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7" r:id="rId2"/>
    <p:sldMasterId id="2147483685" r:id="rId3"/>
  </p:sldMasterIdLst>
  <p:notesMasterIdLst>
    <p:notesMasterId r:id="rId19"/>
  </p:notesMasterIdLst>
  <p:handoutMasterIdLst>
    <p:handoutMasterId r:id="rId20"/>
  </p:handoutMasterIdLst>
  <p:sldIdLst>
    <p:sldId id="256" r:id="rId4"/>
    <p:sldId id="303" r:id="rId5"/>
    <p:sldId id="371" r:id="rId6"/>
    <p:sldId id="390" r:id="rId7"/>
    <p:sldId id="399" r:id="rId8"/>
    <p:sldId id="388" r:id="rId9"/>
    <p:sldId id="398" r:id="rId10"/>
    <p:sldId id="363" r:id="rId11"/>
    <p:sldId id="397" r:id="rId12"/>
    <p:sldId id="391" r:id="rId13"/>
    <p:sldId id="376" r:id="rId14"/>
    <p:sldId id="395" r:id="rId15"/>
    <p:sldId id="379" r:id="rId16"/>
    <p:sldId id="396" r:id="rId17"/>
    <p:sldId id="387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x, Brad CSCD:EX" initials="CBC" lastIdx="5" clrIdx="0"/>
  <p:cmAuthor id="1" name="Denlinger, Becky CSCD:EX" initials="BD" lastIdx="1" clrIdx="1"/>
  <p:cmAuthor id="2" name="Day, Vanessa CSCD:EX" initials="v.day" lastIdx="5" clrIdx="2"/>
  <p:cmAuthor id="3" name="Paul, Trevor CSCD:EX" initials="PTC" lastIdx="1" clrIdx="3"/>
  <p:cmAuthor id="4" name="Mandybura, Cadence GCPE:EX" initials="CM" lastIdx="13" clrIdx="4"/>
  <p:cmAuthor id="5" name="White, Joanna CSCD:EX" initials="WJC" lastIdx="2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8A945"/>
    <a:srgbClr val="3CB7C4"/>
    <a:srgbClr val="AEAEAE"/>
    <a:srgbClr val="B2B2B2"/>
    <a:srgbClr val="466EB0"/>
    <a:srgbClr val="E60000"/>
    <a:srgbClr val="314D7B"/>
    <a:srgbClr val="FDE067"/>
    <a:srgbClr val="45BBC7"/>
    <a:srgbClr val="3AB3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7841" autoAdjust="0"/>
  </p:normalViewPr>
  <p:slideViewPr>
    <p:cSldViewPr>
      <p:cViewPr>
        <p:scale>
          <a:sx n="100" d="100"/>
          <a:sy n="100" d="100"/>
        </p:scale>
        <p:origin x="-186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1704" y="-4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6EEA47-7E29-4F5E-9582-FD600F40E17F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CA"/>
        </a:p>
      </dgm:t>
    </dgm:pt>
    <dgm:pt modelId="{0EDB21B1-3B02-4D5B-9162-C28C6717EB5D}">
      <dgm:prSet phldrT="[Text]" custT="1"/>
      <dgm:spPr>
        <a:solidFill>
          <a:srgbClr val="94C979"/>
        </a:solidFill>
      </dgm:spPr>
      <dgm:t>
        <a:bodyPr/>
        <a:lstStyle/>
        <a:p>
          <a:r>
            <a:rPr lang="en-CA" sz="2000" b="1" dirty="0" smtClean="0"/>
            <a:t>Eligibility &amp; Assessment</a:t>
          </a:r>
          <a:endParaRPr lang="en-CA" sz="2000" b="1" dirty="0"/>
        </a:p>
      </dgm:t>
    </dgm:pt>
    <dgm:pt modelId="{93B85746-E2FE-4E39-8FE9-46FA19178B06}" type="parTrans" cxnId="{30B7C6C6-A669-46BE-9A0A-341E29B37180}">
      <dgm:prSet/>
      <dgm:spPr/>
      <dgm:t>
        <a:bodyPr/>
        <a:lstStyle/>
        <a:p>
          <a:endParaRPr lang="en-CA"/>
        </a:p>
      </dgm:t>
    </dgm:pt>
    <dgm:pt modelId="{903D443B-59D0-4162-9867-65AC4D28F234}" type="sibTrans" cxnId="{30B7C6C6-A669-46BE-9A0A-341E29B37180}">
      <dgm:prSet/>
      <dgm:spPr/>
      <dgm:t>
        <a:bodyPr/>
        <a:lstStyle/>
        <a:p>
          <a:endParaRPr lang="en-CA"/>
        </a:p>
      </dgm:t>
    </dgm:pt>
    <dgm:pt modelId="{25D58742-3A15-4A82-9F31-D8B8B67DA4D2}">
      <dgm:prSet phldrT="[Text]" custT="1"/>
      <dgm:spPr>
        <a:ln>
          <a:solidFill>
            <a:srgbClr val="94C979"/>
          </a:solidFill>
        </a:ln>
      </dgm:spPr>
      <dgm:t>
        <a:bodyPr/>
        <a:lstStyle/>
        <a:p>
          <a:r>
            <a:rPr lang="en-CA" sz="1800" dirty="0" smtClean="0"/>
            <a:t>Assessment criteria</a:t>
          </a:r>
          <a:endParaRPr lang="en-CA" sz="1800" dirty="0"/>
        </a:p>
      </dgm:t>
    </dgm:pt>
    <dgm:pt modelId="{69264C36-E671-41B6-B4DD-0D456A6A2072}" type="parTrans" cxnId="{3DDA6B5E-7C6C-47A8-ACF9-4C39953A9C90}">
      <dgm:prSet/>
      <dgm:spPr/>
      <dgm:t>
        <a:bodyPr/>
        <a:lstStyle/>
        <a:p>
          <a:endParaRPr lang="en-CA"/>
        </a:p>
      </dgm:t>
    </dgm:pt>
    <dgm:pt modelId="{3FAA7DA4-621D-4E09-BA99-5688825BAAAB}" type="sibTrans" cxnId="{3DDA6B5E-7C6C-47A8-ACF9-4C39953A9C90}">
      <dgm:prSet/>
      <dgm:spPr/>
      <dgm:t>
        <a:bodyPr/>
        <a:lstStyle/>
        <a:p>
          <a:endParaRPr lang="en-CA"/>
        </a:p>
      </dgm:t>
    </dgm:pt>
    <dgm:pt modelId="{38D93EC6-C2BF-4099-BBEC-9BDA3EECB0D0}">
      <dgm:prSet phldrT="[Text]" custT="1"/>
      <dgm:spPr/>
      <dgm:t>
        <a:bodyPr/>
        <a:lstStyle/>
        <a:p>
          <a:r>
            <a:rPr lang="en-CA" sz="2000" b="1" dirty="0" smtClean="0"/>
            <a:t>Questions &amp; Resources</a:t>
          </a:r>
          <a:endParaRPr lang="en-CA" sz="2000" b="1" dirty="0"/>
        </a:p>
      </dgm:t>
    </dgm:pt>
    <dgm:pt modelId="{934ADAE1-4F14-4F3C-A7BA-4BBF95072FA1}" type="parTrans" cxnId="{5BC6CFA8-448C-4FD4-9A82-267CE8391A21}">
      <dgm:prSet/>
      <dgm:spPr/>
      <dgm:t>
        <a:bodyPr/>
        <a:lstStyle/>
        <a:p>
          <a:endParaRPr lang="en-CA"/>
        </a:p>
      </dgm:t>
    </dgm:pt>
    <dgm:pt modelId="{F1FA4BFC-3D8C-4B2E-8C71-750B7CAD3DC5}" type="sibTrans" cxnId="{5BC6CFA8-448C-4FD4-9A82-267CE8391A21}">
      <dgm:prSet/>
      <dgm:spPr/>
      <dgm:t>
        <a:bodyPr/>
        <a:lstStyle/>
        <a:p>
          <a:endParaRPr lang="en-CA"/>
        </a:p>
      </dgm:t>
    </dgm:pt>
    <dgm:pt modelId="{7D4F9CFB-CF56-44E4-80F3-0FF365263849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CA" sz="1800" dirty="0" smtClean="0"/>
            <a:t> Floor is open</a:t>
          </a:r>
          <a:endParaRPr lang="en-CA" sz="1800" dirty="0"/>
        </a:p>
      </dgm:t>
    </dgm:pt>
    <dgm:pt modelId="{3506E824-A16F-474E-B4F9-CD076570F265}" type="parTrans" cxnId="{83A72B2E-8113-46B0-BEF7-E1D48A1D4AE8}">
      <dgm:prSet/>
      <dgm:spPr/>
      <dgm:t>
        <a:bodyPr/>
        <a:lstStyle/>
        <a:p>
          <a:endParaRPr lang="en-CA"/>
        </a:p>
      </dgm:t>
    </dgm:pt>
    <dgm:pt modelId="{3DE5DD6A-54A8-4B69-B79F-73A5F3EE4D1B}" type="sibTrans" cxnId="{83A72B2E-8113-46B0-BEF7-E1D48A1D4AE8}">
      <dgm:prSet/>
      <dgm:spPr/>
      <dgm:t>
        <a:bodyPr/>
        <a:lstStyle/>
        <a:p>
          <a:endParaRPr lang="en-CA"/>
        </a:p>
      </dgm:t>
    </dgm:pt>
    <dgm:pt modelId="{793F2517-C672-48F9-BFB7-7EF5187BAB6E}">
      <dgm:prSet phldrT="[Text]" custT="1"/>
      <dgm:spPr>
        <a:ln>
          <a:solidFill>
            <a:srgbClr val="7FA3CF"/>
          </a:solidFill>
        </a:ln>
      </dgm:spPr>
      <dgm:t>
        <a:bodyPr/>
        <a:lstStyle/>
        <a:p>
          <a:r>
            <a:rPr lang="en-CA" sz="1800" b="0" dirty="0" smtClean="0"/>
            <a:t>Sector overview</a:t>
          </a:r>
          <a:endParaRPr lang="en-CA" sz="1800" b="0" dirty="0"/>
        </a:p>
      </dgm:t>
    </dgm:pt>
    <dgm:pt modelId="{168C0B4F-01BF-46D5-A971-8B05EBE830A0}" type="sibTrans" cxnId="{7A9F247F-9063-4E2D-9733-8198C45C3412}">
      <dgm:prSet/>
      <dgm:spPr/>
      <dgm:t>
        <a:bodyPr/>
        <a:lstStyle/>
        <a:p>
          <a:endParaRPr lang="en-CA"/>
        </a:p>
      </dgm:t>
    </dgm:pt>
    <dgm:pt modelId="{86C8B79A-D39A-47B6-ABA5-E0EDAD55842C}" type="parTrans" cxnId="{7A9F247F-9063-4E2D-9733-8198C45C3412}">
      <dgm:prSet/>
      <dgm:spPr/>
      <dgm:t>
        <a:bodyPr/>
        <a:lstStyle/>
        <a:p>
          <a:endParaRPr lang="en-CA"/>
        </a:p>
      </dgm:t>
    </dgm:pt>
    <dgm:pt modelId="{7ABEB5CD-80D4-485E-BD71-219AA6187404}">
      <dgm:prSet phldrT="[Text]" custT="1"/>
      <dgm:spPr>
        <a:solidFill>
          <a:srgbClr val="8CADD4"/>
        </a:solidFill>
      </dgm:spPr>
      <dgm:t>
        <a:bodyPr/>
        <a:lstStyle/>
        <a:p>
          <a:r>
            <a:rPr lang="en-CA" sz="2000" b="1" dirty="0" smtClean="0"/>
            <a:t>Introduction</a:t>
          </a:r>
          <a:endParaRPr lang="en-CA" sz="2000" b="1" dirty="0"/>
        </a:p>
      </dgm:t>
    </dgm:pt>
    <dgm:pt modelId="{B3F5695D-2A72-481D-8AB5-CFEF43795E04}" type="sibTrans" cxnId="{F03A18A3-FA3C-4918-A5C6-DAD8E378B8B1}">
      <dgm:prSet/>
      <dgm:spPr/>
      <dgm:t>
        <a:bodyPr/>
        <a:lstStyle/>
        <a:p>
          <a:endParaRPr lang="en-CA"/>
        </a:p>
      </dgm:t>
    </dgm:pt>
    <dgm:pt modelId="{03665025-3FE0-4284-BEC2-115C3DE14656}" type="parTrans" cxnId="{F03A18A3-FA3C-4918-A5C6-DAD8E378B8B1}">
      <dgm:prSet/>
      <dgm:spPr/>
      <dgm:t>
        <a:bodyPr/>
        <a:lstStyle/>
        <a:p>
          <a:endParaRPr lang="en-CA"/>
        </a:p>
      </dgm:t>
    </dgm:pt>
    <dgm:pt modelId="{5A196D3B-4931-4D2A-97DB-C3052DB05AD2}">
      <dgm:prSet custT="1"/>
      <dgm:spPr>
        <a:solidFill>
          <a:srgbClr val="314D7B"/>
        </a:solidFill>
      </dgm:spPr>
      <dgm:t>
        <a:bodyPr/>
        <a:lstStyle/>
        <a:p>
          <a:r>
            <a:rPr lang="en-CA" sz="2000" b="1" dirty="0" smtClean="0"/>
            <a:t>Accountability</a:t>
          </a:r>
          <a:endParaRPr lang="en-CA" sz="2000" b="1" dirty="0"/>
        </a:p>
      </dgm:t>
    </dgm:pt>
    <dgm:pt modelId="{9C65D77F-F15E-449F-9809-542DAA32F5B5}" type="parTrans" cxnId="{9D58B326-2B59-430B-BC5E-909B0C44A40F}">
      <dgm:prSet/>
      <dgm:spPr/>
      <dgm:t>
        <a:bodyPr/>
        <a:lstStyle/>
        <a:p>
          <a:endParaRPr lang="en-CA"/>
        </a:p>
      </dgm:t>
    </dgm:pt>
    <dgm:pt modelId="{ACF7A946-FD94-4367-A89F-9B27A721E4C7}" type="sibTrans" cxnId="{9D58B326-2B59-430B-BC5E-909B0C44A40F}">
      <dgm:prSet/>
      <dgm:spPr/>
      <dgm:t>
        <a:bodyPr/>
        <a:lstStyle/>
        <a:p>
          <a:endParaRPr lang="en-CA"/>
        </a:p>
      </dgm:t>
    </dgm:pt>
    <dgm:pt modelId="{2F4B432E-28DF-48CD-BAC9-BF53A6A8BCAD}">
      <dgm:prSet custT="1"/>
      <dgm:spPr>
        <a:ln>
          <a:solidFill>
            <a:srgbClr val="466EB0"/>
          </a:solidFill>
        </a:ln>
      </dgm:spPr>
      <dgm:t>
        <a:bodyPr/>
        <a:lstStyle/>
        <a:p>
          <a:r>
            <a:rPr lang="en-CA" sz="1800" dirty="0" smtClean="0"/>
            <a:t>Conditions</a:t>
          </a:r>
          <a:endParaRPr lang="en-CA" sz="1800" dirty="0"/>
        </a:p>
      </dgm:t>
    </dgm:pt>
    <dgm:pt modelId="{EEEEACEF-DA46-4E32-9FC4-DD532284F31E}" type="parTrans" cxnId="{1FBAED64-B093-4F8F-9808-5DDBAC0F2924}">
      <dgm:prSet/>
      <dgm:spPr/>
      <dgm:t>
        <a:bodyPr/>
        <a:lstStyle/>
        <a:p>
          <a:endParaRPr lang="en-CA"/>
        </a:p>
      </dgm:t>
    </dgm:pt>
    <dgm:pt modelId="{D3028573-FFF9-42A9-91E6-A27C0C01ABEB}" type="sibTrans" cxnId="{1FBAED64-B093-4F8F-9808-5DDBAC0F2924}">
      <dgm:prSet/>
      <dgm:spPr/>
      <dgm:t>
        <a:bodyPr/>
        <a:lstStyle/>
        <a:p>
          <a:endParaRPr lang="en-CA"/>
        </a:p>
      </dgm:t>
    </dgm:pt>
    <dgm:pt modelId="{52DF0B3F-B0FC-4EAE-BAF4-A22C70D4479C}">
      <dgm:prSet custT="1"/>
      <dgm:spPr>
        <a:ln>
          <a:solidFill>
            <a:srgbClr val="466EB0"/>
          </a:solidFill>
        </a:ln>
      </dgm:spPr>
      <dgm:t>
        <a:bodyPr/>
        <a:lstStyle/>
        <a:p>
          <a:r>
            <a:rPr lang="en-CA" sz="1800" dirty="0" smtClean="0"/>
            <a:t>Acknowledgement of funding</a:t>
          </a:r>
          <a:endParaRPr lang="en-CA" sz="1800" dirty="0"/>
        </a:p>
      </dgm:t>
    </dgm:pt>
    <dgm:pt modelId="{82A94C4D-D68B-4D4C-9817-66ED55874CC4}" type="parTrans" cxnId="{4E39B97E-EC63-4EAA-8085-11419B9AB412}">
      <dgm:prSet/>
      <dgm:spPr/>
      <dgm:t>
        <a:bodyPr/>
        <a:lstStyle/>
        <a:p>
          <a:endParaRPr lang="en-CA"/>
        </a:p>
      </dgm:t>
    </dgm:pt>
    <dgm:pt modelId="{21A1C58E-0F51-471B-A4AD-FD5169B14307}" type="sibTrans" cxnId="{4E39B97E-EC63-4EAA-8085-11419B9AB412}">
      <dgm:prSet/>
      <dgm:spPr/>
      <dgm:t>
        <a:bodyPr/>
        <a:lstStyle/>
        <a:p>
          <a:endParaRPr lang="en-CA"/>
        </a:p>
      </dgm:t>
    </dgm:pt>
    <dgm:pt modelId="{FFBA0AE1-1601-4BD2-B9D4-70E86643C863}">
      <dgm:prSet custT="1"/>
      <dgm:spPr>
        <a:solidFill>
          <a:srgbClr val="AEAEAE"/>
        </a:solidFill>
      </dgm:spPr>
      <dgm:t>
        <a:bodyPr/>
        <a:lstStyle/>
        <a:p>
          <a:r>
            <a:rPr lang="en-CA" sz="2000" b="1" dirty="0" smtClean="0"/>
            <a:t>How to Apply</a:t>
          </a:r>
          <a:endParaRPr lang="en-CA" sz="2000" b="1" dirty="0"/>
        </a:p>
      </dgm:t>
    </dgm:pt>
    <dgm:pt modelId="{A949B6F5-139F-4DA4-BB2A-3DDBB327DE28}" type="parTrans" cxnId="{ED72DA33-97BC-431F-ACCA-0A3B6229882D}">
      <dgm:prSet/>
      <dgm:spPr/>
      <dgm:t>
        <a:bodyPr/>
        <a:lstStyle/>
        <a:p>
          <a:endParaRPr lang="en-CA"/>
        </a:p>
      </dgm:t>
    </dgm:pt>
    <dgm:pt modelId="{03FF4E88-E52C-4979-8662-2D12CD2F7E4F}" type="sibTrans" cxnId="{ED72DA33-97BC-431F-ACCA-0A3B6229882D}">
      <dgm:prSet/>
      <dgm:spPr/>
      <dgm:t>
        <a:bodyPr/>
        <a:lstStyle/>
        <a:p>
          <a:endParaRPr lang="en-CA"/>
        </a:p>
      </dgm:t>
    </dgm:pt>
    <dgm:pt modelId="{375DCC55-A1EE-4376-9D17-1CD068BE5DD3}">
      <dgm:prSet custT="1"/>
      <dgm:spPr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r>
            <a:rPr lang="en-CA" sz="1800" dirty="0" smtClean="0"/>
            <a:t>Live demo</a:t>
          </a:r>
          <a:endParaRPr lang="en-CA" sz="1800" dirty="0"/>
        </a:p>
      </dgm:t>
    </dgm:pt>
    <dgm:pt modelId="{A5A21F92-E856-4E3D-A88B-5609CE03347E}" type="parTrans" cxnId="{30EE44B3-44B2-4CB3-9C39-CD1F95101513}">
      <dgm:prSet/>
      <dgm:spPr/>
      <dgm:t>
        <a:bodyPr/>
        <a:lstStyle/>
        <a:p>
          <a:endParaRPr lang="en-CA"/>
        </a:p>
      </dgm:t>
    </dgm:pt>
    <dgm:pt modelId="{528024D6-3155-49A0-90BB-9A524792063C}" type="sibTrans" cxnId="{30EE44B3-44B2-4CB3-9C39-CD1F95101513}">
      <dgm:prSet/>
      <dgm:spPr/>
      <dgm:t>
        <a:bodyPr/>
        <a:lstStyle/>
        <a:p>
          <a:endParaRPr lang="en-CA"/>
        </a:p>
      </dgm:t>
    </dgm:pt>
    <dgm:pt modelId="{6043E32D-1EC3-43A3-A959-E63F35DBE67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CA" sz="1800" dirty="0" smtClean="0"/>
            <a:t> Key resources to be aware of</a:t>
          </a:r>
        </a:p>
      </dgm:t>
    </dgm:pt>
    <dgm:pt modelId="{0A866E92-7905-4D69-A700-DF1595490E01}" type="parTrans" cxnId="{A0009334-8343-4D8F-B271-6135DD2CD84E}">
      <dgm:prSet/>
      <dgm:spPr/>
      <dgm:t>
        <a:bodyPr/>
        <a:lstStyle/>
        <a:p>
          <a:endParaRPr lang="en-CA"/>
        </a:p>
      </dgm:t>
    </dgm:pt>
    <dgm:pt modelId="{7CC60B4F-4879-470F-B889-805F4D908C20}" type="sibTrans" cxnId="{A0009334-8343-4D8F-B271-6135DD2CD84E}">
      <dgm:prSet/>
      <dgm:spPr/>
      <dgm:t>
        <a:bodyPr/>
        <a:lstStyle/>
        <a:p>
          <a:endParaRPr lang="en-CA"/>
        </a:p>
      </dgm:t>
    </dgm:pt>
    <dgm:pt modelId="{84D6B617-3051-4253-A74B-38DFF6F98F7C}">
      <dgm:prSet phldrT="[Text]" custT="1"/>
      <dgm:spPr>
        <a:ln>
          <a:solidFill>
            <a:srgbClr val="94C979"/>
          </a:solidFill>
        </a:ln>
      </dgm:spPr>
      <dgm:t>
        <a:bodyPr/>
        <a:lstStyle/>
        <a:p>
          <a:r>
            <a:rPr lang="en-CA" sz="1800" dirty="0" smtClean="0"/>
            <a:t>Mandatory eligibility</a:t>
          </a:r>
          <a:endParaRPr lang="en-CA" sz="1800" dirty="0"/>
        </a:p>
      </dgm:t>
    </dgm:pt>
    <dgm:pt modelId="{20672611-B27E-43D1-87D3-DE983E1E8BE7}" type="parTrans" cxnId="{9BC5A3B0-ECBF-4D46-878B-EFF2AA3182FA}">
      <dgm:prSet/>
      <dgm:spPr/>
      <dgm:t>
        <a:bodyPr/>
        <a:lstStyle/>
        <a:p>
          <a:endParaRPr lang="en-CA"/>
        </a:p>
      </dgm:t>
    </dgm:pt>
    <dgm:pt modelId="{B271F32F-EAED-44B1-A3CD-984A329BA97B}" type="sibTrans" cxnId="{9BC5A3B0-ECBF-4D46-878B-EFF2AA3182FA}">
      <dgm:prSet/>
      <dgm:spPr/>
      <dgm:t>
        <a:bodyPr/>
        <a:lstStyle/>
        <a:p>
          <a:endParaRPr lang="en-CA"/>
        </a:p>
      </dgm:t>
    </dgm:pt>
    <dgm:pt modelId="{BBF7B101-04CB-4C48-8BB9-BB039A630B48}" type="pres">
      <dgm:prSet presAssocID="{DC6EEA47-7E29-4F5E-9582-FD600F40E1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6A53AAA-BA04-4737-A550-6988A50D7060}" type="pres">
      <dgm:prSet presAssocID="{7ABEB5CD-80D4-485E-BD71-219AA6187404}" presName="parentLin" presStyleCnt="0"/>
      <dgm:spPr/>
      <dgm:t>
        <a:bodyPr/>
        <a:lstStyle/>
        <a:p>
          <a:endParaRPr lang="en-CA"/>
        </a:p>
      </dgm:t>
    </dgm:pt>
    <dgm:pt modelId="{23F7C49F-3C55-48BE-97E5-8D2C7E45F30F}" type="pres">
      <dgm:prSet presAssocID="{7ABEB5CD-80D4-485E-BD71-219AA6187404}" presName="parentLeftMargin" presStyleLbl="node1" presStyleIdx="0" presStyleCnt="5"/>
      <dgm:spPr/>
      <dgm:t>
        <a:bodyPr/>
        <a:lstStyle/>
        <a:p>
          <a:endParaRPr lang="en-CA"/>
        </a:p>
      </dgm:t>
    </dgm:pt>
    <dgm:pt modelId="{270BE87C-E6CF-4995-A82C-89122F4488AF}" type="pres">
      <dgm:prSet presAssocID="{7ABEB5CD-80D4-485E-BD71-219AA618740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21876F7-E4B0-4CBB-B4F4-731CED93EA38}" type="pres">
      <dgm:prSet presAssocID="{7ABEB5CD-80D4-485E-BD71-219AA6187404}" presName="negativeSpace" presStyleCnt="0"/>
      <dgm:spPr/>
      <dgm:t>
        <a:bodyPr/>
        <a:lstStyle/>
        <a:p>
          <a:endParaRPr lang="en-CA"/>
        </a:p>
      </dgm:t>
    </dgm:pt>
    <dgm:pt modelId="{9778E053-F215-495C-AECC-E033E2C76EAD}" type="pres">
      <dgm:prSet presAssocID="{7ABEB5CD-80D4-485E-BD71-219AA6187404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46783AA-08F0-4C16-AA6B-8BE26A638C34}" type="pres">
      <dgm:prSet presAssocID="{B3F5695D-2A72-481D-8AB5-CFEF43795E04}" presName="spaceBetweenRectangles" presStyleCnt="0"/>
      <dgm:spPr/>
      <dgm:t>
        <a:bodyPr/>
        <a:lstStyle/>
        <a:p>
          <a:endParaRPr lang="en-CA"/>
        </a:p>
      </dgm:t>
    </dgm:pt>
    <dgm:pt modelId="{192D2C0F-2CE0-46BC-9AED-751207E41E62}" type="pres">
      <dgm:prSet presAssocID="{0EDB21B1-3B02-4D5B-9162-C28C6717EB5D}" presName="parentLin" presStyleCnt="0"/>
      <dgm:spPr/>
      <dgm:t>
        <a:bodyPr/>
        <a:lstStyle/>
        <a:p>
          <a:endParaRPr lang="en-CA"/>
        </a:p>
      </dgm:t>
    </dgm:pt>
    <dgm:pt modelId="{D74647E0-B1DB-458A-AFAA-862CE4D28E7E}" type="pres">
      <dgm:prSet presAssocID="{0EDB21B1-3B02-4D5B-9162-C28C6717EB5D}" presName="parentLeftMargin" presStyleLbl="node1" presStyleIdx="0" presStyleCnt="5"/>
      <dgm:spPr/>
      <dgm:t>
        <a:bodyPr/>
        <a:lstStyle/>
        <a:p>
          <a:endParaRPr lang="en-CA"/>
        </a:p>
      </dgm:t>
    </dgm:pt>
    <dgm:pt modelId="{1018A444-78EB-4E52-913F-6AB92F166047}" type="pres">
      <dgm:prSet presAssocID="{0EDB21B1-3B02-4D5B-9162-C28C6717EB5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B0026FC-1B37-425F-BF6F-AA7C0A46D750}" type="pres">
      <dgm:prSet presAssocID="{0EDB21B1-3B02-4D5B-9162-C28C6717EB5D}" presName="negativeSpace" presStyleCnt="0"/>
      <dgm:spPr/>
      <dgm:t>
        <a:bodyPr/>
        <a:lstStyle/>
        <a:p>
          <a:endParaRPr lang="en-CA"/>
        </a:p>
      </dgm:t>
    </dgm:pt>
    <dgm:pt modelId="{F65E948F-BED1-44E6-9679-E889C8AA1627}" type="pres">
      <dgm:prSet presAssocID="{0EDB21B1-3B02-4D5B-9162-C28C6717EB5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609BDC6-B749-46BD-83A7-321CFD25A6FF}" type="pres">
      <dgm:prSet presAssocID="{903D443B-59D0-4162-9867-65AC4D28F234}" presName="spaceBetweenRectangles" presStyleCnt="0"/>
      <dgm:spPr/>
      <dgm:t>
        <a:bodyPr/>
        <a:lstStyle/>
        <a:p>
          <a:endParaRPr lang="en-CA"/>
        </a:p>
      </dgm:t>
    </dgm:pt>
    <dgm:pt modelId="{4E8738AA-D2E3-4477-86C0-E70823886233}" type="pres">
      <dgm:prSet presAssocID="{FFBA0AE1-1601-4BD2-B9D4-70E86643C863}" presName="parentLin" presStyleCnt="0"/>
      <dgm:spPr/>
    </dgm:pt>
    <dgm:pt modelId="{8B96CED5-7793-4DA1-AFFB-E4D03DF7EDDF}" type="pres">
      <dgm:prSet presAssocID="{FFBA0AE1-1601-4BD2-B9D4-70E86643C863}" presName="parentLeftMargin" presStyleLbl="node1" presStyleIdx="1" presStyleCnt="5"/>
      <dgm:spPr/>
      <dgm:t>
        <a:bodyPr/>
        <a:lstStyle/>
        <a:p>
          <a:endParaRPr lang="en-CA"/>
        </a:p>
      </dgm:t>
    </dgm:pt>
    <dgm:pt modelId="{741D2878-23DB-4E2F-9105-2226B937C340}" type="pres">
      <dgm:prSet presAssocID="{FFBA0AE1-1601-4BD2-B9D4-70E86643C86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E17A8EC-5206-470F-BAEE-CA8E053E7BF1}" type="pres">
      <dgm:prSet presAssocID="{FFBA0AE1-1601-4BD2-B9D4-70E86643C863}" presName="negativeSpace" presStyleCnt="0"/>
      <dgm:spPr/>
    </dgm:pt>
    <dgm:pt modelId="{5736F74A-89CB-423B-98CD-9253653BBE8A}" type="pres">
      <dgm:prSet presAssocID="{FFBA0AE1-1601-4BD2-B9D4-70E86643C863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82FCC55-F4FC-4587-9085-5C64EE9685B8}" type="pres">
      <dgm:prSet presAssocID="{03FF4E88-E52C-4979-8662-2D12CD2F7E4F}" presName="spaceBetweenRectangles" presStyleCnt="0"/>
      <dgm:spPr/>
    </dgm:pt>
    <dgm:pt modelId="{E25166A6-0D16-43D5-AF98-5A54EC3F0D96}" type="pres">
      <dgm:prSet presAssocID="{5A196D3B-4931-4D2A-97DB-C3052DB05AD2}" presName="parentLin" presStyleCnt="0"/>
      <dgm:spPr/>
    </dgm:pt>
    <dgm:pt modelId="{635B3AD2-F560-4E5C-BBF3-07C5547DAD70}" type="pres">
      <dgm:prSet presAssocID="{5A196D3B-4931-4D2A-97DB-C3052DB05AD2}" presName="parentLeftMargin" presStyleLbl="node1" presStyleIdx="2" presStyleCnt="5"/>
      <dgm:spPr/>
      <dgm:t>
        <a:bodyPr/>
        <a:lstStyle/>
        <a:p>
          <a:endParaRPr lang="en-CA"/>
        </a:p>
      </dgm:t>
    </dgm:pt>
    <dgm:pt modelId="{53597E07-69D6-4187-A5FD-545EEB06EC54}" type="pres">
      <dgm:prSet presAssocID="{5A196D3B-4931-4D2A-97DB-C3052DB05AD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8C2EC3-A5D1-42FC-9779-A72BEE33AB99}" type="pres">
      <dgm:prSet presAssocID="{5A196D3B-4931-4D2A-97DB-C3052DB05AD2}" presName="negativeSpace" presStyleCnt="0"/>
      <dgm:spPr/>
    </dgm:pt>
    <dgm:pt modelId="{0C578A7E-D9F7-418A-A386-6565966BC12B}" type="pres">
      <dgm:prSet presAssocID="{5A196D3B-4931-4D2A-97DB-C3052DB05AD2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7541F0E-2CA3-48BA-840E-4B7F70D65F77}" type="pres">
      <dgm:prSet presAssocID="{ACF7A946-FD94-4367-A89F-9B27A721E4C7}" presName="spaceBetweenRectangles" presStyleCnt="0"/>
      <dgm:spPr/>
    </dgm:pt>
    <dgm:pt modelId="{9D7E5AF4-7854-4650-B81B-BC9E856B9FA8}" type="pres">
      <dgm:prSet presAssocID="{38D93EC6-C2BF-4099-BBEC-9BDA3EECB0D0}" presName="parentLin" presStyleCnt="0"/>
      <dgm:spPr/>
      <dgm:t>
        <a:bodyPr/>
        <a:lstStyle/>
        <a:p>
          <a:endParaRPr lang="en-CA"/>
        </a:p>
      </dgm:t>
    </dgm:pt>
    <dgm:pt modelId="{7133B392-2C35-4B8C-BE94-F6CB9387424A}" type="pres">
      <dgm:prSet presAssocID="{38D93EC6-C2BF-4099-BBEC-9BDA3EECB0D0}" presName="parentLeftMargin" presStyleLbl="node1" presStyleIdx="3" presStyleCnt="5"/>
      <dgm:spPr/>
      <dgm:t>
        <a:bodyPr/>
        <a:lstStyle/>
        <a:p>
          <a:endParaRPr lang="en-CA"/>
        </a:p>
      </dgm:t>
    </dgm:pt>
    <dgm:pt modelId="{2C0EDD7C-9C18-4F72-9586-C3314C0BF791}" type="pres">
      <dgm:prSet presAssocID="{38D93EC6-C2BF-4099-BBEC-9BDA3EECB0D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8E8509-9D92-4581-84E1-6CCD8F35A64B}" type="pres">
      <dgm:prSet presAssocID="{38D93EC6-C2BF-4099-BBEC-9BDA3EECB0D0}" presName="negativeSpace" presStyleCnt="0"/>
      <dgm:spPr/>
      <dgm:t>
        <a:bodyPr/>
        <a:lstStyle/>
        <a:p>
          <a:endParaRPr lang="en-CA"/>
        </a:p>
      </dgm:t>
    </dgm:pt>
    <dgm:pt modelId="{BA6E792A-519C-49E2-9673-F2B3C3F47152}" type="pres">
      <dgm:prSet presAssocID="{38D93EC6-C2BF-4099-BBEC-9BDA3EECB0D0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6EE9EB27-87FF-4246-BA9B-C1BDBA143A53}" type="presOf" srcId="{38D93EC6-C2BF-4099-BBEC-9BDA3EECB0D0}" destId="{7133B392-2C35-4B8C-BE94-F6CB9387424A}" srcOrd="0" destOrd="0" presId="urn:microsoft.com/office/officeart/2005/8/layout/list1"/>
    <dgm:cxn modelId="{1FBAED64-B093-4F8F-9808-5DDBAC0F2924}" srcId="{5A196D3B-4931-4D2A-97DB-C3052DB05AD2}" destId="{2F4B432E-28DF-48CD-BAC9-BF53A6A8BCAD}" srcOrd="0" destOrd="0" parTransId="{EEEEACEF-DA46-4E32-9FC4-DD532284F31E}" sibTransId="{D3028573-FFF9-42A9-91E6-A27C0C01ABEB}"/>
    <dgm:cxn modelId="{9BC5A3B0-ECBF-4D46-878B-EFF2AA3182FA}" srcId="{0EDB21B1-3B02-4D5B-9162-C28C6717EB5D}" destId="{84D6B617-3051-4253-A74B-38DFF6F98F7C}" srcOrd="0" destOrd="0" parTransId="{20672611-B27E-43D1-87D3-DE983E1E8BE7}" sibTransId="{B271F32F-EAED-44B1-A3CD-984A329BA97B}"/>
    <dgm:cxn modelId="{9B4092D5-C459-4466-8C68-0E40C98A252C}" type="presOf" srcId="{375DCC55-A1EE-4376-9D17-1CD068BE5DD3}" destId="{5736F74A-89CB-423B-98CD-9253653BBE8A}" srcOrd="0" destOrd="0" presId="urn:microsoft.com/office/officeart/2005/8/layout/list1"/>
    <dgm:cxn modelId="{1E95716F-AEA6-4514-B6AE-0041657CEA80}" type="presOf" srcId="{0EDB21B1-3B02-4D5B-9162-C28C6717EB5D}" destId="{D74647E0-B1DB-458A-AFAA-862CE4D28E7E}" srcOrd="0" destOrd="0" presId="urn:microsoft.com/office/officeart/2005/8/layout/list1"/>
    <dgm:cxn modelId="{33E9E99F-B2DE-483B-8D93-1655754BCDFC}" type="presOf" srcId="{7ABEB5CD-80D4-485E-BD71-219AA6187404}" destId="{270BE87C-E6CF-4995-A82C-89122F4488AF}" srcOrd="1" destOrd="0" presId="urn:microsoft.com/office/officeart/2005/8/layout/list1"/>
    <dgm:cxn modelId="{C15D14BB-B943-452C-BA68-2DC18F622152}" type="presOf" srcId="{5A196D3B-4931-4D2A-97DB-C3052DB05AD2}" destId="{53597E07-69D6-4187-A5FD-545EEB06EC54}" srcOrd="1" destOrd="0" presId="urn:microsoft.com/office/officeart/2005/8/layout/list1"/>
    <dgm:cxn modelId="{7914853C-BA7B-4139-9A2A-1028D8021C51}" type="presOf" srcId="{84D6B617-3051-4253-A74B-38DFF6F98F7C}" destId="{F65E948F-BED1-44E6-9679-E889C8AA1627}" srcOrd="0" destOrd="0" presId="urn:microsoft.com/office/officeart/2005/8/layout/list1"/>
    <dgm:cxn modelId="{30B7C6C6-A669-46BE-9A0A-341E29B37180}" srcId="{DC6EEA47-7E29-4F5E-9582-FD600F40E17F}" destId="{0EDB21B1-3B02-4D5B-9162-C28C6717EB5D}" srcOrd="1" destOrd="0" parTransId="{93B85746-E2FE-4E39-8FE9-46FA19178B06}" sibTransId="{903D443B-59D0-4162-9867-65AC4D28F234}"/>
    <dgm:cxn modelId="{C09F2DFC-7187-43C3-B206-4D5082769D83}" type="presOf" srcId="{0EDB21B1-3B02-4D5B-9162-C28C6717EB5D}" destId="{1018A444-78EB-4E52-913F-6AB92F166047}" srcOrd="1" destOrd="0" presId="urn:microsoft.com/office/officeart/2005/8/layout/list1"/>
    <dgm:cxn modelId="{83A72B2E-8113-46B0-BEF7-E1D48A1D4AE8}" srcId="{38D93EC6-C2BF-4099-BBEC-9BDA3EECB0D0}" destId="{7D4F9CFB-CF56-44E4-80F3-0FF365263849}" srcOrd="0" destOrd="0" parTransId="{3506E824-A16F-474E-B4F9-CD076570F265}" sibTransId="{3DE5DD6A-54A8-4B69-B79F-73A5F3EE4D1B}"/>
    <dgm:cxn modelId="{C69A0794-1C9C-4B7D-AA9E-E01B1D8DA60B}" type="presOf" srcId="{6043E32D-1EC3-43A3-A959-E63F35DBE67D}" destId="{BA6E792A-519C-49E2-9673-F2B3C3F47152}" srcOrd="0" destOrd="1" presId="urn:microsoft.com/office/officeart/2005/8/layout/list1"/>
    <dgm:cxn modelId="{092C9771-567D-4D47-B700-F29E9FA7583E}" type="presOf" srcId="{7D4F9CFB-CF56-44E4-80F3-0FF365263849}" destId="{BA6E792A-519C-49E2-9673-F2B3C3F47152}" srcOrd="0" destOrd="0" presId="urn:microsoft.com/office/officeart/2005/8/layout/list1"/>
    <dgm:cxn modelId="{5BC6CFA8-448C-4FD4-9A82-267CE8391A21}" srcId="{DC6EEA47-7E29-4F5E-9582-FD600F40E17F}" destId="{38D93EC6-C2BF-4099-BBEC-9BDA3EECB0D0}" srcOrd="4" destOrd="0" parTransId="{934ADAE1-4F14-4F3C-A7BA-4BBF95072FA1}" sibTransId="{F1FA4BFC-3D8C-4B2E-8C71-750B7CAD3DC5}"/>
    <dgm:cxn modelId="{A22BB991-8273-498C-916E-A4816C46E411}" type="presOf" srcId="{793F2517-C672-48F9-BFB7-7EF5187BAB6E}" destId="{9778E053-F215-495C-AECC-E033E2C76EAD}" srcOrd="0" destOrd="0" presId="urn:microsoft.com/office/officeart/2005/8/layout/list1"/>
    <dgm:cxn modelId="{F31671A9-AFEA-4FD3-9F2B-CCB24B6CCC5B}" type="presOf" srcId="{38D93EC6-C2BF-4099-BBEC-9BDA3EECB0D0}" destId="{2C0EDD7C-9C18-4F72-9586-C3314C0BF791}" srcOrd="1" destOrd="0" presId="urn:microsoft.com/office/officeart/2005/8/layout/list1"/>
    <dgm:cxn modelId="{AA378A50-3B2E-4591-9B4D-34EC78AE87F4}" type="presOf" srcId="{7ABEB5CD-80D4-485E-BD71-219AA6187404}" destId="{23F7C49F-3C55-48BE-97E5-8D2C7E45F30F}" srcOrd="0" destOrd="0" presId="urn:microsoft.com/office/officeart/2005/8/layout/list1"/>
    <dgm:cxn modelId="{4E39B97E-EC63-4EAA-8085-11419B9AB412}" srcId="{5A196D3B-4931-4D2A-97DB-C3052DB05AD2}" destId="{52DF0B3F-B0FC-4EAE-BAF4-A22C70D4479C}" srcOrd="1" destOrd="0" parTransId="{82A94C4D-D68B-4D4C-9817-66ED55874CC4}" sibTransId="{21A1C58E-0F51-471B-A4AD-FD5169B14307}"/>
    <dgm:cxn modelId="{5D36ACAC-6BF3-4863-9046-4D09E9A264E7}" type="presOf" srcId="{FFBA0AE1-1601-4BD2-B9D4-70E86643C863}" destId="{8B96CED5-7793-4DA1-AFFB-E4D03DF7EDDF}" srcOrd="0" destOrd="0" presId="urn:microsoft.com/office/officeart/2005/8/layout/list1"/>
    <dgm:cxn modelId="{6125F96E-D6C1-4BFC-955F-A1BE934AC218}" type="presOf" srcId="{FFBA0AE1-1601-4BD2-B9D4-70E86643C863}" destId="{741D2878-23DB-4E2F-9105-2226B937C340}" srcOrd="1" destOrd="0" presId="urn:microsoft.com/office/officeart/2005/8/layout/list1"/>
    <dgm:cxn modelId="{7A9F247F-9063-4E2D-9733-8198C45C3412}" srcId="{7ABEB5CD-80D4-485E-BD71-219AA6187404}" destId="{793F2517-C672-48F9-BFB7-7EF5187BAB6E}" srcOrd="0" destOrd="0" parTransId="{86C8B79A-D39A-47B6-ABA5-E0EDAD55842C}" sibTransId="{168C0B4F-01BF-46D5-A971-8B05EBE830A0}"/>
    <dgm:cxn modelId="{30EE44B3-44B2-4CB3-9C39-CD1F95101513}" srcId="{FFBA0AE1-1601-4BD2-B9D4-70E86643C863}" destId="{375DCC55-A1EE-4376-9D17-1CD068BE5DD3}" srcOrd="0" destOrd="0" parTransId="{A5A21F92-E856-4E3D-A88B-5609CE03347E}" sibTransId="{528024D6-3155-49A0-90BB-9A524792063C}"/>
    <dgm:cxn modelId="{715AE622-5512-4AB0-8891-2781830FDEAA}" type="presOf" srcId="{DC6EEA47-7E29-4F5E-9582-FD600F40E17F}" destId="{BBF7B101-04CB-4C48-8BB9-BB039A630B48}" srcOrd="0" destOrd="0" presId="urn:microsoft.com/office/officeart/2005/8/layout/list1"/>
    <dgm:cxn modelId="{F03A18A3-FA3C-4918-A5C6-DAD8E378B8B1}" srcId="{DC6EEA47-7E29-4F5E-9582-FD600F40E17F}" destId="{7ABEB5CD-80D4-485E-BD71-219AA6187404}" srcOrd="0" destOrd="0" parTransId="{03665025-3FE0-4284-BEC2-115C3DE14656}" sibTransId="{B3F5695D-2A72-481D-8AB5-CFEF43795E04}"/>
    <dgm:cxn modelId="{3948C78F-D3D7-4B82-A03F-E62E1A734403}" type="presOf" srcId="{52DF0B3F-B0FC-4EAE-BAF4-A22C70D4479C}" destId="{0C578A7E-D9F7-418A-A386-6565966BC12B}" srcOrd="0" destOrd="1" presId="urn:microsoft.com/office/officeart/2005/8/layout/list1"/>
    <dgm:cxn modelId="{22E0C5B8-4543-4A6F-8672-2A44C455EE8A}" type="presOf" srcId="{2F4B432E-28DF-48CD-BAC9-BF53A6A8BCAD}" destId="{0C578A7E-D9F7-418A-A386-6565966BC12B}" srcOrd="0" destOrd="0" presId="urn:microsoft.com/office/officeart/2005/8/layout/list1"/>
    <dgm:cxn modelId="{A6B5BFB5-C059-491F-83D3-401610F93FA0}" type="presOf" srcId="{5A196D3B-4931-4D2A-97DB-C3052DB05AD2}" destId="{635B3AD2-F560-4E5C-BBF3-07C5547DAD70}" srcOrd="0" destOrd="0" presId="urn:microsoft.com/office/officeart/2005/8/layout/list1"/>
    <dgm:cxn modelId="{3DDA6B5E-7C6C-47A8-ACF9-4C39953A9C90}" srcId="{0EDB21B1-3B02-4D5B-9162-C28C6717EB5D}" destId="{25D58742-3A15-4A82-9F31-D8B8B67DA4D2}" srcOrd="1" destOrd="0" parTransId="{69264C36-E671-41B6-B4DD-0D456A6A2072}" sibTransId="{3FAA7DA4-621D-4E09-BA99-5688825BAAAB}"/>
    <dgm:cxn modelId="{4E6C44B1-CC36-4A94-A06D-61BB847E4F3D}" type="presOf" srcId="{25D58742-3A15-4A82-9F31-D8B8B67DA4D2}" destId="{F65E948F-BED1-44E6-9679-E889C8AA1627}" srcOrd="0" destOrd="1" presId="urn:microsoft.com/office/officeart/2005/8/layout/list1"/>
    <dgm:cxn modelId="{ED72DA33-97BC-431F-ACCA-0A3B6229882D}" srcId="{DC6EEA47-7E29-4F5E-9582-FD600F40E17F}" destId="{FFBA0AE1-1601-4BD2-B9D4-70E86643C863}" srcOrd="2" destOrd="0" parTransId="{A949B6F5-139F-4DA4-BB2A-3DDBB327DE28}" sibTransId="{03FF4E88-E52C-4979-8662-2D12CD2F7E4F}"/>
    <dgm:cxn modelId="{9D58B326-2B59-430B-BC5E-909B0C44A40F}" srcId="{DC6EEA47-7E29-4F5E-9582-FD600F40E17F}" destId="{5A196D3B-4931-4D2A-97DB-C3052DB05AD2}" srcOrd="3" destOrd="0" parTransId="{9C65D77F-F15E-449F-9809-542DAA32F5B5}" sibTransId="{ACF7A946-FD94-4367-A89F-9B27A721E4C7}"/>
    <dgm:cxn modelId="{A0009334-8343-4D8F-B271-6135DD2CD84E}" srcId="{38D93EC6-C2BF-4099-BBEC-9BDA3EECB0D0}" destId="{6043E32D-1EC3-43A3-A959-E63F35DBE67D}" srcOrd="1" destOrd="0" parTransId="{0A866E92-7905-4D69-A700-DF1595490E01}" sibTransId="{7CC60B4F-4879-470F-B889-805F4D908C20}"/>
    <dgm:cxn modelId="{8DB4DF6C-B7A4-499C-A8FE-E04D39C12421}" type="presParOf" srcId="{BBF7B101-04CB-4C48-8BB9-BB039A630B48}" destId="{B6A53AAA-BA04-4737-A550-6988A50D7060}" srcOrd="0" destOrd="0" presId="urn:microsoft.com/office/officeart/2005/8/layout/list1"/>
    <dgm:cxn modelId="{47C965BA-5AD0-41E0-8564-645F35A88D3E}" type="presParOf" srcId="{B6A53AAA-BA04-4737-A550-6988A50D7060}" destId="{23F7C49F-3C55-48BE-97E5-8D2C7E45F30F}" srcOrd="0" destOrd="0" presId="urn:microsoft.com/office/officeart/2005/8/layout/list1"/>
    <dgm:cxn modelId="{5F151DB8-8D5C-4224-AE18-0A600B150AA2}" type="presParOf" srcId="{B6A53AAA-BA04-4737-A550-6988A50D7060}" destId="{270BE87C-E6CF-4995-A82C-89122F4488AF}" srcOrd="1" destOrd="0" presId="urn:microsoft.com/office/officeart/2005/8/layout/list1"/>
    <dgm:cxn modelId="{E4010230-73A0-4DED-8957-991AF88D6FA1}" type="presParOf" srcId="{BBF7B101-04CB-4C48-8BB9-BB039A630B48}" destId="{C21876F7-E4B0-4CBB-B4F4-731CED93EA38}" srcOrd="1" destOrd="0" presId="urn:microsoft.com/office/officeart/2005/8/layout/list1"/>
    <dgm:cxn modelId="{2B0030C6-A6E0-4E07-A7DA-B6738BF35759}" type="presParOf" srcId="{BBF7B101-04CB-4C48-8BB9-BB039A630B48}" destId="{9778E053-F215-495C-AECC-E033E2C76EAD}" srcOrd="2" destOrd="0" presId="urn:microsoft.com/office/officeart/2005/8/layout/list1"/>
    <dgm:cxn modelId="{37C219E4-74D5-4576-95C6-A08BE0CC465C}" type="presParOf" srcId="{BBF7B101-04CB-4C48-8BB9-BB039A630B48}" destId="{E46783AA-08F0-4C16-AA6B-8BE26A638C34}" srcOrd="3" destOrd="0" presId="urn:microsoft.com/office/officeart/2005/8/layout/list1"/>
    <dgm:cxn modelId="{420D69CE-3B8F-4577-845D-15CDA4BC725D}" type="presParOf" srcId="{BBF7B101-04CB-4C48-8BB9-BB039A630B48}" destId="{192D2C0F-2CE0-46BC-9AED-751207E41E62}" srcOrd="4" destOrd="0" presId="urn:microsoft.com/office/officeart/2005/8/layout/list1"/>
    <dgm:cxn modelId="{54414B1A-FB05-46B7-8399-7FFFA0EDF364}" type="presParOf" srcId="{192D2C0F-2CE0-46BC-9AED-751207E41E62}" destId="{D74647E0-B1DB-458A-AFAA-862CE4D28E7E}" srcOrd="0" destOrd="0" presId="urn:microsoft.com/office/officeart/2005/8/layout/list1"/>
    <dgm:cxn modelId="{ED660CC8-9866-46F9-A55F-078F71D6D1C6}" type="presParOf" srcId="{192D2C0F-2CE0-46BC-9AED-751207E41E62}" destId="{1018A444-78EB-4E52-913F-6AB92F166047}" srcOrd="1" destOrd="0" presId="urn:microsoft.com/office/officeart/2005/8/layout/list1"/>
    <dgm:cxn modelId="{E2D3EC1B-BDED-462C-9E64-631903051B99}" type="presParOf" srcId="{BBF7B101-04CB-4C48-8BB9-BB039A630B48}" destId="{8B0026FC-1B37-425F-BF6F-AA7C0A46D750}" srcOrd="5" destOrd="0" presId="urn:microsoft.com/office/officeart/2005/8/layout/list1"/>
    <dgm:cxn modelId="{36983F1F-A824-43A0-BABD-D25394FC36B8}" type="presParOf" srcId="{BBF7B101-04CB-4C48-8BB9-BB039A630B48}" destId="{F65E948F-BED1-44E6-9679-E889C8AA1627}" srcOrd="6" destOrd="0" presId="urn:microsoft.com/office/officeart/2005/8/layout/list1"/>
    <dgm:cxn modelId="{7B754FAE-CCCA-49A3-955D-1374D67C3C54}" type="presParOf" srcId="{BBF7B101-04CB-4C48-8BB9-BB039A630B48}" destId="{4609BDC6-B749-46BD-83A7-321CFD25A6FF}" srcOrd="7" destOrd="0" presId="urn:microsoft.com/office/officeart/2005/8/layout/list1"/>
    <dgm:cxn modelId="{CEA8D5AA-AA61-4811-BDE1-C41C6DFE6E20}" type="presParOf" srcId="{BBF7B101-04CB-4C48-8BB9-BB039A630B48}" destId="{4E8738AA-D2E3-4477-86C0-E70823886233}" srcOrd="8" destOrd="0" presId="urn:microsoft.com/office/officeart/2005/8/layout/list1"/>
    <dgm:cxn modelId="{CBB3392F-8D27-4526-A4BF-87E78CF5FEC9}" type="presParOf" srcId="{4E8738AA-D2E3-4477-86C0-E70823886233}" destId="{8B96CED5-7793-4DA1-AFFB-E4D03DF7EDDF}" srcOrd="0" destOrd="0" presId="urn:microsoft.com/office/officeart/2005/8/layout/list1"/>
    <dgm:cxn modelId="{D94253F3-C421-4066-BA12-2772F1238685}" type="presParOf" srcId="{4E8738AA-D2E3-4477-86C0-E70823886233}" destId="{741D2878-23DB-4E2F-9105-2226B937C340}" srcOrd="1" destOrd="0" presId="urn:microsoft.com/office/officeart/2005/8/layout/list1"/>
    <dgm:cxn modelId="{04C4739C-6FE8-4596-8AC4-4C7CF9F8E2E3}" type="presParOf" srcId="{BBF7B101-04CB-4C48-8BB9-BB039A630B48}" destId="{6E17A8EC-5206-470F-BAEE-CA8E053E7BF1}" srcOrd="9" destOrd="0" presId="urn:microsoft.com/office/officeart/2005/8/layout/list1"/>
    <dgm:cxn modelId="{1BA147DB-C5CB-4996-A396-EE223A64A48C}" type="presParOf" srcId="{BBF7B101-04CB-4C48-8BB9-BB039A630B48}" destId="{5736F74A-89CB-423B-98CD-9253653BBE8A}" srcOrd="10" destOrd="0" presId="urn:microsoft.com/office/officeart/2005/8/layout/list1"/>
    <dgm:cxn modelId="{AED421B6-229D-4A2F-B725-3AF35A92A9F2}" type="presParOf" srcId="{BBF7B101-04CB-4C48-8BB9-BB039A630B48}" destId="{782FCC55-F4FC-4587-9085-5C64EE9685B8}" srcOrd="11" destOrd="0" presId="urn:microsoft.com/office/officeart/2005/8/layout/list1"/>
    <dgm:cxn modelId="{11C817B7-DF83-4D0E-A4DD-DB1A4890F542}" type="presParOf" srcId="{BBF7B101-04CB-4C48-8BB9-BB039A630B48}" destId="{E25166A6-0D16-43D5-AF98-5A54EC3F0D96}" srcOrd="12" destOrd="0" presId="urn:microsoft.com/office/officeart/2005/8/layout/list1"/>
    <dgm:cxn modelId="{7037BBAD-CE99-4C05-A745-F4207F4E5E69}" type="presParOf" srcId="{E25166A6-0D16-43D5-AF98-5A54EC3F0D96}" destId="{635B3AD2-F560-4E5C-BBF3-07C5547DAD70}" srcOrd="0" destOrd="0" presId="urn:microsoft.com/office/officeart/2005/8/layout/list1"/>
    <dgm:cxn modelId="{AFC51BCE-583C-4703-B119-99FC3FE858EE}" type="presParOf" srcId="{E25166A6-0D16-43D5-AF98-5A54EC3F0D96}" destId="{53597E07-69D6-4187-A5FD-545EEB06EC54}" srcOrd="1" destOrd="0" presId="urn:microsoft.com/office/officeart/2005/8/layout/list1"/>
    <dgm:cxn modelId="{5C424010-8BE4-4449-B2F2-529310C356B3}" type="presParOf" srcId="{BBF7B101-04CB-4C48-8BB9-BB039A630B48}" destId="{748C2EC3-A5D1-42FC-9779-A72BEE33AB99}" srcOrd="13" destOrd="0" presId="urn:microsoft.com/office/officeart/2005/8/layout/list1"/>
    <dgm:cxn modelId="{6769D218-668B-40B1-925F-7F6F791E8DD5}" type="presParOf" srcId="{BBF7B101-04CB-4C48-8BB9-BB039A630B48}" destId="{0C578A7E-D9F7-418A-A386-6565966BC12B}" srcOrd="14" destOrd="0" presId="urn:microsoft.com/office/officeart/2005/8/layout/list1"/>
    <dgm:cxn modelId="{91889802-3BEE-44D4-9D7E-6ABE5DCF3C31}" type="presParOf" srcId="{BBF7B101-04CB-4C48-8BB9-BB039A630B48}" destId="{F7541F0E-2CA3-48BA-840E-4B7F70D65F77}" srcOrd="15" destOrd="0" presId="urn:microsoft.com/office/officeart/2005/8/layout/list1"/>
    <dgm:cxn modelId="{FB1A5BF1-CF9A-4D64-87FE-26497979633F}" type="presParOf" srcId="{BBF7B101-04CB-4C48-8BB9-BB039A630B48}" destId="{9D7E5AF4-7854-4650-B81B-BC9E856B9FA8}" srcOrd="16" destOrd="0" presId="urn:microsoft.com/office/officeart/2005/8/layout/list1"/>
    <dgm:cxn modelId="{A61AD0E7-61F9-4854-BCA0-A6F14D993D4E}" type="presParOf" srcId="{9D7E5AF4-7854-4650-B81B-BC9E856B9FA8}" destId="{7133B392-2C35-4B8C-BE94-F6CB9387424A}" srcOrd="0" destOrd="0" presId="urn:microsoft.com/office/officeart/2005/8/layout/list1"/>
    <dgm:cxn modelId="{34B6F074-47B1-466F-87A2-32ED4C1F0942}" type="presParOf" srcId="{9D7E5AF4-7854-4650-B81B-BC9E856B9FA8}" destId="{2C0EDD7C-9C18-4F72-9586-C3314C0BF791}" srcOrd="1" destOrd="0" presId="urn:microsoft.com/office/officeart/2005/8/layout/list1"/>
    <dgm:cxn modelId="{4EC1099C-7E97-42C4-9FF1-CAA29D765C83}" type="presParOf" srcId="{BBF7B101-04CB-4C48-8BB9-BB039A630B48}" destId="{948E8509-9D92-4581-84E1-6CCD8F35A64B}" srcOrd="17" destOrd="0" presId="urn:microsoft.com/office/officeart/2005/8/layout/list1"/>
    <dgm:cxn modelId="{B5E84E6E-7E25-4D54-858F-E9C84A8BD20C}" type="presParOf" srcId="{BBF7B101-04CB-4C48-8BB9-BB039A630B48}" destId="{BA6E792A-519C-49E2-9673-F2B3C3F4715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8E053-F215-495C-AECC-E033E2C76EAD}">
      <dsp:nvSpPr>
        <dsp:cNvPr id="0" name=""/>
        <dsp:cNvSpPr/>
      </dsp:nvSpPr>
      <dsp:spPr>
        <a:xfrm>
          <a:off x="0" y="189496"/>
          <a:ext cx="8496944" cy="59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FA3C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457" tIns="208280" rIns="6594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b="0" kern="1200" dirty="0" smtClean="0"/>
            <a:t>Sector overview</a:t>
          </a:r>
          <a:endParaRPr lang="en-CA" sz="1800" b="0" kern="1200" dirty="0"/>
        </a:p>
      </dsp:txBody>
      <dsp:txXfrm>
        <a:off x="0" y="189496"/>
        <a:ext cx="8496944" cy="598500"/>
      </dsp:txXfrm>
    </dsp:sp>
    <dsp:sp modelId="{270BE87C-E6CF-4995-A82C-89122F4488AF}">
      <dsp:nvSpPr>
        <dsp:cNvPr id="0" name=""/>
        <dsp:cNvSpPr/>
      </dsp:nvSpPr>
      <dsp:spPr>
        <a:xfrm>
          <a:off x="424847" y="41896"/>
          <a:ext cx="5947860" cy="295200"/>
        </a:xfrm>
        <a:prstGeom prst="roundRect">
          <a:avLst/>
        </a:prstGeom>
        <a:solidFill>
          <a:srgbClr val="8CADD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Introduction</a:t>
          </a:r>
          <a:endParaRPr lang="en-CA" sz="2000" b="1" kern="1200" dirty="0"/>
        </a:p>
      </dsp:txBody>
      <dsp:txXfrm>
        <a:off x="439257" y="56306"/>
        <a:ext cx="5919040" cy="266380"/>
      </dsp:txXfrm>
    </dsp:sp>
    <dsp:sp modelId="{F65E948F-BED1-44E6-9679-E889C8AA1627}">
      <dsp:nvSpPr>
        <dsp:cNvPr id="0" name=""/>
        <dsp:cNvSpPr/>
      </dsp:nvSpPr>
      <dsp:spPr>
        <a:xfrm>
          <a:off x="0" y="989596"/>
          <a:ext cx="8496944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94C97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457" tIns="208280" rIns="6594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Mandatory eligibility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Assessment criteria</a:t>
          </a:r>
          <a:endParaRPr lang="en-CA" sz="1800" kern="1200" dirty="0"/>
        </a:p>
      </dsp:txBody>
      <dsp:txXfrm>
        <a:off x="0" y="989596"/>
        <a:ext cx="8496944" cy="882000"/>
      </dsp:txXfrm>
    </dsp:sp>
    <dsp:sp modelId="{1018A444-78EB-4E52-913F-6AB92F166047}">
      <dsp:nvSpPr>
        <dsp:cNvPr id="0" name=""/>
        <dsp:cNvSpPr/>
      </dsp:nvSpPr>
      <dsp:spPr>
        <a:xfrm>
          <a:off x="424847" y="841996"/>
          <a:ext cx="5947860" cy="295200"/>
        </a:xfrm>
        <a:prstGeom prst="roundRect">
          <a:avLst/>
        </a:prstGeom>
        <a:solidFill>
          <a:srgbClr val="94C97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Eligibility &amp; Assessment</a:t>
          </a:r>
          <a:endParaRPr lang="en-CA" sz="2000" b="1" kern="1200" dirty="0"/>
        </a:p>
      </dsp:txBody>
      <dsp:txXfrm>
        <a:off x="439257" y="856406"/>
        <a:ext cx="5919040" cy="266380"/>
      </dsp:txXfrm>
    </dsp:sp>
    <dsp:sp modelId="{5736F74A-89CB-423B-98CD-9253653BBE8A}">
      <dsp:nvSpPr>
        <dsp:cNvPr id="0" name=""/>
        <dsp:cNvSpPr/>
      </dsp:nvSpPr>
      <dsp:spPr>
        <a:xfrm>
          <a:off x="0" y="2073196"/>
          <a:ext cx="8496944" cy="59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457" tIns="208280" rIns="6594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Live demo</a:t>
          </a:r>
          <a:endParaRPr lang="en-CA" sz="1800" kern="1200" dirty="0"/>
        </a:p>
      </dsp:txBody>
      <dsp:txXfrm>
        <a:off x="0" y="2073196"/>
        <a:ext cx="8496944" cy="598500"/>
      </dsp:txXfrm>
    </dsp:sp>
    <dsp:sp modelId="{741D2878-23DB-4E2F-9105-2226B937C340}">
      <dsp:nvSpPr>
        <dsp:cNvPr id="0" name=""/>
        <dsp:cNvSpPr/>
      </dsp:nvSpPr>
      <dsp:spPr>
        <a:xfrm>
          <a:off x="424847" y="1925596"/>
          <a:ext cx="5947860" cy="295200"/>
        </a:xfrm>
        <a:prstGeom prst="roundRect">
          <a:avLst/>
        </a:prstGeom>
        <a:solidFill>
          <a:srgbClr val="AEAE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How to Apply</a:t>
          </a:r>
          <a:endParaRPr lang="en-CA" sz="2000" b="1" kern="1200" dirty="0"/>
        </a:p>
      </dsp:txBody>
      <dsp:txXfrm>
        <a:off x="439257" y="1940006"/>
        <a:ext cx="5919040" cy="266380"/>
      </dsp:txXfrm>
    </dsp:sp>
    <dsp:sp modelId="{0C578A7E-D9F7-418A-A386-6565966BC12B}">
      <dsp:nvSpPr>
        <dsp:cNvPr id="0" name=""/>
        <dsp:cNvSpPr/>
      </dsp:nvSpPr>
      <dsp:spPr>
        <a:xfrm>
          <a:off x="0" y="2873297"/>
          <a:ext cx="8496944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66EB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457" tIns="208280" rIns="6594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Conditions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Acknowledgement of funding</a:t>
          </a:r>
          <a:endParaRPr lang="en-CA" sz="1800" kern="1200" dirty="0"/>
        </a:p>
      </dsp:txBody>
      <dsp:txXfrm>
        <a:off x="0" y="2873297"/>
        <a:ext cx="8496944" cy="882000"/>
      </dsp:txXfrm>
    </dsp:sp>
    <dsp:sp modelId="{53597E07-69D6-4187-A5FD-545EEB06EC54}">
      <dsp:nvSpPr>
        <dsp:cNvPr id="0" name=""/>
        <dsp:cNvSpPr/>
      </dsp:nvSpPr>
      <dsp:spPr>
        <a:xfrm>
          <a:off x="424847" y="2725697"/>
          <a:ext cx="5947860" cy="295200"/>
        </a:xfrm>
        <a:prstGeom prst="roundRect">
          <a:avLst/>
        </a:prstGeom>
        <a:solidFill>
          <a:srgbClr val="314D7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Accountability</a:t>
          </a:r>
          <a:endParaRPr lang="en-CA" sz="2000" b="1" kern="1200" dirty="0"/>
        </a:p>
      </dsp:txBody>
      <dsp:txXfrm>
        <a:off x="439257" y="2740107"/>
        <a:ext cx="5919040" cy="266380"/>
      </dsp:txXfrm>
    </dsp:sp>
    <dsp:sp modelId="{BA6E792A-519C-49E2-9673-F2B3C3F47152}">
      <dsp:nvSpPr>
        <dsp:cNvPr id="0" name=""/>
        <dsp:cNvSpPr/>
      </dsp:nvSpPr>
      <dsp:spPr>
        <a:xfrm>
          <a:off x="0" y="3956897"/>
          <a:ext cx="8496944" cy="897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457" tIns="208280" rIns="659457" bIns="128016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CA" sz="1800" kern="1200" dirty="0" smtClean="0"/>
            <a:t> Floor is open</a:t>
          </a:r>
          <a:endParaRPr lang="en-CA" sz="18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CA" sz="1800" kern="1200" dirty="0" smtClean="0"/>
            <a:t> Key resources to be aware of</a:t>
          </a:r>
        </a:p>
      </dsp:txBody>
      <dsp:txXfrm>
        <a:off x="0" y="3956897"/>
        <a:ext cx="8496944" cy="897750"/>
      </dsp:txXfrm>
    </dsp:sp>
    <dsp:sp modelId="{2C0EDD7C-9C18-4F72-9586-C3314C0BF791}">
      <dsp:nvSpPr>
        <dsp:cNvPr id="0" name=""/>
        <dsp:cNvSpPr/>
      </dsp:nvSpPr>
      <dsp:spPr>
        <a:xfrm>
          <a:off x="424847" y="3809297"/>
          <a:ext cx="5947860" cy="29520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Questions &amp; Resources</a:t>
          </a:r>
          <a:endParaRPr lang="en-CA" sz="2000" b="1" kern="1200" dirty="0"/>
        </a:p>
      </dsp:txBody>
      <dsp:txXfrm>
        <a:off x="439257" y="3823707"/>
        <a:ext cx="5919040" cy="2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/>
          <a:lstStyle>
            <a:lvl1pPr algn="r">
              <a:defRPr sz="1200"/>
            </a:lvl1pPr>
          </a:lstStyle>
          <a:p>
            <a:fld id="{1E237106-B528-4E0F-849B-95B62CB16868}" type="datetimeFigureOut">
              <a:rPr lang="en-CA" smtClean="0"/>
              <a:pPr/>
              <a:t>2017-07-26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 anchor="b"/>
          <a:lstStyle>
            <a:lvl1pPr algn="r">
              <a:defRPr sz="1200"/>
            </a:lvl1pPr>
          </a:lstStyle>
          <a:p>
            <a:fld id="{99F09DC6-036A-47DB-A71A-921AB8AC531D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4621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/>
          <a:lstStyle>
            <a:lvl1pPr algn="r">
              <a:defRPr sz="1200"/>
            </a:lvl1pPr>
          </a:lstStyle>
          <a:p>
            <a:fld id="{E8DE7756-98EF-470F-82E1-3A558EDCA587}" type="datetimeFigureOut">
              <a:rPr lang="en-CA" smtClean="0"/>
              <a:pPr/>
              <a:t>2017-07-26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0" tIns="46580" rIns="93160" bIns="4658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3"/>
            <a:ext cx="5608320" cy="4183380"/>
          </a:xfrm>
          <a:prstGeom prst="rect">
            <a:avLst/>
          </a:prstGeom>
        </p:spPr>
        <p:txBody>
          <a:bodyPr vert="horz" lIns="93160" tIns="46580" rIns="93160" bIns="465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0" tIns="46580" rIns="93160" bIns="46580" rtlCol="0" anchor="b"/>
          <a:lstStyle>
            <a:lvl1pPr algn="r">
              <a:defRPr sz="1200"/>
            </a:lvl1pPr>
          </a:lstStyle>
          <a:p>
            <a:fld id="{B53EA699-0A32-4F44-86C0-2F95B9E4345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1668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8252" lvl="1" indent="0">
              <a:buFont typeface="Arial" panose="020B0604020202020204" pitchFamily="34" charset="0"/>
              <a:buNone/>
            </a:pPr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10</a:t>
            </a:fld>
            <a:endParaRPr lang="en-CA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11</a:t>
            </a:fld>
            <a:endParaRPr lang="en-CA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CA" b="0" baseline="0" dirty="0" smtClean="0">
                <a:solidFill>
                  <a:srgbClr val="FF0000"/>
                </a:solidFill>
              </a:rPr>
              <a:t>LIVE 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12</a:t>
            </a:fld>
            <a:endParaRPr lang="en-CA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13</a:t>
            </a:fld>
            <a:endParaRPr lang="en-CA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14</a:t>
            </a:fld>
            <a:endParaRPr lang="en-CA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15</a:t>
            </a:fld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2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3</a:t>
            </a:fld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5</a:t>
            </a:fld>
            <a:endParaRPr lang="en-C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6</a:t>
            </a:fld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7</a:t>
            </a:fld>
            <a:endParaRPr lang="en-CA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8</a:t>
            </a:fld>
            <a:endParaRPr lang="en-C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85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CA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A699-0A32-4F44-86C0-2F95B9E43451}" type="slidenum">
              <a:rPr lang="en-CA" smtClean="0"/>
              <a:pPr/>
              <a:t>9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DFFE-89E4-495A-93AD-6399280B4740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D6C4-9A8F-4272-A013-D30DF3E65126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44626-9BDC-4D03-8A8E-DB00745532AE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7745-5279-4B7E-8BF1-4DBE04A8EAC6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88345-374B-433E-92E6-B51152D4A742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0A76-76F7-455A-8295-8A9661A13A75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0D90-5059-4A1C-B439-DED9694D6F7D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2917-B1A9-4F13-86BE-3C2DD0FD97B5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3ED-D63D-4921-9AD5-1A103344F9BF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455E-0ADE-476F-B93A-F133672B8E09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550-B4B6-4F67-AF5D-23DAF8267DEB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A8403-BA61-4645-9E49-E55B129FEA03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E590-9348-4317-9AF9-8071952B0908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38CB-B754-43EA-8964-F696EE4399E1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BA9D4-918A-4C82-BE80-CF62909592A6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6A6A-8C0F-46FE-8E13-C8B5461317B7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CB5A0-7548-4014-94A1-6550E8709921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0B99-A720-4C13-B574-31BFE0505BB6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5AA2-9FAB-44C4-BA76-A39BE316E244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3DAB-6900-40DA-8D45-C0ECCF95717C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14622-B35C-486B-8794-87A0E6B8CD77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58FA-6FD6-4C4F-B2AC-1175329FA0F1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FA88-6A5C-4A38-A55E-5CD9E1BCE51B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2752-C28B-4166-9CFB-6069E4183A75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26DE-E090-4474-B24C-E8EA134118C0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298A-55B8-46CE-9E48-7B5EDC228A1F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3468-DF0A-4775-A79B-A6E77C612927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FD5CF-DAD5-4B77-8C22-DBA8799E342E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E5C8C-6459-4F39-B915-CA5D43976B7F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61A84-21A2-430A-A1B8-D1E7CBD9C97A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77DD-2A12-400A-9F4E-A776D221E3EE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B291-2BB5-4B84-A2E3-21F235DEAC4F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5016-EE6E-4880-8116-1E284B7F12F6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875-FD99-4820-91BB-AD9D16DC3EBB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51520" y="404664"/>
            <a:ext cx="3888432" cy="79208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Province of British Columbia</a:t>
            </a:r>
          </a:p>
          <a:p>
            <a:pPr algn="ctr"/>
            <a:r>
              <a:rPr lang="en-CA" dirty="0" smtClean="0"/>
              <a:t>Community Gaming Grants Program</a:t>
            </a:r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52D6-A537-45D5-B0E2-90A210C42ECA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C1348-373D-447F-8181-460E50387FD6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7" descr="Generic_Banner_0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"/>
            <a:ext cx="9144000" cy="167163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CE8DA-5DCB-4817-8ED4-E87B64515097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C5DC1-6CF0-476D-B4C9-C426A50CFDA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D5AB3-AAB9-491C-8751-50BF9D9E669A}" type="datetime1">
              <a:rPr lang="en-CA" smtClean="0"/>
              <a:t>2017-07-26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 smtClean="0"/>
              <a:t>Approved by the Ministry of Community, Sport and Cultural Development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5E14E-AF75-4DE1-B9AB-141A386C210C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gov.bc.ca/assets/gov/sports-recreation-arts-and-culture/gambling/grants/capital_project_grants_-_pre-application_checklist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G"/><Relationship Id="rId5" Type="http://schemas.openxmlformats.org/officeDocument/2006/relationships/hyperlink" Target="http://www2.gov.bc.ca/gov/content/sports-culture/gambling-fundraising/gaming-grants/capital-project-grants" TargetMode="External"/><Relationship Id="rId4" Type="http://schemas.openxmlformats.org/officeDocument/2006/relationships/hyperlink" Target="http://www2.gov.bc.ca/assets/gov/sports-recreation-arts-and-culture/gambling/grants/capital_project_grants_-_application_tutorial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communitygaminggrants@gov.bc.ca" TargetMode="External"/><Relationship Id="rId3" Type="http://schemas.openxmlformats.org/officeDocument/2006/relationships/hyperlink" Target="http://www2.gov.bc.ca/gov/content/sports-culture/gambling-fundraising/gaming-grants/capital-project-grants" TargetMode="External"/><Relationship Id="rId7" Type="http://schemas.openxmlformats.org/officeDocument/2006/relationships/hyperlink" Target="http://www2.gov.bc.ca/assets/gov/sports-recreation-arts-and-culture/gambling/grants/capital_project_grants_-_frequently_asked_questions.pdf" TargetMode="External"/><Relationship Id="rId12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gov.bc.ca/assets/gov/sports-recreation-arts-and-culture/gambling/grants/capital_project_grants_-_application_tutorial.pdf" TargetMode="External"/><Relationship Id="rId11" Type="http://schemas.openxmlformats.org/officeDocument/2006/relationships/hyperlink" Target="https://www.bcaafc.com/index.php/member-services/gaming-grants" TargetMode="External"/><Relationship Id="rId5" Type="http://schemas.openxmlformats.org/officeDocument/2006/relationships/hyperlink" Target="http://www2.gov.bc.ca/assets/gov/sports-recreation-arts-and-culture/gambling/grants/capital_project_grants_-_pre-application_checklist.pdf" TargetMode="External"/><Relationship Id="rId10" Type="http://schemas.openxmlformats.org/officeDocument/2006/relationships/hyperlink" Target="http://bcacg.com/" TargetMode="External"/><Relationship Id="rId4" Type="http://schemas.openxmlformats.org/officeDocument/2006/relationships/hyperlink" Target="http://www2.gov.bc.ca/assets/gov/sports-recreation-arts-and-culture/gambling/grants/capital_projects_sector_guide.pdf" TargetMode="External"/><Relationship Id="rId9" Type="http://schemas.openxmlformats.org/officeDocument/2006/relationships/hyperlink" Target="mailto:CGGOutreach@gov.bc.c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1448349" y="1424149"/>
            <a:ext cx="10594087" cy="5450477"/>
            <a:chOff x="-1450085" y="1412777"/>
            <a:chExt cx="10594087" cy="5450477"/>
          </a:xfrm>
        </p:grpSpPr>
        <p:sp>
          <p:nvSpPr>
            <p:cNvPr id="7" name="Right Triangle 6"/>
            <p:cNvSpPr/>
            <p:nvPr/>
          </p:nvSpPr>
          <p:spPr>
            <a:xfrm rot="16200000">
              <a:off x="2587220" y="301216"/>
              <a:ext cx="5445222" cy="7668343"/>
            </a:xfrm>
            <a:prstGeom prst="rtTriangl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Right Triangle 3"/>
            <p:cNvSpPr/>
            <p:nvPr/>
          </p:nvSpPr>
          <p:spPr>
            <a:xfrm rot="13581156">
              <a:off x="-1526800" y="3307661"/>
              <a:ext cx="3053601" cy="2900172"/>
            </a:xfrm>
            <a:prstGeom prst="rtTriangle">
              <a:avLst/>
            </a:prstGeom>
            <a:solidFill>
              <a:srgbClr val="FFD653">
                <a:alpha val="9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-1168" y="4861211"/>
              <a:ext cx="4213128" cy="2002043"/>
            </a:xfrm>
            <a:prstGeom prst="triangle">
              <a:avLst/>
            </a:prstGeom>
            <a:solidFill>
              <a:srgbClr val="45BB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45BBC7"/>
                </a:solidFill>
              </a:endParaRPr>
            </a:p>
          </p:txBody>
        </p:sp>
      </p:grp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5306876" y="5733256"/>
            <a:ext cx="3757455" cy="360040"/>
          </a:xfrm>
        </p:spPr>
        <p:txBody>
          <a:bodyPr>
            <a:noAutofit/>
          </a:bodyPr>
          <a:lstStyle/>
          <a:p>
            <a:r>
              <a:rPr lang="en-CA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August 1, 2017</a:t>
            </a:r>
            <a:endParaRPr lang="en-CA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4644008" y="4872583"/>
            <a:ext cx="4501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3200" b="1" i="1" dirty="0" smtClean="0"/>
              <a:t>Webinar Presentation</a:t>
            </a:r>
            <a:endParaRPr lang="en-CA" sz="32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577292" y="1844823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800" b="1" dirty="0" smtClean="0">
                <a:solidFill>
                  <a:srgbClr val="3CB7C4"/>
                </a:solidFill>
              </a:rPr>
              <a:t>CAPITAL PROJECT GRANTS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523220"/>
          </a:xfrm>
          <a:prstGeom prst="rect">
            <a:avLst/>
          </a:prstGeom>
          <a:gradFill>
            <a:gsLst>
              <a:gs pos="3000">
                <a:srgbClr val="94C979">
                  <a:alpha val="92000"/>
                </a:srgbClr>
              </a:gs>
              <a:gs pos="52000">
                <a:srgbClr val="B2D99F">
                  <a:alpha val="90000"/>
                </a:srgbClr>
              </a:gs>
              <a:gs pos="100000">
                <a:srgbClr val="94C979">
                  <a:alpha val="92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800" b="1" dirty="0" smtClean="0">
                <a:solidFill>
                  <a:srgbClr val="004080"/>
                </a:solidFill>
              </a:rPr>
              <a:t>ASSESSMENT CRITERIA</a:t>
            </a:r>
            <a:endParaRPr lang="en-CA" sz="2800" b="1" dirty="0">
              <a:solidFill>
                <a:srgbClr val="00408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73098"/>
            <a:ext cx="2736304" cy="1920388"/>
          </a:xfrm>
          <a:prstGeom prst="rect">
            <a:avLst/>
          </a:prstGeom>
          <a:ln w="12700">
            <a:solidFill>
              <a:srgbClr val="94C979"/>
            </a:solidFill>
          </a:ln>
          <a:effectLst>
            <a:softEdge rad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052" y="4273098"/>
            <a:ext cx="2736304" cy="1920388"/>
          </a:xfrm>
          <a:prstGeom prst="rect">
            <a:avLst/>
          </a:prstGeom>
          <a:ln w="12700">
            <a:solidFill>
              <a:srgbClr val="94C979"/>
            </a:solidFill>
          </a:ln>
          <a:effectLst>
            <a:softEdge rad="0"/>
          </a:effectLst>
        </p:spPr>
      </p:pic>
      <p:sp>
        <p:nvSpPr>
          <p:cNvPr id="10" name="TextBox 9"/>
          <p:cNvSpPr txBox="1"/>
          <p:nvPr/>
        </p:nvSpPr>
        <p:spPr>
          <a:xfrm>
            <a:off x="5897422" y="1570538"/>
            <a:ext cx="3203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Special </a:t>
            </a:r>
            <a:r>
              <a:rPr lang="en-CA" sz="2400" b="1" dirty="0" smtClean="0"/>
              <a:t>Project Features </a:t>
            </a:r>
            <a:endParaRPr lang="en-CA" sz="2400" b="1" dirty="0"/>
          </a:p>
          <a:p>
            <a:pPr algn="ctr"/>
            <a:r>
              <a:rPr lang="en-CA" sz="2400" b="1" dirty="0" smtClean="0"/>
              <a:t>(5%) </a:t>
            </a:r>
            <a:endParaRPr lang="en-CA" sz="2400" b="1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6039300" y="2586902"/>
            <a:ext cx="3030115" cy="3131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CA" sz="2000" dirty="0"/>
              <a:t>Accessibility</a:t>
            </a:r>
          </a:p>
          <a:p>
            <a:pPr>
              <a:spcBef>
                <a:spcPts val="1800"/>
              </a:spcBef>
            </a:pPr>
            <a:r>
              <a:rPr lang="en-CA" sz="2000" dirty="0" smtClean="0"/>
              <a:t>Environmental </a:t>
            </a:r>
            <a:r>
              <a:rPr lang="en-CA" sz="2000" dirty="0"/>
              <a:t>efficiency/added value</a:t>
            </a:r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3620122" y="1593644"/>
            <a:ext cx="1903754" cy="4715570"/>
            <a:chOff x="3620122" y="1593644"/>
            <a:chExt cx="1903754" cy="471557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22" y="4157371"/>
              <a:ext cx="1903753" cy="2151843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23" y="1593644"/>
              <a:ext cx="1903753" cy="2448000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</p:grpSp>
      <p:sp>
        <p:nvSpPr>
          <p:cNvPr id="13" name="TextBox 12"/>
          <p:cNvSpPr txBox="1"/>
          <p:nvPr/>
        </p:nvSpPr>
        <p:spPr>
          <a:xfrm>
            <a:off x="186746" y="1556792"/>
            <a:ext cx="3305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Financial Considerations</a:t>
            </a:r>
            <a:endParaRPr lang="en-CA" sz="2400" b="1" dirty="0"/>
          </a:p>
          <a:p>
            <a:pPr algn="ctr"/>
            <a:r>
              <a:rPr lang="en-CA" sz="2400" b="1" dirty="0" smtClean="0"/>
              <a:t>(50%) </a:t>
            </a:r>
            <a:endParaRPr lang="en-CA" sz="2400" b="1" dirty="0"/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323528" y="2564904"/>
            <a:ext cx="2841231" cy="3131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CA" sz="2000" dirty="0"/>
              <a:t>Financial need</a:t>
            </a:r>
          </a:p>
          <a:p>
            <a:pPr lvl="0">
              <a:spcBef>
                <a:spcPts val="1200"/>
              </a:spcBef>
            </a:pPr>
            <a:r>
              <a:rPr lang="en-CA" sz="2000" dirty="0"/>
              <a:t>Financial feasibility</a:t>
            </a:r>
          </a:p>
          <a:p>
            <a:pPr lvl="0">
              <a:spcBef>
                <a:spcPts val="1200"/>
              </a:spcBef>
            </a:pPr>
            <a:endParaRPr lang="en-CA" sz="2000" dirty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</p:spTree>
    <p:extLst>
      <p:ext uri="{BB962C8B-B14F-4D97-AF65-F5344CB8AC3E}">
        <p14:creationId xmlns:p14="http://schemas.microsoft.com/office/powerpoint/2010/main" val="35263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476672"/>
            <a:ext cx="4752528" cy="523220"/>
          </a:xfrm>
          <a:prstGeom prst="rect">
            <a:avLst/>
          </a:prstGeom>
          <a:gradFill>
            <a:gsLst>
              <a:gs pos="0">
                <a:srgbClr val="94C979">
                  <a:alpha val="91000"/>
                </a:srgbClr>
              </a:gs>
              <a:gs pos="53000">
                <a:srgbClr val="94C979">
                  <a:alpha val="92000"/>
                </a:srgbClr>
              </a:gs>
              <a:gs pos="100000">
                <a:srgbClr val="B2D99F">
                  <a:alpha val="91000"/>
                </a:srgbClr>
              </a:gs>
            </a:gsLst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700" b="1" dirty="0" smtClean="0">
                <a:solidFill>
                  <a:srgbClr val="004080"/>
                </a:solidFill>
              </a:rPr>
              <a:t>ADDITIONAL CONSIDERATIONS</a:t>
            </a:r>
            <a:endParaRPr lang="en-CA" sz="2700" b="1" dirty="0">
              <a:solidFill>
                <a:srgbClr val="00408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3275856" y="1556792"/>
            <a:ext cx="5472608" cy="4928367"/>
          </a:xfrm>
          <a:noFill/>
        </p:spPr>
        <p:txBody>
          <a:bodyPr>
            <a:normAutofit/>
          </a:bodyPr>
          <a:lstStyle/>
          <a:p>
            <a:pPr marL="0" lvl="2" indent="0">
              <a:buNone/>
            </a:pPr>
            <a:r>
              <a:rPr lang="en-CA" sz="2200" dirty="0" smtClean="0"/>
              <a:t>Additional consideration will be given to the distribution of grant funding across: </a:t>
            </a:r>
            <a:endParaRPr lang="en-CA" sz="2200" dirty="0"/>
          </a:p>
          <a:p>
            <a:pPr marL="444500" lvl="2" indent="-265113">
              <a:spcBef>
                <a:spcPts val="1200"/>
              </a:spcBef>
            </a:pPr>
            <a:r>
              <a:rPr lang="en-CA" sz="2000" dirty="0" smtClean="0"/>
              <a:t>Geographic regions of B.C.</a:t>
            </a:r>
          </a:p>
          <a:p>
            <a:pPr marL="444500" lvl="2" indent="-265113">
              <a:spcBef>
                <a:spcPts val="1200"/>
              </a:spcBef>
            </a:pPr>
            <a:r>
              <a:rPr lang="en-CA" sz="2000" dirty="0" smtClean="0"/>
              <a:t>Community gaming grant sectors </a:t>
            </a:r>
          </a:p>
          <a:p>
            <a:pPr marL="444500" lvl="2" indent="-265113">
              <a:spcBef>
                <a:spcPts val="1200"/>
              </a:spcBef>
            </a:pPr>
            <a:r>
              <a:rPr lang="en-CA" sz="2000" dirty="0" smtClean="0"/>
              <a:t>Projects of varying size/cost</a:t>
            </a:r>
          </a:p>
          <a:p>
            <a:pPr marL="444500" lvl="2" indent="-265113">
              <a:spcBef>
                <a:spcPts val="1200"/>
              </a:spcBef>
            </a:pPr>
            <a:r>
              <a:rPr lang="en-CA" sz="2000" dirty="0" smtClean="0"/>
              <a:t>Aboriginal not-for-profits</a:t>
            </a:r>
          </a:p>
          <a:p>
            <a:pPr marL="0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CA" sz="2200" dirty="0"/>
              <a:t>No Reconsiderations</a:t>
            </a:r>
          </a:p>
          <a:p>
            <a:pPr marL="444500" lvl="2" indent="-265113">
              <a:spcBef>
                <a:spcPts val="1200"/>
              </a:spcBef>
            </a:pPr>
            <a:r>
              <a:rPr lang="en-CA" sz="2000" dirty="0"/>
              <a:t>All decisions are final due to </a:t>
            </a:r>
            <a:br>
              <a:rPr lang="en-CA" sz="2000" dirty="0"/>
            </a:br>
            <a:r>
              <a:rPr lang="en-CA" sz="2000" dirty="0"/>
              <a:t>competitive process</a:t>
            </a:r>
          </a:p>
          <a:p>
            <a:pPr marL="0" indent="0">
              <a:spcAft>
                <a:spcPts val="600"/>
              </a:spcAft>
              <a:buNone/>
            </a:pPr>
            <a:endParaRPr lang="en-CA" sz="22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323528" y="1966841"/>
            <a:ext cx="2862922" cy="4112990"/>
            <a:chOff x="467544" y="1981234"/>
            <a:chExt cx="2564498" cy="366282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3933056"/>
              <a:ext cx="2564498" cy="1711001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1981234"/>
              <a:ext cx="2564498" cy="1711002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00479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12</a:t>
            </a:fld>
            <a:endParaRPr lang="en-CA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467544" y="1628800"/>
            <a:ext cx="3672408" cy="4752527"/>
          </a:xfrm>
          <a:noFill/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200" b="1" dirty="0" smtClean="0">
                <a:solidFill>
                  <a:prstClr val="black"/>
                </a:solidFill>
              </a:rPr>
              <a:t>Submitting an Application</a:t>
            </a:r>
          </a:p>
          <a:p>
            <a:pPr>
              <a:spcBef>
                <a:spcPts val="1200"/>
              </a:spcBef>
            </a:pPr>
            <a:r>
              <a:rPr lang="en-CA" sz="2000" dirty="0"/>
              <a:t>Use the </a:t>
            </a:r>
            <a:r>
              <a:rPr lang="en-CA" sz="2000" dirty="0">
                <a:hlinkClick r:id="rId3"/>
              </a:rPr>
              <a:t>Pre-Application </a:t>
            </a:r>
            <a:r>
              <a:rPr lang="en-CA" sz="2000" dirty="0" smtClean="0">
                <a:hlinkClick r:id="rId3"/>
              </a:rPr>
              <a:t>Checklist</a:t>
            </a:r>
            <a:r>
              <a:rPr lang="en-CA" sz="2000" dirty="0" smtClean="0"/>
              <a:t> </a:t>
            </a:r>
            <a:r>
              <a:rPr lang="en-CA" sz="2000" dirty="0" smtClean="0"/>
              <a:t>and </a:t>
            </a:r>
            <a:r>
              <a:rPr lang="en-CA" sz="2000" dirty="0" smtClean="0">
                <a:hlinkClick r:id="rId4"/>
              </a:rPr>
              <a:t>Application Tutorial</a:t>
            </a:r>
            <a:r>
              <a:rPr lang="en-CA" sz="2000" dirty="0" smtClean="0"/>
              <a:t> available </a:t>
            </a:r>
            <a:r>
              <a:rPr lang="en-CA" sz="2000" dirty="0"/>
              <a:t>on the gaming grants </a:t>
            </a:r>
            <a:br>
              <a:rPr lang="en-CA" sz="2000" dirty="0"/>
            </a:br>
            <a:r>
              <a:rPr lang="en-CA" sz="2000" dirty="0" smtClean="0"/>
              <a:t>website to prepare</a:t>
            </a:r>
            <a:endParaRPr lang="en-CA" sz="24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CA" sz="2000" dirty="0" smtClean="0">
                <a:hlinkClick r:id="rId5"/>
              </a:rPr>
              <a:t>Online application</a:t>
            </a:r>
            <a:endParaRPr lang="en-CA" sz="2000" dirty="0" smtClean="0"/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endParaRPr lang="en-CA" sz="2200" dirty="0" smtClean="0"/>
          </a:p>
          <a:p>
            <a:pPr marL="0" indent="0">
              <a:spcAft>
                <a:spcPts val="600"/>
              </a:spcAft>
              <a:buNone/>
            </a:pPr>
            <a:endParaRPr lang="en-CA" sz="22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938200" y="2184900"/>
            <a:ext cx="4693335" cy="3248324"/>
            <a:chOff x="4275324" y="1967844"/>
            <a:chExt cx="4382990" cy="28083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5324" y="1967844"/>
              <a:ext cx="4382990" cy="2808311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6" name="Explosion 1 5"/>
            <p:cNvSpPr/>
            <p:nvPr/>
          </p:nvSpPr>
          <p:spPr>
            <a:xfrm rot="539044">
              <a:off x="7356637" y="2811913"/>
              <a:ext cx="999339" cy="851452"/>
            </a:xfrm>
            <a:prstGeom prst="irregularSeal1">
              <a:avLst/>
            </a:prstGeom>
            <a:noFill/>
            <a:ln>
              <a:solidFill>
                <a:srgbClr val="FF0000">
                  <a:alpha val="9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83968" y="476672"/>
            <a:ext cx="4752528" cy="523220"/>
          </a:xfrm>
          <a:prstGeom prst="rect">
            <a:avLst/>
          </a:prstGeom>
          <a:gradFill>
            <a:gsLst>
              <a:gs pos="0">
                <a:srgbClr val="B2B2B2">
                  <a:alpha val="91000"/>
                </a:srgbClr>
              </a:gs>
              <a:gs pos="53000">
                <a:srgbClr val="AEAEAE">
                  <a:alpha val="91000"/>
                </a:srgbClr>
              </a:gs>
              <a:gs pos="100000">
                <a:schemeClr val="bg1">
                  <a:lumMod val="85000"/>
                  <a:alpha val="91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rgbClr val="004080"/>
                </a:solidFill>
              </a:rPr>
              <a:t>HOW TO APPLY</a:t>
            </a:r>
            <a:endParaRPr lang="en-CA" sz="2800" b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13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476672"/>
            <a:ext cx="4752528" cy="523220"/>
          </a:xfrm>
          <a:prstGeom prst="rect">
            <a:avLst/>
          </a:prstGeom>
          <a:gradFill>
            <a:gsLst>
              <a:gs pos="0">
                <a:srgbClr val="314D7B">
                  <a:alpha val="90000"/>
                </a:srgbClr>
              </a:gs>
              <a:gs pos="23000">
                <a:srgbClr val="314D7B">
                  <a:alpha val="90000"/>
                </a:srgbClr>
              </a:gs>
              <a:gs pos="100000">
                <a:srgbClr val="466EB0">
                  <a:alpha val="90000"/>
                </a:srgbClr>
              </a:gs>
            </a:gsLst>
          </a:gradFill>
          <a:ln>
            <a:solidFill>
              <a:srgbClr val="314D7B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chemeClr val="bg1"/>
                </a:solidFill>
              </a:rPr>
              <a:t>ACCOUNTABILITY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3851920" y="1700808"/>
            <a:ext cx="5083939" cy="4680520"/>
          </a:xfrm>
          <a:noFill/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  <a:buNone/>
            </a:pPr>
            <a:r>
              <a:rPr lang="en-US" sz="2200" dirty="0" smtClean="0">
                <a:solidFill>
                  <a:prstClr val="black"/>
                </a:solidFill>
              </a:rPr>
              <a:t>Appropriate use of funding: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Section 5 of Sector Guide</a:t>
            </a:r>
            <a:br>
              <a:rPr lang="en-CA" sz="2000" dirty="0" smtClean="0"/>
            </a:br>
            <a:endParaRPr lang="en-CA" sz="2000" dirty="0"/>
          </a:p>
          <a:p>
            <a:pPr marL="0" lvl="0" indent="0">
              <a:spcBef>
                <a:spcPts val="600"/>
              </a:spcBef>
              <a:buNone/>
            </a:pPr>
            <a:r>
              <a:rPr lang="en-US" sz="2200" dirty="0" smtClean="0">
                <a:solidFill>
                  <a:prstClr val="black"/>
                </a:solidFill>
              </a:rPr>
              <a:t>Disbursement </a:t>
            </a:r>
            <a:r>
              <a:rPr lang="en-US" sz="2200" dirty="0">
                <a:solidFill>
                  <a:prstClr val="black"/>
                </a:solidFill>
              </a:rPr>
              <a:t>of funds:</a:t>
            </a:r>
          </a:p>
          <a:p>
            <a:pPr>
              <a:spcBef>
                <a:spcPts val="600"/>
              </a:spcBef>
            </a:pPr>
            <a:r>
              <a:rPr lang="en-CA" sz="2000" dirty="0"/>
              <a:t>Section 5 of Sector Guide</a:t>
            </a:r>
            <a:endParaRPr lang="en-CA" sz="2000" dirty="0" smtClean="0"/>
          </a:p>
          <a:p>
            <a:pPr marL="0" lvl="0" indent="0">
              <a:spcBef>
                <a:spcPts val="600"/>
              </a:spcBef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600"/>
              </a:spcBef>
              <a:buNone/>
            </a:pPr>
            <a:r>
              <a:rPr lang="en-US" sz="2200" dirty="0" smtClean="0">
                <a:solidFill>
                  <a:prstClr val="black"/>
                </a:solidFill>
              </a:rPr>
              <a:t>Grant Conditions:</a:t>
            </a:r>
          </a:p>
          <a:p>
            <a:pPr>
              <a:spcBef>
                <a:spcPts val="600"/>
              </a:spcBef>
            </a:pPr>
            <a:r>
              <a:rPr lang="en-CA" sz="2000" dirty="0"/>
              <a:t>Section </a:t>
            </a:r>
            <a:r>
              <a:rPr lang="en-CA" sz="2000" dirty="0" smtClean="0"/>
              <a:t>6 </a:t>
            </a:r>
            <a:r>
              <a:rPr lang="en-CA" sz="2000" dirty="0"/>
              <a:t>of Sector Guide </a:t>
            </a:r>
            <a:endParaRPr lang="en-CA" sz="20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200" dirty="0" smtClean="0">
                <a:solidFill>
                  <a:prstClr val="black"/>
                </a:solidFill>
              </a:rPr>
              <a:t>Acknowledgement </a:t>
            </a:r>
            <a:r>
              <a:rPr lang="en-US" sz="2200" dirty="0">
                <a:solidFill>
                  <a:prstClr val="black"/>
                </a:solidFill>
              </a:rPr>
              <a:t>of funding:</a:t>
            </a:r>
          </a:p>
          <a:p>
            <a:pPr>
              <a:spcBef>
                <a:spcPts val="600"/>
              </a:spcBef>
            </a:pPr>
            <a:r>
              <a:rPr lang="en-CA" sz="2000" dirty="0"/>
              <a:t>Section </a:t>
            </a:r>
            <a:r>
              <a:rPr lang="en-CA" sz="2000" dirty="0" smtClean="0"/>
              <a:t>7 </a:t>
            </a:r>
            <a:r>
              <a:rPr lang="en-CA" sz="2000" dirty="0"/>
              <a:t>of Sector Guide</a:t>
            </a:r>
            <a:endParaRPr lang="en-CA" sz="200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520086" y="1916832"/>
            <a:ext cx="3024336" cy="3960440"/>
            <a:chOff x="402482" y="1881782"/>
            <a:chExt cx="2780522" cy="368759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482" y="1881782"/>
              <a:ext cx="2780522" cy="1851871"/>
            </a:xfrm>
            <a:prstGeom prst="rect">
              <a:avLst/>
            </a:prstGeom>
            <a:ln w="12700">
              <a:solidFill>
                <a:srgbClr val="314D7B"/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549" y="3861048"/>
              <a:ext cx="2779455" cy="1708331"/>
            </a:xfrm>
            <a:prstGeom prst="rect">
              <a:avLst/>
            </a:prstGeom>
            <a:ln w="12700">
              <a:solidFill>
                <a:srgbClr val="314D7B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05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736" y="2060848"/>
            <a:ext cx="4248472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3000" b="1" dirty="0" smtClean="0"/>
              <a:t>Questions?</a:t>
            </a:r>
            <a:endParaRPr lang="en-CA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1348-373D-447F-8181-460E50387FD6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476672"/>
            <a:ext cx="4752528" cy="523220"/>
          </a:xfrm>
          <a:prstGeom prst="rect">
            <a:avLst/>
          </a:prstGeom>
          <a:gradFill>
            <a:gsLst>
              <a:gs pos="0">
                <a:srgbClr val="3AB3C0">
                  <a:alpha val="92000"/>
                </a:srgbClr>
              </a:gs>
              <a:gs pos="60000">
                <a:srgbClr val="45BBC7">
                  <a:alpha val="92000"/>
                </a:srgbClr>
              </a:gs>
              <a:gs pos="91000">
                <a:schemeClr val="accent5">
                  <a:lumMod val="40000"/>
                  <a:lumOff val="60000"/>
                  <a:alpha val="92000"/>
                </a:schemeClr>
              </a:gs>
            </a:gsLst>
          </a:gradFill>
          <a:ln>
            <a:solidFill>
              <a:srgbClr val="45BBC7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rgbClr val="004080"/>
                </a:solidFill>
              </a:rPr>
              <a:t>QUESTIONS</a:t>
            </a:r>
            <a:endParaRPr lang="en-CA" sz="2800" b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15</a:t>
            </a:fld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556793"/>
            <a:ext cx="6480720" cy="5112568"/>
          </a:xfrm>
        </p:spPr>
        <p:txBody>
          <a:bodyPr>
            <a:normAutofit fontScale="85000" lnSpcReduction="10000"/>
          </a:bodyPr>
          <a:lstStyle/>
          <a:p>
            <a:pPr marL="0" lvl="0" indent="0">
              <a:spcAft>
                <a:spcPts val="600"/>
              </a:spcAft>
              <a:buNone/>
            </a:pPr>
            <a:r>
              <a:rPr lang="en-US" sz="2400" b="1" dirty="0" smtClean="0">
                <a:solidFill>
                  <a:prstClr val="black"/>
                </a:solidFill>
              </a:rPr>
              <a:t>Please read through the Capital Projects Sector </a:t>
            </a:r>
            <a:br>
              <a:rPr lang="en-US" sz="2400" b="1" dirty="0" smtClean="0">
                <a:solidFill>
                  <a:prstClr val="black"/>
                </a:solidFill>
              </a:rPr>
            </a:br>
            <a:r>
              <a:rPr lang="en-US" sz="2400" b="1" dirty="0" smtClean="0">
                <a:solidFill>
                  <a:prstClr val="black"/>
                </a:solidFill>
              </a:rPr>
              <a:t>Guide for detailed grant information</a:t>
            </a:r>
          </a:p>
          <a:p>
            <a:pPr marL="0" lvl="0" indent="0">
              <a:spcBef>
                <a:spcPts val="900"/>
              </a:spcBef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Use the resources available to you when putting together your grant application: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Government website </a:t>
            </a:r>
            <a:r>
              <a:rPr lang="en-US" sz="1800" dirty="0">
                <a:solidFill>
                  <a:prstClr val="black"/>
                </a:solidFill>
              </a:rPr>
              <a:t>(</a:t>
            </a:r>
            <a:r>
              <a:rPr lang="en-US" sz="1800" dirty="0">
                <a:solidFill>
                  <a:prstClr val="black"/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prstClr val="black"/>
                </a:solidFill>
                <a:hlinkClick r:id="rId3"/>
              </a:rPr>
              <a:t>www2.gov.bc.ca/gov/content/sports-culture/gambling-fundraising/gaming-grants/capital-project-grants</a:t>
            </a:r>
            <a:r>
              <a:rPr lang="en-US" sz="1800" dirty="0" smtClean="0">
                <a:solidFill>
                  <a:prstClr val="black"/>
                </a:solidFill>
              </a:rPr>
              <a:t>) 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>
                <a:solidFill>
                  <a:prstClr val="black"/>
                </a:solidFill>
                <a:hlinkClick r:id="rId4"/>
              </a:rPr>
              <a:t>Sector Guide</a:t>
            </a:r>
            <a:endParaRPr lang="en-US" sz="1800" dirty="0" smtClean="0">
              <a:solidFill>
                <a:prstClr val="black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US" sz="1800" dirty="0" smtClean="0">
                <a:solidFill>
                  <a:prstClr val="black"/>
                </a:solidFill>
                <a:hlinkClick r:id="rId5"/>
              </a:rPr>
              <a:t>Pre-application </a:t>
            </a:r>
            <a:r>
              <a:rPr lang="en-US" sz="1800" dirty="0" smtClean="0">
                <a:solidFill>
                  <a:prstClr val="black"/>
                </a:solidFill>
                <a:hlinkClick r:id="rId5"/>
              </a:rPr>
              <a:t>checklist</a:t>
            </a:r>
            <a:endParaRPr lang="en-US" sz="1800" dirty="0" smtClean="0">
              <a:solidFill>
                <a:prstClr val="black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CA" sz="1800" dirty="0">
                <a:hlinkClick r:id="rId6"/>
              </a:rPr>
              <a:t>Application </a:t>
            </a:r>
            <a:r>
              <a:rPr lang="en-CA" sz="1800" dirty="0" smtClean="0">
                <a:hlinkClick r:id="rId6"/>
              </a:rPr>
              <a:t>tutorial</a:t>
            </a:r>
            <a:endParaRPr lang="en-US" sz="1800" dirty="0">
              <a:solidFill>
                <a:prstClr val="black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prstClr val="black"/>
                </a:solidFill>
                <a:hlinkClick r:id="rId7"/>
              </a:rPr>
              <a:t>Frequently asked questions</a:t>
            </a:r>
            <a:endParaRPr lang="en-US" sz="1800" dirty="0">
              <a:solidFill>
                <a:prstClr val="black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Community Gaming Grants Branch </a:t>
            </a:r>
            <a:endParaRPr lang="en-US" sz="1800" dirty="0">
              <a:solidFill>
                <a:prstClr val="black"/>
              </a:solidFill>
            </a:endParaRPr>
          </a:p>
          <a:p>
            <a:pPr lvl="2">
              <a:spcBef>
                <a:spcPts val="6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General </a:t>
            </a:r>
            <a:r>
              <a:rPr lang="en-US" sz="1800" dirty="0">
                <a:solidFill>
                  <a:prstClr val="black"/>
                </a:solidFill>
              </a:rPr>
              <a:t>– </a:t>
            </a:r>
            <a:r>
              <a:rPr lang="en-US" sz="1800" dirty="0" smtClean="0">
                <a:solidFill>
                  <a:prstClr val="black"/>
                </a:solidFill>
                <a:hlinkClick r:id="rId8"/>
              </a:rPr>
              <a:t>communitygaminggrants@gov.bc.ca</a:t>
            </a:r>
            <a:r>
              <a:rPr lang="en-US" sz="1800" dirty="0" smtClean="0">
                <a:solidFill>
                  <a:prstClr val="black"/>
                </a:solidFill>
              </a:rPr>
              <a:t>, or </a:t>
            </a:r>
            <a:br>
              <a:rPr lang="en-US" sz="1800" dirty="0" smtClean="0">
                <a:solidFill>
                  <a:prstClr val="black"/>
                </a:solidFill>
              </a:rPr>
            </a:br>
            <a:r>
              <a:rPr lang="en-US" sz="1800" dirty="0" smtClean="0">
                <a:solidFill>
                  <a:prstClr val="black"/>
                </a:solidFill>
              </a:rPr>
              <a:t>call 1-800-663-7867 to be transferred to 250-356-1081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Community </a:t>
            </a:r>
            <a:r>
              <a:rPr lang="en-US" sz="1800" dirty="0">
                <a:solidFill>
                  <a:prstClr val="black"/>
                </a:solidFill>
              </a:rPr>
              <a:t>Outreach </a:t>
            </a:r>
            <a:r>
              <a:rPr lang="en-US" sz="1800" dirty="0" smtClean="0">
                <a:solidFill>
                  <a:prstClr val="black"/>
                </a:solidFill>
              </a:rPr>
              <a:t>Manager – </a:t>
            </a:r>
            <a:r>
              <a:rPr lang="en-US" sz="1800" dirty="0" smtClean="0">
                <a:solidFill>
                  <a:prstClr val="black"/>
                </a:solidFill>
                <a:hlinkClick r:id="rId9"/>
              </a:rPr>
              <a:t>CGGOutreach@gov.bc.ca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BC Association for Charitable Gaming </a:t>
            </a:r>
            <a:r>
              <a:rPr lang="en-US" sz="1800" dirty="0">
                <a:solidFill>
                  <a:prstClr val="black"/>
                </a:solidFill>
              </a:rPr>
              <a:t>(</a:t>
            </a:r>
            <a:r>
              <a:rPr lang="en-US" sz="1800" dirty="0">
                <a:solidFill>
                  <a:prstClr val="black"/>
                </a:solidFill>
                <a:hlinkClick r:id="rId10"/>
              </a:rPr>
              <a:t>http://bcacg.com</a:t>
            </a:r>
            <a:r>
              <a:rPr lang="en-US" sz="1800" dirty="0" smtClean="0">
                <a:solidFill>
                  <a:prstClr val="black"/>
                </a:solidFill>
                <a:hlinkClick r:id="rId10"/>
              </a:rPr>
              <a:t>/) </a:t>
            </a:r>
            <a:r>
              <a:rPr lang="en-US" sz="1800" dirty="0" smtClean="0">
                <a:solidFill>
                  <a:prstClr val="black"/>
                </a:solidFill>
              </a:rPr>
              <a:t>and </a:t>
            </a:r>
            <a:br>
              <a:rPr lang="en-US" sz="1800" dirty="0" smtClean="0">
                <a:solidFill>
                  <a:prstClr val="black"/>
                </a:solidFill>
              </a:rPr>
            </a:br>
            <a:r>
              <a:rPr lang="en-US" sz="1800" dirty="0" smtClean="0">
                <a:solidFill>
                  <a:prstClr val="black"/>
                </a:solidFill>
              </a:rPr>
              <a:t>local Community Charitable Gaming Associations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prstClr val="black"/>
                </a:solidFill>
              </a:rPr>
              <a:t>BC Association of Aboriginal Friendship </a:t>
            </a:r>
            <a:r>
              <a:rPr lang="en-US" sz="1800" dirty="0" err="1" smtClean="0">
                <a:solidFill>
                  <a:prstClr val="black"/>
                </a:solidFill>
              </a:rPr>
              <a:t>Centres</a:t>
            </a:r>
            <a:r>
              <a:rPr lang="en-US" sz="1800" dirty="0" smtClean="0">
                <a:solidFill>
                  <a:prstClr val="black"/>
                </a:solidFill>
              </a:rPr>
              <a:t> (</a:t>
            </a:r>
            <a:r>
              <a:rPr lang="en-US" sz="1800" dirty="0">
                <a:solidFill>
                  <a:prstClr val="black"/>
                </a:solidFill>
                <a:hlinkClick r:id="rId11"/>
              </a:rPr>
              <a:t>https://www.bcaafc.com/index.php/member-services/gaming-grants</a:t>
            </a:r>
            <a:r>
              <a:rPr lang="en-US" sz="1800" dirty="0" smtClean="0">
                <a:solidFill>
                  <a:prstClr val="black"/>
                </a:solidFill>
              </a:rPr>
              <a:t>)     </a:t>
            </a:r>
          </a:p>
          <a:p>
            <a:pPr lvl="0">
              <a:buFont typeface="Wingdings" panose="05000000000000000000" pitchFamily="2" charset="2"/>
              <a:buChar char="v"/>
            </a:pPr>
            <a:endParaRPr lang="en-US" sz="28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n-CA" sz="2800" b="1" dirty="0" smtClean="0">
              <a:solidFill>
                <a:prstClr val="black"/>
              </a:solidFill>
            </a:endParaRPr>
          </a:p>
          <a:p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476672"/>
            <a:ext cx="4752528" cy="523220"/>
          </a:xfrm>
          <a:prstGeom prst="rect">
            <a:avLst/>
          </a:prstGeom>
          <a:gradFill>
            <a:gsLst>
              <a:gs pos="0">
                <a:srgbClr val="3AB3C0">
                  <a:alpha val="92000"/>
                </a:srgbClr>
              </a:gs>
              <a:gs pos="60000">
                <a:srgbClr val="45BBC7">
                  <a:alpha val="92000"/>
                </a:srgbClr>
              </a:gs>
              <a:gs pos="91000">
                <a:schemeClr val="accent5">
                  <a:lumMod val="40000"/>
                  <a:lumOff val="60000"/>
                  <a:alpha val="92000"/>
                </a:schemeClr>
              </a:gs>
            </a:gsLst>
          </a:gradFill>
          <a:ln>
            <a:solidFill>
              <a:srgbClr val="45BBC7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rgbClr val="004080"/>
                </a:solidFill>
              </a:rPr>
              <a:t>RESOURCES</a:t>
            </a:r>
            <a:endParaRPr lang="en-CA" sz="2800" b="1" dirty="0">
              <a:solidFill>
                <a:srgbClr val="00408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950" y="1700808"/>
            <a:ext cx="2208208" cy="286663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3248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11960" y="476672"/>
            <a:ext cx="4536504" cy="523220"/>
          </a:xfrm>
          <a:prstGeom prst="rect">
            <a:avLst/>
          </a:prstGeom>
          <a:gradFill>
            <a:gsLst>
              <a:gs pos="0">
                <a:srgbClr val="FFD653">
                  <a:alpha val="92000"/>
                </a:srgbClr>
              </a:gs>
              <a:gs pos="45000">
                <a:srgbClr val="FFD653">
                  <a:alpha val="92000"/>
                </a:srgbClr>
              </a:gs>
              <a:gs pos="85000">
                <a:srgbClr val="FDF0A1">
                  <a:alpha val="92000"/>
                </a:srgbClr>
              </a:gs>
            </a:gsLst>
          </a:gradFill>
          <a:ln>
            <a:solidFill>
              <a:srgbClr val="FFD653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rgbClr val="004080"/>
                </a:solidFill>
              </a:rPr>
              <a:t>AGENDA</a:t>
            </a:r>
            <a:endParaRPr lang="en-CA" sz="2800" b="1" dirty="0">
              <a:solidFill>
                <a:srgbClr val="004080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2825341"/>
              </p:ext>
            </p:extLst>
          </p:nvPr>
        </p:nvGraphicFramePr>
        <p:xfrm>
          <a:off x="395536" y="1700808"/>
          <a:ext cx="84969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3"/>
          <p:cNvSpPr txBox="1">
            <a:spLocks/>
          </p:cNvSpPr>
          <p:nvPr/>
        </p:nvSpPr>
        <p:spPr>
          <a:xfrm>
            <a:off x="6705600" y="650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DE4915-0FF9-4F92-A16E-97C8F9C96AE2}" type="slidenum">
              <a:rPr lang="en-CA" smtClean="0"/>
              <a:pPr/>
              <a:t>2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476672"/>
            <a:ext cx="4536504" cy="523220"/>
          </a:xfrm>
          <a:prstGeom prst="rect">
            <a:avLst/>
          </a:prstGeom>
          <a:gradFill>
            <a:gsLst>
              <a:gs pos="0">
                <a:srgbClr val="8CADD4">
                  <a:alpha val="90000"/>
                </a:srgbClr>
              </a:gs>
              <a:gs pos="69000">
                <a:srgbClr val="8CADD4">
                  <a:alpha val="90000"/>
                </a:srgbClr>
              </a:gs>
              <a:gs pos="100000">
                <a:schemeClr val="accent1">
                  <a:tint val="15000"/>
                  <a:satMod val="350000"/>
                  <a:alpha val="90000"/>
                </a:schemeClr>
              </a:gs>
            </a:gsLst>
          </a:gradFill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CA" sz="2800" b="1" dirty="0" smtClean="0">
                <a:solidFill>
                  <a:srgbClr val="004080"/>
                </a:solidFill>
              </a:rPr>
              <a:t>INTRODUCTION</a:t>
            </a:r>
            <a:endParaRPr lang="en-CA" sz="2800" b="1" dirty="0">
              <a:solidFill>
                <a:srgbClr val="00408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7673" y="2089586"/>
            <a:ext cx="4055153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A" sz="2000" dirty="0" smtClean="0"/>
              <a:t>$5 million per year dedicated to capital projects with a total cost </a:t>
            </a:r>
            <a:br>
              <a:rPr lang="en-CA" sz="2000" dirty="0" smtClean="0"/>
            </a:br>
            <a:r>
              <a:rPr lang="en-CA" sz="2000" dirty="0" smtClean="0"/>
              <a:t>of over $20,000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Up to 50% of the total cost of a project may be funded, to a maximum of $250,000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A" sz="2000" dirty="0" smtClean="0"/>
              <a:t>Matching funds required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A" sz="2000" dirty="0" smtClean="0"/>
              <a:t>Application </a:t>
            </a:r>
            <a:r>
              <a:rPr lang="en-CA" sz="2000" dirty="0"/>
              <a:t>intake period: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b="1" dirty="0" smtClean="0"/>
              <a:t>Aug. </a:t>
            </a:r>
            <a:r>
              <a:rPr lang="en-CA" sz="2000" b="1" dirty="0"/>
              <a:t>1 – </a:t>
            </a:r>
            <a:r>
              <a:rPr lang="en-CA" sz="2000" b="1" dirty="0" smtClean="0"/>
              <a:t>Sept. </a:t>
            </a:r>
            <a:r>
              <a:rPr lang="en-CA" sz="2000" b="1" dirty="0"/>
              <a:t>30, </a:t>
            </a:r>
            <a:r>
              <a:rPr lang="en-CA" sz="2000" b="1" dirty="0" smtClean="0"/>
              <a:t>2017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A" sz="2000" b="1" dirty="0" smtClean="0"/>
              <a:t>Notifications and funding to be provided by December 31, 2017</a:t>
            </a:r>
            <a:endParaRPr lang="en-CA" sz="2000" b="1" dirty="0"/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CA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60008" y="1555949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Sector Overview</a:t>
            </a:r>
            <a:endParaRPr lang="en-CA" sz="3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11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323" y="2322564"/>
            <a:ext cx="4275323" cy="3018895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38591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461665"/>
          </a:xfrm>
          <a:prstGeom prst="rect">
            <a:avLst/>
          </a:prstGeom>
          <a:gradFill>
            <a:gsLst>
              <a:gs pos="3000">
                <a:srgbClr val="94C979">
                  <a:alpha val="91000"/>
                </a:srgbClr>
              </a:gs>
              <a:gs pos="52000">
                <a:srgbClr val="B2D99F">
                  <a:alpha val="90000"/>
                </a:srgbClr>
              </a:gs>
              <a:gs pos="100000">
                <a:srgbClr val="94C979">
                  <a:alpha val="90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400" b="1" dirty="0" smtClean="0">
                <a:solidFill>
                  <a:srgbClr val="004080"/>
                </a:solidFill>
              </a:rPr>
              <a:t>MANDATORY ELIGIBILITY CRITERIA</a:t>
            </a:r>
            <a:endParaRPr lang="en-CA" sz="2400" b="1" dirty="0">
              <a:solidFill>
                <a:srgbClr val="00408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3608" y="2276872"/>
            <a:ext cx="6840760" cy="432048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 smtClean="0"/>
              <a:t>Not-for-profit</a:t>
            </a:r>
            <a:endParaRPr lang="en-CA" sz="2200" dirty="0"/>
          </a:p>
          <a:p>
            <a:pPr lvl="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/>
              <a:t>Primarily for community benefit 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/>
              <a:t>Delivers programs that fall within one of the following sectors: Arts &amp; Culture, Sport, Public Safety, Environment, Human &amp; Social Services, Parent Advisory </a:t>
            </a:r>
            <a:r>
              <a:rPr lang="en-CA" sz="2200" dirty="0" smtClean="0"/>
              <a:t>Councils &amp; </a:t>
            </a:r>
            <a:r>
              <a:rPr lang="en-CA" sz="2200" dirty="0"/>
              <a:t>District Parent Advisory </a:t>
            </a:r>
            <a:r>
              <a:rPr lang="en-CA" sz="2200" dirty="0" smtClean="0"/>
              <a:t>Councils</a:t>
            </a:r>
            <a:endParaRPr lang="en-CA" sz="2200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CA" sz="2600" u="sng" dirty="0"/>
          </a:p>
          <a:p>
            <a:pPr marL="0" indent="0">
              <a:buNone/>
            </a:pPr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27584" y="1487477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Organization Eligibility </a:t>
            </a:r>
            <a:r>
              <a:rPr lang="en-CA" sz="1900" b="1" dirty="0" smtClean="0"/>
              <a:t>(Section 2.1 and 2.3 of Sector Guide)</a:t>
            </a:r>
            <a:endParaRPr lang="en-CA" sz="1900" b="1" dirty="0"/>
          </a:p>
        </p:txBody>
      </p:sp>
    </p:spTree>
    <p:extLst>
      <p:ext uri="{BB962C8B-B14F-4D97-AF65-F5344CB8AC3E}">
        <p14:creationId xmlns:p14="http://schemas.microsoft.com/office/powerpoint/2010/main" val="34810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461665"/>
          </a:xfrm>
          <a:prstGeom prst="rect">
            <a:avLst/>
          </a:prstGeom>
          <a:gradFill>
            <a:gsLst>
              <a:gs pos="3000">
                <a:srgbClr val="94C979">
                  <a:alpha val="91000"/>
                </a:srgbClr>
              </a:gs>
              <a:gs pos="52000">
                <a:srgbClr val="B2D99F">
                  <a:alpha val="90000"/>
                </a:srgbClr>
              </a:gs>
              <a:gs pos="100000">
                <a:srgbClr val="94C979">
                  <a:alpha val="90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400" b="1" dirty="0" smtClean="0">
                <a:solidFill>
                  <a:srgbClr val="004080"/>
                </a:solidFill>
              </a:rPr>
              <a:t>MANDATORY ELIGIBILITY CRITERIA</a:t>
            </a:r>
            <a:endParaRPr lang="en-CA" sz="2400" b="1" dirty="0">
              <a:solidFill>
                <a:srgbClr val="00408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3608" y="2144482"/>
            <a:ext cx="6840760" cy="432048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 smtClean="0"/>
              <a:t>Voting membership more than double the number of board </a:t>
            </a:r>
            <a:r>
              <a:rPr lang="en-CA" sz="2200" dirty="0"/>
              <a:t>members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/>
              <a:t>Democratically elected board members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 smtClean="0"/>
              <a:t>Financially </a:t>
            </a:r>
            <a:r>
              <a:rPr lang="en-CA" sz="2200" dirty="0"/>
              <a:t>stable and demonstrates solid fiscal management</a:t>
            </a:r>
          </a:p>
          <a:p>
            <a:pPr lvl="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CA" sz="2200" dirty="0" smtClean="0"/>
              <a:t>Past </a:t>
            </a:r>
            <a:r>
              <a:rPr lang="en-CA" sz="2200" dirty="0"/>
              <a:t>recipients of Community Gaming Grants must be up to date and in good standing with their Gaming Account Summary Reports</a:t>
            </a:r>
            <a:endParaRPr lang="en-CA" sz="2200" u="sng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CA" sz="2200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en-CA" sz="2600" u="sng" dirty="0"/>
          </a:p>
          <a:p>
            <a:pPr marL="0" indent="0">
              <a:buNone/>
            </a:pPr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27584" y="1487477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Organization Eligibility </a:t>
            </a:r>
            <a:r>
              <a:rPr lang="en-CA" sz="1900" b="1" dirty="0" smtClean="0"/>
              <a:t>(Section 2.1 and 2.3 of Sector Guide)</a:t>
            </a:r>
            <a:endParaRPr lang="en-CA" sz="1900" b="1" dirty="0"/>
          </a:p>
        </p:txBody>
      </p:sp>
    </p:spTree>
    <p:extLst>
      <p:ext uri="{BB962C8B-B14F-4D97-AF65-F5344CB8AC3E}">
        <p14:creationId xmlns:p14="http://schemas.microsoft.com/office/powerpoint/2010/main" val="42698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461665"/>
          </a:xfrm>
          <a:prstGeom prst="rect">
            <a:avLst/>
          </a:prstGeom>
          <a:gradFill>
            <a:gsLst>
              <a:gs pos="3000">
                <a:srgbClr val="94C979">
                  <a:alpha val="92000"/>
                </a:srgbClr>
              </a:gs>
              <a:gs pos="52000">
                <a:srgbClr val="B2D99F">
                  <a:alpha val="92000"/>
                </a:srgbClr>
              </a:gs>
              <a:gs pos="100000">
                <a:srgbClr val="94C979">
                  <a:alpha val="92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400" b="1" dirty="0" smtClean="0">
                <a:solidFill>
                  <a:srgbClr val="004080"/>
                </a:solidFill>
              </a:rPr>
              <a:t>MANDATORY ELIGIBILITY CRITERIA</a:t>
            </a:r>
            <a:endParaRPr lang="en-CA" sz="2400" b="1" dirty="0">
              <a:solidFill>
                <a:srgbClr val="00408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86066" y="2787380"/>
            <a:ext cx="5832648" cy="3828654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</a:pPr>
            <a:r>
              <a:rPr lang="en-CA" sz="2200" b="1" dirty="0" smtClean="0"/>
              <a:t>Facilities</a:t>
            </a:r>
            <a:r>
              <a:rPr lang="en-CA" sz="2200" b="1" dirty="0"/>
              <a:t>:</a:t>
            </a:r>
            <a:r>
              <a:rPr lang="en-CA" sz="2200" dirty="0"/>
              <a:t> the </a:t>
            </a:r>
            <a:r>
              <a:rPr lang="en-CA" sz="2200" dirty="0" smtClean="0"/>
              <a:t>construction, </a:t>
            </a:r>
            <a:r>
              <a:rPr lang="en-CA" sz="2200" dirty="0"/>
              <a:t>renovation or </a:t>
            </a:r>
            <a:r>
              <a:rPr lang="en-CA" sz="2200" dirty="0" smtClean="0"/>
              <a:t/>
            </a:r>
            <a:br>
              <a:rPr lang="en-CA" sz="2200" dirty="0" smtClean="0"/>
            </a:br>
            <a:r>
              <a:rPr lang="en-CA" sz="2200" dirty="0" smtClean="0"/>
              <a:t>improvement of facilities </a:t>
            </a:r>
          </a:p>
          <a:p>
            <a:pPr lvl="0">
              <a:spcBef>
                <a:spcPts val="1200"/>
              </a:spcBef>
            </a:pPr>
            <a:r>
              <a:rPr lang="en-CA" sz="2200" b="1" dirty="0" smtClean="0"/>
              <a:t>Community </a:t>
            </a:r>
            <a:r>
              <a:rPr lang="en-CA" sz="2200" b="1" dirty="0"/>
              <a:t>Infrastructure:</a:t>
            </a:r>
            <a:r>
              <a:rPr lang="en-CA" sz="2200" dirty="0"/>
              <a:t> the development of public amenities </a:t>
            </a:r>
            <a:r>
              <a:rPr lang="en-CA" sz="2200" dirty="0" smtClean="0"/>
              <a:t>such </a:t>
            </a:r>
            <a:r>
              <a:rPr lang="en-CA" sz="2200" dirty="0"/>
              <a:t>as docks, parks or </a:t>
            </a:r>
            <a:r>
              <a:rPr lang="en-CA" sz="2200" dirty="0" smtClean="0"/>
              <a:t>playgrounds</a:t>
            </a:r>
            <a:endParaRPr lang="en-CA" sz="2200" dirty="0"/>
          </a:p>
          <a:p>
            <a:pPr lvl="0">
              <a:spcBef>
                <a:spcPts val="1200"/>
              </a:spcBef>
            </a:pPr>
            <a:r>
              <a:rPr lang="en-CA" sz="2200" b="1" dirty="0"/>
              <a:t>Acquisitions:</a:t>
            </a:r>
            <a:r>
              <a:rPr lang="en-CA" sz="2200" dirty="0"/>
              <a:t> the purchase of fixed capital assets for long-term ownership and </a:t>
            </a:r>
            <a:r>
              <a:rPr lang="en-CA" sz="2200" dirty="0" smtClean="0"/>
              <a:t>use, including </a:t>
            </a:r>
            <a:r>
              <a:rPr lang="en-CA" sz="2200" dirty="0"/>
              <a:t>vehicles and </a:t>
            </a:r>
            <a:r>
              <a:rPr lang="en-CA" sz="2200" dirty="0" smtClean="0"/>
              <a:t>equipment</a:t>
            </a:r>
            <a:endParaRPr lang="en-CA" sz="2200" u="sng" dirty="0"/>
          </a:p>
          <a:p>
            <a:pPr marL="0" indent="0">
              <a:buNone/>
            </a:pPr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30034" y="1462538"/>
            <a:ext cx="7602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Project </a:t>
            </a:r>
            <a:r>
              <a:rPr lang="en-CA" sz="3200" b="1" dirty="0"/>
              <a:t>Eligibility </a:t>
            </a:r>
            <a:r>
              <a:rPr lang="en-CA" sz="1900" b="1" dirty="0"/>
              <a:t>(Section </a:t>
            </a:r>
            <a:r>
              <a:rPr lang="en-CA" sz="1900" b="1" dirty="0" smtClean="0"/>
              <a:t>2.2 </a:t>
            </a:r>
            <a:r>
              <a:rPr lang="en-CA" sz="1900" b="1" dirty="0"/>
              <a:t>of Sector Guide)</a:t>
            </a:r>
          </a:p>
          <a:p>
            <a:endParaRPr lang="en-CA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2523898" y="2079227"/>
            <a:ext cx="5839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/>
              <a:t>Capital projects </a:t>
            </a:r>
            <a:r>
              <a:rPr lang="en-CA" sz="2000" dirty="0" smtClean="0"/>
              <a:t>with a </a:t>
            </a:r>
            <a:r>
              <a:rPr lang="en-CA" sz="2000" dirty="0"/>
              <a:t>total cost of more than $</a:t>
            </a:r>
            <a:r>
              <a:rPr lang="en-CA" sz="2000" dirty="0" smtClean="0"/>
              <a:t>20,000 will </a:t>
            </a:r>
            <a:r>
              <a:rPr lang="en-CA" sz="2000" dirty="0"/>
              <a:t>be considered in three categories: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5225" y="2114131"/>
            <a:ext cx="1856891" cy="4433535"/>
            <a:chOff x="627003" y="2636911"/>
            <a:chExt cx="1452617" cy="3965862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003" y="5342773"/>
              <a:ext cx="1440000" cy="1260000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20" y="4005064"/>
              <a:ext cx="1440000" cy="1260000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004" y="2636911"/>
              <a:ext cx="1441125" cy="1296000"/>
            </a:xfrm>
            <a:prstGeom prst="rect">
              <a:avLst/>
            </a:prstGeom>
            <a:ln w="12700">
              <a:solidFill>
                <a:srgbClr val="94C979"/>
              </a:solidFill>
            </a:ln>
            <a:effectLst>
              <a:softEdge rad="0"/>
            </a:effectLst>
          </p:spPr>
        </p:pic>
      </p:grpSp>
    </p:spTree>
    <p:extLst>
      <p:ext uri="{BB962C8B-B14F-4D97-AF65-F5344CB8AC3E}">
        <p14:creationId xmlns:p14="http://schemas.microsoft.com/office/powerpoint/2010/main" val="21811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680520" cy="461665"/>
          </a:xfrm>
          <a:prstGeom prst="rect">
            <a:avLst/>
          </a:prstGeom>
          <a:gradFill>
            <a:gsLst>
              <a:gs pos="3000">
                <a:srgbClr val="94C979">
                  <a:alpha val="92000"/>
                </a:srgbClr>
              </a:gs>
              <a:gs pos="52000">
                <a:srgbClr val="B2D99F">
                  <a:alpha val="90000"/>
                </a:srgbClr>
              </a:gs>
              <a:gs pos="100000">
                <a:srgbClr val="94C979">
                  <a:alpha val="92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400" b="1" dirty="0" smtClean="0">
                <a:solidFill>
                  <a:srgbClr val="004080"/>
                </a:solidFill>
              </a:rPr>
              <a:t>SUPPLEMENTARY DOCUMENTS</a:t>
            </a:r>
            <a:endParaRPr lang="en-CA" sz="2400" b="1" dirty="0">
              <a:solidFill>
                <a:srgbClr val="004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952" y="1593374"/>
            <a:ext cx="8363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In addition to the organization’s constitution, bylaws, board of directors list and financials, applicants will be asked to provide</a:t>
            </a:r>
            <a:r>
              <a:rPr lang="en-CA" sz="2000" b="1" dirty="0" smtClean="0"/>
              <a:t>:</a:t>
            </a:r>
            <a:r>
              <a:rPr lang="en-CA" sz="2000" dirty="0" smtClean="0"/>
              <a:t>  </a:t>
            </a:r>
            <a:endParaRPr lang="en-C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00952" y="2420888"/>
            <a:ext cx="361100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Project plan/timeline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Risk management table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Approvals </a:t>
            </a:r>
            <a:r>
              <a:rPr lang="en-CA" dirty="0"/>
              <a:t>and </a:t>
            </a:r>
            <a:r>
              <a:rPr lang="en-CA" dirty="0" smtClean="0"/>
              <a:t>permits plan</a:t>
            </a:r>
            <a:endParaRPr lang="en-CA" dirty="0"/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Long-term operations plan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Project budget, including acquired funds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CA" dirty="0"/>
              <a:t>Price </a:t>
            </a:r>
            <a:r>
              <a:rPr lang="en-CA" dirty="0" smtClean="0"/>
              <a:t>quotes</a:t>
            </a:r>
          </a:p>
          <a:p>
            <a:endParaRPr lang="en-CA" dirty="0"/>
          </a:p>
        </p:txBody>
      </p:sp>
      <p:pic>
        <p:nvPicPr>
          <p:cNvPr id="1037" name="Picture 13" descr="C:\Users\vanday\AppData\Local\Microsoft\Windows\Temporary Internet Files\Content.IE5\O0C31XBZ\gantt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36913"/>
            <a:ext cx="3658078" cy="2743558"/>
          </a:xfrm>
          <a:prstGeom prst="rect">
            <a:avLst/>
          </a:prstGeom>
          <a:noFill/>
          <a:ln w="12700">
            <a:solidFill>
              <a:srgbClr val="88A94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4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523220"/>
          </a:xfrm>
          <a:prstGeom prst="rect">
            <a:avLst/>
          </a:prstGeom>
          <a:gradFill>
            <a:gsLst>
              <a:gs pos="3000">
                <a:srgbClr val="94C979">
                  <a:alpha val="90000"/>
                </a:srgbClr>
              </a:gs>
              <a:gs pos="52000">
                <a:srgbClr val="B2D99F">
                  <a:alpha val="93000"/>
                </a:srgbClr>
              </a:gs>
              <a:gs pos="100000">
                <a:srgbClr val="94C979">
                  <a:alpha val="92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800" b="1" dirty="0" smtClean="0">
                <a:solidFill>
                  <a:srgbClr val="004080"/>
                </a:solidFill>
              </a:rPr>
              <a:t>APPLICATION ASSESSMENT</a:t>
            </a:r>
            <a:endParaRPr lang="en-CA" sz="2800" b="1" dirty="0">
              <a:solidFill>
                <a:srgbClr val="00408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9592" y="2204864"/>
            <a:ext cx="6984776" cy="424847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CA" sz="2200" dirty="0" smtClean="0"/>
              <a:t>There will </a:t>
            </a:r>
            <a:r>
              <a:rPr lang="en-CA" sz="2200" dirty="0"/>
              <a:t>be three levels of consideration applied in the assessment </a:t>
            </a:r>
            <a:r>
              <a:rPr lang="en-CA" sz="2200" dirty="0" smtClean="0"/>
              <a:t>of grant applications:</a:t>
            </a:r>
            <a:endParaRPr lang="en-CA" sz="2200" dirty="0"/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CA" sz="2000" dirty="0" smtClean="0"/>
              <a:t>Applicants </a:t>
            </a:r>
            <a:r>
              <a:rPr lang="en-CA" sz="2000" u="sng" dirty="0"/>
              <a:t>must</a:t>
            </a:r>
            <a:r>
              <a:rPr lang="en-CA" sz="2000" dirty="0"/>
              <a:t> </a:t>
            </a:r>
            <a:r>
              <a:rPr lang="en-CA" sz="2000" dirty="0" smtClean="0"/>
              <a:t>meet </a:t>
            </a:r>
            <a:r>
              <a:rPr lang="en-CA" sz="2000" dirty="0"/>
              <a:t>all </a:t>
            </a:r>
            <a:r>
              <a:rPr lang="en-CA" sz="2000" dirty="0" smtClean="0"/>
              <a:t>Mandatory </a:t>
            </a:r>
            <a:br>
              <a:rPr lang="en-CA" sz="2000" dirty="0" smtClean="0"/>
            </a:br>
            <a:r>
              <a:rPr lang="en-CA" sz="2000" dirty="0" smtClean="0"/>
              <a:t>Eligibility Criteria (Section </a:t>
            </a:r>
            <a:r>
              <a:rPr lang="en-CA" sz="2000" dirty="0"/>
              <a:t>2 of </a:t>
            </a:r>
            <a:r>
              <a:rPr lang="en-CA" sz="2000" dirty="0" smtClean="0"/>
              <a:t>Sector Guide)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CA" sz="2000" dirty="0" smtClean="0"/>
              <a:t>Applications that meet </a:t>
            </a:r>
            <a:r>
              <a:rPr lang="en-CA" sz="2000" dirty="0"/>
              <a:t>the Mandatory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Eligibility Criteria will </a:t>
            </a:r>
            <a:r>
              <a:rPr lang="en-CA" sz="2000" dirty="0"/>
              <a:t>be </a:t>
            </a:r>
            <a:r>
              <a:rPr lang="en-CA" sz="2000" dirty="0" smtClean="0"/>
              <a:t>marked against </a:t>
            </a:r>
            <a:r>
              <a:rPr lang="en-CA" sz="2000" dirty="0"/>
              <a:t>the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Assessment Criteria (Section </a:t>
            </a:r>
            <a:r>
              <a:rPr lang="en-CA" sz="2000" dirty="0"/>
              <a:t>4 of </a:t>
            </a:r>
            <a:r>
              <a:rPr lang="en-CA" sz="2000" dirty="0" smtClean="0"/>
              <a:t>Sector Guide)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CA" sz="2000" dirty="0" smtClean="0"/>
              <a:t>Once </a:t>
            </a:r>
            <a:r>
              <a:rPr lang="en-CA" sz="2000" dirty="0"/>
              <a:t>the ranking process has been completed,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additional considerations </a:t>
            </a:r>
            <a:r>
              <a:rPr lang="en-CA" sz="2000" dirty="0"/>
              <a:t>will be </a:t>
            </a:r>
            <a:r>
              <a:rPr lang="en-CA" sz="2000" dirty="0" smtClean="0"/>
              <a:t>applied</a:t>
            </a:r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71600" y="1521661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Competitive Application Process</a:t>
            </a:r>
            <a:endParaRPr lang="en-CA" sz="3200" b="1" dirty="0"/>
          </a:p>
        </p:txBody>
      </p:sp>
      <p:pic>
        <p:nvPicPr>
          <p:cNvPr id="1027" name="Picture 3" descr="C:\Users\vanday\AppData\Local\Microsoft\Windows\Temporary Internet Files\Content.IE5\1OJP9KQH\checklist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081" y="2752050"/>
            <a:ext cx="2228684" cy="1671513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7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6DE4915-0FF9-4F92-A16E-97C8F9C96AE2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501606"/>
            <a:ext cx="4571967" cy="523220"/>
          </a:xfrm>
          <a:prstGeom prst="rect">
            <a:avLst/>
          </a:prstGeom>
          <a:gradFill>
            <a:gsLst>
              <a:gs pos="3000">
                <a:srgbClr val="94C979">
                  <a:alpha val="92000"/>
                </a:srgbClr>
              </a:gs>
              <a:gs pos="52000">
                <a:srgbClr val="B2D99F">
                  <a:alpha val="90000"/>
                </a:srgbClr>
              </a:gs>
              <a:gs pos="100000">
                <a:srgbClr val="94C979">
                  <a:alpha val="92000"/>
                </a:srgbClr>
              </a:gs>
            </a:gsLst>
            <a:lin ang="16200000" scaled="1"/>
          </a:gradFill>
          <a:ln>
            <a:solidFill>
              <a:srgbClr val="94C979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CA" sz="2800" b="1" dirty="0" smtClean="0">
                <a:solidFill>
                  <a:srgbClr val="004080"/>
                </a:solidFill>
              </a:rPr>
              <a:t>ASSESSMENT CRITERIA</a:t>
            </a:r>
            <a:endParaRPr lang="en-CA" sz="2800" b="1" dirty="0">
              <a:solidFill>
                <a:srgbClr val="00408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30552" y="2838338"/>
            <a:ext cx="2796760" cy="328410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CA" sz="2000" dirty="0"/>
              <a:t>Project planning</a:t>
            </a:r>
          </a:p>
          <a:p>
            <a:pPr>
              <a:spcBef>
                <a:spcPts val="1200"/>
              </a:spcBef>
            </a:pPr>
            <a:r>
              <a:rPr lang="en-CA" sz="2000" dirty="0"/>
              <a:t>Operational viability</a:t>
            </a:r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960389" y="1751659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Project Feasibility (35%) </a:t>
            </a:r>
            <a:endParaRPr lang="en-CA" sz="2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166582" y="2030304"/>
            <a:ext cx="2586824" cy="4079111"/>
            <a:chOff x="3192220" y="2030304"/>
            <a:chExt cx="2586824" cy="407911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2222" y="2030304"/>
              <a:ext cx="2586822" cy="1724548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2220" y="3884649"/>
              <a:ext cx="2586824" cy="2224766"/>
            </a:xfrm>
            <a:prstGeom prst="rect">
              <a:avLst/>
            </a:prstGeom>
            <a:ln w="12700">
              <a:solidFill>
                <a:srgbClr val="94C979"/>
              </a:solidFill>
            </a:ln>
          </p:spPr>
        </p:pic>
      </p:grpSp>
      <p:sp>
        <p:nvSpPr>
          <p:cNvPr id="12" name="Content Placeholder 5"/>
          <p:cNvSpPr txBox="1">
            <a:spLocks/>
          </p:cNvSpPr>
          <p:nvPr/>
        </p:nvSpPr>
        <p:spPr>
          <a:xfrm>
            <a:off x="179512" y="2785964"/>
            <a:ext cx="3060420" cy="3284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CA" sz="2000" dirty="0" smtClean="0"/>
              <a:t>Community benefit</a:t>
            </a:r>
          </a:p>
          <a:p>
            <a:pPr>
              <a:spcBef>
                <a:spcPts val="1800"/>
              </a:spcBef>
            </a:pPr>
            <a:r>
              <a:rPr lang="en-CA" sz="2000" dirty="0" smtClean="0"/>
              <a:t>Public inclusivity</a:t>
            </a:r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endParaRPr lang="en-CA" sz="2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0" y="1772816"/>
            <a:ext cx="3131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Alignment with Sector </a:t>
            </a:r>
            <a:r>
              <a:rPr lang="en-CA" sz="2400" b="1" dirty="0" smtClean="0"/>
              <a:t>Objectives (10%) 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45629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18176</TotalTime>
  <Words>430</Words>
  <Application>Microsoft Office PowerPoint</Application>
  <PresentationFormat>On-screen Show (4:3)</PresentationFormat>
  <Paragraphs>176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Project Grants</dc:title>
  <dc:creator>Community Gaming Grants</dc:creator>
  <cp:keywords>Webinar</cp:keywords>
  <cp:lastModifiedBy>Day, Vanessa CSCD:EX</cp:lastModifiedBy>
  <cp:revision>1062</cp:revision>
  <cp:lastPrinted>2017-07-19T15:58:48Z</cp:lastPrinted>
  <dcterms:created xsi:type="dcterms:W3CDTF">2013-10-04T21:20:03Z</dcterms:created>
  <dcterms:modified xsi:type="dcterms:W3CDTF">2017-07-26T23:10:17Z</dcterms:modified>
</cp:coreProperties>
</file>