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89" r:id="rId1"/>
  </p:sldMasterIdLst>
  <p:notesMasterIdLst>
    <p:notesMasterId r:id="rId31"/>
  </p:notesMasterIdLst>
  <p:handoutMasterIdLst>
    <p:handoutMasterId r:id="rId32"/>
  </p:handoutMasterIdLst>
  <p:sldIdLst>
    <p:sldId id="4803" r:id="rId2"/>
    <p:sldId id="279" r:id="rId3"/>
    <p:sldId id="280" r:id="rId4"/>
    <p:sldId id="308" r:id="rId5"/>
    <p:sldId id="285" r:id="rId6"/>
    <p:sldId id="289" r:id="rId7"/>
    <p:sldId id="284" r:id="rId8"/>
    <p:sldId id="290" r:id="rId9"/>
    <p:sldId id="292" r:id="rId10"/>
    <p:sldId id="293" r:id="rId11"/>
    <p:sldId id="294" r:id="rId12"/>
    <p:sldId id="295" r:id="rId13"/>
    <p:sldId id="296" r:id="rId14"/>
    <p:sldId id="297" r:id="rId15"/>
    <p:sldId id="298" r:id="rId16"/>
    <p:sldId id="299" r:id="rId17"/>
    <p:sldId id="300" r:id="rId18"/>
    <p:sldId id="301" r:id="rId19"/>
    <p:sldId id="306" r:id="rId20"/>
    <p:sldId id="302" r:id="rId21"/>
    <p:sldId id="2604" r:id="rId22"/>
    <p:sldId id="2606" r:id="rId23"/>
    <p:sldId id="291" r:id="rId24"/>
    <p:sldId id="287" r:id="rId25"/>
    <p:sldId id="4802" r:id="rId26"/>
    <p:sldId id="288" r:id="rId27"/>
    <p:sldId id="304" r:id="rId28"/>
    <p:sldId id="309" r:id="rId29"/>
    <p:sldId id="286" r:id="rId30"/>
  </p:sldIdLst>
  <p:sldSz cx="12192000" cy="6858000"/>
  <p:notesSz cx="9388475" cy="7102475"/>
  <p:embeddedFontLst>
    <p:embeddedFont>
      <p:font typeface="BC Sans" pitchFamily="2" charset="0"/>
      <p:regular r:id="rId33"/>
      <p:bold r:id="rId34"/>
      <p:italic r:id="rId35"/>
      <p:boldItalic r:id="rId36"/>
    </p:embeddedFont>
    <p:embeddedFont>
      <p:font typeface="Verdana" panose="020B0604030504040204" pitchFamily="34" charset="0"/>
      <p:regular r:id="rId37"/>
      <p:bold r:id="rId38"/>
      <p:italic r:id="rId39"/>
      <p:boldItalic r:id="rId4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ACC24B29-0CC7-491A-A98A-CF7CBDBE501E}">
          <p14:sldIdLst>
            <p14:sldId id="4803"/>
            <p14:sldId id="279"/>
            <p14:sldId id="280"/>
            <p14:sldId id="308"/>
            <p14:sldId id="285"/>
            <p14:sldId id="289"/>
            <p14:sldId id="284"/>
            <p14:sldId id="290"/>
            <p14:sldId id="292"/>
            <p14:sldId id="293"/>
            <p14:sldId id="294"/>
            <p14:sldId id="295"/>
            <p14:sldId id="296"/>
            <p14:sldId id="297"/>
            <p14:sldId id="298"/>
            <p14:sldId id="299"/>
            <p14:sldId id="300"/>
            <p14:sldId id="301"/>
            <p14:sldId id="306"/>
            <p14:sldId id="302"/>
            <p14:sldId id="2604"/>
            <p14:sldId id="2606"/>
            <p14:sldId id="291"/>
            <p14:sldId id="287"/>
            <p14:sldId id="4802"/>
            <p14:sldId id="288"/>
            <p14:sldId id="304"/>
            <p14:sldId id="309"/>
            <p14:sldId id="286"/>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237">
          <p15:clr>
            <a:srgbClr val="A4A3A4"/>
          </p15:clr>
        </p15:guide>
        <p15:guide id="2" pos="295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urcot, Ryan EMBC:EX" initials="TRE" lastIdx="2" clrIdx="0">
    <p:extLst>
      <p:ext uri="{19B8F6BF-5375-455C-9EA6-DF929625EA0E}">
        <p15:presenceInfo xmlns:p15="http://schemas.microsoft.com/office/powerpoint/2012/main" userId="S-1-5-21-2002034099-1741304011-708699545-8114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BC48"/>
    <a:srgbClr val="F8D26D"/>
    <a:srgbClr val="FFDFA2"/>
    <a:srgbClr val="75D1FF"/>
    <a:srgbClr val="F15D22"/>
    <a:srgbClr val="DC5924"/>
    <a:srgbClr val="000000"/>
    <a:srgbClr val="FF9900"/>
    <a:srgbClr val="B7472A"/>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70" autoAdjust="0"/>
    <p:restoredTop sz="60572" autoAdjust="0"/>
  </p:normalViewPr>
  <p:slideViewPr>
    <p:cSldViewPr snapToGrid="0">
      <p:cViewPr varScale="1">
        <p:scale>
          <a:sx n="50" d="100"/>
          <a:sy n="50" d="100"/>
        </p:scale>
        <p:origin x="1027" y="48"/>
      </p:cViewPr>
      <p:guideLst>
        <p:guide orient="horz" pos="2160"/>
        <p:guide pos="3840"/>
      </p:guideLst>
    </p:cSldViewPr>
  </p:slideViewPr>
  <p:outlineViewPr>
    <p:cViewPr>
      <p:scale>
        <a:sx n="33" d="100"/>
        <a:sy n="33" d="100"/>
      </p:scale>
      <p:origin x="0" y="-148"/>
    </p:cViewPr>
  </p:outlineViewPr>
  <p:notesTextViewPr>
    <p:cViewPr>
      <p:scale>
        <a:sx n="1" d="1"/>
        <a:sy n="1" d="1"/>
      </p:scale>
      <p:origin x="0" y="0"/>
    </p:cViewPr>
  </p:notesTextViewPr>
  <p:sorterViewPr>
    <p:cViewPr>
      <p:scale>
        <a:sx n="108" d="100"/>
        <a:sy n="108" d="100"/>
      </p:scale>
      <p:origin x="0" y="-3162"/>
    </p:cViewPr>
  </p:sorterViewPr>
  <p:notesViewPr>
    <p:cSldViewPr snapToGrid="0">
      <p:cViewPr varScale="1">
        <p:scale>
          <a:sx n="126" d="100"/>
          <a:sy n="126" d="100"/>
        </p:scale>
        <p:origin x="-1902" y="-96"/>
      </p:cViewPr>
      <p:guideLst>
        <p:guide orient="horz" pos="2237"/>
        <p:guide pos="295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1">
                <a:lumMod val="85000"/>
              </a:schemeClr>
            </a:solidFill>
          </c:spPr>
          <c:dPt>
            <c:idx val="0"/>
            <c:bubble3D val="0"/>
            <c:spPr>
              <a:solidFill>
                <a:srgbClr val="0070C0"/>
              </a:solidFill>
              <a:ln w="19050">
                <a:solidFill>
                  <a:schemeClr val="lt1"/>
                </a:solidFill>
              </a:ln>
              <a:effectLst/>
            </c:spPr>
            <c:extLst>
              <c:ext xmlns:c16="http://schemas.microsoft.com/office/drawing/2014/chart" uri="{C3380CC4-5D6E-409C-BE32-E72D297353CC}">
                <c16:uniqueId val="{00000001-3794-4CCA-B4FC-CCEE9709C722}"/>
              </c:ext>
            </c:extLst>
          </c:dPt>
          <c:dPt>
            <c:idx val="1"/>
            <c:bubble3D val="0"/>
            <c:spPr>
              <a:solidFill>
                <a:schemeClr val="tx1">
                  <a:lumMod val="85000"/>
                </a:schemeClr>
              </a:solidFill>
              <a:ln w="19050">
                <a:solidFill>
                  <a:schemeClr val="lt1"/>
                </a:solidFill>
              </a:ln>
              <a:effectLst/>
            </c:spPr>
            <c:extLst>
              <c:ext xmlns:c16="http://schemas.microsoft.com/office/drawing/2014/chart" uri="{C3380CC4-5D6E-409C-BE32-E72D297353CC}">
                <c16:uniqueId val="{00000003-B983-41E8-853C-175FFFBF0E8F}"/>
              </c:ext>
            </c:extLst>
          </c:dPt>
          <c:dPt>
            <c:idx val="2"/>
            <c:bubble3D val="0"/>
            <c:spPr>
              <a:solidFill>
                <a:schemeClr val="tx1">
                  <a:lumMod val="85000"/>
                </a:schemeClr>
              </a:solidFill>
              <a:ln w="19050">
                <a:solidFill>
                  <a:schemeClr val="lt1"/>
                </a:solidFill>
              </a:ln>
              <a:effectLst/>
            </c:spPr>
            <c:extLst>
              <c:ext xmlns:c16="http://schemas.microsoft.com/office/drawing/2014/chart" uri="{C3380CC4-5D6E-409C-BE32-E72D297353CC}">
                <c16:uniqueId val="{00000005-B983-41E8-853C-175FFFBF0E8F}"/>
              </c:ext>
            </c:extLst>
          </c:dPt>
          <c:dPt>
            <c:idx val="3"/>
            <c:bubble3D val="0"/>
            <c:spPr>
              <a:solidFill>
                <a:schemeClr val="tx1">
                  <a:lumMod val="85000"/>
                </a:schemeClr>
              </a:solidFill>
              <a:ln w="19050">
                <a:solidFill>
                  <a:schemeClr val="lt1"/>
                </a:solidFill>
              </a:ln>
              <a:effectLst/>
            </c:spPr>
            <c:extLst>
              <c:ext xmlns:c16="http://schemas.microsoft.com/office/drawing/2014/chart" uri="{C3380CC4-5D6E-409C-BE32-E72D297353CC}">
                <c16:uniqueId val="{00000007-B983-41E8-853C-175FFFBF0E8F}"/>
              </c:ext>
            </c:extLst>
          </c:dPt>
          <c:cat>
            <c:strRef>
              <c:f>Sheet1!$A$2:$A$5</c:f>
              <c:strCache>
                <c:ptCount val="2"/>
                <c:pt idx="0">
                  <c:v>1st Qtr</c:v>
                </c:pt>
                <c:pt idx="1">
                  <c:v>2nd Qtr</c:v>
                </c:pt>
              </c:strCache>
            </c:strRef>
          </c:cat>
          <c:val>
            <c:numRef>
              <c:f>Sheet1!$B$2:$B$5</c:f>
              <c:numCache>
                <c:formatCode>General</c:formatCode>
                <c:ptCount val="4"/>
                <c:pt idx="0">
                  <c:v>54</c:v>
                </c:pt>
                <c:pt idx="1">
                  <c:v>46</c:v>
                </c:pt>
              </c:numCache>
            </c:numRef>
          </c:val>
          <c:extLst>
            <c:ext xmlns:c16="http://schemas.microsoft.com/office/drawing/2014/chart" uri="{C3380CC4-5D6E-409C-BE32-E72D297353CC}">
              <c16:uniqueId val="{00000000-3794-4CCA-B4FC-CCEE9709C72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68339" cy="356357"/>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5317963" y="1"/>
            <a:ext cx="4068339" cy="356357"/>
          </a:xfrm>
          <a:prstGeom prst="rect">
            <a:avLst/>
          </a:prstGeom>
        </p:spPr>
        <p:txBody>
          <a:bodyPr vert="horz" lIns="94229" tIns="47114" rIns="94229" bIns="47114" rtlCol="0"/>
          <a:lstStyle>
            <a:lvl1pPr algn="r">
              <a:defRPr sz="1200"/>
            </a:lvl1pPr>
          </a:lstStyle>
          <a:p>
            <a:fld id="{7CCA049B-3A46-4BDA-A8F5-2925B00FE570}" type="datetimeFigureOut">
              <a:rPr lang="en-US" smtClean="0"/>
              <a:t>7/22/2024</a:t>
            </a:fld>
            <a:endParaRPr lang="en-US"/>
          </a:p>
        </p:txBody>
      </p:sp>
      <p:sp>
        <p:nvSpPr>
          <p:cNvPr id="4" name="Footer Placeholder 3"/>
          <p:cNvSpPr>
            <a:spLocks noGrp="1"/>
          </p:cNvSpPr>
          <p:nvPr>
            <p:ph type="ftr" sz="quarter" idx="2"/>
          </p:nvPr>
        </p:nvSpPr>
        <p:spPr>
          <a:xfrm>
            <a:off x="0" y="6746119"/>
            <a:ext cx="4068339" cy="356356"/>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5317963" y="6746119"/>
            <a:ext cx="4068339" cy="356356"/>
          </a:xfrm>
          <a:prstGeom prst="rect">
            <a:avLst/>
          </a:prstGeom>
        </p:spPr>
        <p:txBody>
          <a:bodyPr vert="horz" lIns="94229" tIns="47114" rIns="94229" bIns="47114" rtlCol="0" anchor="b"/>
          <a:lstStyle>
            <a:lvl1pPr algn="r">
              <a:defRPr sz="1200"/>
            </a:lvl1pPr>
          </a:lstStyle>
          <a:p>
            <a:fld id="{DBAA5490-FD59-4087-AC7E-016E8A4124C4}" type="slidenum">
              <a:rPr lang="en-US" smtClean="0"/>
              <a:t>‹#›</a:t>
            </a:fld>
            <a:endParaRPr lang="en-US"/>
          </a:p>
        </p:txBody>
      </p:sp>
    </p:spTree>
    <p:extLst>
      <p:ext uri="{BB962C8B-B14F-4D97-AF65-F5344CB8AC3E}">
        <p14:creationId xmlns:p14="http://schemas.microsoft.com/office/powerpoint/2010/main" val="7910926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68339" cy="356357"/>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5317963" y="1"/>
            <a:ext cx="4068339" cy="356357"/>
          </a:xfrm>
          <a:prstGeom prst="rect">
            <a:avLst/>
          </a:prstGeom>
        </p:spPr>
        <p:txBody>
          <a:bodyPr vert="horz" lIns="94229" tIns="47114" rIns="94229" bIns="47114" rtlCol="0"/>
          <a:lstStyle>
            <a:lvl1pPr algn="r">
              <a:defRPr sz="1200"/>
            </a:lvl1pPr>
          </a:lstStyle>
          <a:p>
            <a:fld id="{44C46CEC-428A-4DD0-A7C7-21AF8DE33E93}" type="datetimeFigureOut">
              <a:rPr lang="en-US" smtClean="0"/>
              <a:t>7/22/2024</a:t>
            </a:fld>
            <a:endParaRPr lang="en-US"/>
          </a:p>
        </p:txBody>
      </p:sp>
      <p:sp>
        <p:nvSpPr>
          <p:cNvPr id="4" name="Slide Image Placeholder 3"/>
          <p:cNvSpPr>
            <a:spLocks noGrp="1" noRot="1" noChangeAspect="1"/>
          </p:cNvSpPr>
          <p:nvPr>
            <p:ph type="sldImg" idx="2"/>
          </p:nvPr>
        </p:nvSpPr>
        <p:spPr>
          <a:xfrm>
            <a:off x="2563813" y="887413"/>
            <a:ext cx="4260850" cy="2397125"/>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938848" y="3418066"/>
            <a:ext cx="7510780" cy="2796600"/>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746119"/>
            <a:ext cx="4068339" cy="356356"/>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5317963" y="6746119"/>
            <a:ext cx="4068339" cy="356356"/>
          </a:xfrm>
          <a:prstGeom prst="rect">
            <a:avLst/>
          </a:prstGeom>
        </p:spPr>
        <p:txBody>
          <a:bodyPr vert="horz" lIns="94229" tIns="47114" rIns="94229" bIns="47114" rtlCol="0" anchor="b"/>
          <a:lstStyle>
            <a:lvl1pPr algn="r">
              <a:defRPr sz="1200"/>
            </a:lvl1pPr>
          </a:lstStyle>
          <a:p>
            <a:fld id="{4CBCEA92-F142-4D57-B507-37BDAF44710C}" type="slidenum">
              <a:rPr lang="en-US" smtClean="0"/>
              <a:t>‹#›</a:t>
            </a:fld>
            <a:endParaRPr lang="en-US"/>
          </a:p>
        </p:txBody>
      </p:sp>
    </p:spTree>
    <p:extLst>
      <p:ext uri="{BB962C8B-B14F-4D97-AF65-F5344CB8AC3E}">
        <p14:creationId xmlns:p14="http://schemas.microsoft.com/office/powerpoint/2010/main" val="1402020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2.gov.bc.ca/gov/content/safety/emergency-preparedness-response-recovery/preparedbc/build-an-emergency-kit-and-grab-and-go-bag/water-in-your-kit"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2.gov.bc.ca/gov/content/safety/emergency-preparedness-response-recovery/preparedbc/survey-says"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arthquakescanada.nrcan.gc.ca/index-en.php"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earthquakescanada.nrcan.gc.ca/historic-historique/index-en.php"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Introduction slide:</a:t>
            </a:r>
          </a:p>
          <a:p>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Presenter(s) introduce themselves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Acknowledge speaking from the Traditional Territory and Ancestral Homeland of the local First Nation(s)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Describe the topic of the presentation</a:t>
            </a:r>
          </a:p>
          <a:p>
            <a:endParaRPr lang="en-US" dirty="0"/>
          </a:p>
        </p:txBody>
      </p:sp>
      <p:sp>
        <p:nvSpPr>
          <p:cNvPr id="4" name="Slide Number Placeholder 3"/>
          <p:cNvSpPr>
            <a:spLocks noGrp="1"/>
          </p:cNvSpPr>
          <p:nvPr>
            <p:ph type="sldNum" sz="quarter" idx="5"/>
          </p:nvPr>
        </p:nvSpPr>
        <p:spPr/>
        <p:txBody>
          <a:bodyPr/>
          <a:lstStyle/>
          <a:p>
            <a:fld id="{4CBCEA92-F142-4D57-B507-37BDAF44710C}" type="slidenum">
              <a:rPr lang="en-US" smtClean="0"/>
              <a:t>1</a:t>
            </a:fld>
            <a:endParaRPr lang="en-US"/>
          </a:p>
        </p:txBody>
      </p:sp>
    </p:spTree>
    <p:extLst>
      <p:ext uri="{BB962C8B-B14F-4D97-AF65-F5344CB8AC3E}">
        <p14:creationId xmlns:p14="http://schemas.microsoft.com/office/powerpoint/2010/main" val="1216871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make good decisions during an emergency, you need good information.</a:t>
            </a:r>
          </a:p>
          <a:p>
            <a:endParaRPr lang="en-CA" dirty="0"/>
          </a:p>
          <a:p>
            <a:pPr>
              <a:spcAft>
                <a:spcPts val="1000"/>
              </a:spcAft>
            </a:pPr>
            <a:r>
              <a:rPr lang="en-US" sz="2200" dirty="0"/>
              <a:t>Always start with local sources, and find out how they will share information:</a:t>
            </a:r>
          </a:p>
          <a:p>
            <a:pPr lvl="1">
              <a:spcAft>
                <a:spcPts val="1000"/>
              </a:spcAft>
            </a:pPr>
            <a:r>
              <a:rPr lang="en-US" sz="2000" dirty="0"/>
              <a:t>On a website?</a:t>
            </a:r>
          </a:p>
          <a:p>
            <a:pPr lvl="1">
              <a:spcAft>
                <a:spcPts val="1000"/>
              </a:spcAft>
            </a:pPr>
            <a:r>
              <a:rPr lang="en-US" sz="2000" dirty="0"/>
              <a:t>On social media?</a:t>
            </a:r>
          </a:p>
          <a:p>
            <a:pPr lvl="1">
              <a:spcAft>
                <a:spcPts val="1000"/>
              </a:spcAft>
            </a:pPr>
            <a:r>
              <a:rPr lang="en-US" sz="2000" dirty="0"/>
              <a:t>Through a phone number?</a:t>
            </a:r>
          </a:p>
          <a:p>
            <a:pPr lvl="1">
              <a:spcAft>
                <a:spcPts val="1000"/>
              </a:spcAft>
            </a:pPr>
            <a:r>
              <a:rPr lang="en-US" sz="2000" dirty="0"/>
              <a:t>Through local radio stations?</a:t>
            </a:r>
          </a:p>
          <a:p>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10</a:t>
            </a:fld>
            <a:endParaRPr lang="en-US"/>
          </a:p>
        </p:txBody>
      </p:sp>
    </p:spTree>
    <p:extLst>
      <p:ext uri="{BB962C8B-B14F-4D97-AF65-F5344CB8AC3E}">
        <p14:creationId xmlns:p14="http://schemas.microsoft.com/office/powerpoint/2010/main" val="3934974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000"/>
              </a:spcAft>
            </a:pPr>
            <a:r>
              <a:rPr lang="en-US" sz="2200" dirty="0"/>
              <a:t>Depending on the emergency, you can also check provincial channels for information.</a:t>
            </a:r>
          </a:p>
          <a:p>
            <a:pPr>
              <a:spcAft>
                <a:spcPts val="1000"/>
              </a:spcAft>
            </a:pPr>
            <a:endParaRPr lang="en-US" sz="2200" dirty="0"/>
          </a:p>
          <a:p>
            <a:pPr>
              <a:spcAft>
                <a:spcPts val="1000"/>
              </a:spcAft>
            </a:pPr>
            <a:r>
              <a:rPr lang="en-US" sz="2200" dirty="0"/>
              <a:t>EmergencyInfoBC shares information about large-scale emergencies:</a:t>
            </a:r>
          </a:p>
          <a:p>
            <a:pPr lvl="1">
              <a:spcAft>
                <a:spcPts val="1000"/>
              </a:spcAft>
            </a:pPr>
            <a:r>
              <a:rPr lang="en-US" sz="2000" dirty="0"/>
              <a:t>Online at </a:t>
            </a:r>
            <a:r>
              <a:rPr lang="en-US" sz="2000" b="1" dirty="0">
                <a:solidFill>
                  <a:srgbClr val="0070C0"/>
                </a:solidFill>
              </a:rPr>
              <a:t>EmergencyInfoBC.ca</a:t>
            </a:r>
          </a:p>
          <a:p>
            <a:pPr lvl="1">
              <a:spcAft>
                <a:spcPts val="1000"/>
              </a:spcAft>
            </a:pPr>
            <a:r>
              <a:rPr lang="en-US" sz="2000" dirty="0"/>
              <a:t>On X at </a:t>
            </a:r>
            <a:r>
              <a:rPr lang="en-US" sz="2000" b="1" dirty="0">
                <a:solidFill>
                  <a:srgbClr val="0070C0"/>
                </a:solidFill>
              </a:rPr>
              <a:t>@EmergencyInfoBC</a:t>
            </a:r>
          </a:p>
          <a:p>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11</a:t>
            </a:fld>
            <a:endParaRPr lang="en-US"/>
          </a:p>
        </p:txBody>
      </p:sp>
    </p:spTree>
    <p:extLst>
      <p:ext uri="{BB962C8B-B14F-4D97-AF65-F5344CB8AC3E}">
        <p14:creationId xmlns:p14="http://schemas.microsoft.com/office/powerpoint/2010/main" val="389716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You should write down any relevant health information for the people you live with, such as your care card number, family doctors, medications, medical equipment and other health information</a:t>
            </a:r>
          </a:p>
        </p:txBody>
      </p:sp>
      <p:sp>
        <p:nvSpPr>
          <p:cNvPr id="4" name="Slide Number Placeholder 3"/>
          <p:cNvSpPr>
            <a:spLocks noGrp="1"/>
          </p:cNvSpPr>
          <p:nvPr>
            <p:ph type="sldNum" sz="quarter" idx="5"/>
          </p:nvPr>
        </p:nvSpPr>
        <p:spPr/>
        <p:txBody>
          <a:bodyPr/>
          <a:lstStyle/>
          <a:p>
            <a:fld id="{4CBCEA92-F142-4D57-B507-37BDAF44710C}" type="slidenum">
              <a:rPr lang="en-US" smtClean="0"/>
              <a:t>12</a:t>
            </a:fld>
            <a:endParaRPr lang="en-US"/>
          </a:p>
        </p:txBody>
      </p:sp>
    </p:spTree>
    <p:extLst>
      <p:ext uri="{BB962C8B-B14F-4D97-AF65-F5344CB8AC3E}">
        <p14:creationId xmlns:p14="http://schemas.microsoft.com/office/powerpoint/2010/main" val="3874253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Your home plan should also include information on the building you live in – this will come in especially handy if you ever need to evacuate it on short notice, and will also be helpful if you have to shelter in-place.</a:t>
            </a:r>
          </a:p>
          <a:p>
            <a:endParaRPr lang="en-CA" dirty="0"/>
          </a:p>
          <a:p>
            <a:pPr marL="171450" indent="-171450">
              <a:spcAft>
                <a:spcPts val="1000"/>
              </a:spcAft>
              <a:buFont typeface="Arial" panose="020B0604020202020204" pitchFamily="34" charset="0"/>
              <a:buChar char="•"/>
            </a:pPr>
            <a:r>
              <a:rPr lang="en-US" sz="1200" dirty="0"/>
              <a:t>Know and map your home’s emergency exits – if you live in an apartment or condominium, also make a note of the building map and know all your available exit routes</a:t>
            </a:r>
          </a:p>
          <a:p>
            <a:pPr marL="171450" indent="-171450">
              <a:spcAft>
                <a:spcPts val="1000"/>
              </a:spcAft>
              <a:buFont typeface="Arial" panose="020B0604020202020204" pitchFamily="34" charset="0"/>
              <a:buChar char="•"/>
            </a:pPr>
            <a:r>
              <a:rPr lang="en-US" sz="1200" dirty="0"/>
              <a:t>Identify escape routes from your </a:t>
            </a:r>
            <a:r>
              <a:rPr lang="en-US" sz="1200" dirty="0" err="1"/>
              <a:t>neighbourhood</a:t>
            </a:r>
            <a:r>
              <a:rPr lang="en-US" sz="1200" dirty="0"/>
              <a:t> in case you need to evacuate</a:t>
            </a:r>
          </a:p>
          <a:p>
            <a:pPr marL="171450" indent="-171450">
              <a:spcAft>
                <a:spcPts val="1000"/>
              </a:spcAft>
              <a:buFont typeface="Arial" panose="020B0604020202020204" pitchFamily="34" charset="0"/>
              <a:buChar char="•"/>
            </a:pPr>
            <a:r>
              <a:rPr lang="en-US" sz="1200" dirty="0"/>
              <a:t>Save or write down the contact info of your utility companies and landlords</a:t>
            </a:r>
          </a:p>
          <a:p>
            <a:pPr marL="171450" indent="-171450">
              <a:spcAft>
                <a:spcPts val="1000"/>
              </a:spcAft>
              <a:buFont typeface="Arial" panose="020B0604020202020204" pitchFamily="34" charset="0"/>
              <a:buChar char="•"/>
            </a:pPr>
            <a:r>
              <a:rPr lang="en-US" sz="1200" dirty="0"/>
              <a:t>Know where to find your utilities and how to shut them off safely </a:t>
            </a:r>
            <a:r>
              <a:rPr lang="en-US" sz="1200" b="1" dirty="0"/>
              <a:t>(more info on next slide) </a:t>
            </a:r>
          </a:p>
          <a:p>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13</a:t>
            </a:fld>
            <a:endParaRPr lang="en-US"/>
          </a:p>
        </p:txBody>
      </p:sp>
    </p:spTree>
    <p:extLst>
      <p:ext uri="{BB962C8B-B14F-4D97-AF65-F5344CB8AC3E}">
        <p14:creationId xmlns:p14="http://schemas.microsoft.com/office/powerpoint/2010/main" val="11877270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000"/>
              </a:spcAft>
            </a:pPr>
            <a:r>
              <a:rPr lang="en-US" sz="1200" dirty="0"/>
              <a:t>Do not shut off your natural gas if you’re leaving your home due to an emergency.</a:t>
            </a:r>
          </a:p>
          <a:p>
            <a:pPr>
              <a:spcAft>
                <a:spcPts val="1000"/>
              </a:spcAft>
            </a:pPr>
            <a:endParaRPr lang="en-US" sz="1200" dirty="0"/>
          </a:p>
          <a:p>
            <a:pPr>
              <a:spcAft>
                <a:spcPts val="1000"/>
              </a:spcAft>
            </a:pPr>
            <a:r>
              <a:rPr lang="en-US" sz="1200" dirty="0"/>
              <a:t>If fire or emergency officials require that the gas should be turned off, they will request your service provider to do so. </a:t>
            </a:r>
          </a:p>
          <a:p>
            <a:pPr>
              <a:spcAft>
                <a:spcPts val="1000"/>
              </a:spcAft>
            </a:pPr>
            <a:endParaRPr lang="en-US" sz="1200" dirty="0"/>
          </a:p>
          <a:p>
            <a:pPr>
              <a:spcAft>
                <a:spcPts val="1000"/>
              </a:spcAft>
            </a:pPr>
            <a:r>
              <a:rPr lang="en-US" sz="1200" dirty="0"/>
              <a:t>If your gas is shut off at the meter, don’t try to turn it back on. Only a licensed gas contractor can do that </a:t>
            </a:r>
            <a:r>
              <a:rPr lang="en-US" sz="1200"/>
              <a:t>safely.</a:t>
            </a:r>
            <a:endParaRPr lang="en-US" sz="1200" dirty="0"/>
          </a:p>
        </p:txBody>
      </p:sp>
      <p:sp>
        <p:nvSpPr>
          <p:cNvPr id="4" name="Slide Number Placeholder 3"/>
          <p:cNvSpPr>
            <a:spLocks noGrp="1"/>
          </p:cNvSpPr>
          <p:nvPr>
            <p:ph type="sldNum" sz="quarter" idx="5"/>
          </p:nvPr>
        </p:nvSpPr>
        <p:spPr/>
        <p:txBody>
          <a:bodyPr/>
          <a:lstStyle/>
          <a:p>
            <a:fld id="{4CBCEA92-F142-4D57-B507-37BDAF44710C}" type="slidenum">
              <a:rPr lang="en-US" smtClean="0"/>
              <a:t>14</a:t>
            </a:fld>
            <a:endParaRPr lang="en-US"/>
          </a:p>
        </p:txBody>
      </p:sp>
    </p:spTree>
    <p:extLst>
      <p:ext uri="{BB962C8B-B14F-4D97-AF65-F5344CB8AC3E}">
        <p14:creationId xmlns:p14="http://schemas.microsoft.com/office/powerpoint/2010/main" val="670685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To shut off power to your entire house, </a:t>
            </a:r>
            <a:r>
              <a:rPr lang="en-US" sz="1200" dirty="0"/>
              <a:t>locate your main circuit breakers (usually a pair) and flip them to OFF</a:t>
            </a:r>
          </a:p>
          <a:p>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15</a:t>
            </a:fld>
            <a:endParaRPr lang="en-US"/>
          </a:p>
        </p:txBody>
      </p:sp>
    </p:spTree>
    <p:extLst>
      <p:ext uri="{BB962C8B-B14F-4D97-AF65-F5344CB8AC3E}">
        <p14:creationId xmlns:p14="http://schemas.microsoft.com/office/powerpoint/2010/main" val="2524943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To shut off your water lines, </a:t>
            </a:r>
            <a:r>
              <a:rPr lang="en-US" sz="1200" dirty="0"/>
              <a:t>locate your water main valve and rotate it clockwise.</a:t>
            </a:r>
          </a:p>
          <a:p>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16</a:t>
            </a:fld>
            <a:endParaRPr lang="en-US"/>
          </a:p>
        </p:txBody>
      </p:sp>
    </p:spTree>
    <p:extLst>
      <p:ext uri="{BB962C8B-B14F-4D97-AF65-F5344CB8AC3E}">
        <p14:creationId xmlns:p14="http://schemas.microsoft.com/office/powerpoint/2010/main" val="6498095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an emergency, such as a flood, it’s important to meet up with family and friends – if possible - to make sure everyone is safe. You might not be together when disaster strikes.</a:t>
            </a:r>
          </a:p>
          <a:p>
            <a:endParaRPr lang="en-US" dirty="0"/>
          </a:p>
          <a:p>
            <a:r>
              <a:rPr lang="en-US" dirty="0"/>
              <a:t>You can make it easier to find each other by choosing emergency meeting places ahead of time. Pick one spot close to your home, such as a nearby hill or a </a:t>
            </a:r>
            <a:r>
              <a:rPr lang="en-US" dirty="0" err="1"/>
              <a:t>neighbour’s</a:t>
            </a:r>
            <a:r>
              <a:rPr lang="en-US" dirty="0"/>
              <a:t> house. Then pick an alternate spot away from your immediate </a:t>
            </a:r>
            <a:r>
              <a:rPr lang="en-US" dirty="0" err="1"/>
              <a:t>neighbourhood</a:t>
            </a:r>
            <a:r>
              <a:rPr lang="en-US" dirty="0"/>
              <a:t>, such as a library or community building.</a:t>
            </a:r>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17</a:t>
            </a:fld>
            <a:endParaRPr lang="en-US"/>
          </a:p>
        </p:txBody>
      </p:sp>
    </p:spTree>
    <p:extLst>
      <p:ext uri="{BB962C8B-B14F-4D97-AF65-F5344CB8AC3E}">
        <p14:creationId xmlns:p14="http://schemas.microsoft.com/office/powerpoint/2010/main" val="2360939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If you have school-aged children, you also need to plan for the possibility that they might still be in school when an emergency occurs.</a:t>
            </a:r>
          </a:p>
          <a:p>
            <a:endParaRPr lang="en-CA" dirty="0"/>
          </a:p>
          <a:p>
            <a:pPr marL="171450" indent="-171450">
              <a:spcAft>
                <a:spcPts val="1000"/>
              </a:spcAft>
              <a:buFont typeface="Arial" panose="020B0604020202020204" pitchFamily="34" charset="0"/>
              <a:buChar char="•"/>
            </a:pPr>
            <a:r>
              <a:rPr lang="en-US" sz="1200" dirty="0"/>
              <a:t>Know your school’s emergency policies</a:t>
            </a:r>
          </a:p>
          <a:p>
            <a:pPr marL="171450" indent="-171450">
              <a:spcAft>
                <a:spcPts val="1000"/>
              </a:spcAft>
              <a:buFont typeface="Arial" panose="020B0604020202020204" pitchFamily="34" charset="0"/>
              <a:buChar char="•"/>
            </a:pPr>
            <a:r>
              <a:rPr lang="en-US" sz="1200" dirty="0"/>
              <a:t>Designate someone you know to pick up your children if you are unable</a:t>
            </a:r>
          </a:p>
          <a:p>
            <a:pPr marL="171450" indent="-171450">
              <a:spcAft>
                <a:spcPts val="1000"/>
              </a:spcAft>
              <a:buFont typeface="Arial" panose="020B0604020202020204" pitchFamily="34" charset="0"/>
              <a:buChar char="•"/>
            </a:pPr>
            <a:r>
              <a:rPr lang="en-US" sz="1200" dirty="0"/>
              <a:t>Save or write down the contact info for the school(s) your children attend</a:t>
            </a:r>
          </a:p>
          <a:p>
            <a:pPr marL="171450" marR="0" lvl="0" indent="-171450" algn="l" defTabSz="914400" rtl="0" eaLnBrk="1" fontAlgn="auto" latinLnBrk="0" hangingPunct="1">
              <a:lnSpc>
                <a:spcPct val="100000"/>
              </a:lnSpc>
              <a:spcBef>
                <a:spcPts val="0"/>
              </a:spcBef>
              <a:spcAft>
                <a:spcPts val="1000"/>
              </a:spcAft>
              <a:buClrTx/>
              <a:buSzTx/>
              <a:buFont typeface="Arial" panose="020B0604020202020204" pitchFamily="34" charset="0"/>
              <a:buChar char="•"/>
              <a:tabLst/>
              <a:defRPr/>
            </a:pPr>
            <a:r>
              <a:rPr lang="en-US" sz="1200" dirty="0"/>
              <a:t>Encourage schools to run </a:t>
            </a:r>
            <a:r>
              <a:rPr lang="en-US" sz="1200" b="1" dirty="0"/>
              <a:t>Master of Disaster: </a:t>
            </a:r>
            <a:r>
              <a:rPr lang="en-US" sz="1200" b="0" i="0" kern="1200" dirty="0">
                <a:solidFill>
                  <a:schemeClr val="tx1"/>
                </a:solidFill>
                <a:effectLst/>
                <a:latin typeface="+mn-lt"/>
                <a:ea typeface="+mn-ea"/>
                <a:cs typeface="+mn-cs"/>
              </a:rPr>
              <a:t>a free classroom program designed to help young people learn about emergency preparedness. The program teaches youth in grades 4 to 8 about hazards in BC—like floods, wildfires, earthquakes and tsunamis—and shows them how to get prepared, both personally and at home. (More info at preparedbc.ca/</a:t>
            </a:r>
            <a:r>
              <a:rPr lang="en-US" sz="1200" b="0" i="0" kern="1200" dirty="0" err="1">
                <a:solidFill>
                  <a:schemeClr val="tx1"/>
                </a:solidFill>
                <a:effectLst/>
                <a:latin typeface="+mn-lt"/>
                <a:ea typeface="+mn-ea"/>
                <a:cs typeface="+mn-cs"/>
              </a:rPr>
              <a:t>masterofdisaster</a:t>
            </a:r>
            <a:r>
              <a:rPr lang="en-US" sz="1200" b="0" i="0" kern="1200" dirty="0">
                <a:solidFill>
                  <a:schemeClr val="tx1"/>
                </a:solidFill>
                <a:effectLst/>
                <a:latin typeface="+mn-lt"/>
                <a:ea typeface="+mn-ea"/>
                <a:cs typeface="+mn-cs"/>
              </a:rPr>
              <a:t>)</a:t>
            </a:r>
            <a:endParaRPr lang="en-US" sz="1200" dirty="0"/>
          </a:p>
          <a:p>
            <a:pPr marL="171450" indent="-171450">
              <a:spcAft>
                <a:spcPts val="1000"/>
              </a:spcAft>
              <a:buFont typeface="Arial" panose="020B0604020202020204" pitchFamily="34" charset="0"/>
              <a:buChar char="•"/>
            </a:pPr>
            <a:endParaRPr lang="en-US" sz="1200" dirty="0"/>
          </a:p>
          <a:p>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18</a:t>
            </a:fld>
            <a:endParaRPr lang="en-US"/>
          </a:p>
        </p:txBody>
      </p:sp>
    </p:spTree>
    <p:extLst>
      <p:ext uri="{BB962C8B-B14F-4D97-AF65-F5344CB8AC3E}">
        <p14:creationId xmlns:p14="http://schemas.microsoft.com/office/powerpoint/2010/main" val="525948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Pets are part of the family too! If you have pets, make sure you include them in your plan.</a:t>
            </a:r>
          </a:p>
          <a:p>
            <a:endParaRPr lang="en-CA" dirty="0"/>
          </a:p>
          <a:p>
            <a:pPr marL="171450" indent="-171450">
              <a:spcAft>
                <a:spcPts val="1000"/>
              </a:spcAft>
              <a:buFont typeface="Arial" panose="020B0604020202020204" pitchFamily="34" charset="0"/>
              <a:buChar char="•"/>
            </a:pPr>
            <a:r>
              <a:rPr lang="en-US" sz="1200" dirty="0"/>
              <a:t>Know the locations of “pet-friendly” shelters / hotels in case you need to evacuate quickly</a:t>
            </a:r>
          </a:p>
          <a:p>
            <a:pPr marL="171450" indent="-171450">
              <a:spcAft>
                <a:spcPts val="1000"/>
              </a:spcAft>
              <a:buFont typeface="Arial" panose="020B0604020202020204" pitchFamily="34" charset="0"/>
              <a:buChar char="•"/>
            </a:pPr>
            <a:r>
              <a:rPr lang="en-US" sz="1200" dirty="0"/>
              <a:t>Pack extra pet food and water in your emergency kit</a:t>
            </a:r>
          </a:p>
          <a:p>
            <a:pPr marL="171450" indent="-171450">
              <a:spcAft>
                <a:spcPts val="1000"/>
              </a:spcAft>
              <a:buFont typeface="Arial" panose="020B0604020202020204" pitchFamily="34" charset="0"/>
              <a:buChar char="•"/>
            </a:pPr>
            <a:r>
              <a:rPr lang="en-US" sz="1200" dirty="0"/>
              <a:t>Save or write down the most recent information for all your pets, including vet information</a:t>
            </a:r>
          </a:p>
          <a:p>
            <a:pPr marL="171450" indent="-171450">
              <a:spcAft>
                <a:spcPts val="1000"/>
              </a:spcAft>
              <a:buFont typeface="Arial" panose="020B0604020202020204" pitchFamily="34" charset="0"/>
              <a:buChar char="•"/>
            </a:pPr>
            <a:r>
              <a:rPr lang="en-US" sz="1200" dirty="0"/>
              <a:t>Consider designating a </a:t>
            </a:r>
            <a:r>
              <a:rPr lang="en-US" sz="1200" dirty="0" err="1"/>
              <a:t>neighbour</a:t>
            </a:r>
            <a:r>
              <a:rPr lang="en-US" sz="1200" dirty="0"/>
              <a:t> to check on your pets in case you can’t</a:t>
            </a:r>
          </a:p>
          <a:p>
            <a:pPr marL="171450" indent="-171450">
              <a:spcAft>
                <a:spcPts val="1000"/>
              </a:spcAft>
              <a:buFont typeface="Arial" panose="020B0604020202020204" pitchFamily="34" charset="0"/>
              <a:buChar char="•"/>
            </a:pPr>
            <a:endParaRPr lang="en-US" sz="1200" dirty="0"/>
          </a:p>
          <a:p>
            <a:pPr marL="0" marR="0" lvl="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a:pPr>
            <a:r>
              <a:rPr lang="en-CA" sz="1200" dirty="0"/>
              <a:t>If applicable, more tips like these ones can be found in the PreparedBC Pet Preparedness Pamphlet</a:t>
            </a:r>
            <a:r>
              <a:rPr lang="en-US" sz="1200" b="0" i="0" kern="1200" dirty="0">
                <a:solidFill>
                  <a:schemeClr val="tx1"/>
                </a:solidFill>
                <a:effectLst/>
                <a:latin typeface="+mn-lt"/>
                <a:ea typeface="+mn-ea"/>
                <a:cs typeface="+mn-cs"/>
              </a:rPr>
              <a:t>. This can be downloaded at preparedbc.ca, and the presenter may wish to offer out physical copies at this point if they are available.</a:t>
            </a:r>
          </a:p>
        </p:txBody>
      </p:sp>
      <p:sp>
        <p:nvSpPr>
          <p:cNvPr id="4" name="Slide Number Placeholder 3"/>
          <p:cNvSpPr>
            <a:spLocks noGrp="1"/>
          </p:cNvSpPr>
          <p:nvPr>
            <p:ph type="sldNum" sz="quarter" idx="5"/>
          </p:nvPr>
        </p:nvSpPr>
        <p:spPr/>
        <p:txBody>
          <a:bodyPr/>
          <a:lstStyle/>
          <a:p>
            <a:fld id="{4CBCEA92-F142-4D57-B507-37BDAF44710C}" type="slidenum">
              <a:rPr lang="en-US" smtClean="0"/>
              <a:t>19</a:t>
            </a:fld>
            <a:endParaRPr lang="en-US"/>
          </a:p>
        </p:txBody>
      </p:sp>
    </p:spTree>
    <p:extLst>
      <p:ext uri="{BB962C8B-B14F-4D97-AF65-F5344CB8AC3E}">
        <p14:creationId xmlns:p14="http://schemas.microsoft.com/office/powerpoint/2010/main" val="4083581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t>After introductions, begin a group brainstorming question:</a:t>
            </a:r>
          </a:p>
          <a:p>
            <a:endParaRPr lang="en-CA" dirty="0"/>
          </a:p>
          <a:p>
            <a:pPr marL="171450" indent="-171450">
              <a:buFont typeface="Arial" panose="020B0604020202020204" pitchFamily="34" charset="0"/>
              <a:buChar char="•"/>
            </a:pPr>
            <a:r>
              <a:rPr lang="en-US" dirty="0"/>
              <a:t>Find out what group is already doing, and add sense of urgency to those who haven’t done anything</a:t>
            </a:r>
          </a:p>
          <a:p>
            <a:pPr marL="171450" indent="-171450">
              <a:buFont typeface="Arial" panose="020B0604020202020204" pitchFamily="34" charset="0"/>
              <a:buChar char="•"/>
            </a:pPr>
            <a:r>
              <a:rPr lang="en-US" dirty="0"/>
              <a:t>For the most part, there are no right/wrong answers – you will be elaborating on the answers throughout the presentation</a:t>
            </a:r>
          </a:p>
          <a:p>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2</a:t>
            </a:fld>
            <a:endParaRPr lang="en-US"/>
          </a:p>
        </p:txBody>
      </p:sp>
    </p:spTree>
    <p:extLst>
      <p:ext uri="{BB962C8B-B14F-4D97-AF65-F5344CB8AC3E}">
        <p14:creationId xmlns:p14="http://schemas.microsoft.com/office/powerpoint/2010/main" val="7141516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Other considerations when planning for people with a disability or special needs:</a:t>
            </a:r>
          </a:p>
          <a:p>
            <a:endParaRPr lang="en-CA" dirty="0"/>
          </a:p>
          <a:p>
            <a:pPr marL="171450" indent="-171450">
              <a:spcAft>
                <a:spcPts val="1000"/>
              </a:spcAft>
              <a:buFont typeface="Arial" panose="020B0604020202020204" pitchFamily="34" charset="0"/>
              <a:buChar char="•"/>
            </a:pPr>
            <a:r>
              <a:rPr lang="en-CA" sz="1200" dirty="0"/>
              <a:t>If you rely on a prescription, ask your care provider how to keep an extra supply or valid prescription</a:t>
            </a:r>
          </a:p>
          <a:p>
            <a:pPr marL="171450" indent="-171450">
              <a:spcAft>
                <a:spcPts val="1000"/>
              </a:spcAft>
              <a:buFont typeface="Arial" panose="020B0604020202020204" pitchFamily="34" charset="0"/>
              <a:buChar char="•"/>
            </a:pPr>
            <a:r>
              <a:rPr lang="en-CA" sz="1200" dirty="0"/>
              <a:t>If someone you live with relies on a motorized wheelchair, have a manual backup one</a:t>
            </a:r>
          </a:p>
          <a:p>
            <a:pPr marL="171450" indent="-171450">
              <a:spcAft>
                <a:spcPts val="1000"/>
              </a:spcAft>
              <a:buFont typeface="Arial" panose="020B0604020202020204" pitchFamily="34" charset="0"/>
              <a:buChar char="•"/>
            </a:pPr>
            <a:r>
              <a:rPr lang="en-CA" sz="1200" dirty="0"/>
              <a:t>Ensure that service animals are part of your preparations</a:t>
            </a:r>
          </a:p>
          <a:p>
            <a:pPr marL="171450" indent="-171450">
              <a:spcAft>
                <a:spcPts val="1000"/>
              </a:spcAft>
              <a:buFont typeface="Arial" panose="020B0604020202020204" pitchFamily="34" charset="0"/>
              <a:buChar char="•"/>
            </a:pPr>
            <a:r>
              <a:rPr lang="en-CA" sz="1200" dirty="0"/>
              <a:t>If someone you live with uses hearing aids, stock extra batteries</a:t>
            </a:r>
          </a:p>
          <a:p>
            <a:pPr marL="171450" indent="-171450">
              <a:spcAft>
                <a:spcPts val="1000"/>
              </a:spcAft>
              <a:buFont typeface="Arial" panose="020B0604020202020204" pitchFamily="34" charset="0"/>
              <a:buChar char="•"/>
            </a:pPr>
            <a:r>
              <a:rPr lang="en-CA" sz="1200" dirty="0"/>
              <a:t>If someone you live with has difficulty communicating verbally, have a writing pad and pencils handy</a:t>
            </a:r>
          </a:p>
          <a:p>
            <a:pPr marL="171450" indent="-171450">
              <a:spcAft>
                <a:spcPts val="1000"/>
              </a:spcAft>
              <a:buFont typeface="Arial" panose="020B0604020202020204" pitchFamily="34" charset="0"/>
              <a:buChar char="•"/>
            </a:pPr>
            <a:endParaRPr lang="en-CA" sz="1200" dirty="0"/>
          </a:p>
          <a:p>
            <a:pPr marL="0" marR="0" lvl="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a:pPr>
            <a:r>
              <a:rPr lang="en-CA" sz="1200" dirty="0"/>
              <a:t>If applicable, more tips like these ones can be found in the PreparedBC </a:t>
            </a:r>
            <a:r>
              <a:rPr lang="en-US" sz="1200" b="0" i="0" kern="1200" dirty="0">
                <a:solidFill>
                  <a:schemeClr val="tx1"/>
                </a:solidFill>
                <a:effectLst/>
                <a:latin typeface="+mn-lt"/>
                <a:ea typeface="+mn-ea"/>
                <a:cs typeface="+mn-cs"/>
              </a:rPr>
              <a:t>Guide for People with Disabilities. This can be downloaded at preparedbc.ca, and the presenter may wish to offer out physical copies at this point if they are available.</a:t>
            </a:r>
          </a:p>
          <a:p>
            <a:pPr marL="0" indent="0">
              <a:spcAft>
                <a:spcPts val="1000"/>
              </a:spcAft>
              <a:buFont typeface="Arial" panose="020B0604020202020204" pitchFamily="34" charset="0"/>
              <a:buNone/>
            </a:pPr>
            <a:endParaRPr lang="en-CA" sz="1200" dirty="0"/>
          </a:p>
          <a:p>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20</a:t>
            </a:fld>
            <a:endParaRPr lang="en-US"/>
          </a:p>
        </p:txBody>
      </p:sp>
    </p:spTree>
    <p:extLst>
      <p:ext uri="{BB962C8B-B14F-4D97-AF65-F5344CB8AC3E}">
        <p14:creationId xmlns:p14="http://schemas.microsoft.com/office/powerpoint/2010/main" val="177262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SzPts val="2000"/>
              <a:buFont typeface="Symbol" panose="05050102010706020507" pitchFamily="18" charset="2"/>
              <a:buNone/>
            </a:pPr>
            <a:r>
              <a:rPr lang="en-CA" sz="1800" dirty="0">
                <a:effectLst/>
                <a:latin typeface="Calibri" panose="020F0502020204030204" pitchFamily="34" charset="0"/>
                <a:ea typeface="Calibri" panose="020F0502020204030204" pitchFamily="34" charset="0"/>
              </a:rPr>
              <a:t>You can use </a:t>
            </a:r>
            <a:r>
              <a:rPr lang="en-CA" sz="1800" dirty="0" err="1">
                <a:effectLst/>
                <a:latin typeface="Calibri" panose="020F0502020204030204" pitchFamily="34" charset="0"/>
                <a:ea typeface="Calibri" panose="020F0502020204030204" pitchFamily="34" charset="0"/>
              </a:rPr>
              <a:t>PreparedBC’s</a:t>
            </a:r>
            <a:r>
              <a:rPr lang="en-CA" sz="1800" dirty="0">
                <a:effectLst/>
                <a:latin typeface="Calibri" panose="020F0502020204030204" pitchFamily="34" charset="0"/>
                <a:ea typeface="Calibri" panose="020F0502020204030204" pitchFamily="34" charset="0"/>
              </a:rPr>
              <a:t> Emergency Ready online planner to make your plan. </a:t>
            </a:r>
            <a:br>
              <a:rPr lang="en-CA" sz="1800" dirty="0">
                <a:effectLst/>
                <a:latin typeface="Calibri" panose="020F0502020204030204" pitchFamily="34" charset="0"/>
                <a:ea typeface="Calibri" panose="020F0502020204030204" pitchFamily="34" charset="0"/>
              </a:rPr>
            </a:br>
            <a:endParaRPr lang="en-CA" sz="1800" dirty="0">
              <a:effectLst/>
              <a:latin typeface="Calibri" panose="020F0502020204030204" pitchFamily="34" charset="0"/>
              <a:ea typeface="Calibri" panose="020F0502020204030204" pitchFamily="34" charset="0"/>
            </a:endParaRPr>
          </a:p>
          <a:p>
            <a:pPr marL="0" lvl="0" indent="0">
              <a:buSzPts val="2000"/>
              <a:buFont typeface="Symbol" panose="05050102010706020507" pitchFamily="18" charset="2"/>
              <a:buNone/>
            </a:pPr>
            <a:r>
              <a:rPr lang="en-CA" sz="1800" dirty="0">
                <a:effectLst/>
                <a:latin typeface="Calibri" panose="020F0502020204030204" pitchFamily="34" charset="0"/>
                <a:ea typeface="Calibri" panose="020F0502020204030204" pitchFamily="34" charset="0"/>
              </a:rPr>
              <a:t>This is an easy-to-use, interactive tool that helps you build a personalized emergency plan.</a:t>
            </a:r>
            <a:br>
              <a:rPr lang="en-CA" sz="1800" dirty="0">
                <a:effectLst/>
                <a:latin typeface="Calibri" panose="020F0502020204030204" pitchFamily="34" charset="0"/>
                <a:ea typeface="Calibri" panose="020F0502020204030204" pitchFamily="34" charset="0"/>
              </a:rPr>
            </a:br>
            <a:endParaRPr lang="en-US" sz="1800" dirty="0">
              <a:effectLst/>
              <a:latin typeface="Calibri" panose="020F0502020204030204" pitchFamily="34" charset="0"/>
              <a:ea typeface="Calibri" panose="020F0502020204030204" pitchFamily="34" charset="0"/>
            </a:endParaRPr>
          </a:p>
          <a:p>
            <a:r>
              <a:rPr lang="en-CA" sz="1800" dirty="0">
                <a:effectLst/>
                <a:latin typeface="Calibri" panose="020F0502020204030204" pitchFamily="34" charset="0"/>
                <a:ea typeface="Calibri" panose="020F0502020204030204" pitchFamily="34" charset="0"/>
                <a:cs typeface="Times New Roman" panose="02020603050405020304" pitchFamily="18" charset="0"/>
              </a:rPr>
              <a:t>The planner will walk you through each step of home emergency preparedness, making it even easier for you to be ready. </a:t>
            </a:r>
            <a:endParaRPr lang="en-US" dirty="0"/>
          </a:p>
        </p:txBody>
      </p:sp>
      <p:sp>
        <p:nvSpPr>
          <p:cNvPr id="4" name="Slide Number Placeholder 3"/>
          <p:cNvSpPr>
            <a:spLocks noGrp="1"/>
          </p:cNvSpPr>
          <p:nvPr>
            <p:ph type="sldNum" sz="quarter" idx="5"/>
          </p:nvPr>
        </p:nvSpPr>
        <p:spPr/>
        <p:txBody>
          <a:bodyPr/>
          <a:lstStyle/>
          <a:p>
            <a:fld id="{764B235A-02BD-40B9-97C6-75644047FC19}" type="slidenum">
              <a:rPr lang="en-US" smtClean="0"/>
              <a:t>21</a:t>
            </a:fld>
            <a:endParaRPr lang="en-US"/>
          </a:p>
        </p:txBody>
      </p:sp>
    </p:spTree>
    <p:extLst>
      <p:ext uri="{BB962C8B-B14F-4D97-AF65-F5344CB8AC3E}">
        <p14:creationId xmlns:p14="http://schemas.microsoft.com/office/powerpoint/2010/main" val="28999948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you move through your Emergency Ready Plan, you’ll be asked questions and given prompts that help tailor the plan to your unique needs, such as local hazards, disabilities or mobility issues, pets or animals, number of school-aged children, older adults,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The plan can be accessed through any browser. Once complete, you can save the plan as a PDF or print it out.</a:t>
            </a:r>
            <a:br>
              <a:rPr lang="en-US" sz="1200" kern="100" dirty="0">
                <a:effectLst/>
                <a:latin typeface="Aptos" panose="020B0004020202020204" pitchFamily="34" charset="0"/>
                <a:ea typeface="Aptos" panose="020B0004020202020204" pitchFamily="34" charset="0"/>
                <a:cs typeface="Times New Roman" panose="02020603050405020304" pitchFamily="18" charset="0"/>
              </a:rPr>
            </a:b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prefer to hand-write your plan, a fill-in-the-blanks Home Emergency Plan PDF copy is also available on PreparedBC.ca for download or print.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At this point, presenter may hand out print copies of PreparedBC fill-in-the-blanks home emergency plan.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764B235A-02BD-40B9-97C6-75644047FC19}" type="slidenum">
              <a:rPr lang="en-US" smtClean="0"/>
              <a:t>22</a:t>
            </a:fld>
            <a:endParaRPr lang="en-US"/>
          </a:p>
        </p:txBody>
      </p:sp>
    </p:spTree>
    <p:extLst>
      <p:ext uri="{BB962C8B-B14F-4D97-AF65-F5344CB8AC3E}">
        <p14:creationId xmlns:p14="http://schemas.microsoft.com/office/powerpoint/2010/main" val="28389172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that you have your emergency plan, it’s time to gather your emergency supplies.</a:t>
            </a:r>
          </a:p>
          <a:p>
            <a:endParaRPr lang="en-CA" dirty="0"/>
          </a:p>
          <a:p>
            <a:r>
              <a:rPr lang="en-CA" dirty="0"/>
              <a:t>Having the right supplies on hand will give you piece of mind, safety and comfort during an emergency situation. </a:t>
            </a:r>
          </a:p>
          <a:p>
            <a:endParaRPr lang="en-CA" dirty="0"/>
          </a:p>
          <a:p>
            <a:r>
              <a:rPr lang="en-CA" dirty="0"/>
              <a:t>There are two types of kits – a home emergency kit for sheltering in place, and a smaller grab-and-go bag you can take with you in case you need to evacuate on short notice.</a:t>
            </a:r>
          </a:p>
        </p:txBody>
      </p:sp>
      <p:sp>
        <p:nvSpPr>
          <p:cNvPr id="4" name="Slide Number Placeholder 3"/>
          <p:cNvSpPr>
            <a:spLocks noGrp="1"/>
          </p:cNvSpPr>
          <p:nvPr>
            <p:ph type="sldNum" sz="quarter" idx="5"/>
          </p:nvPr>
        </p:nvSpPr>
        <p:spPr/>
        <p:txBody>
          <a:bodyPr/>
          <a:lstStyle/>
          <a:p>
            <a:fld id="{4CBCEA92-F142-4D57-B507-37BDAF44710C}" type="slidenum">
              <a:rPr lang="en-US" smtClean="0"/>
              <a:t>23</a:t>
            </a:fld>
            <a:endParaRPr lang="en-US"/>
          </a:p>
        </p:txBody>
      </p:sp>
    </p:spTree>
    <p:extLst>
      <p:ext uri="{BB962C8B-B14F-4D97-AF65-F5344CB8AC3E}">
        <p14:creationId xmlns:p14="http://schemas.microsoft.com/office/powerpoint/2010/main" val="14198193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 home emergency kit should contain a minimum of 3 days to 2 weeks worth of supplies to keep everyone comfortable until services safely resume.</a:t>
            </a:r>
          </a:p>
          <a:p>
            <a:endParaRPr lang="en-CA" dirty="0"/>
          </a:p>
          <a:p>
            <a:r>
              <a:rPr lang="en-CA" dirty="0"/>
              <a:t>Scenarios where a kit would be necessary are during emergencies when it may be safest to stay at home: earthquakes, disease outbreaks, severe weather/storms, power outages, and hazardous material spills.</a:t>
            </a:r>
          </a:p>
        </p:txBody>
      </p:sp>
      <p:sp>
        <p:nvSpPr>
          <p:cNvPr id="4" name="Slide Number Placeholder 3"/>
          <p:cNvSpPr>
            <a:spLocks noGrp="1"/>
          </p:cNvSpPr>
          <p:nvPr>
            <p:ph type="sldNum" sz="quarter" idx="5"/>
          </p:nvPr>
        </p:nvSpPr>
        <p:spPr/>
        <p:txBody>
          <a:bodyPr/>
          <a:lstStyle/>
          <a:p>
            <a:fld id="{4CBCEA92-F142-4D57-B507-37BDAF44710C}" type="slidenum">
              <a:rPr lang="en-US" smtClean="0"/>
              <a:t>24</a:t>
            </a:fld>
            <a:endParaRPr lang="en-US"/>
          </a:p>
        </p:txBody>
      </p:sp>
    </p:spTree>
    <p:extLst>
      <p:ext uri="{BB962C8B-B14F-4D97-AF65-F5344CB8AC3E}">
        <p14:creationId xmlns:p14="http://schemas.microsoft.com/office/powerpoint/2010/main" val="37767426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1" fontAlgn="auto" latinLnBrk="0" hangingPunct="1">
              <a:lnSpc>
                <a:spcPct val="115000"/>
              </a:lnSpc>
              <a:spcBef>
                <a:spcPts val="0"/>
              </a:spcBef>
              <a:spcAft>
                <a:spcPts val="800"/>
              </a:spcAft>
              <a:buClrTx/>
              <a:buSzPts val="1000"/>
              <a:buFont typeface="Symbol" panose="05050102010706020507" pitchFamily="18" charset="2"/>
              <a:buNone/>
              <a:tabLst>
                <a:tab pos="457200" algn="l"/>
              </a:tabLst>
              <a:defRPr/>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b="0" i="0" kern="1200" dirty="0">
                <a:solidFill>
                  <a:schemeClr val="tx1"/>
                </a:solidFill>
                <a:effectLst/>
                <a:latin typeface="+mn-lt"/>
                <a:ea typeface="+mn-ea"/>
                <a:cs typeface="+mn-cs"/>
              </a:rPr>
              <a:t>Put your supplies in one or two containers, such as plastic bins or duffel bags. Store them in an area of your home that’s easy to get to, such as a hall closet, spare room or garage.</a:t>
            </a:r>
          </a:p>
          <a:p>
            <a:endParaRPr lang="en-US" sz="1800" b="0" i="0" kern="1200" dirty="0">
              <a:solidFill>
                <a:schemeClr val="tx1"/>
              </a:solidFill>
              <a:effectLst/>
              <a:latin typeface="+mn-lt"/>
              <a:ea typeface="+mn-ea"/>
              <a:cs typeface="+mn-cs"/>
            </a:endParaRPr>
          </a:p>
          <a:p>
            <a:r>
              <a:rPr lang="en-US" sz="1800" b="0" i="0" kern="1200" dirty="0">
                <a:solidFill>
                  <a:schemeClr val="tx1"/>
                </a:solidFill>
                <a:effectLst/>
                <a:latin typeface="+mn-lt"/>
                <a:ea typeface="+mn-ea"/>
                <a:cs typeface="+mn-cs"/>
              </a:rPr>
              <a:t>Items to include:</a:t>
            </a:r>
          </a:p>
          <a:p>
            <a:r>
              <a:rPr lang="en-US" sz="1800" b="0" i="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kern="1200" dirty="0">
                <a:solidFill>
                  <a:schemeClr val="tx1"/>
                </a:solidFill>
                <a:effectLst/>
                <a:latin typeface="+mn-lt"/>
                <a:ea typeface="+mn-ea"/>
                <a:cs typeface="+mn-cs"/>
              </a:rPr>
              <a:t>Copy </a:t>
            </a:r>
            <a:r>
              <a:rPr lang="en-US" sz="1800" b="0" i="0" kern="1200">
                <a:solidFill>
                  <a:schemeClr val="tx1"/>
                </a:solidFill>
                <a:effectLst/>
                <a:latin typeface="+mn-lt"/>
                <a:ea typeface="+mn-ea"/>
                <a:cs typeface="+mn-cs"/>
              </a:rPr>
              <a:t>of your home </a:t>
            </a:r>
            <a:r>
              <a:rPr lang="en-US" sz="1800" b="0" i="0" kern="1200" dirty="0">
                <a:solidFill>
                  <a:schemeClr val="tx1"/>
                </a:solidFill>
                <a:effectLst/>
                <a:latin typeface="+mn-lt"/>
                <a:ea typeface="+mn-ea"/>
                <a:cs typeface="+mn-cs"/>
              </a:rPr>
              <a:t>emergency plan, copies of important documents, such as insurance papers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sng" kern="1200" dirty="0">
                <a:solidFill>
                  <a:schemeClr val="bg1"/>
                </a:solidFill>
                <a:effectLst/>
                <a:latin typeface="+mn-lt"/>
                <a:ea typeface="+mn-ea"/>
                <a:cs typeface="+mn-cs"/>
                <a:hlinkClick r:id="rId3">
                  <a:extLst>
                    <a:ext uri="{A12FA001-AC4F-418D-AE19-62706E023703}">
                      <ahyp:hlinkClr xmlns:ahyp="http://schemas.microsoft.com/office/drawing/2018/hyperlinkcolor" val="tx"/>
                    </a:ext>
                  </a:extLst>
                </a:hlinkClick>
              </a:rPr>
              <a:t>Water</a:t>
            </a:r>
            <a:r>
              <a:rPr lang="en-US" sz="1800" b="0" i="0" u="sng" kern="1200" dirty="0">
                <a:solidFill>
                  <a:schemeClr val="bg1"/>
                </a:solidFill>
                <a:effectLst/>
                <a:latin typeface="+mn-lt"/>
                <a:ea typeface="+mn-ea"/>
                <a:cs typeface="+mn-cs"/>
              </a:rPr>
              <a:t>: </a:t>
            </a:r>
            <a:r>
              <a:rPr lang="en-US" sz="1800" b="0" i="0" kern="1200" dirty="0">
                <a:solidFill>
                  <a:schemeClr val="tx1"/>
                </a:solidFill>
                <a:effectLst/>
                <a:latin typeface="+mn-lt"/>
                <a:ea typeface="+mn-ea"/>
                <a:cs typeface="+mn-cs"/>
              </a:rPr>
              <a:t>four </a:t>
            </a:r>
            <a:r>
              <a:rPr lang="en-US" sz="1800" b="0" i="0" kern="1200" dirty="0" err="1">
                <a:solidFill>
                  <a:schemeClr val="tx1"/>
                </a:solidFill>
                <a:effectLst/>
                <a:latin typeface="+mn-lt"/>
                <a:ea typeface="+mn-ea"/>
                <a:cs typeface="+mn-cs"/>
              </a:rPr>
              <a:t>litres</a:t>
            </a:r>
            <a:r>
              <a:rPr lang="en-US" sz="1800" b="0" i="0" kern="1200" dirty="0">
                <a:solidFill>
                  <a:schemeClr val="tx1"/>
                </a:solidFill>
                <a:effectLst/>
                <a:latin typeface="+mn-lt"/>
                <a:ea typeface="+mn-ea"/>
                <a:cs typeface="+mn-cs"/>
              </a:rPr>
              <a:t> per person, per day for drinking and sanitation</a:t>
            </a:r>
          </a:p>
          <a:p>
            <a:pPr marL="171450" indent="-171450">
              <a:buFont typeface="Arial" panose="020B0604020202020204" pitchFamily="34" charset="0"/>
              <a:buChar char="•"/>
            </a:pPr>
            <a:r>
              <a:rPr lang="en-US" sz="1800" b="0" i="0" kern="1200" dirty="0">
                <a:solidFill>
                  <a:schemeClr val="tx1"/>
                </a:solidFill>
                <a:effectLst/>
                <a:latin typeface="+mn-lt"/>
                <a:ea typeface="+mn-ea"/>
                <a:cs typeface="+mn-cs"/>
              </a:rPr>
              <a:t>Non-perishable food: three-day to two-week supply, with a manual can opener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kern="1200" dirty="0">
                <a:solidFill>
                  <a:schemeClr val="tx1"/>
                </a:solidFill>
                <a:effectLst/>
                <a:latin typeface="+mn-lt"/>
                <a:ea typeface="+mn-ea"/>
                <a:cs typeface="+mn-cs"/>
              </a:rPr>
              <a:t>Cash in small bills</a:t>
            </a:r>
          </a:p>
          <a:p>
            <a:pPr marL="171450" indent="-171450">
              <a:buFont typeface="Arial" panose="020B0604020202020204" pitchFamily="34" charset="0"/>
              <a:buChar char="•"/>
            </a:pPr>
            <a:r>
              <a:rPr lang="en-US" sz="1800" b="0" i="0" kern="1200" dirty="0">
                <a:solidFill>
                  <a:schemeClr val="tx1"/>
                </a:solidFill>
                <a:effectLst/>
                <a:latin typeface="+mn-lt"/>
                <a:ea typeface="+mn-ea"/>
                <a:cs typeface="+mn-cs"/>
              </a:rPr>
              <a:t>Phone charger, battery bank or inverter</a:t>
            </a:r>
          </a:p>
          <a:p>
            <a:pPr marL="171450" indent="-171450">
              <a:buFont typeface="Arial" panose="020B0604020202020204" pitchFamily="34" charset="0"/>
              <a:buChar char="•"/>
            </a:pPr>
            <a:r>
              <a:rPr lang="en-US" sz="1800" b="0" i="0" kern="1200" dirty="0">
                <a:solidFill>
                  <a:schemeClr val="tx1"/>
                </a:solidFill>
                <a:effectLst/>
                <a:latin typeface="+mn-lt"/>
                <a:ea typeface="+mn-ea"/>
                <a:cs typeface="+mn-cs"/>
              </a:rPr>
              <a:t>Battery-powered or hand-crank radio</a:t>
            </a:r>
          </a:p>
          <a:p>
            <a:pPr marL="171450" indent="-171450">
              <a:buFont typeface="Arial" panose="020B0604020202020204" pitchFamily="34" charset="0"/>
              <a:buChar char="•"/>
            </a:pPr>
            <a:r>
              <a:rPr lang="en-US" sz="1800" b="0" i="0" kern="1200" dirty="0">
                <a:solidFill>
                  <a:schemeClr val="tx1"/>
                </a:solidFill>
                <a:effectLst/>
                <a:latin typeface="+mn-lt"/>
                <a:ea typeface="+mn-ea"/>
                <a:cs typeface="+mn-cs"/>
              </a:rPr>
              <a:t>Battery-powered or hand-crank flashlight</a:t>
            </a:r>
          </a:p>
          <a:p>
            <a:pPr marL="171450" indent="-171450">
              <a:buFont typeface="Arial" panose="020B0604020202020204" pitchFamily="34" charset="0"/>
              <a:buChar char="•"/>
            </a:pPr>
            <a:r>
              <a:rPr lang="en-US" sz="1800" b="0" i="0" kern="1200" dirty="0">
                <a:solidFill>
                  <a:schemeClr val="tx1"/>
                </a:solidFill>
                <a:effectLst/>
                <a:latin typeface="+mn-lt"/>
                <a:ea typeface="+mn-ea"/>
                <a:cs typeface="+mn-cs"/>
              </a:rPr>
              <a:t>Extra batteries</a:t>
            </a:r>
          </a:p>
          <a:p>
            <a:pPr marL="171450" indent="-171450">
              <a:buFont typeface="Arial" panose="020B0604020202020204" pitchFamily="34" charset="0"/>
              <a:buChar char="•"/>
            </a:pPr>
            <a:r>
              <a:rPr lang="en-US" sz="1800" b="0" i="0" kern="1200" dirty="0">
                <a:solidFill>
                  <a:schemeClr val="tx1"/>
                </a:solidFill>
                <a:effectLst/>
                <a:latin typeface="+mn-lt"/>
                <a:ea typeface="+mn-ea"/>
                <a:cs typeface="+mn-cs"/>
              </a:rPr>
              <a:t>First-aid kit and medications</a:t>
            </a:r>
          </a:p>
          <a:p>
            <a:pPr marL="171450" indent="-171450">
              <a:buFont typeface="Arial" panose="020B0604020202020204" pitchFamily="34" charset="0"/>
              <a:buChar char="•"/>
            </a:pPr>
            <a:r>
              <a:rPr lang="en-US" sz="1800" b="0" i="0" kern="1200" dirty="0">
                <a:solidFill>
                  <a:schemeClr val="tx1"/>
                </a:solidFill>
                <a:effectLst/>
                <a:latin typeface="+mn-lt"/>
                <a:ea typeface="+mn-ea"/>
                <a:cs typeface="+mn-cs"/>
              </a:rPr>
              <a:t>Personal toiletries and items, such as an extra pair of glasses or contact lenses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kern="1200" dirty="0">
                <a:solidFill>
                  <a:schemeClr val="tx1"/>
                </a:solidFill>
                <a:effectLst/>
                <a:latin typeface="+mn-lt"/>
                <a:ea typeface="+mn-ea"/>
                <a:cs typeface="+mn-cs"/>
              </a:rPr>
              <a:t>Seasonal clothing and sturdy footwear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kern="1200" dirty="0">
                <a:solidFill>
                  <a:schemeClr val="tx1"/>
                </a:solidFill>
                <a:effectLst/>
                <a:latin typeface="+mn-lt"/>
                <a:ea typeface="+mn-ea"/>
                <a:cs typeface="+mn-cs"/>
              </a:rPr>
              <a:t>Whistle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kern="1200" dirty="0">
                <a:solidFill>
                  <a:schemeClr val="tx1"/>
                </a:solidFill>
                <a:effectLst/>
                <a:latin typeface="+mn-lt"/>
                <a:ea typeface="+mn-ea"/>
                <a:cs typeface="+mn-cs"/>
              </a:rPr>
              <a:t>Emergency blanket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kern="1200" dirty="0">
                <a:solidFill>
                  <a:schemeClr val="tx1"/>
                </a:solidFill>
                <a:effectLst/>
                <a:latin typeface="+mn-lt"/>
                <a:ea typeface="+mn-ea"/>
                <a:cs typeface="+mn-cs"/>
              </a:rPr>
              <a:t>Garbage bags and moist towelettes for personal sanitation</a:t>
            </a:r>
          </a:p>
          <a:p>
            <a:pPr marL="171450" indent="-171450">
              <a:buFont typeface="Arial" panose="020B0604020202020204" pitchFamily="34" charset="0"/>
              <a:buChar char="•"/>
            </a:pPr>
            <a:r>
              <a:rPr lang="en-US" sz="1800" b="0" i="0" kern="1200" dirty="0">
                <a:solidFill>
                  <a:schemeClr val="tx1"/>
                </a:solidFill>
                <a:effectLst/>
                <a:latin typeface="+mn-lt"/>
                <a:ea typeface="+mn-ea"/>
                <a:cs typeface="+mn-cs"/>
              </a:rPr>
              <a:t>Dust masks if you live in an area that's prone to earthquakes</a:t>
            </a:r>
          </a:p>
          <a:p>
            <a:pPr marL="171450" indent="-171450">
              <a:buFont typeface="Arial" panose="020B0604020202020204" pitchFamily="34" charset="0"/>
              <a:buChar char="•"/>
            </a:pPr>
            <a:r>
              <a:rPr lang="en-US" sz="1800" b="0" i="0" kern="1200" dirty="0">
                <a:solidFill>
                  <a:schemeClr val="tx1"/>
                </a:solidFill>
                <a:effectLst/>
                <a:latin typeface="+mn-lt"/>
                <a:ea typeface="+mn-ea"/>
                <a:cs typeface="+mn-cs"/>
              </a:rPr>
              <a:t>Comfort and entertainment items, such as a board game or a book to keep you busy and comfortable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BCEA92-F142-4D57-B507-37BDAF44710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99209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You may need to leave immediately in the event of an emergency. Be ready to go by having a smaller version of your emergency kit in an easy-to-access place in your home. In addition to having one at home, create grab-and-go bags for your workplace, school and vehicle.</a:t>
            </a:r>
            <a:endParaRPr lang="en-CA" dirty="0"/>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Scenarios where a kit would be necessary are during emergencies when you need to evacuate quickly or on short notice: floods, wildfires, tsunamis and landslides.</a:t>
            </a:r>
          </a:p>
        </p:txBody>
      </p:sp>
      <p:sp>
        <p:nvSpPr>
          <p:cNvPr id="4" name="Slide Number Placeholder 3"/>
          <p:cNvSpPr>
            <a:spLocks noGrp="1"/>
          </p:cNvSpPr>
          <p:nvPr>
            <p:ph type="sldNum" sz="quarter" idx="5"/>
          </p:nvPr>
        </p:nvSpPr>
        <p:spPr/>
        <p:txBody>
          <a:bodyPr/>
          <a:lstStyle/>
          <a:p>
            <a:fld id="{4CBCEA92-F142-4D57-B507-37BDAF44710C}" type="slidenum">
              <a:rPr lang="en-US" smtClean="0"/>
              <a:t>26</a:t>
            </a:fld>
            <a:endParaRPr lang="en-US"/>
          </a:p>
        </p:txBody>
      </p:sp>
    </p:spTree>
    <p:extLst>
      <p:ext uri="{BB962C8B-B14F-4D97-AF65-F5344CB8AC3E}">
        <p14:creationId xmlns:p14="http://schemas.microsoft.com/office/powerpoint/2010/main" val="21596956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Items to include in a grab-and-go bag:</a:t>
            </a:r>
          </a:p>
          <a:p>
            <a:endParaRPr lang="en-CA" dirty="0"/>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Food (ready to eat) and water</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Phone charger and battery bank</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Small battery-powered or hand-crank radio</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Battery-powered or hand-crank flashlight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Extra batteries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Small first-aid kit and personal medications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Personal toiletries and items, such as an extra pair of glasses or contact lenses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Copy of your emergency plan, copies of important documents, such as insurance papers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Cash in small bills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Local map with your family meeting place identified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Seasonal clothing and an emergency blanket</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Pen and notepad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Whistle</a:t>
            </a:r>
          </a:p>
        </p:txBody>
      </p:sp>
      <p:sp>
        <p:nvSpPr>
          <p:cNvPr id="4" name="Slide Number Placeholder 3"/>
          <p:cNvSpPr>
            <a:spLocks noGrp="1"/>
          </p:cNvSpPr>
          <p:nvPr>
            <p:ph type="sldNum" sz="quarter" idx="5"/>
          </p:nvPr>
        </p:nvSpPr>
        <p:spPr/>
        <p:txBody>
          <a:bodyPr/>
          <a:lstStyle/>
          <a:p>
            <a:fld id="{4CBCEA92-F142-4D57-B507-37BDAF44710C}" type="slidenum">
              <a:rPr lang="en-US" smtClean="0"/>
              <a:t>27</a:t>
            </a:fld>
            <a:endParaRPr lang="en-US"/>
          </a:p>
        </p:txBody>
      </p:sp>
    </p:spTree>
    <p:extLst>
      <p:ext uri="{BB962C8B-B14F-4D97-AF65-F5344CB8AC3E}">
        <p14:creationId xmlns:p14="http://schemas.microsoft.com/office/powerpoint/2010/main" val="35718266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defTabSz="166688" eaLnBrk="1" hangingPunct="1">
              <a:spcBef>
                <a:spcPct val="0"/>
              </a:spcBef>
            </a:pPr>
            <a:r>
              <a:rPr lang="en-US" altLang="en-US" sz="1200" dirty="0">
                <a:solidFill>
                  <a:srgbClr val="000000"/>
                </a:solidFill>
                <a:latin typeface="Verdana" panose="020B0604030504040204" pitchFamily="34" charset="0"/>
                <a:ea typeface="ヒラギノ角ゴ Pro W3" charset="-128"/>
              </a:rPr>
              <a:t>The steps we reviewed today will help you get yourself and your loved ones prepared for an emergency.</a:t>
            </a:r>
          </a:p>
          <a:p>
            <a:pPr marL="228600" indent="-228600" defTabSz="166688" eaLnBrk="1" hangingPunct="1">
              <a:spcBef>
                <a:spcPct val="0"/>
              </a:spcBef>
            </a:pPr>
            <a:endParaRPr lang="en-US" altLang="en-US" sz="1200" b="1" dirty="0">
              <a:solidFill>
                <a:srgbClr val="000000"/>
              </a:solidFill>
              <a:latin typeface="Verdana" panose="020B0604030504040204" pitchFamily="34" charset="0"/>
              <a:ea typeface="ヒラギノ角ゴ Pro W3" charset="-128"/>
            </a:endParaRPr>
          </a:p>
          <a:p>
            <a:pPr marL="228600" indent="-228600" defTabSz="166688" eaLnBrk="1" hangingPunct="1">
              <a:spcBef>
                <a:spcPct val="0"/>
              </a:spcBef>
            </a:pPr>
            <a:r>
              <a:rPr lang="en-US" altLang="en-US" sz="1200" b="0" dirty="0">
                <a:solidFill>
                  <a:srgbClr val="000000"/>
                </a:solidFill>
                <a:latin typeface="Verdana" panose="020B0604030504040204" pitchFamily="34" charset="0"/>
                <a:ea typeface="ヒラギノ角ゴ Pro W3" charset="-128"/>
              </a:rPr>
              <a:t>By knowing your hazards, making your plan, and gathering your supplies, </a:t>
            </a:r>
            <a:r>
              <a:rPr lang="en-US" altLang="en-US" sz="1200" dirty="0">
                <a:solidFill>
                  <a:srgbClr val="000000"/>
                </a:solidFill>
                <a:latin typeface="Verdana" panose="020B0604030504040204" pitchFamily="34" charset="0"/>
                <a:ea typeface="ヒラギノ角ゴ Pro W3" charset="-128"/>
              </a:rPr>
              <a:t>you are taking responsibility for your safety and increasing your resilience.</a:t>
            </a:r>
          </a:p>
          <a:p>
            <a:pPr marL="228600" indent="-228600" defTabSz="166688" eaLnBrk="1" hangingPunct="1">
              <a:spcBef>
                <a:spcPct val="0"/>
              </a:spcBef>
            </a:pPr>
            <a:endParaRPr lang="en-US" sz="1200" dirty="0">
              <a:solidFill>
                <a:srgbClr val="000000"/>
              </a:solidFill>
              <a:latin typeface="Verdana" panose="020B0604030504040204" pitchFamily="34" charset="0"/>
              <a:ea typeface="ヒラギノ角ゴ Pro W3" charset="-128"/>
            </a:endParaRPr>
          </a:p>
          <a:p>
            <a:pPr marL="228600" indent="-228600" defTabSz="166688" eaLnBrk="1" hangingPunct="1">
              <a:spcBef>
                <a:spcPct val="0"/>
              </a:spcBef>
            </a:pPr>
            <a:r>
              <a:rPr lang="en-US" sz="1200" b="1" dirty="0">
                <a:solidFill>
                  <a:srgbClr val="000000"/>
                </a:solidFill>
                <a:latin typeface="Verdana" panose="020B0604030504040204" pitchFamily="34" charset="0"/>
                <a:ea typeface="ヒラギノ角ゴ Pro W3" charset="-128"/>
              </a:rPr>
              <a:t>At this point, feel free to take any questions from the audience.</a:t>
            </a:r>
            <a:endParaRPr lang="en-CA" b="1" dirty="0"/>
          </a:p>
        </p:txBody>
      </p:sp>
      <p:sp>
        <p:nvSpPr>
          <p:cNvPr id="4" name="Slide Number Placeholder 3"/>
          <p:cNvSpPr>
            <a:spLocks noGrp="1"/>
          </p:cNvSpPr>
          <p:nvPr>
            <p:ph type="sldNum" sz="quarter" idx="5"/>
          </p:nvPr>
        </p:nvSpPr>
        <p:spPr/>
        <p:txBody>
          <a:bodyPr/>
          <a:lstStyle/>
          <a:p>
            <a:fld id="{4CBCEA92-F142-4D57-B507-37BDAF44710C}" type="slidenum">
              <a:rPr lang="en-US" smtClean="0"/>
              <a:t>28</a:t>
            </a:fld>
            <a:endParaRPr lang="en-US"/>
          </a:p>
        </p:txBody>
      </p:sp>
    </p:spTree>
    <p:extLst>
      <p:ext uri="{BB962C8B-B14F-4D97-AF65-F5344CB8AC3E}">
        <p14:creationId xmlns:p14="http://schemas.microsoft.com/office/powerpoint/2010/main" val="12468086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For more information on how to get prepared, including planning templates you can download and fill out, visit PreparedBC.ca</a:t>
            </a:r>
          </a:p>
          <a:p>
            <a:endParaRPr lang="en-CA" dirty="0"/>
          </a:p>
          <a:p>
            <a:r>
              <a:rPr lang="en-CA" dirty="0"/>
              <a:t>Be sure to follow PreparedBC on X, Facebook, and Instagram to get the greatest and latest preparedness tips</a:t>
            </a:r>
          </a:p>
          <a:p>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first thing you can do today to get prepared for emergencies is to make your plan. Visit PreparedBC.ca/</a:t>
            </a:r>
            <a:r>
              <a:rPr lang="en-CA" dirty="0" err="1"/>
              <a:t>EmergencyReady</a:t>
            </a:r>
            <a:r>
              <a:rPr lang="en-CA" dirty="0"/>
              <a:t> to make your plan.</a:t>
            </a:r>
            <a:br>
              <a:rPr lang="en-CA" dirty="0"/>
            </a:br>
            <a:endParaRPr lang="en-CA" dirty="0"/>
          </a:p>
          <a:p>
            <a:r>
              <a:rPr lang="en-CA" b="1" dirty="0"/>
              <a:t>Also feel free to mention any locally available preparedness resources, events, etc. on this slide.</a:t>
            </a:r>
          </a:p>
        </p:txBody>
      </p:sp>
      <p:sp>
        <p:nvSpPr>
          <p:cNvPr id="4" name="Slide Number Placeholder 3"/>
          <p:cNvSpPr>
            <a:spLocks noGrp="1"/>
          </p:cNvSpPr>
          <p:nvPr>
            <p:ph type="sldNum" sz="quarter" idx="5"/>
          </p:nvPr>
        </p:nvSpPr>
        <p:spPr/>
        <p:txBody>
          <a:bodyPr/>
          <a:lstStyle/>
          <a:p>
            <a:fld id="{4CBCEA92-F142-4D57-B507-37BDAF44710C}" type="slidenum">
              <a:rPr lang="en-US" smtClean="0"/>
              <a:t>29</a:t>
            </a:fld>
            <a:endParaRPr lang="en-US"/>
          </a:p>
        </p:txBody>
      </p:sp>
    </p:spTree>
    <p:extLst>
      <p:ext uri="{BB962C8B-B14F-4D97-AF65-F5344CB8AC3E}">
        <p14:creationId xmlns:p14="http://schemas.microsoft.com/office/powerpoint/2010/main" val="1866559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PreparedBC conducted a </a:t>
            </a:r>
            <a:r>
              <a:rPr lang="en-US" sz="1200" b="0" i="0" u="sng" kern="1200" dirty="0">
                <a:solidFill>
                  <a:schemeClr val="tx1"/>
                </a:solidFill>
                <a:effectLst/>
                <a:latin typeface="+mn-lt"/>
                <a:ea typeface="+mn-ea"/>
                <a:cs typeface="+mn-cs"/>
                <a:hlinkClick r:id="rId3"/>
              </a:rPr>
              <a:t>Personal Preparedness Survey</a:t>
            </a:r>
            <a:r>
              <a:rPr lang="en-US" sz="1200" b="0" i="0" kern="1200" dirty="0">
                <a:solidFill>
                  <a:schemeClr val="tx1"/>
                </a:solidFill>
                <a:effectLst/>
                <a:latin typeface="+mn-lt"/>
                <a:ea typeface="+mn-ea"/>
                <a:cs typeface="+mn-cs"/>
              </a:rPr>
              <a:t> in December 2017 to understand whether British Columbians are ready for emergencies. The results showed that many aren’t.</a:t>
            </a:r>
          </a:p>
          <a:p>
            <a:endParaRPr lang="en-US" sz="1200" b="0" i="0" kern="1200" dirty="0">
              <a:solidFill>
                <a:schemeClr val="tx1"/>
              </a:solidFill>
              <a:effectLst/>
              <a:latin typeface="+mn-lt"/>
              <a:ea typeface="+mn-ea"/>
              <a:cs typeface="+mn-cs"/>
            </a:endParaRPr>
          </a:p>
          <a:p>
            <a:r>
              <a:rPr lang="en-US" dirty="0"/>
              <a:t>Overall, 54% of British Columbians say their household has an emergency response plan, although only 13% describe their plan as 'complete’. Among those with a plan, only about one-third (36%) say that at least some of the plan is written down.</a:t>
            </a:r>
          </a:p>
          <a:p>
            <a:endParaRPr lang="en-US" dirty="0"/>
          </a:p>
          <a:p>
            <a:pPr eaLnBrk="1" hangingPunct="1">
              <a:spcBef>
                <a:spcPct val="0"/>
              </a:spcBef>
              <a:tabLst>
                <a:tab pos="234950" algn="l"/>
              </a:tabLst>
            </a:pPr>
            <a:r>
              <a:rPr lang="en-US" altLang="en-US" sz="1200" b="1" dirty="0">
                <a:solidFill>
                  <a:srgbClr val="000000"/>
                </a:solidFill>
                <a:latin typeface="Verdana" panose="020B0604030504040204" pitchFamily="34" charset="0"/>
                <a:ea typeface="ヒラギノ角ゴ Pro W3" charset="-128"/>
              </a:rPr>
              <a:t>After discussion, ask:</a:t>
            </a:r>
          </a:p>
          <a:p>
            <a:pPr eaLnBrk="1" hangingPunct="1">
              <a:spcBef>
                <a:spcPct val="0"/>
              </a:spcBef>
              <a:tabLst>
                <a:tab pos="234950" algn="l"/>
              </a:tabLst>
            </a:pPr>
            <a:endParaRPr lang="en-US" altLang="en-US" sz="1200" dirty="0">
              <a:solidFill>
                <a:srgbClr val="000000"/>
              </a:solidFill>
              <a:latin typeface="Verdana" panose="020B0604030504040204" pitchFamily="34" charset="0"/>
              <a:ea typeface="ヒラギノ角ゴ Pro W3" charset="-128"/>
            </a:endParaRPr>
          </a:p>
          <a:p>
            <a:pPr eaLnBrk="1" hangingPunct="1">
              <a:spcBef>
                <a:spcPct val="0"/>
              </a:spcBef>
              <a:buFontTx/>
              <a:buAutoNum type="arabicPeriod"/>
              <a:tabLst>
                <a:tab pos="234950" algn="l"/>
              </a:tabLst>
            </a:pPr>
            <a:r>
              <a:rPr lang="en-US" altLang="en-US" sz="1200" dirty="0">
                <a:solidFill>
                  <a:srgbClr val="000000"/>
                </a:solidFill>
                <a:latin typeface="Verdana" panose="020B0604030504040204" pitchFamily="34" charset="0"/>
                <a:ea typeface="ヒラギノ角ゴ Pro W3" charset="-128"/>
              </a:rPr>
              <a:t>  How many of you think having an emergency plan and emergency supplies is important?</a:t>
            </a:r>
          </a:p>
          <a:p>
            <a:pPr eaLnBrk="1" hangingPunct="1">
              <a:spcBef>
                <a:spcPct val="0"/>
              </a:spcBef>
              <a:tabLst>
                <a:tab pos="234950" algn="l"/>
              </a:tabLst>
            </a:pPr>
            <a:r>
              <a:rPr lang="en-US" altLang="en-US" sz="1200" dirty="0">
                <a:solidFill>
                  <a:srgbClr val="000000"/>
                </a:solidFill>
                <a:latin typeface="Verdana" panose="020B0604030504040204" pitchFamily="34" charset="0"/>
                <a:ea typeface="ヒラギノ角ゴ Pro W3" charset="-128"/>
              </a:rPr>
              <a:t>2.  How many of you have actually created an emergency plan and emergency kit? Would you be able to use it if an emergency happened tomorrow?</a:t>
            </a:r>
          </a:p>
          <a:p>
            <a:pPr eaLnBrk="1" hangingPunct="1">
              <a:spcBef>
                <a:spcPct val="0"/>
              </a:spcBef>
              <a:tabLst>
                <a:tab pos="234950" algn="l"/>
              </a:tabLst>
            </a:pPr>
            <a:endParaRPr lang="en-US" altLang="en-US" sz="1200" dirty="0">
              <a:solidFill>
                <a:srgbClr val="000000"/>
              </a:solidFill>
              <a:latin typeface="Verdana" panose="020B0604030504040204" pitchFamily="34" charset="0"/>
              <a:ea typeface="ヒラギノ角ゴ Pro W3" charset="-128"/>
            </a:endParaRPr>
          </a:p>
          <a:p>
            <a:pPr eaLnBrk="1" hangingPunct="1">
              <a:spcBef>
                <a:spcPct val="0"/>
              </a:spcBef>
              <a:buFontTx/>
              <a:buNone/>
              <a:tabLst>
                <a:tab pos="234950" algn="l"/>
              </a:tabLst>
            </a:pPr>
            <a:r>
              <a:rPr lang="en-US" altLang="en-US" sz="1200" dirty="0">
                <a:solidFill>
                  <a:srgbClr val="000000"/>
                </a:solidFill>
                <a:latin typeface="Verdana" panose="020B0604030504040204" pitchFamily="34" charset="0"/>
                <a:ea typeface="ヒラギノ角ゴ Pro W3" charset="-128"/>
              </a:rPr>
              <a:t>Being prepared could mean that you need to shelter in place for a minimum of 3 days to 2 weeks, or it could mean you need to evacuate your home on short notice. In either scenario, your stay at home or at a shelter will be much more bearable with a plan in place and your own emergency supplies.</a:t>
            </a:r>
          </a:p>
        </p:txBody>
      </p:sp>
      <p:sp>
        <p:nvSpPr>
          <p:cNvPr id="4" name="Slide Number Placeholder 3"/>
          <p:cNvSpPr>
            <a:spLocks noGrp="1"/>
          </p:cNvSpPr>
          <p:nvPr>
            <p:ph type="sldNum" sz="quarter" idx="5"/>
          </p:nvPr>
        </p:nvSpPr>
        <p:spPr/>
        <p:txBody>
          <a:bodyPr/>
          <a:lstStyle/>
          <a:p>
            <a:fld id="{4CBCEA92-F142-4D57-B507-37BDAF44710C}" type="slidenum">
              <a:rPr lang="en-US" smtClean="0"/>
              <a:t>3</a:t>
            </a:fld>
            <a:endParaRPr lang="en-US"/>
          </a:p>
        </p:txBody>
      </p:sp>
    </p:spTree>
    <p:extLst>
      <p:ext uri="{BB962C8B-B14F-4D97-AF65-F5344CB8AC3E}">
        <p14:creationId xmlns:p14="http://schemas.microsoft.com/office/powerpoint/2010/main" val="537001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Today we will go over three simple steps to getting prepared for an emergency:</a:t>
            </a:r>
          </a:p>
          <a:p>
            <a:endParaRPr lang="en-CA" dirty="0"/>
          </a:p>
          <a:p>
            <a:pPr marL="228600" indent="-228600">
              <a:buFont typeface="+mj-lt"/>
              <a:buAutoNum type="arabicPeriod"/>
            </a:pPr>
            <a:r>
              <a:rPr lang="en-CA" dirty="0"/>
              <a:t>Know your hazards</a:t>
            </a:r>
          </a:p>
          <a:p>
            <a:pPr marL="228600" indent="-228600">
              <a:buFont typeface="+mj-lt"/>
              <a:buAutoNum type="arabicPeriod"/>
            </a:pPr>
            <a:r>
              <a:rPr lang="en-CA" dirty="0"/>
              <a:t>Make your plan</a:t>
            </a:r>
          </a:p>
          <a:p>
            <a:pPr marL="228600" indent="-228600">
              <a:buFont typeface="+mj-lt"/>
              <a:buAutoNum type="arabicPeriod"/>
            </a:pPr>
            <a:r>
              <a:rPr lang="en-CA" dirty="0"/>
              <a:t>Gather your supplies</a:t>
            </a:r>
          </a:p>
        </p:txBody>
      </p:sp>
      <p:sp>
        <p:nvSpPr>
          <p:cNvPr id="4" name="Slide Number Placeholder 3"/>
          <p:cNvSpPr>
            <a:spLocks noGrp="1"/>
          </p:cNvSpPr>
          <p:nvPr>
            <p:ph type="sldNum" sz="quarter" idx="5"/>
          </p:nvPr>
        </p:nvSpPr>
        <p:spPr/>
        <p:txBody>
          <a:bodyPr/>
          <a:lstStyle/>
          <a:p>
            <a:fld id="{4CBCEA92-F142-4D57-B507-37BDAF44710C}" type="slidenum">
              <a:rPr lang="en-US" smtClean="0"/>
              <a:t>4</a:t>
            </a:fld>
            <a:endParaRPr lang="en-US"/>
          </a:p>
        </p:txBody>
      </p:sp>
    </p:spTree>
    <p:extLst>
      <p:ext uri="{BB962C8B-B14F-4D97-AF65-F5344CB8AC3E}">
        <p14:creationId xmlns:p14="http://schemas.microsoft.com/office/powerpoint/2010/main" val="1311267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sz="1000" b="1" dirty="0">
                <a:solidFill>
                  <a:srgbClr val="000000"/>
                </a:solidFill>
                <a:latin typeface="Verdana" panose="020B0604030504040204" pitchFamily="34" charset="0"/>
                <a:ea typeface="ヒラギノ角ゴ Pro W3" charset="-128"/>
              </a:rPr>
              <a:t> 1. Most forms of emergencies are short lived</a:t>
            </a:r>
          </a:p>
          <a:p>
            <a:pPr marL="628650" lvl="1" indent="-171450" eaLnBrk="1" hangingPunct="1">
              <a:spcBef>
                <a:spcPct val="0"/>
              </a:spcBef>
              <a:buFont typeface="Arial" panose="020B0604020202020204" pitchFamily="34" charset="0"/>
              <a:buChar char="•"/>
            </a:pPr>
            <a:r>
              <a:rPr lang="en-US" altLang="en-US" sz="1000" dirty="0">
                <a:solidFill>
                  <a:srgbClr val="000000"/>
                </a:solidFill>
                <a:highlight>
                  <a:srgbClr val="FFFF00"/>
                </a:highlight>
                <a:latin typeface="Verdana" panose="020B0604030504040204" pitchFamily="34" charset="0"/>
                <a:ea typeface="ヒラギノ角ゴ Pro W3" charset="-128"/>
              </a:rPr>
              <a:t>Use recent examples.</a:t>
            </a:r>
          </a:p>
          <a:p>
            <a:pPr lvl="4" eaLnBrk="1" hangingPunct="1">
              <a:spcBef>
                <a:spcPct val="0"/>
              </a:spcBef>
            </a:pPr>
            <a:r>
              <a:rPr lang="en-US" altLang="en-US" sz="1000" b="1" i="1" dirty="0">
                <a:solidFill>
                  <a:srgbClr val="000000"/>
                </a:solidFill>
                <a:latin typeface="Verdana" panose="020B0604030504040204" pitchFamily="34" charset="0"/>
                <a:ea typeface="ヒラギノ角ゴ Pro W3" charset="-128"/>
              </a:rPr>
              <a:t>                                                   </a:t>
            </a:r>
          </a:p>
          <a:p>
            <a:pPr eaLnBrk="1" hangingPunct="1">
              <a:spcBef>
                <a:spcPct val="0"/>
              </a:spcBef>
            </a:pPr>
            <a:r>
              <a:rPr lang="en-US" altLang="en-US" sz="1000" b="1" dirty="0">
                <a:solidFill>
                  <a:srgbClr val="000000"/>
                </a:solidFill>
                <a:latin typeface="Verdana" panose="020B0604030504040204" pitchFamily="34" charset="0"/>
                <a:ea typeface="ヒラギノ角ゴ Pro W3" charset="-128"/>
              </a:rPr>
              <a:t>2. I won’t ever have to deal with an emergency where I live</a:t>
            </a:r>
          </a:p>
          <a:p>
            <a:pPr lvl="1" eaLnBrk="1" hangingPunct="1">
              <a:spcBef>
                <a:spcPct val="0"/>
              </a:spcBef>
              <a:buFontTx/>
              <a:buChar char="•"/>
            </a:pPr>
            <a:r>
              <a:rPr lang="en-US" altLang="en-US" sz="1000" dirty="0">
                <a:solidFill>
                  <a:srgbClr val="000000"/>
                </a:solidFill>
                <a:latin typeface="Verdana" panose="020B0604030504040204" pitchFamily="34" charset="0"/>
                <a:ea typeface="ヒラギノ角ゴ Pro W3" charset="-128"/>
              </a:rPr>
              <a:t>There are many different types of hazards in BC to prepare for. The hazards you need to prepare for will vary depending on where you live, but emergencies can happen anywhere</a:t>
            </a:r>
          </a:p>
          <a:p>
            <a:pPr lvl="1" eaLnBrk="1" hangingPunct="1">
              <a:spcBef>
                <a:spcPct val="0"/>
              </a:spcBef>
              <a:buFontTx/>
              <a:buChar char="•"/>
            </a:pPr>
            <a:r>
              <a:rPr lang="en-US" altLang="en-US" sz="1000" b="1" dirty="0">
                <a:solidFill>
                  <a:srgbClr val="000000"/>
                </a:solidFill>
                <a:latin typeface="Verdana" panose="020B0604030504040204" pitchFamily="34" charset="0"/>
                <a:ea typeface="ヒラギノ角ゴ Pro W3" charset="-128"/>
              </a:rPr>
              <a:t>Tip to presenter:</a:t>
            </a:r>
            <a:r>
              <a:rPr lang="en-US" altLang="en-US" sz="1000" dirty="0">
                <a:solidFill>
                  <a:srgbClr val="000000"/>
                </a:solidFill>
                <a:latin typeface="Verdana" panose="020B0604030504040204" pitchFamily="34" charset="0"/>
                <a:ea typeface="ヒラギノ角ゴ Pro W3" charset="-128"/>
              </a:rPr>
              <a:t> If possible, give examples of incidents in your local area</a:t>
            </a:r>
          </a:p>
          <a:p>
            <a:pPr lvl="1" eaLnBrk="1" hangingPunct="1">
              <a:spcBef>
                <a:spcPct val="0"/>
              </a:spcBef>
              <a:buFontTx/>
              <a:buChar char="•"/>
            </a:pPr>
            <a:endParaRPr lang="en-US" altLang="en-US" sz="1000" b="1" u="sng" dirty="0">
              <a:solidFill>
                <a:srgbClr val="000000"/>
              </a:solidFill>
              <a:latin typeface="Verdana" panose="020B0604030504040204" pitchFamily="34" charset="0"/>
              <a:ea typeface="ヒラギノ角ゴ Pro W3" charset="-128"/>
            </a:endParaRPr>
          </a:p>
          <a:p>
            <a:pPr eaLnBrk="1" hangingPunct="1">
              <a:spcBef>
                <a:spcPct val="0"/>
              </a:spcBef>
            </a:pPr>
            <a:r>
              <a:rPr lang="en-US" altLang="en-US" sz="1000" b="1" dirty="0">
                <a:solidFill>
                  <a:srgbClr val="000000"/>
                </a:solidFill>
                <a:latin typeface="Verdana" panose="020B0604030504040204" pitchFamily="34" charset="0"/>
                <a:ea typeface="ヒラギノ角ゴ Pro W3" charset="-128"/>
              </a:rPr>
              <a:t>3. There are a lot of emergencies I just can’t prepare for</a:t>
            </a:r>
          </a:p>
          <a:p>
            <a:pPr lvl="1" eaLnBrk="1" hangingPunct="1">
              <a:spcBef>
                <a:spcPct val="0"/>
              </a:spcBef>
              <a:buFontTx/>
              <a:buChar char="•"/>
            </a:pPr>
            <a:r>
              <a:rPr lang="en-US" altLang="en-US" sz="1000" dirty="0">
                <a:solidFill>
                  <a:srgbClr val="000000"/>
                </a:solidFill>
                <a:latin typeface="Verdana" panose="020B0604030504040204" pitchFamily="34" charset="0"/>
                <a:ea typeface="ヒラギノ角ゴ Pro W3" charset="-128"/>
              </a:rPr>
              <a:t>There are common consequences that can happen in any emergency such as loss of power, water and telephone service or access to food and medical supplies</a:t>
            </a:r>
          </a:p>
          <a:p>
            <a:pPr lvl="1" eaLnBrk="1" hangingPunct="1">
              <a:spcBef>
                <a:spcPct val="0"/>
              </a:spcBef>
              <a:buFontTx/>
              <a:buChar char="•"/>
            </a:pPr>
            <a:r>
              <a:rPr lang="en-US" altLang="en-US" sz="1000" dirty="0">
                <a:solidFill>
                  <a:srgbClr val="000000"/>
                </a:solidFill>
                <a:latin typeface="Verdana" panose="020B0604030504040204" pitchFamily="34" charset="0"/>
                <a:ea typeface="ヒラギノ角ゴ Pro W3" charset="-128"/>
              </a:rPr>
              <a:t>If you know your hazards, have a plan, and build a kit you will be prepared for most scenarios</a:t>
            </a:r>
          </a:p>
          <a:p>
            <a:pPr lvl="2" eaLnBrk="1" hangingPunct="1">
              <a:spcBef>
                <a:spcPct val="0"/>
              </a:spcBef>
              <a:buFontTx/>
              <a:buChar char="•"/>
            </a:pPr>
            <a:endParaRPr lang="en-US" altLang="en-US" sz="1000" dirty="0">
              <a:solidFill>
                <a:srgbClr val="000000"/>
              </a:solidFill>
              <a:latin typeface="Verdana" panose="020B0604030504040204" pitchFamily="34" charset="0"/>
              <a:ea typeface="ヒラギノ角ゴ Pro W3" charset="-128"/>
            </a:endParaRPr>
          </a:p>
          <a:p>
            <a:pPr eaLnBrk="1" hangingPunct="1">
              <a:spcBef>
                <a:spcPct val="0"/>
              </a:spcBef>
            </a:pPr>
            <a:r>
              <a:rPr lang="en-US" altLang="en-US" sz="1000" b="1" dirty="0">
                <a:solidFill>
                  <a:srgbClr val="000000"/>
                </a:solidFill>
                <a:latin typeface="Verdana" panose="020B0604030504040204" pitchFamily="34" charset="0"/>
                <a:ea typeface="ヒラギノ角ゴ Pro W3" charset="-128"/>
              </a:rPr>
              <a:t>4. Preparing takes too much time</a:t>
            </a:r>
          </a:p>
          <a:p>
            <a:pPr lvl="1" eaLnBrk="1" hangingPunct="1">
              <a:spcBef>
                <a:spcPct val="0"/>
              </a:spcBef>
              <a:buFontTx/>
              <a:buChar char="•"/>
            </a:pPr>
            <a:r>
              <a:rPr lang="en-US" altLang="en-US" sz="1000" dirty="0">
                <a:solidFill>
                  <a:srgbClr val="000000"/>
                </a:solidFill>
                <a:latin typeface="Verdana" panose="020B0604030504040204" pitchFamily="34" charset="0"/>
                <a:ea typeface="ヒラギノ角ゴ Pro W3" charset="-128"/>
              </a:rPr>
              <a:t>Buying or assembling a kit is easy, and can be even easier when assembled over a period of time</a:t>
            </a:r>
          </a:p>
        </p:txBody>
      </p:sp>
      <p:sp>
        <p:nvSpPr>
          <p:cNvPr id="4" name="Slide Number Placeholder 3"/>
          <p:cNvSpPr>
            <a:spLocks noGrp="1"/>
          </p:cNvSpPr>
          <p:nvPr>
            <p:ph type="sldNum" sz="quarter" idx="5"/>
          </p:nvPr>
        </p:nvSpPr>
        <p:spPr/>
        <p:txBody>
          <a:bodyPr/>
          <a:lstStyle/>
          <a:p>
            <a:fld id="{4CBCEA92-F142-4D57-B507-37BDAF44710C}" type="slidenum">
              <a:rPr lang="en-US" smtClean="0"/>
              <a:t>5</a:t>
            </a:fld>
            <a:endParaRPr lang="en-US"/>
          </a:p>
        </p:txBody>
      </p:sp>
    </p:spTree>
    <p:extLst>
      <p:ext uri="{BB962C8B-B14F-4D97-AF65-F5344CB8AC3E}">
        <p14:creationId xmlns:p14="http://schemas.microsoft.com/office/powerpoint/2010/main" val="433700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7000"/>
              </a:lnSpc>
              <a:buFont typeface="Arial" panose="020B0604020202020204" pitchFamily="34" charset="0"/>
              <a:buNone/>
            </a:pPr>
            <a:r>
              <a:rPr lang="en-CA" sz="1200" dirty="0">
                <a:solidFill>
                  <a:srgbClr val="313132"/>
                </a:solidFill>
                <a:effectLst/>
                <a:latin typeface="Calibri" panose="020F0502020204030204" pitchFamily="34" charset="0"/>
                <a:ea typeface="Calibri" panose="020F0502020204030204" pitchFamily="34" charset="0"/>
                <a:cs typeface="Calibri" panose="020F0502020204030204" pitchFamily="34" charset="0"/>
              </a:rPr>
              <a:t>We all face different hazards</a:t>
            </a:r>
            <a:r>
              <a:rPr lang="en-CA" sz="1200" dirty="0">
                <a:solidFill>
                  <a:srgbClr val="313132"/>
                </a:solidFill>
                <a:latin typeface="Calibri" panose="020F0502020204030204" pitchFamily="34" charset="0"/>
                <a:ea typeface="Calibri" panose="020F0502020204030204" pitchFamily="34" charset="0"/>
                <a:cs typeface="Calibri" panose="020F0502020204030204" pitchFamily="34" charset="0"/>
              </a:rPr>
              <a:t> depending on where we live – For example, not every community is at-risk for tsunamis.</a:t>
            </a:r>
            <a:br>
              <a:rPr lang="en-CA" sz="1200" dirty="0">
                <a:solidFill>
                  <a:srgbClr val="313132"/>
                </a:solidFill>
                <a:latin typeface="Calibri" panose="020F0502020204030204" pitchFamily="34" charset="0"/>
                <a:ea typeface="Calibri" panose="020F0502020204030204" pitchFamily="34" charset="0"/>
                <a:cs typeface="Calibri" panose="020F0502020204030204" pitchFamily="34" charset="0"/>
              </a:rPr>
            </a:br>
            <a:endParaRPr lang="en-CA" dirty="0">
              <a:solidFill>
                <a:srgbClr val="313132"/>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effectLst/>
                <a:latin typeface="Calibri" panose="020F0502020204030204" pitchFamily="34" charset="0"/>
                <a:ea typeface="Calibri" panose="020F0502020204030204" pitchFamily="34" charset="0"/>
                <a:cs typeface="Times New Roman" panose="02020603050405020304" pitchFamily="18" charset="0"/>
              </a:rPr>
              <a:t>Therefore, it is important to know what hazards may happen near you or where you work and play so you can plan accordingly.</a:t>
            </a:r>
          </a:p>
          <a:p>
            <a:endParaRPr lang="en-CA" dirty="0"/>
          </a:p>
          <a:p>
            <a:r>
              <a:rPr lang="en-CA" b="1" dirty="0"/>
              <a:t>Ask the audience to brainstorm what hazards are present where they live.</a:t>
            </a:r>
          </a:p>
        </p:txBody>
      </p:sp>
      <p:sp>
        <p:nvSpPr>
          <p:cNvPr id="4" name="Slide Number Placeholder 3"/>
          <p:cNvSpPr>
            <a:spLocks noGrp="1"/>
          </p:cNvSpPr>
          <p:nvPr>
            <p:ph type="sldNum" sz="quarter" idx="5"/>
          </p:nvPr>
        </p:nvSpPr>
        <p:spPr/>
        <p:txBody>
          <a:bodyPr/>
          <a:lstStyle/>
          <a:p>
            <a:fld id="{4CBCEA92-F142-4D57-B507-37BDAF44710C}" type="slidenum">
              <a:rPr lang="en-US" smtClean="0"/>
              <a:t>6</a:t>
            </a:fld>
            <a:endParaRPr lang="en-US"/>
          </a:p>
        </p:txBody>
      </p:sp>
    </p:spTree>
    <p:extLst>
      <p:ext uri="{BB962C8B-B14F-4D97-AF65-F5344CB8AC3E}">
        <p14:creationId xmlns:p14="http://schemas.microsoft.com/office/powerpoint/2010/main" val="2540086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dirty="0"/>
              <a:t>These are some of the most common hazards in BC. The ones that are most important for you to prepare for will depend on where you live. For example, coastal communities like Tofino, </a:t>
            </a:r>
            <a:r>
              <a:rPr lang="en-CA" b="0" dirty="0" err="1"/>
              <a:t>Skidegate</a:t>
            </a:r>
            <a:r>
              <a:rPr lang="en-CA" b="0" dirty="0"/>
              <a:t> and Prince Rupert need to be prepared for tsunamis and earthquakes, while Interior communities like Kelowna, Cache Creek and Williams Lake will be more concerned about floods and wildfires.</a:t>
            </a:r>
          </a:p>
          <a:p>
            <a:endParaRPr lang="en-CA" b="0" dirty="0"/>
          </a:p>
          <a:p>
            <a:r>
              <a:rPr lang="en-CA" b="0" dirty="0"/>
              <a:t>Below are some examples of each hazard, in case you are asked or have time to run through them. Feel free to substitute these examples for local examples relevant to your audience.</a:t>
            </a:r>
          </a:p>
          <a:p>
            <a:endParaRPr lang="en-CA" b="0" dirty="0"/>
          </a:p>
          <a:p>
            <a:r>
              <a:rPr lang="en-CA" b="1" dirty="0"/>
              <a:t>Floods</a:t>
            </a:r>
          </a:p>
          <a:p>
            <a:pPr marL="171450" indent="-171450">
              <a:buFont typeface="Arial" panose="020B0604020202020204" pitchFamily="34" charset="0"/>
              <a:buChar char="•"/>
            </a:pPr>
            <a:r>
              <a:rPr lang="en-CA" b="0" dirty="0"/>
              <a:t>In 2018, </a:t>
            </a:r>
            <a:r>
              <a:rPr lang="en-US" b="0" dirty="0"/>
              <a:t>severe </a:t>
            </a:r>
            <a:r>
              <a:rPr lang="en-US" dirty="0"/>
              <a:t>flooding occurred in and around the city of Grand Forks, damaging more than 400 homes and 100 businesses.</a:t>
            </a:r>
          </a:p>
          <a:p>
            <a:pPr marL="171450" indent="-171450">
              <a:buFont typeface="Arial" panose="020B0604020202020204" pitchFamily="34" charset="0"/>
              <a:buChar char="•"/>
            </a:pPr>
            <a:endParaRPr lang="en-US" b="0" dirty="0"/>
          </a:p>
          <a:p>
            <a:pPr marL="0" indent="0">
              <a:buFont typeface="Arial" panose="020B0604020202020204" pitchFamily="34" charset="0"/>
              <a:buNone/>
            </a:pPr>
            <a:r>
              <a:rPr lang="en-CA" b="1" dirty="0"/>
              <a:t>Wildfires</a:t>
            </a:r>
            <a:endParaRPr lang="en-CA" b="0" dirty="0"/>
          </a:p>
          <a:p>
            <a:pPr marL="171450" indent="-171450">
              <a:buFont typeface="Arial" panose="020B0604020202020204" pitchFamily="34" charset="0"/>
              <a:buChar char="•"/>
            </a:pPr>
            <a:r>
              <a:rPr lang="en-CA" b="0" dirty="0"/>
              <a:t>In 2023 BC experienced one of its worst fire seasons on record, prompting a Provincial State of Emergency. More than 1.6 million hectares of land burned, and tens of thousands of people were forced to evacuate over the course of the summer.</a:t>
            </a:r>
          </a:p>
          <a:p>
            <a:pPr marL="171450" indent="-171450">
              <a:buFont typeface="Arial" panose="020B0604020202020204" pitchFamily="34" charset="0"/>
              <a:buChar char="•"/>
            </a:pPr>
            <a:endParaRPr lang="en-CA" b="0" dirty="0"/>
          </a:p>
          <a:p>
            <a:pPr marL="0" indent="0">
              <a:buFont typeface="Arial" panose="020B0604020202020204" pitchFamily="34" charset="0"/>
              <a:buNone/>
            </a:pPr>
            <a:r>
              <a:rPr lang="en-CA" b="1" dirty="0"/>
              <a:t>Earthquakes</a:t>
            </a:r>
            <a:endParaRPr lang="en-CA" b="0" dirty="0"/>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Earthquakes are common in B.C., with an average of </a:t>
            </a:r>
            <a:r>
              <a:rPr lang="en-US" sz="1200" b="0" i="0" u="sng" kern="1200" dirty="0">
                <a:solidFill>
                  <a:schemeClr val="tx1"/>
                </a:solidFill>
                <a:effectLst/>
                <a:latin typeface="+mn-lt"/>
                <a:ea typeface="+mn-ea"/>
                <a:cs typeface="+mn-cs"/>
                <a:hlinkClick r:id="rId3"/>
              </a:rPr>
              <a:t>3,000 reported</a:t>
            </a:r>
            <a:r>
              <a:rPr lang="en-US" sz="1200" b="0" i="0" kern="1200" dirty="0">
                <a:solidFill>
                  <a:schemeClr val="tx1"/>
                </a:solidFill>
                <a:effectLst/>
                <a:latin typeface="+mn-lt"/>
                <a:ea typeface="+mn-ea"/>
                <a:cs typeface="+mn-cs"/>
              </a:rPr>
              <a:t> each year. Most are too small to be felt, but earthquakes strong enough to cause structural damage can occur </a:t>
            </a:r>
            <a:r>
              <a:rPr lang="en-US" sz="1200" b="0" i="0" u="sng" kern="1200" dirty="0">
                <a:solidFill>
                  <a:schemeClr val="tx1"/>
                </a:solidFill>
                <a:effectLst/>
                <a:latin typeface="+mn-lt"/>
                <a:ea typeface="+mn-ea"/>
                <a:cs typeface="+mn-cs"/>
                <a:hlinkClick r:id="rId4"/>
              </a:rPr>
              <a:t>once per decade</a:t>
            </a:r>
            <a:r>
              <a:rPr lang="en-US" sz="1200" b="0" i="0" kern="1200" dirty="0">
                <a:solidFill>
                  <a:schemeClr val="tx1"/>
                </a:solidFill>
                <a:effectLst/>
                <a:latin typeface="+mn-lt"/>
                <a:ea typeface="+mn-ea"/>
                <a:cs typeface="+mn-cs"/>
              </a:rPr>
              <a:t>.</a:t>
            </a:r>
          </a:p>
          <a:p>
            <a:pPr marL="171450" indent="-171450">
              <a:buFont typeface="Arial" panose="020B0604020202020204" pitchFamily="34" charset="0"/>
              <a:buChar char="•"/>
            </a:pPr>
            <a:r>
              <a:rPr lang="en-US" dirty="0"/>
              <a:t>The most destructive earthquake known to date in BC occurred on January 26, 1700. A powerful magnitude 9 earthquake struck off the coast of BC, and without warning was followed by a catastrophic tsunami that devastated the village of </a:t>
            </a:r>
            <a:r>
              <a:rPr lang="en-US" dirty="0" err="1"/>
              <a:t>Loht’a</a:t>
            </a:r>
            <a:r>
              <a:rPr lang="en-US" dirty="0"/>
              <a:t>. With no time to respond, all 5,000 residents of </a:t>
            </a:r>
            <a:r>
              <a:rPr lang="en-US" dirty="0" err="1"/>
              <a:t>Loht’a</a:t>
            </a:r>
            <a:r>
              <a:rPr lang="en-US" dirty="0"/>
              <a:t> were lost to this devastating event.</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Seismologists predict that there is a 1-in-10 chance that the next “big one” will hit BC within the next 50 years.</a:t>
            </a:r>
          </a:p>
          <a:p>
            <a:pPr marL="171450" indent="-171450">
              <a:buFont typeface="Arial" panose="020B0604020202020204" pitchFamily="34" charset="0"/>
              <a:buChar char="•"/>
            </a:pPr>
            <a:endParaRPr lang="en-US" sz="1200" b="0" i="0" kern="1200" dirty="0">
              <a:solidFill>
                <a:schemeClr val="tx1"/>
              </a:solidFill>
              <a:effectLst/>
              <a:latin typeface="+mn-lt"/>
              <a:ea typeface="+mn-ea"/>
              <a:cs typeface="+mn-cs"/>
            </a:endParaRPr>
          </a:p>
          <a:p>
            <a:pPr marL="0" indent="0">
              <a:buFont typeface="Arial" panose="020B0604020202020204" pitchFamily="34" charset="0"/>
              <a:buNone/>
            </a:pPr>
            <a:r>
              <a:rPr lang="en-US" sz="1200" b="1" i="0" kern="1200" dirty="0">
                <a:solidFill>
                  <a:schemeClr val="tx1"/>
                </a:solidFill>
                <a:effectLst/>
                <a:latin typeface="+mn-lt"/>
                <a:ea typeface="+mn-ea"/>
                <a:cs typeface="+mn-cs"/>
              </a:rPr>
              <a:t>Tsunamis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most destructive tsunami known to date in BC occurred on January 26, 1700. A powerful magnitude 9 earthquake struck off the coast of BC, and without warning was followed by a catastrophic tsunami that devastated the village of </a:t>
            </a:r>
            <a:r>
              <a:rPr lang="en-US" dirty="0" err="1"/>
              <a:t>Loht’a</a:t>
            </a:r>
            <a:r>
              <a:rPr lang="en-US" dirty="0"/>
              <a:t>. With no time to respond, all 5,000 residents of </a:t>
            </a:r>
            <a:r>
              <a:rPr lang="en-US" dirty="0" err="1"/>
              <a:t>Loht’a</a:t>
            </a:r>
            <a:r>
              <a:rPr lang="en-US" dirty="0"/>
              <a:t> were lost to this devastating event.</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b="0" dirty="0"/>
              <a:t>On January 23, 2018, a M7.9 earthquake struck about 250 km southeast of </a:t>
            </a:r>
            <a:r>
              <a:rPr lang="en-US" b="0" dirty="0" err="1"/>
              <a:t>Chiniak</a:t>
            </a:r>
            <a:r>
              <a:rPr lang="en-US" b="0" dirty="0"/>
              <a:t>, Alaska, prompting a Tsunami Warning to be put in place for the entirety of BC’s coastline. Fortunately, a tsunami never reached BC’s coast and the Tsunami Warning was cancelled, but the event served as a good reminder that the possibility is real.</a:t>
            </a:r>
          </a:p>
          <a:p>
            <a:pPr marL="171450" indent="-171450">
              <a:buFont typeface="Arial" panose="020B0604020202020204" pitchFamily="34" charset="0"/>
              <a:buChar char="•"/>
            </a:pPr>
            <a:endParaRPr lang="en-US" b="0" dirty="0"/>
          </a:p>
          <a:p>
            <a:pPr marL="0" indent="0">
              <a:buFont typeface="Arial" panose="020B0604020202020204" pitchFamily="34" charset="0"/>
              <a:buNone/>
            </a:pPr>
            <a:r>
              <a:rPr lang="en-US" b="1" dirty="0"/>
              <a:t>Disease Outbreaks</a:t>
            </a:r>
            <a:endParaRPr lang="en-US" b="0" dirty="0"/>
          </a:p>
          <a:p>
            <a:pPr marL="171450" indent="-171450">
              <a:buFont typeface="Arial" panose="020B0604020202020204" pitchFamily="34" charset="0"/>
              <a:buChar char="•"/>
            </a:pPr>
            <a:r>
              <a:rPr lang="en-US" b="0" dirty="0"/>
              <a:t>The COVID-19 pandemic prompted BC to declare a provincial state of emergency on March 18, 2020. As this is an ongoing event, refer to bccdc.ca for the latest statistics and info about this event.</a:t>
            </a:r>
          </a:p>
          <a:p>
            <a:pPr marL="171450" indent="-171450">
              <a:buFont typeface="Arial" panose="020B0604020202020204" pitchFamily="34" charset="0"/>
              <a:buChar char="•"/>
            </a:pPr>
            <a:endParaRPr lang="en-US" b="0" dirty="0"/>
          </a:p>
          <a:p>
            <a:pPr marL="0" indent="0">
              <a:buFont typeface="Arial" panose="020B0604020202020204" pitchFamily="34" charset="0"/>
              <a:buNone/>
            </a:pPr>
            <a:r>
              <a:rPr lang="en-US" b="1" dirty="0"/>
              <a:t>Severe Weather</a:t>
            </a:r>
          </a:p>
          <a:p>
            <a:pPr marL="171450" indent="-171450">
              <a:buFont typeface="Arial" panose="020B0604020202020204" pitchFamily="34" charset="0"/>
              <a:buChar char="•"/>
            </a:pPr>
            <a:r>
              <a:rPr lang="en-US" b="0" dirty="0"/>
              <a:t>A windstorm that hit the South Coast on December 20, 2018 was the most damaging storm in BC Hydro’s history. </a:t>
            </a:r>
            <a:r>
              <a:rPr lang="en-US" dirty="0"/>
              <a:t>The storm left more than 750,000 customers without power. Over 550,000 customers had their power restored with the first 24 hours, but power wasn’t fully restored to all impacted customers until December 31. </a:t>
            </a:r>
          </a:p>
          <a:p>
            <a:pPr marL="171450" indent="-171450">
              <a:buFont typeface="Arial" panose="020B0604020202020204" pitchFamily="34" charset="0"/>
              <a:buChar char="•"/>
            </a:pPr>
            <a:endParaRPr lang="en-US" b="0" dirty="0"/>
          </a:p>
          <a:p>
            <a:pPr marL="0" indent="0">
              <a:buFont typeface="Arial" panose="020B0604020202020204" pitchFamily="34" charset="0"/>
              <a:buNone/>
            </a:pPr>
            <a:r>
              <a:rPr lang="en-US" b="1" dirty="0"/>
              <a:t>Power Outages</a:t>
            </a:r>
          </a:p>
          <a:p>
            <a:pPr marL="171450" indent="-171450">
              <a:buFont typeface="Arial" panose="020B0604020202020204" pitchFamily="34" charset="0"/>
              <a:buChar char="•"/>
            </a:pPr>
            <a:r>
              <a:rPr lang="en-US" b="0" dirty="0"/>
              <a:t>Smaller, localized power outages can happen for any number of reasons, but once again, the windstorm that hit the South Coast on December 20, 2018 was the most damaging storm in BC Hydro’s history. </a:t>
            </a:r>
            <a:r>
              <a:rPr lang="en-US" dirty="0"/>
              <a:t>The storm left more than 750,000 customers without power. Over 550,000 customers had their power restored with the first 24 hours, but power wasn’t fully restored to all impacted customers until December 31. </a:t>
            </a:r>
            <a:endParaRPr lang="en-US" b="0" dirty="0"/>
          </a:p>
          <a:p>
            <a:pPr marL="0" indent="0">
              <a:buFont typeface="Arial" panose="020B0604020202020204" pitchFamily="34" charset="0"/>
              <a:buNone/>
            </a:pPr>
            <a:endParaRPr lang="en-US" b="0" dirty="0"/>
          </a:p>
          <a:p>
            <a:pPr marL="0" indent="0">
              <a:buFont typeface="Arial" panose="020B0604020202020204" pitchFamily="34" charset="0"/>
              <a:buNone/>
            </a:pPr>
            <a:r>
              <a:rPr lang="en-US" b="1" dirty="0"/>
              <a:t>Landslides</a:t>
            </a:r>
            <a:endParaRPr lang="en-US" b="0" dirty="0"/>
          </a:p>
          <a:p>
            <a:pPr marL="171450" indent="-171450">
              <a:buFont typeface="Arial" panose="020B0604020202020204" pitchFamily="34" charset="0"/>
              <a:buChar char="•"/>
            </a:pPr>
            <a:r>
              <a:rPr lang="en-US" dirty="0"/>
              <a:t>A landslide severely impacted the community of Johnsons Landing in 2012, causing four deaths and completely destroying four homes.</a:t>
            </a:r>
          </a:p>
          <a:p>
            <a:pPr marL="171450" indent="-171450">
              <a:buFont typeface="Arial" panose="020B0604020202020204" pitchFamily="34" charset="0"/>
              <a:buChar char="•"/>
            </a:pPr>
            <a:endParaRPr lang="en-US" b="1" dirty="0"/>
          </a:p>
          <a:p>
            <a:pPr marL="0" indent="0">
              <a:buFont typeface="Arial" panose="020B0604020202020204" pitchFamily="34" charset="0"/>
              <a:buNone/>
            </a:pPr>
            <a:r>
              <a:rPr lang="en-US" b="1" dirty="0"/>
              <a:t>Drought</a:t>
            </a:r>
          </a:p>
          <a:p>
            <a:pPr marL="171450" indent="-171450">
              <a:buFont typeface="Arial" panose="020B0604020202020204" pitchFamily="34" charset="0"/>
              <a:buChar char="•"/>
            </a:pPr>
            <a:r>
              <a:rPr lang="en-US" b="0" dirty="0"/>
              <a:t>Drought is a recurring climate event caused by low snow, hot and dry weather and a delay in rainfall.</a:t>
            </a:r>
          </a:p>
          <a:p>
            <a:pPr marL="171450" indent="-171450">
              <a:buFont typeface="Arial" panose="020B0604020202020204" pitchFamily="34" charset="0"/>
              <a:buChar char="•"/>
            </a:pPr>
            <a:r>
              <a:rPr lang="en-US" b="0" dirty="0"/>
              <a:t>During a drought, impacted areas may experience a water shortage.</a:t>
            </a:r>
          </a:p>
          <a:p>
            <a:pPr marL="171450" indent="-171450">
              <a:buFont typeface="Arial" panose="020B0604020202020204" pitchFamily="34" charset="0"/>
              <a:buChar char="•"/>
            </a:pPr>
            <a:r>
              <a:rPr lang="en-US" b="0" dirty="0"/>
              <a:t>Your First Nation or local government may restrict the water use for certain activities. </a:t>
            </a:r>
          </a:p>
          <a:p>
            <a:pPr marL="171450" indent="-171450">
              <a:buFont typeface="Arial" panose="020B0604020202020204" pitchFamily="34" charset="0"/>
              <a:buChar char="•"/>
            </a:pPr>
            <a:r>
              <a:rPr lang="en-US" b="0" dirty="0"/>
              <a:t>It is important that you follow those restrictions and conserve water wherever possible. Every drop matters.</a:t>
            </a:r>
            <a:br>
              <a:rPr lang="en-US" b="0" dirty="0"/>
            </a:br>
            <a:endParaRPr lang="en-US" sz="1200" b="0" i="0" kern="1200" dirty="0">
              <a:solidFill>
                <a:schemeClr val="tx1"/>
              </a:solidFill>
              <a:effectLst/>
              <a:latin typeface="+mn-lt"/>
              <a:ea typeface="+mn-ea"/>
              <a:cs typeface="+mn-cs"/>
            </a:endParaRPr>
          </a:p>
          <a:p>
            <a:pPr marL="0" indent="0">
              <a:buFont typeface="Arial" panose="020B0604020202020204" pitchFamily="34" charset="0"/>
              <a:buNone/>
            </a:pPr>
            <a:r>
              <a:rPr lang="en-US" sz="1200" b="1" i="0" kern="1200" dirty="0">
                <a:solidFill>
                  <a:schemeClr val="tx1"/>
                </a:solidFill>
                <a:effectLst/>
                <a:latin typeface="+mn-lt"/>
                <a:ea typeface="+mn-ea"/>
                <a:cs typeface="+mn-cs"/>
              </a:rPr>
              <a:t>Hazardous Material Spills</a:t>
            </a:r>
            <a:endParaRPr lang="en-US"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Hazardous material spills can occur on land or in water, and involve substances such as chemicals, radiation, biohazard materials, oil and gas, propane, flammable materials, industrial products and mixed waste.</a:t>
            </a:r>
            <a:endParaRPr lang="en-US" b="1" dirty="0"/>
          </a:p>
        </p:txBody>
      </p:sp>
      <p:sp>
        <p:nvSpPr>
          <p:cNvPr id="4" name="Slide Number Placeholder 3"/>
          <p:cNvSpPr>
            <a:spLocks noGrp="1"/>
          </p:cNvSpPr>
          <p:nvPr>
            <p:ph type="sldNum" sz="quarter" idx="5"/>
          </p:nvPr>
        </p:nvSpPr>
        <p:spPr/>
        <p:txBody>
          <a:bodyPr/>
          <a:lstStyle/>
          <a:p>
            <a:fld id="{4CBCEA92-F142-4D57-B507-37BDAF44710C}" type="slidenum">
              <a:rPr lang="en-US" smtClean="0"/>
              <a:t>7</a:t>
            </a:fld>
            <a:endParaRPr lang="en-US"/>
          </a:p>
        </p:txBody>
      </p:sp>
    </p:spTree>
    <p:extLst>
      <p:ext uri="{BB962C8B-B14F-4D97-AF65-F5344CB8AC3E}">
        <p14:creationId xmlns:p14="http://schemas.microsoft.com/office/powerpoint/2010/main" val="2692998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Another step to preparedness is to make an emergency plan.</a:t>
            </a:r>
          </a:p>
          <a:p>
            <a:endParaRPr lang="en-CA" dirty="0"/>
          </a:p>
          <a:p>
            <a:r>
              <a:rPr lang="en-US" sz="1200" b="0" i="0" kern="1200" dirty="0">
                <a:solidFill>
                  <a:schemeClr val="tx1"/>
                </a:solidFill>
                <a:effectLst/>
                <a:latin typeface="+mn-lt"/>
                <a:ea typeface="+mn-ea"/>
                <a:cs typeface="+mn-cs"/>
              </a:rPr>
              <a:t>An emergency plan is a guide for how you and your loved ones will respond to a disaster. Knowing what to do will reduce anxiety and help keep you focused and safe.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next slides will walk you through some considerations that should be included in your plan. You can also download a fill-in-the-blanks template from preparedbc.ca or (if applicable) or complete your plan online at PreparedBC.ca/EmergencyReady or pick up a hardcopy from the presenter after this presentation.</a:t>
            </a:r>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8</a:t>
            </a:fld>
            <a:endParaRPr lang="en-US"/>
          </a:p>
        </p:txBody>
      </p:sp>
    </p:spTree>
    <p:extLst>
      <p:ext uri="{BB962C8B-B14F-4D97-AF65-F5344CB8AC3E}">
        <p14:creationId xmlns:p14="http://schemas.microsoft.com/office/powerpoint/2010/main" val="1156741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000"/>
              </a:spcAft>
            </a:pPr>
            <a:r>
              <a:rPr lang="en-CA" sz="1200" dirty="0"/>
              <a:t>Being able to communicate is vital during an emergency.</a:t>
            </a:r>
          </a:p>
          <a:p>
            <a:pPr>
              <a:spcAft>
                <a:spcPts val="1000"/>
              </a:spcAft>
            </a:pPr>
            <a:endParaRPr lang="en-CA" sz="1200" dirty="0"/>
          </a:p>
          <a:p>
            <a:pPr marL="171450" indent="-171450">
              <a:spcAft>
                <a:spcPts val="1000"/>
              </a:spcAft>
              <a:buFont typeface="Arial" panose="020B0604020202020204" pitchFamily="34" charset="0"/>
              <a:buChar char="•"/>
            </a:pPr>
            <a:r>
              <a:rPr lang="en-CA" sz="1200" dirty="0"/>
              <a:t>Save or write a list of people you can call for help during an emergency</a:t>
            </a:r>
          </a:p>
          <a:p>
            <a:pPr marL="171450" indent="-171450">
              <a:spcAft>
                <a:spcPts val="1000"/>
              </a:spcAft>
              <a:buFont typeface="Arial" panose="020B0604020202020204" pitchFamily="34" charset="0"/>
              <a:buChar char="•"/>
            </a:pPr>
            <a:r>
              <a:rPr lang="en-CA" sz="1200" dirty="0"/>
              <a:t>Ideally, one contact should live far enough away that they won’t be affected by the same emergencies</a:t>
            </a:r>
          </a:p>
          <a:p>
            <a:pPr marL="171450" indent="-171450">
              <a:spcAft>
                <a:spcPts val="1000"/>
              </a:spcAft>
              <a:buFont typeface="Arial" panose="020B0604020202020204" pitchFamily="34" charset="0"/>
              <a:buChar char="•"/>
            </a:pPr>
            <a:r>
              <a:rPr lang="en-CA" sz="1200" dirty="0"/>
              <a:t>It’s also helpful to have at least one contact who lives in your community</a:t>
            </a:r>
          </a:p>
          <a:p>
            <a:endParaRPr lang="en-CA" dirty="0"/>
          </a:p>
        </p:txBody>
      </p:sp>
      <p:sp>
        <p:nvSpPr>
          <p:cNvPr id="4" name="Slide Number Placeholder 3"/>
          <p:cNvSpPr>
            <a:spLocks noGrp="1"/>
          </p:cNvSpPr>
          <p:nvPr>
            <p:ph type="sldNum" sz="quarter" idx="5"/>
          </p:nvPr>
        </p:nvSpPr>
        <p:spPr/>
        <p:txBody>
          <a:bodyPr/>
          <a:lstStyle/>
          <a:p>
            <a:fld id="{4CBCEA92-F142-4D57-B507-37BDAF44710C}" type="slidenum">
              <a:rPr lang="en-US" smtClean="0"/>
              <a:t>9</a:t>
            </a:fld>
            <a:endParaRPr lang="en-US"/>
          </a:p>
        </p:txBody>
      </p:sp>
    </p:spTree>
    <p:extLst>
      <p:ext uri="{BB962C8B-B14F-4D97-AF65-F5344CB8AC3E}">
        <p14:creationId xmlns:p14="http://schemas.microsoft.com/office/powerpoint/2010/main" val="3604876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5" name="Footer Placeholder 4"/>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6" name="Slide Number Placeholder 5"/>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
        <p:nvSpPr>
          <p:cNvPr id="7" name="Rectangle 6"/>
          <p:cNvSpPr/>
          <p:nvPr userDrawn="1"/>
        </p:nvSpPr>
        <p:spPr>
          <a:xfrm>
            <a:off x="0" y="1"/>
            <a:ext cx="12192000" cy="11604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prstClr val="white"/>
              </a:solidFill>
            </a:endParaRPr>
          </a:p>
        </p:txBody>
      </p:sp>
      <p:cxnSp>
        <p:nvCxnSpPr>
          <p:cNvPr id="8" name="Straight Connector 7"/>
          <p:cNvCxnSpPr/>
          <p:nvPr userDrawn="1"/>
        </p:nvCxnSpPr>
        <p:spPr>
          <a:xfrm>
            <a:off x="0" y="1160475"/>
            <a:ext cx="12192000" cy="0"/>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B352EEF0-4003-4AA6-86CB-3E0BFE086B4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568" y="0"/>
            <a:ext cx="3149596" cy="1156994"/>
          </a:xfrm>
          <a:prstGeom prst="rect">
            <a:avLst/>
          </a:prstGeom>
        </p:spPr>
      </p:pic>
    </p:spTree>
    <p:extLst>
      <p:ext uri="{BB962C8B-B14F-4D97-AF65-F5344CB8AC3E}">
        <p14:creationId xmlns:p14="http://schemas.microsoft.com/office/powerpoint/2010/main" val="3504782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3" name="Footer Placeholder 2"/>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4" name="Slide Number Placeholder 3"/>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Tree>
    <p:extLst>
      <p:ext uri="{BB962C8B-B14F-4D97-AF65-F5344CB8AC3E}">
        <p14:creationId xmlns:p14="http://schemas.microsoft.com/office/powerpoint/2010/main" val="4177422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 1/3 Image (Right)">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a:xfrm>
            <a:off x="8134624" y="1164431"/>
            <a:ext cx="4057376" cy="5702045"/>
          </a:xfrm>
          <a:noFill/>
        </p:spPr>
        <p:txBody>
          <a:bodyPr anchor="ctr">
            <a:normAutofit/>
          </a:bodyPr>
          <a:lstStyle>
            <a:lvl1pPr marL="0" indent="0" algn="ctr">
              <a:buNone/>
              <a:defRPr sz="2000"/>
            </a:lvl1pPr>
          </a:lstStyle>
          <a:p>
            <a:br>
              <a:rPr lang="en-CA" dirty="0"/>
            </a:br>
            <a:br>
              <a:rPr lang="en-CA" dirty="0"/>
            </a:br>
            <a:r>
              <a:rPr lang="en-CA" dirty="0"/>
              <a:t>Click icon to insert photo</a:t>
            </a:r>
          </a:p>
        </p:txBody>
      </p:sp>
      <p:sp>
        <p:nvSpPr>
          <p:cNvPr id="3" name="Content Placeholder 2"/>
          <p:cNvSpPr>
            <a:spLocks noGrp="1"/>
          </p:cNvSpPr>
          <p:nvPr>
            <p:ph idx="1"/>
          </p:nvPr>
        </p:nvSpPr>
        <p:spPr>
          <a:xfrm>
            <a:off x="609600" y="1600206"/>
            <a:ext cx="6923310" cy="4525963"/>
          </a:xfrm>
        </p:spPr>
        <p:txBody>
          <a:bodyPr>
            <a:normAutofit/>
          </a:bodyPr>
          <a:lstStyle>
            <a:lvl1pPr>
              <a:defRPr sz="3200"/>
            </a:lvl1pPr>
            <a:lvl2pPr>
              <a:defRPr sz="2800"/>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5" name="Footer Placeholder 4"/>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6" name="Slide Number Placeholder 5"/>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
        <p:nvSpPr>
          <p:cNvPr id="7" name="Rectangle 6"/>
          <p:cNvSpPr/>
          <p:nvPr userDrawn="1"/>
        </p:nvSpPr>
        <p:spPr>
          <a:xfrm>
            <a:off x="0" y="1"/>
            <a:ext cx="12192000" cy="11604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cxnSp>
        <p:nvCxnSpPr>
          <p:cNvPr id="8" name="Straight Connector 7"/>
          <p:cNvCxnSpPr/>
          <p:nvPr userDrawn="1"/>
        </p:nvCxnSpPr>
        <p:spPr>
          <a:xfrm>
            <a:off x="0" y="1160475"/>
            <a:ext cx="12192000" cy="0"/>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flipV="1">
            <a:off x="8127599" y="1160476"/>
            <a:ext cx="0" cy="5697524"/>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DD17671C-F304-4605-98D0-5CA9D3E8F6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568" y="0"/>
            <a:ext cx="3149596" cy="1156994"/>
          </a:xfrm>
          <a:prstGeom prst="rect">
            <a:avLst/>
          </a:prstGeom>
        </p:spPr>
      </p:pic>
    </p:spTree>
    <p:extLst>
      <p:ext uri="{BB962C8B-B14F-4D97-AF65-F5344CB8AC3E}">
        <p14:creationId xmlns:p14="http://schemas.microsoft.com/office/powerpoint/2010/main" val="4208728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 1/3 Image (Left)">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a:xfrm>
            <a:off x="0" y="1164431"/>
            <a:ext cx="4057486" cy="5702045"/>
          </a:xfrm>
          <a:noFill/>
        </p:spPr>
        <p:txBody>
          <a:bodyPr anchor="ctr">
            <a:normAutofit/>
          </a:bodyPr>
          <a:lstStyle>
            <a:lvl1pPr marL="0" indent="0" algn="ctr">
              <a:buNone/>
              <a:defRPr sz="2000"/>
            </a:lvl1pPr>
          </a:lstStyle>
          <a:p>
            <a:br>
              <a:rPr lang="en-CA" dirty="0"/>
            </a:br>
            <a:br>
              <a:rPr lang="en-CA" dirty="0"/>
            </a:br>
            <a:r>
              <a:rPr lang="en-CA" dirty="0"/>
              <a:t>Click icon to insert photo</a:t>
            </a:r>
          </a:p>
        </p:txBody>
      </p:sp>
      <p:sp>
        <p:nvSpPr>
          <p:cNvPr id="3" name="Content Placeholder 2"/>
          <p:cNvSpPr>
            <a:spLocks noGrp="1"/>
          </p:cNvSpPr>
          <p:nvPr>
            <p:ph idx="1"/>
          </p:nvPr>
        </p:nvSpPr>
        <p:spPr>
          <a:xfrm>
            <a:off x="4513946" y="1600206"/>
            <a:ext cx="7067612" cy="4525963"/>
          </a:xfrm>
        </p:spPr>
        <p:txBody>
          <a:bodyPr>
            <a:normAutofit/>
          </a:bodyPr>
          <a:lstStyle>
            <a:lvl1pPr>
              <a:defRPr sz="3200"/>
            </a:lvl1pPr>
            <a:lvl2pPr>
              <a:defRPr sz="2800"/>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5" name="Footer Placeholder 4"/>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6" name="Slide Number Placeholder 5"/>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
        <p:nvSpPr>
          <p:cNvPr id="7" name="Rectangle 6"/>
          <p:cNvSpPr/>
          <p:nvPr userDrawn="1"/>
        </p:nvSpPr>
        <p:spPr>
          <a:xfrm>
            <a:off x="0" y="1"/>
            <a:ext cx="12192000" cy="11604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cxnSp>
        <p:nvCxnSpPr>
          <p:cNvPr id="8" name="Straight Connector 7"/>
          <p:cNvCxnSpPr/>
          <p:nvPr userDrawn="1"/>
        </p:nvCxnSpPr>
        <p:spPr>
          <a:xfrm>
            <a:off x="0" y="1160475"/>
            <a:ext cx="12192000" cy="0"/>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flipV="1">
            <a:off x="4064399" y="1160476"/>
            <a:ext cx="0" cy="5697524"/>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0F5F4038-0750-4AEC-AB21-6FE8DD91CDA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568" y="0"/>
            <a:ext cx="3149596" cy="1156994"/>
          </a:xfrm>
          <a:prstGeom prst="rect">
            <a:avLst/>
          </a:prstGeom>
        </p:spPr>
      </p:pic>
    </p:spTree>
    <p:extLst>
      <p:ext uri="{BB962C8B-B14F-4D97-AF65-F5344CB8AC3E}">
        <p14:creationId xmlns:p14="http://schemas.microsoft.com/office/powerpoint/2010/main" val="217734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1/2 Image (Right)">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a:xfrm>
            <a:off x="6096000" y="1164431"/>
            <a:ext cx="6096000" cy="5702045"/>
          </a:xfrm>
          <a:noFill/>
        </p:spPr>
        <p:txBody>
          <a:bodyPr anchor="ctr">
            <a:normAutofit/>
          </a:bodyPr>
          <a:lstStyle>
            <a:lvl1pPr marL="0" indent="0" algn="ctr">
              <a:buNone/>
              <a:defRPr sz="2000"/>
            </a:lvl1pPr>
          </a:lstStyle>
          <a:p>
            <a:br>
              <a:rPr lang="en-CA" dirty="0"/>
            </a:br>
            <a:br>
              <a:rPr lang="en-CA" dirty="0"/>
            </a:br>
            <a:r>
              <a:rPr lang="en-CA" dirty="0"/>
              <a:t>Click icon to insert photo</a:t>
            </a:r>
          </a:p>
        </p:txBody>
      </p:sp>
      <p:sp>
        <p:nvSpPr>
          <p:cNvPr id="3" name="Content Placeholder 2"/>
          <p:cNvSpPr>
            <a:spLocks noGrp="1"/>
          </p:cNvSpPr>
          <p:nvPr>
            <p:ph idx="1"/>
          </p:nvPr>
        </p:nvSpPr>
        <p:spPr>
          <a:xfrm>
            <a:off x="609600" y="1600206"/>
            <a:ext cx="4825999" cy="4525963"/>
          </a:xfrm>
        </p:spPr>
        <p:txBody>
          <a:bodyPr>
            <a:normAutofit/>
          </a:bodyPr>
          <a:lstStyle>
            <a:lvl1pPr>
              <a:defRPr sz="3200"/>
            </a:lvl1pPr>
            <a:lvl2pPr>
              <a:defRPr sz="2800"/>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5" name="Footer Placeholder 4"/>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6" name="Slide Number Placeholder 5"/>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
        <p:nvSpPr>
          <p:cNvPr id="7" name="Rectangle 6"/>
          <p:cNvSpPr/>
          <p:nvPr userDrawn="1"/>
        </p:nvSpPr>
        <p:spPr>
          <a:xfrm>
            <a:off x="0" y="1"/>
            <a:ext cx="12192000" cy="11604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cxnSp>
        <p:nvCxnSpPr>
          <p:cNvPr id="8" name="Straight Connector 7"/>
          <p:cNvCxnSpPr/>
          <p:nvPr userDrawn="1"/>
        </p:nvCxnSpPr>
        <p:spPr>
          <a:xfrm>
            <a:off x="0" y="1160475"/>
            <a:ext cx="12192000" cy="0"/>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flipV="1">
            <a:off x="6088975" y="1160476"/>
            <a:ext cx="0" cy="5697524"/>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09D0FB67-B738-4B70-97C7-0E1B2ABEE5C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568" y="0"/>
            <a:ext cx="3149596" cy="1156994"/>
          </a:xfrm>
          <a:prstGeom prst="rect">
            <a:avLst/>
          </a:prstGeom>
        </p:spPr>
      </p:pic>
    </p:spTree>
    <p:extLst>
      <p:ext uri="{BB962C8B-B14F-4D97-AF65-F5344CB8AC3E}">
        <p14:creationId xmlns:p14="http://schemas.microsoft.com/office/powerpoint/2010/main" val="1608755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1/2 Image (Left)">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a:xfrm>
            <a:off x="-1" y="1164431"/>
            <a:ext cx="6070601" cy="5702045"/>
          </a:xfrm>
          <a:noFill/>
        </p:spPr>
        <p:txBody>
          <a:bodyPr anchor="ctr">
            <a:normAutofit/>
          </a:bodyPr>
          <a:lstStyle>
            <a:lvl1pPr marL="0" indent="0" algn="ctr">
              <a:buNone/>
              <a:defRPr sz="2000"/>
            </a:lvl1pPr>
          </a:lstStyle>
          <a:p>
            <a:br>
              <a:rPr lang="en-CA" dirty="0"/>
            </a:br>
            <a:br>
              <a:rPr lang="en-CA" dirty="0"/>
            </a:br>
            <a:r>
              <a:rPr lang="en-CA" dirty="0"/>
              <a:t>Click icon to insert photo</a:t>
            </a:r>
          </a:p>
        </p:txBody>
      </p:sp>
      <p:sp>
        <p:nvSpPr>
          <p:cNvPr id="3" name="Content Placeholder 2"/>
          <p:cNvSpPr>
            <a:spLocks noGrp="1"/>
          </p:cNvSpPr>
          <p:nvPr>
            <p:ph idx="1"/>
          </p:nvPr>
        </p:nvSpPr>
        <p:spPr>
          <a:xfrm>
            <a:off x="6654800" y="1600206"/>
            <a:ext cx="4926758" cy="4525963"/>
          </a:xfrm>
        </p:spPr>
        <p:txBody>
          <a:bodyPr>
            <a:normAutofit/>
          </a:bodyPr>
          <a:lstStyle>
            <a:lvl1pPr>
              <a:defRPr sz="3200"/>
            </a:lvl1pPr>
            <a:lvl2pPr>
              <a:defRPr sz="2800"/>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5" name="Footer Placeholder 4"/>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6" name="Slide Number Placeholder 5"/>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
        <p:nvSpPr>
          <p:cNvPr id="7" name="Rectangle 6"/>
          <p:cNvSpPr/>
          <p:nvPr userDrawn="1"/>
        </p:nvSpPr>
        <p:spPr>
          <a:xfrm>
            <a:off x="0" y="1"/>
            <a:ext cx="12192000" cy="1160474"/>
          </a:xfrm>
          <a:prstGeom prst="rect">
            <a:avLst/>
          </a:prstGeom>
          <a:solidFill>
            <a:schemeClr val="tx1"/>
          </a:solidFill>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cxnSp>
        <p:nvCxnSpPr>
          <p:cNvPr id="8" name="Straight Connector 7"/>
          <p:cNvCxnSpPr/>
          <p:nvPr userDrawn="1"/>
        </p:nvCxnSpPr>
        <p:spPr>
          <a:xfrm>
            <a:off x="0" y="1160475"/>
            <a:ext cx="12192000" cy="0"/>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flipV="1">
            <a:off x="6077513" y="1160476"/>
            <a:ext cx="0" cy="5697524"/>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4114C688-32BC-49E0-BAFA-BDDEA6ACD38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568" y="0"/>
            <a:ext cx="3149596" cy="1156994"/>
          </a:xfrm>
          <a:prstGeom prst="rect">
            <a:avLst/>
          </a:prstGeom>
        </p:spPr>
      </p:pic>
    </p:spTree>
    <p:extLst>
      <p:ext uri="{BB962C8B-B14F-4D97-AF65-F5344CB8AC3E}">
        <p14:creationId xmlns:p14="http://schemas.microsoft.com/office/powerpoint/2010/main" val="2946368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12" name="Picture Placeholder 11"/>
          <p:cNvSpPr>
            <a:spLocks noGrp="1"/>
          </p:cNvSpPr>
          <p:nvPr>
            <p:ph type="pic" sz="quarter" idx="13" hasCustomPrompt="1"/>
          </p:nvPr>
        </p:nvSpPr>
        <p:spPr>
          <a:xfrm>
            <a:off x="0" y="1164431"/>
            <a:ext cx="12192000" cy="5702045"/>
          </a:xfrm>
          <a:noFill/>
        </p:spPr>
        <p:txBody>
          <a:bodyPr anchor="ctr">
            <a:normAutofit/>
          </a:bodyPr>
          <a:lstStyle>
            <a:lvl1pPr marL="0" indent="0" algn="ctr">
              <a:buNone/>
              <a:defRPr sz="2000"/>
            </a:lvl1pPr>
          </a:lstStyle>
          <a:p>
            <a:br>
              <a:rPr lang="en-CA" dirty="0"/>
            </a:br>
            <a:br>
              <a:rPr lang="en-CA" dirty="0"/>
            </a:br>
            <a:r>
              <a:rPr lang="en-CA" dirty="0"/>
              <a:t>Click icon to insert photo</a:t>
            </a:r>
          </a:p>
        </p:txBody>
      </p:sp>
      <p:sp>
        <p:nvSpPr>
          <p:cNvPr id="4" name="Date Placeholder 3"/>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5" name="Footer Placeholder 4"/>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6" name="Slide Number Placeholder 5"/>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
        <p:nvSpPr>
          <p:cNvPr id="7" name="Rectangle 6"/>
          <p:cNvSpPr/>
          <p:nvPr userDrawn="1"/>
        </p:nvSpPr>
        <p:spPr>
          <a:xfrm>
            <a:off x="0" y="1"/>
            <a:ext cx="12192000" cy="11604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cxnSp>
        <p:nvCxnSpPr>
          <p:cNvPr id="8" name="Straight Connector 7"/>
          <p:cNvCxnSpPr/>
          <p:nvPr userDrawn="1"/>
        </p:nvCxnSpPr>
        <p:spPr>
          <a:xfrm>
            <a:off x="0" y="1160475"/>
            <a:ext cx="12192000" cy="0"/>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A55B3129-5EFE-4A2C-8911-2D755AF71A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568" y="0"/>
            <a:ext cx="3149596" cy="1156994"/>
          </a:xfrm>
          <a:prstGeom prst="rect">
            <a:avLst/>
          </a:prstGeom>
        </p:spPr>
      </p:pic>
    </p:spTree>
    <p:extLst>
      <p:ext uri="{BB962C8B-B14F-4D97-AF65-F5344CB8AC3E}">
        <p14:creationId xmlns:p14="http://schemas.microsoft.com/office/powerpoint/2010/main" val="3592264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6"/>
            <a:ext cx="5384800" cy="4525963"/>
          </a:xfrm>
        </p:spPr>
        <p:txBody>
          <a:bodyPr>
            <a:normAutofit/>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Content Placeholder 3"/>
          <p:cNvSpPr>
            <a:spLocks noGrp="1"/>
          </p:cNvSpPr>
          <p:nvPr>
            <p:ph sz="half" idx="2"/>
          </p:nvPr>
        </p:nvSpPr>
        <p:spPr>
          <a:xfrm>
            <a:off x="6197600" y="1600206"/>
            <a:ext cx="5384800" cy="4525963"/>
          </a:xfrm>
        </p:spPr>
        <p:txBody>
          <a:bodyPr>
            <a:normAutofit/>
          </a:bodyPr>
          <a:lstStyle>
            <a:lvl1pPr>
              <a:defRPr sz="32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Date Placeholder 4"/>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6" name="Footer Placeholder 5"/>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7" name="Slide Number Placeholder 6"/>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
        <p:nvSpPr>
          <p:cNvPr id="16" name="Rectangle 15"/>
          <p:cNvSpPr/>
          <p:nvPr userDrawn="1"/>
        </p:nvSpPr>
        <p:spPr>
          <a:xfrm>
            <a:off x="0" y="1"/>
            <a:ext cx="12192000" cy="11604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cxnSp>
        <p:nvCxnSpPr>
          <p:cNvPr id="17" name="Straight Connector 16"/>
          <p:cNvCxnSpPr/>
          <p:nvPr userDrawn="1"/>
        </p:nvCxnSpPr>
        <p:spPr>
          <a:xfrm>
            <a:off x="0" y="1160475"/>
            <a:ext cx="12192000" cy="0"/>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110C1553-561C-4F5F-A65E-EDB8816ED58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568" y="0"/>
            <a:ext cx="3149596" cy="1156994"/>
          </a:xfrm>
          <a:prstGeom prst="rect">
            <a:avLst/>
          </a:prstGeom>
        </p:spPr>
      </p:pic>
    </p:spTree>
    <p:extLst>
      <p:ext uri="{BB962C8B-B14F-4D97-AF65-F5344CB8AC3E}">
        <p14:creationId xmlns:p14="http://schemas.microsoft.com/office/powerpoint/2010/main" val="2422839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5" name="Text Placeholder 4"/>
          <p:cNvSpPr>
            <a:spLocks noGrp="1"/>
          </p:cNvSpPr>
          <p:nvPr>
            <p:ph type="body" sz="quarter" idx="3"/>
          </p:nvPr>
        </p:nvSpPr>
        <p:spPr>
          <a:xfrm>
            <a:off x="6193380" y="1535113"/>
            <a:ext cx="5389033" cy="63976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80" y="2174875"/>
            <a:ext cx="5389033" cy="3951288"/>
          </a:xfrm>
        </p:spPr>
        <p:txBody>
          <a:bodyPr>
            <a:normAutofit/>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Date Placeholder 6"/>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8" name="Footer Placeholder 7"/>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9" name="Slide Number Placeholder 8"/>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
        <p:nvSpPr>
          <p:cNvPr id="14" name="Rectangle 13"/>
          <p:cNvSpPr/>
          <p:nvPr userDrawn="1"/>
        </p:nvSpPr>
        <p:spPr>
          <a:xfrm>
            <a:off x="0" y="1"/>
            <a:ext cx="12192000" cy="11604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cxnSp>
        <p:nvCxnSpPr>
          <p:cNvPr id="15" name="Straight Connector 14"/>
          <p:cNvCxnSpPr/>
          <p:nvPr userDrawn="1"/>
        </p:nvCxnSpPr>
        <p:spPr>
          <a:xfrm>
            <a:off x="0" y="1160475"/>
            <a:ext cx="12192000" cy="0"/>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E5F3A89E-D530-44D4-8E6B-2CF82A88E5F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568" y="0"/>
            <a:ext cx="3149596" cy="1156994"/>
          </a:xfrm>
          <a:prstGeom prst="rect">
            <a:avLst/>
          </a:prstGeom>
        </p:spPr>
      </p:pic>
    </p:spTree>
    <p:extLst>
      <p:ext uri="{BB962C8B-B14F-4D97-AF65-F5344CB8AC3E}">
        <p14:creationId xmlns:p14="http://schemas.microsoft.com/office/powerpoint/2010/main" val="2080324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4" name="Footer Placeholder 3"/>
          <p:cNvSpPr>
            <a:spLocks noGrp="1"/>
          </p:cNvSpPr>
          <p:nvPr>
            <p:ph type="ftr" sz="quarter" idx="11"/>
          </p:nvPr>
        </p:nvSpPr>
        <p:spPr/>
        <p:txBody>
          <a:bodyPr/>
          <a:lstStyle>
            <a:lvl1pPr>
              <a:defRPr>
                <a:solidFill>
                  <a:schemeClr val="bg1">
                    <a:lumMod val="65000"/>
                    <a:lumOff val="35000"/>
                  </a:schemeClr>
                </a:solidFill>
              </a:defRPr>
            </a:lvl1pPr>
          </a:lstStyle>
          <a:p>
            <a:endParaRPr lang="en-CA"/>
          </a:p>
        </p:txBody>
      </p:sp>
      <p:sp>
        <p:nvSpPr>
          <p:cNvPr id="5" name="Slide Number Placeholder 4"/>
          <p:cNvSpPr>
            <a:spLocks noGrp="1"/>
          </p:cNvSpPr>
          <p:nvPr>
            <p:ph type="sldNum" sz="quarter" idx="12"/>
          </p:nvPr>
        </p:nvSpPr>
        <p:spPr/>
        <p:txBody>
          <a:bodyPr/>
          <a:lstStyle>
            <a:lvl1pPr>
              <a:defRPr>
                <a:solidFill>
                  <a:schemeClr val="bg1">
                    <a:lumMod val="65000"/>
                    <a:lumOff val="35000"/>
                  </a:schemeClr>
                </a:solidFill>
              </a:defRPr>
            </a:lvl1pPr>
          </a:lstStyle>
          <a:p>
            <a:fld id="{D97022BC-22FB-4C31-A81A-4496F7C8B801}" type="slidenum">
              <a:rPr lang="en-CA" smtClean="0"/>
              <a:pPr/>
              <a:t>‹#›</a:t>
            </a:fld>
            <a:endParaRPr lang="en-CA"/>
          </a:p>
        </p:txBody>
      </p:sp>
      <p:sp>
        <p:nvSpPr>
          <p:cNvPr id="9" name="Rectangle 8"/>
          <p:cNvSpPr/>
          <p:nvPr userDrawn="1"/>
        </p:nvSpPr>
        <p:spPr>
          <a:xfrm>
            <a:off x="0" y="1"/>
            <a:ext cx="12192000" cy="11604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cxnSp>
        <p:nvCxnSpPr>
          <p:cNvPr id="14" name="Straight Connector 13"/>
          <p:cNvCxnSpPr/>
          <p:nvPr userDrawn="1"/>
        </p:nvCxnSpPr>
        <p:spPr>
          <a:xfrm>
            <a:off x="0" y="1160475"/>
            <a:ext cx="12192000" cy="0"/>
          </a:xfrm>
          <a:prstGeom prst="line">
            <a:avLst/>
          </a:prstGeom>
          <a:ln w="9525">
            <a:solidFill>
              <a:schemeClr val="tx1">
                <a:lumMod val="65000"/>
              </a:schemeClr>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6C7242F1-D63A-4BC0-8262-FCFA0FA9BB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8568" y="0"/>
            <a:ext cx="3149596" cy="1156994"/>
          </a:xfrm>
          <a:prstGeom prst="rect">
            <a:avLst/>
          </a:prstGeom>
        </p:spPr>
      </p:pic>
    </p:spTree>
    <p:extLst>
      <p:ext uri="{BB962C8B-B14F-4D97-AF65-F5344CB8AC3E}">
        <p14:creationId xmlns:p14="http://schemas.microsoft.com/office/powerpoint/2010/main" val="737761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4" name="Date Placeholder 3"/>
          <p:cNvSpPr>
            <a:spLocks noGrp="1"/>
          </p:cNvSpPr>
          <p:nvPr>
            <p:ph type="dt" sz="half" idx="2"/>
          </p:nvPr>
        </p:nvSpPr>
        <p:spPr>
          <a:xfrm>
            <a:off x="609600" y="6356369"/>
            <a:ext cx="2844800" cy="365125"/>
          </a:xfrm>
          <a:prstGeom prst="rect">
            <a:avLst/>
          </a:prstGeom>
        </p:spPr>
        <p:txBody>
          <a:bodyPr vert="horz" lIns="91440" tIns="45720" rIns="91440" bIns="45720" rtlCol="0" anchor="ctr"/>
          <a:lstStyle>
            <a:lvl1pPr algn="l">
              <a:defRPr sz="1200">
                <a:solidFill>
                  <a:schemeClr val="bg1">
                    <a:lumMod val="65000"/>
                    <a:lumOff val="35000"/>
                  </a:schemeClr>
                </a:solidFill>
              </a:defRPr>
            </a:lvl1pPr>
          </a:lstStyle>
          <a:p>
            <a:fld id="{5C4AB325-1839-43C0-B011-A89A93850E0D}" type="datetimeFigureOut">
              <a:rPr lang="en-CA" smtClean="0"/>
              <a:pPr/>
              <a:t>2024-07-22</a:t>
            </a:fld>
            <a:endParaRPr lang="en-CA"/>
          </a:p>
        </p:txBody>
      </p:sp>
      <p:sp>
        <p:nvSpPr>
          <p:cNvPr id="5" name="Footer Placeholder 4"/>
          <p:cNvSpPr>
            <a:spLocks noGrp="1"/>
          </p:cNvSpPr>
          <p:nvPr>
            <p:ph type="ftr" sz="quarter" idx="3"/>
          </p:nvPr>
        </p:nvSpPr>
        <p:spPr>
          <a:xfrm>
            <a:off x="4165600" y="6356369"/>
            <a:ext cx="3860800" cy="365125"/>
          </a:xfrm>
          <a:prstGeom prst="rect">
            <a:avLst/>
          </a:prstGeom>
        </p:spPr>
        <p:txBody>
          <a:bodyPr vert="horz" lIns="91440" tIns="45720" rIns="91440" bIns="45720" rtlCol="0" anchor="ctr"/>
          <a:lstStyle>
            <a:lvl1pPr algn="ctr">
              <a:defRPr sz="1200">
                <a:solidFill>
                  <a:schemeClr val="bg1">
                    <a:lumMod val="65000"/>
                    <a:lumOff val="35000"/>
                  </a:schemeClr>
                </a:solidFill>
              </a:defRPr>
            </a:lvl1pPr>
          </a:lstStyle>
          <a:p>
            <a:endParaRPr lang="en-CA"/>
          </a:p>
        </p:txBody>
      </p:sp>
      <p:sp>
        <p:nvSpPr>
          <p:cNvPr id="6" name="Slide Number Placeholder 5"/>
          <p:cNvSpPr>
            <a:spLocks noGrp="1"/>
          </p:cNvSpPr>
          <p:nvPr>
            <p:ph type="sldNum" sz="quarter" idx="4"/>
          </p:nvPr>
        </p:nvSpPr>
        <p:spPr>
          <a:xfrm>
            <a:off x="8737600" y="6356369"/>
            <a:ext cx="2844800" cy="365125"/>
          </a:xfrm>
          <a:prstGeom prst="rect">
            <a:avLst/>
          </a:prstGeom>
        </p:spPr>
        <p:txBody>
          <a:bodyPr vert="horz" lIns="91440" tIns="45720" rIns="91440" bIns="45720" rtlCol="0" anchor="ctr"/>
          <a:lstStyle>
            <a:lvl1pPr algn="r">
              <a:defRPr sz="1200">
                <a:solidFill>
                  <a:schemeClr val="bg1">
                    <a:lumMod val="65000"/>
                    <a:lumOff val="35000"/>
                  </a:schemeClr>
                </a:solidFill>
              </a:defRPr>
            </a:lvl1pPr>
          </a:lstStyle>
          <a:p>
            <a:fld id="{D97022BC-22FB-4C31-A81A-4496F7C8B801}" type="slidenum">
              <a:rPr lang="en-CA" smtClean="0"/>
              <a:pPr/>
              <a:t>‹#›</a:t>
            </a:fld>
            <a:endParaRPr lang="en-CA"/>
          </a:p>
        </p:txBody>
      </p:sp>
    </p:spTree>
    <p:extLst>
      <p:ext uri="{BB962C8B-B14F-4D97-AF65-F5344CB8AC3E}">
        <p14:creationId xmlns:p14="http://schemas.microsoft.com/office/powerpoint/2010/main" val="4015268829"/>
      </p:ext>
    </p:extLst>
  </p:cSld>
  <p:clrMap bg1="dk1" tx1="lt1" bg2="dk2" tx2="lt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Lst>
  <p:txStyles>
    <p:titleStyle>
      <a:lvl1pPr algn="ctr" defTabSz="914400" rtl="0" eaLnBrk="1" latinLnBrk="0" hangingPunct="1">
        <a:spcBef>
          <a:spcPct val="0"/>
        </a:spcBef>
        <a:buNone/>
        <a:defRPr sz="4400" kern="1200">
          <a:solidFill>
            <a:schemeClr val="bg2"/>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36.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4.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5.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20.png"/><Relationship Id="rId3" Type="http://schemas.openxmlformats.org/officeDocument/2006/relationships/image" Target="../media/image49.png"/><Relationship Id="rId7" Type="http://schemas.openxmlformats.org/officeDocument/2006/relationships/image" Target="../media/image24.png"/><Relationship Id="rId12" Type="http://schemas.openxmlformats.org/officeDocument/2006/relationships/image" Target="../media/image23.svg"/><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image" Target="../media/image15.svg"/><Relationship Id="rId11" Type="http://schemas.openxmlformats.org/officeDocument/2006/relationships/image" Target="../media/image22.png"/><Relationship Id="rId5" Type="http://schemas.openxmlformats.org/officeDocument/2006/relationships/image" Target="../media/image14.png"/><Relationship Id="rId10" Type="http://schemas.openxmlformats.org/officeDocument/2006/relationships/image" Target="../media/image29.svg"/><Relationship Id="rId4" Type="http://schemas.openxmlformats.org/officeDocument/2006/relationships/image" Target="../media/image50.png"/><Relationship Id="rId9" Type="http://schemas.openxmlformats.org/officeDocument/2006/relationships/image" Target="../media/image28.png"/><Relationship Id="rId14" Type="http://schemas.openxmlformats.org/officeDocument/2006/relationships/image" Target="../media/image21.svg"/></Relationships>
</file>

<file path=ppt/slides/_rels/slide25.xml.rels><?xml version="1.0" encoding="UTF-8" standalone="yes"?>
<Relationships xmlns="http://schemas.openxmlformats.org/package/2006/relationships"><Relationship Id="rId13" Type="http://schemas.openxmlformats.org/officeDocument/2006/relationships/image" Target="../media/image61.svg"/><Relationship Id="rId18" Type="http://schemas.openxmlformats.org/officeDocument/2006/relationships/image" Target="../media/image66.png"/><Relationship Id="rId26" Type="http://schemas.openxmlformats.org/officeDocument/2006/relationships/image" Target="../media/image74.png"/><Relationship Id="rId39" Type="http://schemas.openxmlformats.org/officeDocument/2006/relationships/image" Target="../media/image87.svg"/><Relationship Id="rId21" Type="http://schemas.openxmlformats.org/officeDocument/2006/relationships/image" Target="../media/image69.svg"/><Relationship Id="rId34" Type="http://schemas.openxmlformats.org/officeDocument/2006/relationships/image" Target="../media/image82.png"/><Relationship Id="rId7" Type="http://schemas.openxmlformats.org/officeDocument/2006/relationships/image" Target="../media/image55.svg"/><Relationship Id="rId12" Type="http://schemas.openxmlformats.org/officeDocument/2006/relationships/image" Target="../media/image60.png"/><Relationship Id="rId17" Type="http://schemas.openxmlformats.org/officeDocument/2006/relationships/image" Target="../media/image65.svg"/><Relationship Id="rId25" Type="http://schemas.openxmlformats.org/officeDocument/2006/relationships/image" Target="../media/image73.svg"/><Relationship Id="rId33" Type="http://schemas.openxmlformats.org/officeDocument/2006/relationships/image" Target="../media/image81.svg"/><Relationship Id="rId38" Type="http://schemas.openxmlformats.org/officeDocument/2006/relationships/image" Target="../media/image86.png"/><Relationship Id="rId2" Type="http://schemas.openxmlformats.org/officeDocument/2006/relationships/notesSlide" Target="../notesSlides/notesSlide25.xml"/><Relationship Id="rId16" Type="http://schemas.openxmlformats.org/officeDocument/2006/relationships/image" Target="../media/image64.png"/><Relationship Id="rId20" Type="http://schemas.openxmlformats.org/officeDocument/2006/relationships/image" Target="../media/image68.png"/><Relationship Id="rId29" Type="http://schemas.openxmlformats.org/officeDocument/2006/relationships/image" Target="../media/image77.svg"/><Relationship Id="rId1" Type="http://schemas.openxmlformats.org/officeDocument/2006/relationships/slideLayout" Target="../slideLayouts/slideLayout9.xml"/><Relationship Id="rId6" Type="http://schemas.openxmlformats.org/officeDocument/2006/relationships/image" Target="../media/image54.png"/><Relationship Id="rId11" Type="http://schemas.openxmlformats.org/officeDocument/2006/relationships/image" Target="../media/image59.svg"/><Relationship Id="rId24" Type="http://schemas.openxmlformats.org/officeDocument/2006/relationships/image" Target="../media/image72.png"/><Relationship Id="rId32" Type="http://schemas.openxmlformats.org/officeDocument/2006/relationships/image" Target="../media/image80.png"/><Relationship Id="rId37" Type="http://schemas.openxmlformats.org/officeDocument/2006/relationships/image" Target="../media/image85.svg"/><Relationship Id="rId5" Type="http://schemas.openxmlformats.org/officeDocument/2006/relationships/image" Target="../media/image53.png"/><Relationship Id="rId15" Type="http://schemas.openxmlformats.org/officeDocument/2006/relationships/image" Target="../media/image63.svg"/><Relationship Id="rId23" Type="http://schemas.openxmlformats.org/officeDocument/2006/relationships/image" Target="../media/image71.svg"/><Relationship Id="rId28" Type="http://schemas.openxmlformats.org/officeDocument/2006/relationships/image" Target="../media/image76.png"/><Relationship Id="rId36" Type="http://schemas.openxmlformats.org/officeDocument/2006/relationships/image" Target="../media/image84.png"/><Relationship Id="rId10" Type="http://schemas.openxmlformats.org/officeDocument/2006/relationships/image" Target="../media/image58.png"/><Relationship Id="rId19" Type="http://schemas.openxmlformats.org/officeDocument/2006/relationships/image" Target="../media/image67.svg"/><Relationship Id="rId31" Type="http://schemas.openxmlformats.org/officeDocument/2006/relationships/image" Target="../media/image79.svg"/><Relationship Id="rId4" Type="http://schemas.openxmlformats.org/officeDocument/2006/relationships/image" Target="../media/image52.png"/><Relationship Id="rId9" Type="http://schemas.openxmlformats.org/officeDocument/2006/relationships/image" Target="../media/image57.svg"/><Relationship Id="rId14" Type="http://schemas.openxmlformats.org/officeDocument/2006/relationships/image" Target="../media/image62.png"/><Relationship Id="rId22" Type="http://schemas.openxmlformats.org/officeDocument/2006/relationships/image" Target="../media/image70.png"/><Relationship Id="rId27" Type="http://schemas.openxmlformats.org/officeDocument/2006/relationships/image" Target="../media/image75.svg"/><Relationship Id="rId30" Type="http://schemas.openxmlformats.org/officeDocument/2006/relationships/image" Target="../media/image78.png"/><Relationship Id="rId35" Type="http://schemas.openxmlformats.org/officeDocument/2006/relationships/image" Target="../media/image83.svg"/><Relationship Id="rId8" Type="http://schemas.openxmlformats.org/officeDocument/2006/relationships/image" Target="../media/image56.png"/><Relationship Id="rId3" Type="http://schemas.openxmlformats.org/officeDocument/2006/relationships/image" Target="../media/image51.png"/></Relationships>
</file>

<file path=ppt/slides/_rels/slide2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88.png"/><Relationship Id="rId7" Type="http://schemas.openxmlformats.org/officeDocument/2006/relationships/image" Target="../media/image31.sv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30.png"/><Relationship Id="rId11" Type="http://schemas.openxmlformats.org/officeDocument/2006/relationships/image" Target="../media/image27.svg"/><Relationship Id="rId5" Type="http://schemas.openxmlformats.org/officeDocument/2006/relationships/image" Target="../media/image19.svg"/><Relationship Id="rId10" Type="http://schemas.openxmlformats.org/officeDocument/2006/relationships/image" Target="../media/image26.png"/><Relationship Id="rId4" Type="http://schemas.openxmlformats.org/officeDocument/2006/relationships/image" Target="../media/image18.png"/><Relationship Id="rId9" Type="http://schemas.openxmlformats.org/officeDocument/2006/relationships/image" Target="../media/image17.svg"/></Relationships>
</file>

<file path=ppt/slides/_rels/slide27.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27.xml"/><Relationship Id="rId1" Type="http://schemas.openxmlformats.org/officeDocument/2006/relationships/slideLayout" Target="../slideLayouts/slideLayout9.xml"/><Relationship Id="rId5" Type="http://schemas.openxmlformats.org/officeDocument/2006/relationships/image" Target="../media/image91.png"/><Relationship Id="rId4" Type="http://schemas.openxmlformats.org/officeDocument/2006/relationships/image" Target="../media/image90.jpeg"/></Relationships>
</file>

<file path=ppt/slides/_rels/slide28.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_rels/slide29.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hyperlink" Target="https://www2.gov.bc.ca/gov/content/safety/emergency-management/preparedbc/build-an-emergency-kit-and-grab-and-go-bag" TargetMode="External"/><Relationship Id="rId7" Type="http://schemas.openxmlformats.org/officeDocument/2006/relationships/image" Target="../media/image94.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hyperlink" Target="https://blog.gov.bc.ca/emergencymanagement/emergencyready/" TargetMode="External"/><Relationship Id="rId9" Type="http://schemas.openxmlformats.org/officeDocument/2006/relationships/image" Target="../media/image96.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24.png"/><Relationship Id="rId18" Type="http://schemas.openxmlformats.org/officeDocument/2006/relationships/image" Target="../media/image29.svg"/><Relationship Id="rId3" Type="http://schemas.openxmlformats.org/officeDocument/2006/relationships/image" Target="../media/image14.pn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svg"/><Relationship Id="rId17" Type="http://schemas.openxmlformats.org/officeDocument/2006/relationships/image" Target="../media/image28.png"/><Relationship Id="rId2" Type="http://schemas.openxmlformats.org/officeDocument/2006/relationships/notesSlide" Target="../notesSlides/notesSlide7.xml"/><Relationship Id="rId16" Type="http://schemas.openxmlformats.org/officeDocument/2006/relationships/image" Target="../media/image27.svg"/><Relationship Id="rId20" Type="http://schemas.openxmlformats.org/officeDocument/2006/relationships/image" Target="../media/image31.svg"/><Relationship Id="rId1" Type="http://schemas.openxmlformats.org/officeDocument/2006/relationships/slideLayout" Target="../slideLayouts/slideLayout9.xml"/><Relationship Id="rId6" Type="http://schemas.openxmlformats.org/officeDocument/2006/relationships/image" Target="../media/image17.sv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svg"/><Relationship Id="rId19" Type="http://schemas.openxmlformats.org/officeDocument/2006/relationships/image" Target="../media/image30.png"/><Relationship Id="rId4" Type="http://schemas.openxmlformats.org/officeDocument/2006/relationships/image" Target="../media/image15.svg"/><Relationship Id="rId9" Type="http://schemas.openxmlformats.org/officeDocument/2006/relationships/image" Target="../media/image20.png"/><Relationship Id="rId14" Type="http://schemas.openxmlformats.org/officeDocument/2006/relationships/image" Target="../media/image25.sv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4.sv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diagram of a diagram of a diagram&#10;&#10;Description automatically generated with medium confidence">
            <a:extLst>
              <a:ext uri="{FF2B5EF4-FFF2-40B4-BE49-F238E27FC236}">
                <a16:creationId xmlns:a16="http://schemas.microsoft.com/office/drawing/2014/main" id="{F24D1116-16BB-E6B9-CF0C-53720B0854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2000" cy="6860031"/>
          </a:xfrm>
          <a:prstGeom prst="rect">
            <a:avLst/>
          </a:prstGeom>
        </p:spPr>
      </p:pic>
      <p:sp>
        <p:nvSpPr>
          <p:cNvPr id="5" name="TextBox 4">
            <a:extLst>
              <a:ext uri="{FF2B5EF4-FFF2-40B4-BE49-F238E27FC236}">
                <a16:creationId xmlns:a16="http://schemas.microsoft.com/office/drawing/2014/main" id="{56410A5B-B9E0-4469-8BFE-4DEAF1299B0C}"/>
              </a:ext>
            </a:extLst>
          </p:cNvPr>
          <p:cNvSpPr txBox="1"/>
          <p:nvPr/>
        </p:nvSpPr>
        <p:spPr>
          <a:xfrm>
            <a:off x="230100" y="464334"/>
            <a:ext cx="10498860" cy="769441"/>
          </a:xfrm>
          <a:prstGeom prst="rect">
            <a:avLst/>
          </a:prstGeom>
          <a:solidFill>
            <a:sysClr val="windowText" lastClr="000000"/>
          </a:solid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CA" sz="4400" b="1" i="0" u="none" strike="noStrike" kern="0" cap="none" spc="0" normalizeH="0" baseline="0" noProof="0" dirty="0">
                <a:ln>
                  <a:noFill/>
                </a:ln>
                <a:solidFill>
                  <a:prstClr val="white"/>
                </a:solidFill>
                <a:effectLst/>
                <a:uLnTx/>
                <a:uFillTx/>
                <a:ea typeface="BC Sans" pitchFamily="50" charset="0"/>
              </a:rPr>
              <a:t>Personal Preparedness Workshop</a:t>
            </a:r>
          </a:p>
        </p:txBody>
      </p:sp>
    </p:spTree>
    <p:extLst>
      <p:ext uri="{BB962C8B-B14F-4D97-AF65-F5344CB8AC3E}">
        <p14:creationId xmlns:p14="http://schemas.microsoft.com/office/powerpoint/2010/main" val="2142658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4513946" y="3106057"/>
            <a:ext cx="6894284" cy="3183532"/>
          </a:xfrm>
        </p:spPr>
        <p:txBody>
          <a:bodyPr>
            <a:normAutofit/>
          </a:bodyPr>
          <a:lstStyle/>
          <a:p>
            <a:pPr>
              <a:spcAft>
                <a:spcPts val="1000"/>
              </a:spcAft>
            </a:pPr>
            <a:r>
              <a:rPr lang="en-US" sz="2200" dirty="0"/>
              <a:t>Always start with local sources</a:t>
            </a:r>
          </a:p>
          <a:p>
            <a:pPr>
              <a:spcAft>
                <a:spcPts val="1000"/>
              </a:spcAft>
            </a:pPr>
            <a:r>
              <a:rPr lang="en-US" sz="2200" dirty="0"/>
              <a:t>Find out how they will share information:</a:t>
            </a:r>
          </a:p>
          <a:p>
            <a:pPr lvl="1">
              <a:spcAft>
                <a:spcPts val="1000"/>
              </a:spcAft>
            </a:pPr>
            <a:r>
              <a:rPr lang="en-US" sz="2000" dirty="0"/>
              <a:t>On a website?</a:t>
            </a:r>
          </a:p>
          <a:p>
            <a:pPr lvl="1">
              <a:spcAft>
                <a:spcPts val="1000"/>
              </a:spcAft>
            </a:pPr>
            <a:r>
              <a:rPr lang="en-US" sz="2000" dirty="0"/>
              <a:t>On social media?</a:t>
            </a:r>
          </a:p>
          <a:p>
            <a:pPr lvl="1">
              <a:spcAft>
                <a:spcPts val="1000"/>
              </a:spcAft>
            </a:pPr>
            <a:r>
              <a:rPr lang="en-US" sz="2000" dirty="0"/>
              <a:t>Through a phone number?</a:t>
            </a:r>
          </a:p>
          <a:p>
            <a:pPr lvl="1">
              <a:spcAft>
                <a:spcPts val="1000"/>
              </a:spcAft>
            </a:pPr>
            <a:r>
              <a:rPr lang="en-US" sz="2000" dirty="0"/>
              <a:t>Through local radio stations?</a:t>
            </a:r>
          </a:p>
        </p:txBody>
      </p:sp>
      <p:sp>
        <p:nvSpPr>
          <p:cNvPr id="4" name="Rectangle 3">
            <a:extLst>
              <a:ext uri="{FF2B5EF4-FFF2-40B4-BE49-F238E27FC236}">
                <a16:creationId xmlns:a16="http://schemas.microsoft.com/office/drawing/2014/main" id="{04C14C78-D9C3-47D0-AE88-4FCF1EDA0DF8}"/>
              </a:ext>
            </a:extLst>
          </p:cNvPr>
          <p:cNvSpPr/>
          <p:nvPr/>
        </p:nvSpPr>
        <p:spPr>
          <a:xfrm>
            <a:off x="5428347" y="2069878"/>
            <a:ext cx="5892800" cy="492443"/>
          </a:xfrm>
          <a:prstGeom prst="rect">
            <a:avLst/>
          </a:prstGeom>
        </p:spPr>
        <p:txBody>
          <a:bodyPr wrap="square">
            <a:spAutoFit/>
          </a:bodyPr>
          <a:lstStyle/>
          <a:p>
            <a:r>
              <a:rPr lang="en-CA" sz="2600" b="1" dirty="0">
                <a:solidFill>
                  <a:schemeClr val="bg2"/>
                </a:solidFill>
              </a:rPr>
              <a:t>Know where to find information</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4549403" y="1934016"/>
            <a:ext cx="737339" cy="737339"/>
          </a:xfrm>
          <a:prstGeom prst="rect">
            <a:avLst/>
          </a:prstGeom>
        </p:spPr>
      </p:pic>
      <p:pic>
        <p:nvPicPr>
          <p:cNvPr id="15" name="Picture Placeholder 14">
            <a:extLst>
              <a:ext uri="{FF2B5EF4-FFF2-40B4-BE49-F238E27FC236}">
                <a16:creationId xmlns:a16="http://schemas.microsoft.com/office/drawing/2014/main" id="{0A5EB573-FA43-4D66-A939-7946E23FD2B2}"/>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a:ext>
            </a:extLst>
          </a:blip>
          <a:srcRect/>
          <a:stretch/>
        </p:blipFill>
        <p:spPr>
          <a:xfrm>
            <a:off x="0" y="1164431"/>
            <a:ext cx="4057486" cy="5702045"/>
          </a:xfrm>
          <a:prstGeom prst="rect">
            <a:avLst/>
          </a:prstGeom>
        </p:spPr>
      </p:pic>
    </p:spTree>
    <p:extLst>
      <p:ext uri="{BB962C8B-B14F-4D97-AF65-F5344CB8AC3E}">
        <p14:creationId xmlns:p14="http://schemas.microsoft.com/office/powerpoint/2010/main" val="734957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4513945" y="3106057"/>
            <a:ext cx="7678055" cy="2519491"/>
          </a:xfrm>
        </p:spPr>
        <p:txBody>
          <a:bodyPr>
            <a:noAutofit/>
          </a:bodyPr>
          <a:lstStyle/>
          <a:p>
            <a:pPr>
              <a:spcAft>
                <a:spcPts val="1000"/>
              </a:spcAft>
            </a:pPr>
            <a:r>
              <a:rPr lang="en-US" sz="2200" dirty="0"/>
              <a:t>You can also check Emergency Info BC:</a:t>
            </a:r>
          </a:p>
          <a:p>
            <a:pPr lvl="1">
              <a:spcAft>
                <a:spcPts val="1000"/>
              </a:spcAft>
            </a:pPr>
            <a:r>
              <a:rPr lang="en-US" sz="2200" dirty="0"/>
              <a:t>Online at </a:t>
            </a:r>
            <a:r>
              <a:rPr lang="en-US" sz="2200" b="1" dirty="0">
                <a:solidFill>
                  <a:srgbClr val="0070C0"/>
                </a:solidFill>
              </a:rPr>
              <a:t>EmergencyInfoBC.ca</a:t>
            </a:r>
          </a:p>
          <a:p>
            <a:pPr lvl="1">
              <a:spcAft>
                <a:spcPts val="1000"/>
              </a:spcAft>
            </a:pPr>
            <a:r>
              <a:rPr lang="en-US" sz="2200" dirty="0"/>
              <a:t>On X at </a:t>
            </a:r>
            <a:r>
              <a:rPr lang="en-US" sz="2200" b="1" dirty="0">
                <a:solidFill>
                  <a:srgbClr val="0070C0"/>
                </a:solidFill>
              </a:rPr>
              <a:t>@EmergencyInfoBC</a:t>
            </a:r>
          </a:p>
        </p:txBody>
      </p:sp>
      <p:sp>
        <p:nvSpPr>
          <p:cNvPr id="4" name="Rectangle 3">
            <a:extLst>
              <a:ext uri="{FF2B5EF4-FFF2-40B4-BE49-F238E27FC236}">
                <a16:creationId xmlns:a16="http://schemas.microsoft.com/office/drawing/2014/main" id="{04C14C78-D9C3-47D0-AE88-4FCF1EDA0DF8}"/>
              </a:ext>
            </a:extLst>
          </p:cNvPr>
          <p:cNvSpPr/>
          <p:nvPr/>
        </p:nvSpPr>
        <p:spPr>
          <a:xfrm>
            <a:off x="5428347" y="2069878"/>
            <a:ext cx="5892800" cy="492443"/>
          </a:xfrm>
          <a:prstGeom prst="rect">
            <a:avLst/>
          </a:prstGeom>
        </p:spPr>
        <p:txBody>
          <a:bodyPr wrap="square">
            <a:spAutoFit/>
          </a:bodyPr>
          <a:lstStyle/>
          <a:p>
            <a:r>
              <a:rPr lang="en-CA" sz="2600" b="1" dirty="0">
                <a:solidFill>
                  <a:schemeClr val="bg2"/>
                </a:solidFill>
              </a:rPr>
              <a:t>Know where to find information</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4549403" y="1934016"/>
            <a:ext cx="737339" cy="737339"/>
          </a:xfrm>
          <a:prstGeom prst="rect">
            <a:avLst/>
          </a:prstGeom>
        </p:spPr>
      </p:pic>
      <p:pic>
        <p:nvPicPr>
          <p:cNvPr id="13" name="Picture Placeholder 12">
            <a:extLst>
              <a:ext uri="{FF2B5EF4-FFF2-40B4-BE49-F238E27FC236}">
                <a16:creationId xmlns:a16="http://schemas.microsoft.com/office/drawing/2014/main" id="{5A79088A-2F33-4489-B996-A4A36557F883}"/>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a:ext>
            </a:extLst>
          </a:blip>
          <a:srcRect/>
          <a:stretch/>
        </p:blipFill>
        <p:spPr>
          <a:xfrm>
            <a:off x="0" y="1164431"/>
            <a:ext cx="4057486" cy="5702045"/>
          </a:xfrm>
        </p:spPr>
      </p:pic>
    </p:spTree>
    <p:extLst>
      <p:ext uri="{BB962C8B-B14F-4D97-AF65-F5344CB8AC3E}">
        <p14:creationId xmlns:p14="http://schemas.microsoft.com/office/powerpoint/2010/main" val="2929998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580572" y="3327402"/>
            <a:ext cx="6923310" cy="2391227"/>
          </a:xfrm>
        </p:spPr>
        <p:txBody>
          <a:bodyPr>
            <a:normAutofit lnSpcReduction="10000"/>
          </a:bodyPr>
          <a:lstStyle/>
          <a:p>
            <a:pPr>
              <a:spcAft>
                <a:spcPts val="1000"/>
              </a:spcAft>
            </a:pPr>
            <a:r>
              <a:rPr lang="en-CA" sz="2200" dirty="0"/>
              <a:t>Care card numbers</a:t>
            </a:r>
          </a:p>
          <a:p>
            <a:pPr>
              <a:spcAft>
                <a:spcPts val="1000"/>
              </a:spcAft>
            </a:pPr>
            <a:r>
              <a:rPr lang="en-CA" sz="2200" dirty="0"/>
              <a:t>Family doctors</a:t>
            </a:r>
          </a:p>
          <a:p>
            <a:pPr>
              <a:spcAft>
                <a:spcPts val="1000"/>
              </a:spcAft>
            </a:pPr>
            <a:r>
              <a:rPr lang="en-CA" sz="2200" dirty="0"/>
              <a:t>Medications</a:t>
            </a:r>
          </a:p>
          <a:p>
            <a:pPr>
              <a:spcAft>
                <a:spcPts val="1000"/>
              </a:spcAft>
            </a:pPr>
            <a:r>
              <a:rPr lang="en-CA" sz="2200" dirty="0"/>
              <a:t>Medical equipment</a:t>
            </a:r>
          </a:p>
          <a:p>
            <a:pPr>
              <a:spcAft>
                <a:spcPts val="1000"/>
              </a:spcAft>
            </a:pPr>
            <a:r>
              <a:rPr lang="en-CA" sz="2200" dirty="0"/>
              <a:t>Any other important health info</a:t>
            </a:r>
          </a:p>
        </p:txBody>
      </p:sp>
      <p:sp>
        <p:nvSpPr>
          <p:cNvPr id="4" name="Rectangle 3">
            <a:extLst>
              <a:ext uri="{FF2B5EF4-FFF2-40B4-BE49-F238E27FC236}">
                <a16:creationId xmlns:a16="http://schemas.microsoft.com/office/drawing/2014/main" id="{04C14C78-D9C3-47D0-AE88-4FCF1EDA0DF8}"/>
              </a:ext>
            </a:extLst>
          </p:cNvPr>
          <p:cNvSpPr/>
          <p:nvPr/>
        </p:nvSpPr>
        <p:spPr>
          <a:xfrm>
            <a:off x="1519641" y="2156963"/>
            <a:ext cx="6501411" cy="492443"/>
          </a:xfrm>
          <a:prstGeom prst="rect">
            <a:avLst/>
          </a:prstGeom>
        </p:spPr>
        <p:txBody>
          <a:bodyPr wrap="square">
            <a:spAutoFit/>
          </a:bodyPr>
          <a:lstStyle/>
          <a:p>
            <a:pPr>
              <a:tabLst>
                <a:tab pos="4668838" algn="l"/>
              </a:tabLst>
            </a:pPr>
            <a:r>
              <a:rPr lang="en-CA" sz="2600" b="1" dirty="0">
                <a:solidFill>
                  <a:schemeClr val="bg2"/>
                </a:solidFill>
              </a:rPr>
              <a:t>Save your health information</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640698" y="1977559"/>
            <a:ext cx="737339" cy="737339"/>
          </a:xfrm>
          <a:prstGeom prst="rect">
            <a:avLst/>
          </a:prstGeom>
        </p:spPr>
      </p:pic>
      <p:pic>
        <p:nvPicPr>
          <p:cNvPr id="10" name="Picture Placeholder 9">
            <a:extLst>
              <a:ext uri="{FF2B5EF4-FFF2-40B4-BE49-F238E27FC236}">
                <a16:creationId xmlns:a16="http://schemas.microsoft.com/office/drawing/2014/main" id="{3637F478-0879-46AB-965B-4BE08982CBCE}"/>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925546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4513946" y="3106057"/>
            <a:ext cx="6894284" cy="3228241"/>
          </a:xfrm>
        </p:spPr>
        <p:txBody>
          <a:bodyPr>
            <a:normAutofit/>
          </a:bodyPr>
          <a:lstStyle/>
          <a:p>
            <a:pPr>
              <a:spcAft>
                <a:spcPts val="1000"/>
              </a:spcAft>
            </a:pPr>
            <a:r>
              <a:rPr lang="en-US" sz="2200" dirty="0"/>
              <a:t>Emergency exits</a:t>
            </a:r>
          </a:p>
          <a:p>
            <a:pPr>
              <a:spcAft>
                <a:spcPts val="1000"/>
              </a:spcAft>
            </a:pPr>
            <a:r>
              <a:rPr lang="en-US" sz="2200" dirty="0"/>
              <a:t>Escape routes from your neighborhood</a:t>
            </a:r>
          </a:p>
          <a:p>
            <a:pPr>
              <a:spcAft>
                <a:spcPts val="1000"/>
              </a:spcAft>
            </a:pPr>
            <a:r>
              <a:rPr lang="en-US" sz="2200" dirty="0"/>
              <a:t>Contact info for utilities and landlord</a:t>
            </a:r>
          </a:p>
          <a:p>
            <a:pPr>
              <a:spcAft>
                <a:spcPts val="1000"/>
              </a:spcAft>
            </a:pPr>
            <a:r>
              <a:rPr lang="en-US" sz="2200" dirty="0"/>
              <a:t>How to shut your utilities off safely </a:t>
            </a:r>
            <a:br>
              <a:rPr lang="en-US" sz="2200" dirty="0"/>
            </a:br>
            <a:endParaRPr lang="en-US" sz="2200" dirty="0"/>
          </a:p>
          <a:p>
            <a:pPr>
              <a:spcAft>
                <a:spcPts val="1000"/>
              </a:spcAft>
            </a:pPr>
            <a:endParaRPr lang="en-US" sz="2200" dirty="0"/>
          </a:p>
        </p:txBody>
      </p:sp>
      <p:sp>
        <p:nvSpPr>
          <p:cNvPr id="4" name="Rectangle 3">
            <a:extLst>
              <a:ext uri="{FF2B5EF4-FFF2-40B4-BE49-F238E27FC236}">
                <a16:creationId xmlns:a16="http://schemas.microsoft.com/office/drawing/2014/main" id="{04C14C78-D9C3-47D0-AE88-4FCF1EDA0DF8}"/>
              </a:ext>
            </a:extLst>
          </p:cNvPr>
          <p:cNvSpPr/>
          <p:nvPr/>
        </p:nvSpPr>
        <p:spPr>
          <a:xfrm>
            <a:off x="5428346" y="2069878"/>
            <a:ext cx="6138011" cy="492443"/>
          </a:xfrm>
          <a:prstGeom prst="rect">
            <a:avLst/>
          </a:prstGeom>
        </p:spPr>
        <p:txBody>
          <a:bodyPr wrap="square">
            <a:spAutoFit/>
          </a:bodyPr>
          <a:lstStyle/>
          <a:p>
            <a:r>
              <a:rPr lang="en-CA" sz="2600" b="1" dirty="0">
                <a:solidFill>
                  <a:schemeClr val="bg2"/>
                </a:solidFill>
              </a:rPr>
              <a:t>Considerations around your home</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4549403" y="1934016"/>
            <a:ext cx="737339" cy="737339"/>
          </a:xfrm>
          <a:prstGeom prst="rect">
            <a:avLst/>
          </a:prstGeom>
        </p:spPr>
      </p:pic>
      <p:pic>
        <p:nvPicPr>
          <p:cNvPr id="6" name="Picture Placeholder 5">
            <a:extLst>
              <a:ext uri="{FF2B5EF4-FFF2-40B4-BE49-F238E27FC236}">
                <a16:creationId xmlns:a16="http://schemas.microsoft.com/office/drawing/2014/main" id="{784577E4-8B80-4C4E-8EBF-F36A05059F78}"/>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545408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063EDA9-1BC4-4E4F-967C-E49BC5656EDE}"/>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l="1315" r="1315"/>
          <a:stretch>
            <a:fillRect/>
          </a:stretch>
        </p:blipFill>
        <p:spPr>
          <a:prstGeom prst="rect">
            <a:avLst/>
          </a:prstGeom>
        </p:spPr>
      </p:pic>
      <p:sp>
        <p:nvSpPr>
          <p:cNvPr id="8" name="Content Placeholder 1">
            <a:extLst>
              <a:ext uri="{FF2B5EF4-FFF2-40B4-BE49-F238E27FC236}">
                <a16:creationId xmlns:a16="http://schemas.microsoft.com/office/drawing/2014/main" id="{84AF0A8C-B0C8-4D95-A20D-82E2999F3C4A}"/>
              </a:ext>
            </a:extLst>
          </p:cNvPr>
          <p:cNvSpPr txBox="1">
            <a:spLocks/>
          </p:cNvSpPr>
          <p:nvPr/>
        </p:nvSpPr>
        <p:spPr>
          <a:xfrm>
            <a:off x="6418998" y="2458179"/>
            <a:ext cx="5351949" cy="40276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000"/>
              </a:spcAft>
            </a:pPr>
            <a:r>
              <a:rPr lang="en-US" sz="2200" dirty="0"/>
              <a:t>DON’T shut off your natural gas if you’re evacuating</a:t>
            </a:r>
          </a:p>
          <a:p>
            <a:pPr>
              <a:spcAft>
                <a:spcPts val="1000"/>
              </a:spcAft>
            </a:pPr>
            <a:r>
              <a:rPr lang="en-US" sz="2200" dirty="0"/>
              <a:t>If your gas is shut off, don’t try to turn it back on</a:t>
            </a:r>
          </a:p>
          <a:p>
            <a:pPr>
              <a:spcAft>
                <a:spcPts val="1000"/>
              </a:spcAft>
            </a:pPr>
            <a:r>
              <a:rPr lang="en-US" sz="2200" dirty="0"/>
              <a:t>Only a licensed gas contractor can do so safely</a:t>
            </a:r>
          </a:p>
        </p:txBody>
      </p:sp>
      <p:sp>
        <p:nvSpPr>
          <p:cNvPr id="9" name="Rectangle 8">
            <a:extLst>
              <a:ext uri="{FF2B5EF4-FFF2-40B4-BE49-F238E27FC236}">
                <a16:creationId xmlns:a16="http://schemas.microsoft.com/office/drawing/2014/main" id="{1AA38FA4-6200-4AFC-9701-77F749DDF23A}"/>
              </a:ext>
            </a:extLst>
          </p:cNvPr>
          <p:cNvSpPr/>
          <p:nvPr/>
        </p:nvSpPr>
        <p:spPr>
          <a:xfrm>
            <a:off x="6525322" y="1591413"/>
            <a:ext cx="5351949" cy="492443"/>
          </a:xfrm>
          <a:prstGeom prst="rect">
            <a:avLst/>
          </a:prstGeom>
        </p:spPr>
        <p:txBody>
          <a:bodyPr wrap="square">
            <a:spAutoFit/>
          </a:bodyPr>
          <a:lstStyle/>
          <a:p>
            <a:r>
              <a:rPr lang="en-CA" sz="2600" b="1" dirty="0">
                <a:solidFill>
                  <a:schemeClr val="bg2"/>
                </a:solidFill>
              </a:rPr>
              <a:t>Natural gas:</a:t>
            </a:r>
          </a:p>
        </p:txBody>
      </p:sp>
    </p:spTree>
    <p:extLst>
      <p:ext uri="{BB962C8B-B14F-4D97-AF65-F5344CB8AC3E}">
        <p14:creationId xmlns:p14="http://schemas.microsoft.com/office/powerpoint/2010/main" val="4075509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a:extLst>
              <a:ext uri="{FF2B5EF4-FFF2-40B4-BE49-F238E27FC236}">
                <a16:creationId xmlns:a16="http://schemas.microsoft.com/office/drawing/2014/main" id="{84AF0A8C-B0C8-4D95-A20D-82E2999F3C4A}"/>
              </a:ext>
            </a:extLst>
          </p:cNvPr>
          <p:cNvSpPr txBox="1">
            <a:spLocks/>
          </p:cNvSpPr>
          <p:nvPr/>
        </p:nvSpPr>
        <p:spPr>
          <a:xfrm>
            <a:off x="6525323" y="3362732"/>
            <a:ext cx="5201455" cy="16905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000"/>
              </a:spcAft>
            </a:pPr>
            <a:r>
              <a:rPr lang="en-US" sz="2200" dirty="0"/>
              <a:t>Locate your main circuit breakers (usually a pair) and flip them to OFF</a:t>
            </a:r>
          </a:p>
          <a:p>
            <a:pPr>
              <a:spcAft>
                <a:spcPts val="1000"/>
              </a:spcAft>
            </a:pPr>
            <a:r>
              <a:rPr lang="en-US" sz="2200" dirty="0"/>
              <a:t>This will shut off power to your entire home</a:t>
            </a:r>
          </a:p>
        </p:txBody>
      </p:sp>
      <p:sp>
        <p:nvSpPr>
          <p:cNvPr id="9" name="Rectangle 8">
            <a:extLst>
              <a:ext uri="{FF2B5EF4-FFF2-40B4-BE49-F238E27FC236}">
                <a16:creationId xmlns:a16="http://schemas.microsoft.com/office/drawing/2014/main" id="{1AA38FA4-6200-4AFC-9701-77F749DDF23A}"/>
              </a:ext>
            </a:extLst>
          </p:cNvPr>
          <p:cNvSpPr/>
          <p:nvPr/>
        </p:nvSpPr>
        <p:spPr>
          <a:xfrm>
            <a:off x="6487125" y="2422804"/>
            <a:ext cx="5351949" cy="492443"/>
          </a:xfrm>
          <a:prstGeom prst="rect">
            <a:avLst/>
          </a:prstGeom>
        </p:spPr>
        <p:txBody>
          <a:bodyPr wrap="square">
            <a:spAutoFit/>
          </a:bodyPr>
          <a:lstStyle/>
          <a:p>
            <a:r>
              <a:rPr lang="en-CA" sz="2600" b="1" dirty="0">
                <a:solidFill>
                  <a:schemeClr val="bg2"/>
                </a:solidFill>
              </a:rPr>
              <a:t>Electrical panel:</a:t>
            </a:r>
          </a:p>
        </p:txBody>
      </p:sp>
      <p:pic>
        <p:nvPicPr>
          <p:cNvPr id="4" name="Picture Placeholder 3">
            <a:extLst>
              <a:ext uri="{FF2B5EF4-FFF2-40B4-BE49-F238E27FC236}">
                <a16:creationId xmlns:a16="http://schemas.microsoft.com/office/drawing/2014/main" id="{F7275C2C-46B6-486C-90F5-1582A308E732}"/>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2186753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a:extLst>
              <a:ext uri="{FF2B5EF4-FFF2-40B4-BE49-F238E27FC236}">
                <a16:creationId xmlns:a16="http://schemas.microsoft.com/office/drawing/2014/main" id="{84AF0A8C-B0C8-4D95-A20D-82E2999F3C4A}"/>
              </a:ext>
            </a:extLst>
          </p:cNvPr>
          <p:cNvSpPr txBox="1">
            <a:spLocks/>
          </p:cNvSpPr>
          <p:nvPr/>
        </p:nvSpPr>
        <p:spPr>
          <a:xfrm>
            <a:off x="6525323" y="3619406"/>
            <a:ext cx="5201455" cy="82425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000"/>
              </a:spcAft>
            </a:pPr>
            <a:r>
              <a:rPr lang="en-US" sz="2200" dirty="0"/>
              <a:t>Locate your water main valve and rotate it clockwise</a:t>
            </a:r>
          </a:p>
        </p:txBody>
      </p:sp>
      <p:sp>
        <p:nvSpPr>
          <p:cNvPr id="9" name="Rectangle 8">
            <a:extLst>
              <a:ext uri="{FF2B5EF4-FFF2-40B4-BE49-F238E27FC236}">
                <a16:creationId xmlns:a16="http://schemas.microsoft.com/office/drawing/2014/main" id="{1AA38FA4-6200-4AFC-9701-77F749DDF23A}"/>
              </a:ext>
            </a:extLst>
          </p:cNvPr>
          <p:cNvSpPr/>
          <p:nvPr/>
        </p:nvSpPr>
        <p:spPr>
          <a:xfrm>
            <a:off x="6487125" y="2679478"/>
            <a:ext cx="5351949" cy="492443"/>
          </a:xfrm>
          <a:prstGeom prst="rect">
            <a:avLst/>
          </a:prstGeom>
        </p:spPr>
        <p:txBody>
          <a:bodyPr wrap="square">
            <a:spAutoFit/>
          </a:bodyPr>
          <a:lstStyle/>
          <a:p>
            <a:r>
              <a:rPr lang="en-CA" sz="2600" b="1" dirty="0">
                <a:solidFill>
                  <a:schemeClr val="bg2"/>
                </a:solidFill>
              </a:rPr>
              <a:t>Water main valve:</a:t>
            </a:r>
          </a:p>
        </p:txBody>
      </p:sp>
      <p:pic>
        <p:nvPicPr>
          <p:cNvPr id="5" name="Picture Placeholder 4">
            <a:extLst>
              <a:ext uri="{FF2B5EF4-FFF2-40B4-BE49-F238E27FC236}">
                <a16:creationId xmlns:a16="http://schemas.microsoft.com/office/drawing/2014/main" id="{35936CF8-74C8-4088-B3DC-7540B555A7B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l="-689" t="-9917" r="-689" b="-9917"/>
          <a:stretch/>
        </p:blipFill>
        <p:spPr>
          <a:xfrm>
            <a:off x="-1" y="1164431"/>
            <a:ext cx="6070601" cy="5702045"/>
          </a:xfrm>
          <a:prstGeom prst="rect">
            <a:avLst/>
          </a:prstGeom>
        </p:spPr>
      </p:pic>
    </p:spTree>
    <p:extLst>
      <p:ext uri="{BB962C8B-B14F-4D97-AF65-F5344CB8AC3E}">
        <p14:creationId xmlns:p14="http://schemas.microsoft.com/office/powerpoint/2010/main" val="4515801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580572" y="3327402"/>
            <a:ext cx="6923310" cy="2912977"/>
          </a:xfrm>
        </p:spPr>
        <p:txBody>
          <a:bodyPr>
            <a:normAutofit/>
          </a:bodyPr>
          <a:lstStyle/>
          <a:p>
            <a:pPr>
              <a:spcAft>
                <a:spcPts val="1000"/>
              </a:spcAft>
            </a:pPr>
            <a:r>
              <a:rPr lang="en-CA" sz="2400" dirty="0"/>
              <a:t>One meeting place close to home</a:t>
            </a:r>
          </a:p>
          <a:p>
            <a:pPr>
              <a:spcAft>
                <a:spcPts val="1000"/>
              </a:spcAft>
            </a:pPr>
            <a:r>
              <a:rPr lang="en-CA" sz="2400" dirty="0"/>
              <a:t>Another meeting place outside of your neighbourhood</a:t>
            </a:r>
          </a:p>
        </p:txBody>
      </p:sp>
      <p:sp>
        <p:nvSpPr>
          <p:cNvPr id="4" name="Rectangle 3">
            <a:extLst>
              <a:ext uri="{FF2B5EF4-FFF2-40B4-BE49-F238E27FC236}">
                <a16:creationId xmlns:a16="http://schemas.microsoft.com/office/drawing/2014/main" id="{04C14C78-D9C3-47D0-AE88-4FCF1EDA0DF8}"/>
              </a:ext>
            </a:extLst>
          </p:cNvPr>
          <p:cNvSpPr/>
          <p:nvPr/>
        </p:nvSpPr>
        <p:spPr>
          <a:xfrm>
            <a:off x="1519641" y="2156963"/>
            <a:ext cx="6501411" cy="492443"/>
          </a:xfrm>
          <a:prstGeom prst="rect">
            <a:avLst/>
          </a:prstGeom>
        </p:spPr>
        <p:txBody>
          <a:bodyPr wrap="square">
            <a:spAutoFit/>
          </a:bodyPr>
          <a:lstStyle/>
          <a:p>
            <a:pPr>
              <a:tabLst>
                <a:tab pos="4668838" algn="l"/>
              </a:tabLst>
            </a:pPr>
            <a:r>
              <a:rPr lang="en-CA" sz="2600" b="1" dirty="0">
                <a:solidFill>
                  <a:schemeClr val="bg2"/>
                </a:solidFill>
              </a:rPr>
              <a:t>Emergency meeting places</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640698" y="1977559"/>
            <a:ext cx="737339" cy="737339"/>
          </a:xfrm>
          <a:prstGeom prst="rect">
            <a:avLst/>
          </a:prstGeom>
        </p:spPr>
      </p:pic>
      <p:pic>
        <p:nvPicPr>
          <p:cNvPr id="14" name="Picture Placeholder 13">
            <a:extLst>
              <a:ext uri="{FF2B5EF4-FFF2-40B4-BE49-F238E27FC236}">
                <a16:creationId xmlns:a16="http://schemas.microsoft.com/office/drawing/2014/main" id="{36913F07-F0F1-40ED-853F-FAE94F603089}"/>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a:ext>
            </a:extLst>
          </a:blip>
          <a:srcRect l="1795" r="34087"/>
          <a:stretch/>
        </p:blipFill>
        <p:spPr>
          <a:xfrm>
            <a:off x="8134624" y="1164431"/>
            <a:ext cx="4057376" cy="5702045"/>
          </a:xfrm>
          <a:prstGeom prst="rect">
            <a:avLst/>
          </a:prstGeom>
        </p:spPr>
      </p:pic>
    </p:spTree>
    <p:extLst>
      <p:ext uri="{BB962C8B-B14F-4D97-AF65-F5344CB8AC3E}">
        <p14:creationId xmlns:p14="http://schemas.microsoft.com/office/powerpoint/2010/main" val="1343744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4513945" y="3106057"/>
            <a:ext cx="7052411" cy="2899327"/>
          </a:xfrm>
        </p:spPr>
        <p:txBody>
          <a:bodyPr>
            <a:normAutofit/>
          </a:bodyPr>
          <a:lstStyle/>
          <a:p>
            <a:pPr>
              <a:spcAft>
                <a:spcPts val="1000"/>
              </a:spcAft>
            </a:pPr>
            <a:r>
              <a:rPr lang="en-US" sz="2200" dirty="0"/>
              <a:t>Know your school’s emergency policies</a:t>
            </a:r>
          </a:p>
          <a:p>
            <a:pPr>
              <a:spcAft>
                <a:spcPts val="1000"/>
              </a:spcAft>
            </a:pPr>
            <a:r>
              <a:rPr lang="en-US" sz="2200" dirty="0"/>
              <a:t>Designate someone to pick up your children</a:t>
            </a:r>
          </a:p>
          <a:p>
            <a:pPr>
              <a:spcAft>
                <a:spcPts val="1000"/>
              </a:spcAft>
            </a:pPr>
            <a:r>
              <a:rPr lang="en-US" sz="2200" dirty="0"/>
              <a:t>Save the school’s contact info</a:t>
            </a:r>
          </a:p>
          <a:p>
            <a:pPr>
              <a:spcAft>
                <a:spcPts val="1000"/>
              </a:spcAft>
            </a:pPr>
            <a:r>
              <a:rPr lang="en-US" sz="2200" dirty="0"/>
              <a:t>Encourage schools to run the </a:t>
            </a:r>
            <a:r>
              <a:rPr lang="en-US" sz="2200" b="1" dirty="0"/>
              <a:t>Master of Disaster</a:t>
            </a:r>
            <a:r>
              <a:rPr lang="en-US" sz="2200" dirty="0"/>
              <a:t> youth education program</a:t>
            </a:r>
          </a:p>
          <a:p>
            <a:pPr marL="358775" indent="0">
              <a:spcAft>
                <a:spcPts val="1000"/>
              </a:spcAft>
              <a:buNone/>
            </a:pPr>
            <a:r>
              <a:rPr lang="en-US" sz="2200" b="1" u="sng" dirty="0">
                <a:solidFill>
                  <a:schemeClr val="bg2">
                    <a:lumMod val="60000"/>
                    <a:lumOff val="40000"/>
                  </a:schemeClr>
                </a:solidFill>
              </a:rPr>
              <a:t>PreparedBC.ca/MasterOfDisaster</a:t>
            </a:r>
          </a:p>
        </p:txBody>
      </p:sp>
      <p:sp>
        <p:nvSpPr>
          <p:cNvPr id="4" name="Rectangle 3">
            <a:extLst>
              <a:ext uri="{FF2B5EF4-FFF2-40B4-BE49-F238E27FC236}">
                <a16:creationId xmlns:a16="http://schemas.microsoft.com/office/drawing/2014/main" id="{04C14C78-D9C3-47D0-AE88-4FCF1EDA0DF8}"/>
              </a:ext>
            </a:extLst>
          </p:cNvPr>
          <p:cNvSpPr/>
          <p:nvPr/>
        </p:nvSpPr>
        <p:spPr>
          <a:xfrm>
            <a:off x="5428346" y="2069878"/>
            <a:ext cx="6138011" cy="492443"/>
          </a:xfrm>
          <a:prstGeom prst="rect">
            <a:avLst/>
          </a:prstGeom>
        </p:spPr>
        <p:txBody>
          <a:bodyPr wrap="square">
            <a:spAutoFit/>
          </a:bodyPr>
          <a:lstStyle/>
          <a:p>
            <a:r>
              <a:rPr lang="en-CA" sz="2600" b="1" dirty="0">
                <a:solidFill>
                  <a:schemeClr val="bg2"/>
                </a:solidFill>
              </a:rPr>
              <a:t>Planning for school-aged children</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4549403" y="1934016"/>
            <a:ext cx="737339" cy="737339"/>
          </a:xfrm>
          <a:prstGeom prst="rect">
            <a:avLst/>
          </a:prstGeom>
        </p:spPr>
      </p:pic>
      <p:pic>
        <p:nvPicPr>
          <p:cNvPr id="9" name="Picture Placeholder 8">
            <a:extLst>
              <a:ext uri="{FF2B5EF4-FFF2-40B4-BE49-F238E27FC236}">
                <a16:creationId xmlns:a16="http://schemas.microsoft.com/office/drawing/2014/main" id="{1987519D-8D7E-48C7-A6F9-0C20328385ED}"/>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757295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4513945" y="3249435"/>
            <a:ext cx="7163189" cy="2496066"/>
          </a:xfrm>
        </p:spPr>
        <p:txBody>
          <a:bodyPr>
            <a:normAutofit lnSpcReduction="10000"/>
          </a:bodyPr>
          <a:lstStyle/>
          <a:p>
            <a:pPr>
              <a:spcAft>
                <a:spcPts val="1000"/>
              </a:spcAft>
            </a:pPr>
            <a:r>
              <a:rPr lang="en-US" sz="2200" dirty="0"/>
              <a:t>Know the locations of “pet-friendly” shelters / hotels</a:t>
            </a:r>
          </a:p>
          <a:p>
            <a:pPr>
              <a:spcAft>
                <a:spcPts val="1000"/>
              </a:spcAft>
            </a:pPr>
            <a:r>
              <a:rPr lang="en-US" sz="2200" dirty="0"/>
              <a:t>Pack grab-and-go bags with extra pet food and water</a:t>
            </a:r>
          </a:p>
          <a:p>
            <a:pPr>
              <a:spcAft>
                <a:spcPts val="1000"/>
              </a:spcAft>
            </a:pPr>
            <a:r>
              <a:rPr lang="en-US" sz="2200" dirty="0"/>
              <a:t>Save the most recent information about your pets</a:t>
            </a:r>
          </a:p>
          <a:p>
            <a:pPr>
              <a:spcAft>
                <a:spcPts val="1000"/>
              </a:spcAft>
            </a:pPr>
            <a:r>
              <a:rPr lang="en-US" sz="2200" dirty="0"/>
              <a:t>Designate a </a:t>
            </a:r>
            <a:r>
              <a:rPr lang="en-US" sz="2200" dirty="0" err="1"/>
              <a:t>neighbour</a:t>
            </a:r>
            <a:r>
              <a:rPr lang="en-US" sz="2200" dirty="0"/>
              <a:t> to check on your pets</a:t>
            </a:r>
          </a:p>
        </p:txBody>
      </p:sp>
      <p:sp>
        <p:nvSpPr>
          <p:cNvPr id="4" name="Rectangle 3">
            <a:extLst>
              <a:ext uri="{FF2B5EF4-FFF2-40B4-BE49-F238E27FC236}">
                <a16:creationId xmlns:a16="http://schemas.microsoft.com/office/drawing/2014/main" id="{04C14C78-D9C3-47D0-AE88-4FCF1EDA0DF8}"/>
              </a:ext>
            </a:extLst>
          </p:cNvPr>
          <p:cNvSpPr/>
          <p:nvPr/>
        </p:nvSpPr>
        <p:spPr>
          <a:xfrm>
            <a:off x="5428346" y="2083867"/>
            <a:ext cx="6138011" cy="492443"/>
          </a:xfrm>
          <a:prstGeom prst="rect">
            <a:avLst/>
          </a:prstGeom>
        </p:spPr>
        <p:txBody>
          <a:bodyPr wrap="square">
            <a:spAutoFit/>
          </a:bodyPr>
          <a:lstStyle/>
          <a:p>
            <a:r>
              <a:rPr lang="en-CA" sz="2600" b="1" dirty="0">
                <a:solidFill>
                  <a:schemeClr val="bg2"/>
                </a:solidFill>
              </a:rPr>
              <a:t>Planning for pets</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4549403" y="1948005"/>
            <a:ext cx="737339" cy="737339"/>
          </a:xfrm>
          <a:prstGeom prst="rect">
            <a:avLst/>
          </a:prstGeom>
        </p:spPr>
      </p:pic>
      <p:pic>
        <p:nvPicPr>
          <p:cNvPr id="3" name="Picture Placeholder 2">
            <a:extLst>
              <a:ext uri="{FF2B5EF4-FFF2-40B4-BE49-F238E27FC236}">
                <a16:creationId xmlns:a16="http://schemas.microsoft.com/office/drawing/2014/main" id="{A393B0A1-D620-4524-B78C-C7FBB7E7A91A}"/>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022837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580572" y="3327402"/>
            <a:ext cx="6923310" cy="2954732"/>
          </a:xfrm>
        </p:spPr>
        <p:txBody>
          <a:bodyPr>
            <a:normAutofit/>
          </a:bodyPr>
          <a:lstStyle/>
          <a:p>
            <a:pPr marL="0" indent="0">
              <a:spcAft>
                <a:spcPts val="1000"/>
              </a:spcAft>
              <a:buNone/>
            </a:pPr>
            <a:r>
              <a:rPr lang="en-CA" sz="2400" b="1" dirty="0"/>
              <a:t>What if you:</a:t>
            </a:r>
            <a:endParaRPr lang="en-CA" sz="2400" dirty="0"/>
          </a:p>
          <a:p>
            <a:pPr>
              <a:spcAft>
                <a:spcPts val="1000"/>
              </a:spcAft>
            </a:pPr>
            <a:r>
              <a:rPr lang="en-CA" sz="2000" dirty="0"/>
              <a:t>Didn’t have electricity or water for 3 days to 2 weeks?</a:t>
            </a:r>
          </a:p>
          <a:p>
            <a:pPr>
              <a:spcAft>
                <a:spcPts val="1000"/>
              </a:spcAft>
            </a:pPr>
            <a:r>
              <a:rPr lang="en-CA" sz="2000" dirty="0"/>
              <a:t>Had to leave your home on short notice?</a:t>
            </a:r>
          </a:p>
          <a:p>
            <a:pPr>
              <a:spcAft>
                <a:spcPts val="1000"/>
              </a:spcAft>
            </a:pPr>
            <a:r>
              <a:rPr lang="en-CA" sz="2000" dirty="0"/>
              <a:t>Needed to contact your family and get official information during an emergency?</a:t>
            </a:r>
          </a:p>
        </p:txBody>
      </p:sp>
      <p:pic>
        <p:nvPicPr>
          <p:cNvPr id="11" name="Picture Placeholder 10">
            <a:extLst>
              <a:ext uri="{FF2B5EF4-FFF2-40B4-BE49-F238E27FC236}">
                <a16:creationId xmlns:a16="http://schemas.microsoft.com/office/drawing/2014/main" id="{B3DC2E3A-B0FF-4129-99AA-BB1DF1368C5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l="10670" r="10670"/>
          <a:stretch>
            <a:fillRect/>
          </a:stretch>
        </p:blipFill>
        <p:spPr/>
      </p:pic>
      <p:sp>
        <p:nvSpPr>
          <p:cNvPr id="4" name="Rectangle 3">
            <a:extLst>
              <a:ext uri="{FF2B5EF4-FFF2-40B4-BE49-F238E27FC236}">
                <a16:creationId xmlns:a16="http://schemas.microsoft.com/office/drawing/2014/main" id="{04C14C78-D9C3-47D0-AE88-4FCF1EDA0DF8}"/>
              </a:ext>
            </a:extLst>
          </p:cNvPr>
          <p:cNvSpPr/>
          <p:nvPr/>
        </p:nvSpPr>
        <p:spPr>
          <a:xfrm>
            <a:off x="1519642" y="1924735"/>
            <a:ext cx="5892800" cy="892552"/>
          </a:xfrm>
          <a:prstGeom prst="rect">
            <a:avLst/>
          </a:prstGeom>
        </p:spPr>
        <p:txBody>
          <a:bodyPr wrap="square">
            <a:spAutoFit/>
          </a:bodyPr>
          <a:lstStyle/>
          <a:p>
            <a:r>
              <a:rPr lang="en-CA" sz="2600" b="1" dirty="0">
                <a:solidFill>
                  <a:schemeClr val="bg2"/>
                </a:solidFill>
              </a:rPr>
              <a:t>Have you ever thought about how to prepare for an emergency?</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4"/>
          <a:stretch>
            <a:fillRect/>
          </a:stretch>
        </p:blipFill>
        <p:spPr>
          <a:xfrm>
            <a:off x="640698" y="1977559"/>
            <a:ext cx="737339" cy="737339"/>
          </a:xfrm>
          <a:prstGeom prst="rect">
            <a:avLst/>
          </a:prstGeom>
        </p:spPr>
      </p:pic>
    </p:spTree>
    <p:extLst>
      <p:ext uri="{BB962C8B-B14F-4D97-AF65-F5344CB8AC3E}">
        <p14:creationId xmlns:p14="http://schemas.microsoft.com/office/powerpoint/2010/main" val="930636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580572" y="2770207"/>
            <a:ext cx="6923310" cy="2785723"/>
          </a:xfrm>
        </p:spPr>
        <p:txBody>
          <a:bodyPr>
            <a:normAutofit/>
          </a:bodyPr>
          <a:lstStyle/>
          <a:p>
            <a:pPr>
              <a:spcAft>
                <a:spcPts val="1000"/>
              </a:spcAft>
            </a:pPr>
            <a:r>
              <a:rPr lang="en-CA" sz="2000" dirty="0"/>
              <a:t>Extra supply of prescriptions</a:t>
            </a:r>
          </a:p>
          <a:p>
            <a:pPr>
              <a:spcAft>
                <a:spcPts val="1000"/>
              </a:spcAft>
            </a:pPr>
            <a:r>
              <a:rPr lang="en-CA" sz="2000" dirty="0"/>
              <a:t>Manual backup for electric wheelchairs</a:t>
            </a:r>
          </a:p>
          <a:p>
            <a:pPr>
              <a:spcAft>
                <a:spcPts val="1000"/>
              </a:spcAft>
            </a:pPr>
            <a:r>
              <a:rPr lang="en-CA" sz="2000" dirty="0"/>
              <a:t>Include service animals in your preparation</a:t>
            </a:r>
          </a:p>
          <a:p>
            <a:pPr>
              <a:spcAft>
                <a:spcPts val="1000"/>
              </a:spcAft>
            </a:pPr>
            <a:r>
              <a:rPr lang="en-CA" sz="2000" dirty="0"/>
              <a:t>Extra batteries for hearing aids</a:t>
            </a:r>
          </a:p>
          <a:p>
            <a:pPr>
              <a:spcAft>
                <a:spcPts val="1000"/>
              </a:spcAft>
            </a:pPr>
            <a:r>
              <a:rPr lang="en-CA" sz="2000" dirty="0"/>
              <a:t>Include a pen and writing pad if verbal communication is difficult</a:t>
            </a:r>
          </a:p>
        </p:txBody>
      </p:sp>
      <p:sp>
        <p:nvSpPr>
          <p:cNvPr id="4" name="Rectangle 3">
            <a:extLst>
              <a:ext uri="{FF2B5EF4-FFF2-40B4-BE49-F238E27FC236}">
                <a16:creationId xmlns:a16="http://schemas.microsoft.com/office/drawing/2014/main" id="{04C14C78-D9C3-47D0-AE88-4FCF1EDA0DF8}"/>
              </a:ext>
            </a:extLst>
          </p:cNvPr>
          <p:cNvSpPr/>
          <p:nvPr/>
        </p:nvSpPr>
        <p:spPr>
          <a:xfrm>
            <a:off x="1519641" y="1787995"/>
            <a:ext cx="6501411" cy="492443"/>
          </a:xfrm>
          <a:prstGeom prst="rect">
            <a:avLst/>
          </a:prstGeom>
        </p:spPr>
        <p:txBody>
          <a:bodyPr wrap="square">
            <a:spAutoFit/>
          </a:bodyPr>
          <a:lstStyle/>
          <a:p>
            <a:pPr>
              <a:tabLst>
                <a:tab pos="4668838" algn="l"/>
              </a:tabLst>
            </a:pPr>
            <a:r>
              <a:rPr lang="en-CA" sz="2600" b="1" dirty="0">
                <a:solidFill>
                  <a:schemeClr val="bg2"/>
                </a:solidFill>
              </a:rPr>
              <a:t>Additional planning considerations</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640698" y="1608591"/>
            <a:ext cx="737339" cy="737339"/>
          </a:xfrm>
          <a:prstGeom prst="rect">
            <a:avLst/>
          </a:prstGeom>
        </p:spPr>
      </p:pic>
      <p:pic>
        <p:nvPicPr>
          <p:cNvPr id="9" name="Picture Placeholder 9">
            <a:extLst>
              <a:ext uri="{FF2B5EF4-FFF2-40B4-BE49-F238E27FC236}">
                <a16:creationId xmlns:a16="http://schemas.microsoft.com/office/drawing/2014/main" id="{830A34CF-0014-4BC3-B196-AC136FD5D748}"/>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a:xfrm>
            <a:off x="8134350" y="1163638"/>
            <a:ext cx="4057650" cy="5702300"/>
          </a:xfrm>
          <a:prstGeom prst="rect">
            <a:avLst/>
          </a:prstGeom>
        </p:spPr>
      </p:pic>
    </p:spTree>
    <p:extLst>
      <p:ext uri="{BB962C8B-B14F-4D97-AF65-F5344CB8AC3E}">
        <p14:creationId xmlns:p14="http://schemas.microsoft.com/office/powerpoint/2010/main" val="5609882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7902BDD-314F-6B13-2F7F-89B71627119B}"/>
              </a:ext>
            </a:extLst>
          </p:cNvPr>
          <p:cNvPicPr>
            <a:picLocks noChangeAspect="1"/>
          </p:cNvPicPr>
          <p:nvPr/>
        </p:nvPicPr>
        <p:blipFill rotWithShape="1">
          <a:blip r:embed="rId3">
            <a:extLst>
              <a:ext uri="{BEBA8EAE-BF5A-486C-A8C5-ECC9F3942E4B}">
                <a14:imgProps xmlns:a14="http://schemas.microsoft.com/office/drawing/2010/main">
                  <a14:imgLayer r:embed="rId4">
                    <a14:imgEffect>
                      <a14:artisticCrisscrossEtching/>
                    </a14:imgEffect>
                  </a14:imgLayer>
                </a14:imgProps>
              </a:ext>
            </a:extLst>
          </a:blip>
          <a:srcRect r="17966"/>
          <a:stretch/>
        </p:blipFill>
        <p:spPr>
          <a:xfrm>
            <a:off x="-1" y="0"/>
            <a:ext cx="12192001" cy="6858000"/>
          </a:xfrm>
          <a:prstGeom prst="rect">
            <a:avLst/>
          </a:prstGeom>
          <a:effectLst>
            <a:outerShdw blurRad="50800" dist="38100" dir="2700000" algn="tl" rotWithShape="0">
              <a:prstClr val="black">
                <a:alpha val="40000"/>
              </a:prstClr>
            </a:outerShdw>
          </a:effectLst>
        </p:spPr>
      </p:pic>
      <p:sp>
        <p:nvSpPr>
          <p:cNvPr id="2" name="TextBox 1">
            <a:extLst>
              <a:ext uri="{FF2B5EF4-FFF2-40B4-BE49-F238E27FC236}">
                <a16:creationId xmlns:a16="http://schemas.microsoft.com/office/drawing/2014/main" id="{52D5FE54-3CC7-851F-CE98-97A7DF1FE5CA}"/>
              </a:ext>
            </a:extLst>
          </p:cNvPr>
          <p:cNvSpPr txBox="1"/>
          <p:nvPr/>
        </p:nvSpPr>
        <p:spPr>
          <a:xfrm>
            <a:off x="1792512" y="2414394"/>
            <a:ext cx="8616082" cy="2062103"/>
          </a:xfrm>
          <a:prstGeom prst="rect">
            <a:avLst/>
          </a:prstGeom>
          <a:solidFill>
            <a:srgbClr val="000000">
              <a:alpha val="89804"/>
            </a:srgbClr>
          </a:solidFill>
        </p:spPr>
        <p:txBody>
          <a:bodyPr wrap="square" rtlCol="0" anchor="ctr">
            <a:spAutoFit/>
          </a:bodyPr>
          <a:lstStyle/>
          <a:p>
            <a:pPr algn="ctr"/>
            <a:r>
              <a:rPr lang="en-CA" sz="5400" b="1" dirty="0">
                <a:latin typeface="BC Sans" pitchFamily="2" charset="0"/>
                <a:ea typeface="BC Sans" pitchFamily="2" charset="0"/>
                <a:cs typeface="Noto Sans" panose="020B0502040504020204" pitchFamily="34" charset="0"/>
              </a:rPr>
              <a:t>Build Your Emergency Ready Plan </a:t>
            </a:r>
          </a:p>
          <a:p>
            <a:pPr algn="ctr"/>
            <a:r>
              <a:rPr lang="en-CA" sz="2000" dirty="0">
                <a:latin typeface="BC Sans" pitchFamily="2" charset="0"/>
                <a:ea typeface="BC Sans" pitchFamily="2" charset="0"/>
                <a:cs typeface="Noto Sans" panose="020B0502040504020204" pitchFamily="34" charset="0"/>
              </a:rPr>
              <a:t>PreparedBC.ca/</a:t>
            </a:r>
            <a:r>
              <a:rPr lang="en-CA" sz="2000" b="1" dirty="0" err="1">
                <a:solidFill>
                  <a:srgbClr val="FFC000"/>
                </a:solidFill>
                <a:latin typeface="BC Sans" pitchFamily="2" charset="0"/>
                <a:ea typeface="BC Sans" pitchFamily="2" charset="0"/>
                <a:cs typeface="Noto Sans" panose="020B0502040504020204" pitchFamily="34" charset="0"/>
              </a:rPr>
              <a:t>EmergencyReady</a:t>
            </a:r>
            <a:endParaRPr lang="en-US" sz="2000" b="1" dirty="0">
              <a:solidFill>
                <a:srgbClr val="FFC000"/>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23054863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2F6371-2F89-8C69-0E62-D8EDD032E5D7}"/>
              </a:ext>
            </a:extLst>
          </p:cNvPr>
          <p:cNvPicPr>
            <a:picLocks noChangeAspect="1"/>
          </p:cNvPicPr>
          <p:nvPr/>
        </p:nvPicPr>
        <p:blipFill>
          <a:blip r:embed="rId3"/>
          <a:stretch>
            <a:fillRect/>
          </a:stretch>
        </p:blipFill>
        <p:spPr>
          <a:xfrm>
            <a:off x="544285" y="0"/>
            <a:ext cx="11103429" cy="6858000"/>
          </a:xfrm>
          <a:prstGeom prst="rect">
            <a:avLst/>
          </a:prstGeom>
        </p:spPr>
      </p:pic>
    </p:spTree>
    <p:extLst>
      <p:ext uri="{BB962C8B-B14F-4D97-AF65-F5344CB8AC3E}">
        <p14:creationId xmlns:p14="http://schemas.microsoft.com/office/powerpoint/2010/main" val="3051134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BA3E166-A86E-45EA-B699-A025DAC1C8CD}"/>
              </a:ext>
            </a:extLst>
          </p:cNvPr>
          <p:cNvPicPr>
            <a:picLocks noChangeAspect="1"/>
          </p:cNvPicPr>
          <p:nvPr/>
        </p:nvPicPr>
        <p:blipFill>
          <a:blip r:embed="rId3"/>
          <a:stretch>
            <a:fillRect/>
          </a:stretch>
        </p:blipFill>
        <p:spPr>
          <a:xfrm>
            <a:off x="883619" y="2339894"/>
            <a:ext cx="6267106" cy="3117994"/>
          </a:xfrm>
          <a:prstGeom prst="rect">
            <a:avLst/>
          </a:prstGeom>
        </p:spPr>
      </p:pic>
      <p:sp>
        <p:nvSpPr>
          <p:cNvPr id="8" name="Content Placeholder 2">
            <a:extLst>
              <a:ext uri="{FF2B5EF4-FFF2-40B4-BE49-F238E27FC236}">
                <a16:creationId xmlns:a16="http://schemas.microsoft.com/office/drawing/2014/main" id="{C18BF384-1CB5-48E9-AD64-2CF7672AA775}"/>
              </a:ext>
            </a:extLst>
          </p:cNvPr>
          <p:cNvSpPr txBox="1">
            <a:spLocks/>
          </p:cNvSpPr>
          <p:nvPr/>
        </p:nvSpPr>
        <p:spPr>
          <a:xfrm>
            <a:off x="7383770" y="3898892"/>
            <a:ext cx="4348884" cy="629565"/>
          </a:xfrm>
          <a:prstGeom prst="rect">
            <a:avLst/>
          </a:prstGeom>
          <a:solidFill>
            <a:schemeClr val="bg1"/>
          </a:solidFill>
        </p:spPr>
        <p:txBody>
          <a:bodyPr vert="horz" lIns="91440" tIns="45720" rIns="91440" bIns="45720" rtlCol="0" anchor="ct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CA" b="1" dirty="0">
                <a:solidFill>
                  <a:schemeClr val="tx1"/>
                </a:solidFill>
              </a:rPr>
              <a:t>Gather your supplies</a:t>
            </a:r>
          </a:p>
        </p:txBody>
      </p:sp>
    </p:spTree>
    <p:extLst>
      <p:ext uri="{BB962C8B-B14F-4D97-AF65-F5344CB8AC3E}">
        <p14:creationId xmlns:p14="http://schemas.microsoft.com/office/powerpoint/2010/main" val="24445333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A441B0-5881-4D80-96EC-4049AE70A066}"/>
              </a:ext>
            </a:extLst>
          </p:cNvPr>
          <p:cNvSpPr/>
          <p:nvPr/>
        </p:nvSpPr>
        <p:spPr>
          <a:xfrm>
            <a:off x="7005316" y="1710625"/>
            <a:ext cx="4194628" cy="4441370"/>
          </a:xfrm>
          <a:prstGeom prst="rect">
            <a:avLst/>
          </a:prstGeom>
          <a:solidFill>
            <a:schemeClr val="tx1">
              <a:lumMod val="95000"/>
            </a:schemeClr>
          </a:solidFill>
          <a:ln w="19050">
            <a:solidFill>
              <a:schemeClr val="tx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Rectangle 33">
            <a:extLst>
              <a:ext uri="{FF2B5EF4-FFF2-40B4-BE49-F238E27FC236}">
                <a16:creationId xmlns:a16="http://schemas.microsoft.com/office/drawing/2014/main" id="{ED68D45D-32B2-48C8-99C8-D0B5BBFB1888}"/>
              </a:ext>
            </a:extLst>
          </p:cNvPr>
          <p:cNvSpPr/>
          <p:nvPr/>
        </p:nvSpPr>
        <p:spPr>
          <a:xfrm>
            <a:off x="681301" y="3487056"/>
            <a:ext cx="5892800" cy="707886"/>
          </a:xfrm>
          <a:prstGeom prst="rect">
            <a:avLst/>
          </a:prstGeom>
        </p:spPr>
        <p:txBody>
          <a:bodyPr wrap="square">
            <a:spAutoFit/>
          </a:bodyPr>
          <a:lstStyle/>
          <a:p>
            <a:r>
              <a:rPr lang="en-CA" sz="4000" b="1" dirty="0">
                <a:solidFill>
                  <a:schemeClr val="bg2"/>
                </a:solidFill>
              </a:rPr>
              <a:t>Home Emergency Kits</a:t>
            </a:r>
          </a:p>
        </p:txBody>
      </p:sp>
      <p:grpSp>
        <p:nvGrpSpPr>
          <p:cNvPr id="4" name="Group 3">
            <a:extLst>
              <a:ext uri="{FF2B5EF4-FFF2-40B4-BE49-F238E27FC236}">
                <a16:creationId xmlns:a16="http://schemas.microsoft.com/office/drawing/2014/main" id="{68D599C2-CA8D-46CA-97DA-8CC38DC6DF51}"/>
              </a:ext>
            </a:extLst>
          </p:cNvPr>
          <p:cNvGrpSpPr/>
          <p:nvPr/>
        </p:nvGrpSpPr>
        <p:grpSpPr>
          <a:xfrm>
            <a:off x="7307080" y="1970296"/>
            <a:ext cx="4051721" cy="4111188"/>
            <a:chOff x="7574223" y="2202525"/>
            <a:chExt cx="4051721" cy="4111188"/>
          </a:xfrm>
        </p:grpSpPr>
        <p:sp>
          <p:nvSpPr>
            <p:cNvPr id="6" name="Content Placeholder 1">
              <a:extLst>
                <a:ext uri="{FF2B5EF4-FFF2-40B4-BE49-F238E27FC236}">
                  <a16:creationId xmlns:a16="http://schemas.microsoft.com/office/drawing/2014/main" id="{33980D7A-B303-41A7-92DB-FB130C8AEEEC}"/>
                </a:ext>
              </a:extLst>
            </p:cNvPr>
            <p:cNvSpPr txBox="1">
              <a:spLocks/>
            </p:cNvSpPr>
            <p:nvPr/>
          </p:nvSpPr>
          <p:spPr>
            <a:xfrm>
              <a:off x="8266257" y="3080656"/>
              <a:ext cx="3359687" cy="323305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2400"/>
                </a:spcAft>
                <a:buNone/>
              </a:pPr>
              <a:r>
                <a:rPr lang="en-CA" sz="1800" dirty="0"/>
                <a:t>Earthquakes</a:t>
              </a:r>
            </a:p>
            <a:p>
              <a:pPr marL="0" indent="0">
                <a:spcAft>
                  <a:spcPts val="2400"/>
                </a:spcAft>
                <a:buNone/>
              </a:pPr>
              <a:r>
                <a:rPr lang="en-CA" sz="1800" dirty="0"/>
                <a:t>Disease Outbreaks</a:t>
              </a:r>
            </a:p>
            <a:p>
              <a:pPr marL="0" indent="0">
                <a:spcAft>
                  <a:spcPts val="2400"/>
                </a:spcAft>
                <a:buNone/>
              </a:pPr>
              <a:r>
                <a:rPr lang="en-CA" sz="1800" dirty="0"/>
                <a:t>Severe Weather</a:t>
              </a:r>
            </a:p>
            <a:p>
              <a:pPr marL="0" indent="0">
                <a:spcAft>
                  <a:spcPts val="2400"/>
                </a:spcAft>
                <a:buNone/>
              </a:pPr>
              <a:r>
                <a:rPr lang="en-CA" sz="1800" dirty="0"/>
                <a:t>Power Outages</a:t>
              </a:r>
            </a:p>
            <a:p>
              <a:pPr marL="0" indent="0">
                <a:spcAft>
                  <a:spcPts val="2400"/>
                </a:spcAft>
                <a:buNone/>
              </a:pPr>
              <a:r>
                <a:rPr lang="en-CA" sz="1800" dirty="0"/>
                <a:t>Hazardous Material Spills</a:t>
              </a:r>
            </a:p>
          </p:txBody>
        </p:sp>
        <p:sp>
          <p:nvSpPr>
            <p:cNvPr id="21" name="Rectangle 20">
              <a:extLst>
                <a:ext uri="{FF2B5EF4-FFF2-40B4-BE49-F238E27FC236}">
                  <a16:creationId xmlns:a16="http://schemas.microsoft.com/office/drawing/2014/main" id="{B0FC6FEA-6F92-4119-A315-FD6FE09A035A}"/>
                </a:ext>
              </a:extLst>
            </p:cNvPr>
            <p:cNvSpPr/>
            <p:nvPr/>
          </p:nvSpPr>
          <p:spPr>
            <a:xfrm>
              <a:off x="7574223" y="2202525"/>
              <a:ext cx="3659835" cy="523220"/>
            </a:xfrm>
            <a:prstGeom prst="rect">
              <a:avLst/>
            </a:prstGeom>
          </p:spPr>
          <p:txBody>
            <a:bodyPr wrap="square">
              <a:spAutoFit/>
            </a:bodyPr>
            <a:lstStyle/>
            <a:p>
              <a:r>
                <a:rPr lang="en-CA" sz="2800" b="1" dirty="0">
                  <a:solidFill>
                    <a:schemeClr val="bg1"/>
                  </a:solidFill>
                </a:rPr>
                <a:t>Relevant hazards:</a:t>
              </a:r>
            </a:p>
          </p:txBody>
        </p:sp>
      </p:grpSp>
      <p:sp>
        <p:nvSpPr>
          <p:cNvPr id="30" name="Content Placeholder 1">
            <a:extLst>
              <a:ext uri="{FF2B5EF4-FFF2-40B4-BE49-F238E27FC236}">
                <a16:creationId xmlns:a16="http://schemas.microsoft.com/office/drawing/2014/main" id="{18573FCC-80FC-439F-8611-1A3E7BBF66A5}"/>
              </a:ext>
            </a:extLst>
          </p:cNvPr>
          <p:cNvSpPr txBox="1">
            <a:spLocks/>
          </p:cNvSpPr>
          <p:nvPr/>
        </p:nvSpPr>
        <p:spPr>
          <a:xfrm>
            <a:off x="707015" y="4345113"/>
            <a:ext cx="5679272" cy="239361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en-CA" sz="2400" dirty="0"/>
              <a:t>Minimum of </a:t>
            </a:r>
            <a:r>
              <a:rPr lang="en-CA" sz="2400" b="1" dirty="0"/>
              <a:t>3 days to 2 weeks </a:t>
            </a:r>
            <a:r>
              <a:rPr lang="en-CA" sz="2400" dirty="0"/>
              <a:t>worth of supplies to keep everyone comfortable until services resume.</a:t>
            </a:r>
            <a:endParaRPr lang="en-CA" sz="1800" dirty="0"/>
          </a:p>
        </p:txBody>
      </p:sp>
      <p:grpSp>
        <p:nvGrpSpPr>
          <p:cNvPr id="12" name="Group 11">
            <a:extLst>
              <a:ext uri="{FF2B5EF4-FFF2-40B4-BE49-F238E27FC236}">
                <a16:creationId xmlns:a16="http://schemas.microsoft.com/office/drawing/2014/main" id="{E125D146-E84E-4C5A-8F66-85180A7C564B}"/>
              </a:ext>
            </a:extLst>
          </p:cNvPr>
          <p:cNvGrpSpPr/>
          <p:nvPr/>
        </p:nvGrpSpPr>
        <p:grpSpPr>
          <a:xfrm>
            <a:off x="550671" y="1219776"/>
            <a:ext cx="5229656" cy="2165682"/>
            <a:chOff x="681301" y="1190748"/>
            <a:chExt cx="5229656" cy="2165682"/>
          </a:xfrm>
        </p:grpSpPr>
        <p:pic>
          <p:nvPicPr>
            <p:cNvPr id="25" name="Picture 24">
              <a:extLst>
                <a:ext uri="{FF2B5EF4-FFF2-40B4-BE49-F238E27FC236}">
                  <a16:creationId xmlns:a16="http://schemas.microsoft.com/office/drawing/2014/main" id="{3B762893-6266-46C4-828D-AE236E70822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1301" y="1190748"/>
              <a:ext cx="2822600" cy="2165682"/>
            </a:xfrm>
            <a:prstGeom prst="rect">
              <a:avLst/>
            </a:prstGeom>
          </p:spPr>
        </p:pic>
        <p:pic>
          <p:nvPicPr>
            <p:cNvPr id="7" name="Picture 6">
              <a:extLst>
                <a:ext uri="{FF2B5EF4-FFF2-40B4-BE49-F238E27FC236}">
                  <a16:creationId xmlns:a16="http://schemas.microsoft.com/office/drawing/2014/main" id="{F4A47B4D-5BB9-4422-880E-9853028D31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36927" y="1683656"/>
              <a:ext cx="2474030" cy="1572929"/>
            </a:xfrm>
            <a:prstGeom prst="rect">
              <a:avLst/>
            </a:prstGeom>
          </p:spPr>
        </p:pic>
      </p:grpSp>
      <p:pic>
        <p:nvPicPr>
          <p:cNvPr id="2" name="Graphic 1">
            <a:extLst>
              <a:ext uri="{FF2B5EF4-FFF2-40B4-BE49-F238E27FC236}">
                <a16:creationId xmlns:a16="http://schemas.microsoft.com/office/drawing/2014/main" id="{A95A659D-C0CD-2222-FBFD-1839730A768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348247" y="2745884"/>
            <a:ext cx="555151" cy="539729"/>
          </a:xfrm>
          <a:prstGeom prst="rect">
            <a:avLst/>
          </a:prstGeom>
        </p:spPr>
      </p:pic>
      <p:pic>
        <p:nvPicPr>
          <p:cNvPr id="9" name="Graphic 8">
            <a:extLst>
              <a:ext uri="{FF2B5EF4-FFF2-40B4-BE49-F238E27FC236}">
                <a16:creationId xmlns:a16="http://schemas.microsoft.com/office/drawing/2014/main" id="{BFBDB0F4-3C23-16DD-0428-DC3AE77290E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51872" y="4701210"/>
            <a:ext cx="539641" cy="539729"/>
          </a:xfrm>
          <a:prstGeom prst="rect">
            <a:avLst/>
          </a:prstGeom>
        </p:spPr>
      </p:pic>
      <p:pic>
        <p:nvPicPr>
          <p:cNvPr id="10" name="Graphic 9">
            <a:extLst>
              <a:ext uri="{FF2B5EF4-FFF2-40B4-BE49-F238E27FC236}">
                <a16:creationId xmlns:a16="http://schemas.microsoft.com/office/drawing/2014/main" id="{07009687-B37A-ACF0-6321-92D83F963D8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341251" y="5337047"/>
            <a:ext cx="555151" cy="539729"/>
          </a:xfrm>
          <a:prstGeom prst="rect">
            <a:avLst/>
          </a:prstGeom>
        </p:spPr>
      </p:pic>
      <p:pic>
        <p:nvPicPr>
          <p:cNvPr id="11" name="Graphic 10">
            <a:extLst>
              <a:ext uri="{FF2B5EF4-FFF2-40B4-BE49-F238E27FC236}">
                <a16:creationId xmlns:a16="http://schemas.microsoft.com/office/drawing/2014/main" id="{9E9458A8-B631-B3FA-795E-566FAE58C25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348247" y="4053787"/>
            <a:ext cx="554066" cy="539729"/>
          </a:xfrm>
          <a:prstGeom prst="rect">
            <a:avLst/>
          </a:prstGeom>
        </p:spPr>
      </p:pic>
      <p:pic>
        <p:nvPicPr>
          <p:cNvPr id="13" name="Graphic 12">
            <a:extLst>
              <a:ext uri="{FF2B5EF4-FFF2-40B4-BE49-F238E27FC236}">
                <a16:creationId xmlns:a16="http://schemas.microsoft.com/office/drawing/2014/main" id="{6FAA6793-B6CF-229B-0BFC-E1357449275C}"/>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348247" y="3408090"/>
            <a:ext cx="549633" cy="523220"/>
          </a:xfrm>
          <a:prstGeom prst="rect">
            <a:avLst/>
          </a:prstGeom>
        </p:spPr>
      </p:pic>
    </p:spTree>
    <p:extLst>
      <p:ext uri="{BB962C8B-B14F-4D97-AF65-F5344CB8AC3E}">
        <p14:creationId xmlns:p14="http://schemas.microsoft.com/office/powerpoint/2010/main" val="3828003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ED68D45D-32B2-48C8-99C8-D0B5BBFB1888}"/>
              </a:ext>
            </a:extLst>
          </p:cNvPr>
          <p:cNvSpPr/>
          <p:nvPr/>
        </p:nvSpPr>
        <p:spPr>
          <a:xfrm>
            <a:off x="344918" y="1310065"/>
            <a:ext cx="5892800"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4000" b="1" i="0" u="none" strike="noStrike" kern="1200" cap="none" spc="0" normalizeH="0" baseline="0" noProof="0" dirty="0">
                <a:ln>
                  <a:noFill/>
                </a:ln>
                <a:solidFill>
                  <a:srgbClr val="1F497D"/>
                </a:solidFill>
                <a:effectLst/>
                <a:uLnTx/>
                <a:uFillTx/>
                <a:latin typeface="BC Sans"/>
                <a:ea typeface="+mn-ea"/>
                <a:cs typeface="+mn-cs"/>
              </a:rPr>
              <a:t> Supply check list</a:t>
            </a:r>
          </a:p>
        </p:txBody>
      </p:sp>
      <p:sp>
        <p:nvSpPr>
          <p:cNvPr id="30" name="Content Placeholder 1">
            <a:extLst>
              <a:ext uri="{FF2B5EF4-FFF2-40B4-BE49-F238E27FC236}">
                <a16:creationId xmlns:a16="http://schemas.microsoft.com/office/drawing/2014/main" id="{18573FCC-80FC-439F-8611-1A3E7BBF66A5}"/>
              </a:ext>
            </a:extLst>
          </p:cNvPr>
          <p:cNvSpPr txBox="1">
            <a:spLocks/>
          </p:cNvSpPr>
          <p:nvPr/>
        </p:nvSpPr>
        <p:spPr>
          <a:xfrm>
            <a:off x="423586" y="2355539"/>
            <a:ext cx="5168606" cy="4313467"/>
          </a:xfrm>
          <a:prstGeom prst="rect">
            <a:avLst/>
          </a:prstGeom>
        </p:spPr>
        <p:txBody>
          <a:bodyPr vert="horz" lIns="91440" tIns="45720" rIns="91440" bIns="45720" rtlCol="0">
            <a:normAutofit fontScale="4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lumMod val="65000"/>
                    <a:lumOff val="35000"/>
                  </a:prstClr>
                </a:solidFill>
                <a:effectLst/>
                <a:uLnTx/>
                <a:uFillTx/>
                <a:latin typeface="BC Sans"/>
                <a:ea typeface="+mn-ea"/>
                <a:cs typeface="+mn-cs"/>
              </a:rPr>
              <a:t>Copy of your </a:t>
            </a:r>
            <a:r>
              <a:rPr kumimoji="0" lang="en-US" sz="50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emergency plan</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lumMod val="65000"/>
                    <a:lumOff val="35000"/>
                  </a:prstClr>
                </a:solidFill>
                <a:effectLst/>
                <a:uLnTx/>
                <a:uFillTx/>
                <a:latin typeface="BC Sans"/>
                <a:ea typeface="+mn-ea"/>
                <a:cs typeface="+mn-cs"/>
              </a:rPr>
              <a:t>Copies of </a:t>
            </a:r>
            <a:r>
              <a:rPr kumimoji="0" lang="en-US" sz="50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important documents</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lumMod val="65000"/>
                    <a:lumOff val="35000"/>
                  </a:prstClr>
                </a:solidFill>
                <a:effectLst/>
                <a:uLnTx/>
                <a:uFillTx/>
                <a:latin typeface="BC Sans"/>
                <a:ea typeface="+mn-ea"/>
                <a:cs typeface="+mn-cs"/>
              </a:rPr>
              <a:t>Cash</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lumMod val="65000"/>
                    <a:lumOff val="35000"/>
                  </a:prstClr>
                </a:solidFill>
                <a:effectLst/>
                <a:uLnTx/>
                <a:uFillTx/>
                <a:latin typeface="BC Sans"/>
                <a:ea typeface="+mn-ea"/>
                <a:cs typeface="+mn-cs"/>
              </a:rPr>
              <a:t>Water</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lumMod val="65000"/>
                    <a:lumOff val="35000"/>
                  </a:prstClr>
                </a:solidFill>
                <a:effectLst/>
                <a:uLnTx/>
                <a:uFillTx/>
                <a:latin typeface="BC Sans"/>
                <a:ea typeface="+mn-ea"/>
                <a:cs typeface="+mn-cs"/>
              </a:rPr>
              <a:t>Non-perishable food</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lumMod val="65000"/>
                    <a:lumOff val="35000"/>
                  </a:prstClr>
                </a:solidFill>
                <a:effectLst/>
                <a:uLnTx/>
                <a:uFillTx/>
                <a:latin typeface="BC Sans"/>
                <a:ea typeface="+mn-ea"/>
                <a:cs typeface="+mn-cs"/>
              </a:rPr>
              <a:t>Phone charger, power bank </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lumMod val="65000"/>
                    <a:lumOff val="35000"/>
                  </a:prstClr>
                </a:solidFill>
                <a:effectLst/>
                <a:uLnTx/>
                <a:uFillTx/>
                <a:latin typeface="BC Sans"/>
                <a:ea typeface="+mn-ea"/>
                <a:cs typeface="+mn-cs"/>
              </a:rPr>
              <a:t>Battery-powered or hand-crank </a:t>
            </a:r>
            <a:r>
              <a:rPr kumimoji="0" lang="en-US" sz="50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radio</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5000" b="0" i="0" u="none" strike="noStrike" kern="1200" cap="none" spc="0" normalizeH="0" baseline="0" noProof="0" dirty="0">
                <a:ln>
                  <a:noFill/>
                </a:ln>
                <a:solidFill>
                  <a:prstClr val="black">
                    <a:lumMod val="65000"/>
                    <a:lumOff val="35000"/>
                  </a:prstClr>
                </a:solidFill>
                <a:effectLst/>
                <a:uLnTx/>
                <a:uFillTx/>
                <a:latin typeface="BC Sans"/>
                <a:ea typeface="+mn-ea"/>
                <a:cs typeface="+mn-cs"/>
              </a:rPr>
              <a:t>Battery-powered or hand-crank </a:t>
            </a:r>
            <a:r>
              <a:rPr kumimoji="0" lang="en-US" sz="50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flashlight</a:t>
            </a:r>
          </a:p>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tabLst/>
              <a:defRPr/>
            </a:pPr>
            <a:r>
              <a:rPr kumimoji="0" lang="en-US" sz="22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     </a:t>
            </a:r>
            <a:endParaRPr kumimoji="0" lang="en-CA" sz="2200" b="1" i="0" u="sng" strike="noStrike" kern="1200" cap="none" spc="0" normalizeH="0" baseline="0" noProof="0" dirty="0">
              <a:ln>
                <a:noFill/>
              </a:ln>
              <a:solidFill>
                <a:prstClr val="black">
                  <a:lumMod val="65000"/>
                  <a:lumOff val="35000"/>
                </a:prstClr>
              </a:solidFill>
              <a:effectLst/>
              <a:uLnTx/>
              <a:uFillTx/>
              <a:latin typeface="BC Sans"/>
              <a:ea typeface="+mn-ea"/>
              <a:cs typeface="+mn-cs"/>
            </a:endParaRPr>
          </a:p>
        </p:txBody>
      </p:sp>
      <p:pic>
        <p:nvPicPr>
          <p:cNvPr id="9" name="Picture 8">
            <a:extLst>
              <a:ext uri="{FF2B5EF4-FFF2-40B4-BE49-F238E27FC236}">
                <a16:creationId xmlns:a16="http://schemas.microsoft.com/office/drawing/2014/main" id="{BB447952-AACA-5974-03ED-1D3708AE31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48139" y="6669008"/>
            <a:ext cx="243861" cy="188992"/>
          </a:xfrm>
          <a:prstGeom prst="rect">
            <a:avLst/>
          </a:prstGeom>
        </p:spPr>
      </p:pic>
      <p:pic>
        <p:nvPicPr>
          <p:cNvPr id="2" name="Picture 1">
            <a:extLst>
              <a:ext uri="{FF2B5EF4-FFF2-40B4-BE49-F238E27FC236}">
                <a16:creationId xmlns:a16="http://schemas.microsoft.com/office/drawing/2014/main" id="{B4F1D68D-D73F-C897-2F68-7CDE75F22CE6}"/>
              </a:ext>
            </a:extLst>
          </p:cNvPr>
          <p:cNvPicPr>
            <a:picLocks noChangeAspect="1"/>
          </p:cNvPicPr>
          <p:nvPr/>
        </p:nvPicPr>
        <p:blipFill>
          <a:blip r:embed="rId4"/>
          <a:stretch>
            <a:fillRect/>
          </a:stretch>
        </p:blipFill>
        <p:spPr>
          <a:xfrm>
            <a:off x="10686157" y="4840049"/>
            <a:ext cx="1505843" cy="2017951"/>
          </a:xfrm>
          <a:prstGeom prst="rect">
            <a:avLst/>
          </a:prstGeom>
        </p:spPr>
      </p:pic>
      <p:sp>
        <p:nvSpPr>
          <p:cNvPr id="18" name="Content Placeholder 1">
            <a:extLst>
              <a:ext uri="{FF2B5EF4-FFF2-40B4-BE49-F238E27FC236}">
                <a16:creationId xmlns:a16="http://schemas.microsoft.com/office/drawing/2014/main" id="{33C320E6-A1EF-C926-CD19-AF8F6ADBF61A}"/>
              </a:ext>
            </a:extLst>
          </p:cNvPr>
          <p:cNvSpPr txBox="1">
            <a:spLocks/>
          </p:cNvSpPr>
          <p:nvPr/>
        </p:nvSpPr>
        <p:spPr>
          <a:xfrm>
            <a:off x="6599810" y="2202634"/>
            <a:ext cx="4801395" cy="29789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Extra batteries</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First-aid kit &amp; medications</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Seasonal clothing</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Whistle </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lumMod val="65000"/>
                    <a:lumOff val="35000"/>
                  </a:prstClr>
                </a:solidFill>
                <a:effectLst/>
                <a:uLnTx/>
                <a:uFillTx/>
                <a:latin typeface="BC Sans"/>
                <a:ea typeface="+mn-ea"/>
                <a:cs typeface="+mn-cs"/>
              </a:rPr>
              <a:t>Emergency blanket</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lumMod val="65000"/>
                    <a:lumOff val="35000"/>
                  </a:prstClr>
                </a:solidFill>
                <a:effectLst/>
                <a:highlight>
                  <a:srgbClr val="FFFF00"/>
                </a:highlight>
                <a:uLnTx/>
                <a:uFillTx/>
                <a:latin typeface="BC Sans"/>
                <a:ea typeface="+mn-ea"/>
                <a:cs typeface="+mn-cs"/>
              </a:rPr>
              <a:t>Sturdy </a:t>
            </a:r>
            <a:r>
              <a:rPr kumimoji="0" lang="en-US" sz="2000" b="1" i="0" u="none" strike="noStrike" kern="1200" cap="none" spc="0" normalizeH="0" baseline="0" noProof="0" dirty="0">
                <a:ln>
                  <a:noFill/>
                </a:ln>
                <a:solidFill>
                  <a:prstClr val="black">
                    <a:lumMod val="65000"/>
                    <a:lumOff val="35000"/>
                  </a:prstClr>
                </a:solidFill>
                <a:effectLst/>
                <a:highlight>
                  <a:srgbClr val="FFFF00"/>
                </a:highlight>
                <a:uLnTx/>
                <a:uFillTx/>
                <a:latin typeface="BC Sans"/>
                <a:ea typeface="+mn-ea"/>
                <a:cs typeface="+mn-cs"/>
              </a:rPr>
              <a:t>footwear</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lumMod val="65000"/>
                    <a:lumOff val="35000"/>
                  </a:prstClr>
                </a:solidFill>
                <a:effectLst/>
                <a:highlight>
                  <a:srgbClr val="FFFF00"/>
                </a:highlight>
                <a:uLnTx/>
                <a:uFillTx/>
                <a:latin typeface="BC Sans"/>
                <a:ea typeface="+mn-ea"/>
                <a:cs typeface="+mn-cs"/>
              </a:rPr>
              <a:t>Mask</a:t>
            </a:r>
          </a:p>
          <a:p>
            <a:pPr marL="342900" marR="0" lvl="0" indent="-342900" algn="l" defTabSz="914400" rtl="0" eaLnBrk="1" fontAlgn="auto" latinLnBrk="0" hangingPunct="1">
              <a:lnSpc>
                <a:spcPct val="150000"/>
              </a:lnSpc>
              <a:spcBef>
                <a:spcPct val="200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prstClr val="black">
                    <a:lumMod val="65000"/>
                    <a:lumOff val="35000"/>
                  </a:prstClr>
                </a:solidFill>
                <a:effectLst/>
                <a:highlight>
                  <a:srgbClr val="FFFF00"/>
                </a:highlight>
                <a:uLnTx/>
                <a:uFillTx/>
                <a:latin typeface="BC Sans"/>
                <a:ea typeface="+mn-ea"/>
                <a:cs typeface="+mn-cs"/>
              </a:rPr>
              <a:t>Garbage bags</a:t>
            </a:r>
          </a:p>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tabLst/>
              <a:defRPr/>
            </a:pPr>
            <a:endParaRPr kumimoji="0" lang="en-CA" sz="2000" b="0" i="0" u="none" strike="noStrike" kern="1200" cap="none" spc="0" normalizeH="0" baseline="0" noProof="0" dirty="0">
              <a:ln>
                <a:noFill/>
              </a:ln>
              <a:solidFill>
                <a:prstClr val="black">
                  <a:lumMod val="65000"/>
                  <a:lumOff val="35000"/>
                </a:prstClr>
              </a:solidFill>
              <a:effectLst/>
              <a:uLnTx/>
              <a:uFillTx/>
              <a:latin typeface="BC Sans"/>
              <a:ea typeface="+mn-ea"/>
              <a:cs typeface="+mn-cs"/>
            </a:endParaRPr>
          </a:p>
        </p:txBody>
      </p:sp>
      <p:pic>
        <p:nvPicPr>
          <p:cNvPr id="5" name="Picture 4" descr="A yellow rectangular object with a white border&#10;&#10;Description automatically generated">
            <a:extLst>
              <a:ext uri="{FF2B5EF4-FFF2-40B4-BE49-F238E27FC236}">
                <a16:creationId xmlns:a16="http://schemas.microsoft.com/office/drawing/2014/main" id="{912BF6AF-D1F0-31BB-DD22-D2FE62166A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22" y="-1542"/>
            <a:ext cx="12192000" cy="6858000"/>
          </a:xfrm>
          <a:prstGeom prst="rect">
            <a:avLst/>
          </a:prstGeom>
        </p:spPr>
      </p:pic>
      <p:sp>
        <p:nvSpPr>
          <p:cNvPr id="7" name="TextBox 6">
            <a:extLst>
              <a:ext uri="{FF2B5EF4-FFF2-40B4-BE49-F238E27FC236}">
                <a16:creationId xmlns:a16="http://schemas.microsoft.com/office/drawing/2014/main" id="{5649AB6D-4841-33E5-E889-9F8EA5921222}"/>
              </a:ext>
            </a:extLst>
          </p:cNvPr>
          <p:cNvSpPr txBox="1"/>
          <p:nvPr/>
        </p:nvSpPr>
        <p:spPr>
          <a:xfrm>
            <a:off x="1188700" y="408760"/>
            <a:ext cx="2575579"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Home Emergency plan</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8" name="TextBox 7">
            <a:extLst>
              <a:ext uri="{FF2B5EF4-FFF2-40B4-BE49-F238E27FC236}">
                <a16:creationId xmlns:a16="http://schemas.microsoft.com/office/drawing/2014/main" id="{8AD9490A-E12D-BF43-9CBF-73233F60AAD1}"/>
              </a:ext>
            </a:extLst>
          </p:cNvPr>
          <p:cNvSpPr txBox="1"/>
          <p:nvPr/>
        </p:nvSpPr>
        <p:spPr>
          <a:xfrm>
            <a:off x="1188701" y="1371622"/>
            <a:ext cx="276867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Copies of important documents</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11" name="TextBox 10">
            <a:extLst>
              <a:ext uri="{FF2B5EF4-FFF2-40B4-BE49-F238E27FC236}">
                <a16:creationId xmlns:a16="http://schemas.microsoft.com/office/drawing/2014/main" id="{B579F152-8FD2-C0E8-B0DB-BD1FC721B91D}"/>
              </a:ext>
            </a:extLst>
          </p:cNvPr>
          <p:cNvSpPr txBox="1"/>
          <p:nvPr/>
        </p:nvSpPr>
        <p:spPr>
          <a:xfrm>
            <a:off x="1302683" y="4673488"/>
            <a:ext cx="2768675"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Cash</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12" name="TextBox 11">
            <a:extLst>
              <a:ext uri="{FF2B5EF4-FFF2-40B4-BE49-F238E27FC236}">
                <a16:creationId xmlns:a16="http://schemas.microsoft.com/office/drawing/2014/main" id="{F3D0B59C-6D6D-9B3C-6D04-142F132FE8DC}"/>
              </a:ext>
            </a:extLst>
          </p:cNvPr>
          <p:cNvSpPr txBox="1"/>
          <p:nvPr/>
        </p:nvSpPr>
        <p:spPr>
          <a:xfrm>
            <a:off x="1199615" y="2484158"/>
            <a:ext cx="2768675"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Water</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13" name="TextBox 12">
            <a:extLst>
              <a:ext uri="{FF2B5EF4-FFF2-40B4-BE49-F238E27FC236}">
                <a16:creationId xmlns:a16="http://schemas.microsoft.com/office/drawing/2014/main" id="{BCFAB090-69A3-BCD0-9EC7-05596BF2D39C}"/>
              </a:ext>
            </a:extLst>
          </p:cNvPr>
          <p:cNvSpPr txBox="1"/>
          <p:nvPr/>
        </p:nvSpPr>
        <p:spPr>
          <a:xfrm>
            <a:off x="1267565" y="3546921"/>
            <a:ext cx="2167450"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Non-perishable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food</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14" name="TextBox 13">
            <a:extLst>
              <a:ext uri="{FF2B5EF4-FFF2-40B4-BE49-F238E27FC236}">
                <a16:creationId xmlns:a16="http://schemas.microsoft.com/office/drawing/2014/main" id="{46ED1549-2968-0FCA-864A-1B15037A2D34}"/>
              </a:ext>
            </a:extLst>
          </p:cNvPr>
          <p:cNvSpPr txBox="1"/>
          <p:nvPr/>
        </p:nvSpPr>
        <p:spPr>
          <a:xfrm>
            <a:off x="1188700" y="5600277"/>
            <a:ext cx="2167450"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Phone charger &amp; power bank</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15" name="TextBox 14">
            <a:extLst>
              <a:ext uri="{FF2B5EF4-FFF2-40B4-BE49-F238E27FC236}">
                <a16:creationId xmlns:a16="http://schemas.microsoft.com/office/drawing/2014/main" id="{19B9E0AD-F6B7-71E6-4AAA-EF2D84007580}"/>
              </a:ext>
            </a:extLst>
          </p:cNvPr>
          <p:cNvSpPr txBox="1"/>
          <p:nvPr/>
        </p:nvSpPr>
        <p:spPr>
          <a:xfrm>
            <a:off x="5278649" y="314039"/>
            <a:ext cx="276867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Battery-powered or hand-crank radio</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16" name="TextBox 15">
            <a:extLst>
              <a:ext uri="{FF2B5EF4-FFF2-40B4-BE49-F238E27FC236}">
                <a16:creationId xmlns:a16="http://schemas.microsoft.com/office/drawing/2014/main" id="{04C90F07-565A-E4FD-F2AA-88B22CF2B15D}"/>
              </a:ext>
            </a:extLst>
          </p:cNvPr>
          <p:cNvSpPr txBox="1"/>
          <p:nvPr/>
        </p:nvSpPr>
        <p:spPr>
          <a:xfrm>
            <a:off x="5271005" y="1337353"/>
            <a:ext cx="298537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Battery-powered or hand-crank flashlight</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17" name="TextBox 16">
            <a:extLst>
              <a:ext uri="{FF2B5EF4-FFF2-40B4-BE49-F238E27FC236}">
                <a16:creationId xmlns:a16="http://schemas.microsoft.com/office/drawing/2014/main" id="{D61ECBA1-8683-CA9C-802A-611C302DCB0B}"/>
              </a:ext>
            </a:extLst>
          </p:cNvPr>
          <p:cNvSpPr txBox="1"/>
          <p:nvPr/>
        </p:nvSpPr>
        <p:spPr>
          <a:xfrm>
            <a:off x="5271005" y="2383370"/>
            <a:ext cx="2985375"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Extra Batteries</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19" name="TextBox 18">
            <a:extLst>
              <a:ext uri="{FF2B5EF4-FFF2-40B4-BE49-F238E27FC236}">
                <a16:creationId xmlns:a16="http://schemas.microsoft.com/office/drawing/2014/main" id="{1B60DA99-7CE2-20BB-3DE9-2337D29B9AFB}"/>
              </a:ext>
            </a:extLst>
          </p:cNvPr>
          <p:cNvSpPr txBox="1"/>
          <p:nvPr/>
        </p:nvSpPr>
        <p:spPr>
          <a:xfrm>
            <a:off x="5271004" y="3431857"/>
            <a:ext cx="298537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First aid kit &amp; medications</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20" name="TextBox 19">
            <a:extLst>
              <a:ext uri="{FF2B5EF4-FFF2-40B4-BE49-F238E27FC236}">
                <a16:creationId xmlns:a16="http://schemas.microsoft.com/office/drawing/2014/main" id="{7B11086B-EA2A-D7C1-8539-B23ADDBB1F4F}"/>
              </a:ext>
            </a:extLst>
          </p:cNvPr>
          <p:cNvSpPr txBox="1"/>
          <p:nvPr/>
        </p:nvSpPr>
        <p:spPr>
          <a:xfrm>
            <a:off x="5271004" y="4410795"/>
            <a:ext cx="2167450"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404040"/>
                </a:solidFill>
                <a:effectLst/>
                <a:uLnTx/>
                <a:uFillTx/>
                <a:latin typeface="BC Sans"/>
                <a:ea typeface="+mn-ea"/>
                <a:cs typeface="+mn-cs"/>
              </a:rPr>
              <a:t>Personal toiletries</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21" name="TextBox 20">
            <a:extLst>
              <a:ext uri="{FF2B5EF4-FFF2-40B4-BE49-F238E27FC236}">
                <a16:creationId xmlns:a16="http://schemas.microsoft.com/office/drawing/2014/main" id="{579744FA-BF77-53AC-4703-F1C4E4FD1538}"/>
              </a:ext>
            </a:extLst>
          </p:cNvPr>
          <p:cNvSpPr txBox="1"/>
          <p:nvPr/>
        </p:nvSpPr>
        <p:spPr>
          <a:xfrm>
            <a:off x="5278648" y="5574587"/>
            <a:ext cx="2844800"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1" i="0" u="none" strike="noStrike" kern="1200" cap="none" spc="0" normalizeH="0" baseline="0" noProof="0" dirty="0">
                <a:ln>
                  <a:noFill/>
                </a:ln>
                <a:solidFill>
                  <a:srgbClr val="404040"/>
                </a:solidFill>
                <a:effectLst/>
                <a:uLnTx/>
                <a:uFillTx/>
                <a:latin typeface="BC Sans"/>
                <a:ea typeface="+mn-ea"/>
                <a:cs typeface="+mn-cs"/>
              </a:rPr>
              <a:t>Seasonal clothing and sturdy footwear</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22" name="TextBox 21">
            <a:extLst>
              <a:ext uri="{FF2B5EF4-FFF2-40B4-BE49-F238E27FC236}">
                <a16:creationId xmlns:a16="http://schemas.microsoft.com/office/drawing/2014/main" id="{977EBFAE-A2B8-5C51-2711-A6B40E470035}"/>
              </a:ext>
            </a:extLst>
          </p:cNvPr>
          <p:cNvSpPr txBox="1"/>
          <p:nvPr/>
        </p:nvSpPr>
        <p:spPr>
          <a:xfrm>
            <a:off x="9751326" y="408760"/>
            <a:ext cx="1175658"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Whistle</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23" name="TextBox 22">
            <a:extLst>
              <a:ext uri="{FF2B5EF4-FFF2-40B4-BE49-F238E27FC236}">
                <a16:creationId xmlns:a16="http://schemas.microsoft.com/office/drawing/2014/main" id="{F26E578B-F34C-2FA5-3E25-F15444538770}"/>
              </a:ext>
            </a:extLst>
          </p:cNvPr>
          <p:cNvSpPr txBox="1"/>
          <p:nvPr/>
        </p:nvSpPr>
        <p:spPr>
          <a:xfrm>
            <a:off x="9740346" y="2336942"/>
            <a:ext cx="2553684"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Garbage bags &amp; moist towelettes</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24" name="TextBox 23">
            <a:extLst>
              <a:ext uri="{FF2B5EF4-FFF2-40B4-BE49-F238E27FC236}">
                <a16:creationId xmlns:a16="http://schemas.microsoft.com/office/drawing/2014/main" id="{3CD7EB1F-4656-6C13-1B65-11BE1C3E941C}"/>
              </a:ext>
            </a:extLst>
          </p:cNvPr>
          <p:cNvSpPr txBox="1"/>
          <p:nvPr/>
        </p:nvSpPr>
        <p:spPr>
          <a:xfrm>
            <a:off x="9751326" y="1338441"/>
            <a:ext cx="1657319"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Emergency blanket</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25" name="TextBox 24">
            <a:extLst>
              <a:ext uri="{FF2B5EF4-FFF2-40B4-BE49-F238E27FC236}">
                <a16:creationId xmlns:a16="http://schemas.microsoft.com/office/drawing/2014/main" id="{5671369E-9303-26DE-E80E-76EB4E0EA3E4}"/>
              </a:ext>
            </a:extLst>
          </p:cNvPr>
          <p:cNvSpPr txBox="1"/>
          <p:nvPr/>
        </p:nvSpPr>
        <p:spPr>
          <a:xfrm>
            <a:off x="9746597" y="3427458"/>
            <a:ext cx="1657319"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Mask</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26" name="TextBox 25">
            <a:extLst>
              <a:ext uri="{FF2B5EF4-FFF2-40B4-BE49-F238E27FC236}">
                <a16:creationId xmlns:a16="http://schemas.microsoft.com/office/drawing/2014/main" id="{EF437E2F-870F-10DB-3DBA-7A74B1ABFDB6}"/>
              </a:ext>
            </a:extLst>
          </p:cNvPr>
          <p:cNvSpPr txBox="1"/>
          <p:nvPr/>
        </p:nvSpPr>
        <p:spPr>
          <a:xfrm>
            <a:off x="9768248" y="4396958"/>
            <a:ext cx="2167450" cy="101566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BC Sans"/>
                <a:ea typeface="+mn-ea"/>
                <a:cs typeface="+mn-cs"/>
              </a:rPr>
              <a:t>Comfort &amp; entertainment items</a:t>
            </a:r>
            <a:endParaRPr kumimoji="0" lang="en-US" sz="2000" b="0" i="0" u="none" strike="noStrike" kern="1200" cap="none" spc="0" normalizeH="0" baseline="0" noProof="0" dirty="0">
              <a:ln>
                <a:noFill/>
              </a:ln>
              <a:solidFill>
                <a:srgbClr val="404040"/>
              </a:solidFill>
              <a:effectLst/>
              <a:uLnTx/>
              <a:uFillTx/>
              <a:latin typeface="BC Sans"/>
              <a:ea typeface="+mn-ea"/>
              <a:cs typeface="+mn-cs"/>
            </a:endParaRPr>
          </a:p>
        </p:txBody>
      </p:sp>
      <p:sp>
        <p:nvSpPr>
          <p:cNvPr id="4" name="Slide Number Placeholder 2">
            <a:extLst>
              <a:ext uri="{FF2B5EF4-FFF2-40B4-BE49-F238E27FC236}">
                <a16:creationId xmlns:a16="http://schemas.microsoft.com/office/drawing/2014/main" id="{3C974053-623B-03CE-2D21-0FC99584C3DF}"/>
              </a:ext>
            </a:extLst>
          </p:cNvPr>
          <p:cNvSpPr>
            <a:spLocks noGrp="1"/>
          </p:cNvSpPr>
          <p:nvPr>
            <p:ph type="sldNum" sz="quarter" idx="12"/>
          </p:nvPr>
        </p:nvSpPr>
        <p:spPr>
          <a:xfrm>
            <a:off x="9230933" y="6078386"/>
            <a:ext cx="2844800" cy="365125"/>
          </a:xfrm>
        </p:spPr>
        <p:txBody>
          <a:bodyPr/>
          <a:lstStyle/>
          <a:p>
            <a:fld id="{D97022BC-22FB-4C31-A81A-4496F7C8B801}" type="slidenum">
              <a:rPr lang="en-CA" smtClean="0"/>
              <a:pPr/>
              <a:t>25</a:t>
            </a:fld>
            <a:endParaRPr lang="en-CA" dirty="0"/>
          </a:p>
        </p:txBody>
      </p:sp>
      <p:pic>
        <p:nvPicPr>
          <p:cNvPr id="33" name="Graphic 32">
            <a:extLst>
              <a:ext uri="{FF2B5EF4-FFF2-40B4-BE49-F238E27FC236}">
                <a16:creationId xmlns:a16="http://schemas.microsoft.com/office/drawing/2014/main" id="{01E7F9BA-D460-5F56-BA2F-3F46B62F4B3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9502" y="1449998"/>
            <a:ext cx="773174" cy="517417"/>
          </a:xfrm>
          <a:prstGeom prst="rect">
            <a:avLst/>
          </a:prstGeom>
        </p:spPr>
      </p:pic>
      <p:pic>
        <p:nvPicPr>
          <p:cNvPr id="36" name="Graphic 35">
            <a:extLst>
              <a:ext uri="{FF2B5EF4-FFF2-40B4-BE49-F238E27FC236}">
                <a16:creationId xmlns:a16="http://schemas.microsoft.com/office/drawing/2014/main" id="{2576BEFE-D1DA-96CD-648B-1D43D47530A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15931" y="228600"/>
            <a:ext cx="795319" cy="929469"/>
          </a:xfrm>
          <a:prstGeom prst="rect">
            <a:avLst/>
          </a:prstGeom>
        </p:spPr>
      </p:pic>
      <p:pic>
        <p:nvPicPr>
          <p:cNvPr id="38" name="Graphic 37">
            <a:extLst>
              <a:ext uri="{FF2B5EF4-FFF2-40B4-BE49-F238E27FC236}">
                <a16:creationId xmlns:a16="http://schemas.microsoft.com/office/drawing/2014/main" id="{FDAA4E69-0D5E-EE6E-12AF-54364ABE3DB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4976" y="2342907"/>
            <a:ext cx="926301" cy="890211"/>
          </a:xfrm>
          <a:prstGeom prst="rect">
            <a:avLst/>
          </a:prstGeom>
        </p:spPr>
      </p:pic>
      <p:pic>
        <p:nvPicPr>
          <p:cNvPr id="40" name="Graphic 39">
            <a:extLst>
              <a:ext uri="{FF2B5EF4-FFF2-40B4-BE49-F238E27FC236}">
                <a16:creationId xmlns:a16="http://schemas.microsoft.com/office/drawing/2014/main" id="{BB7A1B31-A1A8-3FE4-20B8-15DC5218D9E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41903" y="3570707"/>
            <a:ext cx="795459" cy="707886"/>
          </a:xfrm>
          <a:prstGeom prst="rect">
            <a:avLst/>
          </a:prstGeom>
        </p:spPr>
      </p:pic>
      <p:pic>
        <p:nvPicPr>
          <p:cNvPr id="43" name="Graphic 42">
            <a:extLst>
              <a:ext uri="{FF2B5EF4-FFF2-40B4-BE49-F238E27FC236}">
                <a16:creationId xmlns:a16="http://schemas.microsoft.com/office/drawing/2014/main" id="{425D80A8-BFA6-937E-13A8-F7ED4E33539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4976" y="4531913"/>
            <a:ext cx="827700" cy="764031"/>
          </a:xfrm>
          <a:prstGeom prst="rect">
            <a:avLst/>
          </a:prstGeom>
        </p:spPr>
      </p:pic>
      <p:pic>
        <p:nvPicPr>
          <p:cNvPr id="45" name="Graphic 44">
            <a:extLst>
              <a:ext uri="{FF2B5EF4-FFF2-40B4-BE49-F238E27FC236}">
                <a16:creationId xmlns:a16="http://schemas.microsoft.com/office/drawing/2014/main" id="{5573DA78-D7FC-2E23-E54B-56CEB68F272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46148" y="5586636"/>
            <a:ext cx="765088" cy="847062"/>
          </a:xfrm>
          <a:prstGeom prst="rect">
            <a:avLst/>
          </a:prstGeom>
        </p:spPr>
      </p:pic>
      <p:pic>
        <p:nvPicPr>
          <p:cNvPr id="47" name="Graphic 46">
            <a:extLst>
              <a:ext uri="{FF2B5EF4-FFF2-40B4-BE49-F238E27FC236}">
                <a16:creationId xmlns:a16="http://schemas.microsoft.com/office/drawing/2014/main" id="{5AEDF209-2B22-361A-CDBA-41877F0B2CB5}"/>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4178243" y="103353"/>
            <a:ext cx="910936" cy="845869"/>
          </a:xfrm>
          <a:prstGeom prst="rect">
            <a:avLst/>
          </a:prstGeom>
        </p:spPr>
      </p:pic>
      <p:pic>
        <p:nvPicPr>
          <p:cNvPr id="51" name="Graphic 50">
            <a:extLst>
              <a:ext uri="{FF2B5EF4-FFF2-40B4-BE49-F238E27FC236}">
                <a16:creationId xmlns:a16="http://schemas.microsoft.com/office/drawing/2014/main" id="{2751F352-3B6A-92DD-6ABB-252916B21736}"/>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359328" y="2317506"/>
            <a:ext cx="795454" cy="556818"/>
          </a:xfrm>
          <a:prstGeom prst="rect">
            <a:avLst/>
          </a:prstGeom>
        </p:spPr>
      </p:pic>
      <p:pic>
        <p:nvPicPr>
          <p:cNvPr id="53" name="Graphic 52">
            <a:extLst>
              <a:ext uri="{FF2B5EF4-FFF2-40B4-BE49-F238E27FC236}">
                <a16:creationId xmlns:a16="http://schemas.microsoft.com/office/drawing/2014/main" id="{8907CADD-760C-CAA8-FA3B-ADE40FA4C15F}"/>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4356520" y="3374374"/>
            <a:ext cx="819042" cy="707887"/>
          </a:xfrm>
          <a:prstGeom prst="rect">
            <a:avLst/>
          </a:prstGeom>
        </p:spPr>
      </p:pic>
      <p:pic>
        <p:nvPicPr>
          <p:cNvPr id="59" name="Graphic 58">
            <a:extLst>
              <a:ext uri="{FF2B5EF4-FFF2-40B4-BE49-F238E27FC236}">
                <a16:creationId xmlns:a16="http://schemas.microsoft.com/office/drawing/2014/main" id="{DD5283F8-1AAB-B3C7-70FA-AEBED4F17833}"/>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325090" y="5528907"/>
            <a:ext cx="765088" cy="779256"/>
          </a:xfrm>
          <a:prstGeom prst="rect">
            <a:avLst/>
          </a:prstGeom>
        </p:spPr>
      </p:pic>
      <p:pic>
        <p:nvPicPr>
          <p:cNvPr id="63" name="Graphic 62">
            <a:extLst>
              <a:ext uri="{FF2B5EF4-FFF2-40B4-BE49-F238E27FC236}">
                <a16:creationId xmlns:a16="http://schemas.microsoft.com/office/drawing/2014/main" id="{5276A79D-3527-2B51-7A41-27A1A9376E27}"/>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8777890" y="228600"/>
            <a:ext cx="716106" cy="664956"/>
          </a:xfrm>
          <a:prstGeom prst="rect">
            <a:avLst/>
          </a:prstGeom>
        </p:spPr>
      </p:pic>
      <p:pic>
        <p:nvPicPr>
          <p:cNvPr id="67" name="Graphic 66">
            <a:extLst>
              <a:ext uri="{FF2B5EF4-FFF2-40B4-BE49-F238E27FC236}">
                <a16:creationId xmlns:a16="http://schemas.microsoft.com/office/drawing/2014/main" id="{DC0DB555-CE5C-5CBC-2333-D75E0D80B786}"/>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8796731" y="1151899"/>
            <a:ext cx="631286" cy="760120"/>
          </a:xfrm>
          <a:prstGeom prst="rect">
            <a:avLst/>
          </a:prstGeom>
        </p:spPr>
      </p:pic>
      <p:pic>
        <p:nvPicPr>
          <p:cNvPr id="71" name="Graphic 70">
            <a:extLst>
              <a:ext uri="{FF2B5EF4-FFF2-40B4-BE49-F238E27FC236}">
                <a16:creationId xmlns:a16="http://schemas.microsoft.com/office/drawing/2014/main" id="{F9EA9CBF-0A3D-5D3E-5A56-4754076D4BE0}"/>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8684622" y="3193908"/>
            <a:ext cx="885218" cy="802872"/>
          </a:xfrm>
          <a:prstGeom prst="rect">
            <a:avLst/>
          </a:prstGeom>
        </p:spPr>
      </p:pic>
      <p:pic>
        <p:nvPicPr>
          <p:cNvPr id="74" name="Graphic 73">
            <a:extLst>
              <a:ext uri="{FF2B5EF4-FFF2-40B4-BE49-F238E27FC236}">
                <a16:creationId xmlns:a16="http://schemas.microsoft.com/office/drawing/2014/main" id="{1A05424F-2DDE-4187-C633-F355A9CE5691}"/>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8790243" y="2128478"/>
            <a:ext cx="631286" cy="848971"/>
          </a:xfrm>
          <a:prstGeom prst="rect">
            <a:avLst/>
          </a:prstGeom>
        </p:spPr>
      </p:pic>
      <p:pic>
        <p:nvPicPr>
          <p:cNvPr id="77" name="Graphic 76">
            <a:extLst>
              <a:ext uri="{FF2B5EF4-FFF2-40B4-BE49-F238E27FC236}">
                <a16:creationId xmlns:a16="http://schemas.microsoft.com/office/drawing/2014/main" id="{09100770-63F8-B31D-2351-522742FE9433}"/>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8679662" y="4278593"/>
            <a:ext cx="846071" cy="846071"/>
          </a:xfrm>
          <a:prstGeom prst="rect">
            <a:avLst/>
          </a:prstGeom>
        </p:spPr>
      </p:pic>
      <p:pic>
        <p:nvPicPr>
          <p:cNvPr id="81" name="Graphic 80">
            <a:extLst>
              <a:ext uri="{FF2B5EF4-FFF2-40B4-BE49-F238E27FC236}">
                <a16:creationId xmlns:a16="http://schemas.microsoft.com/office/drawing/2014/main" id="{3B841336-EC2D-9797-354D-8CB69FBB7649}"/>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4259968" y="4376462"/>
            <a:ext cx="876300" cy="819150"/>
          </a:xfrm>
          <a:prstGeom prst="rect">
            <a:avLst/>
          </a:prstGeom>
        </p:spPr>
      </p:pic>
      <p:pic>
        <p:nvPicPr>
          <p:cNvPr id="85" name="Graphic 84">
            <a:extLst>
              <a:ext uri="{FF2B5EF4-FFF2-40B4-BE49-F238E27FC236}">
                <a16:creationId xmlns:a16="http://schemas.microsoft.com/office/drawing/2014/main" id="{778964C8-47EF-C434-C24C-F7382212CECC}"/>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4280748" y="1137644"/>
            <a:ext cx="910935" cy="907596"/>
          </a:xfrm>
          <a:prstGeom prst="rect">
            <a:avLst/>
          </a:prstGeom>
        </p:spPr>
      </p:pic>
    </p:spTree>
    <p:extLst>
      <p:ext uri="{BB962C8B-B14F-4D97-AF65-F5344CB8AC3E}">
        <p14:creationId xmlns:p14="http://schemas.microsoft.com/office/powerpoint/2010/main" val="3323148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nodeType="with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500"/>
                                        <p:tgtEl>
                                          <p:spTgt spid="4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nodeType="with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par>
                                <p:cTn id="56" presetID="10" presetClass="entr" presetSubtype="0" fill="hold"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par>
                                <p:cTn id="64" presetID="10" presetClass="entr" presetSubtype="0" fill="hold" nodeType="with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fade">
                                      <p:cBhvr>
                                        <p:cTn id="66" dur="500"/>
                                        <p:tgtEl>
                                          <p:spTgt spid="8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par>
                                <p:cTn id="72" presetID="10" presetClass="entr" presetSubtype="0" fill="hold" nodeType="with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500"/>
                                        <p:tgtEl>
                                          <p:spTgt spid="19"/>
                                        </p:tgtEl>
                                      </p:cBhvr>
                                    </p:animEffect>
                                  </p:childTnLst>
                                </p:cTn>
                              </p:par>
                              <p:par>
                                <p:cTn id="80" presetID="10" presetClass="entr" presetSubtype="0" fill="hold"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500"/>
                                        <p:tgtEl>
                                          <p:spTgt spid="5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childTnLst>
                                </p:cTn>
                              </p:par>
                              <p:par>
                                <p:cTn id="88" presetID="10" presetClass="entr" presetSubtype="0" fill="hold" nodeType="withEffect">
                                  <p:stCondLst>
                                    <p:cond delay="0"/>
                                  </p:stCondLst>
                                  <p:childTnLst>
                                    <p:set>
                                      <p:cBhvr>
                                        <p:cTn id="89" dur="1" fill="hold">
                                          <p:stCondLst>
                                            <p:cond delay="0"/>
                                          </p:stCondLst>
                                        </p:cTn>
                                        <p:tgtEl>
                                          <p:spTgt spid="81"/>
                                        </p:tgtEl>
                                        <p:attrNameLst>
                                          <p:attrName>style.visibility</p:attrName>
                                        </p:attrNameLst>
                                      </p:cBhvr>
                                      <p:to>
                                        <p:strVal val="visible"/>
                                      </p:to>
                                    </p:set>
                                    <p:animEffect transition="in" filter="fade">
                                      <p:cBhvr>
                                        <p:cTn id="90" dur="500"/>
                                        <p:tgtEl>
                                          <p:spTgt spid="81"/>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500"/>
                                        <p:tgtEl>
                                          <p:spTgt spid="21"/>
                                        </p:tgtEl>
                                      </p:cBhvr>
                                    </p:animEffect>
                                  </p:childTnLst>
                                </p:cTn>
                              </p:par>
                              <p:par>
                                <p:cTn id="96" presetID="10" presetClass="entr" presetSubtype="0" fill="hold" nodeType="withEffect">
                                  <p:stCondLst>
                                    <p:cond delay="0"/>
                                  </p:stCondLst>
                                  <p:childTnLst>
                                    <p:set>
                                      <p:cBhvr>
                                        <p:cTn id="97" dur="1" fill="hold">
                                          <p:stCondLst>
                                            <p:cond delay="0"/>
                                          </p:stCondLst>
                                        </p:cTn>
                                        <p:tgtEl>
                                          <p:spTgt spid="59"/>
                                        </p:tgtEl>
                                        <p:attrNameLst>
                                          <p:attrName>style.visibility</p:attrName>
                                        </p:attrNameLst>
                                      </p:cBhvr>
                                      <p:to>
                                        <p:strVal val="visible"/>
                                      </p:to>
                                    </p:set>
                                    <p:animEffect transition="in" filter="fade">
                                      <p:cBhvr>
                                        <p:cTn id="98" dur="500"/>
                                        <p:tgtEl>
                                          <p:spTgt spid="59"/>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fade">
                                      <p:cBhvr>
                                        <p:cTn id="103" dur="500"/>
                                        <p:tgtEl>
                                          <p:spTgt spid="22"/>
                                        </p:tgtEl>
                                      </p:cBhvr>
                                    </p:animEffect>
                                  </p:childTnLst>
                                </p:cTn>
                              </p:par>
                              <p:par>
                                <p:cTn id="104" presetID="10" presetClass="entr" presetSubtype="0" fill="hold" nodeType="with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4"/>
                                        </p:tgtEl>
                                        <p:attrNameLst>
                                          <p:attrName>style.visibility</p:attrName>
                                        </p:attrNameLst>
                                      </p:cBhvr>
                                      <p:to>
                                        <p:strVal val="visible"/>
                                      </p:to>
                                    </p:set>
                                    <p:animEffect transition="in" filter="fade">
                                      <p:cBhvr>
                                        <p:cTn id="111" dur="500"/>
                                        <p:tgtEl>
                                          <p:spTgt spid="24"/>
                                        </p:tgtEl>
                                      </p:cBhvr>
                                    </p:animEffect>
                                  </p:childTnLst>
                                </p:cTn>
                              </p:par>
                              <p:par>
                                <p:cTn id="112" presetID="10" presetClass="entr" presetSubtype="0" fill="hold" nodeType="withEffect">
                                  <p:stCondLst>
                                    <p:cond delay="0"/>
                                  </p:stCondLst>
                                  <p:childTnLst>
                                    <p:set>
                                      <p:cBhvr>
                                        <p:cTn id="113" dur="1" fill="hold">
                                          <p:stCondLst>
                                            <p:cond delay="0"/>
                                          </p:stCondLst>
                                        </p:cTn>
                                        <p:tgtEl>
                                          <p:spTgt spid="67"/>
                                        </p:tgtEl>
                                        <p:attrNameLst>
                                          <p:attrName>style.visibility</p:attrName>
                                        </p:attrNameLst>
                                      </p:cBhvr>
                                      <p:to>
                                        <p:strVal val="visible"/>
                                      </p:to>
                                    </p:set>
                                    <p:animEffect transition="in" filter="fade">
                                      <p:cBhvr>
                                        <p:cTn id="114" dur="500"/>
                                        <p:tgtEl>
                                          <p:spTgt spid="67"/>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par>
                                <p:cTn id="120" presetID="10" presetClass="entr" presetSubtype="0" fill="hold" nodeType="withEffect">
                                  <p:stCondLst>
                                    <p:cond delay="0"/>
                                  </p:stCondLst>
                                  <p:childTnLst>
                                    <p:set>
                                      <p:cBhvr>
                                        <p:cTn id="121" dur="1" fill="hold">
                                          <p:stCondLst>
                                            <p:cond delay="0"/>
                                          </p:stCondLst>
                                        </p:cTn>
                                        <p:tgtEl>
                                          <p:spTgt spid="74"/>
                                        </p:tgtEl>
                                        <p:attrNameLst>
                                          <p:attrName>style.visibility</p:attrName>
                                        </p:attrNameLst>
                                      </p:cBhvr>
                                      <p:to>
                                        <p:strVal val="visible"/>
                                      </p:to>
                                    </p:set>
                                    <p:animEffect transition="in" filter="fade">
                                      <p:cBhvr>
                                        <p:cTn id="122" dur="500"/>
                                        <p:tgtEl>
                                          <p:spTgt spid="74"/>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par>
                                <p:cTn id="128" presetID="10" presetClass="entr" presetSubtype="0" fill="hold" nodeType="withEffect">
                                  <p:stCondLst>
                                    <p:cond delay="0"/>
                                  </p:stCondLst>
                                  <p:childTnLst>
                                    <p:set>
                                      <p:cBhvr>
                                        <p:cTn id="129" dur="1" fill="hold">
                                          <p:stCondLst>
                                            <p:cond delay="0"/>
                                          </p:stCondLst>
                                        </p:cTn>
                                        <p:tgtEl>
                                          <p:spTgt spid="71"/>
                                        </p:tgtEl>
                                        <p:attrNameLst>
                                          <p:attrName>style.visibility</p:attrName>
                                        </p:attrNameLst>
                                      </p:cBhvr>
                                      <p:to>
                                        <p:strVal val="visible"/>
                                      </p:to>
                                    </p:set>
                                    <p:animEffect transition="in" filter="fade">
                                      <p:cBhvr>
                                        <p:cTn id="130" dur="500"/>
                                        <p:tgtEl>
                                          <p:spTgt spid="71"/>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6"/>
                                        </p:tgtEl>
                                        <p:attrNameLst>
                                          <p:attrName>style.visibility</p:attrName>
                                        </p:attrNameLst>
                                      </p:cBhvr>
                                      <p:to>
                                        <p:strVal val="visible"/>
                                      </p:to>
                                    </p:set>
                                    <p:animEffect transition="in" filter="fade">
                                      <p:cBhvr>
                                        <p:cTn id="135" dur="500"/>
                                        <p:tgtEl>
                                          <p:spTgt spid="26"/>
                                        </p:tgtEl>
                                      </p:cBhvr>
                                    </p:animEffect>
                                  </p:childTnLst>
                                </p:cTn>
                              </p:par>
                              <p:par>
                                <p:cTn id="136" presetID="10" presetClass="entr" presetSubtype="0" fill="hold" nodeType="withEffect">
                                  <p:stCondLst>
                                    <p:cond delay="0"/>
                                  </p:stCondLst>
                                  <p:childTnLst>
                                    <p:set>
                                      <p:cBhvr>
                                        <p:cTn id="137" dur="1" fill="hold">
                                          <p:stCondLst>
                                            <p:cond delay="0"/>
                                          </p:stCondLst>
                                        </p:cTn>
                                        <p:tgtEl>
                                          <p:spTgt spid="77"/>
                                        </p:tgtEl>
                                        <p:attrNameLst>
                                          <p:attrName>style.visibility</p:attrName>
                                        </p:attrNameLst>
                                      </p:cBhvr>
                                      <p:to>
                                        <p:strVal val="visible"/>
                                      </p:to>
                                    </p:set>
                                    <p:animEffect transition="in" filter="fade">
                                      <p:cBhvr>
                                        <p:cTn id="138"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3" grpId="0"/>
      <p:bldP spid="14" grpId="0"/>
      <p:bldP spid="15" grpId="0"/>
      <p:bldP spid="16" grpId="0"/>
      <p:bldP spid="17" grpId="0"/>
      <p:bldP spid="19" grpId="0"/>
      <p:bldP spid="20" grpId="0"/>
      <p:bldP spid="21" grpId="0"/>
      <p:bldP spid="22" grpId="0"/>
      <p:bldP spid="23" grpId="0"/>
      <p:bldP spid="24"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A441B0-5881-4D80-96EC-4049AE70A066}"/>
              </a:ext>
            </a:extLst>
          </p:cNvPr>
          <p:cNvSpPr/>
          <p:nvPr/>
        </p:nvSpPr>
        <p:spPr>
          <a:xfrm>
            <a:off x="6915528" y="1683655"/>
            <a:ext cx="4051387" cy="4002581"/>
          </a:xfrm>
          <a:prstGeom prst="rect">
            <a:avLst/>
          </a:prstGeom>
          <a:solidFill>
            <a:schemeClr val="tx1">
              <a:lumMod val="95000"/>
            </a:schemeClr>
          </a:solidFill>
          <a:ln w="19050">
            <a:solidFill>
              <a:schemeClr val="tx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Rectangle 33">
            <a:extLst>
              <a:ext uri="{FF2B5EF4-FFF2-40B4-BE49-F238E27FC236}">
                <a16:creationId xmlns:a16="http://schemas.microsoft.com/office/drawing/2014/main" id="{ED68D45D-32B2-48C8-99C8-D0B5BBFB1888}"/>
              </a:ext>
            </a:extLst>
          </p:cNvPr>
          <p:cNvSpPr/>
          <p:nvPr/>
        </p:nvSpPr>
        <p:spPr>
          <a:xfrm>
            <a:off x="681301" y="3530598"/>
            <a:ext cx="5892800" cy="707886"/>
          </a:xfrm>
          <a:prstGeom prst="rect">
            <a:avLst/>
          </a:prstGeom>
        </p:spPr>
        <p:txBody>
          <a:bodyPr wrap="square">
            <a:spAutoFit/>
          </a:bodyPr>
          <a:lstStyle/>
          <a:p>
            <a:r>
              <a:rPr lang="en-CA" sz="4000" b="1" dirty="0">
                <a:solidFill>
                  <a:schemeClr val="bg2"/>
                </a:solidFill>
              </a:rPr>
              <a:t>Grab-and-Go Bags</a:t>
            </a:r>
          </a:p>
        </p:txBody>
      </p:sp>
      <p:sp>
        <p:nvSpPr>
          <p:cNvPr id="6" name="Content Placeholder 1">
            <a:extLst>
              <a:ext uri="{FF2B5EF4-FFF2-40B4-BE49-F238E27FC236}">
                <a16:creationId xmlns:a16="http://schemas.microsoft.com/office/drawing/2014/main" id="{33980D7A-B303-41A7-92DB-FB130C8AEEEC}"/>
              </a:ext>
            </a:extLst>
          </p:cNvPr>
          <p:cNvSpPr txBox="1">
            <a:spLocks/>
          </p:cNvSpPr>
          <p:nvPr/>
        </p:nvSpPr>
        <p:spPr>
          <a:xfrm>
            <a:off x="8012427" y="2848428"/>
            <a:ext cx="1480530" cy="26252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2400"/>
              </a:spcAft>
              <a:buNone/>
            </a:pPr>
            <a:r>
              <a:rPr lang="en-CA" sz="1800" dirty="0"/>
              <a:t>Floods</a:t>
            </a:r>
          </a:p>
          <a:p>
            <a:pPr marL="0" indent="0">
              <a:spcAft>
                <a:spcPts val="2400"/>
              </a:spcAft>
              <a:buNone/>
            </a:pPr>
            <a:r>
              <a:rPr lang="en-CA" sz="1800" dirty="0"/>
              <a:t>Wildfires</a:t>
            </a:r>
          </a:p>
          <a:p>
            <a:pPr marL="0" indent="0">
              <a:spcAft>
                <a:spcPts val="2400"/>
              </a:spcAft>
              <a:buNone/>
            </a:pPr>
            <a:r>
              <a:rPr lang="en-CA" sz="1800" dirty="0"/>
              <a:t>Tsunamis</a:t>
            </a:r>
          </a:p>
          <a:p>
            <a:pPr marL="0" indent="0">
              <a:spcAft>
                <a:spcPts val="2400"/>
              </a:spcAft>
              <a:buNone/>
            </a:pPr>
            <a:r>
              <a:rPr lang="en-CA" sz="1800" dirty="0"/>
              <a:t>Landslides</a:t>
            </a:r>
          </a:p>
        </p:txBody>
      </p:sp>
      <p:sp>
        <p:nvSpPr>
          <p:cNvPr id="21" name="Rectangle 20">
            <a:extLst>
              <a:ext uri="{FF2B5EF4-FFF2-40B4-BE49-F238E27FC236}">
                <a16:creationId xmlns:a16="http://schemas.microsoft.com/office/drawing/2014/main" id="{B0FC6FEA-6F92-4119-A315-FD6FE09A035A}"/>
              </a:ext>
            </a:extLst>
          </p:cNvPr>
          <p:cNvSpPr/>
          <p:nvPr/>
        </p:nvSpPr>
        <p:spPr>
          <a:xfrm>
            <a:off x="7307080" y="1970296"/>
            <a:ext cx="3659835" cy="523220"/>
          </a:xfrm>
          <a:prstGeom prst="rect">
            <a:avLst/>
          </a:prstGeom>
        </p:spPr>
        <p:txBody>
          <a:bodyPr wrap="square">
            <a:spAutoFit/>
          </a:bodyPr>
          <a:lstStyle/>
          <a:p>
            <a:r>
              <a:rPr lang="en-CA" sz="2800" b="1" dirty="0">
                <a:solidFill>
                  <a:schemeClr val="bg1"/>
                </a:solidFill>
              </a:rPr>
              <a:t>Relevant hazards:</a:t>
            </a:r>
          </a:p>
        </p:txBody>
      </p:sp>
      <p:sp>
        <p:nvSpPr>
          <p:cNvPr id="30" name="Content Placeholder 1">
            <a:extLst>
              <a:ext uri="{FF2B5EF4-FFF2-40B4-BE49-F238E27FC236}">
                <a16:creationId xmlns:a16="http://schemas.microsoft.com/office/drawing/2014/main" id="{18573FCC-80FC-439F-8611-1A3E7BBF66A5}"/>
              </a:ext>
            </a:extLst>
          </p:cNvPr>
          <p:cNvSpPr txBox="1">
            <a:spLocks/>
          </p:cNvSpPr>
          <p:nvPr/>
        </p:nvSpPr>
        <p:spPr>
          <a:xfrm>
            <a:off x="707015" y="4345113"/>
            <a:ext cx="5679272" cy="177991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en-CA" sz="2400" dirty="0"/>
              <a:t>A smaller version of an emergency kit you can take with you if you need to leave immediately.</a:t>
            </a:r>
            <a:endParaRPr lang="en-CA" sz="1800" dirty="0"/>
          </a:p>
        </p:txBody>
      </p:sp>
      <p:pic>
        <p:nvPicPr>
          <p:cNvPr id="10" name="Picture 9">
            <a:extLst>
              <a:ext uri="{FF2B5EF4-FFF2-40B4-BE49-F238E27FC236}">
                <a16:creationId xmlns:a16="http://schemas.microsoft.com/office/drawing/2014/main" id="{6E8B04EA-BA34-4B1E-8BF0-04A4659051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25761" y="1394729"/>
            <a:ext cx="1506260" cy="2019757"/>
          </a:xfrm>
          <a:prstGeom prst="rect">
            <a:avLst/>
          </a:prstGeom>
        </p:spPr>
      </p:pic>
      <p:pic>
        <p:nvPicPr>
          <p:cNvPr id="3" name="Graphic 2">
            <a:extLst>
              <a:ext uri="{FF2B5EF4-FFF2-40B4-BE49-F238E27FC236}">
                <a16:creationId xmlns:a16="http://schemas.microsoft.com/office/drawing/2014/main" id="{6CFAB8DC-7FAB-8F96-1CB1-240D58530E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49875" y="2745884"/>
            <a:ext cx="550810" cy="524341"/>
          </a:xfrm>
          <a:prstGeom prst="rect">
            <a:avLst/>
          </a:prstGeom>
        </p:spPr>
      </p:pic>
      <p:pic>
        <p:nvPicPr>
          <p:cNvPr id="4" name="Graphic 3">
            <a:extLst>
              <a:ext uri="{FF2B5EF4-FFF2-40B4-BE49-F238E27FC236}">
                <a16:creationId xmlns:a16="http://schemas.microsoft.com/office/drawing/2014/main" id="{E4BB8D49-A123-F949-ED5F-152153F00D4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365738" y="3429000"/>
            <a:ext cx="534947" cy="523220"/>
          </a:xfrm>
          <a:prstGeom prst="rect">
            <a:avLst/>
          </a:prstGeom>
        </p:spPr>
      </p:pic>
      <p:pic>
        <p:nvPicPr>
          <p:cNvPr id="7" name="Graphic 6">
            <a:extLst>
              <a:ext uri="{FF2B5EF4-FFF2-40B4-BE49-F238E27FC236}">
                <a16:creationId xmlns:a16="http://schemas.microsoft.com/office/drawing/2014/main" id="{5F4DABA2-CACE-F023-9AC5-C0CB4C251EC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365738" y="4110352"/>
            <a:ext cx="538171" cy="523221"/>
          </a:xfrm>
          <a:prstGeom prst="rect">
            <a:avLst/>
          </a:prstGeom>
        </p:spPr>
      </p:pic>
      <p:pic>
        <p:nvPicPr>
          <p:cNvPr id="8" name="Graphic 7">
            <a:extLst>
              <a:ext uri="{FF2B5EF4-FFF2-40B4-BE49-F238E27FC236}">
                <a16:creationId xmlns:a16="http://schemas.microsoft.com/office/drawing/2014/main" id="{F2B44446-37EE-AE9B-27C5-BDBF1E4345F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365738" y="4786119"/>
            <a:ext cx="534947" cy="535035"/>
          </a:xfrm>
          <a:prstGeom prst="rect">
            <a:avLst/>
          </a:prstGeom>
        </p:spPr>
      </p:pic>
    </p:spTree>
    <p:extLst>
      <p:ext uri="{BB962C8B-B14F-4D97-AF65-F5344CB8AC3E}">
        <p14:creationId xmlns:p14="http://schemas.microsoft.com/office/powerpoint/2010/main" val="14926354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8D26D"/>
        </a:solidFill>
        <a:effectLst/>
      </p:bgPr>
    </p:bg>
    <p:spTree>
      <p:nvGrpSpPr>
        <p:cNvPr id="1" name=""/>
        <p:cNvGrpSpPr/>
        <p:nvPr/>
      </p:nvGrpSpPr>
      <p:grpSpPr>
        <a:xfrm>
          <a:off x="0" y="0"/>
          <a:ext cx="0" cy="0"/>
          <a:chOff x="0" y="0"/>
          <a:chExt cx="0" cy="0"/>
        </a:xfrm>
      </p:grpSpPr>
      <p:pic>
        <p:nvPicPr>
          <p:cNvPr id="4" name="Picture 3" descr="A backpack with different items on it&#10;&#10;Description automatically generated">
            <a:extLst>
              <a:ext uri="{FF2B5EF4-FFF2-40B4-BE49-F238E27FC236}">
                <a16:creationId xmlns:a16="http://schemas.microsoft.com/office/drawing/2014/main" id="{EEEC136B-1704-1E51-A381-513AF8F0E8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64269"/>
            <a:ext cx="12192000" cy="4293731"/>
          </a:xfrm>
          <a:prstGeom prst="rect">
            <a:avLst/>
          </a:prstGeom>
        </p:spPr>
      </p:pic>
      <p:pic>
        <p:nvPicPr>
          <p:cNvPr id="10" name="Picture 9" descr="A yellow and white gradient&#10;&#10;Description automatically generated">
            <a:extLst>
              <a:ext uri="{FF2B5EF4-FFF2-40B4-BE49-F238E27FC236}">
                <a16:creationId xmlns:a16="http://schemas.microsoft.com/office/drawing/2014/main" id="{8FD92B5F-7047-9D77-3167-A47D1DF09576}"/>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0" y="1153817"/>
            <a:ext cx="12192000" cy="5704184"/>
          </a:xfrm>
          <a:prstGeom prst="rect">
            <a:avLst/>
          </a:prstGeom>
        </p:spPr>
      </p:pic>
      <p:sp>
        <p:nvSpPr>
          <p:cNvPr id="14" name="Rectangle 13">
            <a:extLst>
              <a:ext uri="{FF2B5EF4-FFF2-40B4-BE49-F238E27FC236}">
                <a16:creationId xmlns:a16="http://schemas.microsoft.com/office/drawing/2014/main" id="{0549A1AD-8F9C-422C-9BAA-68111211E194}"/>
              </a:ext>
            </a:extLst>
          </p:cNvPr>
          <p:cNvSpPr/>
          <p:nvPr/>
        </p:nvSpPr>
        <p:spPr>
          <a:xfrm>
            <a:off x="2305808" y="1422173"/>
            <a:ext cx="7580383" cy="707886"/>
          </a:xfrm>
          <a:prstGeom prst="rect">
            <a:avLst/>
          </a:prstGeom>
        </p:spPr>
        <p:txBody>
          <a:bodyPr wrap="square">
            <a:spAutoFit/>
          </a:bodyPr>
          <a:lstStyle/>
          <a:p>
            <a:pPr algn="ctr"/>
            <a:r>
              <a:rPr lang="en-CA" sz="4000" b="1" dirty="0">
                <a:solidFill>
                  <a:schemeClr val="bg1"/>
                </a:solidFill>
              </a:rPr>
              <a:t>Grab-and-go bag</a:t>
            </a:r>
          </a:p>
        </p:txBody>
      </p:sp>
      <p:pic>
        <p:nvPicPr>
          <p:cNvPr id="3" name="Picture 2" descr="A graphic of a backpack with icons&#10;&#10;Description automatically generated">
            <a:extLst>
              <a:ext uri="{FF2B5EF4-FFF2-40B4-BE49-F238E27FC236}">
                <a16:creationId xmlns:a16="http://schemas.microsoft.com/office/drawing/2014/main" id="{671C4C88-E17B-88F4-54FA-287F8CB91E21}"/>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3163790" y="1422173"/>
            <a:ext cx="5864419" cy="5864419"/>
          </a:xfrm>
          <a:prstGeom prst="rect">
            <a:avLst/>
          </a:prstGeom>
        </p:spPr>
      </p:pic>
    </p:spTree>
    <p:extLst>
      <p:ext uri="{BB962C8B-B14F-4D97-AF65-F5344CB8AC3E}">
        <p14:creationId xmlns:p14="http://schemas.microsoft.com/office/powerpoint/2010/main" val="21231496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6F4D92-662D-452A-A772-C78905AE17A4}"/>
              </a:ext>
            </a:extLst>
          </p:cNvPr>
          <p:cNvSpPr>
            <a:spLocks noGrp="1"/>
          </p:cNvSpPr>
          <p:nvPr>
            <p:ph idx="1"/>
          </p:nvPr>
        </p:nvSpPr>
        <p:spPr>
          <a:xfrm>
            <a:off x="1055539" y="5280718"/>
            <a:ext cx="3168316" cy="517358"/>
          </a:xfrm>
          <a:solidFill>
            <a:schemeClr val="bg1"/>
          </a:solidFill>
        </p:spPr>
        <p:txBody>
          <a:bodyPr anchor="ctr">
            <a:normAutofit/>
          </a:bodyPr>
          <a:lstStyle/>
          <a:p>
            <a:pPr marL="0" indent="0" algn="ctr">
              <a:buNone/>
            </a:pPr>
            <a:r>
              <a:rPr lang="en-CA" sz="2400" b="1" dirty="0">
                <a:solidFill>
                  <a:schemeClr val="tx1"/>
                </a:solidFill>
              </a:rPr>
              <a:t>Know your hazards</a:t>
            </a:r>
          </a:p>
        </p:txBody>
      </p:sp>
      <p:sp>
        <p:nvSpPr>
          <p:cNvPr id="9" name="Content Placeholder 2">
            <a:extLst>
              <a:ext uri="{FF2B5EF4-FFF2-40B4-BE49-F238E27FC236}">
                <a16:creationId xmlns:a16="http://schemas.microsoft.com/office/drawing/2014/main" id="{EC0FD6F8-E312-4F76-B9F1-8A266F47184A}"/>
              </a:ext>
            </a:extLst>
          </p:cNvPr>
          <p:cNvSpPr txBox="1">
            <a:spLocks/>
          </p:cNvSpPr>
          <p:nvPr/>
        </p:nvSpPr>
        <p:spPr>
          <a:xfrm>
            <a:off x="4838226" y="5280718"/>
            <a:ext cx="2654968" cy="517358"/>
          </a:xfrm>
          <a:prstGeom prst="rect">
            <a:avLst/>
          </a:prstGeom>
          <a:solidFill>
            <a:schemeClr val="bg1"/>
          </a:solidFill>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CA" sz="2400" b="1" dirty="0">
                <a:solidFill>
                  <a:schemeClr val="tx1"/>
                </a:solidFill>
              </a:rPr>
              <a:t>Make your plan</a:t>
            </a:r>
          </a:p>
        </p:txBody>
      </p:sp>
      <p:sp>
        <p:nvSpPr>
          <p:cNvPr id="10" name="Content Placeholder 2">
            <a:extLst>
              <a:ext uri="{FF2B5EF4-FFF2-40B4-BE49-F238E27FC236}">
                <a16:creationId xmlns:a16="http://schemas.microsoft.com/office/drawing/2014/main" id="{B658AD70-6378-4534-A4FF-66FC0579CF4D}"/>
              </a:ext>
            </a:extLst>
          </p:cNvPr>
          <p:cNvSpPr txBox="1">
            <a:spLocks/>
          </p:cNvSpPr>
          <p:nvPr/>
        </p:nvSpPr>
        <p:spPr>
          <a:xfrm>
            <a:off x="8172073" y="5280718"/>
            <a:ext cx="3395814" cy="517358"/>
          </a:xfrm>
          <a:prstGeom prst="rect">
            <a:avLst/>
          </a:prstGeom>
          <a:solidFill>
            <a:schemeClr val="bg1"/>
          </a:solidFill>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CA" sz="2400" b="1" dirty="0">
                <a:solidFill>
                  <a:schemeClr val="tx1"/>
                </a:solidFill>
              </a:rPr>
              <a:t>Gather your supplies</a:t>
            </a:r>
          </a:p>
        </p:txBody>
      </p:sp>
      <p:sp>
        <p:nvSpPr>
          <p:cNvPr id="8" name="Rectangle 7">
            <a:extLst>
              <a:ext uri="{FF2B5EF4-FFF2-40B4-BE49-F238E27FC236}">
                <a16:creationId xmlns:a16="http://schemas.microsoft.com/office/drawing/2014/main" id="{0FA09896-FD00-4E5C-93CC-12E1D53D7129}"/>
              </a:ext>
            </a:extLst>
          </p:cNvPr>
          <p:cNvSpPr/>
          <p:nvPr/>
        </p:nvSpPr>
        <p:spPr>
          <a:xfrm>
            <a:off x="775142" y="1668882"/>
            <a:ext cx="7541543" cy="707886"/>
          </a:xfrm>
          <a:prstGeom prst="rect">
            <a:avLst/>
          </a:prstGeom>
        </p:spPr>
        <p:txBody>
          <a:bodyPr wrap="square">
            <a:spAutoFit/>
          </a:bodyPr>
          <a:lstStyle/>
          <a:p>
            <a:r>
              <a:rPr lang="en-CA" sz="4000" b="1" dirty="0">
                <a:solidFill>
                  <a:schemeClr val="bg2"/>
                </a:solidFill>
              </a:rPr>
              <a:t>The 3 steps to preparedness:</a:t>
            </a:r>
          </a:p>
        </p:txBody>
      </p:sp>
      <p:pic>
        <p:nvPicPr>
          <p:cNvPr id="6" name="Graphic 5">
            <a:extLst>
              <a:ext uri="{FF2B5EF4-FFF2-40B4-BE49-F238E27FC236}">
                <a16:creationId xmlns:a16="http://schemas.microsoft.com/office/drawing/2014/main" id="{4A0C98A2-8994-1C8E-2AF9-FBD080D1CB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56612" y="3238500"/>
            <a:ext cx="2792168" cy="1708150"/>
          </a:xfrm>
          <a:prstGeom prst="rect">
            <a:avLst/>
          </a:prstGeom>
        </p:spPr>
      </p:pic>
      <p:pic>
        <p:nvPicPr>
          <p:cNvPr id="5" name="Graphic 4">
            <a:extLst>
              <a:ext uri="{FF2B5EF4-FFF2-40B4-BE49-F238E27FC236}">
                <a16:creationId xmlns:a16="http://schemas.microsoft.com/office/drawing/2014/main" id="{8924F8A2-C992-4B7F-2571-5E8DB512BA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09854" y="3032269"/>
            <a:ext cx="2677948" cy="2525728"/>
          </a:xfrm>
          <a:prstGeom prst="rect">
            <a:avLst/>
          </a:prstGeom>
        </p:spPr>
      </p:pic>
      <p:pic>
        <p:nvPicPr>
          <p:cNvPr id="2" name="Graphic 1">
            <a:extLst>
              <a:ext uri="{FF2B5EF4-FFF2-40B4-BE49-F238E27FC236}">
                <a16:creationId xmlns:a16="http://schemas.microsoft.com/office/drawing/2014/main" id="{A576383C-6AB1-702B-B222-755190BF25D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082605" y="3063970"/>
            <a:ext cx="2026790" cy="1943640"/>
          </a:xfrm>
          <a:prstGeom prst="rect">
            <a:avLst/>
          </a:prstGeom>
        </p:spPr>
      </p:pic>
    </p:spTree>
    <p:extLst>
      <p:ext uri="{BB962C8B-B14F-4D97-AF65-F5344CB8AC3E}">
        <p14:creationId xmlns:p14="http://schemas.microsoft.com/office/powerpoint/2010/main" val="34524038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ED68D45D-32B2-48C8-99C8-D0B5BBFB1888}"/>
              </a:ext>
            </a:extLst>
          </p:cNvPr>
          <p:cNvSpPr/>
          <p:nvPr/>
        </p:nvSpPr>
        <p:spPr>
          <a:xfrm>
            <a:off x="548736" y="1600206"/>
            <a:ext cx="5206831" cy="557717"/>
          </a:xfrm>
          <a:prstGeom prst="rect">
            <a:avLst/>
          </a:prstGeom>
        </p:spPr>
        <p:txBody>
          <a:bodyPr wrap="square">
            <a:spAutoFit/>
          </a:bodyPr>
          <a:lstStyle/>
          <a:p>
            <a:pPr defTabSz="768096">
              <a:spcAft>
                <a:spcPts val="600"/>
              </a:spcAft>
            </a:pPr>
            <a:r>
              <a:rPr lang="en-CA" sz="3024" b="1" kern="1200" dirty="0">
                <a:solidFill>
                  <a:schemeClr val="bg2"/>
                </a:solidFill>
                <a:latin typeface="+mn-lt"/>
                <a:ea typeface="+mn-ea"/>
                <a:cs typeface="+mn-cs"/>
              </a:rPr>
              <a:t>Learn more</a:t>
            </a:r>
            <a:endParaRPr lang="en-CA" sz="3600" b="1" dirty="0">
              <a:solidFill>
                <a:schemeClr val="bg2"/>
              </a:solidFill>
            </a:endParaRPr>
          </a:p>
        </p:txBody>
      </p:sp>
      <p:sp>
        <p:nvSpPr>
          <p:cNvPr id="20" name="Content Placeholder 1">
            <a:extLst>
              <a:ext uri="{FF2B5EF4-FFF2-40B4-BE49-F238E27FC236}">
                <a16:creationId xmlns:a16="http://schemas.microsoft.com/office/drawing/2014/main" id="{F7818B36-EA6C-4518-A20B-AB0DD5DC2F90}"/>
              </a:ext>
            </a:extLst>
          </p:cNvPr>
          <p:cNvSpPr txBox="1">
            <a:spLocks/>
          </p:cNvSpPr>
          <p:nvPr/>
        </p:nvSpPr>
        <p:spPr>
          <a:xfrm>
            <a:off x="453426" y="2455007"/>
            <a:ext cx="8116416" cy="111554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8036" indent="-288036" defTabSz="768096">
              <a:spcAft>
                <a:spcPts val="840"/>
              </a:spcAft>
            </a:pPr>
            <a:r>
              <a:rPr lang="en-US" sz="2000" kern="1200" dirty="0">
                <a:solidFill>
                  <a:schemeClr val="bg1">
                    <a:lumMod val="65000"/>
                    <a:lumOff val="35000"/>
                  </a:schemeClr>
                </a:solidFill>
                <a:latin typeface="+mn-lt"/>
                <a:ea typeface="+mn-ea"/>
                <a:cs typeface="+mn-cs"/>
              </a:rPr>
              <a:t>Find information online at </a:t>
            </a:r>
            <a:r>
              <a:rPr lang="en-US" sz="2000" b="1" kern="1200" dirty="0">
                <a:solidFill>
                  <a:schemeClr val="bg1">
                    <a:lumMod val="65000"/>
                    <a:lumOff val="35000"/>
                  </a:schemeClr>
                </a:solidFill>
                <a:latin typeface="+mn-lt"/>
                <a:ea typeface="+mn-ea"/>
                <a:cs typeface="+mn-cs"/>
                <a:hlinkClick r:id="rId3"/>
              </a:rPr>
              <a:t>PreparedBC.ca</a:t>
            </a:r>
            <a:endParaRPr lang="en-US" sz="2000" b="1" kern="1200" dirty="0">
              <a:solidFill>
                <a:schemeClr val="bg1">
                  <a:lumMod val="65000"/>
                  <a:lumOff val="35000"/>
                </a:schemeClr>
              </a:solidFill>
              <a:latin typeface="+mn-lt"/>
              <a:ea typeface="+mn-ea"/>
              <a:cs typeface="+mn-cs"/>
            </a:endParaRPr>
          </a:p>
          <a:p>
            <a:pPr marL="288036" indent="-288036" defTabSz="768096">
              <a:spcAft>
                <a:spcPts val="840"/>
              </a:spcAft>
            </a:pPr>
            <a:r>
              <a:rPr lang="en-US" sz="2000" kern="1200" dirty="0">
                <a:solidFill>
                  <a:schemeClr val="bg1">
                    <a:lumMod val="65000"/>
                    <a:lumOff val="35000"/>
                  </a:schemeClr>
                </a:solidFill>
                <a:latin typeface="+mn-lt"/>
                <a:ea typeface="+mn-ea"/>
                <a:cs typeface="+mn-cs"/>
              </a:rPr>
              <a:t>Follow </a:t>
            </a:r>
            <a:r>
              <a:rPr lang="en-US" sz="2000" b="1" kern="1200" dirty="0">
                <a:solidFill>
                  <a:schemeClr val="bg1">
                    <a:lumMod val="65000"/>
                    <a:lumOff val="35000"/>
                  </a:schemeClr>
                </a:solidFill>
                <a:latin typeface="+mn-lt"/>
                <a:ea typeface="+mn-ea"/>
                <a:cs typeface="+mn-cs"/>
              </a:rPr>
              <a:t>PreparedBC </a:t>
            </a:r>
            <a:r>
              <a:rPr lang="en-US" sz="2000" kern="1200" dirty="0">
                <a:solidFill>
                  <a:schemeClr val="bg1">
                    <a:lumMod val="65000"/>
                    <a:lumOff val="35000"/>
                  </a:schemeClr>
                </a:solidFill>
                <a:latin typeface="+mn-lt"/>
                <a:ea typeface="+mn-ea"/>
                <a:cs typeface="+mn-cs"/>
              </a:rPr>
              <a:t>on X, Facebook, and Instagram</a:t>
            </a:r>
          </a:p>
          <a:p>
            <a:pPr marL="288036" indent="-288036" defTabSz="768096">
              <a:spcAft>
                <a:spcPts val="840"/>
              </a:spcAft>
            </a:pPr>
            <a:r>
              <a:rPr lang="en-US" sz="2000" kern="1200" dirty="0">
                <a:solidFill>
                  <a:schemeClr val="bg1">
                    <a:lumMod val="65000"/>
                    <a:lumOff val="35000"/>
                  </a:schemeClr>
                </a:solidFill>
                <a:latin typeface="+mn-lt"/>
                <a:ea typeface="+mn-ea"/>
                <a:cs typeface="+mn-cs"/>
              </a:rPr>
              <a:t>Make your plan at </a:t>
            </a:r>
            <a:r>
              <a:rPr lang="en-US" sz="2000" b="1" kern="1200" dirty="0">
                <a:solidFill>
                  <a:schemeClr val="bg1">
                    <a:lumMod val="65000"/>
                    <a:lumOff val="35000"/>
                  </a:schemeClr>
                </a:solidFill>
                <a:latin typeface="+mn-lt"/>
                <a:ea typeface="+mn-ea"/>
                <a:cs typeface="+mn-cs"/>
                <a:hlinkClick r:id="rId4"/>
              </a:rPr>
              <a:t>PreparedBC.ca/</a:t>
            </a:r>
            <a:r>
              <a:rPr lang="en-US" sz="2000" b="1" kern="1200" dirty="0" err="1">
                <a:solidFill>
                  <a:schemeClr val="bg1">
                    <a:lumMod val="65000"/>
                    <a:lumOff val="35000"/>
                  </a:schemeClr>
                </a:solidFill>
                <a:latin typeface="+mn-lt"/>
                <a:ea typeface="+mn-ea"/>
                <a:cs typeface="+mn-cs"/>
                <a:hlinkClick r:id="rId4"/>
              </a:rPr>
              <a:t>EmergencyReady</a:t>
            </a:r>
            <a:endParaRPr lang="en-US" sz="2000" b="1" dirty="0"/>
          </a:p>
        </p:txBody>
      </p:sp>
      <p:pic>
        <p:nvPicPr>
          <p:cNvPr id="1026" name="Picture 2" descr="https://www2.gov.bc.ca/assets/gov/public-safety-and-emergency-services/emergency-preparedness-response-recovery/embc/preparedbc/preparedbc-thumbnail-05-flood-v02.png">
            <a:extLst>
              <a:ext uri="{FF2B5EF4-FFF2-40B4-BE49-F238E27FC236}">
                <a16:creationId xmlns:a16="http://schemas.microsoft.com/office/drawing/2014/main" id="{12BDD82C-B163-4481-BDC0-94D2C0D7943D}"/>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37415" y="4463934"/>
            <a:ext cx="1488422" cy="18577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2.gov.bc.ca/assets/gov/public-safety-and-emergency-services/emergency-preparedness-response-recovery/embc/preparedbc/preparedbc-thumbnail-03-wildfire.png">
            <a:extLst>
              <a:ext uri="{FF2B5EF4-FFF2-40B4-BE49-F238E27FC236}">
                <a16:creationId xmlns:a16="http://schemas.microsoft.com/office/drawing/2014/main" id="{9A9C44D6-B77C-4517-9DAE-8464CC936EAE}"/>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025704" y="4484132"/>
            <a:ext cx="1488422" cy="208155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2.gov.bc.ca/assets/gov/public-safety-and-emergency-services/emergency-preparedness-response-recovery/embc/preparedbc/preparedbc-thumbnail-06-landslide.png">
            <a:extLst>
              <a:ext uri="{FF2B5EF4-FFF2-40B4-BE49-F238E27FC236}">
                <a16:creationId xmlns:a16="http://schemas.microsoft.com/office/drawing/2014/main" id="{D86FEBF2-D189-44F0-98CD-65A9DF57F310}"/>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002415" y="4484132"/>
            <a:ext cx="1520704" cy="21267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screenshot of a book&#10;&#10;Description automatically generated">
            <a:extLst>
              <a:ext uri="{FF2B5EF4-FFF2-40B4-BE49-F238E27FC236}">
                <a16:creationId xmlns:a16="http://schemas.microsoft.com/office/drawing/2014/main" id="{CD9C838A-16B0-0B92-F727-E463DA630A7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14126" y="4484132"/>
            <a:ext cx="1488422" cy="1857728"/>
          </a:xfrm>
          <a:prstGeom prst="rect">
            <a:avLst/>
          </a:prstGeom>
        </p:spPr>
      </p:pic>
      <p:pic>
        <p:nvPicPr>
          <p:cNvPr id="8" name="Picture 7" descr="A computer with a screen showing a website&#10;&#10;Description automatically generated">
            <a:extLst>
              <a:ext uri="{FF2B5EF4-FFF2-40B4-BE49-F238E27FC236}">
                <a16:creationId xmlns:a16="http://schemas.microsoft.com/office/drawing/2014/main" id="{78044FC8-B8EF-290B-0707-6BCF87E72EE3}"/>
              </a:ext>
            </a:extLst>
          </p:cNvPr>
          <p:cNvPicPr>
            <a:picLocks noChangeAspect="1"/>
          </p:cNvPicPr>
          <p:nvPr/>
        </p:nvPicPr>
        <p:blipFill rotWithShape="1">
          <a:blip r:embed="rId9" cstate="screen">
            <a:extLst>
              <a:ext uri="{28A0092B-C50C-407E-A947-70E740481C1C}">
                <a14:useLocalDpi xmlns:a14="http://schemas.microsoft.com/office/drawing/2010/main" val="0"/>
              </a:ext>
            </a:extLst>
          </a:blip>
          <a:srcRect/>
          <a:stretch/>
        </p:blipFill>
        <p:spPr>
          <a:xfrm>
            <a:off x="7456508" y="1600206"/>
            <a:ext cx="4525963" cy="4525963"/>
          </a:xfrm>
          <a:prstGeom prst="rect">
            <a:avLst/>
          </a:prstGeom>
        </p:spPr>
      </p:pic>
    </p:spTree>
    <p:extLst>
      <p:ext uri="{BB962C8B-B14F-4D97-AF65-F5344CB8AC3E}">
        <p14:creationId xmlns:p14="http://schemas.microsoft.com/office/powerpoint/2010/main" val="2438405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BDBFB0E8-4FE2-4114-873F-14965997EF76}"/>
              </a:ext>
            </a:extLst>
          </p:cNvPr>
          <p:cNvGraphicFramePr/>
          <p:nvPr>
            <p:extLst>
              <p:ext uri="{D42A27DB-BD31-4B8C-83A1-F6EECF244321}">
                <p14:modId xmlns:p14="http://schemas.microsoft.com/office/powerpoint/2010/main" val="1916797473"/>
              </p:ext>
            </p:extLst>
          </p:nvPr>
        </p:nvGraphicFramePr>
        <p:xfrm>
          <a:off x="903567" y="2265333"/>
          <a:ext cx="3058615" cy="3020020"/>
        </p:xfrm>
        <a:graphic>
          <a:graphicData uri="http://schemas.openxmlformats.org/drawingml/2006/chart">
            <c:chart xmlns:c="http://schemas.openxmlformats.org/drawingml/2006/chart" xmlns:r="http://schemas.openxmlformats.org/officeDocument/2006/relationships" r:id="rId3"/>
          </a:graphicData>
        </a:graphic>
      </p:graphicFrame>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1386545" y="3304522"/>
            <a:ext cx="2092657" cy="1102051"/>
          </a:xfrm>
        </p:spPr>
        <p:txBody>
          <a:bodyPr>
            <a:normAutofit/>
          </a:bodyPr>
          <a:lstStyle/>
          <a:p>
            <a:pPr marL="0" indent="0" algn="ctr">
              <a:buNone/>
            </a:pPr>
            <a:r>
              <a:rPr lang="en-CA" sz="5400" b="1" dirty="0">
                <a:solidFill>
                  <a:schemeClr val="bg1"/>
                </a:solidFill>
              </a:rPr>
              <a:t>54%</a:t>
            </a:r>
            <a:endParaRPr lang="en-CA" sz="4400" dirty="0">
              <a:solidFill>
                <a:schemeClr val="bg1"/>
              </a:solidFill>
            </a:endParaRPr>
          </a:p>
        </p:txBody>
      </p:sp>
      <p:sp>
        <p:nvSpPr>
          <p:cNvPr id="7" name="Content Placeholder 1">
            <a:extLst>
              <a:ext uri="{FF2B5EF4-FFF2-40B4-BE49-F238E27FC236}">
                <a16:creationId xmlns:a16="http://schemas.microsoft.com/office/drawing/2014/main" id="{0C2A42DB-E443-48FD-BE7F-CFC3BEE2DAD6}"/>
              </a:ext>
            </a:extLst>
          </p:cNvPr>
          <p:cNvSpPr txBox="1">
            <a:spLocks/>
          </p:cNvSpPr>
          <p:nvPr/>
        </p:nvSpPr>
        <p:spPr>
          <a:xfrm>
            <a:off x="4126279" y="2793649"/>
            <a:ext cx="7249237" cy="2068639"/>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4800"/>
              </a:lnSpc>
              <a:buFont typeface="Arial" panose="020B0604020202020204" pitchFamily="34" charset="0"/>
              <a:buNone/>
            </a:pPr>
            <a:r>
              <a:rPr lang="en-CA" sz="2800" b="1" dirty="0"/>
              <a:t>of British Columbians </a:t>
            </a:r>
            <a:r>
              <a:rPr lang="en-CA" sz="2800" dirty="0"/>
              <a:t>say they have an emergency response plan, although </a:t>
            </a:r>
            <a:br>
              <a:rPr lang="en-CA" sz="2800" dirty="0"/>
            </a:br>
            <a:r>
              <a:rPr lang="en-CA" sz="2800" b="1" dirty="0"/>
              <a:t>only 13% </a:t>
            </a:r>
            <a:r>
              <a:rPr lang="en-CA" sz="2800" dirty="0"/>
              <a:t>describe their plan as “complete”</a:t>
            </a:r>
            <a:endParaRPr lang="en-CA" sz="2000" b="1" dirty="0"/>
          </a:p>
        </p:txBody>
      </p:sp>
    </p:spTree>
    <p:extLst>
      <p:ext uri="{BB962C8B-B14F-4D97-AF65-F5344CB8AC3E}">
        <p14:creationId xmlns:p14="http://schemas.microsoft.com/office/powerpoint/2010/main" val="83317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6F4D92-662D-452A-A772-C78905AE17A4}"/>
              </a:ext>
            </a:extLst>
          </p:cNvPr>
          <p:cNvSpPr>
            <a:spLocks noGrp="1"/>
          </p:cNvSpPr>
          <p:nvPr>
            <p:ph idx="1"/>
          </p:nvPr>
        </p:nvSpPr>
        <p:spPr>
          <a:xfrm>
            <a:off x="1055539" y="5280718"/>
            <a:ext cx="3168316" cy="517358"/>
          </a:xfrm>
          <a:solidFill>
            <a:schemeClr val="bg1"/>
          </a:solidFill>
        </p:spPr>
        <p:txBody>
          <a:bodyPr anchor="ctr">
            <a:normAutofit/>
          </a:bodyPr>
          <a:lstStyle/>
          <a:p>
            <a:pPr marL="0" indent="0" algn="ctr">
              <a:buNone/>
            </a:pPr>
            <a:r>
              <a:rPr lang="en-CA" sz="2400" b="1" dirty="0">
                <a:solidFill>
                  <a:schemeClr val="tx1"/>
                </a:solidFill>
              </a:rPr>
              <a:t>Know your hazards</a:t>
            </a:r>
          </a:p>
        </p:txBody>
      </p:sp>
      <p:sp>
        <p:nvSpPr>
          <p:cNvPr id="9" name="Content Placeholder 2">
            <a:extLst>
              <a:ext uri="{FF2B5EF4-FFF2-40B4-BE49-F238E27FC236}">
                <a16:creationId xmlns:a16="http://schemas.microsoft.com/office/drawing/2014/main" id="{EC0FD6F8-E312-4F76-B9F1-8A266F47184A}"/>
              </a:ext>
            </a:extLst>
          </p:cNvPr>
          <p:cNvSpPr txBox="1">
            <a:spLocks/>
          </p:cNvSpPr>
          <p:nvPr/>
        </p:nvSpPr>
        <p:spPr>
          <a:xfrm>
            <a:off x="4838226" y="5280718"/>
            <a:ext cx="2654968" cy="517358"/>
          </a:xfrm>
          <a:prstGeom prst="rect">
            <a:avLst/>
          </a:prstGeom>
          <a:solidFill>
            <a:schemeClr val="bg1"/>
          </a:solidFill>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CA" sz="2400" b="1" dirty="0">
                <a:solidFill>
                  <a:schemeClr val="tx1"/>
                </a:solidFill>
              </a:rPr>
              <a:t>Make your plan</a:t>
            </a:r>
          </a:p>
        </p:txBody>
      </p:sp>
      <p:sp>
        <p:nvSpPr>
          <p:cNvPr id="10" name="Content Placeholder 2">
            <a:extLst>
              <a:ext uri="{FF2B5EF4-FFF2-40B4-BE49-F238E27FC236}">
                <a16:creationId xmlns:a16="http://schemas.microsoft.com/office/drawing/2014/main" id="{B658AD70-6378-4534-A4FF-66FC0579CF4D}"/>
              </a:ext>
            </a:extLst>
          </p:cNvPr>
          <p:cNvSpPr txBox="1">
            <a:spLocks/>
          </p:cNvSpPr>
          <p:nvPr/>
        </p:nvSpPr>
        <p:spPr>
          <a:xfrm>
            <a:off x="8172073" y="5280718"/>
            <a:ext cx="3395814" cy="517358"/>
          </a:xfrm>
          <a:prstGeom prst="rect">
            <a:avLst/>
          </a:prstGeom>
          <a:solidFill>
            <a:schemeClr val="bg1"/>
          </a:solidFill>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CA" sz="2400" b="1" dirty="0">
                <a:solidFill>
                  <a:schemeClr val="tx1"/>
                </a:solidFill>
              </a:rPr>
              <a:t>Gather your supplies</a:t>
            </a:r>
          </a:p>
        </p:txBody>
      </p:sp>
      <p:sp>
        <p:nvSpPr>
          <p:cNvPr id="8" name="Rectangle 7">
            <a:extLst>
              <a:ext uri="{FF2B5EF4-FFF2-40B4-BE49-F238E27FC236}">
                <a16:creationId xmlns:a16="http://schemas.microsoft.com/office/drawing/2014/main" id="{0FA09896-FD00-4E5C-93CC-12E1D53D7129}"/>
              </a:ext>
            </a:extLst>
          </p:cNvPr>
          <p:cNvSpPr/>
          <p:nvPr/>
        </p:nvSpPr>
        <p:spPr>
          <a:xfrm>
            <a:off x="775142" y="1668882"/>
            <a:ext cx="7541543" cy="707886"/>
          </a:xfrm>
          <a:prstGeom prst="rect">
            <a:avLst/>
          </a:prstGeom>
        </p:spPr>
        <p:txBody>
          <a:bodyPr wrap="square">
            <a:spAutoFit/>
          </a:bodyPr>
          <a:lstStyle/>
          <a:p>
            <a:r>
              <a:rPr lang="en-CA" sz="4000" b="1" dirty="0">
                <a:solidFill>
                  <a:schemeClr val="bg2"/>
                </a:solidFill>
              </a:rPr>
              <a:t>The 3 steps to preparedness:</a:t>
            </a:r>
          </a:p>
        </p:txBody>
      </p:sp>
      <p:pic>
        <p:nvPicPr>
          <p:cNvPr id="6" name="Graphic 5">
            <a:extLst>
              <a:ext uri="{FF2B5EF4-FFF2-40B4-BE49-F238E27FC236}">
                <a16:creationId xmlns:a16="http://schemas.microsoft.com/office/drawing/2014/main" id="{4A0C98A2-8994-1C8E-2AF9-FBD080D1CB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56612" y="3238500"/>
            <a:ext cx="2792168" cy="1708150"/>
          </a:xfrm>
          <a:prstGeom prst="rect">
            <a:avLst/>
          </a:prstGeom>
        </p:spPr>
      </p:pic>
      <p:pic>
        <p:nvPicPr>
          <p:cNvPr id="5" name="Graphic 4">
            <a:extLst>
              <a:ext uri="{FF2B5EF4-FFF2-40B4-BE49-F238E27FC236}">
                <a16:creationId xmlns:a16="http://schemas.microsoft.com/office/drawing/2014/main" id="{8924F8A2-C992-4B7F-2571-5E8DB512BA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09854" y="3032269"/>
            <a:ext cx="2677948" cy="2525728"/>
          </a:xfrm>
          <a:prstGeom prst="rect">
            <a:avLst/>
          </a:prstGeom>
        </p:spPr>
      </p:pic>
      <p:pic>
        <p:nvPicPr>
          <p:cNvPr id="4" name="Graphic 3">
            <a:extLst>
              <a:ext uri="{FF2B5EF4-FFF2-40B4-BE49-F238E27FC236}">
                <a16:creationId xmlns:a16="http://schemas.microsoft.com/office/drawing/2014/main" id="{A92D61E3-D432-F788-085B-BFB7B6D6560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082605" y="3063970"/>
            <a:ext cx="2026790" cy="1943640"/>
          </a:xfrm>
          <a:prstGeom prst="rect">
            <a:avLst/>
          </a:prstGeom>
        </p:spPr>
      </p:pic>
    </p:spTree>
    <p:extLst>
      <p:ext uri="{BB962C8B-B14F-4D97-AF65-F5344CB8AC3E}">
        <p14:creationId xmlns:p14="http://schemas.microsoft.com/office/powerpoint/2010/main" val="1914143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4513946" y="3106057"/>
            <a:ext cx="6894284" cy="3121712"/>
          </a:xfrm>
        </p:spPr>
        <p:txBody>
          <a:bodyPr>
            <a:normAutofit/>
          </a:bodyPr>
          <a:lstStyle/>
          <a:p>
            <a:pPr>
              <a:spcAft>
                <a:spcPts val="1000"/>
              </a:spcAft>
            </a:pPr>
            <a:r>
              <a:rPr lang="en-US" sz="2200" dirty="0"/>
              <a:t>Most emergencies are short-lived</a:t>
            </a:r>
          </a:p>
          <a:p>
            <a:pPr>
              <a:spcAft>
                <a:spcPts val="1000"/>
              </a:spcAft>
            </a:pPr>
            <a:r>
              <a:rPr lang="en-US" sz="2200" dirty="0"/>
              <a:t>I won’t ever have to deal with an emergency where I live</a:t>
            </a:r>
          </a:p>
          <a:p>
            <a:pPr>
              <a:spcAft>
                <a:spcPts val="1000"/>
              </a:spcAft>
            </a:pPr>
            <a:r>
              <a:rPr lang="en-US" sz="2200" dirty="0"/>
              <a:t>There are a lot of emergencies I just can’t prepare for</a:t>
            </a:r>
          </a:p>
          <a:p>
            <a:pPr>
              <a:spcAft>
                <a:spcPts val="1000"/>
              </a:spcAft>
            </a:pPr>
            <a:r>
              <a:rPr lang="en-US" sz="2200" dirty="0"/>
              <a:t>Preparing takes too much time</a:t>
            </a:r>
          </a:p>
        </p:txBody>
      </p:sp>
      <p:sp>
        <p:nvSpPr>
          <p:cNvPr id="4" name="Rectangle 3">
            <a:extLst>
              <a:ext uri="{FF2B5EF4-FFF2-40B4-BE49-F238E27FC236}">
                <a16:creationId xmlns:a16="http://schemas.microsoft.com/office/drawing/2014/main" id="{04C14C78-D9C3-47D0-AE88-4FCF1EDA0DF8}"/>
              </a:ext>
            </a:extLst>
          </p:cNvPr>
          <p:cNvSpPr/>
          <p:nvPr/>
        </p:nvSpPr>
        <p:spPr>
          <a:xfrm>
            <a:off x="5428347" y="2069878"/>
            <a:ext cx="5892800" cy="492443"/>
          </a:xfrm>
          <a:prstGeom prst="rect">
            <a:avLst/>
          </a:prstGeom>
        </p:spPr>
        <p:txBody>
          <a:bodyPr wrap="square">
            <a:spAutoFit/>
          </a:bodyPr>
          <a:lstStyle/>
          <a:p>
            <a:r>
              <a:rPr lang="en-CA" sz="2600" b="1" dirty="0">
                <a:solidFill>
                  <a:schemeClr val="bg2"/>
                </a:solidFill>
              </a:rPr>
              <a:t>Common misconceptions:</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4549403" y="1934016"/>
            <a:ext cx="737339" cy="737339"/>
          </a:xfrm>
          <a:prstGeom prst="rect">
            <a:avLst/>
          </a:prstGeom>
        </p:spPr>
      </p:pic>
      <p:pic>
        <p:nvPicPr>
          <p:cNvPr id="13" name="Picture Placeholder 12">
            <a:extLst>
              <a:ext uri="{FF2B5EF4-FFF2-40B4-BE49-F238E27FC236}">
                <a16:creationId xmlns:a16="http://schemas.microsoft.com/office/drawing/2014/main" id="{15AB9D24-CB34-4807-89BB-44B8532EEF7F}"/>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a:ext>
            </a:extLst>
          </a:blip>
          <a:srcRect/>
          <a:stretch/>
        </p:blipFill>
        <p:spPr>
          <a:xfrm>
            <a:off x="0" y="1164431"/>
            <a:ext cx="4057486" cy="5702045"/>
          </a:xfrm>
        </p:spPr>
      </p:pic>
    </p:spTree>
    <p:extLst>
      <p:ext uri="{BB962C8B-B14F-4D97-AF65-F5344CB8AC3E}">
        <p14:creationId xmlns:p14="http://schemas.microsoft.com/office/powerpoint/2010/main" val="2515247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C18BF384-1CB5-48E9-AD64-2CF7672AA775}"/>
              </a:ext>
            </a:extLst>
          </p:cNvPr>
          <p:cNvSpPr txBox="1">
            <a:spLocks/>
          </p:cNvSpPr>
          <p:nvPr/>
        </p:nvSpPr>
        <p:spPr>
          <a:xfrm>
            <a:off x="6483883" y="3898892"/>
            <a:ext cx="4184119" cy="629565"/>
          </a:xfrm>
          <a:prstGeom prst="rect">
            <a:avLst/>
          </a:prstGeom>
          <a:solidFill>
            <a:schemeClr val="bg1"/>
          </a:solidFill>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CA" b="1" dirty="0">
                <a:solidFill>
                  <a:schemeClr val="tx1"/>
                </a:solidFill>
              </a:rPr>
              <a:t>Know your hazards</a:t>
            </a:r>
          </a:p>
        </p:txBody>
      </p:sp>
      <p:pic>
        <p:nvPicPr>
          <p:cNvPr id="7" name="Graphic 6">
            <a:extLst>
              <a:ext uri="{FF2B5EF4-FFF2-40B4-BE49-F238E27FC236}">
                <a16:creationId xmlns:a16="http://schemas.microsoft.com/office/drawing/2014/main" id="{0996B719-A32B-E81D-2E07-EE13905A53D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1619" y="1765292"/>
            <a:ext cx="4524375" cy="4267200"/>
          </a:xfrm>
          <a:prstGeom prst="rect">
            <a:avLst/>
          </a:prstGeom>
        </p:spPr>
      </p:pic>
    </p:spTree>
    <p:extLst>
      <p:ext uri="{BB962C8B-B14F-4D97-AF65-F5344CB8AC3E}">
        <p14:creationId xmlns:p14="http://schemas.microsoft.com/office/powerpoint/2010/main" val="1940997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1">
            <a:extLst>
              <a:ext uri="{FF2B5EF4-FFF2-40B4-BE49-F238E27FC236}">
                <a16:creationId xmlns:a16="http://schemas.microsoft.com/office/drawing/2014/main" id="{8B5F4B2B-5FD2-4B95-92B0-40D8229DD4CE}"/>
              </a:ext>
            </a:extLst>
          </p:cNvPr>
          <p:cNvSpPr txBox="1">
            <a:spLocks/>
          </p:cNvSpPr>
          <p:nvPr/>
        </p:nvSpPr>
        <p:spPr>
          <a:xfrm>
            <a:off x="4983744" y="2907140"/>
            <a:ext cx="2913870" cy="31888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3600"/>
              </a:spcAft>
              <a:buNone/>
            </a:pPr>
            <a:r>
              <a:rPr lang="en-CA" sz="2400" dirty="0"/>
              <a:t>Disease Outbreaks</a:t>
            </a:r>
          </a:p>
          <a:p>
            <a:pPr marL="0" indent="0">
              <a:spcAft>
                <a:spcPts val="3600"/>
              </a:spcAft>
              <a:buNone/>
            </a:pPr>
            <a:r>
              <a:rPr lang="en-CA" sz="2400" dirty="0"/>
              <a:t>Severe Weather</a:t>
            </a:r>
          </a:p>
          <a:p>
            <a:pPr marL="0" indent="0">
              <a:spcAft>
                <a:spcPts val="3600"/>
              </a:spcAft>
              <a:buNone/>
            </a:pPr>
            <a:r>
              <a:rPr lang="en-CA" sz="2400" dirty="0"/>
              <a:t>Power Outages</a:t>
            </a:r>
          </a:p>
        </p:txBody>
      </p:sp>
      <p:sp>
        <p:nvSpPr>
          <p:cNvPr id="26" name="Content Placeholder 1">
            <a:extLst>
              <a:ext uri="{FF2B5EF4-FFF2-40B4-BE49-F238E27FC236}">
                <a16:creationId xmlns:a16="http://schemas.microsoft.com/office/drawing/2014/main" id="{2735A8B2-7A19-4960-9269-FC45176C0B69}"/>
              </a:ext>
            </a:extLst>
          </p:cNvPr>
          <p:cNvSpPr txBox="1">
            <a:spLocks/>
          </p:cNvSpPr>
          <p:nvPr/>
        </p:nvSpPr>
        <p:spPr>
          <a:xfrm>
            <a:off x="9107549" y="2907140"/>
            <a:ext cx="2913870" cy="31888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3600"/>
              </a:spcAft>
              <a:buNone/>
            </a:pPr>
            <a:r>
              <a:rPr lang="en-CA" sz="2400" dirty="0"/>
              <a:t>Landslides</a:t>
            </a:r>
          </a:p>
          <a:p>
            <a:pPr marL="0" indent="0">
              <a:spcAft>
                <a:spcPts val="3600"/>
              </a:spcAft>
              <a:buNone/>
            </a:pPr>
            <a:r>
              <a:rPr lang="en-CA" sz="2400" dirty="0"/>
              <a:t>Drought</a:t>
            </a:r>
          </a:p>
          <a:p>
            <a:pPr marL="0" indent="0">
              <a:spcAft>
                <a:spcPts val="3600"/>
              </a:spcAft>
              <a:buNone/>
            </a:pPr>
            <a:r>
              <a:rPr lang="en-CA" sz="2400" dirty="0"/>
              <a:t>Hazardous Material Spills</a:t>
            </a:r>
          </a:p>
        </p:txBody>
      </p:sp>
      <p:sp>
        <p:nvSpPr>
          <p:cNvPr id="6" name="Content Placeholder 1">
            <a:extLst>
              <a:ext uri="{FF2B5EF4-FFF2-40B4-BE49-F238E27FC236}">
                <a16:creationId xmlns:a16="http://schemas.microsoft.com/office/drawing/2014/main" id="{33980D7A-B303-41A7-92DB-FB130C8AEEEC}"/>
              </a:ext>
            </a:extLst>
          </p:cNvPr>
          <p:cNvSpPr txBox="1">
            <a:spLocks/>
          </p:cNvSpPr>
          <p:nvPr/>
        </p:nvSpPr>
        <p:spPr>
          <a:xfrm>
            <a:off x="1666216" y="2907140"/>
            <a:ext cx="2127897" cy="31888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3600"/>
              </a:spcAft>
              <a:buNone/>
            </a:pPr>
            <a:r>
              <a:rPr lang="en-CA" sz="2400" dirty="0"/>
              <a:t>Floods</a:t>
            </a:r>
          </a:p>
          <a:p>
            <a:pPr marL="0" indent="0">
              <a:spcAft>
                <a:spcPts val="3600"/>
              </a:spcAft>
              <a:buNone/>
            </a:pPr>
            <a:r>
              <a:rPr lang="en-CA" sz="2400" dirty="0"/>
              <a:t>Wildfires</a:t>
            </a:r>
          </a:p>
          <a:p>
            <a:pPr marL="0" indent="0">
              <a:spcAft>
                <a:spcPts val="3600"/>
              </a:spcAft>
              <a:buNone/>
            </a:pPr>
            <a:r>
              <a:rPr lang="en-CA" sz="2400" dirty="0"/>
              <a:t>Earthquakes</a:t>
            </a:r>
          </a:p>
          <a:p>
            <a:pPr marL="0" indent="0">
              <a:spcAft>
                <a:spcPts val="3600"/>
              </a:spcAft>
              <a:buNone/>
            </a:pPr>
            <a:r>
              <a:rPr lang="en-CA" sz="2400" dirty="0"/>
              <a:t>Tsunamis</a:t>
            </a:r>
          </a:p>
        </p:txBody>
      </p:sp>
      <p:sp>
        <p:nvSpPr>
          <p:cNvPr id="34" name="Rectangle 33">
            <a:extLst>
              <a:ext uri="{FF2B5EF4-FFF2-40B4-BE49-F238E27FC236}">
                <a16:creationId xmlns:a16="http://schemas.microsoft.com/office/drawing/2014/main" id="{ED68D45D-32B2-48C8-99C8-D0B5BBFB1888}"/>
              </a:ext>
            </a:extLst>
          </p:cNvPr>
          <p:cNvSpPr/>
          <p:nvPr/>
        </p:nvSpPr>
        <p:spPr>
          <a:xfrm>
            <a:off x="775142" y="1668882"/>
            <a:ext cx="7978025" cy="707886"/>
          </a:xfrm>
          <a:prstGeom prst="rect">
            <a:avLst/>
          </a:prstGeom>
        </p:spPr>
        <p:txBody>
          <a:bodyPr wrap="square">
            <a:spAutoFit/>
          </a:bodyPr>
          <a:lstStyle/>
          <a:p>
            <a:r>
              <a:rPr lang="en-CA" sz="4000" b="1" dirty="0">
                <a:solidFill>
                  <a:schemeClr val="bg2"/>
                </a:solidFill>
              </a:rPr>
              <a:t>Common hazards in BC:</a:t>
            </a:r>
          </a:p>
        </p:txBody>
      </p:sp>
      <p:pic>
        <p:nvPicPr>
          <p:cNvPr id="9" name="Graphic 8">
            <a:extLst>
              <a:ext uri="{FF2B5EF4-FFF2-40B4-BE49-F238E27FC236}">
                <a16:creationId xmlns:a16="http://schemas.microsoft.com/office/drawing/2014/main" id="{B1EBE194-98D3-5960-2CBB-A96D383AA4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4977" y="4590277"/>
            <a:ext cx="751810" cy="730925"/>
          </a:xfrm>
          <a:prstGeom prst="rect">
            <a:avLst/>
          </a:prstGeom>
        </p:spPr>
      </p:pic>
      <p:pic>
        <p:nvPicPr>
          <p:cNvPr id="11" name="Graphic 10">
            <a:extLst>
              <a:ext uri="{FF2B5EF4-FFF2-40B4-BE49-F238E27FC236}">
                <a16:creationId xmlns:a16="http://schemas.microsoft.com/office/drawing/2014/main" id="{8E747B52-A461-C093-03D7-8A87CB6153F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9193" y="5509399"/>
            <a:ext cx="751810" cy="730925"/>
          </a:xfrm>
          <a:prstGeom prst="rect">
            <a:avLst/>
          </a:prstGeom>
        </p:spPr>
      </p:pic>
      <p:pic>
        <p:nvPicPr>
          <p:cNvPr id="5" name="Graphic 4">
            <a:extLst>
              <a:ext uri="{FF2B5EF4-FFF2-40B4-BE49-F238E27FC236}">
                <a16:creationId xmlns:a16="http://schemas.microsoft.com/office/drawing/2014/main" id="{3D178379-AB0F-2B8C-005B-ED2BFC2ED30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09416" y="2771933"/>
            <a:ext cx="767824" cy="730926"/>
          </a:xfrm>
          <a:prstGeom prst="rect">
            <a:avLst/>
          </a:prstGeom>
        </p:spPr>
      </p:pic>
      <p:pic>
        <p:nvPicPr>
          <p:cNvPr id="13" name="Graphic 12">
            <a:extLst>
              <a:ext uri="{FF2B5EF4-FFF2-40B4-BE49-F238E27FC236}">
                <a16:creationId xmlns:a16="http://schemas.microsoft.com/office/drawing/2014/main" id="{FF223FCC-B961-3BFB-5E4F-6EC89C0AA87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163582" y="2752596"/>
            <a:ext cx="767824" cy="730926"/>
          </a:xfrm>
          <a:prstGeom prst="rect">
            <a:avLst/>
          </a:prstGeom>
        </p:spPr>
      </p:pic>
      <p:pic>
        <p:nvPicPr>
          <p:cNvPr id="15" name="Graphic 14">
            <a:extLst>
              <a:ext uri="{FF2B5EF4-FFF2-40B4-BE49-F238E27FC236}">
                <a16:creationId xmlns:a16="http://schemas.microsoft.com/office/drawing/2014/main" id="{0BF4EDA1-3848-4D39-C42C-FE92064823C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163582" y="3703908"/>
            <a:ext cx="767824" cy="730926"/>
          </a:xfrm>
          <a:prstGeom prst="rect">
            <a:avLst/>
          </a:prstGeom>
        </p:spPr>
      </p:pic>
      <p:pic>
        <p:nvPicPr>
          <p:cNvPr id="17" name="Graphic 16">
            <a:extLst>
              <a:ext uri="{FF2B5EF4-FFF2-40B4-BE49-F238E27FC236}">
                <a16:creationId xmlns:a16="http://schemas.microsoft.com/office/drawing/2014/main" id="{B59FFAD4-5052-CA8D-5420-BA78A0045DE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163582" y="4653990"/>
            <a:ext cx="739331" cy="739452"/>
          </a:xfrm>
          <a:prstGeom prst="rect">
            <a:avLst/>
          </a:prstGeom>
        </p:spPr>
      </p:pic>
      <p:pic>
        <p:nvPicPr>
          <p:cNvPr id="20" name="Graphic 19">
            <a:extLst>
              <a:ext uri="{FF2B5EF4-FFF2-40B4-BE49-F238E27FC236}">
                <a16:creationId xmlns:a16="http://schemas.microsoft.com/office/drawing/2014/main" id="{DBF8D11F-4F26-9231-0D9D-03EB51B54144}"/>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285106" y="2763407"/>
            <a:ext cx="739330" cy="739452"/>
          </a:xfrm>
          <a:prstGeom prst="rect">
            <a:avLst/>
          </a:prstGeom>
        </p:spPr>
      </p:pic>
      <p:pic>
        <p:nvPicPr>
          <p:cNvPr id="25" name="Graphic 24">
            <a:extLst>
              <a:ext uri="{FF2B5EF4-FFF2-40B4-BE49-F238E27FC236}">
                <a16:creationId xmlns:a16="http://schemas.microsoft.com/office/drawing/2014/main" id="{50C52FDE-3D7E-C0EB-7EE5-39C3B28F9FB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285105" y="4653990"/>
            <a:ext cx="739331" cy="754897"/>
          </a:xfrm>
          <a:prstGeom prst="rect">
            <a:avLst/>
          </a:prstGeom>
        </p:spPr>
      </p:pic>
      <p:pic>
        <p:nvPicPr>
          <p:cNvPr id="28" name="Graphic 27">
            <a:extLst>
              <a:ext uri="{FF2B5EF4-FFF2-40B4-BE49-F238E27FC236}">
                <a16:creationId xmlns:a16="http://schemas.microsoft.com/office/drawing/2014/main" id="{043680F7-C9DC-ADD4-854A-9013A0A83278}"/>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804977" y="3662628"/>
            <a:ext cx="756026" cy="739452"/>
          </a:xfrm>
          <a:prstGeom prst="rect">
            <a:avLst/>
          </a:prstGeom>
        </p:spPr>
      </p:pic>
      <p:pic>
        <p:nvPicPr>
          <p:cNvPr id="2" name="Picture 1" descr="A logo of a drop of water&#10;&#10;Description automatically generated">
            <a:extLst>
              <a:ext uri="{FF2B5EF4-FFF2-40B4-BE49-F238E27FC236}">
                <a16:creationId xmlns:a16="http://schemas.microsoft.com/office/drawing/2014/main" id="{EDAB64A2-29EA-9C16-62E5-6146DFD88BA2}"/>
              </a:ext>
            </a:extLst>
          </p:cNvPr>
          <p:cNvPicPr>
            <a:picLocks noChangeAspect="1"/>
          </p:cNvPicPr>
          <p:nvPr/>
        </p:nvPicPr>
        <p:blipFill>
          <a:blip r:embed="rId21" cstate="screen">
            <a:extLst>
              <a:ext uri="{28A0092B-C50C-407E-A947-70E740481C1C}">
                <a14:useLocalDpi xmlns:a14="http://schemas.microsoft.com/office/drawing/2010/main" val="0"/>
              </a:ext>
            </a:extLst>
          </a:blip>
          <a:stretch>
            <a:fillRect/>
          </a:stretch>
        </p:blipFill>
        <p:spPr>
          <a:xfrm>
            <a:off x="8163094" y="3554132"/>
            <a:ext cx="983351" cy="983351"/>
          </a:xfrm>
          <a:prstGeom prst="rect">
            <a:avLst/>
          </a:prstGeom>
        </p:spPr>
      </p:pic>
    </p:spTree>
    <p:extLst>
      <p:ext uri="{BB962C8B-B14F-4D97-AF65-F5344CB8AC3E}">
        <p14:creationId xmlns:p14="http://schemas.microsoft.com/office/powerpoint/2010/main" val="2267395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C18BF384-1CB5-48E9-AD64-2CF7672AA775}"/>
              </a:ext>
            </a:extLst>
          </p:cNvPr>
          <p:cNvSpPr txBox="1">
            <a:spLocks/>
          </p:cNvSpPr>
          <p:nvPr/>
        </p:nvSpPr>
        <p:spPr>
          <a:xfrm>
            <a:off x="6483884" y="3898892"/>
            <a:ext cx="3182630" cy="629565"/>
          </a:xfrm>
          <a:prstGeom prst="rect">
            <a:avLst/>
          </a:prstGeom>
          <a:solidFill>
            <a:schemeClr val="bg1"/>
          </a:solidFill>
        </p:spPr>
        <p:txBody>
          <a:bodyPr vert="horz" lIns="91440" tIns="45720" rIns="91440" bIns="45720" rtlCol="0" anchor="ct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bg1">
                    <a:lumMod val="65000"/>
                    <a:lumOff val="3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lumMod val="65000"/>
                    <a:lumOff val="3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lumMod val="65000"/>
                    <a:lumOff val="3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CA" b="1" dirty="0">
                <a:solidFill>
                  <a:schemeClr val="tx1"/>
                </a:solidFill>
              </a:rPr>
              <a:t>Make your plan</a:t>
            </a:r>
          </a:p>
        </p:txBody>
      </p:sp>
      <p:pic>
        <p:nvPicPr>
          <p:cNvPr id="9" name="Graphic 8">
            <a:extLst>
              <a:ext uri="{FF2B5EF4-FFF2-40B4-BE49-F238E27FC236}">
                <a16:creationId xmlns:a16="http://schemas.microsoft.com/office/drawing/2014/main" id="{276F72AC-8957-9770-EF90-77125BF905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94145" y="2077239"/>
            <a:ext cx="4113972" cy="3643306"/>
          </a:xfrm>
          <a:prstGeom prst="rect">
            <a:avLst/>
          </a:prstGeom>
        </p:spPr>
      </p:pic>
    </p:spTree>
    <p:extLst>
      <p:ext uri="{BB962C8B-B14F-4D97-AF65-F5344CB8AC3E}">
        <p14:creationId xmlns:p14="http://schemas.microsoft.com/office/powerpoint/2010/main" val="3837587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29F7F-D4EF-4100-B97A-C8CA3DE0326B}"/>
              </a:ext>
            </a:extLst>
          </p:cNvPr>
          <p:cNvSpPr>
            <a:spLocks noGrp="1"/>
          </p:cNvSpPr>
          <p:nvPr>
            <p:ph idx="1"/>
          </p:nvPr>
        </p:nvSpPr>
        <p:spPr>
          <a:xfrm>
            <a:off x="580572" y="3327402"/>
            <a:ext cx="6923310" cy="2391227"/>
          </a:xfrm>
        </p:spPr>
        <p:txBody>
          <a:bodyPr>
            <a:normAutofit/>
          </a:bodyPr>
          <a:lstStyle/>
          <a:p>
            <a:pPr>
              <a:spcAft>
                <a:spcPts val="1000"/>
              </a:spcAft>
            </a:pPr>
            <a:r>
              <a:rPr lang="en-CA" sz="2400" dirty="0"/>
              <a:t>Save a list of people you can call for help</a:t>
            </a:r>
          </a:p>
          <a:p>
            <a:pPr>
              <a:spcAft>
                <a:spcPts val="1000"/>
              </a:spcAft>
            </a:pPr>
            <a:r>
              <a:rPr lang="en-CA" sz="2400" dirty="0"/>
              <a:t>One contact should live far away</a:t>
            </a:r>
          </a:p>
          <a:p>
            <a:pPr>
              <a:spcAft>
                <a:spcPts val="1000"/>
              </a:spcAft>
            </a:pPr>
            <a:r>
              <a:rPr lang="en-CA" sz="2400" dirty="0"/>
              <a:t>One contact should live nearby</a:t>
            </a:r>
          </a:p>
        </p:txBody>
      </p:sp>
      <p:sp>
        <p:nvSpPr>
          <p:cNvPr id="4" name="Rectangle 3">
            <a:extLst>
              <a:ext uri="{FF2B5EF4-FFF2-40B4-BE49-F238E27FC236}">
                <a16:creationId xmlns:a16="http://schemas.microsoft.com/office/drawing/2014/main" id="{04C14C78-D9C3-47D0-AE88-4FCF1EDA0DF8}"/>
              </a:ext>
            </a:extLst>
          </p:cNvPr>
          <p:cNvSpPr/>
          <p:nvPr/>
        </p:nvSpPr>
        <p:spPr>
          <a:xfrm>
            <a:off x="1519642" y="2156963"/>
            <a:ext cx="5892800" cy="492443"/>
          </a:xfrm>
          <a:prstGeom prst="rect">
            <a:avLst/>
          </a:prstGeom>
        </p:spPr>
        <p:txBody>
          <a:bodyPr wrap="square">
            <a:spAutoFit/>
          </a:bodyPr>
          <a:lstStyle/>
          <a:p>
            <a:r>
              <a:rPr lang="en-CA" sz="2600" b="1" dirty="0">
                <a:solidFill>
                  <a:schemeClr val="bg2"/>
                </a:solidFill>
              </a:rPr>
              <a:t>Know how you will communicate</a:t>
            </a:r>
          </a:p>
        </p:txBody>
      </p:sp>
      <p:pic>
        <p:nvPicPr>
          <p:cNvPr id="8" name="Picture 7">
            <a:extLst>
              <a:ext uri="{FF2B5EF4-FFF2-40B4-BE49-F238E27FC236}">
                <a16:creationId xmlns:a16="http://schemas.microsoft.com/office/drawing/2014/main" id="{10788137-D265-4259-BA46-DF60C204FE0F}"/>
              </a:ext>
            </a:extLst>
          </p:cNvPr>
          <p:cNvPicPr>
            <a:picLocks noChangeAspect="1"/>
          </p:cNvPicPr>
          <p:nvPr/>
        </p:nvPicPr>
        <p:blipFill>
          <a:blip r:embed="rId3"/>
          <a:stretch>
            <a:fillRect/>
          </a:stretch>
        </p:blipFill>
        <p:spPr>
          <a:xfrm>
            <a:off x="640698" y="1977559"/>
            <a:ext cx="737339" cy="737339"/>
          </a:xfrm>
          <a:prstGeom prst="rect">
            <a:avLst/>
          </a:prstGeom>
        </p:spPr>
      </p:pic>
      <p:pic>
        <p:nvPicPr>
          <p:cNvPr id="9" name="Picture Placeholder 5">
            <a:extLst>
              <a:ext uri="{FF2B5EF4-FFF2-40B4-BE49-F238E27FC236}">
                <a16:creationId xmlns:a16="http://schemas.microsoft.com/office/drawing/2014/main" id="{27BA1969-7903-491E-A57A-F5883E0F86B7}"/>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a:ext>
            </a:extLst>
          </a:blip>
          <a:srcRect/>
          <a:stretch/>
        </p:blipFill>
        <p:spPr>
          <a:xfrm>
            <a:off x="8134350" y="1163638"/>
            <a:ext cx="4057650" cy="5702300"/>
          </a:xfrm>
          <a:prstGeom prst="rect">
            <a:avLst/>
          </a:prstGeom>
        </p:spPr>
      </p:pic>
    </p:spTree>
    <p:extLst>
      <p:ext uri="{BB962C8B-B14F-4D97-AF65-F5344CB8AC3E}">
        <p14:creationId xmlns:p14="http://schemas.microsoft.com/office/powerpoint/2010/main" val="3771467212"/>
      </p:ext>
    </p:extLst>
  </p:cSld>
  <p:clrMapOvr>
    <a:masterClrMapping/>
  </p:clrMapOvr>
</p:sld>
</file>

<file path=ppt/theme/theme1.xml><?xml version="1.0" encoding="utf-8"?>
<a:theme xmlns:a="http://schemas.openxmlformats.org/drawingml/2006/main" name="BCGov Ligh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reparedBC">
      <a:majorFont>
        <a:latin typeface="BC Sans"/>
        <a:ea typeface=""/>
        <a:cs typeface=""/>
      </a:majorFont>
      <a:minorFont>
        <a:latin typeface="BC Sans"/>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BB1F3E3A-BDDC-4BF5-B453-F0D3C3B8C441}">
  <we:reference id="wa104381063" version="1.0.0.1" store="en-001" storeType="OMEX"/>
  <we:alternateReferences>
    <we:reference id="wa104381063" version="1.0.0.1"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tf16401425</Template>
  <TotalTime>30199</TotalTime>
  <Words>3777</Words>
  <Application>Microsoft Office PowerPoint</Application>
  <PresentationFormat>Widescreen</PresentationFormat>
  <Paragraphs>387</Paragraphs>
  <Slides>29</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Aptos</vt:lpstr>
      <vt:lpstr>Verdana</vt:lpstr>
      <vt:lpstr>BC Sans</vt:lpstr>
      <vt:lpstr>Symbol</vt:lpstr>
      <vt:lpstr>BCGov Light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Province of British Columbia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Prepared BC powerpoint template</dc:title>
  <dc:creator>moomen</dc:creator>
  <cp:lastModifiedBy>Kazi, Anna EMCR:EX</cp:lastModifiedBy>
  <cp:revision>260</cp:revision>
  <dcterms:created xsi:type="dcterms:W3CDTF">2018-02-24T00:13:10Z</dcterms:created>
  <dcterms:modified xsi:type="dcterms:W3CDTF">2024-07-22T23:01:02Z</dcterms:modified>
</cp:coreProperties>
</file>