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4"/>
  </p:sldMasterIdLst>
  <p:notesMasterIdLst>
    <p:notesMasterId r:id="rId27"/>
  </p:notesMasterIdLst>
  <p:sldIdLst>
    <p:sldId id="258" r:id="rId5"/>
    <p:sldId id="309" r:id="rId6"/>
    <p:sldId id="259" r:id="rId7"/>
    <p:sldId id="310" r:id="rId8"/>
    <p:sldId id="261" r:id="rId9"/>
    <p:sldId id="260" r:id="rId10"/>
    <p:sldId id="262" r:id="rId11"/>
    <p:sldId id="278" r:id="rId12"/>
    <p:sldId id="269" r:id="rId13"/>
    <p:sldId id="270" r:id="rId14"/>
    <p:sldId id="307" r:id="rId15"/>
    <p:sldId id="279" r:id="rId16"/>
    <p:sldId id="264" r:id="rId17"/>
    <p:sldId id="265" r:id="rId18"/>
    <p:sldId id="266" r:id="rId19"/>
    <p:sldId id="267" r:id="rId20"/>
    <p:sldId id="271" r:id="rId21"/>
    <p:sldId id="268" r:id="rId22"/>
    <p:sldId id="272" r:id="rId23"/>
    <p:sldId id="273" r:id="rId24"/>
    <p:sldId id="274" r:id="rId25"/>
    <p:sldId id="275" r:id="rId26"/>
  </p:sldIdLst>
  <p:sldSz cx="12192000" cy="6858000"/>
  <p:notesSz cx="7010400" cy="9296400"/>
  <p:custDataLst>
    <p:tags r:id="rId2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34075"/>
    <a:srgbClr val="3F3F3F"/>
    <a:srgbClr val="FF00FF"/>
    <a:srgbClr val="808000"/>
    <a:srgbClr val="FFFFFF"/>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23" autoAdjust="0"/>
    <p:restoredTop sz="79377" autoAdjust="0"/>
  </p:normalViewPr>
  <p:slideViewPr>
    <p:cSldViewPr snapToGrid="0">
      <p:cViewPr varScale="1">
        <p:scale>
          <a:sx n="58" d="100"/>
          <a:sy n="58" d="100"/>
        </p:scale>
        <p:origin x="13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CA"/>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A8C9015E-DD6C-4FC1-BC04-E67B6C18F398}" type="datetimeFigureOut">
              <a:rPr lang="en-CA" smtClean="0"/>
              <a:t>2025-04-16</a:t>
            </a:fld>
            <a:endParaRPr lang="en-CA"/>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CA"/>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CA"/>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8A694B72-CBB5-427F-8E58-6738E6111E9A}" type="slidenum">
              <a:rPr lang="en-CA" smtClean="0"/>
              <a:t>‹#›</a:t>
            </a:fld>
            <a:endParaRPr lang="en-CA"/>
          </a:p>
        </p:txBody>
      </p:sp>
    </p:spTree>
    <p:extLst>
      <p:ext uri="{BB962C8B-B14F-4D97-AF65-F5344CB8AC3E}">
        <p14:creationId xmlns:p14="http://schemas.microsoft.com/office/powerpoint/2010/main" val="3212816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A694B72-CBB5-427F-8E58-6738E6111E9A}" type="slidenum">
              <a:rPr lang="en-CA" smtClean="0"/>
              <a:t>1</a:t>
            </a:fld>
            <a:endParaRPr lang="en-CA"/>
          </a:p>
        </p:txBody>
      </p:sp>
    </p:spTree>
    <p:extLst>
      <p:ext uri="{BB962C8B-B14F-4D97-AF65-F5344CB8AC3E}">
        <p14:creationId xmlns:p14="http://schemas.microsoft.com/office/powerpoint/2010/main" val="3554154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687FEA-3030-4429-9C50-9B19AA2EF581}" type="slidenum">
              <a:rPr lang="en-CA" smtClean="0"/>
              <a:t>11</a:t>
            </a:fld>
            <a:endParaRPr lang="en-CA"/>
          </a:p>
        </p:txBody>
      </p:sp>
    </p:spTree>
    <p:extLst>
      <p:ext uri="{BB962C8B-B14F-4D97-AF65-F5344CB8AC3E}">
        <p14:creationId xmlns:p14="http://schemas.microsoft.com/office/powerpoint/2010/main" val="11322657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687FEA-3030-4429-9C50-9B19AA2EF581}" type="slidenum">
              <a:rPr lang="en-CA" smtClean="0"/>
              <a:t>12</a:t>
            </a:fld>
            <a:endParaRPr lang="en-CA"/>
          </a:p>
        </p:txBody>
      </p:sp>
    </p:spTree>
    <p:extLst>
      <p:ext uri="{BB962C8B-B14F-4D97-AF65-F5344CB8AC3E}">
        <p14:creationId xmlns:p14="http://schemas.microsoft.com/office/powerpoint/2010/main" val="11322657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 note: Multi-way calls (between BC Wildfire, EMCR and community) are intended to give information that is to be disseminated into the community or communities affected by a specific fire. </a:t>
            </a:r>
          </a:p>
          <a:p>
            <a:endParaRPr lang="en-CA" dirty="0"/>
          </a:p>
          <a:p>
            <a:r>
              <a:rPr lang="en-CA" dirty="0"/>
              <a:t>Coordination calls are more general and will usually have all agencies and fire-affected communities in an EMCR region. There may be several fires discussed on a coordination call. </a:t>
            </a:r>
          </a:p>
          <a:p>
            <a:endParaRPr lang="en-CA" dirty="0"/>
          </a:p>
        </p:txBody>
      </p:sp>
      <p:sp>
        <p:nvSpPr>
          <p:cNvPr id="4" name="Slide Number Placeholder 3"/>
          <p:cNvSpPr>
            <a:spLocks noGrp="1"/>
          </p:cNvSpPr>
          <p:nvPr>
            <p:ph type="sldNum" sz="quarter" idx="5"/>
          </p:nvPr>
        </p:nvSpPr>
        <p:spPr/>
        <p:txBody>
          <a:bodyPr/>
          <a:lstStyle/>
          <a:p>
            <a:fld id="{8A694B72-CBB5-427F-8E58-6738E6111E9A}" type="slidenum">
              <a:rPr lang="en-CA" smtClean="0"/>
              <a:t>13</a:t>
            </a:fld>
            <a:endParaRPr lang="en-CA"/>
          </a:p>
        </p:txBody>
      </p:sp>
    </p:spTree>
    <p:extLst>
      <p:ext uri="{BB962C8B-B14F-4D97-AF65-F5344CB8AC3E}">
        <p14:creationId xmlns:p14="http://schemas.microsoft.com/office/powerpoint/2010/main" val="31846986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Aft>
                <a:spcPts val="0"/>
              </a:spcAf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Prompts for your group members:</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endParaRPr lang="en-US"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Activate EOC:</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Inform leadership and pull team together</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Prepare Evacuation Alert and get it signed off</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Prepare mapping and public information plan</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Update website and create news release</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Consider a BC Emergency Alert (Also know as Broadcast Intrusive Alert)</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endParaRPr lang="en-US"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Get support from EMCR:</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Ask for a task number</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Ask for a spot forecast</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Get connected with support agencies – Ministry of Transportation and Infrastructure (MOTI), Ministry of Agriculture, First Nations Health Authority/ local Health Authority, First Nations Emergency Services Society, Canadian Armed Forces, etc.</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endParaRPr lang="en-US"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Get EOC and EOC team ready for evacuation:</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Ensure all EOC team members have taken care of their family/home – they may not be able to go back if an Order is issued</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Ensure EOC is not in the Alert area or move the EOC out of the Alert area</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Plan for a mobile EOC if Alert area expands</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endParaRPr lang="en-US"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Evacuation Pre-Planning:</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Talk to BCWS about trigger points – know how long it will take to evacuate, and when to call an evacuation</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Get messaging to community about the hazard and how to protect their homes</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Spot forecasts – call ECCC and BC Wildfire for assistance</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Consider issuing a broadcast intrusive alert</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Call nearby communities and let them know you may be evacuating</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Evacuation route planning – where are the fires? What roads could be impacted?  (Talk to BCWS Incident Commander or MOTI through EMCR for assistance)</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Contact MOTI to help with signage and traffic control for evacuation route</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Protect/ </a:t>
            </a:r>
            <a:r>
              <a:rPr lang="en-US" sz="1200" baseline="0" dirty="0" err="1">
                <a:effectLst/>
                <a:latin typeface="Calibri" panose="020F0502020204030204" pitchFamily="34" charset="0"/>
                <a:ea typeface="Calibri" panose="020F0502020204030204" pitchFamily="34" charset="0"/>
                <a:cs typeface="Times New Roman" panose="02020603050405020304" pitchFamily="18" charset="0"/>
              </a:rPr>
              <a:t>FireSmart</a:t>
            </a: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 critical infrastructure – the bridge, community buildings</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Public works team – activate them to work on the evacuation routes, </a:t>
            </a:r>
            <a:r>
              <a:rPr lang="en-US" sz="1200" baseline="0" dirty="0" err="1">
                <a:effectLst/>
                <a:latin typeface="Calibri" panose="020F0502020204030204" pitchFamily="34" charset="0"/>
                <a:ea typeface="Calibri" panose="020F0502020204030204" pitchFamily="34" charset="0"/>
                <a:cs typeface="Times New Roman" panose="02020603050405020304" pitchFamily="18" charset="0"/>
              </a:rPr>
              <a:t>FireSmart</a:t>
            </a: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 etc.</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Runners for elders/people without phones to inform them about Evac Alert and help them get ready</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Provide a list of items for evacuees to take with them</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Provide signs for homes that indicate whether they have evacuated or not</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Contact security companies to provide security for homes/businesses if community is evacuated</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Livestock – pre-evacuate during alert stage</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Signage</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endParaRPr lang="en-US"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Get ready for Emergency Support Services:</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Contact neighboring communities for ESS supports</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Create a communication plan for evacuees – How will the community keep in touch with evacuees?</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Identify runners for elders/people without phones to inform them about Evacuation Alert and help them get ready</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Identify vulnerable households and help them prepare/ plan for special evacuations</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Pre-evacuation for vulnerable folks – use extraordinary evacuee form</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Potentially planning for a helicopter to quickly evacuate vulnerable people</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Bring in health team and school team to prepare for evacuation and provision of ongoing care for patients and students</a:t>
            </a:r>
            <a:endParaRPr lang="en-CA" sz="1200" baseline="0" dirty="0">
              <a:effectLst/>
              <a:latin typeface="Calibri" panose="020F0502020204030204" pitchFamily="34" charset="0"/>
              <a:ea typeface="Calibri" panose="020F0502020204030204" pitchFamily="34" charset="0"/>
              <a:cs typeface="Times New Roman" panose="02020603050405020304" pitchFamily="18" charset="0"/>
            </a:endParaRPr>
          </a:p>
          <a:p>
            <a:endParaRPr lang="en-CA" dirty="0"/>
          </a:p>
        </p:txBody>
      </p:sp>
      <p:sp>
        <p:nvSpPr>
          <p:cNvPr id="4" name="Slide Number Placeholder 3"/>
          <p:cNvSpPr>
            <a:spLocks noGrp="1"/>
          </p:cNvSpPr>
          <p:nvPr>
            <p:ph type="sldNum" sz="quarter" idx="5"/>
          </p:nvPr>
        </p:nvSpPr>
        <p:spPr/>
        <p:txBody>
          <a:bodyPr/>
          <a:lstStyle/>
          <a:p>
            <a:fld id="{8A694B72-CBB5-427F-8E58-6738E6111E9A}" type="slidenum">
              <a:rPr lang="en-CA" smtClean="0"/>
              <a:t>14</a:t>
            </a:fld>
            <a:endParaRPr lang="en-CA"/>
          </a:p>
        </p:txBody>
      </p:sp>
    </p:spTree>
    <p:extLst>
      <p:ext uri="{BB962C8B-B14F-4D97-AF65-F5344CB8AC3E}">
        <p14:creationId xmlns:p14="http://schemas.microsoft.com/office/powerpoint/2010/main" val="16164289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A694B72-CBB5-427F-8E58-6738E6111E9A}" type="slidenum">
              <a:rPr lang="en-CA" smtClean="0"/>
              <a:t>15</a:t>
            </a:fld>
            <a:endParaRPr lang="en-CA"/>
          </a:p>
        </p:txBody>
      </p:sp>
    </p:spTree>
    <p:extLst>
      <p:ext uri="{BB962C8B-B14F-4D97-AF65-F5344CB8AC3E}">
        <p14:creationId xmlns:p14="http://schemas.microsoft.com/office/powerpoint/2010/main" val="14604510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Prompts for your group members:</a:t>
            </a: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Issuing the Evacuation Order:</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Issue as soon as possible, advance notice is better</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Ensure messaging is clear and consistent and answers all the questions – When to leave, Where to go, What to take, How to get there, Why there is danger, etc. </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Send runners to homes to explain the order if there is time – ensure elders, anyone with disabilities gets a runner to assist them</a:t>
            </a:r>
          </a:p>
          <a:p>
            <a:pPr>
              <a:lnSpc>
                <a:spcPct val="100000"/>
              </a:lnSpc>
              <a:spcAft>
                <a:spcPts val="0"/>
              </a:spcAft>
            </a:pP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Move your EOC:</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Find an alternate location for your EOC and set up there – could be in the community if it is safe, could be in the host community</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Consider a virtual EOC – create a communication plan to keep EOC team in touch with each other</a:t>
            </a:r>
          </a:p>
          <a:p>
            <a:pPr>
              <a:lnSpc>
                <a:spcPct val="100000"/>
              </a:lnSpc>
              <a:spcAft>
                <a:spcPts val="0"/>
              </a:spcAft>
            </a:pP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Emergency Support Services:</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Send Community Navigator(s) ahead of evacuees to host community</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Establish a position within the EOC to coordinate with Community Navigator and host community</a:t>
            </a:r>
          </a:p>
          <a:p>
            <a:pPr>
              <a:lnSpc>
                <a:spcPct val="100000"/>
              </a:lnSpc>
              <a:spcAft>
                <a:spcPts val="0"/>
              </a:spcAft>
            </a:pP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Guidance for evacuees:</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How to ready their homes</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How to prepare their pet for evacuation</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What to bring with them</a:t>
            </a:r>
          </a:p>
          <a:p>
            <a:pPr marL="742950" lvl="1" indent="-285750">
              <a:lnSpc>
                <a:spcPct val="100000"/>
              </a:lnSpc>
              <a:spcAft>
                <a:spcPts val="0"/>
              </a:spcAft>
              <a:buFont typeface="Times New Roman" panose="02020603050405020304" pitchFamily="18" charset="0"/>
              <a:buChar char="-"/>
              <a:tabLst>
                <a:tab pos="9144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Essential clothes</a:t>
            </a:r>
          </a:p>
          <a:p>
            <a:pPr marL="742950" lvl="1" indent="-285750">
              <a:lnSpc>
                <a:spcPct val="100000"/>
              </a:lnSpc>
              <a:spcAft>
                <a:spcPts val="0"/>
              </a:spcAft>
              <a:buFont typeface="Times New Roman" panose="02020603050405020304" pitchFamily="18" charset="0"/>
              <a:buChar char="-"/>
              <a:tabLst>
                <a:tab pos="9144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Food/water for journey</a:t>
            </a:r>
          </a:p>
          <a:p>
            <a:pPr marL="742950" lvl="1" indent="-285750">
              <a:lnSpc>
                <a:spcPct val="100000"/>
              </a:lnSpc>
              <a:spcAft>
                <a:spcPts val="0"/>
              </a:spcAft>
              <a:buFont typeface="Times New Roman" panose="02020603050405020304" pitchFamily="18" charset="0"/>
              <a:buChar char="-"/>
              <a:tabLst>
                <a:tab pos="9144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Medications</a:t>
            </a:r>
          </a:p>
          <a:p>
            <a:pPr>
              <a:lnSpc>
                <a:spcPct val="100000"/>
              </a:lnSpc>
              <a:spcAft>
                <a:spcPts val="0"/>
              </a:spcAft>
            </a:pP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Managing the evacuation:</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Create a plan for tracking evacuees and communication with evacuees</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Plan for traffic control along the evacuation route</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Consider the need to provide gas or gas cards</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Do you have security for evacuation areas?</a:t>
            </a:r>
          </a:p>
          <a:p>
            <a:pPr>
              <a:lnSpc>
                <a:spcPct val="100000"/>
              </a:lnSpc>
              <a:spcAft>
                <a:spcPts val="0"/>
              </a:spcAft>
            </a:pP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Managing the evacuation route:</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What if a vehicle breaks down on the road? </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Is the road clear? Does it need grading, etc. for vehicles to pass through</a:t>
            </a:r>
          </a:p>
          <a:p>
            <a:pPr>
              <a:lnSpc>
                <a:spcPct val="100000"/>
              </a:lnSpc>
              <a:spcAft>
                <a:spcPts val="0"/>
              </a:spcAft>
            </a:pP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What about people who will not leave?</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Hand out shelter in place guidelines</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Establish check-in procedures</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Make a list of homes/ people staying behind</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Involve them in the response if possible – get updates for those who have left the community</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Provide them with means to escape, if possible – i.e. cars with gas in the tank</a:t>
            </a:r>
          </a:p>
          <a:p>
            <a:pPr>
              <a:lnSpc>
                <a:spcPct val="100000"/>
              </a:lnSpc>
              <a:spcAft>
                <a:spcPts val="0"/>
              </a:spcAft>
            </a:pP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Consider that schools/retirement homes/hospitals/hospice may have to evacuate – where are they going to and what special needs are required</a:t>
            </a:r>
          </a:p>
        </p:txBody>
      </p:sp>
      <p:sp>
        <p:nvSpPr>
          <p:cNvPr id="4" name="Slide Number Placeholder 3"/>
          <p:cNvSpPr>
            <a:spLocks noGrp="1"/>
          </p:cNvSpPr>
          <p:nvPr>
            <p:ph type="sldNum" sz="quarter" idx="5"/>
          </p:nvPr>
        </p:nvSpPr>
        <p:spPr/>
        <p:txBody>
          <a:bodyPr/>
          <a:lstStyle/>
          <a:p>
            <a:fld id="{8A694B72-CBB5-427F-8E58-6738E6111E9A}" type="slidenum">
              <a:rPr lang="en-CA" smtClean="0"/>
              <a:t>16</a:t>
            </a:fld>
            <a:endParaRPr lang="en-CA"/>
          </a:p>
        </p:txBody>
      </p:sp>
    </p:spTree>
    <p:extLst>
      <p:ext uri="{BB962C8B-B14F-4D97-AF65-F5344CB8AC3E}">
        <p14:creationId xmlns:p14="http://schemas.microsoft.com/office/powerpoint/2010/main" val="30813264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A694B72-CBB5-427F-8E58-6738E6111E9A}" type="slidenum">
              <a:rPr lang="en-CA" smtClean="0"/>
              <a:t>17</a:t>
            </a:fld>
            <a:endParaRPr lang="en-CA"/>
          </a:p>
        </p:txBody>
      </p:sp>
    </p:spTree>
    <p:extLst>
      <p:ext uri="{BB962C8B-B14F-4D97-AF65-F5344CB8AC3E}">
        <p14:creationId xmlns:p14="http://schemas.microsoft.com/office/powerpoint/2010/main" val="20927023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Prompts for your group members:</a:t>
            </a:r>
          </a:p>
          <a:p>
            <a:pPr>
              <a:lnSpc>
                <a:spcPct val="100000"/>
              </a:lnSpc>
              <a:spcAft>
                <a:spcPts val="0"/>
              </a:spcAft>
            </a:pP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Community Navigator/ EOC Team Support for evacuees</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Community Nurse to check in with those who have medical conditions/needs</a:t>
            </a:r>
          </a:p>
          <a:p>
            <a:pPr marL="0" lvl="0" indent="0">
              <a:lnSpc>
                <a:spcPct val="100000"/>
              </a:lnSpc>
              <a:spcAft>
                <a:spcPts val="0"/>
              </a:spcAft>
              <a:buFont typeface="Times New Roman" panose="02020603050405020304" pitchFamily="18" charset="0"/>
              <a:buNone/>
              <a:tabLst>
                <a:tab pos="457200" algn="l"/>
              </a:tabLst>
            </a:pP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Create Communication Plans:</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With EOC team</a:t>
            </a:r>
          </a:p>
          <a:p>
            <a:pPr marL="742950" lvl="1" indent="-285750">
              <a:lnSpc>
                <a:spcPct val="100000"/>
              </a:lnSpc>
              <a:spcAft>
                <a:spcPts val="0"/>
              </a:spcAft>
              <a:buFont typeface="Times New Roman" panose="02020603050405020304" pitchFamily="18" charset="0"/>
              <a:buChar char="-"/>
              <a:tabLst>
                <a:tab pos="9144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Establish a single point of contact for BC Wildfire/ EMCR and other partners – could be a phone number, doesn’t need to be a single person</a:t>
            </a:r>
          </a:p>
          <a:p>
            <a:pPr marL="742950" lvl="1" indent="-285750">
              <a:lnSpc>
                <a:spcPct val="100000"/>
              </a:lnSpc>
              <a:spcAft>
                <a:spcPts val="0"/>
              </a:spcAft>
              <a:buFont typeface="Times New Roman" panose="02020603050405020304" pitchFamily="18" charset="0"/>
              <a:buChar char="-"/>
              <a:tabLst>
                <a:tab pos="9144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Hold regular briefings at alternate EOC location or hold regular virtual meetings</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With evacuees</a:t>
            </a:r>
          </a:p>
          <a:p>
            <a:pPr marL="742950" lvl="1" indent="-285750">
              <a:lnSpc>
                <a:spcPct val="100000"/>
              </a:lnSpc>
              <a:spcAft>
                <a:spcPts val="0"/>
              </a:spcAft>
              <a:buFont typeface="Times New Roman" panose="02020603050405020304" pitchFamily="18" charset="0"/>
              <a:buChar char="-"/>
              <a:tabLst>
                <a:tab pos="9144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Establish a buddy system – have evacuees check in with each other</a:t>
            </a:r>
          </a:p>
          <a:p>
            <a:pPr marL="742950" lvl="1" indent="-285750">
              <a:lnSpc>
                <a:spcPct val="100000"/>
              </a:lnSpc>
              <a:spcAft>
                <a:spcPts val="0"/>
              </a:spcAft>
              <a:buFont typeface="Times New Roman" panose="02020603050405020304" pitchFamily="18" charset="0"/>
              <a:buChar char="-"/>
              <a:tabLst>
                <a:tab pos="9144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Evacuee updates - establish an official webpage for updates for evacuees</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With those staying behind (security, maintenance team, fire fighters, those who wouldn’t leave, </a:t>
            </a:r>
            <a:r>
              <a:rPr lang="en-CA" sz="1200" dirty="0" err="1">
                <a:effectLst/>
                <a:latin typeface="Calibri" panose="020F0502020204030204" pitchFamily="34" charset="0"/>
                <a:ea typeface="Calibri" panose="020F0502020204030204" pitchFamily="34" charset="0"/>
                <a:cs typeface="Times New Roman" panose="02020603050405020304" pitchFamily="18" charset="0"/>
              </a:rPr>
              <a:t>etc</a:t>
            </a:r>
            <a:r>
              <a:rPr lang="en-CA" sz="1200" dirty="0">
                <a:effectLst/>
                <a:latin typeface="Calibri" panose="020F0502020204030204" pitchFamily="34" charset="0"/>
                <a:ea typeface="Calibri" panose="020F0502020204030204" pitchFamily="34" charset="0"/>
                <a:cs typeface="Times New Roman" panose="02020603050405020304" pitchFamily="18" charset="0"/>
              </a:rPr>
              <a:t>)</a:t>
            </a:r>
          </a:p>
          <a:p>
            <a:pPr marL="742950" lvl="1" indent="-285750">
              <a:lnSpc>
                <a:spcPct val="100000"/>
              </a:lnSpc>
              <a:spcAft>
                <a:spcPts val="0"/>
              </a:spcAft>
              <a:buFont typeface="Times New Roman" panose="02020603050405020304" pitchFamily="18" charset="0"/>
              <a:buChar char="-"/>
              <a:tabLst>
                <a:tab pos="9144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Keep in touch with people staying behind daily through phone or radio</a:t>
            </a:r>
          </a:p>
          <a:p>
            <a:pPr marL="742950" lvl="1" indent="-285750">
              <a:lnSpc>
                <a:spcPct val="100000"/>
              </a:lnSpc>
              <a:spcAft>
                <a:spcPts val="0"/>
              </a:spcAft>
              <a:buFont typeface="Times New Roman" panose="02020603050405020304" pitchFamily="18" charset="0"/>
              <a:buChar char="-"/>
              <a:tabLst>
                <a:tab pos="9144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Establish communications between BC Wildfire and security</a:t>
            </a:r>
          </a:p>
          <a:p>
            <a:pPr>
              <a:lnSpc>
                <a:spcPct val="100000"/>
              </a:lnSpc>
              <a:spcAft>
                <a:spcPts val="0"/>
              </a:spcAft>
            </a:pP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Community Leadership</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Continue regular meetings, and ensure messaging for evacuees is approved by leadership</a:t>
            </a:r>
          </a:p>
          <a:p>
            <a:pPr>
              <a:lnSpc>
                <a:spcPct val="100000"/>
              </a:lnSpc>
              <a:spcAft>
                <a:spcPts val="0"/>
              </a:spcAft>
            </a:pP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Working with Partners</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If accepting donations, decide whether you will take physical donations, taking physical items can create a larger issue of coordination and storage</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Cash is the best donation</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Maintain contact with EMCR, FNHA and FNESS for services </a:t>
            </a:r>
          </a:p>
          <a:p>
            <a:pPr>
              <a:lnSpc>
                <a:spcPct val="100000"/>
              </a:lnSpc>
              <a:spcAft>
                <a:spcPts val="0"/>
              </a:spcAft>
            </a:pP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Establish a Resiliency Centre/ Host Gatherings</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Bring partners together such as FNHA and Red Cross into one place so community can access services from a single place rather than going to multiple places</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Plan community dinners, activity days for kids and elders, to bring community together</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Bring in traditional healers/ foods for community members to access</a:t>
            </a:r>
          </a:p>
          <a:p>
            <a:pPr>
              <a:lnSpc>
                <a:spcPct val="100000"/>
              </a:lnSpc>
              <a:spcAft>
                <a:spcPts val="0"/>
              </a:spcAft>
            </a:pP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Advance Planning</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Consider the possibility for long term evacuation – get in touch with partners for assistance in planning</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Consider re-entry planning ahead of time, and line up activities the EOC will need to complete before the community will return</a:t>
            </a:r>
          </a:p>
          <a:p>
            <a:pPr marL="171450" indent="-171450">
              <a:buFontTx/>
              <a:buChar char="-"/>
            </a:pPr>
            <a:endParaRPr lang="en-CA" dirty="0"/>
          </a:p>
        </p:txBody>
      </p:sp>
      <p:sp>
        <p:nvSpPr>
          <p:cNvPr id="4" name="Slide Number Placeholder 3"/>
          <p:cNvSpPr>
            <a:spLocks noGrp="1"/>
          </p:cNvSpPr>
          <p:nvPr>
            <p:ph type="sldNum" sz="quarter" idx="5"/>
          </p:nvPr>
        </p:nvSpPr>
        <p:spPr/>
        <p:txBody>
          <a:bodyPr/>
          <a:lstStyle/>
          <a:p>
            <a:fld id="{8A694B72-CBB5-427F-8E58-6738E6111E9A}" type="slidenum">
              <a:rPr lang="en-CA" smtClean="0"/>
              <a:t>18</a:t>
            </a:fld>
            <a:endParaRPr lang="en-CA"/>
          </a:p>
        </p:txBody>
      </p:sp>
    </p:spTree>
    <p:extLst>
      <p:ext uri="{BB962C8B-B14F-4D97-AF65-F5344CB8AC3E}">
        <p14:creationId xmlns:p14="http://schemas.microsoft.com/office/powerpoint/2010/main" val="23038250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A694B72-CBB5-427F-8E58-6738E6111E9A}" type="slidenum">
              <a:rPr lang="en-CA" smtClean="0"/>
              <a:t>19</a:t>
            </a:fld>
            <a:endParaRPr lang="en-CA"/>
          </a:p>
        </p:txBody>
      </p:sp>
    </p:spTree>
    <p:extLst>
      <p:ext uri="{BB962C8B-B14F-4D97-AF65-F5344CB8AC3E}">
        <p14:creationId xmlns:p14="http://schemas.microsoft.com/office/powerpoint/2010/main" val="32531265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Prompts for your group members:</a:t>
            </a: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Communication plan for re-entry information:</a:t>
            </a:r>
          </a:p>
          <a:p>
            <a:pPr marL="342900" lvl="0" indent="-342900">
              <a:lnSpc>
                <a:spcPct val="100000"/>
              </a:lnSpc>
              <a:spcAft>
                <a:spcPts val="0"/>
              </a:spcAft>
              <a:buFont typeface="Calibri" panose="020F0502020204030204" pitchFamily="34" charset="0"/>
              <a:buChar char="-"/>
            </a:pPr>
            <a:r>
              <a:rPr lang="en-CA" sz="1200" dirty="0">
                <a:effectLst/>
                <a:latin typeface="Calibri" panose="020F0502020204030204" pitchFamily="34" charset="0"/>
                <a:ea typeface="Calibri" panose="020F0502020204030204" pitchFamily="34" charset="0"/>
                <a:cs typeface="Times New Roman" panose="02020603050405020304" pitchFamily="18" charset="0"/>
              </a:rPr>
              <a:t>Update website with re-entry plans, info on what to expect</a:t>
            </a:r>
          </a:p>
          <a:p>
            <a:pPr marL="342900" lvl="0" indent="-342900">
              <a:lnSpc>
                <a:spcPct val="100000"/>
              </a:lnSpc>
              <a:spcAft>
                <a:spcPts val="0"/>
              </a:spcAft>
              <a:buFont typeface="Calibri" panose="020F0502020204030204" pitchFamily="34" charset="0"/>
              <a:buChar char="-"/>
            </a:pPr>
            <a:r>
              <a:rPr lang="en-CA" sz="1200" dirty="0">
                <a:effectLst/>
                <a:latin typeface="Calibri" panose="020F0502020204030204" pitchFamily="34" charset="0"/>
                <a:ea typeface="Calibri" panose="020F0502020204030204" pitchFamily="34" charset="0"/>
                <a:cs typeface="Times New Roman" panose="02020603050405020304" pitchFamily="18" charset="0"/>
              </a:rPr>
              <a:t>Create a dedicated phone number for evacuees to call for information</a:t>
            </a:r>
          </a:p>
          <a:p>
            <a:pPr marL="342900" lvl="0" indent="-342900">
              <a:lnSpc>
                <a:spcPct val="100000"/>
              </a:lnSpc>
              <a:spcAft>
                <a:spcPts val="0"/>
              </a:spcAft>
              <a:buFont typeface="Calibri" panose="020F0502020204030204" pitchFamily="34" charset="0"/>
              <a:buChar char="-"/>
            </a:pPr>
            <a:r>
              <a:rPr lang="en-CA" sz="1200" dirty="0">
                <a:effectLst/>
                <a:latin typeface="Calibri" panose="020F0502020204030204" pitchFamily="34" charset="0"/>
                <a:ea typeface="Calibri" panose="020F0502020204030204" pitchFamily="34" charset="0"/>
                <a:cs typeface="Times New Roman" panose="02020603050405020304" pitchFamily="18" charset="0"/>
              </a:rPr>
              <a:t>Put notices along the way back to community – gas stations, etc. </a:t>
            </a: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Plan for re-entry in stages</a:t>
            </a:r>
          </a:p>
          <a:p>
            <a:pPr marL="342900" lvl="0" indent="-342900">
              <a:lnSpc>
                <a:spcPct val="100000"/>
              </a:lnSpc>
              <a:spcAft>
                <a:spcPts val="0"/>
              </a:spcAft>
              <a:buFont typeface="Calibri" panose="020F0502020204030204" pitchFamily="34" charset="0"/>
              <a:buChar char="-"/>
            </a:pPr>
            <a:r>
              <a:rPr lang="en-CA" sz="1200" dirty="0">
                <a:effectLst/>
                <a:latin typeface="Calibri" panose="020F0502020204030204" pitchFamily="34" charset="0"/>
                <a:ea typeface="Calibri" panose="020F0502020204030204" pitchFamily="34" charset="0"/>
                <a:cs typeface="Times New Roman" panose="02020603050405020304" pitchFamily="18" charset="0"/>
              </a:rPr>
              <a:t>Break community into areas based on geography, impacts, etc. to complete assessments and bring the community back slowly</a:t>
            </a:r>
          </a:p>
          <a:p>
            <a:pPr marL="342900" lvl="0" indent="-342900">
              <a:lnSpc>
                <a:spcPct val="100000"/>
              </a:lnSpc>
              <a:spcAft>
                <a:spcPts val="0"/>
              </a:spcAft>
              <a:buFont typeface="Calibri" panose="020F0502020204030204" pitchFamily="34" charset="0"/>
              <a:buChar char="-"/>
            </a:pPr>
            <a:r>
              <a:rPr lang="en-CA" sz="1200" dirty="0">
                <a:effectLst/>
                <a:latin typeface="Calibri" panose="020F0502020204030204" pitchFamily="34" charset="0"/>
                <a:ea typeface="Calibri" panose="020F0502020204030204" pitchFamily="34" charset="0"/>
                <a:cs typeface="Times New Roman" panose="02020603050405020304" pitchFamily="18" charset="0"/>
              </a:rPr>
              <a:t>Plan for transportation  - buses for those who do not drive, assistance for elders </a:t>
            </a:r>
            <a:r>
              <a:rPr lang="en-CA" sz="1200" dirty="0" err="1">
                <a:effectLst/>
                <a:latin typeface="Calibri" panose="020F0502020204030204" pitchFamily="34" charset="0"/>
                <a:ea typeface="Calibri" panose="020F0502020204030204" pitchFamily="34" charset="0"/>
                <a:cs typeface="Times New Roman" panose="02020603050405020304" pitchFamily="18" charset="0"/>
              </a:rPr>
              <a:t>etc</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Preparing the community services and infrastructure for re-entry:</a:t>
            </a:r>
          </a:p>
          <a:p>
            <a:pPr marL="342900" lvl="0" indent="-342900">
              <a:lnSpc>
                <a:spcPct val="100000"/>
              </a:lnSpc>
              <a:spcAft>
                <a:spcPts val="0"/>
              </a:spcAft>
              <a:buFont typeface="Calibri" panose="020F0502020204030204" pitchFamily="34" charset="0"/>
              <a:buChar char="-"/>
            </a:pPr>
            <a:r>
              <a:rPr lang="en-CA" sz="1200" dirty="0">
                <a:effectLst/>
                <a:latin typeface="Calibri" panose="020F0502020204030204" pitchFamily="34" charset="0"/>
                <a:ea typeface="Calibri" panose="020F0502020204030204" pitchFamily="34" charset="0"/>
                <a:cs typeface="Times New Roman" panose="02020603050405020304" pitchFamily="18" charset="0"/>
              </a:rPr>
              <a:t>Water station – testing, function</a:t>
            </a:r>
          </a:p>
          <a:p>
            <a:pPr marL="342900" lvl="0" indent="-342900">
              <a:lnSpc>
                <a:spcPct val="100000"/>
              </a:lnSpc>
              <a:spcAft>
                <a:spcPts val="0"/>
              </a:spcAft>
              <a:buFont typeface="Calibri" panose="020F0502020204030204" pitchFamily="34" charset="0"/>
              <a:buChar char="-"/>
            </a:pPr>
            <a:r>
              <a:rPr lang="en-CA" sz="1200" dirty="0">
                <a:effectLst/>
                <a:latin typeface="Calibri" panose="020F0502020204030204" pitchFamily="34" charset="0"/>
                <a:ea typeface="Calibri" panose="020F0502020204030204" pitchFamily="34" charset="0"/>
                <a:cs typeface="Times New Roman" panose="02020603050405020304" pitchFamily="18" charset="0"/>
              </a:rPr>
              <a:t>Band office – bring staff back first </a:t>
            </a:r>
          </a:p>
          <a:p>
            <a:pPr marL="342900" lvl="0" indent="-342900">
              <a:lnSpc>
                <a:spcPct val="100000"/>
              </a:lnSpc>
              <a:spcAft>
                <a:spcPts val="0"/>
              </a:spcAft>
              <a:buFont typeface="Calibri" panose="020F0502020204030204" pitchFamily="34" charset="0"/>
              <a:buChar char="-"/>
            </a:pPr>
            <a:r>
              <a:rPr lang="en-CA" sz="1200" dirty="0">
                <a:effectLst/>
                <a:latin typeface="Calibri" panose="020F0502020204030204" pitchFamily="34" charset="0"/>
                <a:ea typeface="Calibri" panose="020F0502020204030204" pitchFamily="34" charset="0"/>
                <a:cs typeface="Times New Roman" panose="02020603050405020304" pitchFamily="18" charset="0"/>
              </a:rPr>
              <a:t>Ensure roads, bridges, and other infrastructure are safe</a:t>
            </a:r>
          </a:p>
          <a:p>
            <a:pPr marL="342900" lvl="0" indent="-342900">
              <a:lnSpc>
                <a:spcPct val="100000"/>
              </a:lnSpc>
              <a:spcAft>
                <a:spcPts val="0"/>
              </a:spcAft>
              <a:buFont typeface="Calibri" panose="020F0502020204030204" pitchFamily="34" charset="0"/>
              <a:buChar char="-"/>
            </a:pPr>
            <a:r>
              <a:rPr lang="en-CA" sz="1200" dirty="0">
                <a:effectLst/>
                <a:latin typeface="Calibri" panose="020F0502020204030204" pitchFamily="34" charset="0"/>
                <a:ea typeface="Calibri" panose="020F0502020204030204" pitchFamily="34" charset="0"/>
                <a:cs typeface="Times New Roman" panose="02020603050405020304" pitchFamily="18" charset="0"/>
              </a:rPr>
              <a:t>Complete geotechnical analysis on affected lands if required</a:t>
            </a:r>
          </a:p>
          <a:p>
            <a:pPr marL="342900" lvl="0" indent="-342900">
              <a:lnSpc>
                <a:spcPct val="100000"/>
              </a:lnSpc>
              <a:spcAft>
                <a:spcPts val="0"/>
              </a:spcAft>
              <a:buFont typeface="Calibri" panose="020F0502020204030204" pitchFamily="34" charset="0"/>
              <a:buChar char="-"/>
            </a:pPr>
            <a:r>
              <a:rPr lang="en-CA" sz="1200" dirty="0">
                <a:effectLst/>
                <a:latin typeface="Calibri" panose="020F0502020204030204" pitchFamily="34" charset="0"/>
                <a:ea typeface="Calibri" panose="020F0502020204030204" pitchFamily="34" charset="0"/>
                <a:cs typeface="Times New Roman" panose="02020603050405020304" pitchFamily="18" charset="0"/>
              </a:rPr>
              <a:t>Call BC Wildfire for assistance with a Post Wildfire Natural Hazard Assessment</a:t>
            </a:r>
          </a:p>
          <a:p>
            <a:pPr marL="342900" lvl="0" indent="-342900">
              <a:lnSpc>
                <a:spcPct val="100000"/>
              </a:lnSpc>
              <a:spcAft>
                <a:spcPts val="0"/>
              </a:spcAft>
              <a:buFont typeface="Calibri" panose="020F0502020204030204" pitchFamily="34" charset="0"/>
              <a:buChar char="-"/>
            </a:pPr>
            <a:r>
              <a:rPr lang="en-CA" sz="1200" dirty="0">
                <a:effectLst/>
                <a:latin typeface="Calibri" panose="020F0502020204030204" pitchFamily="34" charset="0"/>
                <a:ea typeface="Calibri" panose="020F0502020204030204" pitchFamily="34" charset="0"/>
                <a:cs typeface="Times New Roman" panose="02020603050405020304" pitchFamily="18" charset="0"/>
              </a:rPr>
              <a:t>Complete assessment on the school, plan for repairs, set up temporary school space</a:t>
            </a:r>
          </a:p>
          <a:p>
            <a:pPr marL="457200">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Preparing homes for members coming back:</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Complete rapid damage assessments and determine which homes are inhabitable</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Utility assessments – power, water, sewage</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Fridges – ensure they are clean or replaced – coolers for homes who might have to wait for replacements</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Air quality assessment – check for mold, smoke, etc. </a:t>
            </a: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If homes are uninhabitable:</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Contact the home’s inhabitants directly, possibly plan for a tour or salvage if possible (with professionals)</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Call EMCR to discuss housing options</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Consider security for these homes to reduce risk</a:t>
            </a: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EOC Team</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Debriefing interviews for EOC Team</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Complete an After-Action Review</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EMCR online re-entry resources – Considerations for Community Re-entry on Indigenous Communities Emergency Operations webpage</a:t>
            </a: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0000"/>
              </a:lnSpc>
              <a:spcAft>
                <a:spcPts val="0"/>
              </a:spcAft>
            </a:pPr>
            <a:r>
              <a:rPr lang="en-CA" sz="1200" dirty="0">
                <a:effectLst/>
                <a:latin typeface="Calibri" panose="020F0502020204030204" pitchFamily="34" charset="0"/>
                <a:ea typeface="Calibri" panose="020F0502020204030204" pitchFamily="34" charset="0"/>
                <a:cs typeface="Times New Roman" panose="02020603050405020304" pitchFamily="18" charset="0"/>
              </a:rPr>
              <a:t>Bring the community together</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Bring in a trauma counsellor – talk with FNHA about mental health supports</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Host a community dinner and coming home celebration</a:t>
            </a:r>
          </a:p>
          <a:p>
            <a:pPr marL="342900" lvl="0" indent="-342900">
              <a:lnSpc>
                <a:spcPct val="100000"/>
              </a:lnSpc>
              <a:spcAft>
                <a:spcPts val="0"/>
              </a:spcAft>
              <a:buFont typeface="Times New Roman" panose="02020603050405020304" pitchFamily="18" charset="0"/>
              <a:buChar char="-"/>
              <a:tabLst>
                <a:tab pos="457200" algn="l"/>
              </a:tabLst>
            </a:pPr>
            <a:r>
              <a:rPr lang="en-CA" sz="1200" dirty="0">
                <a:effectLst/>
                <a:latin typeface="Calibri" panose="020F0502020204030204" pitchFamily="34" charset="0"/>
                <a:ea typeface="Calibri" panose="020F0502020204030204" pitchFamily="34" charset="0"/>
                <a:cs typeface="Times New Roman" panose="02020603050405020304" pitchFamily="18" charset="0"/>
              </a:rPr>
              <a:t>Community hunt to restock freezers</a:t>
            </a:r>
          </a:p>
          <a:p>
            <a:endParaRPr lang="en-CA" dirty="0"/>
          </a:p>
        </p:txBody>
      </p:sp>
      <p:sp>
        <p:nvSpPr>
          <p:cNvPr id="4" name="Slide Number Placeholder 3"/>
          <p:cNvSpPr>
            <a:spLocks noGrp="1"/>
          </p:cNvSpPr>
          <p:nvPr>
            <p:ph type="sldNum" sz="quarter" idx="5"/>
          </p:nvPr>
        </p:nvSpPr>
        <p:spPr/>
        <p:txBody>
          <a:bodyPr/>
          <a:lstStyle/>
          <a:p>
            <a:fld id="{8A694B72-CBB5-427F-8E58-6738E6111E9A}" type="slidenum">
              <a:rPr lang="en-CA" smtClean="0"/>
              <a:t>20</a:t>
            </a:fld>
            <a:endParaRPr lang="en-CA"/>
          </a:p>
        </p:txBody>
      </p:sp>
    </p:spTree>
    <p:extLst>
      <p:ext uri="{BB962C8B-B14F-4D97-AF65-F5344CB8AC3E}">
        <p14:creationId xmlns:p14="http://schemas.microsoft.com/office/powerpoint/2010/main" val="122577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i="1" dirty="0">
                <a:effectLst/>
                <a:latin typeface="BC Sans" pitchFamily="2" charset="0"/>
                <a:ea typeface="Calibri" panose="020F0502020204030204" pitchFamily="34" charset="0"/>
                <a:cs typeface="Times New Roman" panose="02020603050405020304" pitchFamily="18" charset="0"/>
              </a:rPr>
              <a:t>Take a moment to acknowledge the traditional territory you are on. </a:t>
            </a:r>
            <a:endParaRPr lang="en-US" dirty="0"/>
          </a:p>
        </p:txBody>
      </p:sp>
      <p:sp>
        <p:nvSpPr>
          <p:cNvPr id="4" name="Slide Number Placeholder 3"/>
          <p:cNvSpPr>
            <a:spLocks noGrp="1"/>
          </p:cNvSpPr>
          <p:nvPr>
            <p:ph type="sldNum" sz="quarter" idx="5"/>
          </p:nvPr>
        </p:nvSpPr>
        <p:spPr/>
        <p:txBody>
          <a:bodyPr/>
          <a:lstStyle/>
          <a:p>
            <a:fld id="{8A694B72-CBB5-427F-8E58-6738E6111E9A}" type="slidenum">
              <a:rPr lang="en-CA" smtClean="0"/>
              <a:t>2</a:t>
            </a:fld>
            <a:endParaRPr lang="en-CA"/>
          </a:p>
        </p:txBody>
      </p:sp>
    </p:spTree>
    <p:extLst>
      <p:ext uri="{BB962C8B-B14F-4D97-AF65-F5344CB8AC3E}">
        <p14:creationId xmlns:p14="http://schemas.microsoft.com/office/powerpoint/2010/main" val="8566281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 A hot wash is completed to evaluate the effectiveness of the exercise, not the plan. This will allow participants to reflect on the process of exercising and make suggestions for your next exercise. </a:t>
            </a:r>
          </a:p>
        </p:txBody>
      </p:sp>
      <p:sp>
        <p:nvSpPr>
          <p:cNvPr id="4" name="Slide Number Placeholder 3"/>
          <p:cNvSpPr>
            <a:spLocks noGrp="1"/>
          </p:cNvSpPr>
          <p:nvPr>
            <p:ph type="sldNum" sz="quarter" idx="5"/>
          </p:nvPr>
        </p:nvSpPr>
        <p:spPr/>
        <p:txBody>
          <a:bodyPr/>
          <a:lstStyle/>
          <a:p>
            <a:fld id="{8A694B72-CBB5-427F-8E58-6738E6111E9A}" type="slidenum">
              <a:rPr lang="en-CA" smtClean="0"/>
              <a:t>21</a:t>
            </a:fld>
            <a:endParaRPr lang="en-CA"/>
          </a:p>
        </p:txBody>
      </p:sp>
    </p:spTree>
    <p:extLst>
      <p:ext uri="{BB962C8B-B14F-4D97-AF65-F5344CB8AC3E}">
        <p14:creationId xmlns:p14="http://schemas.microsoft.com/office/powerpoint/2010/main" val="27421326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8A694B72-CBB5-427F-8E58-6738E6111E9A}" type="slidenum">
              <a:rPr lang="en-CA" smtClean="0"/>
              <a:t>22</a:t>
            </a:fld>
            <a:endParaRPr lang="en-CA"/>
          </a:p>
        </p:txBody>
      </p:sp>
    </p:spTree>
    <p:extLst>
      <p:ext uri="{BB962C8B-B14F-4D97-AF65-F5344CB8AC3E}">
        <p14:creationId xmlns:p14="http://schemas.microsoft.com/office/powerpoint/2010/main" val="2791030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Photo - Sparks Lake Wildfire 2021</a:t>
            </a:r>
          </a:p>
        </p:txBody>
      </p:sp>
      <p:sp>
        <p:nvSpPr>
          <p:cNvPr id="4" name="Slide Number Placeholder 3"/>
          <p:cNvSpPr>
            <a:spLocks noGrp="1"/>
          </p:cNvSpPr>
          <p:nvPr>
            <p:ph type="sldNum" sz="quarter" idx="5"/>
          </p:nvPr>
        </p:nvSpPr>
        <p:spPr/>
        <p:txBody>
          <a:bodyPr/>
          <a:lstStyle/>
          <a:p>
            <a:fld id="{8A694B72-CBB5-427F-8E58-6738E6111E9A}" type="slidenum">
              <a:rPr lang="en-CA" smtClean="0"/>
              <a:t>3</a:t>
            </a:fld>
            <a:endParaRPr lang="en-CA"/>
          </a:p>
        </p:txBody>
      </p:sp>
    </p:spTree>
    <p:extLst>
      <p:ext uri="{BB962C8B-B14F-4D97-AF65-F5344CB8AC3E}">
        <p14:creationId xmlns:p14="http://schemas.microsoft.com/office/powerpoint/2010/main" val="5985825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A694B72-CBB5-427F-8E58-6738E6111E9A}" type="slidenum">
              <a:rPr lang="en-CA" smtClean="0"/>
              <a:t>5</a:t>
            </a:fld>
            <a:endParaRPr lang="en-CA"/>
          </a:p>
        </p:txBody>
      </p:sp>
    </p:spTree>
    <p:extLst>
      <p:ext uri="{BB962C8B-B14F-4D97-AF65-F5344CB8AC3E}">
        <p14:creationId xmlns:p14="http://schemas.microsoft.com/office/powerpoint/2010/main" val="3367426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dirty="0">
                <a:effectLst/>
                <a:latin typeface="Calibri" panose="020F0502020204030204" pitchFamily="34" charset="0"/>
                <a:ea typeface="Calibri" panose="020F0502020204030204" pitchFamily="34" charset="0"/>
                <a:cs typeface="Times New Roman" panose="02020603050405020304" pitchFamily="18" charset="0"/>
              </a:rPr>
              <a:t>A tabletop exercise is a fictional scenario, based on reality, that allows participants to talk through the steps they would take in that event. The discussion allows participants to apply their emergency plans to the scenario and clarify roles and responsibilities. A tabletop can also expose gaps and inefficiencies in the emergency plans and needs for the team. A tabletop can often leave participants with more questions than answers, but a question is the first step in creating a more robust and efficient emergency plan. </a:t>
            </a:r>
          </a:p>
          <a:p>
            <a:endParaRPr lang="en-CA" dirty="0"/>
          </a:p>
        </p:txBody>
      </p:sp>
      <p:sp>
        <p:nvSpPr>
          <p:cNvPr id="4" name="Slide Number Placeholder 3"/>
          <p:cNvSpPr>
            <a:spLocks noGrp="1"/>
          </p:cNvSpPr>
          <p:nvPr>
            <p:ph type="sldNum" sz="quarter" idx="5"/>
          </p:nvPr>
        </p:nvSpPr>
        <p:spPr/>
        <p:txBody>
          <a:bodyPr/>
          <a:lstStyle/>
          <a:p>
            <a:fld id="{8A694B72-CBB5-427F-8E58-6738E6111E9A}" type="slidenum">
              <a:rPr lang="en-CA" smtClean="0"/>
              <a:t>6</a:t>
            </a:fld>
            <a:endParaRPr lang="en-CA"/>
          </a:p>
        </p:txBody>
      </p:sp>
    </p:spTree>
    <p:extLst>
      <p:ext uri="{BB962C8B-B14F-4D97-AF65-F5344CB8AC3E}">
        <p14:creationId xmlns:p14="http://schemas.microsoft.com/office/powerpoint/2010/main" val="3401241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*Ensure your participants know this is a safe atmosphere to make mistakes and consider challenges and opportunities. </a:t>
            </a:r>
          </a:p>
          <a:p>
            <a:pPr>
              <a:lnSpc>
                <a:spcPct val="107000"/>
              </a:lnSpc>
              <a:spcAft>
                <a:spcPts val="800"/>
              </a:spcAft>
            </a:pPr>
            <a:endParaRPr lang="en-CA" sz="1200" dirty="0">
              <a:effectLst/>
              <a:latin typeface="BC Sans" pitchFamily="2" charset="0"/>
              <a:ea typeface="Calibri" panose="020F0502020204030204" pitchFamily="34" charset="0"/>
              <a:cs typeface="Times New Roman" panose="02020603050405020304" pitchFamily="18" charset="0"/>
            </a:endParaRPr>
          </a:p>
          <a:p>
            <a:pPr>
              <a:lnSpc>
                <a:spcPct val="107000"/>
              </a:lnSpc>
              <a:spcAft>
                <a:spcPts val="800"/>
              </a:spcAft>
            </a:pPr>
            <a:r>
              <a:rPr lang="en-CA" sz="1200" dirty="0">
                <a:effectLst/>
                <a:latin typeface="BC Sans" pitchFamily="2" charset="0"/>
                <a:ea typeface="Calibri" panose="020F0502020204030204" pitchFamily="34" charset="0"/>
                <a:cs typeface="Times New Roman" panose="02020603050405020304" pitchFamily="18" charset="0"/>
              </a:rPr>
              <a:t>Tabletop Exercise Guiding Principles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CA" sz="1200" dirty="0">
                <a:effectLst/>
                <a:latin typeface="BC Sans" pitchFamily="2" charset="0"/>
                <a:ea typeface="Calibri" panose="020F0502020204030204" pitchFamily="34" charset="0"/>
                <a:cs typeface="Times New Roman" panose="02020603050405020304" pitchFamily="18" charset="0"/>
              </a:rPr>
              <a:t>No fault exercise – There are no right or wrong answers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CA" sz="1200" dirty="0">
                <a:effectLst/>
                <a:latin typeface="BC Sans" pitchFamily="2" charset="0"/>
                <a:ea typeface="Calibri" panose="020F0502020204030204" pitchFamily="34" charset="0"/>
                <a:cs typeface="Times New Roman" panose="02020603050405020304" pitchFamily="18" charset="0"/>
              </a:rPr>
              <a:t>React to information as if it were a real event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CA" sz="1200" dirty="0">
                <a:effectLst/>
                <a:latin typeface="BC Sans" pitchFamily="2" charset="0"/>
                <a:ea typeface="Calibri" panose="020F0502020204030204" pitchFamily="34" charset="0"/>
                <a:cs typeface="Times New Roman" panose="02020603050405020304" pitchFamily="18" charset="0"/>
              </a:rPr>
              <a:t>Testing systems and processes – not individuals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CA" sz="1200" dirty="0">
                <a:effectLst/>
                <a:latin typeface="BC Sans" pitchFamily="2" charset="0"/>
                <a:ea typeface="Calibri" panose="020F0502020204030204" pitchFamily="34" charset="0"/>
                <a:cs typeface="Times New Roman" panose="02020603050405020304" pitchFamily="18" charset="0"/>
              </a:rPr>
              <a:t>Focus on decision points that need to be made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US" sz="1200" dirty="0">
                <a:effectLst/>
                <a:latin typeface="BC Sans" pitchFamily="2" charset="0"/>
                <a:ea typeface="Calibri" panose="020F0502020204030204" pitchFamily="34" charset="0"/>
                <a:cs typeface="Times New Roman" panose="02020603050405020304" pitchFamily="18" charset="0"/>
              </a:rPr>
              <a:t>The end goals: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US" sz="1200" dirty="0">
                <a:effectLst/>
                <a:latin typeface="BC Sans" pitchFamily="2" charset="0"/>
                <a:ea typeface="Calibri" panose="020F0502020204030204" pitchFamily="34" charset="0"/>
                <a:cs typeface="Times New Roman" panose="02020603050405020304" pitchFamily="18" charset="0"/>
              </a:rPr>
              <a:t>Understand the response process and policy.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US" sz="1200" dirty="0">
                <a:effectLst/>
                <a:latin typeface="BC Sans" pitchFamily="2" charset="0"/>
                <a:ea typeface="Calibri" panose="020F0502020204030204" pitchFamily="34" charset="0"/>
                <a:cs typeface="Times New Roman" panose="02020603050405020304" pitchFamily="18" charset="0"/>
              </a:rPr>
              <a:t>Identify gaps.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200" dirty="0">
                <a:effectLst/>
                <a:latin typeface="BC Sans" pitchFamily="2" charset="0"/>
                <a:ea typeface="Calibri" panose="020F0502020204030204" pitchFamily="34" charset="0"/>
                <a:cs typeface="Times New Roman" panose="02020603050405020304" pitchFamily="18" charset="0"/>
              </a:rPr>
              <a:t>Further develop readiness</a:t>
            </a:r>
            <a:endParaRPr lang="en-CA" dirty="0"/>
          </a:p>
        </p:txBody>
      </p:sp>
      <p:sp>
        <p:nvSpPr>
          <p:cNvPr id="4" name="Slide Number Placeholder 3"/>
          <p:cNvSpPr>
            <a:spLocks noGrp="1"/>
          </p:cNvSpPr>
          <p:nvPr>
            <p:ph type="sldNum" sz="quarter" idx="5"/>
          </p:nvPr>
        </p:nvSpPr>
        <p:spPr/>
        <p:txBody>
          <a:bodyPr/>
          <a:lstStyle/>
          <a:p>
            <a:fld id="{8A694B72-CBB5-427F-8E58-6738E6111E9A}" type="slidenum">
              <a:rPr lang="en-CA" smtClean="0"/>
              <a:t>7</a:t>
            </a:fld>
            <a:endParaRPr lang="en-CA"/>
          </a:p>
        </p:txBody>
      </p:sp>
    </p:spTree>
    <p:extLst>
      <p:ext uri="{BB962C8B-B14F-4D97-AF65-F5344CB8AC3E}">
        <p14:creationId xmlns:p14="http://schemas.microsoft.com/office/powerpoint/2010/main" val="2605705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5CF301-4B7C-4EE1-7A6B-2D43B14F3A7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40EB16-723C-4BD7-F57C-95089CFD05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DD71374-2CB6-7A8C-5E4D-9D32461209FA}"/>
              </a:ext>
            </a:extLst>
          </p:cNvPr>
          <p:cNvSpPr>
            <a:spLocks noGrp="1"/>
          </p:cNvSpPr>
          <p:nvPr>
            <p:ph type="body" idx="1"/>
          </p:nvPr>
        </p:nvSpPr>
        <p:spPr/>
        <p:txBody>
          <a:bodyPr/>
          <a:lstStyle/>
          <a:p>
            <a:r>
              <a:rPr lang="en-CA" sz="1800" kern="1200" dirty="0">
                <a:solidFill>
                  <a:srgbClr val="000000"/>
                </a:solidFill>
                <a:effectLst/>
                <a:latin typeface="BC Sans" pitchFamily="2" charset="0"/>
                <a:ea typeface="Times New Roman" panose="02020603050405020304" pitchFamily="18" charset="0"/>
                <a:cs typeface="Times New Roman" panose="02020603050405020304" pitchFamily="18" charset="0"/>
              </a:rPr>
              <a:t>Evacuation Checklist is Appendix C of the larger Evacuation Operational Guide for First Nations and Local Authorities in British Columbia. (amended in 2024, 38 pages) </a:t>
            </a:r>
            <a:endParaRPr lang="en-US" sz="1800" dirty="0">
              <a:effectLst/>
              <a:latin typeface="Times New Roman" panose="02020603050405020304" pitchFamily="18" charset="0"/>
              <a:ea typeface="Times New Roman" panose="02020603050405020304" pitchFamily="18" charset="0"/>
            </a:endParaRPr>
          </a:p>
          <a:p>
            <a:r>
              <a:rPr lang="en-CA" sz="1800" kern="1200" dirty="0">
                <a:solidFill>
                  <a:srgbClr val="000000"/>
                </a:solidFill>
                <a:effectLst/>
                <a:latin typeface="BC Sans" pitchFamily="2" charset="0"/>
                <a:ea typeface="Times New Roman" panose="02020603050405020304" pitchFamily="18" charset="0"/>
                <a:cs typeface="Times New Roman" panose="02020603050405020304" pitchFamily="18" charset="0"/>
              </a:rPr>
              <a:t>The operational guide provides general templates and supportive actions that can be used to plan and execute a community evacuation.  </a:t>
            </a:r>
            <a:endParaRPr lang="en-US" sz="1800" dirty="0">
              <a:effectLst/>
              <a:latin typeface="Times New Roman" panose="02020603050405020304" pitchFamily="18" charset="0"/>
              <a:ea typeface="Times New Roman" panose="02020603050405020304" pitchFamily="18" charset="0"/>
            </a:endParaRPr>
          </a:p>
          <a:p>
            <a:r>
              <a:rPr lang="en-CA" sz="1800" kern="1200" dirty="0">
                <a:solidFill>
                  <a:srgbClr val="000000"/>
                </a:solidFill>
                <a:effectLst/>
                <a:latin typeface="BC Sans" pitchFamily="2" charset="0"/>
                <a:ea typeface="Times New Roman" panose="02020603050405020304" pitchFamily="18" charset="0"/>
                <a:cs typeface="Times New Roman" panose="02020603050405020304" pitchFamily="18" charset="0"/>
              </a:rPr>
              <a:t>The legalities in the guide do not apply to First Nations communities but the guide is available for use.   The templates are available in word documents to be adapted for your community’s use. </a:t>
            </a:r>
            <a:endParaRPr lang="en-US" sz="1800" dirty="0">
              <a:effectLst/>
              <a:latin typeface="Times New Roman" panose="02020603050405020304" pitchFamily="18" charset="0"/>
              <a:ea typeface="Times New Roman" panose="02020603050405020304" pitchFamily="18" charset="0"/>
            </a:endParaRPr>
          </a:p>
          <a:p>
            <a:endParaRPr lang="en-CA" dirty="0"/>
          </a:p>
        </p:txBody>
      </p:sp>
      <p:sp>
        <p:nvSpPr>
          <p:cNvPr id="4" name="Slide Number Placeholder 3">
            <a:extLst>
              <a:ext uri="{FF2B5EF4-FFF2-40B4-BE49-F238E27FC236}">
                <a16:creationId xmlns:a16="http://schemas.microsoft.com/office/drawing/2014/main" id="{4A96E0C4-5155-0318-29DC-9FD3A797C21E}"/>
              </a:ext>
            </a:extLst>
          </p:cNvPr>
          <p:cNvSpPr>
            <a:spLocks noGrp="1"/>
          </p:cNvSpPr>
          <p:nvPr>
            <p:ph type="sldNum" sz="quarter" idx="5"/>
          </p:nvPr>
        </p:nvSpPr>
        <p:spPr/>
        <p:txBody>
          <a:bodyPr/>
          <a:lstStyle/>
          <a:p>
            <a:fld id="{8A694B72-CBB5-427F-8E58-6738E6111E9A}" type="slidenum">
              <a:rPr lang="en-CA" smtClean="0"/>
              <a:t>8</a:t>
            </a:fld>
            <a:endParaRPr lang="en-CA"/>
          </a:p>
        </p:txBody>
      </p:sp>
    </p:spTree>
    <p:extLst>
      <p:ext uri="{BB962C8B-B14F-4D97-AF65-F5344CB8AC3E}">
        <p14:creationId xmlns:p14="http://schemas.microsoft.com/office/powerpoint/2010/main" val="34670764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Community Navigator can be anyone who is known to the community and has knowledge of the community. Could be an elder, religious leader, knowledge keeper, or that person that everyone trusts, etc. </a:t>
            </a:r>
            <a:endParaRPr lang="en-CA" dirty="0"/>
          </a:p>
        </p:txBody>
      </p:sp>
      <p:sp>
        <p:nvSpPr>
          <p:cNvPr id="4" name="Slide Number Placeholder 3"/>
          <p:cNvSpPr>
            <a:spLocks noGrp="1"/>
          </p:cNvSpPr>
          <p:nvPr>
            <p:ph type="sldNum" sz="quarter" idx="5"/>
          </p:nvPr>
        </p:nvSpPr>
        <p:spPr/>
        <p:txBody>
          <a:bodyPr/>
          <a:lstStyle/>
          <a:p>
            <a:fld id="{8A694B72-CBB5-427F-8E58-6738E6111E9A}" type="slidenum">
              <a:rPr lang="en-CA" smtClean="0"/>
              <a:t>9</a:t>
            </a:fld>
            <a:endParaRPr lang="en-CA"/>
          </a:p>
        </p:txBody>
      </p:sp>
    </p:spTree>
    <p:extLst>
      <p:ext uri="{BB962C8B-B14F-4D97-AF65-F5344CB8AC3E}">
        <p14:creationId xmlns:p14="http://schemas.microsoft.com/office/powerpoint/2010/main" val="37379826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Photo: White Rock Lake Fire 2021</a:t>
            </a:r>
          </a:p>
          <a:p>
            <a:r>
              <a:rPr lang="en-CA" dirty="0"/>
              <a:t>Generate a wildfire situation that pertains to your community.</a:t>
            </a:r>
          </a:p>
          <a:p>
            <a:r>
              <a:rPr lang="en-CA" dirty="0"/>
              <a:t>A common scenario would be that a wildfire is approaching your community from one direction. The fire is out of control but BC Wildfire services believe they have the conditions to hold it. They recommend an Evacuation Alert. Later, the winds pick up in a dangerous way and attempts to hold the fire fail. This leads to the recommendation for an Evacuation Order.</a:t>
            </a:r>
          </a:p>
          <a:p>
            <a:endParaRPr lang="en-CA" dirty="0"/>
          </a:p>
        </p:txBody>
      </p:sp>
      <p:sp>
        <p:nvSpPr>
          <p:cNvPr id="4" name="Slide Number Placeholder 3"/>
          <p:cNvSpPr>
            <a:spLocks noGrp="1"/>
          </p:cNvSpPr>
          <p:nvPr>
            <p:ph type="sldNum" sz="quarter" idx="5"/>
          </p:nvPr>
        </p:nvSpPr>
        <p:spPr/>
        <p:txBody>
          <a:bodyPr/>
          <a:lstStyle/>
          <a:p>
            <a:fld id="{8A694B72-CBB5-427F-8E58-6738E6111E9A}" type="slidenum">
              <a:rPr lang="en-CA" smtClean="0"/>
              <a:t>10</a:t>
            </a:fld>
            <a:endParaRPr lang="en-CA"/>
          </a:p>
        </p:txBody>
      </p:sp>
    </p:spTree>
    <p:extLst>
      <p:ext uri="{BB962C8B-B14F-4D97-AF65-F5344CB8AC3E}">
        <p14:creationId xmlns:p14="http://schemas.microsoft.com/office/powerpoint/2010/main" val="16642100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6.jpeg"/><Relationship Id="rId7" Type="http://schemas.openxmlformats.org/officeDocument/2006/relationships/image" Target="../media/image10.svg"/><Relationship Id="rId12" Type="http://schemas.openxmlformats.org/officeDocument/2006/relationships/image" Target="../media/image15.png"/><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jpeg"/><Relationship Id="rId10" Type="http://schemas.openxmlformats.org/officeDocument/2006/relationships/image" Target="../media/image13.png"/><Relationship Id="rId4" Type="http://schemas.openxmlformats.org/officeDocument/2006/relationships/image" Target="../media/image7.jpeg"/><Relationship Id="rId9" Type="http://schemas.openxmlformats.org/officeDocument/2006/relationships/image" Target="../media/image12.svg"/><Relationship Id="rId14"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lain Title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04A06-44A9-4C4A-AA2C-4E64D3DF63A9}"/>
              </a:ext>
            </a:extLst>
          </p:cNvPr>
          <p:cNvSpPr>
            <a:spLocks noGrp="1"/>
          </p:cNvSpPr>
          <p:nvPr>
            <p:ph type="ctrTitle" hasCustomPrompt="1"/>
          </p:nvPr>
        </p:nvSpPr>
        <p:spPr>
          <a:xfrm>
            <a:off x="1524000" y="1049638"/>
            <a:ext cx="9144000" cy="2387600"/>
          </a:xfrm>
        </p:spPr>
        <p:txBody>
          <a:bodyPr anchor="b">
            <a:normAutofit/>
          </a:bodyPr>
          <a:lstStyle>
            <a:lvl1pPr algn="ctr">
              <a:defRPr sz="4400">
                <a:solidFill>
                  <a:schemeClr val="accent1"/>
                </a:solidFill>
              </a:defRPr>
            </a:lvl1pPr>
          </a:lstStyle>
          <a:p>
            <a:r>
              <a:rPr lang="en-US" dirty="0"/>
              <a:t>Your presentation’s title goes here</a:t>
            </a:r>
            <a:endParaRPr lang="en-CA" dirty="0"/>
          </a:p>
        </p:txBody>
      </p:sp>
      <p:sp>
        <p:nvSpPr>
          <p:cNvPr id="3" name="Subtitle 2">
            <a:extLst>
              <a:ext uri="{FF2B5EF4-FFF2-40B4-BE49-F238E27FC236}">
                <a16:creationId xmlns:a16="http://schemas.microsoft.com/office/drawing/2014/main" id="{0015867C-92E4-48D7-B67E-A8BEC8164DED}"/>
              </a:ext>
            </a:extLst>
          </p:cNvPr>
          <p:cNvSpPr>
            <a:spLocks noGrp="1"/>
          </p:cNvSpPr>
          <p:nvPr>
            <p:ph type="subTitle" idx="1" hasCustomPrompt="1"/>
          </p:nvPr>
        </p:nvSpPr>
        <p:spPr>
          <a:xfrm>
            <a:off x="1524000" y="3529313"/>
            <a:ext cx="9144000" cy="1655762"/>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Optionally, you can put a subtitle here</a:t>
            </a:r>
            <a:endParaRPr lang="en-CA" dirty="0"/>
          </a:p>
        </p:txBody>
      </p:sp>
      <p:sp>
        <p:nvSpPr>
          <p:cNvPr id="7" name="Date Placeholder 6">
            <a:extLst>
              <a:ext uri="{FF2B5EF4-FFF2-40B4-BE49-F238E27FC236}">
                <a16:creationId xmlns:a16="http://schemas.microsoft.com/office/drawing/2014/main" id="{0533BA2B-9109-4141-8A0D-6AA9FCCCA08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EA2CD40-7814-4FA4-9A69-2C46DA756D51}" type="datetime1">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2025-04-16</a:t>
            </a:fld>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8" name="Footer Placeholder 7">
            <a:extLst>
              <a:ext uri="{FF2B5EF4-FFF2-40B4-BE49-F238E27FC236}">
                <a16:creationId xmlns:a16="http://schemas.microsoft.com/office/drawing/2014/main" id="{1F4B757A-06C7-4C22-8EDF-81734DF36F9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9" name="Slide Number Placeholder 8">
            <a:extLst>
              <a:ext uri="{FF2B5EF4-FFF2-40B4-BE49-F238E27FC236}">
                <a16:creationId xmlns:a16="http://schemas.microsoft.com/office/drawing/2014/main" id="{F7128759-C3CC-4B48-B7C7-777509EE17C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A5642E-E65E-4FF9-8B3D-340166719BFC}" type="slidenum">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10" name="Rectangle 9">
            <a:extLst>
              <a:ext uri="{FF2B5EF4-FFF2-40B4-BE49-F238E27FC236}">
                <a16:creationId xmlns:a16="http://schemas.microsoft.com/office/drawing/2014/main" id="{CE1667B3-BB2C-4F3B-B38F-9969F7AD4E33}"/>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3F3F3F"/>
              </a:solidFill>
              <a:effectLst/>
              <a:uLnTx/>
              <a:uFillTx/>
              <a:latin typeface="Segoe UI"/>
              <a:ea typeface="+mn-ea"/>
              <a:cs typeface="+mn-cs"/>
            </a:endParaRPr>
          </a:p>
        </p:txBody>
      </p:sp>
      <p:pic>
        <p:nvPicPr>
          <p:cNvPr id="6" name="Picture 5" descr="Text&#10;&#10;Description automatically generated">
            <a:extLst>
              <a:ext uri="{FF2B5EF4-FFF2-40B4-BE49-F238E27FC236}">
                <a16:creationId xmlns:a16="http://schemas.microsoft.com/office/drawing/2014/main" id="{4D696DA2-ECDC-227E-1186-90B776216A6E}"/>
              </a:ext>
            </a:extLst>
          </p:cNvPr>
          <p:cNvPicPr>
            <a:picLocks noChangeAspect="1"/>
          </p:cNvPicPr>
          <p:nvPr userDrawn="1"/>
        </p:nvPicPr>
        <p:blipFill>
          <a:blip r:embed="rId2"/>
          <a:stretch>
            <a:fillRect/>
          </a:stretch>
        </p:blipFill>
        <p:spPr>
          <a:xfrm>
            <a:off x="4763713" y="5498924"/>
            <a:ext cx="2657313" cy="958185"/>
          </a:xfrm>
          <a:prstGeom prst="rect">
            <a:avLst/>
          </a:prstGeom>
        </p:spPr>
      </p:pic>
    </p:spTree>
    <p:extLst>
      <p:ext uri="{BB962C8B-B14F-4D97-AF65-F5344CB8AC3E}">
        <p14:creationId xmlns:p14="http://schemas.microsoft.com/office/powerpoint/2010/main" val="36803124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E74A5-DB37-46A9-935E-F070664B878C}"/>
              </a:ext>
            </a:extLst>
          </p:cNvPr>
          <p:cNvSpPr>
            <a:spLocks noGrp="1"/>
          </p:cNvSpPr>
          <p:nvPr>
            <p:ph type="title" hasCustomPrompt="1"/>
          </p:nvPr>
        </p:nvSpPr>
        <p:spPr>
          <a:xfrm>
            <a:off x="1059542" y="365126"/>
            <a:ext cx="10065658" cy="817404"/>
          </a:xfrm>
        </p:spPr>
        <p:txBody>
          <a:bodyPr anchor="b"/>
          <a:lstStyle>
            <a:lvl1pPr>
              <a:defRPr>
                <a:solidFill>
                  <a:schemeClr val="accent1"/>
                </a:solidFill>
              </a:defRPr>
            </a:lvl1pPr>
          </a:lstStyle>
          <a:p>
            <a:r>
              <a:rPr lang="en-US" dirty="0"/>
              <a:t>Your slide’s heading goes here</a:t>
            </a:r>
            <a:endParaRPr lang="en-CA" dirty="0"/>
          </a:p>
        </p:txBody>
      </p:sp>
      <p:sp>
        <p:nvSpPr>
          <p:cNvPr id="3" name="Content Placeholder 2">
            <a:extLst>
              <a:ext uri="{FF2B5EF4-FFF2-40B4-BE49-F238E27FC236}">
                <a16:creationId xmlns:a16="http://schemas.microsoft.com/office/drawing/2014/main" id="{8653609F-548E-4058-B782-A81E4C940DFD}"/>
              </a:ext>
            </a:extLst>
          </p:cNvPr>
          <p:cNvSpPr>
            <a:spLocks noGrp="1"/>
          </p:cNvSpPr>
          <p:nvPr>
            <p:ph idx="1"/>
          </p:nvPr>
        </p:nvSpPr>
        <p:spPr>
          <a:xfrm>
            <a:off x="1059543" y="1825626"/>
            <a:ext cx="4826907" cy="377404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1059542" y="6356350"/>
            <a:ext cx="2521857"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73211AB-7B01-4D74-B8A6-1A07D00C8070}" type="datetime1">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2025-04-16</a:t>
            </a:fld>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8610600" y="6356350"/>
            <a:ext cx="2514599"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A5642E-E65E-4FF9-8B3D-340166719BFC}" type="slidenum">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cxnSp>
        <p:nvCxnSpPr>
          <p:cNvPr id="9" name="Straight Connector 8">
            <a:extLst>
              <a:ext uri="{FF2B5EF4-FFF2-40B4-BE49-F238E27FC236}">
                <a16:creationId xmlns:a16="http://schemas.microsoft.com/office/drawing/2014/main" id="{7116C357-F0E3-4843-B7D2-2351D9B17161}"/>
              </a:ext>
            </a:extLst>
          </p:cNvPr>
          <p:cNvCxnSpPr>
            <a:cxnSpLocks/>
          </p:cNvCxnSpPr>
          <p:nvPr userDrawn="1"/>
        </p:nvCxnSpPr>
        <p:spPr>
          <a:xfrm>
            <a:off x="1059543" y="1428442"/>
            <a:ext cx="10065657"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Content Placeholder 2">
            <a:extLst>
              <a:ext uri="{FF2B5EF4-FFF2-40B4-BE49-F238E27FC236}">
                <a16:creationId xmlns:a16="http://schemas.microsoft.com/office/drawing/2014/main" id="{71614C56-04C2-41D2-B467-B6E59346097D}"/>
              </a:ext>
            </a:extLst>
          </p:cNvPr>
          <p:cNvSpPr>
            <a:spLocks noGrp="1"/>
          </p:cNvSpPr>
          <p:nvPr>
            <p:ph idx="13"/>
          </p:nvPr>
        </p:nvSpPr>
        <p:spPr>
          <a:xfrm>
            <a:off x="6298292" y="1825626"/>
            <a:ext cx="4826907" cy="377404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3" name="Rectangle 12">
            <a:extLst>
              <a:ext uri="{FF2B5EF4-FFF2-40B4-BE49-F238E27FC236}">
                <a16:creationId xmlns:a16="http://schemas.microsoft.com/office/drawing/2014/main" id="{CABA807B-F543-46AF-A391-C17D31A830B6}"/>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3F3F3F"/>
              </a:solidFill>
              <a:effectLst/>
              <a:uLnTx/>
              <a:uFillTx/>
              <a:latin typeface="Segoe UI"/>
              <a:ea typeface="+mn-ea"/>
              <a:cs typeface="+mn-cs"/>
            </a:endParaRPr>
          </a:p>
        </p:txBody>
      </p:sp>
      <p:pic>
        <p:nvPicPr>
          <p:cNvPr id="7" name="Picture 6" descr="Text&#10;&#10;Description automatically generated">
            <a:extLst>
              <a:ext uri="{FF2B5EF4-FFF2-40B4-BE49-F238E27FC236}">
                <a16:creationId xmlns:a16="http://schemas.microsoft.com/office/drawing/2014/main" id="{5D146276-ACDF-8A35-8A58-802D93BB5F87}"/>
              </a:ext>
            </a:extLst>
          </p:cNvPr>
          <p:cNvPicPr>
            <a:picLocks noChangeAspect="1"/>
          </p:cNvPicPr>
          <p:nvPr userDrawn="1"/>
        </p:nvPicPr>
        <p:blipFill>
          <a:blip r:embed="rId2"/>
          <a:stretch>
            <a:fillRect/>
          </a:stretch>
        </p:blipFill>
        <p:spPr>
          <a:xfrm>
            <a:off x="4763713" y="5498924"/>
            <a:ext cx="2657313" cy="958185"/>
          </a:xfrm>
          <a:prstGeom prst="rect">
            <a:avLst/>
          </a:prstGeom>
        </p:spPr>
      </p:pic>
    </p:spTree>
    <p:extLst>
      <p:ext uri="{BB962C8B-B14F-4D97-AF65-F5344CB8AC3E}">
        <p14:creationId xmlns:p14="http://schemas.microsoft.com/office/powerpoint/2010/main" val="24422908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E74A5-DB37-46A9-935E-F070664B878C}"/>
              </a:ext>
            </a:extLst>
          </p:cNvPr>
          <p:cNvSpPr>
            <a:spLocks noGrp="1"/>
          </p:cNvSpPr>
          <p:nvPr>
            <p:ph type="title" hasCustomPrompt="1"/>
          </p:nvPr>
        </p:nvSpPr>
        <p:spPr>
          <a:xfrm>
            <a:off x="1059542" y="365126"/>
            <a:ext cx="10065658" cy="817404"/>
          </a:xfrm>
        </p:spPr>
        <p:txBody>
          <a:bodyPr anchor="b"/>
          <a:lstStyle>
            <a:lvl1pPr>
              <a:defRPr>
                <a:solidFill>
                  <a:schemeClr val="accent1"/>
                </a:solidFill>
              </a:defRPr>
            </a:lvl1pPr>
          </a:lstStyle>
          <a:p>
            <a:r>
              <a:rPr lang="en-US" dirty="0"/>
              <a:t>Your slide’s heading goes here</a:t>
            </a:r>
            <a:endParaRPr lang="en-CA" dirty="0"/>
          </a:p>
        </p:txBody>
      </p:sp>
      <p:sp>
        <p:nvSpPr>
          <p:cNvPr id="3" name="Content Placeholder 2">
            <a:extLst>
              <a:ext uri="{FF2B5EF4-FFF2-40B4-BE49-F238E27FC236}">
                <a16:creationId xmlns:a16="http://schemas.microsoft.com/office/drawing/2014/main" id="{8653609F-548E-4058-B782-A81E4C940DFD}"/>
              </a:ext>
            </a:extLst>
          </p:cNvPr>
          <p:cNvSpPr>
            <a:spLocks noGrp="1"/>
          </p:cNvSpPr>
          <p:nvPr>
            <p:ph idx="1"/>
          </p:nvPr>
        </p:nvSpPr>
        <p:spPr>
          <a:xfrm>
            <a:off x="1059543" y="1825626"/>
            <a:ext cx="3140982" cy="3774044"/>
          </a:xfrm>
        </p:spPr>
        <p:txBody>
          <a:bodyPr>
            <a:normAutofit/>
          </a:bodyPr>
          <a:lstStyle>
            <a:lvl1pPr>
              <a:defRPr sz="2400"/>
            </a:lvl1pPr>
            <a:lvl2pPr>
              <a:defRPr sz="2400"/>
            </a:lvl2pPr>
            <a:lvl3pPr>
              <a:defRPr sz="20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1059542" y="6356350"/>
            <a:ext cx="2521857"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8E24D10-B378-4148-ABE1-B6B44E55A30E}" type="datetime1">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2025-04-16</a:t>
            </a:fld>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8610600" y="6356350"/>
            <a:ext cx="2514599"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A5642E-E65E-4FF9-8B3D-340166719BFC}" type="slidenum">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cxnSp>
        <p:nvCxnSpPr>
          <p:cNvPr id="9" name="Straight Connector 8">
            <a:extLst>
              <a:ext uri="{FF2B5EF4-FFF2-40B4-BE49-F238E27FC236}">
                <a16:creationId xmlns:a16="http://schemas.microsoft.com/office/drawing/2014/main" id="{7116C357-F0E3-4843-B7D2-2351D9B17161}"/>
              </a:ext>
            </a:extLst>
          </p:cNvPr>
          <p:cNvCxnSpPr>
            <a:cxnSpLocks/>
          </p:cNvCxnSpPr>
          <p:nvPr userDrawn="1"/>
        </p:nvCxnSpPr>
        <p:spPr>
          <a:xfrm>
            <a:off x="1059543" y="1428442"/>
            <a:ext cx="10065657"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Content Placeholder 2">
            <a:extLst>
              <a:ext uri="{FF2B5EF4-FFF2-40B4-BE49-F238E27FC236}">
                <a16:creationId xmlns:a16="http://schemas.microsoft.com/office/drawing/2014/main" id="{9AC6C10E-04CD-448F-9CE4-F007CA5ADEDD}"/>
              </a:ext>
            </a:extLst>
          </p:cNvPr>
          <p:cNvSpPr>
            <a:spLocks noGrp="1"/>
          </p:cNvSpPr>
          <p:nvPr>
            <p:ph idx="13"/>
          </p:nvPr>
        </p:nvSpPr>
        <p:spPr>
          <a:xfrm>
            <a:off x="7991475" y="1825626"/>
            <a:ext cx="3140982" cy="3774044"/>
          </a:xfrm>
        </p:spPr>
        <p:txBody>
          <a:bodyPr>
            <a:normAutofit/>
          </a:bodyPr>
          <a:lstStyle>
            <a:lvl1pPr>
              <a:defRPr sz="2400"/>
            </a:lvl1pPr>
            <a:lvl2pPr>
              <a:defRPr sz="2400"/>
            </a:lvl2pPr>
            <a:lvl3pPr>
              <a:defRPr sz="20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5" name="Content Placeholder 2">
            <a:extLst>
              <a:ext uri="{FF2B5EF4-FFF2-40B4-BE49-F238E27FC236}">
                <a16:creationId xmlns:a16="http://schemas.microsoft.com/office/drawing/2014/main" id="{5AA2AFF3-540A-47FA-8BDB-23912F26A9B2}"/>
              </a:ext>
            </a:extLst>
          </p:cNvPr>
          <p:cNvSpPr>
            <a:spLocks noGrp="1"/>
          </p:cNvSpPr>
          <p:nvPr>
            <p:ph idx="14"/>
          </p:nvPr>
        </p:nvSpPr>
        <p:spPr>
          <a:xfrm>
            <a:off x="4525509" y="1825626"/>
            <a:ext cx="3140982" cy="3774044"/>
          </a:xfrm>
        </p:spPr>
        <p:txBody>
          <a:bodyPr>
            <a:normAutofit/>
          </a:bodyPr>
          <a:lstStyle>
            <a:lvl1pPr>
              <a:defRPr sz="2400"/>
            </a:lvl1pPr>
            <a:lvl2pPr>
              <a:defRPr sz="2400"/>
            </a:lvl2pPr>
            <a:lvl3pPr>
              <a:defRPr sz="20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2" name="Rectangle 11">
            <a:extLst>
              <a:ext uri="{FF2B5EF4-FFF2-40B4-BE49-F238E27FC236}">
                <a16:creationId xmlns:a16="http://schemas.microsoft.com/office/drawing/2014/main" id="{7F2D63A1-0665-49D1-A666-6094059AD63E}"/>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3F3F3F"/>
              </a:solidFill>
              <a:effectLst/>
              <a:uLnTx/>
              <a:uFillTx/>
              <a:latin typeface="Segoe UI"/>
              <a:ea typeface="+mn-ea"/>
              <a:cs typeface="+mn-cs"/>
            </a:endParaRPr>
          </a:p>
        </p:txBody>
      </p:sp>
      <p:pic>
        <p:nvPicPr>
          <p:cNvPr id="7" name="Picture 6" descr="Text&#10;&#10;Description automatically generated">
            <a:extLst>
              <a:ext uri="{FF2B5EF4-FFF2-40B4-BE49-F238E27FC236}">
                <a16:creationId xmlns:a16="http://schemas.microsoft.com/office/drawing/2014/main" id="{C5CECD4C-B64C-25C0-C75D-42CE79C87B80}"/>
              </a:ext>
            </a:extLst>
          </p:cNvPr>
          <p:cNvPicPr>
            <a:picLocks noChangeAspect="1"/>
          </p:cNvPicPr>
          <p:nvPr userDrawn="1"/>
        </p:nvPicPr>
        <p:blipFill>
          <a:blip r:embed="rId2"/>
          <a:stretch>
            <a:fillRect/>
          </a:stretch>
        </p:blipFill>
        <p:spPr>
          <a:xfrm>
            <a:off x="4763713" y="5498924"/>
            <a:ext cx="2657313" cy="958185"/>
          </a:xfrm>
          <a:prstGeom prst="rect">
            <a:avLst/>
          </a:prstGeom>
        </p:spPr>
      </p:pic>
    </p:spTree>
    <p:extLst>
      <p:ext uri="{BB962C8B-B14F-4D97-AF65-F5344CB8AC3E}">
        <p14:creationId xmlns:p14="http://schemas.microsoft.com/office/powerpoint/2010/main" val="27997569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E74A5-DB37-46A9-935E-F070664B878C}"/>
              </a:ext>
            </a:extLst>
          </p:cNvPr>
          <p:cNvSpPr>
            <a:spLocks noGrp="1"/>
          </p:cNvSpPr>
          <p:nvPr>
            <p:ph type="title" hasCustomPrompt="1"/>
          </p:nvPr>
        </p:nvSpPr>
        <p:spPr>
          <a:xfrm>
            <a:off x="1059542" y="365126"/>
            <a:ext cx="10065658" cy="817404"/>
          </a:xfrm>
        </p:spPr>
        <p:txBody>
          <a:bodyPr anchor="b"/>
          <a:lstStyle>
            <a:lvl1pPr>
              <a:defRPr>
                <a:solidFill>
                  <a:schemeClr val="accent1"/>
                </a:solidFill>
              </a:defRPr>
            </a:lvl1pPr>
          </a:lstStyle>
          <a:p>
            <a:r>
              <a:rPr lang="en-US" dirty="0"/>
              <a:t>Your slide’s heading goes here</a:t>
            </a:r>
            <a:endParaRPr lang="en-CA" dirty="0"/>
          </a:p>
        </p:txBody>
      </p:sp>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1059542" y="6356350"/>
            <a:ext cx="2521857"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BE4FEB2-7AEB-43B1-ABBB-C7A660872C84}" type="datetime1">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2025-04-16</a:t>
            </a:fld>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8610600" y="6356350"/>
            <a:ext cx="2514599"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A5642E-E65E-4FF9-8B3D-340166719BFC}" type="slidenum">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cxnSp>
        <p:nvCxnSpPr>
          <p:cNvPr id="9" name="Straight Connector 8">
            <a:extLst>
              <a:ext uri="{FF2B5EF4-FFF2-40B4-BE49-F238E27FC236}">
                <a16:creationId xmlns:a16="http://schemas.microsoft.com/office/drawing/2014/main" id="{7116C357-F0E3-4843-B7D2-2351D9B17161}"/>
              </a:ext>
            </a:extLst>
          </p:cNvPr>
          <p:cNvCxnSpPr>
            <a:cxnSpLocks/>
          </p:cNvCxnSpPr>
          <p:nvPr userDrawn="1"/>
        </p:nvCxnSpPr>
        <p:spPr>
          <a:xfrm>
            <a:off x="1059543" y="1428442"/>
            <a:ext cx="10065657"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E97BD727-01EE-4B03-96FF-142D97B93370}"/>
              </a:ext>
            </a:extLst>
          </p:cNvPr>
          <p:cNvSpPr>
            <a:spLocks noGrp="1"/>
          </p:cNvSpPr>
          <p:nvPr>
            <p:ph idx="14"/>
          </p:nvPr>
        </p:nvSpPr>
        <p:spPr>
          <a:xfrm>
            <a:off x="1059544" y="1825626"/>
            <a:ext cx="2359931" cy="3774048"/>
          </a:xfrm>
        </p:spPr>
        <p:txBody>
          <a:bodyPr>
            <a:noAutofit/>
          </a:bodyPr>
          <a:lstStyle>
            <a:lvl1pPr>
              <a:defRPr sz="2000"/>
            </a:lvl1pPr>
            <a:lvl2pPr>
              <a:defRPr sz="20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3" name="Content Placeholder 2">
            <a:extLst>
              <a:ext uri="{FF2B5EF4-FFF2-40B4-BE49-F238E27FC236}">
                <a16:creationId xmlns:a16="http://schemas.microsoft.com/office/drawing/2014/main" id="{76D15B28-125A-4829-9694-CD4F7F3DBBF5}"/>
              </a:ext>
            </a:extLst>
          </p:cNvPr>
          <p:cNvSpPr>
            <a:spLocks noGrp="1"/>
          </p:cNvSpPr>
          <p:nvPr>
            <p:ph idx="15"/>
          </p:nvPr>
        </p:nvSpPr>
        <p:spPr>
          <a:xfrm>
            <a:off x="8772525" y="1825626"/>
            <a:ext cx="2359931" cy="3774048"/>
          </a:xfrm>
        </p:spPr>
        <p:txBody>
          <a:bodyPr>
            <a:noAutofit/>
          </a:bodyPr>
          <a:lstStyle>
            <a:lvl1pPr>
              <a:defRPr sz="2000"/>
            </a:lvl1pPr>
            <a:lvl2pPr>
              <a:defRPr sz="20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4" name="Content Placeholder 2">
            <a:extLst>
              <a:ext uri="{FF2B5EF4-FFF2-40B4-BE49-F238E27FC236}">
                <a16:creationId xmlns:a16="http://schemas.microsoft.com/office/drawing/2014/main" id="{A1AACB1B-8196-45FB-8709-379FC97673B1}"/>
              </a:ext>
            </a:extLst>
          </p:cNvPr>
          <p:cNvSpPr>
            <a:spLocks noGrp="1"/>
          </p:cNvSpPr>
          <p:nvPr>
            <p:ph idx="16"/>
          </p:nvPr>
        </p:nvSpPr>
        <p:spPr>
          <a:xfrm>
            <a:off x="3625804" y="1825626"/>
            <a:ext cx="2359931" cy="3774048"/>
          </a:xfrm>
        </p:spPr>
        <p:txBody>
          <a:bodyPr>
            <a:noAutofit/>
          </a:bodyPr>
          <a:lstStyle>
            <a:lvl1pPr>
              <a:defRPr sz="2000"/>
            </a:lvl1pPr>
            <a:lvl2pPr>
              <a:defRPr sz="20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5" name="Content Placeholder 2">
            <a:extLst>
              <a:ext uri="{FF2B5EF4-FFF2-40B4-BE49-F238E27FC236}">
                <a16:creationId xmlns:a16="http://schemas.microsoft.com/office/drawing/2014/main" id="{2C4EC479-AEDD-4BE3-A8C3-7AA2F92E706B}"/>
              </a:ext>
            </a:extLst>
          </p:cNvPr>
          <p:cNvSpPr>
            <a:spLocks noGrp="1"/>
          </p:cNvSpPr>
          <p:nvPr>
            <p:ph idx="17"/>
          </p:nvPr>
        </p:nvSpPr>
        <p:spPr>
          <a:xfrm>
            <a:off x="6206265" y="1825626"/>
            <a:ext cx="2359931" cy="3774048"/>
          </a:xfrm>
        </p:spPr>
        <p:txBody>
          <a:bodyPr>
            <a:noAutofit/>
          </a:bodyPr>
          <a:lstStyle>
            <a:lvl1pPr>
              <a:defRPr sz="2000"/>
            </a:lvl1pPr>
            <a:lvl2pPr>
              <a:defRPr sz="20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6" name="Rectangle 15">
            <a:extLst>
              <a:ext uri="{FF2B5EF4-FFF2-40B4-BE49-F238E27FC236}">
                <a16:creationId xmlns:a16="http://schemas.microsoft.com/office/drawing/2014/main" id="{044B97DF-E1F2-4E71-B2D9-3853A7C82BE4}"/>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3F3F3F"/>
              </a:solidFill>
              <a:effectLst/>
              <a:uLnTx/>
              <a:uFillTx/>
              <a:latin typeface="Segoe UI"/>
              <a:ea typeface="+mn-ea"/>
              <a:cs typeface="+mn-cs"/>
            </a:endParaRPr>
          </a:p>
        </p:txBody>
      </p:sp>
      <p:pic>
        <p:nvPicPr>
          <p:cNvPr id="3" name="Picture 2" descr="Text&#10;&#10;Description automatically generated">
            <a:extLst>
              <a:ext uri="{FF2B5EF4-FFF2-40B4-BE49-F238E27FC236}">
                <a16:creationId xmlns:a16="http://schemas.microsoft.com/office/drawing/2014/main" id="{559B63A2-37D0-F140-34E3-19E3FED075FB}"/>
              </a:ext>
            </a:extLst>
          </p:cNvPr>
          <p:cNvPicPr>
            <a:picLocks noChangeAspect="1"/>
          </p:cNvPicPr>
          <p:nvPr userDrawn="1"/>
        </p:nvPicPr>
        <p:blipFill>
          <a:blip r:embed="rId2"/>
          <a:stretch>
            <a:fillRect/>
          </a:stretch>
        </p:blipFill>
        <p:spPr>
          <a:xfrm>
            <a:off x="4763713" y="5498924"/>
            <a:ext cx="2657313" cy="958185"/>
          </a:xfrm>
          <a:prstGeom prst="rect">
            <a:avLst/>
          </a:prstGeom>
        </p:spPr>
      </p:pic>
    </p:spTree>
    <p:extLst>
      <p:ext uri="{BB962C8B-B14F-4D97-AF65-F5344CB8AC3E}">
        <p14:creationId xmlns:p14="http://schemas.microsoft.com/office/powerpoint/2010/main" val="39895161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1059542" y="6356350"/>
            <a:ext cx="2521858"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AF5D5D8-FF79-4D04-B7FB-BCBB368C2225}" type="datetime1">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2025-04-16</a:t>
            </a:fld>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8610600" y="6356350"/>
            <a:ext cx="2514599"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A5642E-E65E-4FF9-8B3D-340166719BFC}" type="slidenum">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Tree>
    <p:extLst>
      <p:ext uri="{BB962C8B-B14F-4D97-AF65-F5344CB8AC3E}">
        <p14:creationId xmlns:p14="http://schemas.microsoft.com/office/powerpoint/2010/main" val="1114440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ull-Width Conten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E74A5-DB37-46A9-935E-F070664B878C}"/>
              </a:ext>
            </a:extLst>
          </p:cNvPr>
          <p:cNvSpPr>
            <a:spLocks noGrp="1"/>
          </p:cNvSpPr>
          <p:nvPr>
            <p:ph type="title" hasCustomPrompt="1"/>
          </p:nvPr>
        </p:nvSpPr>
        <p:spPr>
          <a:xfrm>
            <a:off x="1059542" y="365126"/>
            <a:ext cx="10065658" cy="817404"/>
          </a:xfrm>
        </p:spPr>
        <p:txBody>
          <a:bodyPr anchor="b"/>
          <a:lstStyle>
            <a:lvl1pPr>
              <a:defRPr>
                <a:solidFill>
                  <a:schemeClr val="accent1"/>
                </a:solidFill>
              </a:defRPr>
            </a:lvl1pPr>
          </a:lstStyle>
          <a:p>
            <a:r>
              <a:rPr lang="en-US" dirty="0"/>
              <a:t>Your slide’s heading goes here</a:t>
            </a:r>
            <a:endParaRPr lang="en-CA" dirty="0"/>
          </a:p>
        </p:txBody>
      </p:sp>
      <p:sp>
        <p:nvSpPr>
          <p:cNvPr id="3" name="Content Placeholder 2">
            <a:extLst>
              <a:ext uri="{FF2B5EF4-FFF2-40B4-BE49-F238E27FC236}">
                <a16:creationId xmlns:a16="http://schemas.microsoft.com/office/drawing/2014/main" id="{8653609F-548E-4058-B782-A81E4C940DFD}"/>
              </a:ext>
            </a:extLst>
          </p:cNvPr>
          <p:cNvSpPr>
            <a:spLocks noGrp="1"/>
          </p:cNvSpPr>
          <p:nvPr>
            <p:ph idx="1"/>
          </p:nvPr>
        </p:nvSpPr>
        <p:spPr>
          <a:xfrm>
            <a:off x="1059542" y="1825625"/>
            <a:ext cx="10065657" cy="37740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1059542" y="6356350"/>
            <a:ext cx="2521858"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EF03EE3-E999-4744-A4FE-EC042CA96DED}" type="datetime1">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2025-04-16</a:t>
            </a:fld>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8610600" y="6356350"/>
            <a:ext cx="2514599"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A5642E-E65E-4FF9-8B3D-340166719BFC}" type="slidenum">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cxnSp>
        <p:nvCxnSpPr>
          <p:cNvPr id="9" name="Straight Connector 8">
            <a:extLst>
              <a:ext uri="{FF2B5EF4-FFF2-40B4-BE49-F238E27FC236}">
                <a16:creationId xmlns:a16="http://schemas.microsoft.com/office/drawing/2014/main" id="{7116C357-F0E3-4843-B7D2-2351D9B17161}"/>
              </a:ext>
            </a:extLst>
          </p:cNvPr>
          <p:cNvCxnSpPr>
            <a:cxnSpLocks/>
          </p:cNvCxnSpPr>
          <p:nvPr userDrawn="1"/>
        </p:nvCxnSpPr>
        <p:spPr>
          <a:xfrm>
            <a:off x="1059543" y="1428442"/>
            <a:ext cx="10065657"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A10342CB-B846-47F0-B27A-15B189784EEA}"/>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3F3F3F"/>
              </a:solidFill>
              <a:effectLst/>
              <a:uLnTx/>
              <a:uFillTx/>
              <a:latin typeface="Segoe UI"/>
              <a:ea typeface="+mn-ea"/>
              <a:cs typeface="+mn-cs"/>
            </a:endParaRPr>
          </a:p>
        </p:txBody>
      </p:sp>
      <p:pic>
        <p:nvPicPr>
          <p:cNvPr id="8" name="Picture 7" descr="Text&#10;&#10;Description automatically generated">
            <a:extLst>
              <a:ext uri="{FF2B5EF4-FFF2-40B4-BE49-F238E27FC236}">
                <a16:creationId xmlns:a16="http://schemas.microsoft.com/office/drawing/2014/main" id="{4F57E1FD-CCE4-2721-8635-BF1B0B38A839}"/>
              </a:ext>
            </a:extLst>
          </p:cNvPr>
          <p:cNvPicPr>
            <a:picLocks noChangeAspect="1"/>
          </p:cNvPicPr>
          <p:nvPr userDrawn="1"/>
        </p:nvPicPr>
        <p:blipFill>
          <a:blip r:embed="rId2"/>
          <a:stretch>
            <a:fillRect/>
          </a:stretch>
        </p:blipFill>
        <p:spPr>
          <a:xfrm>
            <a:off x="4763713" y="5498924"/>
            <a:ext cx="2657313" cy="958185"/>
          </a:xfrm>
          <a:prstGeom prst="rect">
            <a:avLst/>
          </a:prstGeom>
        </p:spPr>
      </p:pic>
    </p:spTree>
    <p:extLst>
      <p:ext uri="{BB962C8B-B14F-4D97-AF65-F5344CB8AC3E}">
        <p14:creationId xmlns:p14="http://schemas.microsoft.com/office/powerpoint/2010/main" val="18448982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mall Photo (Right S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62F831A-9AA5-4240-B07F-E6CCFE7FB44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254312" y="0"/>
            <a:ext cx="3937687" cy="6858000"/>
          </a:xfrm>
          <a:prstGeom prst="rect">
            <a:avLst/>
          </a:prstGeom>
        </p:spPr>
      </p:pic>
      <p:sp>
        <p:nvSpPr>
          <p:cNvPr id="13" name="Picture Placeholder 12">
            <a:extLst>
              <a:ext uri="{FF2B5EF4-FFF2-40B4-BE49-F238E27FC236}">
                <a16:creationId xmlns:a16="http://schemas.microsoft.com/office/drawing/2014/main" id="{2F9FC98D-6713-4178-90D6-70D8C5D179AD}"/>
              </a:ext>
            </a:extLst>
          </p:cNvPr>
          <p:cNvSpPr>
            <a:spLocks noGrp="1"/>
          </p:cNvSpPr>
          <p:nvPr>
            <p:ph type="pic" sz="quarter" idx="14" hasCustomPrompt="1"/>
          </p:nvPr>
        </p:nvSpPr>
        <p:spPr>
          <a:xfrm>
            <a:off x="8254314" y="0"/>
            <a:ext cx="3937686" cy="6858000"/>
          </a:xfrm>
          <a:noFill/>
        </p:spPr>
        <p:txBody>
          <a:bodyPr anchor="ctr">
            <a:normAutofit/>
          </a:bodyPr>
          <a:lstStyle>
            <a:lvl1pPr marL="0" indent="0" algn="ctr">
              <a:buNone/>
              <a:defRPr sz="1800">
                <a:solidFill>
                  <a:schemeClr val="bg1"/>
                </a:solidFill>
                <a:highlight>
                  <a:srgbClr val="3F3F3F"/>
                </a:highlight>
              </a:defRPr>
            </a:lvl1pPr>
          </a:lstStyle>
          <a:p>
            <a:br>
              <a:rPr lang="en-CA" dirty="0"/>
            </a:br>
            <a:br>
              <a:rPr lang="en-CA" dirty="0"/>
            </a:br>
            <a:r>
              <a:rPr lang="en-CA" dirty="0"/>
              <a:t>Click to change photo</a:t>
            </a:r>
          </a:p>
        </p:txBody>
      </p:sp>
      <p:sp>
        <p:nvSpPr>
          <p:cNvPr id="2" name="Title 1">
            <a:extLst>
              <a:ext uri="{FF2B5EF4-FFF2-40B4-BE49-F238E27FC236}">
                <a16:creationId xmlns:a16="http://schemas.microsoft.com/office/drawing/2014/main" id="{30FE74A5-DB37-46A9-935E-F070664B878C}"/>
              </a:ext>
            </a:extLst>
          </p:cNvPr>
          <p:cNvSpPr>
            <a:spLocks noGrp="1"/>
          </p:cNvSpPr>
          <p:nvPr>
            <p:ph type="title" hasCustomPrompt="1"/>
          </p:nvPr>
        </p:nvSpPr>
        <p:spPr>
          <a:xfrm>
            <a:off x="674517" y="365126"/>
            <a:ext cx="6871341" cy="817404"/>
          </a:xfrm>
        </p:spPr>
        <p:txBody>
          <a:bodyPr anchor="b">
            <a:noAutofit/>
          </a:bodyPr>
          <a:lstStyle>
            <a:lvl1pPr>
              <a:defRPr sz="4000">
                <a:solidFill>
                  <a:schemeClr val="accent1"/>
                </a:solidFill>
              </a:defRPr>
            </a:lvl1pPr>
          </a:lstStyle>
          <a:p>
            <a:r>
              <a:rPr lang="en-US" dirty="0"/>
              <a:t>Your slide’s heading goes here</a:t>
            </a:r>
            <a:endParaRPr lang="en-CA" dirty="0"/>
          </a:p>
        </p:txBody>
      </p:sp>
      <p:sp>
        <p:nvSpPr>
          <p:cNvPr id="3" name="Content Placeholder 2">
            <a:extLst>
              <a:ext uri="{FF2B5EF4-FFF2-40B4-BE49-F238E27FC236}">
                <a16:creationId xmlns:a16="http://schemas.microsoft.com/office/drawing/2014/main" id="{8653609F-548E-4058-B782-A81E4C940DFD}"/>
              </a:ext>
            </a:extLst>
          </p:cNvPr>
          <p:cNvSpPr>
            <a:spLocks noGrp="1"/>
          </p:cNvSpPr>
          <p:nvPr>
            <p:ph idx="1"/>
          </p:nvPr>
        </p:nvSpPr>
        <p:spPr>
          <a:xfrm>
            <a:off x="674519" y="1825626"/>
            <a:ext cx="6871340" cy="37541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674518" y="6356350"/>
            <a:ext cx="2521857"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CC477F3-BDD4-4412-8F55-623044C39CE5}" type="datetime1">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2025-04-16</a:t>
            </a:fld>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a:xfrm>
            <a:off x="4038600" y="6356350"/>
            <a:ext cx="3507255" cy="365125"/>
          </a:xfrm>
        </p:spPr>
        <p:txBody>
          <a:bodyPr/>
          <a:lstStyle>
            <a:lvl1pPr algn="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10683875" y="6356350"/>
            <a:ext cx="441324" cy="365125"/>
          </a:xfrm>
          <a:solidFill>
            <a:srgbClr val="3F3F3F">
              <a:alpha val="74902"/>
            </a:srgbClr>
          </a:solidFill>
        </p:spPr>
        <p:txBody>
          <a:bodyPr/>
          <a:lstStyle>
            <a:lvl1pPr algn="ctr">
              <a:defRPr>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C9A5642E-E65E-4FF9-8B3D-340166719BFC}" type="slidenum">
              <a:rPr kumimoji="0" lang="en-CA" sz="1200" b="0" i="0" u="none" strike="noStrike" kern="1200" cap="none" spc="0" normalizeH="0" baseline="0" noProof="0" smtClean="0">
                <a:ln>
                  <a:noFill/>
                </a:ln>
                <a:solidFill>
                  <a:prstClr val="white"/>
                </a:solidFill>
                <a:effectLst/>
                <a:uLnTx/>
                <a:uFillTx/>
                <a:latin typeface="Segoe U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CA" sz="1200" b="0" i="0" u="none" strike="noStrike" kern="1200" cap="none" spc="0" normalizeH="0" baseline="0" noProof="0" dirty="0">
              <a:ln>
                <a:noFill/>
              </a:ln>
              <a:solidFill>
                <a:prstClr val="white"/>
              </a:solidFill>
              <a:effectLst/>
              <a:uLnTx/>
              <a:uFillTx/>
              <a:latin typeface="Segoe UI"/>
              <a:ea typeface="+mn-ea"/>
              <a:cs typeface="+mn-cs"/>
            </a:endParaRPr>
          </a:p>
        </p:txBody>
      </p:sp>
      <p:cxnSp>
        <p:nvCxnSpPr>
          <p:cNvPr id="9" name="Straight Connector 8">
            <a:extLst>
              <a:ext uri="{FF2B5EF4-FFF2-40B4-BE49-F238E27FC236}">
                <a16:creationId xmlns:a16="http://schemas.microsoft.com/office/drawing/2014/main" id="{7116C357-F0E3-4843-B7D2-2351D9B17161}"/>
              </a:ext>
            </a:extLst>
          </p:cNvPr>
          <p:cNvCxnSpPr>
            <a:cxnSpLocks/>
          </p:cNvCxnSpPr>
          <p:nvPr userDrawn="1"/>
        </p:nvCxnSpPr>
        <p:spPr>
          <a:xfrm>
            <a:off x="674519" y="1428442"/>
            <a:ext cx="6871340"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977DE08B-1605-4796-B6CB-4B74E1D8B516}"/>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3F3F3F"/>
              </a:solidFill>
              <a:effectLst/>
              <a:uLnTx/>
              <a:uFillTx/>
              <a:latin typeface="Segoe UI"/>
              <a:ea typeface="+mn-ea"/>
              <a:cs typeface="+mn-cs"/>
            </a:endParaRPr>
          </a:p>
        </p:txBody>
      </p:sp>
      <p:pic>
        <p:nvPicPr>
          <p:cNvPr id="7" name="Picture 6" descr="Text&#10;&#10;Description automatically generated">
            <a:extLst>
              <a:ext uri="{FF2B5EF4-FFF2-40B4-BE49-F238E27FC236}">
                <a16:creationId xmlns:a16="http://schemas.microsoft.com/office/drawing/2014/main" id="{92ACF29A-0791-4E48-4A87-2EC7B6605B03}"/>
              </a:ext>
            </a:extLst>
          </p:cNvPr>
          <p:cNvPicPr>
            <a:picLocks noChangeAspect="1"/>
          </p:cNvPicPr>
          <p:nvPr userDrawn="1"/>
        </p:nvPicPr>
        <p:blipFill>
          <a:blip r:embed="rId3"/>
          <a:stretch>
            <a:fillRect/>
          </a:stretch>
        </p:blipFill>
        <p:spPr>
          <a:xfrm>
            <a:off x="2401119" y="5467658"/>
            <a:ext cx="2657313" cy="958185"/>
          </a:xfrm>
          <a:prstGeom prst="rect">
            <a:avLst/>
          </a:prstGeom>
        </p:spPr>
      </p:pic>
    </p:spTree>
    <p:extLst>
      <p:ext uri="{BB962C8B-B14F-4D97-AF65-F5344CB8AC3E}">
        <p14:creationId xmlns:p14="http://schemas.microsoft.com/office/powerpoint/2010/main" val="4009224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mall Photo (Left S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62F831A-9AA5-4240-B07F-E6CCFE7FB44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80753" y="0"/>
            <a:ext cx="3771454" cy="6858000"/>
          </a:xfrm>
          <a:prstGeom prst="rect">
            <a:avLst/>
          </a:prstGeom>
        </p:spPr>
      </p:pic>
      <p:sp>
        <p:nvSpPr>
          <p:cNvPr id="13" name="Picture Placeholder 12">
            <a:extLst>
              <a:ext uri="{FF2B5EF4-FFF2-40B4-BE49-F238E27FC236}">
                <a16:creationId xmlns:a16="http://schemas.microsoft.com/office/drawing/2014/main" id="{2F9FC98D-6713-4178-90D6-70D8C5D179AD}"/>
              </a:ext>
            </a:extLst>
          </p:cNvPr>
          <p:cNvSpPr>
            <a:spLocks noGrp="1"/>
          </p:cNvSpPr>
          <p:nvPr>
            <p:ph type="pic" sz="quarter" idx="14" hasCustomPrompt="1"/>
          </p:nvPr>
        </p:nvSpPr>
        <p:spPr>
          <a:xfrm>
            <a:off x="180754" y="0"/>
            <a:ext cx="3771453" cy="6858000"/>
          </a:xfrm>
          <a:noFill/>
        </p:spPr>
        <p:txBody>
          <a:bodyPr anchor="ctr">
            <a:normAutofit/>
          </a:bodyPr>
          <a:lstStyle>
            <a:lvl1pPr marL="0" indent="0" algn="ctr">
              <a:buNone/>
              <a:defRPr sz="1800">
                <a:solidFill>
                  <a:schemeClr val="bg1"/>
                </a:solidFill>
                <a:highlight>
                  <a:srgbClr val="3F3F3F"/>
                </a:highlight>
              </a:defRPr>
            </a:lvl1pPr>
          </a:lstStyle>
          <a:p>
            <a:br>
              <a:rPr lang="en-CA" dirty="0"/>
            </a:br>
            <a:br>
              <a:rPr lang="en-CA" dirty="0"/>
            </a:br>
            <a:r>
              <a:rPr lang="en-CA" dirty="0"/>
              <a:t>Click to change photo</a:t>
            </a:r>
          </a:p>
        </p:txBody>
      </p:sp>
      <p:sp>
        <p:nvSpPr>
          <p:cNvPr id="2" name="Title 1">
            <a:extLst>
              <a:ext uri="{FF2B5EF4-FFF2-40B4-BE49-F238E27FC236}">
                <a16:creationId xmlns:a16="http://schemas.microsoft.com/office/drawing/2014/main" id="{30FE74A5-DB37-46A9-935E-F070664B878C}"/>
              </a:ext>
            </a:extLst>
          </p:cNvPr>
          <p:cNvSpPr>
            <a:spLocks noGrp="1"/>
          </p:cNvSpPr>
          <p:nvPr>
            <p:ph type="title" hasCustomPrompt="1"/>
          </p:nvPr>
        </p:nvSpPr>
        <p:spPr>
          <a:xfrm>
            <a:off x="4620740" y="365126"/>
            <a:ext cx="6871341" cy="817404"/>
          </a:xfrm>
        </p:spPr>
        <p:txBody>
          <a:bodyPr anchor="b">
            <a:noAutofit/>
          </a:bodyPr>
          <a:lstStyle>
            <a:lvl1pPr>
              <a:defRPr sz="4000">
                <a:solidFill>
                  <a:schemeClr val="accent1"/>
                </a:solidFill>
              </a:defRPr>
            </a:lvl1pPr>
          </a:lstStyle>
          <a:p>
            <a:r>
              <a:rPr lang="en-US" dirty="0"/>
              <a:t>Your slide’s heading goes here</a:t>
            </a:r>
            <a:endParaRPr lang="en-CA" dirty="0"/>
          </a:p>
        </p:txBody>
      </p:sp>
      <p:sp>
        <p:nvSpPr>
          <p:cNvPr id="3" name="Content Placeholder 2">
            <a:extLst>
              <a:ext uri="{FF2B5EF4-FFF2-40B4-BE49-F238E27FC236}">
                <a16:creationId xmlns:a16="http://schemas.microsoft.com/office/drawing/2014/main" id="{8653609F-548E-4058-B782-A81E4C940DFD}"/>
              </a:ext>
            </a:extLst>
          </p:cNvPr>
          <p:cNvSpPr>
            <a:spLocks noGrp="1"/>
          </p:cNvSpPr>
          <p:nvPr>
            <p:ph idx="1"/>
          </p:nvPr>
        </p:nvSpPr>
        <p:spPr>
          <a:xfrm>
            <a:off x="4620742" y="1825626"/>
            <a:ext cx="6871340" cy="37541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674518" y="6356350"/>
            <a:ext cx="2521857" cy="365125"/>
          </a:xfrm>
          <a:solidFill>
            <a:srgbClr val="3F3F3F">
              <a:alpha val="74902"/>
            </a:srgbClr>
          </a:solidFill>
        </p:spPr>
        <p:txBody>
          <a:bodyPr/>
          <a:lstStyle>
            <a:lvl1pPr>
              <a:defRPr lang="en-CA" sz="1200" kern="1200" smtClean="0">
                <a:solidFill>
                  <a:schemeClr val="bg1"/>
                </a:solidFill>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329CFBD8-C0E8-4D7D-8533-85CE031507B1}" type="datetime1">
              <a:rPr kumimoji="0" lang="en-CA" sz="1200" b="0" i="0" u="none" strike="noStrike" kern="1200" cap="none" spc="0" normalizeH="0" baseline="0" noProof="0" smtClean="0">
                <a:ln>
                  <a:noFill/>
                </a:ln>
                <a:solidFill>
                  <a:prstClr val="white"/>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2025-04-16</a:t>
            </a:fld>
            <a:endParaRPr kumimoji="0" lang="en-CA" sz="1200" b="0" i="0" u="none" strike="noStrike" kern="1200" cap="none" spc="0" normalizeH="0" baseline="0" noProof="0" dirty="0">
              <a:ln>
                <a:noFill/>
              </a:ln>
              <a:solidFill>
                <a:prstClr val="white"/>
              </a:solidFill>
              <a:effectLst/>
              <a:uLnTx/>
              <a:uFillTx/>
              <a:latin typeface="Segoe UI"/>
              <a:ea typeface="+mn-ea"/>
              <a:cs typeface="+mn-cs"/>
            </a:endParaRPr>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a:xfrm>
            <a:off x="4620738" y="6356350"/>
            <a:ext cx="4114800" cy="365125"/>
          </a:xfrm>
        </p:spPr>
        <p:txBody>
          <a:bodyPr/>
          <a:lstStyle>
            <a:lvl1pPr algn="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11050754" y="6356350"/>
            <a:ext cx="441324" cy="365125"/>
          </a:xfrm>
          <a:noFill/>
        </p:spPr>
        <p:txBody>
          <a:bodyPr/>
          <a:lstStyle>
            <a:lvl1pPr algn="ctr">
              <a:defRPr>
                <a:solidFill>
                  <a:schemeClr val="bg1">
                    <a:lumMod val="6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C9A5642E-E65E-4FF9-8B3D-340166719BFC}" type="slidenum">
              <a:rPr kumimoji="0" lang="en-CA" sz="1200" b="0" i="0" u="none" strike="noStrike" kern="1200" cap="none" spc="0" normalizeH="0" baseline="0" noProof="0" smtClean="0">
                <a:ln>
                  <a:noFill/>
                </a:ln>
                <a:solidFill>
                  <a:prstClr val="white">
                    <a:lumMod val="65000"/>
                  </a:prstClr>
                </a:solidFill>
                <a:effectLst/>
                <a:uLnTx/>
                <a:uFillTx/>
                <a:latin typeface="Segoe U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CA" sz="1200" b="0" i="0" u="none" strike="noStrike" kern="1200" cap="none" spc="0" normalizeH="0" baseline="0" noProof="0" dirty="0">
              <a:ln>
                <a:noFill/>
              </a:ln>
              <a:solidFill>
                <a:prstClr val="white">
                  <a:lumMod val="65000"/>
                </a:prstClr>
              </a:solidFill>
              <a:effectLst/>
              <a:uLnTx/>
              <a:uFillTx/>
              <a:latin typeface="Segoe UI"/>
              <a:ea typeface="+mn-ea"/>
              <a:cs typeface="+mn-cs"/>
            </a:endParaRPr>
          </a:p>
        </p:txBody>
      </p:sp>
      <p:cxnSp>
        <p:nvCxnSpPr>
          <p:cNvPr id="9" name="Straight Connector 8">
            <a:extLst>
              <a:ext uri="{FF2B5EF4-FFF2-40B4-BE49-F238E27FC236}">
                <a16:creationId xmlns:a16="http://schemas.microsoft.com/office/drawing/2014/main" id="{7116C357-F0E3-4843-B7D2-2351D9B17161}"/>
              </a:ext>
            </a:extLst>
          </p:cNvPr>
          <p:cNvCxnSpPr>
            <a:cxnSpLocks/>
          </p:cNvCxnSpPr>
          <p:nvPr userDrawn="1"/>
        </p:nvCxnSpPr>
        <p:spPr>
          <a:xfrm>
            <a:off x="4620742" y="1428442"/>
            <a:ext cx="6871340"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977DE08B-1605-4796-B6CB-4B74E1D8B516}"/>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3F3F3F"/>
              </a:solidFill>
              <a:effectLst/>
              <a:uLnTx/>
              <a:uFillTx/>
              <a:latin typeface="Segoe UI"/>
              <a:ea typeface="+mn-ea"/>
              <a:cs typeface="+mn-cs"/>
            </a:endParaRPr>
          </a:p>
        </p:txBody>
      </p:sp>
      <p:pic>
        <p:nvPicPr>
          <p:cNvPr id="7" name="Picture 6" descr="Text&#10;&#10;Description automatically generated">
            <a:extLst>
              <a:ext uri="{FF2B5EF4-FFF2-40B4-BE49-F238E27FC236}">
                <a16:creationId xmlns:a16="http://schemas.microsoft.com/office/drawing/2014/main" id="{3803ED54-E8C3-4CEA-006C-CE6DBBB5D6A2}"/>
              </a:ext>
            </a:extLst>
          </p:cNvPr>
          <p:cNvPicPr>
            <a:picLocks noChangeAspect="1"/>
          </p:cNvPicPr>
          <p:nvPr userDrawn="1"/>
        </p:nvPicPr>
        <p:blipFill>
          <a:blip r:embed="rId3"/>
          <a:stretch>
            <a:fillRect/>
          </a:stretch>
        </p:blipFill>
        <p:spPr>
          <a:xfrm>
            <a:off x="6727753" y="5515639"/>
            <a:ext cx="2657313" cy="958185"/>
          </a:xfrm>
          <a:prstGeom prst="rect">
            <a:avLst/>
          </a:prstGeom>
        </p:spPr>
      </p:pic>
    </p:spTree>
    <p:extLst>
      <p:ext uri="{BB962C8B-B14F-4D97-AF65-F5344CB8AC3E}">
        <p14:creationId xmlns:p14="http://schemas.microsoft.com/office/powerpoint/2010/main" val="1573741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alf Photo (Right S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60B5BC8-4CD8-4FAB-9DEC-8DB928EBAAB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103254" y="0"/>
            <a:ext cx="6088745" cy="6858000"/>
          </a:xfrm>
          <a:prstGeom prst="rect">
            <a:avLst/>
          </a:prstGeom>
        </p:spPr>
      </p:pic>
      <p:sp>
        <p:nvSpPr>
          <p:cNvPr id="13" name="Picture Placeholder 12">
            <a:extLst>
              <a:ext uri="{FF2B5EF4-FFF2-40B4-BE49-F238E27FC236}">
                <a16:creationId xmlns:a16="http://schemas.microsoft.com/office/drawing/2014/main" id="{2F9FC98D-6713-4178-90D6-70D8C5D179AD}"/>
              </a:ext>
            </a:extLst>
          </p:cNvPr>
          <p:cNvSpPr>
            <a:spLocks noGrp="1"/>
          </p:cNvSpPr>
          <p:nvPr>
            <p:ph type="pic" sz="quarter" idx="14" hasCustomPrompt="1"/>
          </p:nvPr>
        </p:nvSpPr>
        <p:spPr>
          <a:xfrm>
            <a:off x="6103256" y="0"/>
            <a:ext cx="6088744" cy="6858000"/>
          </a:xfrm>
          <a:noFill/>
        </p:spPr>
        <p:txBody>
          <a:bodyPr anchor="ctr">
            <a:normAutofit/>
          </a:bodyPr>
          <a:lstStyle>
            <a:lvl1pPr marL="0" indent="0" algn="ctr">
              <a:buNone/>
              <a:defRPr sz="1800">
                <a:solidFill>
                  <a:schemeClr val="bg1"/>
                </a:solidFill>
                <a:highlight>
                  <a:srgbClr val="3F3F3F"/>
                </a:highlight>
              </a:defRPr>
            </a:lvl1pPr>
          </a:lstStyle>
          <a:p>
            <a:br>
              <a:rPr lang="en-CA" dirty="0"/>
            </a:br>
            <a:br>
              <a:rPr lang="en-CA" dirty="0"/>
            </a:br>
            <a:r>
              <a:rPr lang="en-CA" dirty="0"/>
              <a:t>Click to change photo</a:t>
            </a:r>
          </a:p>
        </p:txBody>
      </p:sp>
      <p:sp>
        <p:nvSpPr>
          <p:cNvPr id="2" name="Title 1">
            <a:extLst>
              <a:ext uri="{FF2B5EF4-FFF2-40B4-BE49-F238E27FC236}">
                <a16:creationId xmlns:a16="http://schemas.microsoft.com/office/drawing/2014/main" id="{30FE74A5-DB37-46A9-935E-F070664B878C}"/>
              </a:ext>
            </a:extLst>
          </p:cNvPr>
          <p:cNvSpPr>
            <a:spLocks noGrp="1"/>
          </p:cNvSpPr>
          <p:nvPr>
            <p:ph type="title" hasCustomPrompt="1"/>
          </p:nvPr>
        </p:nvSpPr>
        <p:spPr>
          <a:xfrm>
            <a:off x="674518" y="365126"/>
            <a:ext cx="4826908" cy="817404"/>
          </a:xfrm>
        </p:spPr>
        <p:txBody>
          <a:bodyPr anchor="b">
            <a:noAutofit/>
          </a:bodyPr>
          <a:lstStyle>
            <a:lvl1pPr>
              <a:defRPr sz="4000">
                <a:solidFill>
                  <a:schemeClr val="accent1"/>
                </a:solidFill>
              </a:defRPr>
            </a:lvl1pPr>
          </a:lstStyle>
          <a:p>
            <a:r>
              <a:rPr lang="en-US" dirty="0"/>
              <a:t>Slide heading here</a:t>
            </a:r>
            <a:endParaRPr lang="en-CA" dirty="0"/>
          </a:p>
        </p:txBody>
      </p:sp>
      <p:sp>
        <p:nvSpPr>
          <p:cNvPr id="3" name="Content Placeholder 2">
            <a:extLst>
              <a:ext uri="{FF2B5EF4-FFF2-40B4-BE49-F238E27FC236}">
                <a16:creationId xmlns:a16="http://schemas.microsoft.com/office/drawing/2014/main" id="{8653609F-548E-4058-B782-A81E4C940DFD}"/>
              </a:ext>
            </a:extLst>
          </p:cNvPr>
          <p:cNvSpPr>
            <a:spLocks noGrp="1"/>
          </p:cNvSpPr>
          <p:nvPr>
            <p:ph idx="1"/>
          </p:nvPr>
        </p:nvSpPr>
        <p:spPr>
          <a:xfrm>
            <a:off x="674519" y="1825626"/>
            <a:ext cx="4826907" cy="3729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674518" y="6356350"/>
            <a:ext cx="1016059"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5511C2E-A0B9-440B-80D3-CAA37EA2801A}" type="datetime1">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2025-04-16</a:t>
            </a:fld>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a:xfrm>
            <a:off x="1690576" y="6356350"/>
            <a:ext cx="3810849" cy="365125"/>
          </a:xfrm>
        </p:spPr>
        <p:txBody>
          <a:bodyPr/>
          <a:lstStyle>
            <a:lvl1pPr algn="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10683875" y="6356350"/>
            <a:ext cx="441324" cy="365125"/>
          </a:xfrm>
          <a:solidFill>
            <a:srgbClr val="3F3F3F">
              <a:alpha val="74902"/>
            </a:srgbClr>
          </a:solidFill>
        </p:spPr>
        <p:txBody>
          <a:bodyPr/>
          <a:lstStyle>
            <a:lvl1pPr algn="ctr">
              <a:defRPr>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C9A5642E-E65E-4FF9-8B3D-340166719BFC}" type="slidenum">
              <a:rPr kumimoji="0" lang="en-CA" sz="1200" b="0" i="0" u="none" strike="noStrike" kern="1200" cap="none" spc="0" normalizeH="0" baseline="0" noProof="0" smtClean="0">
                <a:ln>
                  <a:noFill/>
                </a:ln>
                <a:solidFill>
                  <a:prstClr val="white"/>
                </a:solidFill>
                <a:effectLst/>
                <a:uLnTx/>
                <a:uFillTx/>
                <a:latin typeface="Segoe U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CA" sz="1200" b="0" i="0" u="none" strike="noStrike" kern="1200" cap="none" spc="0" normalizeH="0" baseline="0" noProof="0" dirty="0">
              <a:ln>
                <a:noFill/>
              </a:ln>
              <a:solidFill>
                <a:prstClr val="white"/>
              </a:solidFill>
              <a:effectLst/>
              <a:uLnTx/>
              <a:uFillTx/>
              <a:latin typeface="Segoe UI"/>
              <a:ea typeface="+mn-ea"/>
              <a:cs typeface="+mn-cs"/>
            </a:endParaRPr>
          </a:p>
        </p:txBody>
      </p:sp>
      <p:cxnSp>
        <p:nvCxnSpPr>
          <p:cNvPr id="9" name="Straight Connector 8">
            <a:extLst>
              <a:ext uri="{FF2B5EF4-FFF2-40B4-BE49-F238E27FC236}">
                <a16:creationId xmlns:a16="http://schemas.microsoft.com/office/drawing/2014/main" id="{7116C357-F0E3-4843-B7D2-2351D9B17161}"/>
              </a:ext>
            </a:extLst>
          </p:cNvPr>
          <p:cNvCxnSpPr>
            <a:cxnSpLocks/>
          </p:cNvCxnSpPr>
          <p:nvPr userDrawn="1"/>
        </p:nvCxnSpPr>
        <p:spPr>
          <a:xfrm>
            <a:off x="674519" y="1428442"/>
            <a:ext cx="4826907"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28D64265-27A1-41D3-B2F4-E6C45E717D0E}"/>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3F3F3F"/>
              </a:solidFill>
              <a:effectLst/>
              <a:uLnTx/>
              <a:uFillTx/>
              <a:latin typeface="Segoe UI"/>
              <a:ea typeface="+mn-ea"/>
              <a:cs typeface="+mn-cs"/>
            </a:endParaRPr>
          </a:p>
        </p:txBody>
      </p:sp>
      <p:pic>
        <p:nvPicPr>
          <p:cNvPr id="7" name="Picture 6" descr="Text&#10;&#10;Description automatically generated">
            <a:extLst>
              <a:ext uri="{FF2B5EF4-FFF2-40B4-BE49-F238E27FC236}">
                <a16:creationId xmlns:a16="http://schemas.microsoft.com/office/drawing/2014/main" id="{C3DC46B5-2A30-6D38-847F-075D976C4F12}"/>
              </a:ext>
            </a:extLst>
          </p:cNvPr>
          <p:cNvPicPr>
            <a:picLocks noChangeAspect="1"/>
          </p:cNvPicPr>
          <p:nvPr userDrawn="1"/>
        </p:nvPicPr>
        <p:blipFill>
          <a:blip r:embed="rId3"/>
          <a:stretch>
            <a:fillRect/>
          </a:stretch>
        </p:blipFill>
        <p:spPr>
          <a:xfrm>
            <a:off x="1816370" y="5534689"/>
            <a:ext cx="2657313" cy="958185"/>
          </a:xfrm>
          <a:prstGeom prst="rect">
            <a:avLst/>
          </a:prstGeom>
        </p:spPr>
      </p:pic>
    </p:spTree>
    <p:extLst>
      <p:ext uri="{BB962C8B-B14F-4D97-AF65-F5344CB8AC3E}">
        <p14:creationId xmlns:p14="http://schemas.microsoft.com/office/powerpoint/2010/main" val="2427015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alf Photo (Left S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60B5BC8-4CD8-4FAB-9DEC-8DB928EBAAB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80752" y="0"/>
            <a:ext cx="5907992" cy="6858000"/>
          </a:xfrm>
          <a:prstGeom prst="rect">
            <a:avLst/>
          </a:prstGeom>
        </p:spPr>
      </p:pic>
      <p:sp>
        <p:nvSpPr>
          <p:cNvPr id="13" name="Picture Placeholder 12">
            <a:extLst>
              <a:ext uri="{FF2B5EF4-FFF2-40B4-BE49-F238E27FC236}">
                <a16:creationId xmlns:a16="http://schemas.microsoft.com/office/drawing/2014/main" id="{2F9FC98D-6713-4178-90D6-70D8C5D179AD}"/>
              </a:ext>
            </a:extLst>
          </p:cNvPr>
          <p:cNvSpPr>
            <a:spLocks noGrp="1"/>
          </p:cNvSpPr>
          <p:nvPr>
            <p:ph type="pic" sz="quarter" idx="14" hasCustomPrompt="1"/>
          </p:nvPr>
        </p:nvSpPr>
        <p:spPr>
          <a:xfrm>
            <a:off x="180753" y="0"/>
            <a:ext cx="5907991" cy="6858000"/>
          </a:xfrm>
          <a:noFill/>
        </p:spPr>
        <p:txBody>
          <a:bodyPr anchor="ctr">
            <a:normAutofit/>
          </a:bodyPr>
          <a:lstStyle>
            <a:lvl1pPr marL="0" indent="0" algn="ctr">
              <a:buNone/>
              <a:defRPr sz="1800">
                <a:solidFill>
                  <a:schemeClr val="bg1"/>
                </a:solidFill>
                <a:highlight>
                  <a:srgbClr val="3F3F3F"/>
                </a:highlight>
              </a:defRPr>
            </a:lvl1pPr>
          </a:lstStyle>
          <a:p>
            <a:br>
              <a:rPr lang="en-CA" dirty="0"/>
            </a:br>
            <a:br>
              <a:rPr lang="en-CA" dirty="0"/>
            </a:br>
            <a:r>
              <a:rPr lang="en-CA" dirty="0"/>
              <a:t>Click to change photo</a:t>
            </a:r>
          </a:p>
        </p:txBody>
      </p:sp>
      <p:sp>
        <p:nvSpPr>
          <p:cNvPr id="2" name="Title 1">
            <a:extLst>
              <a:ext uri="{FF2B5EF4-FFF2-40B4-BE49-F238E27FC236}">
                <a16:creationId xmlns:a16="http://schemas.microsoft.com/office/drawing/2014/main" id="{30FE74A5-DB37-46A9-935E-F070664B878C}"/>
              </a:ext>
            </a:extLst>
          </p:cNvPr>
          <p:cNvSpPr>
            <a:spLocks noGrp="1"/>
          </p:cNvSpPr>
          <p:nvPr>
            <p:ph type="title" hasCustomPrompt="1"/>
          </p:nvPr>
        </p:nvSpPr>
        <p:spPr>
          <a:xfrm>
            <a:off x="6690577" y="365126"/>
            <a:ext cx="4826908" cy="817404"/>
          </a:xfrm>
        </p:spPr>
        <p:txBody>
          <a:bodyPr anchor="b">
            <a:noAutofit/>
          </a:bodyPr>
          <a:lstStyle>
            <a:lvl1pPr>
              <a:defRPr sz="4000">
                <a:solidFill>
                  <a:schemeClr val="accent1"/>
                </a:solidFill>
              </a:defRPr>
            </a:lvl1pPr>
          </a:lstStyle>
          <a:p>
            <a:r>
              <a:rPr lang="en-US" dirty="0"/>
              <a:t>Slide heading here</a:t>
            </a:r>
            <a:endParaRPr lang="en-CA" dirty="0"/>
          </a:p>
        </p:txBody>
      </p:sp>
      <p:sp>
        <p:nvSpPr>
          <p:cNvPr id="3" name="Content Placeholder 2">
            <a:extLst>
              <a:ext uri="{FF2B5EF4-FFF2-40B4-BE49-F238E27FC236}">
                <a16:creationId xmlns:a16="http://schemas.microsoft.com/office/drawing/2014/main" id="{8653609F-548E-4058-B782-A81E4C940DFD}"/>
              </a:ext>
            </a:extLst>
          </p:cNvPr>
          <p:cNvSpPr>
            <a:spLocks noGrp="1"/>
          </p:cNvSpPr>
          <p:nvPr>
            <p:ph idx="1"/>
          </p:nvPr>
        </p:nvSpPr>
        <p:spPr>
          <a:xfrm>
            <a:off x="6690578" y="1825626"/>
            <a:ext cx="4826907" cy="37293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674518" y="6356350"/>
            <a:ext cx="1016059" cy="365125"/>
          </a:xfrm>
          <a:solidFill>
            <a:srgbClr val="3F3F3F">
              <a:alpha val="74902"/>
            </a:srgbClr>
          </a:solidFill>
        </p:spPr>
        <p:txBody>
          <a:bodyPr/>
          <a:lstStyle>
            <a:lvl1pPr>
              <a:defRPr>
                <a:solidFill>
                  <a:schemeClr val="bg1"/>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5FB51BE-A7E7-4D86-9FBA-C45877A2C66F}" type="datetime1">
              <a:rPr kumimoji="0" lang="en-CA" sz="1200" b="0" i="0" u="none" strike="noStrike" kern="1200" cap="none" spc="0" normalizeH="0" baseline="0" noProof="0" smtClean="0">
                <a:ln>
                  <a:noFill/>
                </a:ln>
                <a:solidFill>
                  <a:prstClr val="white"/>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2025-04-16</a:t>
            </a:fld>
            <a:endParaRPr kumimoji="0" lang="en-CA" sz="1200" b="0" i="0" u="none" strike="noStrike" kern="1200" cap="none" spc="0" normalizeH="0" baseline="0" noProof="0" dirty="0">
              <a:ln>
                <a:noFill/>
              </a:ln>
              <a:solidFill>
                <a:prstClr val="white"/>
              </a:solidFill>
              <a:effectLst/>
              <a:uLnTx/>
              <a:uFillTx/>
              <a:latin typeface="Segoe UI"/>
              <a:ea typeface="+mn-ea"/>
              <a:cs typeface="+mn-cs"/>
            </a:endParaRPr>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a:xfrm>
            <a:off x="6690577" y="6356350"/>
            <a:ext cx="3810849" cy="365125"/>
          </a:xfrm>
        </p:spPr>
        <p:txBody>
          <a:bodyPr/>
          <a:lstStyle>
            <a:lvl1pPr algn="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11076158" y="6356350"/>
            <a:ext cx="441324" cy="365125"/>
          </a:xfrm>
          <a:noFill/>
        </p:spPr>
        <p:txBody>
          <a:bodyPr/>
          <a:lstStyle>
            <a:lvl1pPr algn="ctr">
              <a:defRPr>
                <a:solidFill>
                  <a:schemeClr val="bg1">
                    <a:lumMod val="6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C9A5642E-E65E-4FF9-8B3D-340166719BFC}" type="slidenum">
              <a:rPr kumimoji="0" lang="en-CA" sz="1200" b="0" i="0" u="none" strike="noStrike" kern="1200" cap="none" spc="0" normalizeH="0" baseline="0" noProof="0" smtClean="0">
                <a:ln>
                  <a:noFill/>
                </a:ln>
                <a:solidFill>
                  <a:prstClr val="white">
                    <a:lumMod val="65000"/>
                  </a:prstClr>
                </a:solidFill>
                <a:effectLst/>
                <a:uLnTx/>
                <a:uFillTx/>
                <a:latin typeface="Segoe U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CA" sz="1200" b="0" i="0" u="none" strike="noStrike" kern="1200" cap="none" spc="0" normalizeH="0" baseline="0" noProof="0" dirty="0">
              <a:ln>
                <a:noFill/>
              </a:ln>
              <a:solidFill>
                <a:prstClr val="white">
                  <a:lumMod val="65000"/>
                </a:prstClr>
              </a:solidFill>
              <a:effectLst/>
              <a:uLnTx/>
              <a:uFillTx/>
              <a:latin typeface="Segoe UI"/>
              <a:ea typeface="+mn-ea"/>
              <a:cs typeface="+mn-cs"/>
            </a:endParaRPr>
          </a:p>
        </p:txBody>
      </p:sp>
      <p:cxnSp>
        <p:nvCxnSpPr>
          <p:cNvPr id="9" name="Straight Connector 8">
            <a:extLst>
              <a:ext uri="{FF2B5EF4-FFF2-40B4-BE49-F238E27FC236}">
                <a16:creationId xmlns:a16="http://schemas.microsoft.com/office/drawing/2014/main" id="{7116C357-F0E3-4843-B7D2-2351D9B17161}"/>
              </a:ext>
            </a:extLst>
          </p:cNvPr>
          <p:cNvCxnSpPr>
            <a:cxnSpLocks/>
          </p:cNvCxnSpPr>
          <p:nvPr userDrawn="1"/>
        </p:nvCxnSpPr>
        <p:spPr>
          <a:xfrm>
            <a:off x="6690578" y="1428442"/>
            <a:ext cx="4826907"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28D64265-27A1-41D3-B2F4-E6C45E717D0E}"/>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3F3F3F"/>
              </a:solidFill>
              <a:effectLst/>
              <a:uLnTx/>
              <a:uFillTx/>
              <a:latin typeface="Segoe UI"/>
              <a:ea typeface="+mn-ea"/>
              <a:cs typeface="+mn-cs"/>
            </a:endParaRPr>
          </a:p>
        </p:txBody>
      </p:sp>
      <p:pic>
        <p:nvPicPr>
          <p:cNvPr id="7" name="Picture 6" descr="Text&#10;&#10;Description automatically generated">
            <a:extLst>
              <a:ext uri="{FF2B5EF4-FFF2-40B4-BE49-F238E27FC236}">
                <a16:creationId xmlns:a16="http://schemas.microsoft.com/office/drawing/2014/main" id="{52C3A562-B648-FD56-A43D-7278131CD9B7}"/>
              </a:ext>
            </a:extLst>
          </p:cNvPr>
          <p:cNvPicPr>
            <a:picLocks noChangeAspect="1"/>
          </p:cNvPicPr>
          <p:nvPr userDrawn="1"/>
        </p:nvPicPr>
        <p:blipFill>
          <a:blip r:embed="rId3"/>
          <a:stretch>
            <a:fillRect/>
          </a:stretch>
        </p:blipFill>
        <p:spPr>
          <a:xfrm>
            <a:off x="7775374" y="5473050"/>
            <a:ext cx="2657313" cy="958185"/>
          </a:xfrm>
          <a:prstGeom prst="rect">
            <a:avLst/>
          </a:prstGeom>
        </p:spPr>
      </p:pic>
    </p:spTree>
    <p:extLst>
      <p:ext uri="{BB962C8B-B14F-4D97-AF65-F5344CB8AC3E}">
        <p14:creationId xmlns:p14="http://schemas.microsoft.com/office/powerpoint/2010/main" val="368772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screen Photo">
    <p:spTree>
      <p:nvGrpSpPr>
        <p:cNvPr id="1" name=""/>
        <p:cNvGrpSpPr/>
        <p:nvPr/>
      </p:nvGrpSpPr>
      <p:grpSpPr>
        <a:xfrm>
          <a:off x="0" y="0"/>
          <a:ext cx="0" cy="0"/>
          <a:chOff x="0" y="0"/>
          <a:chExt cx="0" cy="0"/>
        </a:xfrm>
      </p:grpSpPr>
      <p:pic>
        <p:nvPicPr>
          <p:cNvPr id="11" name="Picture 10" descr="A picture containing tree, outdoor, nature, forest&#10;&#10;Description automatically generated">
            <a:extLst>
              <a:ext uri="{FF2B5EF4-FFF2-40B4-BE49-F238E27FC236}">
                <a16:creationId xmlns:a16="http://schemas.microsoft.com/office/drawing/2014/main" id="{EBB7C728-32B0-4790-BD28-B36ABDECA57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214460" cy="6858001"/>
          </a:xfrm>
          <a:prstGeom prst="rect">
            <a:avLst/>
          </a:prstGeom>
        </p:spPr>
      </p:pic>
      <p:sp>
        <p:nvSpPr>
          <p:cNvPr id="13" name="Picture Placeholder 12">
            <a:extLst>
              <a:ext uri="{FF2B5EF4-FFF2-40B4-BE49-F238E27FC236}">
                <a16:creationId xmlns:a16="http://schemas.microsoft.com/office/drawing/2014/main" id="{2F9FC98D-6713-4178-90D6-70D8C5D179AD}"/>
              </a:ext>
            </a:extLst>
          </p:cNvPr>
          <p:cNvSpPr>
            <a:spLocks noGrp="1"/>
          </p:cNvSpPr>
          <p:nvPr>
            <p:ph type="pic" sz="quarter" idx="14" hasCustomPrompt="1"/>
          </p:nvPr>
        </p:nvSpPr>
        <p:spPr>
          <a:xfrm>
            <a:off x="0" y="0"/>
            <a:ext cx="12192000" cy="6858000"/>
          </a:xfrm>
          <a:noFill/>
        </p:spPr>
        <p:txBody>
          <a:bodyPr anchor="ctr">
            <a:normAutofit/>
          </a:bodyPr>
          <a:lstStyle>
            <a:lvl1pPr marL="0" indent="0" algn="ctr">
              <a:buNone/>
              <a:defRPr sz="1800">
                <a:solidFill>
                  <a:schemeClr val="bg1"/>
                </a:solidFill>
                <a:highlight>
                  <a:srgbClr val="3F3F3F"/>
                </a:highlight>
              </a:defRPr>
            </a:lvl1pPr>
          </a:lstStyle>
          <a:p>
            <a:br>
              <a:rPr lang="en-CA" dirty="0"/>
            </a:br>
            <a:br>
              <a:rPr lang="en-CA" dirty="0"/>
            </a:br>
            <a:r>
              <a:rPr lang="en-CA" dirty="0"/>
              <a:t>Click to change photo</a:t>
            </a:r>
          </a:p>
        </p:txBody>
      </p:sp>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674518" y="6356350"/>
            <a:ext cx="1009903" cy="365125"/>
          </a:xfrm>
          <a:solidFill>
            <a:srgbClr val="3F3F3F">
              <a:alpha val="74902"/>
            </a:srgbClr>
          </a:solidFill>
        </p:spPr>
        <p:txBody>
          <a:bodyPr/>
          <a:lstStyle>
            <a:lvl1pPr algn="ctr">
              <a:defRPr>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42A90B1B-A42D-4D1E-AEB8-2BE54E7C61D9}" type="datetime1">
              <a:rPr kumimoji="0" lang="en-CA" sz="1200" b="0" i="0" u="none" strike="noStrike" kern="1200" cap="none" spc="0" normalizeH="0" baseline="0" noProof="0" smtClean="0">
                <a:ln>
                  <a:noFill/>
                </a:ln>
                <a:solidFill>
                  <a:prstClr val="white"/>
                </a:solidFill>
                <a:effectLst/>
                <a:uLnTx/>
                <a:uFillTx/>
                <a:latin typeface="Segoe U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2025-04-16</a:t>
            </a:fld>
            <a:endParaRPr kumimoji="0" lang="en-CA" sz="1200" b="0" i="0" u="none" strike="noStrike" kern="1200" cap="none" spc="0" normalizeH="0" baseline="0" noProof="0" dirty="0">
              <a:ln>
                <a:noFill/>
              </a:ln>
              <a:solidFill>
                <a:prstClr val="white"/>
              </a:solidFill>
              <a:effectLst/>
              <a:uLnTx/>
              <a:uFillTx/>
              <a:latin typeface="Segoe UI"/>
              <a:ea typeface="+mn-ea"/>
              <a:cs typeface="+mn-cs"/>
            </a:endParaRPr>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a:solidFill>
            <a:srgbClr val="3F3F3F">
              <a:alpha val="74902"/>
            </a:srgbClr>
          </a:solidFill>
        </p:spPr>
        <p:txBody>
          <a:bodyPr/>
          <a:lstStyle>
            <a:lvl1pPr>
              <a:defRPr>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200" b="0" i="0" u="none" strike="noStrike" kern="1200" cap="none" spc="0" normalizeH="0" baseline="0" noProof="0" dirty="0">
              <a:ln>
                <a:noFill/>
              </a:ln>
              <a:solidFill>
                <a:prstClr val="white"/>
              </a:solidFill>
              <a:effectLst/>
              <a:uLnTx/>
              <a:uFillTx/>
              <a:latin typeface="Segoe UI"/>
              <a:ea typeface="+mn-ea"/>
              <a:cs typeface="+mn-cs"/>
            </a:endParaRPr>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10683875" y="6356350"/>
            <a:ext cx="441324" cy="365125"/>
          </a:xfrm>
          <a:solidFill>
            <a:srgbClr val="3F3F3F">
              <a:alpha val="74902"/>
            </a:srgbClr>
          </a:solidFill>
        </p:spPr>
        <p:txBody>
          <a:bodyPr/>
          <a:lstStyle>
            <a:lvl1pPr algn="ctr">
              <a:defRPr>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C9A5642E-E65E-4FF9-8B3D-340166719BFC}" type="slidenum">
              <a:rPr kumimoji="0" lang="en-CA" sz="1200" b="0" i="0" u="none" strike="noStrike" kern="1200" cap="none" spc="0" normalizeH="0" baseline="0" noProof="0" smtClean="0">
                <a:ln>
                  <a:noFill/>
                </a:ln>
                <a:solidFill>
                  <a:prstClr val="white"/>
                </a:solidFill>
                <a:effectLst/>
                <a:uLnTx/>
                <a:uFillTx/>
                <a:latin typeface="Segoe U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CA" sz="1200" b="0" i="0" u="none" strike="noStrike" kern="1200" cap="none" spc="0" normalizeH="0" baseline="0" noProof="0" dirty="0">
              <a:ln>
                <a:noFill/>
              </a:ln>
              <a:solidFill>
                <a:prstClr val="white"/>
              </a:solidFill>
              <a:effectLst/>
              <a:uLnTx/>
              <a:uFillTx/>
              <a:latin typeface="Segoe UI"/>
              <a:ea typeface="+mn-ea"/>
              <a:cs typeface="+mn-cs"/>
            </a:endParaRPr>
          </a:p>
        </p:txBody>
      </p:sp>
    </p:spTree>
    <p:extLst>
      <p:ext uri="{BB962C8B-B14F-4D97-AF65-F5344CB8AC3E}">
        <p14:creationId xmlns:p14="http://schemas.microsoft.com/office/powerpoint/2010/main" val="3091546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Image Title Slide">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outdoor, rock, stone&#10;&#10;Description automatically generated">
            <a:extLst>
              <a:ext uri="{FF2B5EF4-FFF2-40B4-BE49-F238E27FC236}">
                <a16:creationId xmlns:a16="http://schemas.microsoft.com/office/drawing/2014/main" id="{0A979D9D-392A-59AD-FEBB-2CB147E5258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8775" b="23533"/>
          <a:stretch/>
        </p:blipFill>
        <p:spPr>
          <a:xfrm>
            <a:off x="0" y="0"/>
            <a:ext cx="6095987" cy="2648743"/>
          </a:xfrm>
          <a:prstGeom prst="rect">
            <a:avLst/>
          </a:prstGeom>
        </p:spPr>
      </p:pic>
      <p:pic>
        <p:nvPicPr>
          <p:cNvPr id="11" name="Picture 10">
            <a:extLst>
              <a:ext uri="{FF2B5EF4-FFF2-40B4-BE49-F238E27FC236}">
                <a16:creationId xmlns:a16="http://schemas.microsoft.com/office/drawing/2014/main" id="{1FA1BD1D-9867-4E96-8D64-C714CADDD08C}"/>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6095999" y="1"/>
            <a:ext cx="6096001" cy="2648744"/>
          </a:xfrm>
          <a:prstGeom prst="rect">
            <a:avLst/>
          </a:prstGeom>
        </p:spPr>
      </p:pic>
      <p:pic>
        <p:nvPicPr>
          <p:cNvPr id="12" name="Picture 11">
            <a:extLst>
              <a:ext uri="{FF2B5EF4-FFF2-40B4-BE49-F238E27FC236}">
                <a16:creationId xmlns:a16="http://schemas.microsoft.com/office/drawing/2014/main" id="{4C1DDC47-578C-4B9C-9DA0-0DEF3BBE5E81}"/>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3" y="2648745"/>
            <a:ext cx="6096001" cy="2648744"/>
          </a:xfrm>
          <a:prstGeom prst="rect">
            <a:avLst/>
          </a:prstGeom>
        </p:spPr>
      </p:pic>
      <p:pic>
        <p:nvPicPr>
          <p:cNvPr id="13" name="Picture 12">
            <a:extLst>
              <a:ext uri="{FF2B5EF4-FFF2-40B4-BE49-F238E27FC236}">
                <a16:creationId xmlns:a16="http://schemas.microsoft.com/office/drawing/2014/main" id="{B4EDCCF4-98C2-47BA-9408-486E8C4C9004}"/>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6095995" y="2648745"/>
            <a:ext cx="6096000" cy="2648744"/>
          </a:xfrm>
          <a:prstGeom prst="rect">
            <a:avLst/>
          </a:prstGeom>
        </p:spPr>
      </p:pic>
      <p:grpSp>
        <p:nvGrpSpPr>
          <p:cNvPr id="30" name="Group 29">
            <a:extLst>
              <a:ext uri="{FF2B5EF4-FFF2-40B4-BE49-F238E27FC236}">
                <a16:creationId xmlns:a16="http://schemas.microsoft.com/office/drawing/2014/main" id="{64040F29-8E15-4CF2-936A-46AA0B47A22B}"/>
              </a:ext>
            </a:extLst>
          </p:cNvPr>
          <p:cNvGrpSpPr/>
          <p:nvPr userDrawn="1"/>
        </p:nvGrpSpPr>
        <p:grpSpPr>
          <a:xfrm>
            <a:off x="4092028" y="0"/>
            <a:ext cx="8099971" cy="3253565"/>
            <a:chOff x="4092028" y="0"/>
            <a:chExt cx="8099971" cy="3253565"/>
          </a:xfrm>
        </p:grpSpPr>
        <p:pic>
          <p:nvPicPr>
            <p:cNvPr id="26" name="Graphic 25">
              <a:extLst>
                <a:ext uri="{FF2B5EF4-FFF2-40B4-BE49-F238E27FC236}">
                  <a16:creationId xmlns:a16="http://schemas.microsoft.com/office/drawing/2014/main" id="{6CF0A8D9-59C2-40DD-8E28-6A469F296237}"/>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4092028" y="1"/>
              <a:ext cx="2003969" cy="604820"/>
            </a:xfrm>
            <a:prstGeom prst="rect">
              <a:avLst/>
            </a:prstGeom>
          </p:spPr>
        </p:pic>
        <p:pic>
          <p:nvPicPr>
            <p:cNvPr id="27" name="Graphic 26">
              <a:extLst>
                <a:ext uri="{FF2B5EF4-FFF2-40B4-BE49-F238E27FC236}">
                  <a16:creationId xmlns:a16="http://schemas.microsoft.com/office/drawing/2014/main" id="{41F6DC63-207F-4829-A2FC-2CD6D4A7F8C8}"/>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9643692" y="0"/>
              <a:ext cx="2548307" cy="604820"/>
            </a:xfrm>
            <a:prstGeom prst="rect">
              <a:avLst/>
            </a:prstGeom>
          </p:spPr>
        </p:pic>
        <p:pic>
          <p:nvPicPr>
            <p:cNvPr id="28" name="Graphic 27">
              <a:extLst>
                <a:ext uri="{FF2B5EF4-FFF2-40B4-BE49-F238E27FC236}">
                  <a16:creationId xmlns:a16="http://schemas.microsoft.com/office/drawing/2014/main" id="{5E82D751-4015-4B47-824F-7996F3A21711}"/>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4132346" y="2648744"/>
              <a:ext cx="1963648" cy="604819"/>
            </a:xfrm>
            <a:prstGeom prst="rect">
              <a:avLst/>
            </a:prstGeom>
          </p:spPr>
        </p:pic>
        <p:pic>
          <p:nvPicPr>
            <p:cNvPr id="29" name="Graphic 28">
              <a:extLst>
                <a:ext uri="{FF2B5EF4-FFF2-40B4-BE49-F238E27FC236}">
                  <a16:creationId xmlns:a16="http://schemas.microsoft.com/office/drawing/2014/main" id="{41FB8561-2BFA-4E59-AD9E-95384D695414}"/>
                </a:ext>
              </a:extLst>
            </p:cNvPr>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10313014" y="2648745"/>
              <a:ext cx="1878973" cy="604820"/>
            </a:xfrm>
            <a:prstGeom prst="rect">
              <a:avLst/>
            </a:prstGeom>
          </p:spPr>
        </p:pic>
      </p:grpSp>
      <p:sp>
        <p:nvSpPr>
          <p:cNvPr id="9" name="Picture Placeholder 8">
            <a:extLst>
              <a:ext uri="{FF2B5EF4-FFF2-40B4-BE49-F238E27FC236}">
                <a16:creationId xmlns:a16="http://schemas.microsoft.com/office/drawing/2014/main" id="{172E300F-6280-454E-8374-D33F43CF8883}"/>
              </a:ext>
            </a:extLst>
          </p:cNvPr>
          <p:cNvSpPr>
            <a:spLocks noGrp="1"/>
          </p:cNvSpPr>
          <p:nvPr userDrawn="1">
            <p:ph type="pic" sz="quarter" idx="13" hasCustomPrompt="1"/>
          </p:nvPr>
        </p:nvSpPr>
        <p:spPr>
          <a:xfrm>
            <a:off x="0" y="0"/>
            <a:ext cx="12192000" cy="5305425"/>
          </a:xfrm>
          <a:noFill/>
        </p:spPr>
        <p:txBody>
          <a:bodyPr anchor="ctr">
            <a:normAutofit/>
          </a:bodyPr>
          <a:lstStyle>
            <a:lvl1pPr marL="0" indent="0" algn="ctr">
              <a:buNone/>
              <a:defRPr sz="2000">
                <a:solidFill>
                  <a:schemeClr val="bg1"/>
                </a:solidFill>
                <a:highlight>
                  <a:srgbClr val="3F3F3F"/>
                </a:highlight>
              </a:defRPr>
            </a:lvl1pPr>
          </a:lstStyle>
          <a:p>
            <a:br>
              <a:rPr lang="en-CA" dirty="0"/>
            </a:br>
            <a:br>
              <a:rPr lang="en-CA" dirty="0"/>
            </a:br>
            <a:br>
              <a:rPr lang="en-CA" dirty="0"/>
            </a:br>
            <a:br>
              <a:rPr lang="en-CA" dirty="0"/>
            </a:br>
            <a:r>
              <a:rPr lang="en-CA" dirty="0"/>
              <a:t>Click to change picture</a:t>
            </a:r>
          </a:p>
        </p:txBody>
      </p:sp>
      <p:sp>
        <p:nvSpPr>
          <p:cNvPr id="2" name="Title 1">
            <a:extLst>
              <a:ext uri="{FF2B5EF4-FFF2-40B4-BE49-F238E27FC236}">
                <a16:creationId xmlns:a16="http://schemas.microsoft.com/office/drawing/2014/main" id="{3D304A06-44A9-4C4A-AA2C-4E64D3DF63A9}"/>
              </a:ext>
            </a:extLst>
          </p:cNvPr>
          <p:cNvSpPr>
            <a:spLocks noGrp="1"/>
          </p:cNvSpPr>
          <p:nvPr userDrawn="1">
            <p:ph type="ctrTitle" hasCustomPrompt="1"/>
          </p:nvPr>
        </p:nvSpPr>
        <p:spPr>
          <a:xfrm>
            <a:off x="1071868" y="5470193"/>
            <a:ext cx="7169764" cy="738689"/>
          </a:xfrm>
        </p:spPr>
        <p:txBody>
          <a:bodyPr anchor="b">
            <a:normAutofit/>
          </a:bodyPr>
          <a:lstStyle>
            <a:lvl1pPr algn="l">
              <a:defRPr sz="4400">
                <a:solidFill>
                  <a:schemeClr val="accent1"/>
                </a:solidFill>
              </a:defRPr>
            </a:lvl1pPr>
          </a:lstStyle>
          <a:p>
            <a:r>
              <a:rPr lang="en-US" dirty="0"/>
              <a:t>This is an alternative title slide</a:t>
            </a:r>
            <a:endParaRPr lang="en-CA" dirty="0"/>
          </a:p>
        </p:txBody>
      </p:sp>
      <p:sp>
        <p:nvSpPr>
          <p:cNvPr id="3" name="Subtitle 2">
            <a:extLst>
              <a:ext uri="{FF2B5EF4-FFF2-40B4-BE49-F238E27FC236}">
                <a16:creationId xmlns:a16="http://schemas.microsoft.com/office/drawing/2014/main" id="{0015867C-92E4-48D7-B67E-A8BEC8164DED}"/>
              </a:ext>
            </a:extLst>
          </p:cNvPr>
          <p:cNvSpPr>
            <a:spLocks noGrp="1"/>
          </p:cNvSpPr>
          <p:nvPr userDrawn="1">
            <p:ph type="subTitle" idx="1" hasCustomPrompt="1"/>
          </p:nvPr>
        </p:nvSpPr>
        <p:spPr>
          <a:xfrm>
            <a:off x="1071868" y="6180638"/>
            <a:ext cx="7169764" cy="492709"/>
          </a:xfrm>
        </p:spPr>
        <p:txBody>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Optionally, you can put a subtitle here</a:t>
            </a:r>
            <a:endParaRPr lang="en-CA" dirty="0"/>
          </a:p>
        </p:txBody>
      </p:sp>
      <p:sp>
        <p:nvSpPr>
          <p:cNvPr id="6" name="Slide Number Placeholder 5">
            <a:extLst>
              <a:ext uri="{FF2B5EF4-FFF2-40B4-BE49-F238E27FC236}">
                <a16:creationId xmlns:a16="http://schemas.microsoft.com/office/drawing/2014/main" id="{3966A78F-F9B6-458C-B154-F1002D4E6F84}"/>
              </a:ext>
            </a:extLst>
          </p:cNvPr>
          <p:cNvSpPr>
            <a:spLocks noGrp="1"/>
          </p:cNvSpPr>
          <p:nvPr userDrawn="1">
            <p:ph type="sldNum" sz="quarter" idx="12"/>
          </p:nvPr>
        </p:nvSpPr>
        <p:spPr>
          <a:xfrm>
            <a:off x="11413708" y="6356350"/>
            <a:ext cx="438149" cy="365125"/>
          </a:xfrm>
          <a:noFill/>
        </p:spPr>
        <p:txBody>
          <a:bodyPr/>
          <a:lstStyle>
            <a:lvl1pPr algn="ctr">
              <a:defRPr>
                <a:solidFill>
                  <a:schemeClr val="tx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C9A5642E-E65E-4FF9-8B3D-340166719BFC}" type="slidenum">
              <a:rPr kumimoji="0" lang="en-CA" sz="1200" b="0" i="0" u="none" strike="noStrike" kern="1200" cap="none" spc="0" normalizeH="0" baseline="0" noProof="0" smtClean="0">
                <a:ln>
                  <a:noFill/>
                </a:ln>
                <a:solidFill>
                  <a:srgbClr val="3F3F3F"/>
                </a:solidFill>
                <a:effectLst/>
                <a:uLnTx/>
                <a:uFillTx/>
                <a:latin typeface="Segoe U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CA" sz="1200" b="0" i="0" u="none" strike="noStrike" kern="1200" cap="none" spc="0" normalizeH="0" baseline="0" noProof="0" dirty="0">
              <a:ln>
                <a:noFill/>
              </a:ln>
              <a:solidFill>
                <a:srgbClr val="3F3F3F"/>
              </a:solidFill>
              <a:effectLst/>
              <a:uLnTx/>
              <a:uFillTx/>
              <a:latin typeface="Segoe UI"/>
              <a:ea typeface="+mn-ea"/>
              <a:cs typeface="+mn-cs"/>
            </a:endParaRPr>
          </a:p>
        </p:txBody>
      </p:sp>
      <p:pic>
        <p:nvPicPr>
          <p:cNvPr id="4" name="Picture 3" descr="Text&#10;&#10;Description automatically generated">
            <a:extLst>
              <a:ext uri="{FF2B5EF4-FFF2-40B4-BE49-F238E27FC236}">
                <a16:creationId xmlns:a16="http://schemas.microsoft.com/office/drawing/2014/main" id="{BF826AE0-3823-51DC-78DB-DA6748497421}"/>
              </a:ext>
            </a:extLst>
          </p:cNvPr>
          <p:cNvPicPr>
            <a:picLocks noChangeAspect="1"/>
          </p:cNvPicPr>
          <p:nvPr userDrawn="1"/>
        </p:nvPicPr>
        <p:blipFill>
          <a:blip r:embed="rId14"/>
          <a:stretch>
            <a:fillRect/>
          </a:stretch>
        </p:blipFill>
        <p:spPr>
          <a:xfrm>
            <a:off x="8595187" y="5580727"/>
            <a:ext cx="2657313" cy="958185"/>
          </a:xfrm>
          <a:prstGeom prst="rect">
            <a:avLst/>
          </a:prstGeom>
        </p:spPr>
      </p:pic>
    </p:spTree>
    <p:extLst>
      <p:ext uri="{BB962C8B-B14F-4D97-AF65-F5344CB8AC3E}">
        <p14:creationId xmlns:p14="http://schemas.microsoft.com/office/powerpoint/2010/main" val="25490039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653609F-548E-4058-B782-A81E4C940DFD}"/>
              </a:ext>
            </a:extLst>
          </p:cNvPr>
          <p:cNvSpPr>
            <a:spLocks noGrp="1"/>
          </p:cNvSpPr>
          <p:nvPr>
            <p:ph idx="1"/>
          </p:nvPr>
        </p:nvSpPr>
        <p:spPr>
          <a:xfrm>
            <a:off x="1059542" y="359234"/>
            <a:ext cx="10065657" cy="52404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1059542" y="6356350"/>
            <a:ext cx="2521858"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A83A34A-3843-424F-9CC4-47E1FBDDDB38}" type="datetime1">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2025-04-16</a:t>
            </a:fld>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8610600" y="6356350"/>
            <a:ext cx="2514599"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A5642E-E65E-4FF9-8B3D-340166719BFC}" type="slidenum">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8" name="Rectangle 7">
            <a:extLst>
              <a:ext uri="{FF2B5EF4-FFF2-40B4-BE49-F238E27FC236}">
                <a16:creationId xmlns:a16="http://schemas.microsoft.com/office/drawing/2014/main" id="{68A5EEE7-61E4-417D-AD61-C57F40900341}"/>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3F3F3F"/>
              </a:solidFill>
              <a:effectLst/>
              <a:uLnTx/>
              <a:uFillTx/>
              <a:latin typeface="Segoe UI"/>
              <a:ea typeface="+mn-ea"/>
              <a:cs typeface="+mn-cs"/>
            </a:endParaRPr>
          </a:p>
        </p:txBody>
      </p:sp>
      <p:pic>
        <p:nvPicPr>
          <p:cNvPr id="2" name="Picture 1" descr="Text&#10;&#10;Description automatically generated">
            <a:extLst>
              <a:ext uri="{FF2B5EF4-FFF2-40B4-BE49-F238E27FC236}">
                <a16:creationId xmlns:a16="http://schemas.microsoft.com/office/drawing/2014/main" id="{EED0F080-84AE-F359-3E76-F80ED6F7B933}"/>
              </a:ext>
            </a:extLst>
          </p:cNvPr>
          <p:cNvPicPr>
            <a:picLocks noChangeAspect="1"/>
          </p:cNvPicPr>
          <p:nvPr userDrawn="1"/>
        </p:nvPicPr>
        <p:blipFill>
          <a:blip r:embed="rId2"/>
          <a:stretch>
            <a:fillRect/>
          </a:stretch>
        </p:blipFill>
        <p:spPr>
          <a:xfrm>
            <a:off x="4763713" y="5498924"/>
            <a:ext cx="2657313" cy="958185"/>
          </a:xfrm>
          <a:prstGeom prst="rect">
            <a:avLst/>
          </a:prstGeom>
        </p:spPr>
      </p:pic>
    </p:spTree>
    <p:extLst>
      <p:ext uri="{BB962C8B-B14F-4D97-AF65-F5344CB8AC3E}">
        <p14:creationId xmlns:p14="http://schemas.microsoft.com/office/powerpoint/2010/main" val="498918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475FF5-FA83-42D7-8943-949EC408F7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dirty="0"/>
          </a:p>
        </p:txBody>
      </p:sp>
      <p:sp>
        <p:nvSpPr>
          <p:cNvPr id="3" name="Text Placeholder 2">
            <a:extLst>
              <a:ext uri="{FF2B5EF4-FFF2-40B4-BE49-F238E27FC236}">
                <a16:creationId xmlns:a16="http://schemas.microsoft.com/office/drawing/2014/main" id="{F2D952BA-7592-4CB1-AB7D-F50DB75339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4" name="Date Placeholder 3">
            <a:extLst>
              <a:ext uri="{FF2B5EF4-FFF2-40B4-BE49-F238E27FC236}">
                <a16:creationId xmlns:a16="http://schemas.microsoft.com/office/drawing/2014/main" id="{BAD573D3-F500-4A1B-964E-36DE59D3C80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DB0E7052-59D1-4457-989A-A2D837E857DC}" type="datetime1">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2025-04-16</a:t>
            </a:fld>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5" name="Footer Placeholder 4">
            <a:extLst>
              <a:ext uri="{FF2B5EF4-FFF2-40B4-BE49-F238E27FC236}">
                <a16:creationId xmlns:a16="http://schemas.microsoft.com/office/drawing/2014/main" id="{A357BC96-95C9-4425-9F7D-8F129A10D22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
        <p:nvSpPr>
          <p:cNvPr id="6" name="Slide Number Placeholder 5">
            <a:extLst>
              <a:ext uri="{FF2B5EF4-FFF2-40B4-BE49-F238E27FC236}">
                <a16:creationId xmlns:a16="http://schemas.microsoft.com/office/drawing/2014/main" id="{839D6E85-9A5B-4AEC-896D-0C3D1D7B9F5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9A5642E-E65E-4FF9-8B3D-340166719BFC}" type="slidenum">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CA" sz="1200" b="0" i="0" u="none" strike="noStrike" kern="1200" cap="none" spc="0" normalizeH="0" baseline="0" noProof="0" dirty="0">
              <a:ln>
                <a:noFill/>
              </a:ln>
              <a:solidFill>
                <a:srgbClr val="3F3F3F">
                  <a:tint val="75000"/>
                </a:srgbClr>
              </a:solidFill>
              <a:effectLst/>
              <a:uLnTx/>
              <a:uFillTx/>
              <a:latin typeface="Segoe UI"/>
              <a:ea typeface="+mn-ea"/>
              <a:cs typeface="+mn-cs"/>
            </a:endParaRPr>
          </a:p>
        </p:txBody>
      </p:sp>
    </p:spTree>
    <p:extLst>
      <p:ext uri="{BB962C8B-B14F-4D97-AF65-F5344CB8AC3E}">
        <p14:creationId xmlns:p14="http://schemas.microsoft.com/office/powerpoint/2010/main" val="3180367783"/>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Lst>
  <p:hf hdr="0" ft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700"/>
        </a:spcAft>
        <a:buClr>
          <a:schemeClr val="accent1"/>
        </a:buClr>
        <a:buFont typeface="Wingdings" panose="05000000000000000000" pitchFamily="2" charset="2"/>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700"/>
        </a:spcAft>
        <a:buClr>
          <a:schemeClr val="bg1">
            <a:lumMod val="75000"/>
          </a:schemeClr>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700"/>
        </a:spcAft>
        <a:buClr>
          <a:schemeClr val="bg1">
            <a:lumMod val="75000"/>
          </a:schemeClr>
        </a:buClr>
        <a:buFont typeface="Wingdings" panose="05000000000000000000" pitchFamily="2" charset="2"/>
        <a:buChar char="§"/>
        <a:defRPr sz="24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700"/>
        </a:spcAft>
        <a:buClr>
          <a:schemeClr val="bg1">
            <a:lumMod val="75000"/>
          </a:schemeClr>
        </a:buClr>
        <a:buFont typeface="Wingdings" panose="05000000000000000000" pitchFamily="2" charset="2"/>
        <a:buChar char="§"/>
        <a:defRPr sz="2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700"/>
        </a:spcAft>
        <a:buClr>
          <a:schemeClr val="bg1">
            <a:lumMod val="75000"/>
          </a:schemeClr>
        </a:buClr>
        <a:buFont typeface="Wingdings" panose="05000000000000000000" pitchFamily="2" charset="2"/>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10.xml"/><Relationship Id="rId4" Type="http://schemas.openxmlformats.org/officeDocument/2006/relationships/image" Target="../media/image26.jp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tags" Target="../tags/tag13.xml"/><Relationship Id="rId5" Type="http://schemas.openxmlformats.org/officeDocument/2006/relationships/image" Target="../media/image28.sv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tags" Target="../tags/tag14.xml"/><Relationship Id="rId5" Type="http://schemas.openxmlformats.org/officeDocument/2006/relationships/image" Target="../media/image30.sv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tags" Target="../tags/tag15.xml"/><Relationship Id="rId5" Type="http://schemas.openxmlformats.org/officeDocument/2006/relationships/image" Target="../media/image32.sv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tags" Target="../tags/tag16.xml"/><Relationship Id="rId5" Type="http://schemas.openxmlformats.org/officeDocument/2006/relationships/image" Target="../media/image34.svg"/><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tags" Target="../tags/tag18.xml"/><Relationship Id="rId5" Type="http://schemas.openxmlformats.org/officeDocument/2006/relationships/image" Target="../media/image36.svg"/><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0.xml"/><Relationship Id="rId1" Type="http://schemas.openxmlformats.org/officeDocument/2006/relationships/tags" Target="../tags/tag20.xml"/><Relationship Id="rId5" Type="http://schemas.openxmlformats.org/officeDocument/2006/relationships/image" Target="../media/image38.svg"/><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0.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4.xml"/><Relationship Id="rId4" Type="http://schemas.openxmlformats.org/officeDocument/2006/relationships/image" Target="../media/image1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tags" Target="../tags/tag5.xml"/><Relationship Id="rId5" Type="http://schemas.openxmlformats.org/officeDocument/2006/relationships/image" Target="../media/image19.sv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xml"/><Relationship Id="rId1" Type="http://schemas.openxmlformats.org/officeDocument/2006/relationships/tags" Target="../tags/tag6.xml"/><Relationship Id="rId5" Type="http://schemas.openxmlformats.org/officeDocument/2006/relationships/image" Target="../media/image21.sv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tags" Target="../tags/tag7.xml"/><Relationship Id="rId5" Type="http://schemas.openxmlformats.org/officeDocument/2006/relationships/image" Target="../media/image23.sv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tags" Target="../tags/tag8.xml"/><Relationship Id="rId5" Type="http://schemas.openxmlformats.org/officeDocument/2006/relationships/image" Target="../media/image25.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427FB4E-B49E-4E0E-9362-3A1CD95B1683}"/>
              </a:ext>
            </a:extLst>
          </p:cNvPr>
          <p:cNvSpPr>
            <a:spLocks noGrp="1"/>
          </p:cNvSpPr>
          <p:nvPr>
            <p:ph type="ctrTitle"/>
          </p:nvPr>
        </p:nvSpPr>
        <p:spPr>
          <a:xfrm>
            <a:off x="244632" y="5892097"/>
            <a:ext cx="8721061" cy="738689"/>
          </a:xfrm>
        </p:spPr>
        <p:txBody>
          <a:bodyPr>
            <a:normAutofit fontScale="90000"/>
          </a:bodyPr>
          <a:lstStyle/>
          <a:p>
            <a:r>
              <a:rPr lang="en-US" b="1" spc="-5" dirty="0">
                <a:latin typeface="Arial"/>
                <a:cs typeface="Arial"/>
              </a:rPr>
              <a:t>Community Evacuation</a:t>
            </a:r>
            <a:br>
              <a:rPr lang="en-US" b="1" spc="-5" dirty="0">
                <a:latin typeface="Arial"/>
                <a:cs typeface="Arial"/>
              </a:rPr>
            </a:br>
            <a:r>
              <a:rPr lang="en-US" b="1" spc="-5" dirty="0">
                <a:latin typeface="Arial"/>
                <a:cs typeface="Arial"/>
              </a:rPr>
              <a:t>Table-Top Exercise</a:t>
            </a:r>
            <a:endParaRPr lang="en-CA" dirty="0"/>
          </a:p>
        </p:txBody>
      </p:sp>
    </p:spTree>
    <p:custDataLst>
      <p:tags r:id="rId1"/>
    </p:custDataLst>
    <p:extLst>
      <p:ext uri="{BB962C8B-B14F-4D97-AF65-F5344CB8AC3E}">
        <p14:creationId xmlns:p14="http://schemas.microsoft.com/office/powerpoint/2010/main" val="25295501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41000">
              <a:schemeClr val="accent1">
                <a:lumMod val="45000"/>
                <a:lumOff val="55000"/>
              </a:schemeClr>
            </a:gs>
            <a:gs pos="56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599504F-BEFC-7A40-7135-EAC1BFB75112}"/>
              </a:ext>
            </a:extLst>
          </p:cNvPr>
          <p:cNvSpPr txBox="1"/>
          <p:nvPr/>
        </p:nvSpPr>
        <p:spPr>
          <a:xfrm>
            <a:off x="3071445" y="5920154"/>
            <a:ext cx="6049109"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CA" sz="3600" dirty="0">
                <a:ln w="0"/>
                <a:solidFill>
                  <a:schemeClr val="accent1"/>
                </a:solidFill>
                <a:effectLst>
                  <a:outerShdw blurRad="38100" dist="25400" dir="5400000" algn="ctr" rotWithShape="0">
                    <a:srgbClr val="6E747A">
                      <a:alpha val="43000"/>
                    </a:srgbClr>
                  </a:outerShdw>
                </a:effectLst>
              </a:rPr>
              <a:t>Evacuation Exercise Scenario</a:t>
            </a:r>
          </a:p>
        </p:txBody>
      </p:sp>
      <p:pic>
        <p:nvPicPr>
          <p:cNvPr id="7" name="Picture Placeholder 6" descr="A picture containing mountain, outdoor, nature, grass&#10;&#10;Description automatically generated">
            <a:extLst>
              <a:ext uri="{FF2B5EF4-FFF2-40B4-BE49-F238E27FC236}">
                <a16:creationId xmlns:a16="http://schemas.microsoft.com/office/drawing/2014/main" id="{A0561083-F951-91FE-BB15-30D46002C449}"/>
              </a:ext>
            </a:extLst>
          </p:cNvPr>
          <p:cNvPicPr>
            <a:picLocks noGrp="1" noChangeAspect="1"/>
          </p:cNvPicPr>
          <p:nvPr>
            <p:ph type="pic" sz="quarter" idx="14"/>
          </p:nvPr>
        </p:nvPicPr>
        <p:blipFill>
          <a:blip r:embed="rId4">
            <a:extLst>
              <a:ext uri="{28A0092B-C50C-407E-A947-70E740481C1C}">
                <a14:useLocalDpi xmlns:a14="http://schemas.microsoft.com/office/drawing/2010/main" val="0"/>
              </a:ext>
            </a:extLst>
          </a:blip>
          <a:srcRect t="12500" b="12500"/>
          <a:stretch>
            <a:fillRect/>
          </a:stretch>
        </p:blipFill>
        <p:spPr>
          <a:xfrm>
            <a:off x="1425387" y="504351"/>
            <a:ext cx="9341224" cy="5254439"/>
          </a:xfrm>
        </p:spPr>
      </p:pic>
    </p:spTree>
    <p:custDataLst>
      <p:tags r:id="rId1"/>
    </p:custDataLst>
    <p:extLst>
      <p:ext uri="{BB962C8B-B14F-4D97-AF65-F5344CB8AC3E}">
        <p14:creationId xmlns:p14="http://schemas.microsoft.com/office/powerpoint/2010/main" val="39813641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87F1E-EBF0-D610-A08E-5802A765202D}"/>
              </a:ext>
            </a:extLst>
          </p:cNvPr>
          <p:cNvSpPr>
            <a:spLocks noGrp="1"/>
          </p:cNvSpPr>
          <p:nvPr>
            <p:ph type="title"/>
          </p:nvPr>
        </p:nvSpPr>
        <p:spPr/>
        <p:txBody>
          <a:bodyPr/>
          <a:lstStyle/>
          <a:p>
            <a:r>
              <a:rPr lang="en-CA" dirty="0"/>
              <a:t>Community Background (1 of 2)</a:t>
            </a:r>
            <a:endParaRPr lang="en-US" dirty="0"/>
          </a:p>
        </p:txBody>
      </p:sp>
      <p:sp>
        <p:nvSpPr>
          <p:cNvPr id="3" name="Content Placeholder 2">
            <a:extLst>
              <a:ext uri="{FF2B5EF4-FFF2-40B4-BE49-F238E27FC236}">
                <a16:creationId xmlns:a16="http://schemas.microsoft.com/office/drawing/2014/main" id="{F8F2172E-1EE6-6B0E-A465-8BFBCF1B4290}"/>
              </a:ext>
            </a:extLst>
          </p:cNvPr>
          <p:cNvSpPr>
            <a:spLocks noGrp="1"/>
          </p:cNvSpPr>
          <p:nvPr>
            <p:ph idx="1"/>
          </p:nvPr>
        </p:nvSpPr>
        <p:spPr>
          <a:xfrm>
            <a:off x="304049" y="1429031"/>
            <a:ext cx="11778342" cy="5344886"/>
          </a:xfrm>
          <a:solidFill>
            <a:schemeClr val="bg1"/>
          </a:solidFill>
        </p:spPr>
        <p:txBody>
          <a:bodyPr vert="horz" lIns="91440" tIns="45720" rIns="91440" bIns="45720" rtlCol="0" anchor="t">
            <a:normAutofit fontScale="25000" lnSpcReduction="20000"/>
          </a:bodyPr>
          <a:lstStyle/>
          <a:p>
            <a:r>
              <a:rPr lang="en-CA" sz="9600" dirty="0"/>
              <a:t>Consider the population of your community:</a:t>
            </a:r>
          </a:p>
          <a:p>
            <a:pPr marL="0" indent="0">
              <a:buNone/>
            </a:pPr>
            <a:r>
              <a:rPr lang="en-CA" sz="8000" i="1" dirty="0"/>
              <a:t>For example:  Remote? Population? First Nations members?</a:t>
            </a:r>
          </a:p>
          <a:p>
            <a:pPr lvl="1"/>
            <a:endParaRPr lang="en-CA" sz="4000" i="1" dirty="0"/>
          </a:p>
          <a:p>
            <a:r>
              <a:rPr lang="en-CA" sz="9600" dirty="0"/>
              <a:t>Consider access and transportation options: </a:t>
            </a:r>
            <a:endParaRPr lang="en-CA" sz="9600" dirty="0">
              <a:cs typeface="Calibri"/>
            </a:endParaRPr>
          </a:p>
          <a:p>
            <a:pPr marL="0" indent="0">
              <a:buNone/>
            </a:pPr>
            <a:r>
              <a:rPr lang="en-CA" sz="8800" i="1" dirty="0"/>
              <a:t>  </a:t>
            </a:r>
            <a:r>
              <a:rPr lang="en-CA" sz="8000" i="1" dirty="0"/>
              <a:t>For example: Access to the community is by a 1-hour drive down a forest service road to a major highway. There is an open area in the community for helicopter access</a:t>
            </a:r>
            <a:endParaRPr lang="en-CA" sz="8000" i="1" dirty="0">
              <a:cs typeface="Calibri"/>
            </a:endParaRPr>
          </a:p>
          <a:p>
            <a:endParaRPr lang="en-CA" sz="4000" i="1" dirty="0">
              <a:cs typeface="Calibri"/>
            </a:endParaRPr>
          </a:p>
          <a:p>
            <a:r>
              <a:rPr lang="en-CA" sz="9600" dirty="0"/>
              <a:t>Consider challenges to transportation:</a:t>
            </a:r>
            <a:endParaRPr lang="en-CA" sz="9600" dirty="0">
              <a:cs typeface="Calibri"/>
            </a:endParaRPr>
          </a:p>
          <a:p>
            <a:pPr marL="0" indent="0">
              <a:buNone/>
            </a:pPr>
            <a:r>
              <a:rPr lang="en-CA" sz="8800" i="1" dirty="0"/>
              <a:t>  </a:t>
            </a:r>
            <a:r>
              <a:rPr lang="en-CA" sz="8000" i="1" dirty="0"/>
              <a:t>For example: There are at least 8 households in the community that do not have access to transportation</a:t>
            </a:r>
            <a:endParaRPr lang="en-CA" sz="8000" i="1" dirty="0">
              <a:cs typeface="Calibri"/>
            </a:endParaRPr>
          </a:p>
          <a:p>
            <a:endParaRPr lang="en-CA" sz="4000" i="1" dirty="0">
              <a:cs typeface="Calibri"/>
            </a:endParaRPr>
          </a:p>
          <a:p>
            <a:r>
              <a:rPr lang="en-CA" sz="9600" dirty="0"/>
              <a:t>Consider your critical infrastructure, community buildings, heritage sites:</a:t>
            </a:r>
            <a:endParaRPr lang="en-CA" sz="9600" dirty="0">
              <a:cs typeface="Calibri"/>
            </a:endParaRPr>
          </a:p>
          <a:p>
            <a:pPr marL="0" indent="0">
              <a:buNone/>
            </a:pPr>
            <a:r>
              <a:rPr lang="en-CA" sz="8800" i="1" dirty="0"/>
              <a:t>  </a:t>
            </a:r>
            <a:r>
              <a:rPr lang="en-CA" sz="8000" i="1" dirty="0"/>
              <a:t>For example: hospitals, schools, energy plants, bridges, longhouse </a:t>
            </a:r>
            <a:endParaRPr lang="en-CA" sz="8000" i="1" dirty="0">
              <a:cs typeface="Calibri"/>
            </a:endParaRPr>
          </a:p>
          <a:p>
            <a:pPr marL="457200" lvl="1" indent="0">
              <a:lnSpc>
                <a:spcPct val="115000"/>
              </a:lnSpc>
              <a:spcAft>
                <a:spcPts val="1000"/>
              </a:spcAft>
              <a:buNone/>
            </a:pPr>
            <a:endParaRPr lang="en-CA" sz="7300" dirty="0"/>
          </a:p>
        </p:txBody>
      </p:sp>
      <p:cxnSp>
        <p:nvCxnSpPr>
          <p:cNvPr id="4" name="Straight Connector 3">
            <a:extLst>
              <a:ext uri="{FF2B5EF4-FFF2-40B4-BE49-F238E27FC236}">
                <a16:creationId xmlns:a16="http://schemas.microsoft.com/office/drawing/2014/main" id="{EAD6D98D-FE28-FDF8-F2EC-EF979A12897D}"/>
              </a:ext>
            </a:extLst>
          </p:cNvPr>
          <p:cNvCxnSpPr/>
          <p:nvPr/>
        </p:nvCxnSpPr>
        <p:spPr>
          <a:xfrm>
            <a:off x="716437" y="1182530"/>
            <a:ext cx="9775596" cy="0"/>
          </a:xfrm>
          <a:prstGeom prst="line">
            <a:avLst/>
          </a:prstGeom>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779502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87F1E-EBF0-D610-A08E-5802A765202D}"/>
              </a:ext>
            </a:extLst>
          </p:cNvPr>
          <p:cNvSpPr>
            <a:spLocks noGrp="1"/>
          </p:cNvSpPr>
          <p:nvPr>
            <p:ph type="title"/>
          </p:nvPr>
        </p:nvSpPr>
        <p:spPr/>
        <p:txBody>
          <a:bodyPr/>
          <a:lstStyle/>
          <a:p>
            <a:r>
              <a:rPr lang="en-CA"/>
              <a:t>Community Background (2 of 2)</a:t>
            </a:r>
            <a:endParaRPr lang="en-US"/>
          </a:p>
        </p:txBody>
      </p:sp>
      <p:sp>
        <p:nvSpPr>
          <p:cNvPr id="3" name="Content Placeholder 2">
            <a:extLst>
              <a:ext uri="{FF2B5EF4-FFF2-40B4-BE49-F238E27FC236}">
                <a16:creationId xmlns:a16="http://schemas.microsoft.com/office/drawing/2014/main" id="{F8F2172E-1EE6-6B0E-A465-8BFBCF1B4290}"/>
              </a:ext>
            </a:extLst>
          </p:cNvPr>
          <p:cNvSpPr>
            <a:spLocks noGrp="1"/>
          </p:cNvSpPr>
          <p:nvPr>
            <p:ph idx="1"/>
          </p:nvPr>
        </p:nvSpPr>
        <p:spPr>
          <a:xfrm>
            <a:off x="283029" y="1426850"/>
            <a:ext cx="11778342" cy="5344886"/>
          </a:xfrm>
          <a:solidFill>
            <a:schemeClr val="bg1"/>
          </a:solidFill>
        </p:spPr>
        <p:txBody>
          <a:bodyPr vert="horz" lIns="91440" tIns="45720" rIns="91440" bIns="45720" rtlCol="0" anchor="t">
            <a:normAutofit fontScale="92500"/>
          </a:bodyPr>
          <a:lstStyle/>
          <a:p>
            <a:r>
              <a:rPr lang="en-CA" sz="3200" dirty="0"/>
              <a:t>Consider challenges to communications</a:t>
            </a:r>
          </a:p>
          <a:p>
            <a:endParaRPr lang="en-CA" sz="3200" dirty="0"/>
          </a:p>
          <a:p>
            <a:r>
              <a:rPr lang="en-CA" sz="3200" dirty="0"/>
              <a:t>Consider environment and topography unique to your community: </a:t>
            </a:r>
            <a:endParaRPr lang="en-CA" sz="3200" dirty="0">
              <a:cs typeface="Calibri"/>
            </a:endParaRPr>
          </a:p>
          <a:p>
            <a:pPr marL="0" indent="0">
              <a:buNone/>
            </a:pPr>
            <a:r>
              <a:rPr lang="en-CA" sz="2000" i="1" dirty="0"/>
              <a:t>  </a:t>
            </a:r>
            <a:r>
              <a:rPr lang="en-CA" sz="1800" i="1" dirty="0"/>
              <a:t>For example: Community is in a wooded, mountain region with a large stream/valley, </a:t>
            </a:r>
            <a:r>
              <a:rPr lang="en-CA" sz="1800" i="1" dirty="0" err="1"/>
              <a:t>etc</a:t>
            </a:r>
            <a:endParaRPr lang="en-CA" sz="1800" i="1" dirty="0"/>
          </a:p>
          <a:p>
            <a:pPr marL="0" indent="0">
              <a:buNone/>
            </a:pPr>
            <a:endParaRPr lang="en-CA" sz="1800" i="1" dirty="0"/>
          </a:p>
          <a:p>
            <a:r>
              <a:rPr lang="en-CA" sz="2900" dirty="0"/>
              <a:t>Consider Cultural Safety and Heritage of your community:</a:t>
            </a:r>
          </a:p>
          <a:p>
            <a:pPr marL="0" indent="0">
              <a:lnSpc>
                <a:spcPct val="115000"/>
              </a:lnSpc>
              <a:spcBef>
                <a:spcPts val="500"/>
              </a:spcBef>
              <a:buClr>
                <a:srgbClr val="234075"/>
              </a:buClr>
              <a:buSzPts val="1100"/>
              <a:buNone/>
            </a:pPr>
            <a:r>
              <a:rPr lang="en-CA" sz="2000" i="1" dirty="0"/>
              <a:t>For example:  </a:t>
            </a:r>
            <a:r>
              <a:rPr lang="en-US" sz="2000" i="1" dirty="0">
                <a:solidFill>
                  <a:srgbClr val="000000"/>
                </a:solidFill>
                <a:effectLst/>
                <a:ea typeface="MS Mincho"/>
                <a:cs typeface="Times New Roman"/>
              </a:rPr>
              <a:t>give special consideration </a:t>
            </a:r>
            <a:r>
              <a:rPr lang="en-US" sz="2000" i="1" dirty="0">
                <a:solidFill>
                  <a:srgbClr val="000000"/>
                </a:solidFill>
                <a:ea typeface="MS Mincho"/>
                <a:cs typeface="Times New Roman"/>
              </a:rPr>
              <a:t>to vulnerable </a:t>
            </a:r>
            <a:r>
              <a:rPr lang="en-US" sz="2000" i="1" dirty="0">
                <a:solidFill>
                  <a:srgbClr val="000000"/>
                </a:solidFill>
                <a:effectLst/>
                <a:ea typeface="MS Mincho"/>
                <a:cs typeface="Times New Roman"/>
              </a:rPr>
              <a:t>individuals, animals, places or things.</a:t>
            </a:r>
            <a:r>
              <a:rPr lang="en-US" sz="2000" i="1" dirty="0">
                <a:solidFill>
                  <a:srgbClr val="000000"/>
                </a:solidFill>
                <a:ea typeface="MS Mincho"/>
                <a:cs typeface="Times New Roman"/>
              </a:rPr>
              <a:t> </a:t>
            </a:r>
            <a:endParaRPr lang="en-US" sz="2000" i="1" dirty="0">
              <a:solidFill>
                <a:srgbClr val="000000"/>
              </a:solidFill>
              <a:effectLst/>
              <a:ea typeface="MS Mincho" panose="02020609040205080304" pitchFamily="49" charset="-128"/>
              <a:cs typeface="Times New Roman" panose="02020603050405020304" pitchFamily="18" charset="0"/>
            </a:endParaRPr>
          </a:p>
          <a:p>
            <a:pPr lvl="1">
              <a:lnSpc>
                <a:spcPct val="115000"/>
              </a:lnSpc>
              <a:spcAft>
                <a:spcPts val="1000"/>
              </a:spcAft>
            </a:pPr>
            <a:endParaRPr lang="en-US" sz="2000" i="1" dirty="0">
              <a:solidFill>
                <a:srgbClr val="000000"/>
              </a:solidFill>
              <a:effectLst/>
              <a:ea typeface="MS Mincho" panose="02020609040205080304" pitchFamily="49" charset="-128"/>
              <a:cs typeface="Times New Roman" panose="02020603050405020304" pitchFamily="18" charset="0"/>
            </a:endParaRPr>
          </a:p>
          <a:p>
            <a:pPr>
              <a:lnSpc>
                <a:spcPct val="115000"/>
              </a:lnSpc>
              <a:spcAft>
                <a:spcPts val="1000"/>
              </a:spcAft>
            </a:pPr>
            <a:r>
              <a:rPr lang="en-US" sz="2900" dirty="0"/>
              <a:t>Identification of a community navigator (cultural advisor, cultural liaison)</a:t>
            </a:r>
          </a:p>
          <a:p>
            <a:pPr marL="0" indent="0">
              <a:buNone/>
            </a:pPr>
            <a:endParaRPr lang="en-CA" sz="1800" i="1" dirty="0">
              <a:cs typeface="Calibri"/>
            </a:endParaRPr>
          </a:p>
          <a:p>
            <a:pPr marL="0" indent="0">
              <a:buNone/>
            </a:pPr>
            <a:endParaRPr lang="en-CA" sz="1800" i="1" dirty="0">
              <a:cs typeface="Calibri"/>
            </a:endParaRPr>
          </a:p>
        </p:txBody>
      </p:sp>
      <p:cxnSp>
        <p:nvCxnSpPr>
          <p:cNvPr id="5" name="Straight Connector 4">
            <a:extLst>
              <a:ext uri="{FF2B5EF4-FFF2-40B4-BE49-F238E27FC236}">
                <a16:creationId xmlns:a16="http://schemas.microsoft.com/office/drawing/2014/main" id="{4B8B3E5C-3B85-875A-D4EE-BD6BC75AABED}"/>
              </a:ext>
            </a:extLst>
          </p:cNvPr>
          <p:cNvCxnSpPr/>
          <p:nvPr/>
        </p:nvCxnSpPr>
        <p:spPr>
          <a:xfrm>
            <a:off x="716437" y="1182530"/>
            <a:ext cx="9775596" cy="0"/>
          </a:xfrm>
          <a:prstGeom prst="line">
            <a:avLst/>
          </a:prstGeom>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9765087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A42E1A-566F-38B0-7BF8-9FE3F2BCE102}"/>
              </a:ext>
            </a:extLst>
          </p:cNvPr>
          <p:cNvSpPr>
            <a:spLocks noGrp="1"/>
          </p:cNvSpPr>
          <p:nvPr>
            <p:ph type="title"/>
          </p:nvPr>
        </p:nvSpPr>
        <p:spPr/>
        <p:txBody>
          <a:bodyPr/>
          <a:lstStyle/>
          <a:p>
            <a:r>
              <a:rPr lang="en-CA" dirty="0"/>
              <a:t>Inject #1 – Evacuation Alert</a:t>
            </a:r>
          </a:p>
        </p:txBody>
      </p:sp>
      <p:sp>
        <p:nvSpPr>
          <p:cNvPr id="3" name="Content Placeholder 2">
            <a:extLst>
              <a:ext uri="{FF2B5EF4-FFF2-40B4-BE49-F238E27FC236}">
                <a16:creationId xmlns:a16="http://schemas.microsoft.com/office/drawing/2014/main" id="{4C0B50A7-6263-B997-0E33-24E08757A243}"/>
              </a:ext>
            </a:extLst>
          </p:cNvPr>
          <p:cNvSpPr>
            <a:spLocks noGrp="1"/>
          </p:cNvSpPr>
          <p:nvPr>
            <p:ph idx="1"/>
          </p:nvPr>
        </p:nvSpPr>
        <p:spPr>
          <a:xfrm>
            <a:off x="1059542" y="1541976"/>
            <a:ext cx="6783195" cy="3774047"/>
          </a:xfrm>
        </p:spPr>
        <p:txBody>
          <a:bodyPr>
            <a:normAutofit/>
          </a:bodyPr>
          <a:lstStyle/>
          <a:p>
            <a:r>
              <a:rPr lang="en-CA" sz="2800" dirty="0"/>
              <a:t>You receive a call from the EMCR PREOC and BC Wildfire to inform you there is a fire in your area. </a:t>
            </a:r>
          </a:p>
          <a:p>
            <a:r>
              <a:rPr lang="en-CA" dirty="0"/>
              <a:t>BC Wildfire is recommending an Evacuation Alert be placed on your community due to the nature of the fire. </a:t>
            </a:r>
            <a:endParaRPr lang="en-CA" sz="2800" dirty="0"/>
          </a:p>
        </p:txBody>
      </p:sp>
      <p:pic>
        <p:nvPicPr>
          <p:cNvPr id="10" name="Graphic 9" descr="Comment Fire outline">
            <a:extLst>
              <a:ext uri="{FF2B5EF4-FFF2-40B4-BE49-F238E27FC236}">
                <a16:creationId xmlns:a16="http://schemas.microsoft.com/office/drawing/2014/main" id="{841605BC-AD25-EF25-571D-AE3AF15167B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258175" y="2066925"/>
            <a:ext cx="3028950" cy="3028950"/>
          </a:xfrm>
          <a:prstGeom prst="rect">
            <a:avLst/>
          </a:prstGeom>
        </p:spPr>
      </p:pic>
    </p:spTree>
    <p:custDataLst>
      <p:tags r:id="rId1"/>
    </p:custDataLst>
    <p:extLst>
      <p:ext uri="{BB962C8B-B14F-4D97-AF65-F5344CB8AC3E}">
        <p14:creationId xmlns:p14="http://schemas.microsoft.com/office/powerpoint/2010/main" val="27773476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754FA-D050-CF08-EAF3-A2E1A202221F}"/>
              </a:ext>
            </a:extLst>
          </p:cNvPr>
          <p:cNvSpPr>
            <a:spLocks noGrp="1"/>
          </p:cNvSpPr>
          <p:nvPr>
            <p:ph type="title"/>
          </p:nvPr>
        </p:nvSpPr>
        <p:spPr/>
        <p:txBody>
          <a:bodyPr/>
          <a:lstStyle/>
          <a:p>
            <a:r>
              <a:rPr lang="en-CA" dirty="0"/>
              <a:t>Discussion Question #1</a:t>
            </a:r>
          </a:p>
        </p:txBody>
      </p:sp>
      <p:sp>
        <p:nvSpPr>
          <p:cNvPr id="3" name="Content Placeholder 2">
            <a:extLst>
              <a:ext uri="{FF2B5EF4-FFF2-40B4-BE49-F238E27FC236}">
                <a16:creationId xmlns:a16="http://schemas.microsoft.com/office/drawing/2014/main" id="{BD612A7A-632D-71F7-D333-E811675CE6A0}"/>
              </a:ext>
            </a:extLst>
          </p:cNvPr>
          <p:cNvSpPr>
            <a:spLocks noGrp="1"/>
          </p:cNvSpPr>
          <p:nvPr>
            <p:ph idx="1"/>
          </p:nvPr>
        </p:nvSpPr>
        <p:spPr>
          <a:xfrm>
            <a:off x="1188497" y="2239108"/>
            <a:ext cx="6759749" cy="2997150"/>
          </a:xfrm>
        </p:spPr>
        <p:txBody>
          <a:bodyPr>
            <a:normAutofit lnSpcReduction="10000"/>
          </a:bodyPr>
          <a:lstStyle/>
          <a:p>
            <a:pPr marL="0" indent="0" algn="ctr">
              <a:buNone/>
            </a:pPr>
            <a:r>
              <a:rPr lang="en-CA" sz="3200" dirty="0"/>
              <a:t>You are the Community Emergency Program Coordinator, what are your first steps after receiving the information about the need to place an Evacuation Alert on the community?</a:t>
            </a:r>
            <a:endParaRPr lang="en-US" sz="3200" dirty="0"/>
          </a:p>
          <a:p>
            <a:pPr marL="0" indent="0">
              <a:buNone/>
            </a:pPr>
            <a:endParaRPr lang="en-CA" dirty="0"/>
          </a:p>
        </p:txBody>
      </p:sp>
      <p:pic>
        <p:nvPicPr>
          <p:cNvPr id="6" name="Graphic 5" descr="Aspiration outline">
            <a:extLst>
              <a:ext uri="{FF2B5EF4-FFF2-40B4-BE49-F238E27FC236}">
                <a16:creationId xmlns:a16="http://schemas.microsoft.com/office/drawing/2014/main" id="{8B250B26-57FA-FF93-E842-13D8EAE093F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112368" y="1825626"/>
            <a:ext cx="3212124" cy="3212124"/>
          </a:xfrm>
          <a:prstGeom prst="rect">
            <a:avLst/>
          </a:prstGeom>
        </p:spPr>
      </p:pic>
    </p:spTree>
    <p:custDataLst>
      <p:tags r:id="rId1"/>
    </p:custDataLst>
    <p:extLst>
      <p:ext uri="{BB962C8B-B14F-4D97-AF65-F5344CB8AC3E}">
        <p14:creationId xmlns:p14="http://schemas.microsoft.com/office/powerpoint/2010/main" val="34785907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8F6B7-630E-5136-2847-B3ED45CE46E9}"/>
              </a:ext>
            </a:extLst>
          </p:cNvPr>
          <p:cNvSpPr>
            <a:spLocks noGrp="1"/>
          </p:cNvSpPr>
          <p:nvPr>
            <p:ph type="title"/>
          </p:nvPr>
        </p:nvSpPr>
        <p:spPr/>
        <p:txBody>
          <a:bodyPr anchor="b">
            <a:normAutofit/>
          </a:bodyPr>
          <a:lstStyle/>
          <a:p>
            <a:r>
              <a:rPr lang="en-CA" dirty="0"/>
              <a:t>Inject #2 – Evacuation Order</a:t>
            </a:r>
          </a:p>
        </p:txBody>
      </p:sp>
      <p:pic>
        <p:nvPicPr>
          <p:cNvPr id="6" name="Content Placeholder 5" descr="Megaphone outline">
            <a:extLst>
              <a:ext uri="{FF2B5EF4-FFF2-40B4-BE49-F238E27FC236}">
                <a16:creationId xmlns:a16="http://schemas.microsoft.com/office/drawing/2014/main" id="{B2332187-3267-6363-2DF2-FBCD1991C9D1}"/>
              </a:ext>
            </a:extLst>
          </p:cNvPr>
          <p:cNvPicPr>
            <a:picLocks noGrp="1" noChangeAspect="1"/>
          </p:cNvPicPr>
          <p:nvPr>
            <p:ph idx="1"/>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529550" y="2015588"/>
            <a:ext cx="2826823" cy="2826823"/>
          </a:xfrm>
        </p:spPr>
      </p:pic>
      <p:sp>
        <p:nvSpPr>
          <p:cNvPr id="3" name="Content Placeholder 2">
            <a:extLst>
              <a:ext uri="{FF2B5EF4-FFF2-40B4-BE49-F238E27FC236}">
                <a16:creationId xmlns:a16="http://schemas.microsoft.com/office/drawing/2014/main" id="{A467EB3E-05F1-DE71-F5A6-4905A101D647}"/>
              </a:ext>
            </a:extLst>
          </p:cNvPr>
          <p:cNvSpPr>
            <a:spLocks noGrp="1"/>
          </p:cNvSpPr>
          <p:nvPr>
            <p:ph idx="13"/>
          </p:nvPr>
        </p:nvSpPr>
        <p:spPr>
          <a:xfrm>
            <a:off x="1059542" y="1825626"/>
            <a:ext cx="6789058" cy="3774047"/>
          </a:xfrm>
        </p:spPr>
        <p:txBody>
          <a:bodyPr>
            <a:normAutofit/>
          </a:bodyPr>
          <a:lstStyle/>
          <a:p>
            <a:pPr>
              <a:lnSpc>
                <a:spcPct val="90000"/>
              </a:lnSpc>
            </a:pPr>
            <a:r>
              <a:rPr lang="en-CA" dirty="0"/>
              <a:t>BC Wildfire is now recommending an Evacuation Order be issued by the community.</a:t>
            </a:r>
          </a:p>
          <a:p>
            <a:pPr>
              <a:lnSpc>
                <a:spcPct val="90000"/>
              </a:lnSpc>
            </a:pPr>
            <a:r>
              <a:rPr lang="en-US" dirty="0"/>
              <a:t>It is 6PM and BC Wildfire recommends putting the Evacuation Order in place at 10AM the next day. </a:t>
            </a:r>
            <a:endParaRPr lang="en-CA" dirty="0"/>
          </a:p>
        </p:txBody>
      </p:sp>
    </p:spTree>
    <p:custDataLst>
      <p:tags r:id="rId1"/>
    </p:custDataLst>
    <p:extLst>
      <p:ext uri="{BB962C8B-B14F-4D97-AF65-F5344CB8AC3E}">
        <p14:creationId xmlns:p14="http://schemas.microsoft.com/office/powerpoint/2010/main" val="31482078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653F8-D6F1-8DF1-5575-EB8D7FE5988E}"/>
              </a:ext>
            </a:extLst>
          </p:cNvPr>
          <p:cNvSpPr>
            <a:spLocks noGrp="1"/>
          </p:cNvSpPr>
          <p:nvPr>
            <p:ph type="title"/>
          </p:nvPr>
        </p:nvSpPr>
        <p:spPr/>
        <p:txBody>
          <a:bodyPr/>
          <a:lstStyle/>
          <a:p>
            <a:r>
              <a:rPr lang="en-CA" dirty="0"/>
              <a:t>Discussion Question #2</a:t>
            </a:r>
          </a:p>
        </p:txBody>
      </p:sp>
      <p:sp>
        <p:nvSpPr>
          <p:cNvPr id="3" name="Content Placeholder 2">
            <a:extLst>
              <a:ext uri="{FF2B5EF4-FFF2-40B4-BE49-F238E27FC236}">
                <a16:creationId xmlns:a16="http://schemas.microsoft.com/office/drawing/2014/main" id="{3BFCDCC8-16FD-39F5-89B8-D4FEB50B2F5F}"/>
              </a:ext>
            </a:extLst>
          </p:cNvPr>
          <p:cNvSpPr>
            <a:spLocks noGrp="1"/>
          </p:cNvSpPr>
          <p:nvPr>
            <p:ph idx="1"/>
          </p:nvPr>
        </p:nvSpPr>
        <p:spPr>
          <a:xfrm>
            <a:off x="1200220" y="2437820"/>
            <a:ext cx="6630796" cy="2157046"/>
          </a:xfrm>
        </p:spPr>
        <p:txBody>
          <a:bodyPr>
            <a:normAutofit/>
          </a:bodyPr>
          <a:lstStyle/>
          <a:p>
            <a:pPr marL="0" indent="0" algn="ctr">
              <a:buNone/>
            </a:pPr>
            <a:r>
              <a:rPr lang="en-CA" sz="3200" dirty="0"/>
              <a:t>What are the planning considerations and actions needed for a community evacuation?</a:t>
            </a:r>
          </a:p>
        </p:txBody>
      </p:sp>
      <p:pic>
        <p:nvPicPr>
          <p:cNvPr id="6" name="Content Placeholder 5" descr="List outline">
            <a:extLst>
              <a:ext uri="{FF2B5EF4-FFF2-40B4-BE49-F238E27FC236}">
                <a16:creationId xmlns:a16="http://schemas.microsoft.com/office/drawing/2014/main" id="{37DEF71E-F136-F8E5-1C4D-754EBA1B8148}"/>
              </a:ext>
            </a:extLst>
          </p:cNvPr>
          <p:cNvPicPr>
            <a:picLocks noGrp="1" noChangeAspect="1"/>
          </p:cNvPicPr>
          <p:nvPr>
            <p:ph idx="13"/>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101806" y="2263134"/>
            <a:ext cx="2331732" cy="2331732"/>
          </a:xfrm>
        </p:spPr>
      </p:pic>
    </p:spTree>
    <p:custDataLst>
      <p:tags r:id="rId1"/>
    </p:custDataLst>
    <p:extLst>
      <p:ext uri="{BB962C8B-B14F-4D97-AF65-F5344CB8AC3E}">
        <p14:creationId xmlns:p14="http://schemas.microsoft.com/office/powerpoint/2010/main" val="25501150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F56C1-5951-2E45-2FC0-719822C41368}"/>
              </a:ext>
            </a:extLst>
          </p:cNvPr>
          <p:cNvSpPr>
            <a:spLocks noGrp="1"/>
          </p:cNvSpPr>
          <p:nvPr>
            <p:ph type="title"/>
          </p:nvPr>
        </p:nvSpPr>
        <p:spPr/>
        <p:txBody>
          <a:bodyPr/>
          <a:lstStyle/>
          <a:p>
            <a:r>
              <a:rPr lang="en-CA" dirty="0"/>
              <a:t>Inject #3 – Evacuation</a:t>
            </a:r>
          </a:p>
        </p:txBody>
      </p:sp>
      <p:sp>
        <p:nvSpPr>
          <p:cNvPr id="3" name="Content Placeholder 2">
            <a:extLst>
              <a:ext uri="{FF2B5EF4-FFF2-40B4-BE49-F238E27FC236}">
                <a16:creationId xmlns:a16="http://schemas.microsoft.com/office/drawing/2014/main" id="{8A42E034-F66F-DB29-DF00-B237AA9586A6}"/>
              </a:ext>
            </a:extLst>
          </p:cNvPr>
          <p:cNvSpPr>
            <a:spLocks noGrp="1"/>
          </p:cNvSpPr>
          <p:nvPr>
            <p:ph idx="1"/>
          </p:nvPr>
        </p:nvSpPr>
        <p:spPr>
          <a:xfrm>
            <a:off x="1059543" y="1541976"/>
            <a:ext cx="10065657" cy="4265700"/>
          </a:xfrm>
        </p:spPr>
        <p:txBody>
          <a:bodyPr>
            <a:normAutofit lnSpcReduction="10000"/>
          </a:bodyPr>
          <a:lstStyle/>
          <a:p>
            <a:r>
              <a:rPr lang="en-CA" dirty="0"/>
              <a:t>Community evacuation began shortly after 10 AM</a:t>
            </a:r>
          </a:p>
          <a:p>
            <a:r>
              <a:rPr lang="en-CA" dirty="0"/>
              <a:t>Community members were evacuated to the nearest reception centre</a:t>
            </a:r>
          </a:p>
          <a:p>
            <a:r>
              <a:rPr lang="en-CA" dirty="0"/>
              <a:t>Evacuation occurred via highway, some community members were sent by a rented bus</a:t>
            </a:r>
          </a:p>
          <a:p>
            <a:r>
              <a:rPr lang="en-CA" dirty="0"/>
              <a:t>Accommodations will vary by member needs</a:t>
            </a:r>
          </a:p>
          <a:p>
            <a:r>
              <a:rPr lang="en-CA" dirty="0"/>
              <a:t>The First Nations Community Navigator was able to meet the community members at the reception centre</a:t>
            </a:r>
          </a:p>
          <a:p>
            <a:endParaRPr lang="en-CA" dirty="0"/>
          </a:p>
        </p:txBody>
      </p:sp>
    </p:spTree>
    <p:custDataLst>
      <p:tags r:id="rId1"/>
    </p:custDataLst>
    <p:extLst>
      <p:ext uri="{BB962C8B-B14F-4D97-AF65-F5344CB8AC3E}">
        <p14:creationId xmlns:p14="http://schemas.microsoft.com/office/powerpoint/2010/main" val="1525238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9A301-A33C-6CA2-2FCC-6F90705D276B}"/>
              </a:ext>
            </a:extLst>
          </p:cNvPr>
          <p:cNvSpPr>
            <a:spLocks noGrp="1"/>
          </p:cNvSpPr>
          <p:nvPr>
            <p:ph type="title"/>
          </p:nvPr>
        </p:nvSpPr>
        <p:spPr/>
        <p:txBody>
          <a:bodyPr/>
          <a:lstStyle/>
          <a:p>
            <a:r>
              <a:rPr lang="en-CA" dirty="0"/>
              <a:t>Discussion Question #3</a:t>
            </a:r>
          </a:p>
        </p:txBody>
      </p:sp>
      <p:sp>
        <p:nvSpPr>
          <p:cNvPr id="3" name="Content Placeholder 2">
            <a:extLst>
              <a:ext uri="{FF2B5EF4-FFF2-40B4-BE49-F238E27FC236}">
                <a16:creationId xmlns:a16="http://schemas.microsoft.com/office/drawing/2014/main" id="{DB63B84A-692A-353E-1107-7E2881DDC6BE}"/>
              </a:ext>
            </a:extLst>
          </p:cNvPr>
          <p:cNvSpPr>
            <a:spLocks noGrp="1"/>
          </p:cNvSpPr>
          <p:nvPr>
            <p:ph idx="1"/>
          </p:nvPr>
        </p:nvSpPr>
        <p:spPr>
          <a:xfrm>
            <a:off x="1336431" y="2822087"/>
            <a:ext cx="6185319" cy="3774047"/>
          </a:xfrm>
        </p:spPr>
        <p:txBody>
          <a:bodyPr>
            <a:normAutofit/>
          </a:bodyPr>
          <a:lstStyle/>
          <a:p>
            <a:pPr marL="0" indent="0" algn="ctr">
              <a:buNone/>
            </a:pPr>
            <a:r>
              <a:rPr lang="en-CA" sz="3200" dirty="0"/>
              <a:t>What is your EOC team doing to support community members while they are evacuated?</a:t>
            </a:r>
          </a:p>
        </p:txBody>
      </p:sp>
      <p:pic>
        <p:nvPicPr>
          <p:cNvPr id="6" name="Content Placeholder 5" descr="Universal access outline">
            <a:extLst>
              <a:ext uri="{FF2B5EF4-FFF2-40B4-BE49-F238E27FC236}">
                <a16:creationId xmlns:a16="http://schemas.microsoft.com/office/drawing/2014/main" id="{95437504-6979-ED88-D710-6D2DCC664B62}"/>
              </a:ext>
            </a:extLst>
          </p:cNvPr>
          <p:cNvPicPr>
            <a:picLocks noGrp="1" noChangeAspect="1"/>
          </p:cNvPicPr>
          <p:nvPr>
            <p:ph idx="13"/>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4575" y="1993503"/>
            <a:ext cx="2870994" cy="2870994"/>
          </a:xfrm>
        </p:spPr>
      </p:pic>
    </p:spTree>
    <p:custDataLst>
      <p:tags r:id="rId1"/>
    </p:custDataLst>
    <p:extLst>
      <p:ext uri="{BB962C8B-B14F-4D97-AF65-F5344CB8AC3E}">
        <p14:creationId xmlns:p14="http://schemas.microsoft.com/office/powerpoint/2010/main" val="36014445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4C80F-22B0-D34F-1A3E-D893F35D9231}"/>
              </a:ext>
            </a:extLst>
          </p:cNvPr>
          <p:cNvSpPr>
            <a:spLocks noGrp="1"/>
          </p:cNvSpPr>
          <p:nvPr>
            <p:ph type="title"/>
          </p:nvPr>
        </p:nvSpPr>
        <p:spPr/>
        <p:txBody>
          <a:bodyPr/>
          <a:lstStyle/>
          <a:p>
            <a:r>
              <a:rPr lang="en-CA" dirty="0"/>
              <a:t>Inject #4 – Re-Entry</a:t>
            </a:r>
          </a:p>
        </p:txBody>
      </p:sp>
      <p:sp>
        <p:nvSpPr>
          <p:cNvPr id="3" name="Content Placeholder 2">
            <a:extLst>
              <a:ext uri="{FF2B5EF4-FFF2-40B4-BE49-F238E27FC236}">
                <a16:creationId xmlns:a16="http://schemas.microsoft.com/office/drawing/2014/main" id="{1799D448-1106-6F3B-2377-65994061FE5D}"/>
              </a:ext>
            </a:extLst>
          </p:cNvPr>
          <p:cNvSpPr>
            <a:spLocks noGrp="1"/>
          </p:cNvSpPr>
          <p:nvPr>
            <p:ph idx="1"/>
          </p:nvPr>
        </p:nvSpPr>
        <p:spPr>
          <a:xfrm>
            <a:off x="1059543" y="1519882"/>
            <a:ext cx="10065657" cy="4360965"/>
          </a:xfrm>
        </p:spPr>
        <p:txBody>
          <a:bodyPr>
            <a:normAutofit fontScale="70000" lnSpcReduction="20000"/>
          </a:bodyPr>
          <a:lstStyle/>
          <a:p>
            <a:r>
              <a:rPr lang="en-CA" dirty="0"/>
              <a:t>It has been a week since the community was evacuated</a:t>
            </a:r>
          </a:p>
          <a:p>
            <a:r>
              <a:rPr lang="en-CA" dirty="0"/>
              <a:t>It is now 10 AM, BC Wildfire has given the recommendation to rescind the Evacuation Order 10 AM tomorrow</a:t>
            </a:r>
          </a:p>
          <a:p>
            <a:r>
              <a:rPr lang="en-CA" dirty="0"/>
              <a:t>The Evacuation Order is being lifted by Chief and Council in 24 hours</a:t>
            </a:r>
          </a:p>
          <a:p>
            <a:r>
              <a:rPr lang="en-CA" dirty="0"/>
              <a:t>2 homes that were in a heavily wooded area were lost to the fire, the school has sustained smoke damage, and the water treatment plant was without power </a:t>
            </a:r>
            <a:r>
              <a:rPr lang="en-CA"/>
              <a:t>for several days</a:t>
            </a:r>
            <a:endParaRPr lang="en-CA" dirty="0"/>
          </a:p>
          <a:p>
            <a:r>
              <a:rPr lang="en-CA" dirty="0"/>
              <a:t>Rapid Damage Assessments have been completed by FNESS and community staff</a:t>
            </a:r>
          </a:p>
          <a:p>
            <a:pPr lvl="1"/>
            <a:r>
              <a:rPr lang="en-CA" dirty="0"/>
              <a:t>All homes have been without power for a week</a:t>
            </a:r>
          </a:p>
          <a:p>
            <a:pPr lvl="1"/>
            <a:r>
              <a:rPr lang="en-CA" dirty="0"/>
              <a:t>There is food spoilage in many homes and some smoke impacts</a:t>
            </a:r>
          </a:p>
          <a:p>
            <a:pPr lvl="1"/>
            <a:r>
              <a:rPr lang="en-CA" dirty="0"/>
              <a:t>The band office, health centre and church have no damage</a:t>
            </a:r>
          </a:p>
          <a:p>
            <a:pPr lvl="1"/>
            <a:endParaRPr lang="en-CA" dirty="0"/>
          </a:p>
        </p:txBody>
      </p:sp>
    </p:spTree>
    <p:custDataLst>
      <p:tags r:id="rId1"/>
    </p:custDataLst>
    <p:extLst>
      <p:ext uri="{BB962C8B-B14F-4D97-AF65-F5344CB8AC3E}">
        <p14:creationId xmlns:p14="http://schemas.microsoft.com/office/powerpoint/2010/main" val="132650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3C1C1CF6-4133-3CE4-75A5-2DC746CBAF51}"/>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C9A5642E-E65E-4FF9-8B3D-340166719BFC}" type="slidenum">
              <a:rPr kumimoji="0" lang="en-CA" sz="1200" b="0" i="0" u="none" strike="noStrike" kern="1200" cap="none" spc="0" normalizeH="0" baseline="0" noProof="0" smtClean="0">
                <a:ln>
                  <a:noFill/>
                </a:ln>
                <a:solidFill>
                  <a:srgbClr val="3F3F3F"/>
                </a:solidFill>
                <a:effectLst/>
                <a:uLnTx/>
                <a:uFillTx/>
                <a:latin typeface="Segoe U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CA" sz="1200" b="0" i="0" u="none" strike="noStrike" kern="1200" cap="none" spc="0" normalizeH="0" baseline="0" noProof="0" dirty="0">
              <a:ln>
                <a:noFill/>
              </a:ln>
              <a:solidFill>
                <a:srgbClr val="3F3F3F"/>
              </a:solidFill>
              <a:effectLst/>
              <a:uLnTx/>
              <a:uFillTx/>
              <a:latin typeface="Segoe UI"/>
              <a:ea typeface="+mn-ea"/>
              <a:cs typeface="+mn-cs"/>
            </a:endParaRPr>
          </a:p>
        </p:txBody>
      </p:sp>
      <p:sp>
        <p:nvSpPr>
          <p:cNvPr id="7" name="TextBox 6">
            <a:extLst>
              <a:ext uri="{FF2B5EF4-FFF2-40B4-BE49-F238E27FC236}">
                <a16:creationId xmlns:a16="http://schemas.microsoft.com/office/drawing/2014/main" id="{727EC794-7886-9D73-E6F3-AE37E02E7A99}"/>
              </a:ext>
            </a:extLst>
          </p:cNvPr>
          <p:cNvSpPr txBox="1"/>
          <p:nvPr/>
        </p:nvSpPr>
        <p:spPr>
          <a:xfrm>
            <a:off x="3526971" y="600891"/>
            <a:ext cx="6766560" cy="646331"/>
          </a:xfrm>
          <a:prstGeom prst="rect">
            <a:avLst/>
          </a:prstGeom>
          <a:noFill/>
        </p:spPr>
        <p:txBody>
          <a:bodyPr wrap="square" rtlCol="0">
            <a:spAutoFit/>
          </a:bodyPr>
          <a:lstStyle/>
          <a:p>
            <a:r>
              <a:rPr lang="en-CA" sz="3600" b="1" dirty="0"/>
              <a:t>Territorial Acknowledgement </a:t>
            </a:r>
            <a:endParaRPr lang="en-US" sz="3600" b="1" dirty="0"/>
          </a:p>
        </p:txBody>
      </p:sp>
    </p:spTree>
    <p:custDataLst>
      <p:tags r:id="rId1"/>
    </p:custDataLst>
    <p:extLst>
      <p:ext uri="{BB962C8B-B14F-4D97-AF65-F5344CB8AC3E}">
        <p14:creationId xmlns:p14="http://schemas.microsoft.com/office/powerpoint/2010/main" val="3006129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13931-89F6-E141-C844-761EA1021311}"/>
              </a:ext>
            </a:extLst>
          </p:cNvPr>
          <p:cNvSpPr>
            <a:spLocks noGrp="1"/>
          </p:cNvSpPr>
          <p:nvPr>
            <p:ph type="title"/>
          </p:nvPr>
        </p:nvSpPr>
        <p:spPr/>
        <p:txBody>
          <a:bodyPr/>
          <a:lstStyle/>
          <a:p>
            <a:r>
              <a:rPr lang="en-CA" dirty="0"/>
              <a:t>Discussion Question #4		</a:t>
            </a:r>
          </a:p>
        </p:txBody>
      </p:sp>
      <p:sp>
        <p:nvSpPr>
          <p:cNvPr id="3" name="Content Placeholder 2">
            <a:extLst>
              <a:ext uri="{FF2B5EF4-FFF2-40B4-BE49-F238E27FC236}">
                <a16:creationId xmlns:a16="http://schemas.microsoft.com/office/drawing/2014/main" id="{0B5FEFB8-CDDE-B4E7-0B73-0099FB8CE907}"/>
              </a:ext>
            </a:extLst>
          </p:cNvPr>
          <p:cNvSpPr>
            <a:spLocks noGrp="1"/>
          </p:cNvSpPr>
          <p:nvPr>
            <p:ph idx="1"/>
          </p:nvPr>
        </p:nvSpPr>
        <p:spPr>
          <a:xfrm>
            <a:off x="1379764" y="3090985"/>
            <a:ext cx="6049736" cy="2915088"/>
          </a:xfrm>
        </p:spPr>
        <p:txBody>
          <a:bodyPr>
            <a:normAutofit/>
          </a:bodyPr>
          <a:lstStyle/>
          <a:p>
            <a:pPr marL="0" indent="0" algn="ctr">
              <a:buNone/>
            </a:pPr>
            <a:r>
              <a:rPr lang="en-CA" sz="3200" dirty="0"/>
              <a:t>What are your planning considerations for re-entry?</a:t>
            </a:r>
          </a:p>
        </p:txBody>
      </p:sp>
      <p:pic>
        <p:nvPicPr>
          <p:cNvPr id="6" name="Graphic 5" descr="Home1 outline">
            <a:extLst>
              <a:ext uri="{FF2B5EF4-FFF2-40B4-BE49-F238E27FC236}">
                <a16:creationId xmlns:a16="http://schemas.microsoft.com/office/drawing/2014/main" id="{C5F7323C-552C-4468-A224-3E778B38163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889630" y="2162907"/>
            <a:ext cx="2532185" cy="2532185"/>
          </a:xfrm>
          <a:prstGeom prst="rect">
            <a:avLst/>
          </a:prstGeom>
        </p:spPr>
      </p:pic>
    </p:spTree>
    <p:custDataLst>
      <p:tags r:id="rId1"/>
    </p:custDataLst>
    <p:extLst>
      <p:ext uri="{BB962C8B-B14F-4D97-AF65-F5344CB8AC3E}">
        <p14:creationId xmlns:p14="http://schemas.microsoft.com/office/powerpoint/2010/main" val="19727004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F6923-9E42-0DF0-37FA-26AA4C944B70}"/>
              </a:ext>
            </a:extLst>
          </p:cNvPr>
          <p:cNvSpPr>
            <a:spLocks noGrp="1"/>
          </p:cNvSpPr>
          <p:nvPr>
            <p:ph type="title"/>
          </p:nvPr>
        </p:nvSpPr>
        <p:spPr/>
        <p:txBody>
          <a:bodyPr/>
          <a:lstStyle/>
          <a:p>
            <a:r>
              <a:rPr lang="en-CA" dirty="0"/>
              <a:t>Exercise Hot Wash</a:t>
            </a:r>
          </a:p>
        </p:txBody>
      </p:sp>
      <p:sp>
        <p:nvSpPr>
          <p:cNvPr id="3" name="Content Placeholder 2">
            <a:extLst>
              <a:ext uri="{FF2B5EF4-FFF2-40B4-BE49-F238E27FC236}">
                <a16:creationId xmlns:a16="http://schemas.microsoft.com/office/drawing/2014/main" id="{BF85BC9F-ECD6-6FB4-76DE-68AF878FC487}"/>
              </a:ext>
            </a:extLst>
          </p:cNvPr>
          <p:cNvSpPr>
            <a:spLocks noGrp="1"/>
          </p:cNvSpPr>
          <p:nvPr>
            <p:ph idx="1"/>
          </p:nvPr>
        </p:nvSpPr>
        <p:spPr>
          <a:xfrm>
            <a:off x="1059543" y="1825626"/>
            <a:ext cx="9948426" cy="3774047"/>
          </a:xfrm>
        </p:spPr>
        <p:txBody>
          <a:bodyPr>
            <a:normAutofit lnSpcReduction="10000"/>
          </a:bodyPr>
          <a:lstStyle/>
          <a:p>
            <a:r>
              <a:rPr lang="en-CA" dirty="0"/>
              <a:t>What do you think worked well and what can be improved in this exercise scenario?</a:t>
            </a:r>
          </a:p>
          <a:p>
            <a:r>
              <a:rPr lang="en-CA" dirty="0"/>
              <a:t>What agencies were required to work together in this scenario?</a:t>
            </a:r>
          </a:p>
          <a:p>
            <a:r>
              <a:rPr lang="en-CA" dirty="0"/>
              <a:t>What further training will your team require to handle a scenario like this?</a:t>
            </a:r>
          </a:p>
          <a:p>
            <a:r>
              <a:rPr lang="en-CA" dirty="0"/>
              <a:t>Any further questions, comments, concerns?</a:t>
            </a:r>
          </a:p>
          <a:p>
            <a:endParaRPr lang="en-CA" dirty="0"/>
          </a:p>
        </p:txBody>
      </p:sp>
    </p:spTree>
    <p:custDataLst>
      <p:tags r:id="rId1"/>
    </p:custDataLst>
    <p:extLst>
      <p:ext uri="{BB962C8B-B14F-4D97-AF65-F5344CB8AC3E}">
        <p14:creationId xmlns:p14="http://schemas.microsoft.com/office/powerpoint/2010/main" val="41754564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45000">
              <a:schemeClr val="accent1">
                <a:lumMod val="45000"/>
                <a:lumOff val="55000"/>
              </a:schemeClr>
            </a:gs>
            <a:gs pos="62000">
              <a:schemeClr val="accent1">
                <a:lumMod val="45000"/>
                <a:lumOff val="55000"/>
              </a:schemeClr>
            </a:gs>
            <a:gs pos="100000">
              <a:schemeClr val="accent1">
                <a:lumMod val="30000"/>
                <a:lumOff val="70000"/>
              </a:schemeClr>
            </a:gs>
          </a:gsLst>
          <a:lin ang="0" scaled="0"/>
          <a:tileRect/>
        </a:gra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46D765-11DB-8A54-AF24-03149219DC69}"/>
              </a:ext>
            </a:extLst>
          </p:cNvPr>
          <p:cNvSpPr txBox="1"/>
          <p:nvPr/>
        </p:nvSpPr>
        <p:spPr>
          <a:xfrm>
            <a:off x="4424517" y="2585884"/>
            <a:ext cx="3299301" cy="769441"/>
          </a:xfrm>
          <a:prstGeom prst="rect">
            <a:avLst/>
          </a:prstGeom>
          <a:noFill/>
        </p:spPr>
        <p:txBody>
          <a:bodyPr wrap="none" rtlCol="0">
            <a:spAutoFit/>
          </a:bodyPr>
          <a:lstStyle/>
          <a:p>
            <a:r>
              <a:rPr lang="en-CA" sz="4400" b="1" dirty="0">
                <a:solidFill>
                  <a:schemeClr val="bg2"/>
                </a:solidFill>
              </a:rPr>
              <a:t>Thank you! </a:t>
            </a:r>
          </a:p>
        </p:txBody>
      </p:sp>
      <p:sp>
        <p:nvSpPr>
          <p:cNvPr id="3" name="TextBox 2">
            <a:extLst>
              <a:ext uri="{FF2B5EF4-FFF2-40B4-BE49-F238E27FC236}">
                <a16:creationId xmlns:a16="http://schemas.microsoft.com/office/drawing/2014/main" id="{7967F266-F163-3E31-BFEA-E829938ABC5E}"/>
              </a:ext>
            </a:extLst>
          </p:cNvPr>
          <p:cNvSpPr txBox="1"/>
          <p:nvPr/>
        </p:nvSpPr>
        <p:spPr>
          <a:xfrm>
            <a:off x="3950412" y="3808864"/>
            <a:ext cx="2932213" cy="1015663"/>
          </a:xfrm>
          <a:prstGeom prst="rect">
            <a:avLst/>
          </a:prstGeom>
          <a:noFill/>
        </p:spPr>
        <p:txBody>
          <a:bodyPr wrap="none" rtlCol="0">
            <a:spAutoFit/>
          </a:bodyPr>
          <a:lstStyle/>
          <a:p>
            <a:r>
              <a:rPr lang="en-CA" sz="3600" err="1"/>
              <a:t>Guneshcheesh</a:t>
            </a:r>
            <a:endParaRPr lang="en-CA" sz="3600"/>
          </a:p>
          <a:p>
            <a:pPr algn="r"/>
            <a:r>
              <a:rPr lang="en-CA" sz="2400"/>
              <a:t>Tlingit</a:t>
            </a:r>
          </a:p>
        </p:txBody>
      </p:sp>
      <p:sp>
        <p:nvSpPr>
          <p:cNvPr id="4" name="TextBox 3">
            <a:extLst>
              <a:ext uri="{FF2B5EF4-FFF2-40B4-BE49-F238E27FC236}">
                <a16:creationId xmlns:a16="http://schemas.microsoft.com/office/drawing/2014/main" id="{92626648-310B-4193-206D-0072A9062B05}"/>
              </a:ext>
            </a:extLst>
          </p:cNvPr>
          <p:cNvSpPr txBox="1"/>
          <p:nvPr/>
        </p:nvSpPr>
        <p:spPr>
          <a:xfrm>
            <a:off x="7540060" y="514763"/>
            <a:ext cx="2236510" cy="1015663"/>
          </a:xfrm>
          <a:prstGeom prst="rect">
            <a:avLst/>
          </a:prstGeom>
          <a:noFill/>
        </p:spPr>
        <p:txBody>
          <a:bodyPr wrap="none" rtlCol="0">
            <a:spAutoFit/>
          </a:bodyPr>
          <a:lstStyle/>
          <a:p>
            <a:r>
              <a:rPr lang="en-CA" sz="3600" dirty="0" err="1">
                <a:solidFill>
                  <a:schemeClr val="accent1"/>
                </a:solidFill>
              </a:rPr>
              <a:t>Mussi</a:t>
            </a:r>
            <a:r>
              <a:rPr lang="en-CA" sz="3600" dirty="0">
                <a:solidFill>
                  <a:schemeClr val="accent1"/>
                </a:solidFill>
              </a:rPr>
              <a:t> </a:t>
            </a:r>
            <a:r>
              <a:rPr lang="en-CA" sz="3600" dirty="0" err="1">
                <a:solidFill>
                  <a:schemeClr val="accent1"/>
                </a:solidFill>
              </a:rPr>
              <a:t>cho</a:t>
            </a:r>
            <a:endParaRPr lang="en-CA" sz="3600" dirty="0">
              <a:solidFill>
                <a:schemeClr val="accent1"/>
              </a:solidFill>
            </a:endParaRPr>
          </a:p>
          <a:p>
            <a:pPr algn="r"/>
            <a:r>
              <a:rPr lang="en-CA" sz="2400" dirty="0">
                <a:solidFill>
                  <a:schemeClr val="accent1"/>
                </a:solidFill>
              </a:rPr>
              <a:t>Dene</a:t>
            </a:r>
          </a:p>
        </p:txBody>
      </p:sp>
      <p:sp>
        <p:nvSpPr>
          <p:cNvPr id="5" name="TextBox 4">
            <a:extLst>
              <a:ext uri="{FF2B5EF4-FFF2-40B4-BE49-F238E27FC236}">
                <a16:creationId xmlns:a16="http://schemas.microsoft.com/office/drawing/2014/main" id="{2051A1B3-A2A2-07B2-61B2-6AEE403558F6}"/>
              </a:ext>
            </a:extLst>
          </p:cNvPr>
          <p:cNvSpPr txBox="1"/>
          <p:nvPr/>
        </p:nvSpPr>
        <p:spPr>
          <a:xfrm>
            <a:off x="3432514" y="238499"/>
            <a:ext cx="2148345" cy="1015663"/>
          </a:xfrm>
          <a:prstGeom prst="rect">
            <a:avLst/>
          </a:prstGeom>
          <a:noFill/>
        </p:spPr>
        <p:txBody>
          <a:bodyPr wrap="none" rtlCol="0">
            <a:spAutoFit/>
          </a:bodyPr>
          <a:lstStyle/>
          <a:p>
            <a:r>
              <a:rPr lang="en-CA" sz="3600" dirty="0" err="1">
                <a:solidFill>
                  <a:schemeClr val="accent4"/>
                </a:solidFill>
              </a:rPr>
              <a:t>Kukstemc</a:t>
            </a:r>
            <a:endParaRPr lang="en-CA" sz="3600" dirty="0">
              <a:solidFill>
                <a:schemeClr val="accent4"/>
              </a:solidFill>
            </a:endParaRPr>
          </a:p>
          <a:p>
            <a:pPr algn="r"/>
            <a:r>
              <a:rPr lang="en-CA" sz="2400" dirty="0">
                <a:solidFill>
                  <a:schemeClr val="accent4"/>
                </a:solidFill>
              </a:rPr>
              <a:t>Shuswap</a:t>
            </a:r>
          </a:p>
        </p:txBody>
      </p:sp>
      <p:sp>
        <p:nvSpPr>
          <p:cNvPr id="6" name="TextBox 5">
            <a:extLst>
              <a:ext uri="{FF2B5EF4-FFF2-40B4-BE49-F238E27FC236}">
                <a16:creationId xmlns:a16="http://schemas.microsoft.com/office/drawing/2014/main" id="{8F4DCBA4-390D-CFD3-46E4-BA694584F866}"/>
              </a:ext>
            </a:extLst>
          </p:cNvPr>
          <p:cNvSpPr txBox="1"/>
          <p:nvPr/>
        </p:nvSpPr>
        <p:spPr>
          <a:xfrm>
            <a:off x="540904" y="308630"/>
            <a:ext cx="2440540" cy="1015663"/>
          </a:xfrm>
          <a:prstGeom prst="rect">
            <a:avLst/>
          </a:prstGeom>
          <a:noFill/>
        </p:spPr>
        <p:txBody>
          <a:bodyPr wrap="none" rtlCol="0">
            <a:spAutoFit/>
          </a:bodyPr>
          <a:lstStyle/>
          <a:p>
            <a:r>
              <a:rPr lang="en-CA" sz="3600" dirty="0" err="1">
                <a:solidFill>
                  <a:schemeClr val="accent1"/>
                </a:solidFill>
              </a:rPr>
              <a:t>T’ooyaksim</a:t>
            </a:r>
            <a:endParaRPr lang="en-CA" sz="3600" dirty="0">
              <a:solidFill>
                <a:schemeClr val="accent1"/>
              </a:solidFill>
            </a:endParaRPr>
          </a:p>
          <a:p>
            <a:pPr algn="r"/>
            <a:r>
              <a:rPr lang="en-CA" sz="2400" dirty="0">
                <a:solidFill>
                  <a:schemeClr val="accent1"/>
                </a:solidFill>
              </a:rPr>
              <a:t>Nisga’a</a:t>
            </a:r>
          </a:p>
        </p:txBody>
      </p:sp>
      <p:sp>
        <p:nvSpPr>
          <p:cNvPr id="7" name="TextBox 6">
            <a:extLst>
              <a:ext uri="{FF2B5EF4-FFF2-40B4-BE49-F238E27FC236}">
                <a16:creationId xmlns:a16="http://schemas.microsoft.com/office/drawing/2014/main" id="{DF53DD1A-E122-99B2-B57C-791B89A0C781}"/>
              </a:ext>
            </a:extLst>
          </p:cNvPr>
          <p:cNvSpPr txBox="1"/>
          <p:nvPr/>
        </p:nvSpPr>
        <p:spPr>
          <a:xfrm>
            <a:off x="7810980" y="2772142"/>
            <a:ext cx="2557110" cy="1015663"/>
          </a:xfrm>
          <a:prstGeom prst="rect">
            <a:avLst/>
          </a:prstGeom>
          <a:noFill/>
        </p:spPr>
        <p:txBody>
          <a:bodyPr wrap="none" rtlCol="0">
            <a:spAutoFit/>
          </a:bodyPr>
          <a:lstStyle/>
          <a:p>
            <a:r>
              <a:rPr lang="en-CA" sz="3600" dirty="0">
                <a:solidFill>
                  <a:schemeClr val="accent4"/>
                </a:solidFill>
              </a:rPr>
              <a:t>Hay </a:t>
            </a:r>
            <a:r>
              <a:rPr lang="en-CA" sz="3600" dirty="0" err="1">
                <a:solidFill>
                  <a:schemeClr val="accent4"/>
                </a:solidFill>
              </a:rPr>
              <a:t>ce:p</a:t>
            </a:r>
            <a:r>
              <a:rPr lang="en-CA" sz="3600" dirty="0">
                <a:solidFill>
                  <a:schemeClr val="accent4"/>
                </a:solidFill>
              </a:rPr>
              <a:t> </a:t>
            </a:r>
            <a:r>
              <a:rPr lang="en-CA" sz="3600" dirty="0" err="1">
                <a:solidFill>
                  <a:schemeClr val="accent4"/>
                </a:solidFill>
              </a:rPr>
              <a:t>qa</a:t>
            </a:r>
            <a:endParaRPr lang="en-CA" sz="3600" dirty="0">
              <a:solidFill>
                <a:schemeClr val="accent4"/>
              </a:solidFill>
            </a:endParaRPr>
          </a:p>
          <a:p>
            <a:pPr algn="r"/>
            <a:r>
              <a:rPr lang="en-CA" sz="2400" dirty="0">
                <a:solidFill>
                  <a:schemeClr val="accent4"/>
                </a:solidFill>
              </a:rPr>
              <a:t>Musqueam</a:t>
            </a:r>
          </a:p>
        </p:txBody>
      </p:sp>
      <p:sp>
        <p:nvSpPr>
          <p:cNvPr id="8" name="TextBox 7">
            <a:extLst>
              <a:ext uri="{FF2B5EF4-FFF2-40B4-BE49-F238E27FC236}">
                <a16:creationId xmlns:a16="http://schemas.microsoft.com/office/drawing/2014/main" id="{C3C5EEBF-E9C5-B695-3E8E-F6A3AAE480AB}"/>
              </a:ext>
            </a:extLst>
          </p:cNvPr>
          <p:cNvSpPr txBox="1"/>
          <p:nvPr/>
        </p:nvSpPr>
        <p:spPr>
          <a:xfrm>
            <a:off x="9721148" y="5327574"/>
            <a:ext cx="2125903" cy="1015663"/>
          </a:xfrm>
          <a:prstGeom prst="rect">
            <a:avLst/>
          </a:prstGeom>
          <a:noFill/>
        </p:spPr>
        <p:txBody>
          <a:bodyPr wrap="none" rtlCol="0">
            <a:spAutoFit/>
          </a:bodyPr>
          <a:lstStyle/>
          <a:p>
            <a:r>
              <a:rPr lang="en-CA" sz="3600">
                <a:solidFill>
                  <a:schemeClr val="accent1"/>
                </a:solidFill>
              </a:rPr>
              <a:t>Merci</a:t>
            </a:r>
          </a:p>
          <a:p>
            <a:pPr algn="r"/>
            <a:r>
              <a:rPr lang="en-CA" sz="2400" err="1">
                <a:solidFill>
                  <a:schemeClr val="accent1"/>
                </a:solidFill>
              </a:rPr>
              <a:t>Mechif</a:t>
            </a:r>
            <a:r>
              <a:rPr lang="en-CA" sz="2400">
                <a:solidFill>
                  <a:schemeClr val="accent1"/>
                </a:solidFill>
              </a:rPr>
              <a:t> (Metis)</a:t>
            </a:r>
          </a:p>
        </p:txBody>
      </p:sp>
      <p:sp>
        <p:nvSpPr>
          <p:cNvPr id="9" name="TextBox 8">
            <a:extLst>
              <a:ext uri="{FF2B5EF4-FFF2-40B4-BE49-F238E27FC236}">
                <a16:creationId xmlns:a16="http://schemas.microsoft.com/office/drawing/2014/main" id="{F746F481-A8C5-883F-374D-7ED5DCF715FB}"/>
              </a:ext>
            </a:extLst>
          </p:cNvPr>
          <p:cNvSpPr txBox="1"/>
          <p:nvPr/>
        </p:nvSpPr>
        <p:spPr>
          <a:xfrm>
            <a:off x="850348" y="3325076"/>
            <a:ext cx="1923925" cy="1015663"/>
          </a:xfrm>
          <a:prstGeom prst="rect">
            <a:avLst/>
          </a:prstGeom>
          <a:noFill/>
        </p:spPr>
        <p:txBody>
          <a:bodyPr wrap="none" rtlCol="0">
            <a:spAutoFit/>
          </a:bodyPr>
          <a:lstStyle/>
          <a:p>
            <a:r>
              <a:rPr lang="en-CA" sz="3600" dirty="0">
                <a:solidFill>
                  <a:schemeClr val="accent1"/>
                </a:solidFill>
              </a:rPr>
              <a:t>Lim </a:t>
            </a:r>
            <a:r>
              <a:rPr lang="en-CA" sz="3600" dirty="0" err="1">
                <a:solidFill>
                  <a:schemeClr val="accent1"/>
                </a:solidFill>
              </a:rPr>
              <a:t>Limt</a:t>
            </a:r>
            <a:endParaRPr lang="en-CA" sz="3600" dirty="0">
              <a:solidFill>
                <a:schemeClr val="accent1"/>
              </a:solidFill>
            </a:endParaRPr>
          </a:p>
          <a:p>
            <a:pPr algn="r"/>
            <a:r>
              <a:rPr lang="en-CA" sz="2400" dirty="0" err="1">
                <a:solidFill>
                  <a:schemeClr val="accent1"/>
                </a:solidFill>
              </a:rPr>
              <a:t>Okanagen</a:t>
            </a:r>
            <a:endParaRPr lang="en-CA" sz="2400" dirty="0">
              <a:solidFill>
                <a:schemeClr val="accent1"/>
              </a:solidFill>
            </a:endParaRPr>
          </a:p>
        </p:txBody>
      </p:sp>
      <p:sp>
        <p:nvSpPr>
          <p:cNvPr id="10" name="TextBox 9">
            <a:extLst>
              <a:ext uri="{FF2B5EF4-FFF2-40B4-BE49-F238E27FC236}">
                <a16:creationId xmlns:a16="http://schemas.microsoft.com/office/drawing/2014/main" id="{A383C46C-FC0B-F7AC-8167-DCA5635632A6}"/>
              </a:ext>
            </a:extLst>
          </p:cNvPr>
          <p:cNvSpPr txBox="1"/>
          <p:nvPr/>
        </p:nvSpPr>
        <p:spPr>
          <a:xfrm>
            <a:off x="2265946" y="1742642"/>
            <a:ext cx="1558440" cy="1015663"/>
          </a:xfrm>
          <a:prstGeom prst="rect">
            <a:avLst/>
          </a:prstGeom>
          <a:noFill/>
        </p:spPr>
        <p:txBody>
          <a:bodyPr wrap="none" rtlCol="0">
            <a:spAutoFit/>
          </a:bodyPr>
          <a:lstStyle/>
          <a:p>
            <a:r>
              <a:rPr lang="en-CA" sz="3600" dirty="0" err="1">
                <a:solidFill>
                  <a:schemeClr val="accent4"/>
                </a:solidFill>
              </a:rPr>
              <a:t>Walus</a:t>
            </a:r>
            <a:endParaRPr lang="en-CA" sz="3600" dirty="0">
              <a:solidFill>
                <a:schemeClr val="accent4"/>
              </a:solidFill>
            </a:endParaRPr>
          </a:p>
          <a:p>
            <a:r>
              <a:rPr lang="en-CA" sz="2400" dirty="0">
                <a:solidFill>
                  <a:schemeClr val="accent4"/>
                </a:solidFill>
              </a:rPr>
              <a:t>Bella Bella</a:t>
            </a:r>
          </a:p>
        </p:txBody>
      </p:sp>
      <p:sp>
        <p:nvSpPr>
          <p:cNvPr id="11" name="TextBox 10">
            <a:extLst>
              <a:ext uri="{FF2B5EF4-FFF2-40B4-BE49-F238E27FC236}">
                <a16:creationId xmlns:a16="http://schemas.microsoft.com/office/drawing/2014/main" id="{A5024173-DBAA-C242-DF0F-1ADC051950E2}"/>
              </a:ext>
            </a:extLst>
          </p:cNvPr>
          <p:cNvSpPr txBox="1"/>
          <p:nvPr/>
        </p:nvSpPr>
        <p:spPr>
          <a:xfrm>
            <a:off x="6881701" y="5539973"/>
            <a:ext cx="2200924" cy="1015663"/>
          </a:xfrm>
          <a:prstGeom prst="rect">
            <a:avLst/>
          </a:prstGeom>
          <a:noFill/>
        </p:spPr>
        <p:txBody>
          <a:bodyPr wrap="none" rtlCol="0">
            <a:spAutoFit/>
          </a:bodyPr>
          <a:lstStyle/>
          <a:p>
            <a:r>
              <a:rPr lang="en-CA" sz="3600"/>
              <a:t>Hey </a:t>
            </a:r>
            <a:r>
              <a:rPr lang="en-CA" sz="3600" err="1"/>
              <a:t>chexw</a:t>
            </a:r>
            <a:endParaRPr lang="en-CA" sz="3600"/>
          </a:p>
          <a:p>
            <a:pPr algn="r"/>
            <a:r>
              <a:rPr lang="en-CA" sz="2400"/>
              <a:t>Squamish</a:t>
            </a:r>
          </a:p>
        </p:txBody>
      </p:sp>
      <p:sp>
        <p:nvSpPr>
          <p:cNvPr id="12" name="TextBox 11">
            <a:extLst>
              <a:ext uri="{FF2B5EF4-FFF2-40B4-BE49-F238E27FC236}">
                <a16:creationId xmlns:a16="http://schemas.microsoft.com/office/drawing/2014/main" id="{9B354C88-D8FF-E858-7D3D-B5779FBB6741}"/>
              </a:ext>
            </a:extLst>
          </p:cNvPr>
          <p:cNvSpPr txBox="1"/>
          <p:nvPr/>
        </p:nvSpPr>
        <p:spPr>
          <a:xfrm>
            <a:off x="3024692" y="5012049"/>
            <a:ext cx="3716082" cy="1015663"/>
          </a:xfrm>
          <a:prstGeom prst="rect">
            <a:avLst/>
          </a:prstGeom>
          <a:noFill/>
        </p:spPr>
        <p:txBody>
          <a:bodyPr wrap="none" rtlCol="0">
            <a:spAutoFit/>
          </a:bodyPr>
          <a:lstStyle/>
          <a:p>
            <a:r>
              <a:rPr lang="en-CA" sz="3600" dirty="0" err="1">
                <a:solidFill>
                  <a:schemeClr val="accent1"/>
                </a:solidFill>
              </a:rPr>
              <a:t>Kwukstam’x</a:t>
            </a:r>
            <a:r>
              <a:rPr lang="en-CA" sz="3600" dirty="0">
                <a:solidFill>
                  <a:schemeClr val="accent1"/>
                </a:solidFill>
              </a:rPr>
              <a:t> </a:t>
            </a:r>
            <a:r>
              <a:rPr lang="en-CA" sz="3600" dirty="0" err="1">
                <a:solidFill>
                  <a:schemeClr val="accent1"/>
                </a:solidFill>
              </a:rPr>
              <a:t>kawx</a:t>
            </a:r>
            <a:endParaRPr lang="en-CA" sz="3600" dirty="0">
              <a:solidFill>
                <a:schemeClr val="accent1"/>
              </a:solidFill>
            </a:endParaRPr>
          </a:p>
          <a:p>
            <a:pPr algn="r"/>
            <a:r>
              <a:rPr lang="en-CA" sz="2400" dirty="0" err="1">
                <a:solidFill>
                  <a:schemeClr val="accent1"/>
                </a:solidFill>
              </a:rPr>
              <a:t>Lilwat</a:t>
            </a:r>
            <a:endParaRPr lang="en-CA" sz="2400" dirty="0">
              <a:solidFill>
                <a:schemeClr val="accent1"/>
              </a:solidFill>
            </a:endParaRPr>
          </a:p>
        </p:txBody>
      </p:sp>
      <p:sp>
        <p:nvSpPr>
          <p:cNvPr id="13" name="TextBox 12">
            <a:extLst>
              <a:ext uri="{FF2B5EF4-FFF2-40B4-BE49-F238E27FC236}">
                <a16:creationId xmlns:a16="http://schemas.microsoft.com/office/drawing/2014/main" id="{3450AA79-095F-B720-97DC-4B097D7FEBD5}"/>
              </a:ext>
            </a:extLst>
          </p:cNvPr>
          <p:cNvSpPr txBox="1"/>
          <p:nvPr/>
        </p:nvSpPr>
        <p:spPr>
          <a:xfrm>
            <a:off x="701174" y="5278066"/>
            <a:ext cx="4008513" cy="1384995"/>
          </a:xfrm>
          <a:prstGeom prst="rect">
            <a:avLst/>
          </a:prstGeom>
          <a:noFill/>
        </p:spPr>
        <p:txBody>
          <a:bodyPr wrap="square" rtlCol="0">
            <a:spAutoFit/>
          </a:bodyPr>
          <a:lstStyle/>
          <a:p>
            <a:r>
              <a:rPr lang="en-CA" sz="3600" dirty="0" err="1">
                <a:solidFill>
                  <a:schemeClr val="accent4"/>
                </a:solidFill>
              </a:rPr>
              <a:t>Haawaa</a:t>
            </a:r>
            <a:endParaRPr lang="en-CA" sz="3600" dirty="0">
              <a:solidFill>
                <a:schemeClr val="accent4"/>
              </a:solidFill>
            </a:endParaRPr>
          </a:p>
          <a:p>
            <a:r>
              <a:rPr lang="en-CA" sz="2400" dirty="0" err="1">
                <a:solidFill>
                  <a:schemeClr val="accent4"/>
                </a:solidFill>
              </a:rPr>
              <a:t>X̱aad</a:t>
            </a:r>
            <a:r>
              <a:rPr lang="en-CA" sz="2400" dirty="0">
                <a:solidFill>
                  <a:schemeClr val="accent4"/>
                </a:solidFill>
              </a:rPr>
              <a:t> </a:t>
            </a:r>
            <a:r>
              <a:rPr lang="en-CA" sz="2400" dirty="0" err="1">
                <a:solidFill>
                  <a:schemeClr val="accent4"/>
                </a:solidFill>
              </a:rPr>
              <a:t>Kil</a:t>
            </a:r>
            <a:r>
              <a:rPr lang="en-CA" sz="2400" dirty="0">
                <a:solidFill>
                  <a:schemeClr val="accent4"/>
                </a:solidFill>
              </a:rPr>
              <a:t> / </a:t>
            </a:r>
            <a:r>
              <a:rPr lang="en-CA" sz="2400" dirty="0" err="1">
                <a:solidFill>
                  <a:schemeClr val="accent4"/>
                </a:solidFill>
              </a:rPr>
              <a:t>X̱aaydaa</a:t>
            </a:r>
            <a:r>
              <a:rPr lang="en-CA" sz="2400" dirty="0">
                <a:solidFill>
                  <a:schemeClr val="accent4"/>
                </a:solidFill>
              </a:rPr>
              <a:t> </a:t>
            </a:r>
            <a:r>
              <a:rPr lang="en-CA" sz="2400" dirty="0" err="1">
                <a:solidFill>
                  <a:schemeClr val="accent4"/>
                </a:solidFill>
              </a:rPr>
              <a:t>Kil</a:t>
            </a:r>
            <a:r>
              <a:rPr lang="en-CA" sz="2400" dirty="0">
                <a:solidFill>
                  <a:schemeClr val="accent4"/>
                </a:solidFill>
              </a:rPr>
              <a:t> (Haida)</a:t>
            </a:r>
          </a:p>
        </p:txBody>
      </p:sp>
      <p:sp>
        <p:nvSpPr>
          <p:cNvPr id="14" name="TextBox 13">
            <a:extLst>
              <a:ext uri="{FF2B5EF4-FFF2-40B4-BE49-F238E27FC236}">
                <a16:creationId xmlns:a16="http://schemas.microsoft.com/office/drawing/2014/main" id="{090A938F-0990-86A7-F96B-2C2541136F0A}"/>
              </a:ext>
            </a:extLst>
          </p:cNvPr>
          <p:cNvSpPr txBox="1"/>
          <p:nvPr/>
        </p:nvSpPr>
        <p:spPr>
          <a:xfrm>
            <a:off x="8332654" y="4311911"/>
            <a:ext cx="2303579" cy="1015663"/>
          </a:xfrm>
          <a:prstGeom prst="rect">
            <a:avLst/>
          </a:prstGeom>
          <a:noFill/>
        </p:spPr>
        <p:txBody>
          <a:bodyPr wrap="none" rtlCol="0">
            <a:spAutoFit/>
          </a:bodyPr>
          <a:lstStyle/>
          <a:p>
            <a:r>
              <a:rPr lang="en-CA" sz="3600" err="1"/>
              <a:t>kʷukʷstéyp</a:t>
            </a:r>
            <a:endParaRPr lang="en-CA" sz="2400"/>
          </a:p>
          <a:p>
            <a:r>
              <a:rPr lang="en-CA" sz="2400" err="1"/>
              <a:t>Nłeʔkepmxcín</a:t>
            </a:r>
            <a:endParaRPr lang="en-CA" sz="2400"/>
          </a:p>
        </p:txBody>
      </p:sp>
      <p:sp>
        <p:nvSpPr>
          <p:cNvPr id="15" name="Rectangle 14">
            <a:extLst>
              <a:ext uri="{FF2B5EF4-FFF2-40B4-BE49-F238E27FC236}">
                <a16:creationId xmlns:a16="http://schemas.microsoft.com/office/drawing/2014/main" id="{D90FA8A6-DEAC-A37B-5711-1260C1726876}"/>
              </a:ext>
            </a:extLst>
          </p:cNvPr>
          <p:cNvSpPr/>
          <p:nvPr/>
        </p:nvSpPr>
        <p:spPr>
          <a:xfrm>
            <a:off x="9089535" y="1679109"/>
            <a:ext cx="2863612" cy="1015663"/>
          </a:xfrm>
          <a:prstGeom prst="rect">
            <a:avLst/>
          </a:prstGeom>
        </p:spPr>
        <p:txBody>
          <a:bodyPr wrap="square">
            <a:spAutoFit/>
          </a:bodyPr>
          <a:lstStyle/>
          <a:p>
            <a:pPr algn="r"/>
            <a:r>
              <a:rPr lang="en-CA" sz="3600" dirty="0">
                <a:solidFill>
                  <a:schemeClr val="tx2"/>
                </a:solidFill>
              </a:rPr>
              <a:t>Soga </a:t>
            </a:r>
            <a:r>
              <a:rPr lang="en-CA" sz="3600" dirty="0" err="1">
                <a:solidFill>
                  <a:schemeClr val="tx2"/>
                </a:solidFill>
              </a:rPr>
              <a:t>sénláʼ</a:t>
            </a:r>
            <a:endParaRPr lang="en-CA" sz="3600" dirty="0">
              <a:solidFill>
                <a:schemeClr val="tx2"/>
              </a:solidFill>
            </a:endParaRPr>
          </a:p>
          <a:p>
            <a:pPr algn="r"/>
            <a:r>
              <a:rPr lang="en-CA" sz="2400" dirty="0" err="1">
                <a:solidFill>
                  <a:schemeClr val="tx2"/>
                </a:solidFill>
              </a:rPr>
              <a:t>Danezāgé</a:t>
            </a:r>
            <a:r>
              <a:rPr lang="en-CA" sz="2400" dirty="0"/>
              <a:t>’</a:t>
            </a:r>
          </a:p>
        </p:txBody>
      </p:sp>
      <p:sp>
        <p:nvSpPr>
          <p:cNvPr id="16" name="Rectangle 15">
            <a:extLst>
              <a:ext uri="{FF2B5EF4-FFF2-40B4-BE49-F238E27FC236}">
                <a16:creationId xmlns:a16="http://schemas.microsoft.com/office/drawing/2014/main" id="{B370A8EA-5CD2-4B50-56F0-780C6108E766}"/>
              </a:ext>
            </a:extLst>
          </p:cNvPr>
          <p:cNvSpPr/>
          <p:nvPr/>
        </p:nvSpPr>
        <p:spPr>
          <a:xfrm>
            <a:off x="4024938" y="1372317"/>
            <a:ext cx="3250789" cy="1015663"/>
          </a:xfrm>
          <a:prstGeom prst="rect">
            <a:avLst/>
          </a:prstGeom>
        </p:spPr>
        <p:txBody>
          <a:bodyPr wrap="square">
            <a:spAutoFit/>
          </a:bodyPr>
          <a:lstStyle/>
          <a:p>
            <a:pPr algn="r"/>
            <a:r>
              <a:rPr lang="en-CA" sz="3600" err="1"/>
              <a:t>stutwiniitscw</a:t>
            </a:r>
            <a:endParaRPr lang="en-CA" sz="3600"/>
          </a:p>
          <a:p>
            <a:pPr algn="r"/>
            <a:r>
              <a:rPr lang="en-CA" sz="2400" err="1"/>
              <a:t>Nuxalk</a:t>
            </a:r>
            <a:endParaRPr lang="en-CA" sz="2400"/>
          </a:p>
        </p:txBody>
      </p:sp>
    </p:spTree>
    <p:custDataLst>
      <p:tags r:id="rId1"/>
    </p:custDataLst>
    <p:extLst>
      <p:ext uri="{BB962C8B-B14F-4D97-AF65-F5344CB8AC3E}">
        <p14:creationId xmlns:p14="http://schemas.microsoft.com/office/powerpoint/2010/main" val="3274121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icture containing grass, outdoor, smoke, coming&#10;&#10;Description automatically generated">
            <a:extLst>
              <a:ext uri="{FF2B5EF4-FFF2-40B4-BE49-F238E27FC236}">
                <a16:creationId xmlns:a16="http://schemas.microsoft.com/office/drawing/2014/main" id="{BF374DFC-4B04-B3FB-FAE8-046C1EC371F0}"/>
              </a:ext>
            </a:extLst>
          </p:cNvPr>
          <p:cNvPicPr>
            <a:picLocks noGrp="1" noChangeAspect="1"/>
          </p:cNvPicPr>
          <p:nvPr>
            <p:ph type="pic" sz="quarter" idx="14"/>
          </p:nvPr>
        </p:nvPicPr>
        <p:blipFill>
          <a:blip r:embed="rId4">
            <a:extLst>
              <a:ext uri="{28A0092B-C50C-407E-A947-70E740481C1C}">
                <a14:useLocalDpi xmlns:a14="http://schemas.microsoft.com/office/drawing/2010/main" val="0"/>
              </a:ext>
            </a:extLst>
          </a:blip>
          <a:srcRect l="28585" r="28585"/>
          <a:stretch>
            <a:fillRect/>
          </a:stretch>
        </p:blipFill>
        <p:spPr/>
      </p:pic>
      <p:sp>
        <p:nvSpPr>
          <p:cNvPr id="3" name="Title 2">
            <a:extLst>
              <a:ext uri="{FF2B5EF4-FFF2-40B4-BE49-F238E27FC236}">
                <a16:creationId xmlns:a16="http://schemas.microsoft.com/office/drawing/2014/main" id="{4ED49A1D-B65C-407E-9B1D-B8650156432A}"/>
              </a:ext>
            </a:extLst>
          </p:cNvPr>
          <p:cNvSpPr>
            <a:spLocks noGrp="1"/>
          </p:cNvSpPr>
          <p:nvPr>
            <p:ph type="title"/>
          </p:nvPr>
        </p:nvSpPr>
        <p:spPr/>
        <p:txBody>
          <a:bodyPr/>
          <a:lstStyle/>
          <a:p>
            <a:r>
              <a:rPr lang="en-CA" dirty="0"/>
              <a:t>Exercise Agenda</a:t>
            </a:r>
          </a:p>
        </p:txBody>
      </p:sp>
      <p:sp>
        <p:nvSpPr>
          <p:cNvPr id="4" name="Content Placeholder 3">
            <a:extLst>
              <a:ext uri="{FF2B5EF4-FFF2-40B4-BE49-F238E27FC236}">
                <a16:creationId xmlns:a16="http://schemas.microsoft.com/office/drawing/2014/main" id="{A38A0C3A-D800-0CE9-F0D1-51356AF820AD}"/>
              </a:ext>
            </a:extLst>
          </p:cNvPr>
          <p:cNvSpPr>
            <a:spLocks noGrp="1"/>
          </p:cNvSpPr>
          <p:nvPr>
            <p:ph idx="1"/>
          </p:nvPr>
        </p:nvSpPr>
        <p:spPr>
          <a:xfrm>
            <a:off x="674518" y="1825626"/>
            <a:ext cx="7277679" cy="3754117"/>
          </a:xfrm>
        </p:spPr>
        <p:txBody>
          <a:bodyPr/>
          <a:lstStyle/>
          <a:p>
            <a:r>
              <a:rPr lang="en-CA" sz="2800" dirty="0"/>
              <a:t>Facility Briefing</a:t>
            </a:r>
          </a:p>
          <a:p>
            <a:r>
              <a:rPr lang="en-CA" dirty="0"/>
              <a:t>Introductions</a:t>
            </a:r>
            <a:endParaRPr lang="en-CA" sz="2800" dirty="0"/>
          </a:p>
          <a:p>
            <a:r>
              <a:rPr lang="en-CA" sz="2800" dirty="0"/>
              <a:t>Tabletop Introduction, Principals, Expectations</a:t>
            </a:r>
          </a:p>
          <a:p>
            <a:r>
              <a:rPr lang="en-CA" sz="2800" dirty="0"/>
              <a:t>Exercise</a:t>
            </a:r>
          </a:p>
          <a:p>
            <a:r>
              <a:rPr lang="en-CA" sz="2800" dirty="0"/>
              <a:t>Exercise Hotwash</a:t>
            </a:r>
          </a:p>
        </p:txBody>
      </p:sp>
    </p:spTree>
    <p:custDataLst>
      <p:tags r:id="rId1"/>
    </p:custDataLst>
    <p:extLst>
      <p:ext uri="{BB962C8B-B14F-4D97-AF65-F5344CB8AC3E}">
        <p14:creationId xmlns:p14="http://schemas.microsoft.com/office/powerpoint/2010/main" val="1699547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003A1F0-FD9C-710E-2FC2-BADDA8E8D065}"/>
              </a:ext>
            </a:extLst>
          </p:cNvPr>
          <p:cNvSpPr>
            <a:spLocks noGrp="1"/>
          </p:cNvSpPr>
          <p:nvPr>
            <p:ph type="pic" sz="quarter" idx="14"/>
          </p:nvPr>
        </p:nvSpPr>
        <p:spPr/>
        <p:txBody>
          <a:bodyPr/>
          <a:lstStyle/>
          <a:p>
            <a:endParaRPr lang="en-US"/>
          </a:p>
        </p:txBody>
      </p:sp>
      <p:sp>
        <p:nvSpPr>
          <p:cNvPr id="3" name="Title 2">
            <a:extLst>
              <a:ext uri="{FF2B5EF4-FFF2-40B4-BE49-F238E27FC236}">
                <a16:creationId xmlns:a16="http://schemas.microsoft.com/office/drawing/2014/main" id="{4D59D59C-0B09-CBD2-01C8-632AA5F00404}"/>
              </a:ext>
            </a:extLst>
          </p:cNvPr>
          <p:cNvSpPr>
            <a:spLocks noGrp="1"/>
          </p:cNvSpPr>
          <p:nvPr>
            <p:ph type="title"/>
          </p:nvPr>
        </p:nvSpPr>
        <p:spPr/>
        <p:txBody>
          <a:bodyPr/>
          <a:lstStyle/>
          <a:p>
            <a:r>
              <a:rPr lang="en-CA" dirty="0"/>
              <a:t>Table-top Exercise Objectives</a:t>
            </a:r>
            <a:endParaRPr lang="en-US" dirty="0"/>
          </a:p>
        </p:txBody>
      </p:sp>
      <p:sp>
        <p:nvSpPr>
          <p:cNvPr id="4" name="Content Placeholder 3">
            <a:extLst>
              <a:ext uri="{FF2B5EF4-FFF2-40B4-BE49-F238E27FC236}">
                <a16:creationId xmlns:a16="http://schemas.microsoft.com/office/drawing/2014/main" id="{A145F120-48F1-D8DE-58C5-29816E2E6B46}"/>
              </a:ext>
            </a:extLst>
          </p:cNvPr>
          <p:cNvSpPr>
            <a:spLocks noGrp="1"/>
          </p:cNvSpPr>
          <p:nvPr>
            <p:ph idx="1"/>
          </p:nvPr>
        </p:nvSpPr>
        <p:spPr/>
        <p:txBody>
          <a:bodyPr>
            <a:normAutofit/>
          </a:bodyPr>
          <a:lstStyle/>
          <a:p>
            <a:pPr>
              <a:lnSpc>
                <a:spcPct val="107000"/>
              </a:lnSpc>
              <a:spcAft>
                <a:spcPts val="800"/>
              </a:spcAft>
              <a:buNone/>
            </a:pPr>
            <a:r>
              <a:rPr lang="en-CA" sz="1800" b="1" dirty="0">
                <a:effectLst/>
                <a:latin typeface="BC Sans" pitchFamily="2" charset="0"/>
                <a:ea typeface="Calibri" panose="020F0502020204030204" pitchFamily="34" charset="0"/>
                <a:cs typeface="Times New Roman" panose="02020603050405020304" pitchFamily="18" charset="0"/>
              </a:rPr>
              <a:t>Objectives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90000"/>
              </a:lnSpc>
              <a:spcAft>
                <a:spcPts val="800"/>
              </a:spcAft>
              <a:buFont typeface="Arial" panose="020B0604020202020204" pitchFamily="34" charset="0"/>
              <a:buChar char="•"/>
              <a:tabLst>
                <a:tab pos="457200" algn="l"/>
              </a:tabLst>
            </a:pPr>
            <a:r>
              <a:rPr lang="en-CA" sz="1800" kern="1200" dirty="0">
                <a:solidFill>
                  <a:srgbClr val="000000"/>
                </a:solidFill>
                <a:effectLst/>
                <a:latin typeface="BC Sans" pitchFamily="2" charset="0"/>
                <a:ea typeface="+mn-ea"/>
                <a:cs typeface="+mn-cs"/>
              </a:rPr>
              <a:t>Use an emergency scenario to practice your community </a:t>
            </a:r>
            <a:r>
              <a:rPr lang="en-CA" sz="1800" dirty="0">
                <a:solidFill>
                  <a:srgbClr val="000000"/>
                </a:solidFill>
                <a:latin typeface="BC Sans" pitchFamily="2" charset="0"/>
              </a:rPr>
              <a:t>emergency procedures and evacuation plan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90000"/>
              </a:lnSpc>
              <a:spcAft>
                <a:spcPts val="800"/>
              </a:spcAft>
              <a:buFont typeface="Arial" panose="020B0604020202020204" pitchFamily="34" charset="0"/>
              <a:buChar char="•"/>
              <a:tabLst>
                <a:tab pos="457200" algn="l"/>
              </a:tabLst>
            </a:pPr>
            <a:r>
              <a:rPr lang="en-CA" sz="1800" kern="1200" dirty="0">
                <a:solidFill>
                  <a:srgbClr val="000000"/>
                </a:solidFill>
                <a:effectLst/>
                <a:latin typeface="BC Sans" pitchFamily="2" charset="0"/>
                <a:ea typeface="+mn-ea"/>
                <a:cs typeface="+mn-cs"/>
              </a:rPr>
              <a:t>Uncover community strengths and gaps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90000"/>
              </a:lnSpc>
              <a:spcAft>
                <a:spcPts val="800"/>
              </a:spcAft>
              <a:buFont typeface="Arial" panose="020B0604020202020204" pitchFamily="34" charset="0"/>
              <a:buChar char="•"/>
              <a:tabLst>
                <a:tab pos="457200" algn="l"/>
              </a:tabLst>
            </a:pPr>
            <a:r>
              <a:rPr lang="en-CA" sz="1800" kern="1200" dirty="0">
                <a:solidFill>
                  <a:srgbClr val="000000"/>
                </a:solidFill>
                <a:effectLst/>
                <a:latin typeface="BC Sans" pitchFamily="2" charset="0"/>
                <a:ea typeface="+mn-ea"/>
                <a:cs typeface="+mn-cs"/>
              </a:rPr>
              <a:t>Foster relationships and mutual aid agreements with partners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90000"/>
              </a:lnSpc>
              <a:spcAft>
                <a:spcPts val="800"/>
              </a:spcAft>
              <a:buFont typeface="Arial" panose="020B0604020202020204" pitchFamily="34" charset="0"/>
              <a:buChar char="•"/>
              <a:tabLst>
                <a:tab pos="457200" algn="l"/>
              </a:tabLst>
            </a:pPr>
            <a:r>
              <a:rPr lang="en-CA" sz="1800" kern="1200" dirty="0">
                <a:solidFill>
                  <a:srgbClr val="000000"/>
                </a:solidFill>
                <a:effectLst/>
                <a:latin typeface="BC Sans" pitchFamily="2" charset="0"/>
                <a:ea typeface="+mn-ea"/>
                <a:cs typeface="+mn-cs"/>
              </a:rPr>
              <a:t>To be better prepared should an evacuation situation occur for your community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5" name="Slide Number Placeholder 4">
            <a:extLst>
              <a:ext uri="{FF2B5EF4-FFF2-40B4-BE49-F238E27FC236}">
                <a16:creationId xmlns:a16="http://schemas.microsoft.com/office/drawing/2014/main" id="{A3B0D36B-AEAB-02E8-6CBF-B3EAFC3065CA}"/>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C9A5642E-E65E-4FF9-8B3D-340166719BFC}" type="slidenum">
              <a:rPr kumimoji="0" lang="en-CA" sz="1200" b="0" i="0" u="none" strike="noStrike" kern="1200" cap="none" spc="0" normalizeH="0" baseline="0" noProof="0" smtClean="0">
                <a:ln>
                  <a:noFill/>
                </a:ln>
                <a:solidFill>
                  <a:prstClr val="white"/>
                </a:solidFill>
                <a:effectLst/>
                <a:uLnTx/>
                <a:uFillTx/>
                <a:latin typeface="Segoe U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n-CA" sz="1200" b="0" i="0" u="none" strike="noStrike" kern="1200" cap="none" spc="0" normalizeH="0" baseline="0" noProof="0" dirty="0">
              <a:ln>
                <a:noFill/>
              </a:ln>
              <a:solidFill>
                <a:prstClr val="white"/>
              </a:solidFill>
              <a:effectLst/>
              <a:uLnTx/>
              <a:uFillTx/>
              <a:latin typeface="Segoe UI"/>
              <a:ea typeface="+mn-ea"/>
              <a:cs typeface="+mn-cs"/>
            </a:endParaRPr>
          </a:p>
        </p:txBody>
      </p:sp>
    </p:spTree>
    <p:extLst>
      <p:ext uri="{BB962C8B-B14F-4D97-AF65-F5344CB8AC3E}">
        <p14:creationId xmlns:p14="http://schemas.microsoft.com/office/powerpoint/2010/main" val="2849914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26C27-9A2E-CA16-C17B-97E1C4FFE51A}"/>
              </a:ext>
            </a:extLst>
          </p:cNvPr>
          <p:cNvSpPr>
            <a:spLocks noGrp="1"/>
          </p:cNvSpPr>
          <p:nvPr>
            <p:ph type="title"/>
          </p:nvPr>
        </p:nvSpPr>
        <p:spPr/>
        <p:txBody>
          <a:bodyPr anchor="b">
            <a:normAutofit/>
          </a:bodyPr>
          <a:lstStyle/>
          <a:p>
            <a:r>
              <a:rPr lang="en-CA" dirty="0"/>
              <a:t>Why Exercise?</a:t>
            </a:r>
          </a:p>
        </p:txBody>
      </p:sp>
      <p:pic>
        <p:nvPicPr>
          <p:cNvPr id="6" name="Content Placeholder 5" descr="Artificial Intelligence outline">
            <a:extLst>
              <a:ext uri="{FF2B5EF4-FFF2-40B4-BE49-F238E27FC236}">
                <a16:creationId xmlns:a16="http://schemas.microsoft.com/office/drawing/2014/main" id="{37875B32-A9AA-89AF-7AF9-C7C6D0BD6352}"/>
              </a:ext>
            </a:extLst>
          </p:cNvPr>
          <p:cNvPicPr>
            <a:picLocks noGrp="1" noChangeAspect="1"/>
          </p:cNvPicPr>
          <p:nvPr>
            <p:ph idx="1"/>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39393" y="2024990"/>
            <a:ext cx="2808019" cy="2808019"/>
          </a:xfrm>
        </p:spPr>
      </p:pic>
      <p:sp>
        <p:nvSpPr>
          <p:cNvPr id="4" name="Content Placeholder 3">
            <a:extLst>
              <a:ext uri="{FF2B5EF4-FFF2-40B4-BE49-F238E27FC236}">
                <a16:creationId xmlns:a16="http://schemas.microsoft.com/office/drawing/2014/main" id="{86343D7B-A071-8506-8357-9ADC370BCE8B}"/>
              </a:ext>
            </a:extLst>
          </p:cNvPr>
          <p:cNvSpPr>
            <a:spLocks noGrp="1"/>
          </p:cNvSpPr>
          <p:nvPr>
            <p:ph idx="13"/>
          </p:nvPr>
        </p:nvSpPr>
        <p:spPr>
          <a:xfrm>
            <a:off x="4243228" y="1825626"/>
            <a:ext cx="6881972" cy="3774047"/>
          </a:xfrm>
        </p:spPr>
        <p:txBody>
          <a:bodyPr>
            <a:normAutofit lnSpcReduction="10000"/>
          </a:bodyPr>
          <a:lstStyle/>
          <a:p>
            <a:pPr>
              <a:lnSpc>
                <a:spcPct val="90000"/>
              </a:lnSpc>
            </a:pPr>
            <a:r>
              <a:rPr lang="en-CA" sz="2400" dirty="0"/>
              <a:t>Proactive planning tool – testing a plan or program </a:t>
            </a:r>
          </a:p>
          <a:p>
            <a:pPr>
              <a:lnSpc>
                <a:spcPct val="90000"/>
              </a:lnSpc>
            </a:pPr>
            <a:r>
              <a:rPr lang="en-CA" sz="2400" dirty="0"/>
              <a:t>Establish interagency relationships prior to the event.</a:t>
            </a:r>
          </a:p>
          <a:p>
            <a:pPr>
              <a:lnSpc>
                <a:spcPct val="90000"/>
              </a:lnSpc>
            </a:pPr>
            <a:r>
              <a:rPr lang="en-CA" sz="2400" dirty="0"/>
              <a:t>Develop a common understanding of each participant’s role during an event.</a:t>
            </a:r>
          </a:p>
          <a:p>
            <a:pPr>
              <a:lnSpc>
                <a:spcPct val="90000"/>
              </a:lnSpc>
            </a:pPr>
            <a:r>
              <a:rPr lang="en-CA" sz="2400" dirty="0"/>
              <a:t>Develop common, unified goals and objectives</a:t>
            </a:r>
            <a:r>
              <a:rPr lang="en-US" sz="2400" dirty="0"/>
              <a:t>.</a:t>
            </a:r>
          </a:p>
          <a:p>
            <a:pPr>
              <a:lnSpc>
                <a:spcPct val="90000"/>
              </a:lnSpc>
            </a:pPr>
            <a:r>
              <a:rPr lang="en-US" sz="2400" dirty="0"/>
              <a:t>Ensure the emergency program or policy can address a range of possible scenarios.</a:t>
            </a:r>
            <a:endParaRPr lang="en-CA" sz="2400" dirty="0"/>
          </a:p>
        </p:txBody>
      </p:sp>
    </p:spTree>
    <p:custDataLst>
      <p:tags r:id="rId1"/>
    </p:custDataLst>
    <p:extLst>
      <p:ext uri="{BB962C8B-B14F-4D97-AF65-F5344CB8AC3E}">
        <p14:creationId xmlns:p14="http://schemas.microsoft.com/office/powerpoint/2010/main" val="280536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1E35D8-148E-7D60-E8C8-34EEED3F53C0}"/>
              </a:ext>
            </a:extLst>
          </p:cNvPr>
          <p:cNvSpPr>
            <a:spLocks noGrp="1"/>
          </p:cNvSpPr>
          <p:nvPr>
            <p:ph type="title"/>
          </p:nvPr>
        </p:nvSpPr>
        <p:spPr/>
        <p:txBody>
          <a:bodyPr anchor="b">
            <a:normAutofit/>
          </a:bodyPr>
          <a:lstStyle/>
          <a:p>
            <a:r>
              <a:rPr lang="en-CA" dirty="0"/>
              <a:t>What is a Tabletop Exercise?</a:t>
            </a:r>
          </a:p>
        </p:txBody>
      </p:sp>
      <p:sp>
        <p:nvSpPr>
          <p:cNvPr id="3" name="Content Placeholder 2">
            <a:extLst>
              <a:ext uri="{FF2B5EF4-FFF2-40B4-BE49-F238E27FC236}">
                <a16:creationId xmlns:a16="http://schemas.microsoft.com/office/drawing/2014/main" id="{73353675-44D0-F800-15E3-35FF3B56BF06}"/>
              </a:ext>
            </a:extLst>
          </p:cNvPr>
          <p:cNvSpPr>
            <a:spLocks noGrp="1"/>
          </p:cNvSpPr>
          <p:nvPr>
            <p:ph idx="1"/>
          </p:nvPr>
        </p:nvSpPr>
        <p:spPr>
          <a:xfrm>
            <a:off x="806554" y="2076361"/>
            <a:ext cx="7409792" cy="3156277"/>
          </a:xfrm>
        </p:spPr>
        <p:txBody>
          <a:bodyPr>
            <a:normAutofit/>
          </a:bodyPr>
          <a:lstStyle/>
          <a:p>
            <a:r>
              <a:rPr lang="en-CA" sz="3200" dirty="0"/>
              <a:t>An exercise that allows participants to discuss a simulated incident or emergency. The exercise allows individuals to clarify their roles and responsibilities, as well as validate or improve response plans.</a:t>
            </a:r>
            <a:endParaRPr lang="en-US" sz="3200" dirty="0"/>
          </a:p>
        </p:txBody>
      </p:sp>
      <p:pic>
        <p:nvPicPr>
          <p:cNvPr id="4" name="Graphic 3" descr="Meeting outline">
            <a:extLst>
              <a:ext uri="{FF2B5EF4-FFF2-40B4-BE49-F238E27FC236}">
                <a16:creationId xmlns:a16="http://schemas.microsoft.com/office/drawing/2014/main" id="{6CE5F450-B6E0-1FDC-6648-FD7C5D3B59F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201716" y="2076361"/>
            <a:ext cx="2705277" cy="2705277"/>
          </a:xfrm>
          <a:prstGeom prst="rect">
            <a:avLst/>
          </a:prstGeom>
        </p:spPr>
      </p:pic>
    </p:spTree>
    <p:custDataLst>
      <p:tags r:id="rId1"/>
    </p:custDataLst>
    <p:extLst>
      <p:ext uri="{BB962C8B-B14F-4D97-AF65-F5344CB8AC3E}">
        <p14:creationId xmlns:p14="http://schemas.microsoft.com/office/powerpoint/2010/main" val="2027786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80476-83C7-7B05-586D-2BF8AEDD7778}"/>
              </a:ext>
            </a:extLst>
          </p:cNvPr>
          <p:cNvSpPr>
            <a:spLocks noGrp="1"/>
          </p:cNvSpPr>
          <p:nvPr>
            <p:ph type="title"/>
          </p:nvPr>
        </p:nvSpPr>
        <p:spPr/>
        <p:txBody>
          <a:bodyPr/>
          <a:lstStyle/>
          <a:p>
            <a:r>
              <a:rPr lang="en-CA" dirty="0"/>
              <a:t>Tabletop Exercise Guiding Principals</a:t>
            </a:r>
          </a:p>
        </p:txBody>
      </p:sp>
      <p:sp>
        <p:nvSpPr>
          <p:cNvPr id="4" name="Content Placeholder 3">
            <a:extLst>
              <a:ext uri="{FF2B5EF4-FFF2-40B4-BE49-F238E27FC236}">
                <a16:creationId xmlns:a16="http://schemas.microsoft.com/office/drawing/2014/main" id="{9E8E54F0-757A-845A-9EBF-BE7EB25B3CD1}"/>
              </a:ext>
            </a:extLst>
          </p:cNvPr>
          <p:cNvSpPr>
            <a:spLocks noGrp="1"/>
          </p:cNvSpPr>
          <p:nvPr>
            <p:ph idx="1"/>
          </p:nvPr>
        </p:nvSpPr>
        <p:spPr>
          <a:xfrm>
            <a:off x="1140432" y="1825626"/>
            <a:ext cx="9984768" cy="3774047"/>
          </a:xfrm>
        </p:spPr>
        <p:txBody>
          <a:bodyPr>
            <a:normAutofit fontScale="77500" lnSpcReduction="20000"/>
          </a:bodyPr>
          <a:lstStyle/>
          <a:p>
            <a:r>
              <a:rPr lang="en-US" dirty="0"/>
              <a:t>Tabletop exercises can be used to validate plans, especially in testing for weaknesses in procedures.</a:t>
            </a:r>
          </a:p>
          <a:p>
            <a:r>
              <a:rPr lang="en-CA" dirty="0"/>
              <a:t>React to information as if it were a real event</a:t>
            </a:r>
          </a:p>
          <a:p>
            <a:r>
              <a:rPr lang="en-CA" dirty="0"/>
              <a:t>Testing systems and processes – not individuals</a:t>
            </a:r>
          </a:p>
          <a:p>
            <a:r>
              <a:rPr lang="en-CA" dirty="0"/>
              <a:t>Focus on decision points that need to be made</a:t>
            </a:r>
            <a:endParaRPr lang="en-US" dirty="0"/>
          </a:p>
          <a:p>
            <a:r>
              <a:rPr lang="en-US" dirty="0"/>
              <a:t>The end goals:</a:t>
            </a:r>
          </a:p>
          <a:p>
            <a:pPr lvl="1"/>
            <a:r>
              <a:rPr lang="en-US" dirty="0"/>
              <a:t>Understand the response process and policy</a:t>
            </a:r>
          </a:p>
          <a:p>
            <a:pPr lvl="1"/>
            <a:r>
              <a:rPr lang="en-US" dirty="0"/>
              <a:t>Identify gaps and Improve plans and procedures</a:t>
            </a:r>
          </a:p>
          <a:p>
            <a:pPr lvl="1"/>
            <a:r>
              <a:rPr lang="en-CA" dirty="0"/>
              <a:t>Further develop readiness and be more prepared</a:t>
            </a:r>
          </a:p>
        </p:txBody>
      </p:sp>
      <p:pic>
        <p:nvPicPr>
          <p:cNvPr id="6" name="Graphic 5" descr="Head with gears outline">
            <a:extLst>
              <a:ext uri="{FF2B5EF4-FFF2-40B4-BE49-F238E27FC236}">
                <a16:creationId xmlns:a16="http://schemas.microsoft.com/office/drawing/2014/main" id="{C9C996E7-1140-71B8-AD40-37EB52C772E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flipH="1">
            <a:off x="8639910" y="2263065"/>
            <a:ext cx="2801814" cy="2896914"/>
          </a:xfrm>
          <a:prstGeom prst="rect">
            <a:avLst/>
          </a:prstGeom>
        </p:spPr>
      </p:pic>
    </p:spTree>
    <p:custDataLst>
      <p:tags r:id="rId1"/>
    </p:custDataLst>
    <p:extLst>
      <p:ext uri="{BB962C8B-B14F-4D97-AF65-F5344CB8AC3E}">
        <p14:creationId xmlns:p14="http://schemas.microsoft.com/office/powerpoint/2010/main" val="7610049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BB74A7-5D41-4424-460E-360F9E4DD3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93157EA-CEDD-F132-CD98-2519F77A088F}"/>
              </a:ext>
            </a:extLst>
          </p:cNvPr>
          <p:cNvSpPr>
            <a:spLocks noGrp="1"/>
          </p:cNvSpPr>
          <p:nvPr>
            <p:ph type="title"/>
          </p:nvPr>
        </p:nvSpPr>
        <p:spPr/>
        <p:txBody>
          <a:bodyPr>
            <a:normAutofit fontScale="90000"/>
          </a:bodyPr>
          <a:lstStyle/>
          <a:p>
            <a:r>
              <a:rPr lang="en-CA" dirty="0"/>
              <a:t>Tabletop References: EMCR Evacuation Guide</a:t>
            </a:r>
          </a:p>
        </p:txBody>
      </p:sp>
      <p:pic>
        <p:nvPicPr>
          <p:cNvPr id="4" name="Picture 3">
            <a:extLst>
              <a:ext uri="{FF2B5EF4-FFF2-40B4-BE49-F238E27FC236}">
                <a16:creationId xmlns:a16="http://schemas.microsoft.com/office/drawing/2014/main" id="{F51897F6-F8DD-A046-7C33-282CFFCE8F28}"/>
              </a:ext>
            </a:extLst>
          </p:cNvPr>
          <p:cNvPicPr>
            <a:picLocks noChangeAspect="1"/>
          </p:cNvPicPr>
          <p:nvPr/>
        </p:nvPicPr>
        <p:blipFill>
          <a:blip r:embed="rId4"/>
          <a:stretch>
            <a:fillRect/>
          </a:stretch>
        </p:blipFill>
        <p:spPr>
          <a:xfrm>
            <a:off x="1755228" y="1708515"/>
            <a:ext cx="3930870" cy="5141113"/>
          </a:xfrm>
          <a:prstGeom prst="rect">
            <a:avLst/>
          </a:prstGeom>
          <a:ln>
            <a:solidFill>
              <a:srgbClr val="000000"/>
            </a:solidFill>
          </a:ln>
        </p:spPr>
      </p:pic>
      <p:pic>
        <p:nvPicPr>
          <p:cNvPr id="6" name="Picture 5">
            <a:extLst>
              <a:ext uri="{FF2B5EF4-FFF2-40B4-BE49-F238E27FC236}">
                <a16:creationId xmlns:a16="http://schemas.microsoft.com/office/drawing/2014/main" id="{15981CC7-D89C-8886-A31B-E893450A4FAA}"/>
              </a:ext>
            </a:extLst>
          </p:cNvPr>
          <p:cNvPicPr>
            <a:picLocks noChangeAspect="1"/>
          </p:cNvPicPr>
          <p:nvPr/>
        </p:nvPicPr>
        <p:blipFill>
          <a:blip r:embed="rId5"/>
          <a:stretch>
            <a:fillRect/>
          </a:stretch>
        </p:blipFill>
        <p:spPr>
          <a:xfrm>
            <a:off x="5686098" y="1700145"/>
            <a:ext cx="4144524" cy="5157855"/>
          </a:xfrm>
          <a:prstGeom prst="rect">
            <a:avLst/>
          </a:prstGeom>
          <a:ln>
            <a:solidFill>
              <a:srgbClr val="000000"/>
            </a:solidFill>
          </a:ln>
        </p:spPr>
      </p:pic>
      <p:sp>
        <p:nvSpPr>
          <p:cNvPr id="8" name="TextBox 7">
            <a:extLst>
              <a:ext uri="{FF2B5EF4-FFF2-40B4-BE49-F238E27FC236}">
                <a16:creationId xmlns:a16="http://schemas.microsoft.com/office/drawing/2014/main" id="{1528659E-DF76-E1D8-D50D-4F8D949801E2}"/>
              </a:ext>
            </a:extLst>
          </p:cNvPr>
          <p:cNvSpPr txBox="1"/>
          <p:nvPr/>
        </p:nvSpPr>
        <p:spPr>
          <a:xfrm>
            <a:off x="420414" y="1045442"/>
            <a:ext cx="11771586" cy="646331"/>
          </a:xfrm>
          <a:prstGeom prst="rect">
            <a:avLst/>
          </a:prstGeom>
          <a:solidFill>
            <a:schemeClr val="bg1"/>
          </a:solidFill>
        </p:spPr>
        <p:txBody>
          <a:bodyPr wrap="square">
            <a:spAutoFit/>
          </a:bodyPr>
          <a:lstStyle/>
          <a:p>
            <a:r>
              <a:rPr lang="en-US" dirty="0"/>
              <a:t>https://www2.gov.bc.ca/assets/gov/public-safety-and-emergency-services/emergency-preparedness-response-recovery/local-government/response-operations/evacuation_operational_guide.pdf</a:t>
            </a:r>
          </a:p>
        </p:txBody>
      </p:sp>
    </p:spTree>
    <p:custDataLst>
      <p:tags r:id="rId1"/>
    </p:custDataLst>
    <p:extLst>
      <p:ext uri="{BB962C8B-B14F-4D97-AF65-F5344CB8AC3E}">
        <p14:creationId xmlns:p14="http://schemas.microsoft.com/office/powerpoint/2010/main" val="32988409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96B9A-308B-C303-4093-19C8B231BDEB}"/>
              </a:ext>
            </a:extLst>
          </p:cNvPr>
          <p:cNvSpPr>
            <a:spLocks noGrp="1"/>
          </p:cNvSpPr>
          <p:nvPr>
            <p:ph type="title"/>
          </p:nvPr>
        </p:nvSpPr>
        <p:spPr/>
        <p:txBody>
          <a:bodyPr>
            <a:normAutofit/>
          </a:bodyPr>
          <a:lstStyle/>
          <a:p>
            <a:r>
              <a:rPr lang="en-CA" dirty="0"/>
              <a:t>Tabletop References: EMCR Policies</a:t>
            </a:r>
          </a:p>
        </p:txBody>
      </p:sp>
      <p:sp>
        <p:nvSpPr>
          <p:cNvPr id="3" name="Content Placeholder 2">
            <a:extLst>
              <a:ext uri="{FF2B5EF4-FFF2-40B4-BE49-F238E27FC236}">
                <a16:creationId xmlns:a16="http://schemas.microsoft.com/office/drawing/2014/main" id="{0D93CCC4-00A4-F9AA-9B47-EB7D920D1BB3}"/>
              </a:ext>
            </a:extLst>
          </p:cNvPr>
          <p:cNvSpPr>
            <a:spLocks noGrp="1"/>
          </p:cNvSpPr>
          <p:nvPr>
            <p:ph idx="1"/>
          </p:nvPr>
        </p:nvSpPr>
        <p:spPr/>
        <p:txBody>
          <a:bodyPr>
            <a:normAutofit fontScale="92500" lnSpcReduction="20000"/>
          </a:bodyPr>
          <a:lstStyle/>
          <a:p>
            <a:r>
              <a:rPr lang="en-CA" dirty="0"/>
              <a:t>Policy 2.14 – Community Navigator - First Nations Community Navigator for Emergency Support Services</a:t>
            </a:r>
          </a:p>
          <a:p>
            <a:pPr lvl="1"/>
            <a:r>
              <a:rPr lang="en-CA" dirty="0"/>
              <a:t>An individual identified by a community to act as a liaison between the EOC, ESS, support agencies and evacuees</a:t>
            </a:r>
          </a:p>
          <a:p>
            <a:pPr lvl="1"/>
            <a:r>
              <a:rPr lang="en-CA" dirty="0"/>
              <a:t>A Community Navigator advocates for complex or unique evacuee needs</a:t>
            </a:r>
          </a:p>
          <a:p>
            <a:pPr marL="457200" lvl="1" indent="0">
              <a:buNone/>
            </a:pPr>
            <a:endParaRPr lang="en-CA" dirty="0"/>
          </a:p>
        </p:txBody>
      </p:sp>
      <p:sp>
        <p:nvSpPr>
          <p:cNvPr id="4" name="Content Placeholder 3">
            <a:extLst>
              <a:ext uri="{FF2B5EF4-FFF2-40B4-BE49-F238E27FC236}">
                <a16:creationId xmlns:a16="http://schemas.microsoft.com/office/drawing/2014/main" id="{51869395-5E58-2E29-9E2E-1D9D7E185831}"/>
              </a:ext>
            </a:extLst>
          </p:cNvPr>
          <p:cNvSpPr>
            <a:spLocks noGrp="1"/>
          </p:cNvSpPr>
          <p:nvPr>
            <p:ph idx="13"/>
          </p:nvPr>
        </p:nvSpPr>
        <p:spPr/>
        <p:txBody>
          <a:bodyPr>
            <a:normAutofit fontScale="92500" lnSpcReduction="10000"/>
          </a:bodyPr>
          <a:lstStyle/>
          <a:p>
            <a:r>
              <a:rPr lang="en-CA" dirty="0"/>
              <a:t>Policy 2.15 – Cultural Activity Locations Support</a:t>
            </a:r>
          </a:p>
          <a:p>
            <a:pPr lvl="1"/>
            <a:r>
              <a:rPr lang="en-CA" dirty="0"/>
              <a:t>To provide support for the establishment of culturally safe spaces for evacuees to gather while they are on Evacuation Order</a:t>
            </a:r>
          </a:p>
          <a:p>
            <a:pPr lvl="1"/>
            <a:r>
              <a:rPr lang="en-CA" dirty="0"/>
              <a:t>Service Agencies such as FNHA may support in these locations with mental health services</a:t>
            </a:r>
          </a:p>
        </p:txBody>
      </p:sp>
    </p:spTree>
    <p:custDataLst>
      <p:tags r:id="rId1"/>
    </p:custDataLst>
    <p:extLst>
      <p:ext uri="{BB962C8B-B14F-4D97-AF65-F5344CB8AC3E}">
        <p14:creationId xmlns:p14="http://schemas.microsoft.com/office/powerpoint/2010/main" val="82452899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3"/>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EMBC Light Mode">
  <a:themeElements>
    <a:clrScheme name="Custom 2">
      <a:dk1>
        <a:srgbClr val="3F3F3F"/>
      </a:dk1>
      <a:lt1>
        <a:sysClr val="window" lastClr="FFFFFF"/>
      </a:lt1>
      <a:dk2>
        <a:srgbClr val="44546A"/>
      </a:dk2>
      <a:lt2>
        <a:srgbClr val="E7E6E6"/>
      </a:lt2>
      <a:accent1>
        <a:srgbClr val="234075"/>
      </a:accent1>
      <a:accent2>
        <a:srgbClr val="E3A82B"/>
      </a:accent2>
      <a:accent3>
        <a:srgbClr val="00A3E1"/>
      </a:accent3>
      <a:accent4>
        <a:srgbClr val="614B79"/>
      </a:accent4>
      <a:accent5>
        <a:srgbClr val="F93822"/>
      </a:accent5>
      <a:accent6>
        <a:srgbClr val="63C6BF"/>
      </a:accent6>
      <a:hlink>
        <a:srgbClr val="0563C1"/>
      </a:hlink>
      <a:folHlink>
        <a:srgbClr val="614B79"/>
      </a:folHlink>
    </a:clrScheme>
    <a:fontScheme name="Custom 1">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85000"/>
          </a:schemeClr>
        </a:solidFill>
        <a:ln w="9525" cap="flat">
          <a:noFill/>
          <a:prstDash val="solid"/>
          <a:miter/>
        </a:ln>
      </a:spPr>
      <a:bodyPr rtlCol="0" anchor="ctr"/>
      <a:lstStyle>
        <a:defPPr algn="l">
          <a:defRPr dirty="0"/>
        </a:defPPr>
      </a:lstStyle>
    </a:spDef>
  </a:objectDefaults>
  <a:extraClrSchemeLst/>
  <a:extLst>
    <a:ext uri="{05A4C25C-085E-4340-85A3-A5531E510DB2}">
      <thm15:themeFamily xmlns:thm15="http://schemas.microsoft.com/office/thememl/2012/main" name="Presentation1" id="{B84272FA-BB4E-43F6-AB75-0AB9F0BFB579}" vid="{84F485C0-DE06-497C-8C6C-ABFC89C75CD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7">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98EDF007-B458-4838-8518-CC057BB3880F}">
  <we:reference id="wa104381063" version="1.0.0.1" store="en-001" storeType="OMEX"/>
  <we:alternateReferences>
    <we:reference id="WA104381063" version="1.0.0.1" store=""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256975931115C42B154129ACF64F69B" ma:contentTypeVersion="13" ma:contentTypeDescription="Create a new document." ma:contentTypeScope="" ma:versionID="abc358b6eff4d0930ec726d3aa403cb3">
  <xsd:schema xmlns:xsd="http://www.w3.org/2001/XMLSchema" xmlns:xs="http://www.w3.org/2001/XMLSchema" xmlns:p="http://schemas.microsoft.com/office/2006/metadata/properties" xmlns:ns3="6dacf12f-1e0d-46b0-91bd-702888a65233" xmlns:ns4="40ccca9c-0b7e-4ba6-a758-0e8a1fa03b03" targetNamespace="http://schemas.microsoft.com/office/2006/metadata/properties" ma:root="true" ma:fieldsID="d7f07e1b242e0853164685cd653b0a87" ns3:_="" ns4:_="">
    <xsd:import namespace="6dacf12f-1e0d-46b0-91bd-702888a65233"/>
    <xsd:import namespace="40ccca9c-0b7e-4ba6-a758-0e8a1fa03b03"/>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AutoTags" minOccurs="0"/>
                <xsd:element ref="ns4:MediaServiceOCR" minOccurs="0"/>
                <xsd:element ref="ns4:MediaServiceGenerationTime" minOccurs="0"/>
                <xsd:element ref="ns4:MediaServiceEventHashCode" minOccurs="0"/>
                <xsd:element ref="ns4:MediaServiceDateTaken"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dacf12f-1e0d-46b0-91bd-702888a65233"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0ccca9c-0b7e-4ba6-a758-0e8a1fa03b03"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F58F9C5-BC22-4BE9-A8D6-9EB778035F08}">
  <ds:schemaRefs>
    <ds:schemaRef ds:uri="http://purl.org/dc/terms/"/>
    <ds:schemaRef ds:uri="http://schemas.microsoft.com/office/2006/metadata/properties"/>
    <ds:schemaRef ds:uri="http://schemas.microsoft.com/office/2006/documentManagement/types"/>
    <ds:schemaRef ds:uri="http://purl.org/dc/elements/1.1/"/>
    <ds:schemaRef ds:uri="http://www.w3.org/XML/1998/namespace"/>
    <ds:schemaRef ds:uri="6dacf12f-1e0d-46b0-91bd-702888a65233"/>
    <ds:schemaRef ds:uri="http://schemas.microsoft.com/office/infopath/2007/PartnerControls"/>
    <ds:schemaRef ds:uri="http://schemas.openxmlformats.org/package/2006/metadata/core-properties"/>
    <ds:schemaRef ds:uri="40ccca9c-0b7e-4ba6-a758-0e8a1fa03b03"/>
    <ds:schemaRef ds:uri="http://purl.org/dc/dcmitype/"/>
  </ds:schemaRefs>
</ds:datastoreItem>
</file>

<file path=customXml/itemProps2.xml><?xml version="1.0" encoding="utf-8"?>
<ds:datastoreItem xmlns:ds="http://schemas.openxmlformats.org/officeDocument/2006/customXml" ds:itemID="{EA13205E-7CB4-46C9-BF68-EB9F9663D858}">
  <ds:schemaRefs>
    <ds:schemaRef ds:uri="http://schemas.microsoft.com/sharepoint/v3/contenttype/forms"/>
  </ds:schemaRefs>
</ds:datastoreItem>
</file>

<file path=customXml/itemProps3.xml><?xml version="1.0" encoding="utf-8"?>
<ds:datastoreItem xmlns:ds="http://schemas.openxmlformats.org/officeDocument/2006/customXml" ds:itemID="{EA2C7766-C71C-4136-B5C4-1B50CD99AD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dacf12f-1e0d-46b0-91bd-702888a65233"/>
    <ds:schemaRef ds:uri="40ccca9c-0b7e-4ba6-a758-0e8a1fa03b0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8202</TotalTime>
  <Words>2948</Words>
  <Application>Microsoft Office PowerPoint</Application>
  <PresentationFormat>Widescreen</PresentationFormat>
  <Paragraphs>329</Paragraphs>
  <Slides>22</Slides>
  <Notes>21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22</vt:i4>
      </vt:variant>
    </vt:vector>
  </HeadingPairs>
  <TitlesOfParts>
    <vt:vector size="33" baseType="lpstr">
      <vt:lpstr>MS Mincho</vt:lpstr>
      <vt:lpstr>Arial</vt:lpstr>
      <vt:lpstr>BC Sans</vt:lpstr>
      <vt:lpstr>Calibri</vt:lpstr>
      <vt:lpstr>Courier New</vt:lpstr>
      <vt:lpstr>Segoe UI</vt:lpstr>
      <vt:lpstr>Segoe UI Light</vt:lpstr>
      <vt:lpstr>Symbol</vt:lpstr>
      <vt:lpstr>Times New Roman</vt:lpstr>
      <vt:lpstr>Wingdings</vt:lpstr>
      <vt:lpstr>1_EMBC Light Mode</vt:lpstr>
      <vt:lpstr>Community Evacuation Table-Top Exercise</vt:lpstr>
      <vt:lpstr>PowerPoint Presentation</vt:lpstr>
      <vt:lpstr>Exercise Agenda</vt:lpstr>
      <vt:lpstr>Table-top Exercise Objectives</vt:lpstr>
      <vt:lpstr>Why Exercise?</vt:lpstr>
      <vt:lpstr>What is a Tabletop Exercise?</vt:lpstr>
      <vt:lpstr>Tabletop Exercise Guiding Principals</vt:lpstr>
      <vt:lpstr>Tabletop References: EMCR Evacuation Guide</vt:lpstr>
      <vt:lpstr>Tabletop References: EMCR Policies</vt:lpstr>
      <vt:lpstr>PowerPoint Presentation</vt:lpstr>
      <vt:lpstr>Community Background (1 of 2)</vt:lpstr>
      <vt:lpstr>Community Background (2 of 2)</vt:lpstr>
      <vt:lpstr>Inject #1 – Evacuation Alert</vt:lpstr>
      <vt:lpstr>Discussion Question #1</vt:lpstr>
      <vt:lpstr>Inject #2 – Evacuation Order</vt:lpstr>
      <vt:lpstr>Discussion Question #2</vt:lpstr>
      <vt:lpstr>Inject #3 – Evacuation</vt:lpstr>
      <vt:lpstr>Discussion Question #3</vt:lpstr>
      <vt:lpstr>Inject #4 – Re-Entry</vt:lpstr>
      <vt:lpstr>Discussion Question #4  </vt:lpstr>
      <vt:lpstr>Exercise Hot Wash</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Evacuation Tabletop Exercise</dc:title>
  <dc:creator>Williams, Shannon EMBC:EX</dc:creator>
  <cp:lastModifiedBy>Curll, Jenn EMCR:EX</cp:lastModifiedBy>
  <cp:revision>77</cp:revision>
  <cp:lastPrinted>2022-09-28T16:10:57Z</cp:lastPrinted>
  <dcterms:created xsi:type="dcterms:W3CDTF">2021-12-14T00:13:26Z</dcterms:created>
  <dcterms:modified xsi:type="dcterms:W3CDTF">2025-04-16T22:40:47Z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0x0101006256975931115C42B154129ACF64F69B</vt:lpwstr>
  </property>
  <property fmtid="{D5CDD505-2E9C-101B-9397-08002B2CF9AE}" pid="3" name="ArticulateGUID">
    <vt:lpwstr>B7639999-A39E-4BDA-B21F-E0BBBC5A663C</vt:lpwstr>
  </property>
  <property fmtid="{D5CDD505-2E9C-101B-9397-08002B2CF9AE}" pid="4" name="ArticulatePath">
    <vt:lpwstr>Evacuation Exercise TTX 2025</vt:lpwstr>
  </property>
</Properties>
</file>