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5"/>
  </p:notesMasterIdLst>
  <p:sldIdLst>
    <p:sldId id="258" r:id="rId5"/>
    <p:sldId id="289" r:id="rId6"/>
    <p:sldId id="260" r:id="rId7"/>
    <p:sldId id="261" r:id="rId8"/>
    <p:sldId id="288" r:id="rId9"/>
    <p:sldId id="309" r:id="rId10"/>
    <p:sldId id="304" r:id="rId11"/>
    <p:sldId id="291" r:id="rId12"/>
    <p:sldId id="307" r:id="rId13"/>
    <p:sldId id="279" r:id="rId14"/>
    <p:sldId id="290" r:id="rId15"/>
    <p:sldId id="264" r:id="rId16"/>
    <p:sldId id="265" r:id="rId17"/>
    <p:sldId id="292" r:id="rId18"/>
    <p:sldId id="293" r:id="rId19"/>
    <p:sldId id="266" r:id="rId20"/>
    <p:sldId id="267" r:id="rId21"/>
    <p:sldId id="295" r:id="rId22"/>
    <p:sldId id="311" r:id="rId23"/>
    <p:sldId id="306" r:id="rId24"/>
    <p:sldId id="296" r:id="rId25"/>
    <p:sldId id="303" r:id="rId26"/>
    <p:sldId id="302" r:id="rId27"/>
    <p:sldId id="300" r:id="rId28"/>
    <p:sldId id="299" r:id="rId29"/>
    <p:sldId id="272" r:id="rId30"/>
    <p:sldId id="273" r:id="rId31"/>
    <p:sldId id="274" r:id="rId32"/>
    <p:sldId id="275" r:id="rId33"/>
    <p:sldId id="312"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lide deck" id="{F431BD80-FA72-46DD-BED0-7D6994671F21}">
          <p14:sldIdLst>
            <p14:sldId id="258"/>
            <p14:sldId id="289"/>
            <p14:sldId id="260"/>
            <p14:sldId id="261"/>
            <p14:sldId id="288"/>
            <p14:sldId id="309"/>
            <p14:sldId id="304"/>
            <p14:sldId id="291"/>
            <p14:sldId id="307"/>
            <p14:sldId id="279"/>
            <p14:sldId id="290"/>
            <p14:sldId id="264"/>
            <p14:sldId id="265"/>
            <p14:sldId id="292"/>
            <p14:sldId id="293"/>
            <p14:sldId id="266"/>
            <p14:sldId id="267"/>
            <p14:sldId id="295"/>
            <p14:sldId id="311"/>
            <p14:sldId id="306"/>
            <p14:sldId id="296"/>
            <p14:sldId id="303"/>
            <p14:sldId id="302"/>
            <p14:sldId id="300"/>
            <p14:sldId id="299"/>
            <p14:sldId id="272"/>
            <p14:sldId id="273"/>
            <p14:sldId id="274"/>
            <p14:sldId id="275"/>
            <p14:sldId id="312"/>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D4D2C73-EC26-D094-330D-06A02B61FC86}" name="Dragowska, Liliana EMCR:EX" initials="LD" userId="S::Liliana.Dragowska@gov.bc.ca::1332d83b-572c-4dcc-9d4d-e7df18839d2e"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autoAdjust="0"/>
    <p:restoredTop sz="88609" autoAdjust="0"/>
  </p:normalViewPr>
  <p:slideViewPr>
    <p:cSldViewPr snapToGrid="0">
      <p:cViewPr varScale="1">
        <p:scale>
          <a:sx n="99" d="100"/>
          <a:sy n="99" d="100"/>
        </p:scale>
        <p:origin x="996" y="78"/>
      </p:cViewPr>
      <p:guideLst/>
    </p:cSldViewPr>
  </p:slideViewPr>
  <p:outlineViewPr>
    <p:cViewPr>
      <p:scale>
        <a:sx n="33" d="100"/>
        <a:sy n="33" d="100"/>
      </p:scale>
      <p:origin x="0" y="-3523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3A4EBE-0C02-4A44-B522-E22EDA84632C}" type="datetimeFigureOut">
              <a:rPr lang="en-CA" smtClean="0"/>
              <a:t>2024-06-26</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687FEA-3030-4429-9C50-9B19AA2EF581}" type="slidenum">
              <a:rPr lang="en-CA" smtClean="0"/>
              <a:t>‹#›</a:t>
            </a:fld>
            <a:endParaRPr lang="en-CA"/>
          </a:p>
        </p:txBody>
      </p:sp>
    </p:spTree>
    <p:extLst>
      <p:ext uri="{BB962C8B-B14F-4D97-AF65-F5344CB8AC3E}">
        <p14:creationId xmlns:p14="http://schemas.microsoft.com/office/powerpoint/2010/main" val="12476237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8A694B72-CBB5-427F-8E58-6738E6111E9A}" type="slidenum">
              <a:rPr lang="en-CA" smtClean="0"/>
              <a:t>1</a:t>
            </a:fld>
            <a:endParaRPr lang="en-CA"/>
          </a:p>
        </p:txBody>
      </p:sp>
    </p:spTree>
    <p:extLst>
      <p:ext uri="{BB962C8B-B14F-4D97-AF65-F5344CB8AC3E}">
        <p14:creationId xmlns:p14="http://schemas.microsoft.com/office/powerpoint/2010/main" val="3554154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687FEA-3030-4429-9C50-9B19AA2EF581}" type="slidenum">
              <a:rPr lang="en-CA" smtClean="0"/>
              <a:t>10</a:t>
            </a:fld>
            <a:endParaRPr lang="en-CA"/>
          </a:p>
        </p:txBody>
      </p:sp>
    </p:spTree>
    <p:extLst>
      <p:ext uri="{BB962C8B-B14F-4D97-AF65-F5344CB8AC3E}">
        <p14:creationId xmlns:p14="http://schemas.microsoft.com/office/powerpoint/2010/main" val="1132265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8A694B72-CBB5-427F-8E58-6738E6111E9A}" type="slidenum">
              <a:rPr lang="en-CA" smtClean="0"/>
              <a:t>12</a:t>
            </a:fld>
            <a:endParaRPr lang="en-CA"/>
          </a:p>
        </p:txBody>
      </p:sp>
    </p:spTree>
    <p:extLst>
      <p:ext uri="{BB962C8B-B14F-4D97-AF65-F5344CB8AC3E}">
        <p14:creationId xmlns:p14="http://schemas.microsoft.com/office/powerpoint/2010/main" val="31846986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cs typeface="Calibri"/>
              </a:rPr>
              <a:t>Have a look at the handout and brainstorm in plenary. Consider the points we covered in the Community Background slides and think of things you can start to prepare for. </a:t>
            </a:r>
            <a:r>
              <a:rPr lang="en-US" dirty="0">
                <a:cs typeface="Calibri"/>
              </a:rPr>
              <a:t>Group discussion. Feel free to start with brainstorming, but feel free to reference the checklist handout.</a:t>
            </a:r>
          </a:p>
          <a:p>
            <a:r>
              <a:rPr lang="en-CA" dirty="0">
                <a:cs typeface="Calibri"/>
              </a:rPr>
              <a:t>What are some things you can think about – 5-10 min. </a:t>
            </a:r>
          </a:p>
        </p:txBody>
      </p:sp>
      <p:sp>
        <p:nvSpPr>
          <p:cNvPr id="4" name="Slide Number Placeholder 3"/>
          <p:cNvSpPr>
            <a:spLocks noGrp="1"/>
          </p:cNvSpPr>
          <p:nvPr>
            <p:ph type="sldNum" sz="quarter" idx="5"/>
          </p:nvPr>
        </p:nvSpPr>
        <p:spPr/>
        <p:txBody>
          <a:bodyPr/>
          <a:lstStyle/>
          <a:p>
            <a:fld id="{8A694B72-CBB5-427F-8E58-6738E6111E9A}" type="slidenum">
              <a:rPr lang="en-CA" smtClean="0"/>
              <a:t>13</a:t>
            </a:fld>
            <a:endParaRPr lang="en-CA"/>
          </a:p>
        </p:txBody>
      </p:sp>
    </p:spTree>
    <p:extLst>
      <p:ext uri="{BB962C8B-B14F-4D97-AF65-F5344CB8AC3E}">
        <p14:creationId xmlns:p14="http://schemas.microsoft.com/office/powerpoint/2010/main" val="16164289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Segoe UI" panose="020B0502040204020203" pitchFamily="34" charset="0"/>
              </a:rPr>
              <a:t>This will be handout, so this slide can be kept hidden unless it is requested to be put up on screen</a:t>
            </a:r>
            <a:endParaRPr lang="en-US" sz="1800" dirty="0">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F3687FEA-3030-4429-9C50-9B19AA2EF581}" type="slidenum">
              <a:rPr lang="en-CA" smtClean="0"/>
              <a:t>14</a:t>
            </a:fld>
            <a:endParaRPr lang="en-CA"/>
          </a:p>
        </p:txBody>
      </p:sp>
    </p:spTree>
    <p:extLst>
      <p:ext uri="{BB962C8B-B14F-4D97-AF65-F5344CB8AC3E}">
        <p14:creationId xmlns:p14="http://schemas.microsoft.com/office/powerpoint/2010/main" val="22560406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The bolded items will be reviewed in greater detail. </a:t>
            </a:r>
            <a:endParaRPr lang="en-US"/>
          </a:p>
        </p:txBody>
      </p:sp>
      <p:sp>
        <p:nvSpPr>
          <p:cNvPr id="4" name="Slide Number Placeholder 3"/>
          <p:cNvSpPr>
            <a:spLocks noGrp="1"/>
          </p:cNvSpPr>
          <p:nvPr>
            <p:ph type="sldNum" sz="quarter" idx="5"/>
          </p:nvPr>
        </p:nvSpPr>
        <p:spPr/>
        <p:txBody>
          <a:bodyPr/>
          <a:lstStyle/>
          <a:p>
            <a:fld id="{F3687FEA-3030-4429-9C50-9B19AA2EF581}" type="slidenum">
              <a:rPr lang="en-CA" smtClean="0"/>
              <a:t>15</a:t>
            </a:fld>
            <a:endParaRPr lang="en-CA"/>
          </a:p>
        </p:txBody>
      </p:sp>
    </p:spTree>
    <p:extLst>
      <p:ext uri="{BB962C8B-B14F-4D97-AF65-F5344CB8AC3E}">
        <p14:creationId xmlns:p14="http://schemas.microsoft.com/office/powerpoint/2010/main" val="14322899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cs typeface="Calibri"/>
              </a:rPr>
              <a:t>Think about who from your community should be on that call. (Chief and EPC... so that they can have all the information)</a:t>
            </a:r>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16</a:t>
            </a:fld>
            <a:endParaRPr lang="en-CA"/>
          </a:p>
        </p:txBody>
      </p:sp>
    </p:spTree>
    <p:extLst>
      <p:ext uri="{BB962C8B-B14F-4D97-AF65-F5344CB8AC3E}">
        <p14:creationId xmlns:p14="http://schemas.microsoft.com/office/powerpoint/2010/main" val="1460451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CA" sz="1100" dirty="0">
                <a:effectLst/>
                <a:latin typeface="Calibri" panose="020F0502020204030204" pitchFamily="34" charset="0"/>
                <a:ea typeface="Calibri" panose="020F0502020204030204" pitchFamily="34" charset="0"/>
                <a:cs typeface="Times New Roman" panose="02020603050405020304" pitchFamily="18" charset="0"/>
              </a:rPr>
              <a:t>We will not cover all of the checklist items but rather plan to focus on several key ones. </a:t>
            </a:r>
            <a:endParaRPr lang="en-CA" sz="1100" dirty="0">
              <a:latin typeface="Calibri" panose="020F0502020204030204" pitchFamily="34" charset="0"/>
              <a:ea typeface="Calibri" panose="020F0502020204030204" pitchFamily="34" charset="0"/>
              <a:cs typeface="Calibri"/>
            </a:endParaRPr>
          </a:p>
        </p:txBody>
      </p:sp>
      <p:sp>
        <p:nvSpPr>
          <p:cNvPr id="4" name="Slide Number Placeholder 3"/>
          <p:cNvSpPr>
            <a:spLocks noGrp="1"/>
          </p:cNvSpPr>
          <p:nvPr>
            <p:ph type="sldNum" sz="quarter" idx="5"/>
          </p:nvPr>
        </p:nvSpPr>
        <p:spPr/>
        <p:txBody>
          <a:bodyPr/>
          <a:lstStyle/>
          <a:p>
            <a:fld id="{8A694B72-CBB5-427F-8E58-6738E6111E9A}" type="slidenum">
              <a:rPr lang="en-CA" smtClean="0"/>
              <a:t>17</a:t>
            </a:fld>
            <a:endParaRPr lang="en-CA"/>
          </a:p>
        </p:txBody>
      </p:sp>
    </p:spTree>
    <p:extLst>
      <p:ext uri="{BB962C8B-B14F-4D97-AF65-F5344CB8AC3E}">
        <p14:creationId xmlns:p14="http://schemas.microsoft.com/office/powerpoint/2010/main" val="30813264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-considering the wildfire scenario: take a minute to reflect on how you could activate your EOC for a community evacuation. </a:t>
            </a:r>
          </a:p>
          <a:p>
            <a:r>
              <a:rPr lang="en-US" dirty="0">
                <a:cs typeface="Calibri"/>
              </a:rPr>
              <a:t>-5 minutes at tables. Will poll the tables. </a:t>
            </a:r>
          </a:p>
          <a:p>
            <a:endParaRPr lang="en-US" dirty="0">
              <a:cs typeface="Calibri"/>
            </a:endParaRPr>
          </a:p>
          <a:p>
            <a:r>
              <a:rPr lang="en-US" dirty="0">
                <a:ea typeface="Calibri"/>
                <a:cs typeface="Calibri"/>
              </a:rPr>
              <a:t>(please take notes so you can take these back to your community evacuation planning considerations at a later date)</a:t>
            </a:r>
          </a:p>
          <a:p>
            <a:endParaRPr lang="en-US" dirty="0">
              <a:ea typeface="Calibri"/>
              <a:cs typeface="Calibri"/>
            </a:endParaRP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F3687FEA-3030-4429-9C50-9B19AA2EF581}" type="slidenum">
              <a:rPr lang="en-CA" smtClean="0"/>
              <a:t>18</a:t>
            </a:fld>
            <a:endParaRPr lang="en-CA"/>
          </a:p>
        </p:txBody>
      </p:sp>
    </p:spTree>
    <p:extLst>
      <p:ext uri="{BB962C8B-B14F-4D97-AF65-F5344CB8AC3E}">
        <p14:creationId xmlns:p14="http://schemas.microsoft.com/office/powerpoint/2010/main" val="9469917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Breakout group 10 min</a:t>
            </a:r>
          </a:p>
          <a:p>
            <a:r>
              <a:rPr lang="en-US" dirty="0">
                <a:cs typeface="Calibri"/>
              </a:rPr>
              <a:t>Consider in plenary tables – quick recap from each of the table </a:t>
            </a:r>
          </a:p>
          <a:p>
            <a:r>
              <a:rPr lang="en-US" dirty="0"/>
              <a:t>Please take notes so you can take these back to your community evacuation planning considerations at a later date</a:t>
            </a:r>
          </a:p>
        </p:txBody>
      </p:sp>
      <p:sp>
        <p:nvSpPr>
          <p:cNvPr id="4" name="Slide Number Placeholder 3"/>
          <p:cNvSpPr>
            <a:spLocks noGrp="1"/>
          </p:cNvSpPr>
          <p:nvPr>
            <p:ph type="sldNum" sz="quarter" idx="5"/>
          </p:nvPr>
        </p:nvSpPr>
        <p:spPr/>
        <p:txBody>
          <a:bodyPr/>
          <a:lstStyle/>
          <a:p>
            <a:fld id="{F3687FEA-3030-4429-9C50-9B19AA2EF581}" type="slidenum">
              <a:rPr lang="en-CA" smtClean="0"/>
              <a:t>19</a:t>
            </a:fld>
            <a:endParaRPr lang="en-CA"/>
          </a:p>
        </p:txBody>
      </p:sp>
    </p:spTree>
    <p:extLst>
      <p:ext uri="{BB962C8B-B14F-4D97-AF65-F5344CB8AC3E}">
        <p14:creationId xmlns:p14="http://schemas.microsoft.com/office/powerpoint/2010/main" val="32497497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30 minutes – big breakout</a:t>
            </a:r>
          </a:p>
          <a:p>
            <a:r>
              <a:rPr lang="en-US" dirty="0"/>
              <a:t>Please take notes so you can take these back to your community evacuation planning considerations at a later date</a:t>
            </a:r>
          </a:p>
        </p:txBody>
      </p:sp>
      <p:sp>
        <p:nvSpPr>
          <p:cNvPr id="4" name="Slide Number Placeholder 3"/>
          <p:cNvSpPr>
            <a:spLocks noGrp="1"/>
          </p:cNvSpPr>
          <p:nvPr>
            <p:ph type="sldNum" sz="quarter" idx="5"/>
          </p:nvPr>
        </p:nvSpPr>
        <p:spPr/>
        <p:txBody>
          <a:bodyPr/>
          <a:lstStyle/>
          <a:p>
            <a:fld id="{F3687FEA-3030-4429-9C50-9B19AA2EF581}" type="slidenum">
              <a:rPr lang="en-CA" smtClean="0"/>
              <a:t>20</a:t>
            </a:fld>
            <a:endParaRPr lang="en-CA"/>
          </a:p>
        </p:txBody>
      </p:sp>
    </p:spTree>
    <p:extLst>
      <p:ext uri="{BB962C8B-B14F-4D97-AF65-F5344CB8AC3E}">
        <p14:creationId xmlns:p14="http://schemas.microsoft.com/office/powerpoint/2010/main" val="3248617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Photo - Sparks Lake Wildfire 2021</a:t>
            </a:r>
          </a:p>
        </p:txBody>
      </p:sp>
      <p:sp>
        <p:nvSpPr>
          <p:cNvPr id="4" name="Slide Number Placeholder 3"/>
          <p:cNvSpPr>
            <a:spLocks noGrp="1"/>
          </p:cNvSpPr>
          <p:nvPr>
            <p:ph type="sldNum" sz="quarter" idx="5"/>
          </p:nvPr>
        </p:nvSpPr>
        <p:spPr/>
        <p:txBody>
          <a:bodyPr/>
          <a:lstStyle/>
          <a:p>
            <a:fld id="{8A694B72-CBB5-427F-8E58-6738E6111E9A}" type="slidenum">
              <a:rPr lang="en-CA" smtClean="0"/>
              <a:t>2</a:t>
            </a:fld>
            <a:endParaRPr lang="en-CA"/>
          </a:p>
        </p:txBody>
      </p:sp>
    </p:spTree>
    <p:extLst>
      <p:ext uri="{BB962C8B-B14F-4D97-AF65-F5344CB8AC3E}">
        <p14:creationId xmlns:p14="http://schemas.microsoft.com/office/powerpoint/2010/main" val="598582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Take a look at your community maps</a:t>
            </a:r>
          </a:p>
          <a:p>
            <a:r>
              <a:rPr lang="en-US" dirty="0">
                <a:cs typeface="Calibri"/>
              </a:rPr>
              <a:t>20 – breakout – BCWS consult avail? If so ask BCWS to describe interactions with communities during these processes</a:t>
            </a:r>
          </a:p>
          <a:p>
            <a:endParaRPr lang="en-US" dirty="0">
              <a:cs typeface="Calibri"/>
            </a:endParaRPr>
          </a:p>
          <a:p>
            <a:r>
              <a:rPr lang="en-US" dirty="0">
                <a:cs typeface="Calibri"/>
              </a:rPr>
              <a:t>-   what considerations are needed when creating your community evacuation map in the event of a wildfire? </a:t>
            </a:r>
          </a:p>
          <a:p>
            <a:pPr marL="171450" indent="-171450">
              <a:buFont typeface="Calibri"/>
              <a:buChar char="-"/>
            </a:pPr>
            <a:r>
              <a:rPr lang="en-US" dirty="0">
                <a:cs typeface="Calibri"/>
              </a:rPr>
              <a:t>Public map used to inform your community members</a:t>
            </a:r>
          </a:p>
          <a:p>
            <a:pPr marL="171450" indent="-171450">
              <a:buFont typeface="Calibri"/>
              <a:buChar char="-"/>
            </a:pPr>
            <a:r>
              <a:rPr lang="en-US" dirty="0">
                <a:cs typeface="Calibri"/>
              </a:rPr>
              <a:t>work with BC wildfire to determine, community navigator for consideration</a:t>
            </a:r>
          </a:p>
          <a:p>
            <a:pPr marL="171450" indent="-171450">
              <a:buFont typeface="Calibri"/>
              <a:buChar char="-"/>
            </a:pPr>
            <a:r>
              <a:rPr lang="en-US" dirty="0">
                <a:cs typeface="Calibri"/>
              </a:rPr>
              <a:t>Consider clear perimeters considering egress routes and local knowledge</a:t>
            </a:r>
          </a:p>
          <a:p>
            <a:pPr marL="171450" indent="-171450">
              <a:buFont typeface="Calibri"/>
              <a:buChar char="-"/>
            </a:pPr>
            <a:r>
              <a:rPr lang="en-US" dirty="0"/>
              <a:t>Please take notes on your worksheet so you can take these back to your community evacuation planning considerations at a later date</a:t>
            </a:r>
            <a:endParaRPr lang="en-US" dirty="0">
              <a:cs typeface="Calibri"/>
            </a:endParaRPr>
          </a:p>
        </p:txBody>
      </p:sp>
      <p:sp>
        <p:nvSpPr>
          <p:cNvPr id="4" name="Slide Number Placeholder 3"/>
          <p:cNvSpPr>
            <a:spLocks noGrp="1"/>
          </p:cNvSpPr>
          <p:nvPr>
            <p:ph type="sldNum" sz="quarter" idx="5"/>
          </p:nvPr>
        </p:nvSpPr>
        <p:spPr/>
        <p:txBody>
          <a:bodyPr/>
          <a:lstStyle/>
          <a:p>
            <a:fld id="{F3687FEA-3030-4429-9C50-9B19AA2EF581}" type="slidenum">
              <a:rPr lang="en-CA" smtClean="0"/>
              <a:t>21</a:t>
            </a:fld>
            <a:endParaRPr lang="en-CA"/>
          </a:p>
        </p:txBody>
      </p:sp>
    </p:spTree>
    <p:extLst>
      <p:ext uri="{BB962C8B-B14F-4D97-AF65-F5344CB8AC3E}">
        <p14:creationId xmlns:p14="http://schemas.microsoft.com/office/powerpoint/2010/main" val="14540003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Group discussion. 15 minutes. </a:t>
            </a:r>
          </a:p>
          <a:p>
            <a:endParaRPr lang="en-US" dirty="0">
              <a:cs typeface="Calibri"/>
            </a:endParaRPr>
          </a:p>
          <a:p>
            <a:r>
              <a:rPr lang="en-US" dirty="0">
                <a:cs typeface="Calibri"/>
              </a:rPr>
              <a:t>Slide 16 – inject #2 is that BCR/SOLE for evacuation order.</a:t>
            </a:r>
          </a:p>
          <a:p>
            <a:r>
              <a:rPr lang="en-US" dirty="0"/>
              <a:t>What is your communities process to tap into emergency powers necessary for an evacuation order?</a:t>
            </a:r>
            <a:endParaRPr lang="en-US" dirty="0">
              <a:cs typeface="Calibri"/>
            </a:endParaRPr>
          </a:p>
          <a:p>
            <a:r>
              <a:rPr lang="en-US" dirty="0">
                <a:cs typeface="Calibri"/>
              </a:rPr>
              <a:t> What is your communities process for an evacuation Alert/ Order/ Rescind documentation?</a:t>
            </a:r>
          </a:p>
          <a:p>
            <a:r>
              <a:rPr lang="en-US" dirty="0">
                <a:cs typeface="Calibri"/>
              </a:rPr>
              <a:t> Who are your sign off authority?</a:t>
            </a:r>
            <a:endParaRPr lang="en-US" dirty="0"/>
          </a:p>
          <a:p>
            <a:r>
              <a:rPr lang="en-US" dirty="0">
                <a:cs typeface="Calibri"/>
              </a:rPr>
              <a:t>  Who is delegated with the responsibility of signing these documents?</a:t>
            </a:r>
            <a:endParaRPr lang="en-US" dirty="0"/>
          </a:p>
          <a:p>
            <a:pPr marL="171450" indent="-171450">
              <a:lnSpc>
                <a:spcPct val="90000"/>
              </a:lnSpc>
              <a:spcBef>
                <a:spcPts val="1000"/>
              </a:spcBef>
              <a:buFont typeface="Arial"/>
              <a:buChar char="•"/>
            </a:pPr>
            <a:endParaRPr lang="en-US" dirty="0"/>
          </a:p>
          <a:p>
            <a:pPr marL="171450" indent="-171450">
              <a:lnSpc>
                <a:spcPct val="90000"/>
              </a:lnSpc>
              <a:spcBef>
                <a:spcPts val="1000"/>
              </a:spcBef>
              <a:buFont typeface="Arial"/>
              <a:buChar char="•"/>
            </a:pPr>
            <a:r>
              <a:rPr lang="en-US" dirty="0"/>
              <a:t>First Nations are not required to issue formal SOLEs, and do not need sign off from the Minister of Emergency Management and Climate Readiness to execute an Evacuation Alert, Order, or Rescind in their community. </a:t>
            </a:r>
            <a:r>
              <a:rPr lang="en-US" dirty="0">
                <a:highlight>
                  <a:srgbClr val="FFFF00"/>
                </a:highlight>
              </a:rPr>
              <a:t>It is a wise practice for First Nations to issue written Evacuation Alert/Orders/Rescinds to communicate with their members, the public and Provincial and Federal partners. </a:t>
            </a:r>
          </a:p>
          <a:p>
            <a:pPr marL="171450" indent="-171450">
              <a:lnSpc>
                <a:spcPct val="90000"/>
              </a:lnSpc>
              <a:spcBef>
                <a:spcPts val="1000"/>
              </a:spcBef>
              <a:buFont typeface="Arial"/>
              <a:buChar char="•"/>
            </a:pPr>
            <a:endParaRPr lang="en-US" dirty="0"/>
          </a:p>
          <a:p>
            <a:pPr marL="171450" indent="-171450">
              <a:lnSpc>
                <a:spcPct val="90000"/>
              </a:lnSpc>
              <a:spcBef>
                <a:spcPts val="1000"/>
              </a:spcBef>
              <a:buFont typeface="Arial"/>
              <a:buChar char="•"/>
            </a:pPr>
            <a:r>
              <a:rPr lang="en-US" dirty="0"/>
              <a:t>What information do you include on an Evacuation Alert/Order/Rescind? </a:t>
            </a:r>
          </a:p>
          <a:p>
            <a:pPr>
              <a:lnSpc>
                <a:spcPct val="90000"/>
              </a:lnSpc>
              <a:spcBef>
                <a:spcPts val="1000"/>
              </a:spcBef>
            </a:pPr>
            <a:r>
              <a:rPr lang="en-US" dirty="0"/>
              <a:t>Addresses and map of affected areas </a:t>
            </a:r>
          </a:p>
          <a:p>
            <a:pPr>
              <a:lnSpc>
                <a:spcPct val="90000"/>
              </a:lnSpc>
              <a:spcBef>
                <a:spcPts val="1000"/>
              </a:spcBef>
            </a:pPr>
            <a:r>
              <a:rPr lang="en-US" dirty="0"/>
              <a:t>Date and time of effect </a:t>
            </a:r>
          </a:p>
          <a:p>
            <a:pPr>
              <a:lnSpc>
                <a:spcPct val="90000"/>
              </a:lnSpc>
              <a:spcBef>
                <a:spcPts val="1000"/>
              </a:spcBef>
            </a:pPr>
            <a:r>
              <a:rPr lang="en-US" dirty="0"/>
              <a:t>Reception center address(es) and phone number(s) </a:t>
            </a:r>
          </a:p>
          <a:p>
            <a:pPr>
              <a:lnSpc>
                <a:spcPct val="90000"/>
              </a:lnSpc>
              <a:spcBef>
                <a:spcPts val="1000"/>
              </a:spcBef>
            </a:pPr>
            <a:r>
              <a:rPr lang="en-US" dirty="0"/>
              <a:t>Suggested list of what to bring </a:t>
            </a:r>
          </a:p>
          <a:p>
            <a:pPr>
              <a:lnSpc>
                <a:spcPct val="90000"/>
              </a:lnSpc>
              <a:spcBef>
                <a:spcPts val="1000"/>
              </a:spcBef>
            </a:pPr>
            <a:r>
              <a:rPr lang="en-US" dirty="0"/>
              <a:t>Information about pets </a:t>
            </a:r>
          </a:p>
          <a:p>
            <a:pPr>
              <a:lnSpc>
                <a:spcPct val="90000"/>
              </a:lnSpc>
              <a:spcBef>
                <a:spcPts val="1000"/>
              </a:spcBef>
            </a:pPr>
            <a:r>
              <a:rPr lang="en-US" dirty="0"/>
              <a:t>How to </a:t>
            </a:r>
            <a:r>
              <a:rPr lang="en-US" dirty="0" err="1"/>
              <a:t>FireSmart</a:t>
            </a:r>
            <a:r>
              <a:rPr lang="en-US" dirty="0"/>
              <a:t>/ prepare a home for evacuation </a:t>
            </a:r>
          </a:p>
          <a:p>
            <a:endParaRPr lang="en-US" dirty="0">
              <a:cs typeface="Calibri"/>
            </a:endParaRPr>
          </a:p>
          <a:p>
            <a:r>
              <a:rPr lang="en-US" dirty="0"/>
              <a:t>Please take notes on your worksheet so you can take these back to your community evacuation planning considerations at a later date</a:t>
            </a:r>
          </a:p>
        </p:txBody>
      </p:sp>
      <p:sp>
        <p:nvSpPr>
          <p:cNvPr id="4" name="Slide Number Placeholder 3"/>
          <p:cNvSpPr>
            <a:spLocks noGrp="1"/>
          </p:cNvSpPr>
          <p:nvPr>
            <p:ph type="sldNum" sz="quarter" idx="5"/>
          </p:nvPr>
        </p:nvSpPr>
        <p:spPr/>
        <p:txBody>
          <a:bodyPr/>
          <a:lstStyle/>
          <a:p>
            <a:fld id="{F3687FEA-3030-4429-9C50-9B19AA2EF581}" type="slidenum">
              <a:rPr lang="en-CA" smtClean="0"/>
              <a:t>22</a:t>
            </a:fld>
            <a:endParaRPr lang="en-CA"/>
          </a:p>
        </p:txBody>
      </p:sp>
    </p:spTree>
    <p:extLst>
      <p:ext uri="{BB962C8B-B14F-4D97-AF65-F5344CB8AC3E}">
        <p14:creationId xmlns:p14="http://schemas.microsoft.com/office/powerpoint/2010/main" val="42844836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16 – inject #2 is that BCR/SOLE for evacuation order.</a:t>
            </a:r>
          </a:p>
          <a:p>
            <a:r>
              <a:rPr lang="en-US" dirty="0"/>
              <a:t>Group discussion </a:t>
            </a:r>
            <a:r>
              <a:rPr lang="en-US" dirty="0">
                <a:cs typeface="Calibri"/>
              </a:rPr>
              <a:t>5-10 minutes – take a minute to think about your community’s communication means.  </a:t>
            </a:r>
            <a:endParaRPr lang="en-US" dirty="0"/>
          </a:p>
          <a:p>
            <a:r>
              <a:rPr lang="en-US" dirty="0">
                <a:cs typeface="Calibri"/>
              </a:rPr>
              <a:t>How will you deal with incorrect information?</a:t>
            </a:r>
          </a:p>
          <a:p>
            <a:endParaRPr lang="en-US" dirty="0">
              <a:cs typeface="Calibri"/>
            </a:endParaRPr>
          </a:p>
        </p:txBody>
      </p:sp>
      <p:sp>
        <p:nvSpPr>
          <p:cNvPr id="4" name="Slide Number Placeholder 3"/>
          <p:cNvSpPr>
            <a:spLocks noGrp="1"/>
          </p:cNvSpPr>
          <p:nvPr>
            <p:ph type="sldNum" sz="quarter" idx="5"/>
          </p:nvPr>
        </p:nvSpPr>
        <p:spPr/>
        <p:txBody>
          <a:bodyPr/>
          <a:lstStyle/>
          <a:p>
            <a:fld id="{F3687FEA-3030-4429-9C50-9B19AA2EF581}" type="slidenum">
              <a:rPr lang="en-CA" smtClean="0"/>
              <a:t>23</a:t>
            </a:fld>
            <a:endParaRPr lang="en-CA"/>
          </a:p>
        </p:txBody>
      </p:sp>
    </p:spTree>
    <p:extLst>
      <p:ext uri="{BB962C8B-B14F-4D97-AF65-F5344CB8AC3E}">
        <p14:creationId xmlns:p14="http://schemas.microsoft.com/office/powerpoint/2010/main" val="23756363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Examples of re-entry permit process? </a:t>
            </a:r>
          </a:p>
          <a:p>
            <a:r>
              <a:rPr lang="en-US" dirty="0">
                <a:cs typeface="Calibri"/>
              </a:rPr>
              <a:t> Room discussion 10 minutes</a:t>
            </a:r>
          </a:p>
          <a:p>
            <a:r>
              <a:rPr lang="en-US" dirty="0"/>
              <a:t>Slide 16 – inject #2 is that BCR/SOLE for evacuation order.</a:t>
            </a:r>
          </a:p>
        </p:txBody>
      </p:sp>
      <p:sp>
        <p:nvSpPr>
          <p:cNvPr id="4" name="Slide Number Placeholder 3"/>
          <p:cNvSpPr>
            <a:spLocks noGrp="1"/>
          </p:cNvSpPr>
          <p:nvPr>
            <p:ph type="sldNum" sz="quarter" idx="5"/>
          </p:nvPr>
        </p:nvSpPr>
        <p:spPr/>
        <p:txBody>
          <a:bodyPr/>
          <a:lstStyle/>
          <a:p>
            <a:fld id="{F3687FEA-3030-4429-9C50-9B19AA2EF581}" type="slidenum">
              <a:rPr lang="en-CA" smtClean="0"/>
              <a:t>24</a:t>
            </a:fld>
            <a:endParaRPr lang="en-CA"/>
          </a:p>
        </p:txBody>
      </p:sp>
    </p:spTree>
    <p:extLst>
      <p:ext uri="{BB962C8B-B14F-4D97-AF65-F5344CB8AC3E}">
        <p14:creationId xmlns:p14="http://schemas.microsoft.com/office/powerpoint/2010/main" val="4417246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16 – inject #2 is that BCR/SOLE for evacuation order.</a:t>
            </a:r>
          </a:p>
          <a:p>
            <a:r>
              <a:rPr lang="en-US" dirty="0"/>
              <a:t> Room discussion 10 minutes. Tips or practices to share.</a:t>
            </a:r>
            <a:endParaRPr lang="en-US" dirty="0">
              <a:cs typeface="Calibri"/>
            </a:endParaRPr>
          </a:p>
          <a:p>
            <a:r>
              <a:rPr lang="en-US" dirty="0">
                <a:cs typeface="Calibri"/>
              </a:rPr>
              <a:t>How does your community track and report how many homes, people, who has stayed behind?</a:t>
            </a:r>
          </a:p>
          <a:p>
            <a:r>
              <a:rPr lang="en-US" dirty="0">
                <a:cs typeface="Calibri"/>
              </a:rPr>
              <a:t>Why is this important to track?</a:t>
            </a:r>
          </a:p>
          <a:p>
            <a:endParaRPr lang="en-US" dirty="0">
              <a:cs typeface="Calibri"/>
            </a:endParaRPr>
          </a:p>
          <a:p>
            <a:r>
              <a:rPr lang="en-US" dirty="0">
                <a:cs typeface="Calibri"/>
              </a:rPr>
              <a:t>Again these are topics that this workshop has focused on – as the conversations have indicated there are a number of considerations when we are working on evacuation plans. </a:t>
            </a:r>
          </a:p>
          <a:p>
            <a:endParaRPr lang="en-US" dirty="0">
              <a:cs typeface="Calibri"/>
            </a:endParaRPr>
          </a:p>
        </p:txBody>
      </p:sp>
      <p:sp>
        <p:nvSpPr>
          <p:cNvPr id="4" name="Slide Number Placeholder 3"/>
          <p:cNvSpPr>
            <a:spLocks noGrp="1"/>
          </p:cNvSpPr>
          <p:nvPr>
            <p:ph type="sldNum" sz="quarter" idx="5"/>
          </p:nvPr>
        </p:nvSpPr>
        <p:spPr/>
        <p:txBody>
          <a:bodyPr/>
          <a:lstStyle/>
          <a:p>
            <a:fld id="{F3687FEA-3030-4429-9C50-9B19AA2EF581}" type="slidenum">
              <a:rPr lang="en-CA" smtClean="0"/>
              <a:t>25</a:t>
            </a:fld>
            <a:endParaRPr lang="en-CA"/>
          </a:p>
        </p:txBody>
      </p:sp>
    </p:spTree>
    <p:extLst>
      <p:ext uri="{BB962C8B-B14F-4D97-AF65-F5344CB8AC3E}">
        <p14:creationId xmlns:p14="http://schemas.microsoft.com/office/powerpoint/2010/main" val="41402824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Prompts for your group members:</a:t>
            </a:r>
          </a:p>
          <a:p>
            <a:r>
              <a:rPr lang="en-US"/>
              <a:t> </a:t>
            </a:r>
          </a:p>
          <a:p>
            <a:r>
              <a:rPr lang="en-US"/>
              <a:t>Communication plan for re-entry information:</a:t>
            </a:r>
          </a:p>
          <a:p>
            <a:r>
              <a:rPr lang="en-US"/>
              <a:t>Update website with re-entry plans, info on what to expect</a:t>
            </a:r>
          </a:p>
          <a:p>
            <a:r>
              <a:rPr lang="en-US"/>
              <a:t>Create a dedicated phone number for evacuees to call for information</a:t>
            </a:r>
          </a:p>
          <a:p>
            <a:r>
              <a:rPr lang="en-US"/>
              <a:t>Put notices along the way back to community – gas stations, etc. </a:t>
            </a:r>
          </a:p>
          <a:p>
            <a:r>
              <a:rPr lang="en-US"/>
              <a:t> </a:t>
            </a:r>
          </a:p>
          <a:p>
            <a:r>
              <a:rPr lang="en-US"/>
              <a:t>Plan for re-entry in stages</a:t>
            </a:r>
          </a:p>
          <a:p>
            <a:r>
              <a:rPr lang="en-US"/>
              <a:t>Break community into areas based on geography, impacts, etc. to complete assessments and bring the community back slowly</a:t>
            </a:r>
          </a:p>
          <a:p>
            <a:r>
              <a:rPr lang="en-US"/>
              <a:t>Plan for transportation  - buses for those who do not drive, assistance for elders </a:t>
            </a:r>
            <a:r>
              <a:rPr lang="en-US" err="1"/>
              <a:t>etc</a:t>
            </a:r>
            <a:endParaRPr lang="en-US"/>
          </a:p>
          <a:p>
            <a:r>
              <a:rPr lang="en-US"/>
              <a:t> </a:t>
            </a:r>
          </a:p>
          <a:p>
            <a:r>
              <a:rPr lang="en-US"/>
              <a:t>Preparing the community services and infrastructure for re-entry:</a:t>
            </a:r>
          </a:p>
          <a:p>
            <a:r>
              <a:rPr lang="en-US"/>
              <a:t>Water station – testing, function</a:t>
            </a:r>
          </a:p>
          <a:p>
            <a:r>
              <a:rPr lang="en-US"/>
              <a:t>Band office – bring staff back first </a:t>
            </a:r>
          </a:p>
          <a:p>
            <a:r>
              <a:rPr lang="en-US"/>
              <a:t>Ensure roads, bridges, and other infrastructure are safe</a:t>
            </a:r>
          </a:p>
          <a:p>
            <a:r>
              <a:rPr lang="en-US"/>
              <a:t>Complete geotechnical analysis on affected lands if required</a:t>
            </a:r>
          </a:p>
          <a:p>
            <a:r>
              <a:rPr lang="en-US"/>
              <a:t>Call BC Wildfire for assistance with a Post Wildfire Natural Hazard Assessment</a:t>
            </a:r>
          </a:p>
          <a:p>
            <a:r>
              <a:rPr lang="en-US"/>
              <a:t>Complete assessment on the school, plan for repairs, set up temporary school space</a:t>
            </a:r>
          </a:p>
          <a:p>
            <a:r>
              <a:rPr lang="en-US"/>
              <a:t> </a:t>
            </a:r>
          </a:p>
          <a:p>
            <a:r>
              <a:rPr lang="en-US"/>
              <a:t>Preparing homes for members coming back:</a:t>
            </a:r>
          </a:p>
          <a:p>
            <a:r>
              <a:rPr lang="en-US"/>
              <a:t>Complete rapid damage assessments and determine which homes are inhabitable</a:t>
            </a:r>
          </a:p>
          <a:p>
            <a:r>
              <a:rPr lang="en-US"/>
              <a:t>Utility assessments – power, water, sewage</a:t>
            </a:r>
          </a:p>
          <a:p>
            <a:r>
              <a:rPr lang="en-US"/>
              <a:t>Fridges – ensure they are clean or replaced – coolers for homes who might have to wait for replacements</a:t>
            </a:r>
          </a:p>
          <a:p>
            <a:r>
              <a:rPr lang="en-US"/>
              <a:t>Air quality assessment – check for mold, smoke, etc. </a:t>
            </a:r>
          </a:p>
          <a:p>
            <a:r>
              <a:rPr lang="en-US"/>
              <a:t> </a:t>
            </a:r>
          </a:p>
          <a:p>
            <a:r>
              <a:rPr lang="en-US"/>
              <a:t>If homes are uninhabitable:</a:t>
            </a:r>
          </a:p>
          <a:p>
            <a:r>
              <a:rPr lang="en-US"/>
              <a:t>Contact the home’s inhabitants directly, possibly plan for a tour or salvage if possible (with professionals)</a:t>
            </a:r>
          </a:p>
          <a:p>
            <a:r>
              <a:rPr lang="en-US"/>
              <a:t>Call EMCR to discuss housing options</a:t>
            </a:r>
          </a:p>
          <a:p>
            <a:r>
              <a:rPr lang="en-US"/>
              <a:t>Consider security for these homes to reduce risk</a:t>
            </a:r>
          </a:p>
          <a:p>
            <a:r>
              <a:rPr lang="en-US"/>
              <a:t> </a:t>
            </a:r>
          </a:p>
          <a:p>
            <a:r>
              <a:rPr lang="en-US"/>
              <a:t>EOC Team</a:t>
            </a:r>
          </a:p>
          <a:p>
            <a:r>
              <a:rPr lang="en-US"/>
              <a:t>Debriefing interviews for EOC Team</a:t>
            </a:r>
          </a:p>
          <a:p>
            <a:r>
              <a:rPr lang="en-US"/>
              <a:t>Complete an After-Action Review</a:t>
            </a:r>
          </a:p>
          <a:p>
            <a:r>
              <a:rPr lang="en-US"/>
              <a:t>EMCR online re-entry resources – Considerations for Community Re-entry on Indigenous Communities Emergency Operations webpage</a:t>
            </a:r>
          </a:p>
          <a:p>
            <a:r>
              <a:rPr lang="en-US"/>
              <a:t> </a:t>
            </a:r>
          </a:p>
          <a:p>
            <a:r>
              <a:rPr lang="en-US"/>
              <a:t>Bring the community together</a:t>
            </a:r>
          </a:p>
          <a:p>
            <a:r>
              <a:rPr lang="en-US"/>
              <a:t>Bring in a trauma counsellor – talk with FNHA about mental health supports</a:t>
            </a:r>
          </a:p>
          <a:p>
            <a:r>
              <a:rPr lang="en-US"/>
              <a:t>Host a community dinner and coming home celebration</a:t>
            </a:r>
          </a:p>
          <a:p>
            <a:r>
              <a:rPr lang="en-US"/>
              <a:t>Community hunt to restock freezers</a:t>
            </a:r>
          </a:p>
          <a:p>
            <a:endParaRPr lang="en-CA"/>
          </a:p>
        </p:txBody>
      </p:sp>
      <p:sp>
        <p:nvSpPr>
          <p:cNvPr id="4" name="Slide Number Placeholder 3"/>
          <p:cNvSpPr>
            <a:spLocks noGrp="1"/>
          </p:cNvSpPr>
          <p:nvPr>
            <p:ph type="sldNum" sz="quarter" idx="5"/>
          </p:nvPr>
        </p:nvSpPr>
        <p:spPr/>
        <p:txBody>
          <a:bodyPr/>
          <a:lstStyle/>
          <a:p>
            <a:fld id="{8A694B72-CBB5-427F-8E58-6738E6111E9A}" type="slidenum">
              <a:rPr lang="en-CA" smtClean="0"/>
              <a:t>26</a:t>
            </a:fld>
            <a:endParaRPr lang="en-CA"/>
          </a:p>
        </p:txBody>
      </p:sp>
    </p:spTree>
    <p:extLst>
      <p:ext uri="{BB962C8B-B14F-4D97-AF65-F5344CB8AC3E}">
        <p14:creationId xmlns:p14="http://schemas.microsoft.com/office/powerpoint/2010/main" val="32531265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CA" sz="1800" dirty="0">
                <a:effectLst/>
                <a:latin typeface="Calibri"/>
                <a:ea typeface="Calibri" panose="020F0502020204030204" pitchFamily="34" charset="0"/>
                <a:cs typeface="Calibri"/>
              </a:rPr>
              <a:t>Prompts for your group members:</a:t>
            </a:r>
          </a:p>
          <a:p>
            <a:pPr>
              <a:lnSpc>
                <a:spcPct val="107000"/>
              </a:lnSpc>
              <a:spcAft>
                <a:spcPts val="800"/>
              </a:spcAft>
            </a:pPr>
            <a:r>
              <a:rPr lang="en-CA" sz="1800" dirty="0">
                <a:latin typeface="Calibri"/>
                <a:ea typeface="Calibri" panose="020F0502020204030204" pitchFamily="34" charset="0"/>
                <a:cs typeface="Calibri"/>
              </a:rPr>
              <a:t>Reference the Community Re-entry </a:t>
            </a:r>
            <a:r>
              <a:rPr lang="en-CA" sz="1800" dirty="0" err="1">
                <a:latin typeface="Calibri"/>
                <a:ea typeface="Calibri" panose="020F0502020204030204" pitchFamily="34" charset="0"/>
                <a:cs typeface="Calibri"/>
              </a:rPr>
              <a:t>considerationsGuide</a:t>
            </a:r>
            <a:r>
              <a:rPr lang="en-CA" sz="1800" dirty="0">
                <a:latin typeface="Calibri"/>
                <a:ea typeface="Calibri" panose="020F0502020204030204" pitchFamily="34" charset="0"/>
                <a:cs typeface="Calibri"/>
              </a:rPr>
              <a:t>: </a:t>
            </a:r>
            <a:r>
              <a:rPr lang="en-CA" dirty="0"/>
              <a:t>chrome-extension://</a:t>
            </a:r>
            <a:r>
              <a:rPr lang="en-CA" dirty="0" err="1"/>
              <a:t>efaidnbmnnnibpcajpcglclefindmkaj</a:t>
            </a:r>
            <a:r>
              <a:rPr lang="en-CA" dirty="0"/>
              <a:t>/https://www2.gov.bc.ca/assets/gov/public-safety-and-emergency-services/emergency-preparedness-response-recovery/local-government/recovery/community_re-entry_considerations_reference_guide.pdf </a:t>
            </a:r>
            <a:endParaRPr lang="en-CA" sz="1800" dirty="0">
              <a:latin typeface="Calibri"/>
              <a:ea typeface="Calibri" panose="020F0502020204030204" pitchFamily="34" charset="0"/>
              <a:cs typeface="Calibri"/>
            </a:endParaRPr>
          </a:p>
          <a:p>
            <a:pPr>
              <a:lnSpc>
                <a:spcPct val="107000"/>
              </a:lnSpc>
              <a:spcAft>
                <a:spcPts val="800"/>
              </a:spcAft>
            </a:pPr>
            <a:r>
              <a:rPr lang="en-CA" sz="1800" dirty="0">
                <a:effectLst/>
                <a:latin typeface="Calibri"/>
                <a:ea typeface="Calibri" panose="020F0502020204030204" pitchFamily="34" charset="0"/>
                <a:cs typeface="Calibri"/>
              </a:rPr>
              <a:t> </a:t>
            </a:r>
          </a:p>
          <a:p>
            <a:pPr>
              <a:lnSpc>
                <a:spcPct val="107000"/>
              </a:lnSpc>
              <a:spcAft>
                <a:spcPts val="800"/>
              </a:spcAft>
            </a:pPr>
            <a:r>
              <a:rPr lang="en-CA" sz="1800" dirty="0">
                <a:effectLst/>
                <a:latin typeface="Calibri"/>
                <a:ea typeface="Calibri" panose="020F0502020204030204" pitchFamily="34" charset="0"/>
                <a:cs typeface="Calibri"/>
              </a:rPr>
              <a:t>Communication plan for re-entry information:</a:t>
            </a:r>
          </a:p>
          <a:p>
            <a:pPr marL="342900" lvl="0" indent="-342900">
              <a:lnSpc>
                <a:spcPct val="107000"/>
              </a:lnSpc>
              <a:buFont typeface="Calibri" panose="020F0502020204030204" pitchFamily="34" charset="0"/>
              <a:buChar char="-"/>
            </a:pPr>
            <a:r>
              <a:rPr lang="en-CA" sz="1800" dirty="0">
                <a:effectLst/>
                <a:latin typeface="Calibri"/>
                <a:ea typeface="Calibri" panose="020F0502020204030204" pitchFamily="34" charset="0"/>
                <a:cs typeface="Calibri"/>
              </a:rPr>
              <a:t>Update website with re-entry plans, info on what to expect</a:t>
            </a:r>
          </a:p>
          <a:p>
            <a:pPr marL="342900" lvl="0" indent="-342900">
              <a:lnSpc>
                <a:spcPct val="107000"/>
              </a:lnSpc>
              <a:buFont typeface="Calibri" panose="020F0502020204030204" pitchFamily="34" charset="0"/>
              <a:buChar char="-"/>
            </a:pPr>
            <a:r>
              <a:rPr lang="en-CA" sz="1800" dirty="0">
                <a:effectLst/>
                <a:latin typeface="Calibri"/>
                <a:ea typeface="Calibri" panose="020F0502020204030204" pitchFamily="34" charset="0"/>
                <a:cs typeface="Calibri"/>
              </a:rPr>
              <a:t>Create a dedicated phone number for evacuees to call for information</a:t>
            </a:r>
          </a:p>
          <a:p>
            <a:pPr marL="342900" indent="-342900">
              <a:lnSpc>
                <a:spcPct val="107000"/>
              </a:lnSpc>
              <a:spcAft>
                <a:spcPts val="800"/>
              </a:spcAft>
              <a:buFont typeface="Calibri" panose="020F0502020204030204" pitchFamily="34" charset="0"/>
              <a:buChar char="-"/>
            </a:pPr>
            <a:r>
              <a:rPr lang="en-CA" sz="1800" dirty="0">
                <a:effectLst/>
                <a:latin typeface="Calibri"/>
                <a:ea typeface="Calibri" panose="020F0502020204030204" pitchFamily="34" charset="0"/>
                <a:cs typeface="Calibri"/>
              </a:rPr>
              <a:t>Put notices along the way back to community – gas stations, etc.</a:t>
            </a:r>
            <a:r>
              <a:rPr lang="en-CA" sz="1800" dirty="0">
                <a:latin typeface="Calibri"/>
                <a:ea typeface="Calibri" panose="020F0502020204030204" pitchFamily="34" charset="0"/>
                <a:cs typeface="Calibri"/>
              </a:rPr>
              <a:t> </a:t>
            </a:r>
          </a:p>
          <a:p>
            <a:pPr>
              <a:lnSpc>
                <a:spcPct val="107000"/>
              </a:lnSpc>
              <a:spcAft>
                <a:spcPts val="800"/>
              </a:spcAft>
            </a:pPr>
            <a:r>
              <a:rPr lang="en-CA" sz="1800" dirty="0">
                <a:latin typeface="Calibri"/>
                <a:ea typeface="Calibri" panose="020F0502020204030204" pitchFamily="34" charset="0"/>
                <a:cs typeface="Calibri"/>
              </a:rPr>
              <a:t> </a:t>
            </a:r>
          </a:p>
          <a:p>
            <a:pPr marL="342900" lvl="0" indent="-342900">
              <a:lnSpc>
                <a:spcPct val="107000"/>
              </a:lnSpc>
              <a:spcAft>
                <a:spcPts val="800"/>
              </a:spcAft>
              <a:buFont typeface="Calibri" panose="020F0502020204030204" pitchFamily="34" charset="0"/>
              <a:buChar char="-"/>
            </a:pPr>
            <a:r>
              <a:rPr lang="en-CA" sz="1800" dirty="0">
                <a:effectLst/>
                <a:latin typeface="Calibri"/>
                <a:ea typeface="Calibri" panose="020F0502020204030204" pitchFamily="34" charset="0"/>
                <a:cs typeface="Calibri"/>
              </a:rPr>
              <a:t>Plan for re-entry in stages</a:t>
            </a:r>
          </a:p>
          <a:p>
            <a:pPr marL="342900" lvl="0" indent="-342900">
              <a:lnSpc>
                <a:spcPct val="107000"/>
              </a:lnSpc>
              <a:buFont typeface="Calibri" panose="020F0502020204030204" pitchFamily="34" charset="0"/>
              <a:buChar char="-"/>
            </a:pPr>
            <a:r>
              <a:rPr lang="en-CA" sz="1800" dirty="0">
                <a:effectLst/>
                <a:latin typeface="Calibri"/>
                <a:ea typeface="Calibri" panose="020F0502020204030204" pitchFamily="34" charset="0"/>
                <a:cs typeface="Calibri"/>
              </a:rPr>
              <a:t>Break community into areas based on geography, impacts, etc. to complete assessments and bring the community back slowly</a:t>
            </a:r>
          </a:p>
          <a:p>
            <a:pPr marL="342900" indent="-342900">
              <a:lnSpc>
                <a:spcPct val="107000"/>
              </a:lnSpc>
              <a:spcAft>
                <a:spcPts val="800"/>
              </a:spcAft>
              <a:buFont typeface="Calibri" panose="020F0502020204030204" pitchFamily="34" charset="0"/>
              <a:buChar char="-"/>
            </a:pPr>
            <a:r>
              <a:rPr lang="en-CA" sz="1800" dirty="0">
                <a:effectLst/>
                <a:latin typeface="Calibri"/>
                <a:ea typeface="Calibri" panose="020F0502020204030204" pitchFamily="34" charset="0"/>
                <a:cs typeface="Calibri"/>
              </a:rPr>
              <a:t>Plan for transportation</a:t>
            </a:r>
            <a:r>
              <a:rPr lang="en-CA" sz="1800" dirty="0">
                <a:latin typeface="Calibri"/>
                <a:ea typeface="Calibri" panose="020F0502020204030204" pitchFamily="34" charset="0"/>
                <a:cs typeface="Calibri"/>
              </a:rPr>
              <a:t> </a:t>
            </a:r>
            <a:r>
              <a:rPr lang="en-CA" sz="1800" dirty="0">
                <a:effectLst/>
                <a:latin typeface="Calibri"/>
                <a:ea typeface="Calibri" panose="020F0502020204030204" pitchFamily="34" charset="0"/>
                <a:cs typeface="Calibri"/>
              </a:rPr>
              <a:t> - buses for those who do not drive, assistance for elders </a:t>
            </a:r>
            <a:r>
              <a:rPr lang="en-CA" sz="1800" dirty="0" err="1">
                <a:effectLst/>
                <a:latin typeface="Calibri"/>
                <a:ea typeface="Calibri" panose="020F0502020204030204" pitchFamily="34" charset="0"/>
                <a:cs typeface="Calibri"/>
              </a:rPr>
              <a:t>etc</a:t>
            </a:r>
            <a:endParaRPr lang="en-CA" sz="1800" dirty="0">
              <a:effectLst/>
              <a:latin typeface="Calibri"/>
              <a:ea typeface="Calibri" panose="020F0502020204030204" pitchFamily="34" charset="0"/>
              <a:cs typeface="Calibri"/>
            </a:endParaRPr>
          </a:p>
          <a:p>
            <a:pPr>
              <a:lnSpc>
                <a:spcPct val="107000"/>
              </a:lnSpc>
              <a:spcAft>
                <a:spcPts val="800"/>
              </a:spcAft>
            </a:pPr>
            <a:r>
              <a:rPr lang="en-CA" sz="1800" dirty="0">
                <a:effectLst/>
                <a:latin typeface="Calibri"/>
                <a:ea typeface="Calibri" panose="020F0502020204030204" pitchFamily="34" charset="0"/>
                <a:cs typeface="Calibri"/>
              </a:rPr>
              <a:t> </a:t>
            </a:r>
          </a:p>
          <a:p>
            <a:pPr>
              <a:lnSpc>
                <a:spcPct val="107000"/>
              </a:lnSpc>
              <a:spcAft>
                <a:spcPts val="800"/>
              </a:spcAft>
            </a:pPr>
            <a:r>
              <a:rPr lang="en-CA" sz="1800" dirty="0">
                <a:effectLst/>
                <a:latin typeface="Calibri"/>
                <a:ea typeface="Calibri" panose="020F0502020204030204" pitchFamily="34" charset="0"/>
                <a:cs typeface="Calibri"/>
              </a:rPr>
              <a:t>Preparing the community services and infrastructure for re-entry:</a:t>
            </a:r>
          </a:p>
          <a:p>
            <a:pPr marL="342900" lvl="0" indent="-342900">
              <a:lnSpc>
                <a:spcPct val="107000"/>
              </a:lnSpc>
              <a:buFont typeface="Calibri" panose="020F0502020204030204" pitchFamily="34" charset="0"/>
              <a:buChar char="-"/>
            </a:pPr>
            <a:r>
              <a:rPr lang="en-CA" sz="1800" dirty="0">
                <a:effectLst/>
                <a:latin typeface="Calibri"/>
                <a:ea typeface="Calibri" panose="020F0502020204030204" pitchFamily="34" charset="0"/>
                <a:cs typeface="Calibri"/>
              </a:rPr>
              <a:t>Water station – testing, function</a:t>
            </a:r>
          </a:p>
          <a:p>
            <a:pPr marL="342900" indent="-342900">
              <a:lnSpc>
                <a:spcPct val="107000"/>
              </a:lnSpc>
              <a:buFont typeface="Calibri" panose="020F0502020204030204" pitchFamily="34" charset="0"/>
              <a:buChar char="-"/>
            </a:pPr>
            <a:r>
              <a:rPr lang="en-CA" sz="1800" dirty="0">
                <a:effectLst/>
                <a:latin typeface="Calibri"/>
                <a:ea typeface="Calibri" panose="020F0502020204030204" pitchFamily="34" charset="0"/>
                <a:cs typeface="Calibri"/>
              </a:rPr>
              <a:t>Band office – bring staff back first</a:t>
            </a:r>
            <a:r>
              <a:rPr lang="en-CA" sz="1800" dirty="0">
                <a:latin typeface="Calibri"/>
                <a:ea typeface="Calibri" panose="020F0502020204030204" pitchFamily="34" charset="0"/>
                <a:cs typeface="Calibri"/>
              </a:rPr>
              <a:t> </a:t>
            </a:r>
            <a:endParaRPr lang="en-CA" sz="1800" dirty="0">
              <a:effectLst/>
              <a:latin typeface="Calibri" panose="020F0502020204030204" pitchFamily="34" charset="0"/>
              <a:ea typeface="Calibri" panose="020F0502020204030204" pitchFamily="34" charset="0"/>
              <a:cs typeface="Calibri"/>
            </a:endParaRPr>
          </a:p>
          <a:p>
            <a:pPr marL="342900" lvl="0" indent="-342900">
              <a:lnSpc>
                <a:spcPct val="107000"/>
              </a:lnSpc>
              <a:buFont typeface="Calibri" panose="020F0502020204030204" pitchFamily="34" charset="0"/>
              <a:buChar char="-"/>
            </a:pPr>
            <a:r>
              <a:rPr lang="en-CA" sz="1800" dirty="0">
                <a:effectLst/>
                <a:latin typeface="Calibri"/>
                <a:ea typeface="Calibri" panose="020F0502020204030204" pitchFamily="34" charset="0"/>
                <a:cs typeface="Calibri"/>
              </a:rPr>
              <a:t>Ensure roads, bridges, and other infrastructure are safe</a:t>
            </a:r>
          </a:p>
          <a:p>
            <a:pPr marL="342900" lvl="0" indent="-342900">
              <a:lnSpc>
                <a:spcPct val="107000"/>
              </a:lnSpc>
              <a:buFont typeface="Calibri" panose="020F0502020204030204" pitchFamily="34" charset="0"/>
              <a:buChar char="-"/>
            </a:pPr>
            <a:r>
              <a:rPr lang="en-CA" sz="1800" dirty="0">
                <a:effectLst/>
                <a:latin typeface="Calibri"/>
                <a:ea typeface="Calibri" panose="020F0502020204030204" pitchFamily="34" charset="0"/>
                <a:cs typeface="Calibri"/>
              </a:rPr>
              <a:t>Complete geotechnical analysis on affected lands if required</a:t>
            </a:r>
          </a:p>
          <a:p>
            <a:pPr marL="342900" lvl="0" indent="-342900">
              <a:lnSpc>
                <a:spcPct val="107000"/>
              </a:lnSpc>
              <a:buFont typeface="Calibri" panose="020F0502020204030204" pitchFamily="34" charset="0"/>
              <a:buChar char="-"/>
            </a:pPr>
            <a:r>
              <a:rPr lang="en-CA" sz="1800" dirty="0">
                <a:effectLst/>
                <a:latin typeface="Calibri"/>
                <a:ea typeface="Calibri" panose="020F0502020204030204" pitchFamily="34" charset="0"/>
                <a:cs typeface="Calibri"/>
              </a:rPr>
              <a:t>Call BC Wildfire for assistance with a Post Wildfire Natural Hazard Assessment</a:t>
            </a:r>
          </a:p>
          <a:p>
            <a:pPr marL="342900" lvl="0" indent="-342900">
              <a:lnSpc>
                <a:spcPct val="107000"/>
              </a:lnSpc>
              <a:buFont typeface="Calibri" panose="020F0502020204030204" pitchFamily="34" charset="0"/>
              <a:buChar char="-"/>
            </a:pPr>
            <a:r>
              <a:rPr lang="en-CA" sz="1800" dirty="0">
                <a:effectLst/>
                <a:latin typeface="Calibri"/>
                <a:ea typeface="Calibri" panose="020F0502020204030204" pitchFamily="34" charset="0"/>
                <a:cs typeface="Calibri"/>
              </a:rPr>
              <a:t>Complete assessment on the school, plan for repairs, set up temporary school space</a:t>
            </a:r>
          </a:p>
          <a:p>
            <a:pPr marL="457200">
              <a:lnSpc>
                <a:spcPct val="107000"/>
              </a:lnSpc>
              <a:spcAft>
                <a:spcPts val="800"/>
              </a:spcAft>
            </a:pPr>
            <a:r>
              <a:rPr lang="en-CA" sz="1800" dirty="0">
                <a:effectLst/>
                <a:latin typeface="Calibri"/>
                <a:ea typeface="Calibri" panose="020F0502020204030204" pitchFamily="34" charset="0"/>
                <a:cs typeface="Calibri"/>
              </a:rPr>
              <a:t> </a:t>
            </a:r>
          </a:p>
          <a:p>
            <a:pPr>
              <a:lnSpc>
                <a:spcPct val="107000"/>
              </a:lnSpc>
              <a:spcAft>
                <a:spcPts val="800"/>
              </a:spcAft>
            </a:pPr>
            <a:r>
              <a:rPr lang="en-CA" sz="1800" dirty="0">
                <a:effectLst/>
                <a:latin typeface="Calibri"/>
                <a:ea typeface="Calibri" panose="020F0502020204030204" pitchFamily="34" charset="0"/>
                <a:cs typeface="Calibri"/>
              </a:rPr>
              <a:t>Preparing homes for members coming back:</a:t>
            </a:r>
          </a:p>
          <a:p>
            <a:pPr marL="342900" lvl="0" indent="-342900">
              <a:lnSpc>
                <a:spcPct val="107000"/>
              </a:lnSpc>
              <a:buFont typeface="Times New Roman" panose="02020603050405020304" pitchFamily="18" charset="0"/>
              <a:buChar char="-"/>
              <a:tabLst>
                <a:tab pos="457200" algn="l"/>
              </a:tabLst>
            </a:pPr>
            <a:r>
              <a:rPr lang="en-CA" sz="1800" dirty="0">
                <a:effectLst/>
                <a:latin typeface="Calibri"/>
                <a:ea typeface="Calibri" panose="020F0502020204030204" pitchFamily="34" charset="0"/>
                <a:cs typeface="Calibri"/>
              </a:rPr>
              <a:t>Complete rapid damage assessments and determine which homes are inhabitable</a:t>
            </a:r>
          </a:p>
          <a:p>
            <a:pPr marL="342900" lvl="0" indent="-342900">
              <a:lnSpc>
                <a:spcPct val="107000"/>
              </a:lnSpc>
              <a:buFont typeface="Times New Roman" panose="02020603050405020304" pitchFamily="18" charset="0"/>
              <a:buChar char="-"/>
              <a:tabLst>
                <a:tab pos="457200" algn="l"/>
              </a:tabLst>
            </a:pPr>
            <a:r>
              <a:rPr lang="en-CA" sz="1800" dirty="0">
                <a:effectLst/>
                <a:latin typeface="Calibri"/>
                <a:ea typeface="Calibri" panose="020F0502020204030204" pitchFamily="34" charset="0"/>
                <a:cs typeface="Calibri"/>
              </a:rPr>
              <a:t>Utility assessments – power, water, sewage</a:t>
            </a:r>
          </a:p>
          <a:p>
            <a:pPr marL="342900" lvl="0" indent="-342900">
              <a:lnSpc>
                <a:spcPct val="107000"/>
              </a:lnSpc>
              <a:buFont typeface="Times New Roman" panose="02020603050405020304" pitchFamily="18" charset="0"/>
              <a:buChar char="-"/>
              <a:tabLst>
                <a:tab pos="457200" algn="l"/>
              </a:tabLst>
            </a:pPr>
            <a:r>
              <a:rPr lang="en-CA" sz="1800" dirty="0">
                <a:effectLst/>
                <a:latin typeface="Calibri"/>
                <a:ea typeface="Calibri" panose="020F0502020204030204" pitchFamily="34" charset="0"/>
                <a:cs typeface="Calibri"/>
              </a:rPr>
              <a:t>Fridges – ensure they are clean or replaced – coolers for homes who might have to wait for replacements</a:t>
            </a:r>
          </a:p>
          <a:p>
            <a:pPr marL="342900" indent="-342900">
              <a:lnSpc>
                <a:spcPct val="107000"/>
              </a:lnSpc>
              <a:spcAft>
                <a:spcPts val="800"/>
              </a:spcAft>
              <a:buFont typeface="Times New Roman" panose="02020603050405020304" pitchFamily="18" charset="0"/>
              <a:buChar char="-"/>
              <a:tabLst>
                <a:tab pos="457200" algn="l"/>
              </a:tabLst>
            </a:pPr>
            <a:r>
              <a:rPr lang="en-CA" sz="1800" dirty="0">
                <a:effectLst/>
                <a:latin typeface="Calibri"/>
                <a:ea typeface="Calibri" panose="020F0502020204030204" pitchFamily="34" charset="0"/>
                <a:cs typeface="Calibri"/>
              </a:rPr>
              <a:t>Air quality assessment – check for mold, smoke, etc.</a:t>
            </a:r>
            <a:r>
              <a:rPr lang="en-CA" sz="1800" dirty="0">
                <a:latin typeface="Calibri"/>
                <a:ea typeface="Calibri" panose="020F0502020204030204" pitchFamily="34" charset="0"/>
                <a:cs typeface="Calibri"/>
              </a:rPr>
              <a:t> </a:t>
            </a:r>
            <a:endParaRPr lang="en-CA" sz="1800" dirty="0">
              <a:effectLst/>
              <a:latin typeface="Calibri" panose="020F0502020204030204" pitchFamily="34" charset="0"/>
              <a:ea typeface="Calibri" panose="020F0502020204030204" pitchFamily="34" charset="0"/>
              <a:cs typeface="Calibri"/>
            </a:endParaRPr>
          </a:p>
          <a:p>
            <a:pPr>
              <a:lnSpc>
                <a:spcPct val="107000"/>
              </a:lnSpc>
              <a:spcAft>
                <a:spcPts val="800"/>
              </a:spcAft>
            </a:pPr>
            <a:r>
              <a:rPr lang="en-CA" sz="1800" dirty="0">
                <a:effectLst/>
                <a:latin typeface="Calibri"/>
                <a:ea typeface="Calibri" panose="020F0502020204030204" pitchFamily="34" charset="0"/>
                <a:cs typeface="Calibri"/>
              </a:rPr>
              <a:t> </a:t>
            </a:r>
          </a:p>
          <a:p>
            <a:pPr>
              <a:lnSpc>
                <a:spcPct val="107000"/>
              </a:lnSpc>
              <a:spcAft>
                <a:spcPts val="800"/>
              </a:spcAft>
            </a:pPr>
            <a:r>
              <a:rPr lang="en-CA" sz="1800" dirty="0">
                <a:effectLst/>
                <a:latin typeface="Calibri"/>
                <a:ea typeface="Calibri" panose="020F0502020204030204" pitchFamily="34" charset="0"/>
                <a:cs typeface="Calibri"/>
              </a:rPr>
              <a:t>If homes are uninhabitable:</a:t>
            </a:r>
          </a:p>
          <a:p>
            <a:pPr marL="342900" lvl="0" indent="-342900">
              <a:lnSpc>
                <a:spcPct val="107000"/>
              </a:lnSpc>
              <a:buFont typeface="Times New Roman" panose="02020603050405020304" pitchFamily="18" charset="0"/>
              <a:buChar char="-"/>
              <a:tabLst>
                <a:tab pos="457200" algn="l"/>
              </a:tabLst>
            </a:pPr>
            <a:r>
              <a:rPr lang="en-CA" sz="1800" dirty="0">
                <a:effectLst/>
                <a:latin typeface="Calibri"/>
                <a:ea typeface="Calibri" panose="020F0502020204030204" pitchFamily="34" charset="0"/>
                <a:cs typeface="Calibri"/>
              </a:rPr>
              <a:t>Contact the home’s inhabitants directly, possibly plan for a tour or salvage if possible (with professionals)</a:t>
            </a:r>
          </a:p>
          <a:p>
            <a:pPr marL="342900" lvl="0" indent="-342900">
              <a:lnSpc>
                <a:spcPct val="107000"/>
              </a:lnSpc>
              <a:buFont typeface="Times New Roman" panose="02020603050405020304" pitchFamily="18" charset="0"/>
              <a:buChar char="-"/>
              <a:tabLst>
                <a:tab pos="457200" algn="l"/>
              </a:tabLst>
            </a:pPr>
            <a:r>
              <a:rPr lang="en-CA" sz="1800" dirty="0">
                <a:effectLst/>
                <a:latin typeface="Calibri"/>
                <a:ea typeface="Calibri" panose="020F0502020204030204" pitchFamily="34" charset="0"/>
                <a:cs typeface="Calibri"/>
              </a:rPr>
              <a:t>Call EMCR to discuss housing options</a:t>
            </a:r>
          </a:p>
          <a:p>
            <a:pPr marL="342900" lvl="0" indent="-342900">
              <a:lnSpc>
                <a:spcPct val="107000"/>
              </a:lnSpc>
              <a:spcAft>
                <a:spcPts val="800"/>
              </a:spcAft>
              <a:buFont typeface="Times New Roman" panose="02020603050405020304" pitchFamily="18" charset="0"/>
              <a:buChar char="-"/>
              <a:tabLst>
                <a:tab pos="457200" algn="l"/>
              </a:tabLst>
            </a:pPr>
            <a:r>
              <a:rPr lang="en-CA" sz="1800" dirty="0">
                <a:effectLst/>
                <a:latin typeface="Calibri"/>
                <a:ea typeface="Calibri" panose="020F0502020204030204" pitchFamily="34" charset="0"/>
                <a:cs typeface="Calibri"/>
              </a:rPr>
              <a:t>Consider security for these homes to reduce risk</a:t>
            </a:r>
          </a:p>
          <a:p>
            <a:pPr>
              <a:lnSpc>
                <a:spcPct val="107000"/>
              </a:lnSpc>
              <a:spcAft>
                <a:spcPts val="800"/>
              </a:spcAft>
            </a:pPr>
            <a:r>
              <a:rPr lang="en-CA" sz="1800" dirty="0">
                <a:effectLst/>
                <a:latin typeface="Calibri"/>
                <a:ea typeface="Calibri" panose="020F0502020204030204" pitchFamily="34" charset="0"/>
                <a:cs typeface="Calibri"/>
              </a:rPr>
              <a:t> </a:t>
            </a:r>
          </a:p>
          <a:p>
            <a:pPr>
              <a:lnSpc>
                <a:spcPct val="107000"/>
              </a:lnSpc>
              <a:spcAft>
                <a:spcPts val="800"/>
              </a:spcAft>
            </a:pPr>
            <a:r>
              <a:rPr lang="en-CA" sz="1800" dirty="0">
                <a:effectLst/>
                <a:latin typeface="Calibri"/>
                <a:ea typeface="Calibri" panose="020F0502020204030204" pitchFamily="34" charset="0"/>
                <a:cs typeface="Calibri"/>
              </a:rPr>
              <a:t>EOC Team</a:t>
            </a:r>
          </a:p>
          <a:p>
            <a:pPr marL="342900" lvl="0" indent="-342900">
              <a:lnSpc>
                <a:spcPct val="107000"/>
              </a:lnSpc>
              <a:buFont typeface="Times New Roman" panose="02020603050405020304" pitchFamily="18" charset="0"/>
              <a:buChar char="-"/>
              <a:tabLst>
                <a:tab pos="457200" algn="l"/>
              </a:tabLst>
            </a:pPr>
            <a:r>
              <a:rPr lang="en-CA" sz="1800" dirty="0">
                <a:effectLst/>
                <a:latin typeface="Calibri"/>
                <a:ea typeface="Calibri" panose="020F0502020204030204" pitchFamily="34" charset="0"/>
                <a:cs typeface="Calibri"/>
              </a:rPr>
              <a:t>Debriefing interviews for EOC Team</a:t>
            </a:r>
          </a:p>
          <a:p>
            <a:pPr marL="342900" lvl="0" indent="-342900">
              <a:lnSpc>
                <a:spcPct val="107000"/>
              </a:lnSpc>
              <a:spcAft>
                <a:spcPts val="800"/>
              </a:spcAft>
              <a:buFont typeface="Times New Roman" panose="02020603050405020304" pitchFamily="18" charset="0"/>
              <a:buChar char="-"/>
              <a:tabLst>
                <a:tab pos="457200" algn="l"/>
              </a:tabLst>
            </a:pPr>
            <a:r>
              <a:rPr lang="en-CA" sz="1800" dirty="0">
                <a:effectLst/>
                <a:latin typeface="Calibri"/>
                <a:ea typeface="Calibri" panose="020F0502020204030204" pitchFamily="34" charset="0"/>
                <a:cs typeface="Calibri"/>
              </a:rPr>
              <a:t>Complete an After-Action Review</a:t>
            </a:r>
          </a:p>
          <a:p>
            <a:pPr marL="342900" lvl="0" indent="-342900">
              <a:lnSpc>
                <a:spcPct val="107000"/>
              </a:lnSpc>
              <a:spcAft>
                <a:spcPts val="800"/>
              </a:spcAft>
              <a:buFont typeface="Times New Roman" panose="02020603050405020304" pitchFamily="18" charset="0"/>
              <a:buChar char="-"/>
              <a:tabLst>
                <a:tab pos="457200" algn="l"/>
              </a:tabLst>
            </a:pPr>
            <a:r>
              <a:rPr lang="en-CA" sz="1800" dirty="0">
                <a:effectLst/>
                <a:latin typeface="Calibri"/>
                <a:ea typeface="Calibri" panose="020F0502020204030204" pitchFamily="34" charset="0"/>
                <a:cs typeface="Calibri"/>
              </a:rPr>
              <a:t>EMCR online re-entry resources – Considerations for Community Re-entry on Indigenous Communities Emergency Operations webpage</a:t>
            </a:r>
          </a:p>
          <a:p>
            <a:pPr>
              <a:lnSpc>
                <a:spcPct val="107000"/>
              </a:lnSpc>
              <a:spcAft>
                <a:spcPts val="800"/>
              </a:spcAft>
            </a:pPr>
            <a:r>
              <a:rPr lang="en-CA" sz="1800" dirty="0">
                <a:effectLst/>
                <a:latin typeface="Calibri"/>
                <a:ea typeface="Calibri" panose="020F0502020204030204" pitchFamily="34" charset="0"/>
                <a:cs typeface="Calibri"/>
              </a:rPr>
              <a:t> </a:t>
            </a:r>
          </a:p>
          <a:p>
            <a:pPr>
              <a:lnSpc>
                <a:spcPct val="107000"/>
              </a:lnSpc>
              <a:spcAft>
                <a:spcPts val="800"/>
              </a:spcAft>
            </a:pPr>
            <a:r>
              <a:rPr lang="en-CA" sz="1800" dirty="0">
                <a:effectLst/>
                <a:latin typeface="Calibri"/>
                <a:ea typeface="Calibri" panose="020F0502020204030204" pitchFamily="34" charset="0"/>
                <a:cs typeface="Calibri"/>
              </a:rPr>
              <a:t>Bring the community together</a:t>
            </a:r>
          </a:p>
          <a:p>
            <a:pPr marL="342900" lvl="0" indent="-342900">
              <a:lnSpc>
                <a:spcPct val="107000"/>
              </a:lnSpc>
              <a:buFont typeface="Times New Roman" panose="02020603050405020304" pitchFamily="18" charset="0"/>
              <a:buChar char="-"/>
              <a:tabLst>
                <a:tab pos="457200" algn="l"/>
              </a:tabLst>
            </a:pPr>
            <a:r>
              <a:rPr lang="en-CA" sz="1800" dirty="0">
                <a:effectLst/>
                <a:latin typeface="Calibri"/>
                <a:ea typeface="Calibri" panose="020F0502020204030204" pitchFamily="34" charset="0"/>
                <a:cs typeface="Calibri"/>
              </a:rPr>
              <a:t>Bring in a trauma counsellor – talk with FNHA about mental health supports</a:t>
            </a:r>
          </a:p>
          <a:p>
            <a:pPr marL="342900" lvl="0" indent="-342900">
              <a:lnSpc>
                <a:spcPct val="107000"/>
              </a:lnSpc>
              <a:buFont typeface="Times New Roman" panose="02020603050405020304" pitchFamily="18" charset="0"/>
              <a:buChar char="-"/>
              <a:tabLst>
                <a:tab pos="457200" algn="l"/>
              </a:tabLst>
            </a:pPr>
            <a:r>
              <a:rPr lang="en-CA" sz="1800" dirty="0">
                <a:effectLst/>
                <a:latin typeface="Calibri"/>
                <a:ea typeface="Calibri" panose="020F0502020204030204" pitchFamily="34" charset="0"/>
                <a:cs typeface="Calibri"/>
              </a:rPr>
              <a:t>Host a community dinner and coming home celebration</a:t>
            </a:r>
          </a:p>
          <a:p>
            <a:pPr marL="342900" lvl="0" indent="-342900">
              <a:lnSpc>
                <a:spcPct val="107000"/>
              </a:lnSpc>
              <a:spcAft>
                <a:spcPts val="800"/>
              </a:spcAft>
              <a:buFont typeface="Times New Roman" panose="02020603050405020304" pitchFamily="18" charset="0"/>
              <a:buChar char="-"/>
              <a:tabLst>
                <a:tab pos="457200" algn="l"/>
              </a:tabLst>
            </a:pPr>
            <a:r>
              <a:rPr lang="en-CA" sz="1800" dirty="0">
                <a:effectLst/>
                <a:latin typeface="Calibri"/>
                <a:ea typeface="Calibri" panose="020F0502020204030204" pitchFamily="34" charset="0"/>
                <a:cs typeface="Calibri"/>
              </a:rPr>
              <a:t>Community hunt to restock freezers</a:t>
            </a:r>
          </a:p>
          <a:p>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27</a:t>
            </a:fld>
            <a:endParaRPr lang="en-CA"/>
          </a:p>
        </p:txBody>
      </p:sp>
    </p:spTree>
    <p:extLst>
      <p:ext uri="{BB962C8B-B14F-4D97-AF65-F5344CB8AC3E}">
        <p14:creationId xmlns:p14="http://schemas.microsoft.com/office/powerpoint/2010/main" val="1225770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8A694B72-CBB5-427F-8E58-6738E6111E9A}" type="slidenum">
              <a:rPr lang="en-CA" smtClean="0"/>
              <a:t>28</a:t>
            </a:fld>
            <a:endParaRPr lang="en-CA"/>
          </a:p>
        </p:txBody>
      </p:sp>
    </p:spTree>
    <p:extLst>
      <p:ext uri="{BB962C8B-B14F-4D97-AF65-F5344CB8AC3E}">
        <p14:creationId xmlns:p14="http://schemas.microsoft.com/office/powerpoint/2010/main" val="27421326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29</a:t>
            </a:fld>
            <a:endParaRPr lang="en-CA"/>
          </a:p>
        </p:txBody>
      </p:sp>
    </p:spTree>
    <p:extLst>
      <p:ext uri="{BB962C8B-B14F-4D97-AF65-F5344CB8AC3E}">
        <p14:creationId xmlns:p14="http://schemas.microsoft.com/office/powerpoint/2010/main" val="2791030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b="1" i="0" u="none" strike="noStrike" baseline="0" dirty="0">
                <a:solidFill>
                  <a:srgbClr val="000000"/>
                </a:solidFill>
              </a:rPr>
              <a:t>Workshops are an ideal way to: </a:t>
            </a:r>
            <a:endParaRPr lang="en-US" sz="1200" b="0" i="0" u="none" strike="noStrike" baseline="0" dirty="0">
              <a:solidFill>
                <a:srgbClr val="000000"/>
              </a:solidFill>
            </a:endParaRPr>
          </a:p>
          <a:p>
            <a:r>
              <a:rPr lang="en-US" sz="1200" b="0" i="0" u="none" strike="noStrike" baseline="0" dirty="0">
                <a:solidFill>
                  <a:srgbClr val="000000"/>
                </a:solidFill>
              </a:rPr>
              <a:t>Collect or share information</a:t>
            </a:r>
          </a:p>
          <a:p>
            <a:r>
              <a:rPr lang="en-US" sz="1200" b="0" i="0" u="none" strike="noStrike" baseline="0" dirty="0">
                <a:solidFill>
                  <a:srgbClr val="000000"/>
                </a:solidFill>
              </a:rPr>
              <a:t>Get new or different perspectives </a:t>
            </a:r>
          </a:p>
          <a:p>
            <a:r>
              <a:rPr lang="en-US" sz="1200" b="0" i="0" u="none" strike="noStrike" baseline="0" dirty="0">
                <a:solidFill>
                  <a:srgbClr val="000000"/>
                </a:solidFill>
              </a:rPr>
              <a:t>Evaluate new ideas, processes, or procedures</a:t>
            </a:r>
          </a:p>
          <a:p>
            <a:r>
              <a:rPr lang="en-US" sz="1200" b="0" i="0" u="none" strike="noStrike" baseline="0" dirty="0">
                <a:solidFill>
                  <a:srgbClr val="000000"/>
                </a:solidFill>
              </a:rPr>
              <a:t>Problem solving of complex issues </a:t>
            </a:r>
          </a:p>
          <a:p>
            <a:r>
              <a:rPr lang="en-US" sz="1200" b="0" i="0" u="none" strike="noStrike" baseline="0" dirty="0">
                <a:solidFill>
                  <a:srgbClr val="000000"/>
                </a:solidFill>
              </a:rPr>
              <a:t>Obtain consensus</a:t>
            </a:r>
          </a:p>
          <a:p>
            <a:r>
              <a:rPr lang="en-US" sz="1200" b="0" i="0" u="none" strike="noStrike" baseline="0" dirty="0">
                <a:solidFill>
                  <a:srgbClr val="000000"/>
                </a:solidFill>
              </a:rPr>
              <a:t>Team building </a:t>
            </a:r>
          </a:p>
          <a:p>
            <a:r>
              <a:rPr lang="en-US" sz="1200" b="0" i="0" u="none" strike="noStrike" baseline="0" dirty="0">
                <a:solidFill>
                  <a:srgbClr val="000000"/>
                </a:solidFill>
              </a:rPr>
              <a:t>Produce new emergency procedures </a:t>
            </a:r>
          </a:p>
          <a:p>
            <a:r>
              <a:rPr lang="en-US" sz="1200" b="0" i="0" u="none" strike="noStrike" baseline="0" dirty="0">
                <a:solidFill>
                  <a:srgbClr val="000000"/>
                </a:solidFill>
              </a:rPr>
              <a:t>Produce mutual aid and assistance agreements </a:t>
            </a:r>
          </a:p>
          <a:p>
            <a:r>
              <a:rPr lang="en-US" sz="1200" b="0" i="0" u="none" strike="noStrike" baseline="0" dirty="0">
                <a:solidFill>
                  <a:srgbClr val="000000"/>
                </a:solidFill>
              </a:rPr>
              <a:t>Develop Improvement Plans </a:t>
            </a:r>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3</a:t>
            </a:fld>
            <a:endParaRPr lang="en-CA"/>
          </a:p>
        </p:txBody>
      </p:sp>
    </p:spTree>
    <p:extLst>
      <p:ext uri="{BB962C8B-B14F-4D97-AF65-F5344CB8AC3E}">
        <p14:creationId xmlns:p14="http://schemas.microsoft.com/office/powerpoint/2010/main" val="3401241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cs typeface="Calibri"/>
              </a:rPr>
              <a:t>Please spread out at the tables and consider the conversations we will have throughout the day. </a:t>
            </a:r>
            <a:endParaRPr lang="en-CA" dirty="0"/>
          </a:p>
        </p:txBody>
      </p:sp>
      <p:sp>
        <p:nvSpPr>
          <p:cNvPr id="4" name="Slide Number Placeholder 3"/>
          <p:cNvSpPr>
            <a:spLocks noGrp="1"/>
          </p:cNvSpPr>
          <p:nvPr>
            <p:ph type="sldNum" sz="quarter" idx="5"/>
          </p:nvPr>
        </p:nvSpPr>
        <p:spPr/>
        <p:txBody>
          <a:bodyPr/>
          <a:lstStyle/>
          <a:p>
            <a:fld id="{8A694B72-CBB5-427F-8E58-6738E6111E9A}" type="slidenum">
              <a:rPr lang="en-CA" smtClean="0"/>
              <a:t>4</a:t>
            </a:fld>
            <a:endParaRPr lang="en-CA"/>
          </a:p>
        </p:txBody>
      </p:sp>
    </p:spTree>
    <p:extLst>
      <p:ext uri="{BB962C8B-B14F-4D97-AF65-F5344CB8AC3E}">
        <p14:creationId xmlns:p14="http://schemas.microsoft.com/office/powerpoint/2010/main" val="3367426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Evacuation Checklist is Appendix B of the larger Evacuation Operational Guide for First Nations and Local Authorities in British Columbia. (2022, about 45 pages long)</a:t>
            </a:r>
          </a:p>
          <a:p>
            <a:endParaRPr lang="en-CA" dirty="0"/>
          </a:p>
          <a:p>
            <a:r>
              <a:rPr lang="en-CA" dirty="0"/>
              <a:t>Provide a refresh on these with focus on the region</a:t>
            </a:r>
            <a:endParaRPr lang="en-US" dirty="0"/>
          </a:p>
        </p:txBody>
      </p:sp>
      <p:sp>
        <p:nvSpPr>
          <p:cNvPr id="4" name="Slide Number Placeholder 3"/>
          <p:cNvSpPr>
            <a:spLocks noGrp="1"/>
          </p:cNvSpPr>
          <p:nvPr>
            <p:ph type="sldNum" sz="quarter" idx="5"/>
          </p:nvPr>
        </p:nvSpPr>
        <p:spPr/>
        <p:txBody>
          <a:bodyPr/>
          <a:lstStyle/>
          <a:p>
            <a:fld id="{F3687FEA-3030-4429-9C50-9B19AA2EF581}" type="slidenum">
              <a:rPr lang="en-CA" smtClean="0"/>
              <a:t>5</a:t>
            </a:fld>
            <a:endParaRPr lang="en-CA"/>
          </a:p>
        </p:txBody>
      </p:sp>
    </p:spTree>
    <p:extLst>
      <p:ext uri="{BB962C8B-B14F-4D97-AF65-F5344CB8AC3E}">
        <p14:creationId xmlns:p14="http://schemas.microsoft.com/office/powerpoint/2010/main" val="23101292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Policy 2.14: June 2022. 3 pages long.  </a:t>
            </a:r>
          </a:p>
        </p:txBody>
      </p:sp>
      <p:sp>
        <p:nvSpPr>
          <p:cNvPr id="4" name="Slide Number Placeholder 3"/>
          <p:cNvSpPr>
            <a:spLocks noGrp="1"/>
          </p:cNvSpPr>
          <p:nvPr>
            <p:ph type="sldNum" sz="quarter" idx="5"/>
          </p:nvPr>
        </p:nvSpPr>
        <p:spPr/>
        <p:txBody>
          <a:bodyPr/>
          <a:lstStyle/>
          <a:p>
            <a:fld id="{F3687FEA-3030-4429-9C50-9B19AA2EF581}" type="slidenum">
              <a:rPr lang="en-CA" smtClean="0"/>
              <a:t>6</a:t>
            </a:fld>
            <a:endParaRPr lang="en-CA"/>
          </a:p>
        </p:txBody>
      </p:sp>
    </p:spTree>
    <p:extLst>
      <p:ext uri="{BB962C8B-B14F-4D97-AF65-F5344CB8AC3E}">
        <p14:creationId xmlns:p14="http://schemas.microsoft.com/office/powerpoint/2010/main" val="12997093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Policy 2.15: June 2022. 2 pages long.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3687FEA-3030-4429-9C50-9B19AA2EF581}" type="slidenum">
              <a:rPr lang="en-CA" smtClean="0"/>
              <a:t>7</a:t>
            </a:fld>
            <a:endParaRPr lang="en-CA"/>
          </a:p>
        </p:txBody>
      </p:sp>
    </p:spTree>
    <p:extLst>
      <p:ext uri="{BB962C8B-B14F-4D97-AF65-F5344CB8AC3E}">
        <p14:creationId xmlns:p14="http://schemas.microsoft.com/office/powerpoint/2010/main" val="26000341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evac checklist as an excerpt from Evacuation Operational Guidelines</a:t>
            </a:r>
          </a:p>
          <a:p>
            <a:r>
              <a:rPr lang="en-US" dirty="0"/>
              <a:t>Aim is to take notes to make it community-specific</a:t>
            </a:r>
          </a:p>
        </p:txBody>
      </p:sp>
      <p:sp>
        <p:nvSpPr>
          <p:cNvPr id="4" name="Slide Number Placeholder 3"/>
          <p:cNvSpPr>
            <a:spLocks noGrp="1"/>
          </p:cNvSpPr>
          <p:nvPr>
            <p:ph type="sldNum" sz="quarter" idx="5"/>
          </p:nvPr>
        </p:nvSpPr>
        <p:spPr/>
        <p:txBody>
          <a:bodyPr/>
          <a:lstStyle/>
          <a:p>
            <a:fld id="{F3687FEA-3030-4429-9C50-9B19AA2EF581}" type="slidenum">
              <a:rPr lang="en-CA" smtClean="0"/>
              <a:t>8</a:t>
            </a:fld>
            <a:endParaRPr lang="en-CA"/>
          </a:p>
        </p:txBody>
      </p:sp>
    </p:spTree>
    <p:extLst>
      <p:ext uri="{BB962C8B-B14F-4D97-AF65-F5344CB8AC3E}">
        <p14:creationId xmlns:p14="http://schemas.microsoft.com/office/powerpoint/2010/main" val="34942144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687FEA-3030-4429-9C50-9B19AA2EF581}" type="slidenum">
              <a:rPr lang="en-CA" smtClean="0"/>
              <a:t>9</a:t>
            </a:fld>
            <a:endParaRPr lang="en-CA"/>
          </a:p>
        </p:txBody>
      </p:sp>
    </p:spTree>
    <p:extLst>
      <p:ext uri="{BB962C8B-B14F-4D97-AF65-F5344CB8AC3E}">
        <p14:creationId xmlns:p14="http://schemas.microsoft.com/office/powerpoint/2010/main" val="1132265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svg"/><Relationship Id="rId3" Type="http://schemas.openxmlformats.org/officeDocument/2006/relationships/image" Target="../media/image3.jpeg"/><Relationship Id="rId7" Type="http://schemas.openxmlformats.org/officeDocument/2006/relationships/image" Target="../media/image7.svg"/><Relationship Id="rId12"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svg"/><Relationship Id="rId5" Type="http://schemas.openxmlformats.org/officeDocument/2006/relationships/image" Target="../media/image5.jpeg"/><Relationship Id="rId10" Type="http://schemas.openxmlformats.org/officeDocument/2006/relationships/image" Target="../media/image10.png"/><Relationship Id="rId4" Type="http://schemas.openxmlformats.org/officeDocument/2006/relationships/image" Target="../media/image4.jpeg"/><Relationship Id="rId9" Type="http://schemas.openxmlformats.org/officeDocument/2006/relationships/image" Target="../media/image9.svg"/><Relationship Id="rId1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4704D-0118-DE53-8EA7-1863671670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B8E2AA0C-CD8C-5C16-B60E-F5653D2CE6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996DBB8C-EDD3-4365-5E6B-4C9D2C4D7581}"/>
              </a:ext>
            </a:extLst>
          </p:cNvPr>
          <p:cNvSpPr>
            <a:spLocks noGrp="1"/>
          </p:cNvSpPr>
          <p:nvPr>
            <p:ph type="dt" sz="half" idx="10"/>
          </p:nvPr>
        </p:nvSpPr>
        <p:spPr/>
        <p:txBody>
          <a:bodyPr/>
          <a:lstStyle/>
          <a:p>
            <a:fld id="{A1449C39-E854-44DF-9202-C76121E8535A}" type="datetimeFigureOut">
              <a:rPr lang="en-CA" smtClean="0"/>
              <a:t>2024-06-26</a:t>
            </a:fld>
            <a:endParaRPr lang="en-CA"/>
          </a:p>
        </p:txBody>
      </p:sp>
      <p:sp>
        <p:nvSpPr>
          <p:cNvPr id="5" name="Footer Placeholder 4">
            <a:extLst>
              <a:ext uri="{FF2B5EF4-FFF2-40B4-BE49-F238E27FC236}">
                <a16:creationId xmlns:a16="http://schemas.microsoft.com/office/drawing/2014/main" id="{34354D09-2565-E893-BD07-D91B5282400C}"/>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CCDD2D1-21F5-9822-5AAA-3F7F9D6A60B3}"/>
              </a:ext>
            </a:extLst>
          </p:cNvPr>
          <p:cNvSpPr>
            <a:spLocks noGrp="1"/>
          </p:cNvSpPr>
          <p:nvPr>
            <p:ph type="sldNum" sz="quarter" idx="12"/>
          </p:nvPr>
        </p:nvSpPr>
        <p:spPr/>
        <p:txBody>
          <a:bodyPr/>
          <a:lstStyle/>
          <a:p>
            <a:fld id="{83B92337-9901-4538-9931-B82A80ECD34A}" type="slidenum">
              <a:rPr lang="en-CA" smtClean="0"/>
              <a:t>‹#›</a:t>
            </a:fld>
            <a:endParaRPr lang="en-CA"/>
          </a:p>
        </p:txBody>
      </p:sp>
    </p:spTree>
    <p:extLst>
      <p:ext uri="{BB962C8B-B14F-4D97-AF65-F5344CB8AC3E}">
        <p14:creationId xmlns:p14="http://schemas.microsoft.com/office/powerpoint/2010/main" val="1420845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8D365-2C64-F1CB-7C4E-07363B40CE53}"/>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1F2B3F17-302F-D6B3-94D8-BEAB7DEDBE9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D693E3C-78CD-93D7-DE44-850C34BFD57D}"/>
              </a:ext>
            </a:extLst>
          </p:cNvPr>
          <p:cNvSpPr>
            <a:spLocks noGrp="1"/>
          </p:cNvSpPr>
          <p:nvPr>
            <p:ph type="dt" sz="half" idx="10"/>
          </p:nvPr>
        </p:nvSpPr>
        <p:spPr/>
        <p:txBody>
          <a:bodyPr/>
          <a:lstStyle/>
          <a:p>
            <a:fld id="{A1449C39-E854-44DF-9202-C76121E8535A}" type="datetimeFigureOut">
              <a:rPr lang="en-CA" smtClean="0"/>
              <a:t>2024-06-26</a:t>
            </a:fld>
            <a:endParaRPr lang="en-CA"/>
          </a:p>
        </p:txBody>
      </p:sp>
      <p:sp>
        <p:nvSpPr>
          <p:cNvPr id="5" name="Footer Placeholder 4">
            <a:extLst>
              <a:ext uri="{FF2B5EF4-FFF2-40B4-BE49-F238E27FC236}">
                <a16:creationId xmlns:a16="http://schemas.microsoft.com/office/drawing/2014/main" id="{762242C3-2C78-3222-49BB-2A14441ED0E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90163AA-C7E8-64F9-5258-7C509247FCD9}"/>
              </a:ext>
            </a:extLst>
          </p:cNvPr>
          <p:cNvSpPr>
            <a:spLocks noGrp="1"/>
          </p:cNvSpPr>
          <p:nvPr>
            <p:ph type="sldNum" sz="quarter" idx="12"/>
          </p:nvPr>
        </p:nvSpPr>
        <p:spPr/>
        <p:txBody>
          <a:bodyPr/>
          <a:lstStyle/>
          <a:p>
            <a:fld id="{83B92337-9901-4538-9931-B82A80ECD34A}" type="slidenum">
              <a:rPr lang="en-CA" smtClean="0"/>
              <a:t>‹#›</a:t>
            </a:fld>
            <a:endParaRPr lang="en-CA"/>
          </a:p>
        </p:txBody>
      </p:sp>
    </p:spTree>
    <p:extLst>
      <p:ext uri="{BB962C8B-B14F-4D97-AF65-F5344CB8AC3E}">
        <p14:creationId xmlns:p14="http://schemas.microsoft.com/office/powerpoint/2010/main" val="1031932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C1D9B2-2C5D-27F8-A904-D39433FC9FC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B26606B6-E8C7-A6B2-AE3E-02A7F16981B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287D16FF-5BA8-6858-7F6F-BC43F9B54523}"/>
              </a:ext>
            </a:extLst>
          </p:cNvPr>
          <p:cNvSpPr>
            <a:spLocks noGrp="1"/>
          </p:cNvSpPr>
          <p:nvPr>
            <p:ph type="dt" sz="half" idx="10"/>
          </p:nvPr>
        </p:nvSpPr>
        <p:spPr/>
        <p:txBody>
          <a:bodyPr/>
          <a:lstStyle/>
          <a:p>
            <a:fld id="{A1449C39-E854-44DF-9202-C76121E8535A}" type="datetimeFigureOut">
              <a:rPr lang="en-CA" smtClean="0"/>
              <a:t>2024-06-26</a:t>
            </a:fld>
            <a:endParaRPr lang="en-CA"/>
          </a:p>
        </p:txBody>
      </p:sp>
      <p:sp>
        <p:nvSpPr>
          <p:cNvPr id="5" name="Footer Placeholder 4">
            <a:extLst>
              <a:ext uri="{FF2B5EF4-FFF2-40B4-BE49-F238E27FC236}">
                <a16:creationId xmlns:a16="http://schemas.microsoft.com/office/drawing/2014/main" id="{4EA9E59D-E243-502B-D10B-1B2C332DF59C}"/>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2ED654A-E8F6-5760-4F5A-C98A5F56A753}"/>
              </a:ext>
            </a:extLst>
          </p:cNvPr>
          <p:cNvSpPr>
            <a:spLocks noGrp="1"/>
          </p:cNvSpPr>
          <p:nvPr>
            <p:ph type="sldNum" sz="quarter" idx="12"/>
          </p:nvPr>
        </p:nvSpPr>
        <p:spPr/>
        <p:txBody>
          <a:bodyPr/>
          <a:lstStyle/>
          <a:p>
            <a:fld id="{83B92337-9901-4538-9931-B82A80ECD34A}" type="slidenum">
              <a:rPr lang="en-CA" smtClean="0"/>
              <a:t>‹#›</a:t>
            </a:fld>
            <a:endParaRPr lang="en-CA"/>
          </a:p>
        </p:txBody>
      </p:sp>
    </p:spTree>
    <p:extLst>
      <p:ext uri="{BB962C8B-B14F-4D97-AF65-F5344CB8AC3E}">
        <p14:creationId xmlns:p14="http://schemas.microsoft.com/office/powerpoint/2010/main" val="20963741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E74A5-DB37-46A9-935E-F070664B878C}"/>
              </a:ext>
            </a:extLst>
          </p:cNvPr>
          <p:cNvSpPr>
            <a:spLocks noGrp="1"/>
          </p:cNvSpPr>
          <p:nvPr>
            <p:ph type="title" hasCustomPrompt="1"/>
          </p:nvPr>
        </p:nvSpPr>
        <p:spPr>
          <a:xfrm>
            <a:off x="1059542" y="365126"/>
            <a:ext cx="10065658" cy="817404"/>
          </a:xfrm>
        </p:spPr>
        <p:txBody>
          <a:bodyPr anchor="b"/>
          <a:lstStyle>
            <a:lvl1pPr>
              <a:defRPr>
                <a:solidFill>
                  <a:schemeClr val="accent1"/>
                </a:solidFill>
              </a:defRPr>
            </a:lvl1pPr>
          </a:lstStyle>
          <a:p>
            <a:r>
              <a:rPr lang="en-US"/>
              <a:t>Your slide’s heading goes here</a:t>
            </a:r>
            <a:endParaRPr lang="en-CA"/>
          </a:p>
        </p:txBody>
      </p:sp>
      <p:sp>
        <p:nvSpPr>
          <p:cNvPr id="3" name="Content Placeholder 2">
            <a:extLst>
              <a:ext uri="{FF2B5EF4-FFF2-40B4-BE49-F238E27FC236}">
                <a16:creationId xmlns:a16="http://schemas.microsoft.com/office/drawing/2014/main" id="{8653609F-548E-4058-B782-A81E4C940DFD}"/>
              </a:ext>
            </a:extLst>
          </p:cNvPr>
          <p:cNvSpPr>
            <a:spLocks noGrp="1"/>
          </p:cNvSpPr>
          <p:nvPr>
            <p:ph idx="1"/>
          </p:nvPr>
        </p:nvSpPr>
        <p:spPr>
          <a:xfrm>
            <a:off x="1059543" y="1825626"/>
            <a:ext cx="4826907" cy="377404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1059542" y="6356350"/>
            <a:ext cx="2521857"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73211AB-7B01-4D74-B8A6-1A07D00C8070}" type="datetime1">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2024-06-26</a:t>
            </a:fld>
            <a:endParaRPr kumimoji="0" lang="en-CA" sz="1200" b="0" i="0" u="none" strike="noStrike" kern="1200" cap="none" spc="0" normalizeH="0" baseline="0" noProof="0">
              <a:ln>
                <a:noFill/>
              </a:ln>
              <a:solidFill>
                <a:srgbClr val="3F3F3F">
                  <a:tint val="75000"/>
                </a:srgbClr>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a:ln>
                <a:noFill/>
              </a:ln>
              <a:solidFill>
                <a:srgbClr val="3F3F3F">
                  <a:tint val="75000"/>
                </a:srgbClr>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8610600" y="6356350"/>
            <a:ext cx="251459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CA" sz="1200" b="0" i="0" u="none" strike="noStrike" kern="1200" cap="none" spc="0" normalizeH="0" baseline="0" noProof="0">
              <a:ln>
                <a:noFill/>
              </a:ln>
              <a:solidFill>
                <a:srgbClr val="3F3F3F">
                  <a:tint val="75000"/>
                </a:srgbClr>
              </a:solidFill>
              <a:effectLst/>
              <a:uLnTx/>
              <a:uFillTx/>
              <a:latin typeface="Segoe UI"/>
              <a:ea typeface="+mn-ea"/>
              <a:cs typeface="+mn-cs"/>
            </a:endParaRPr>
          </a:p>
        </p:txBody>
      </p:sp>
      <p:cxnSp>
        <p:nvCxnSpPr>
          <p:cNvPr id="9" name="Straight Connector 8">
            <a:extLst>
              <a:ext uri="{FF2B5EF4-FFF2-40B4-BE49-F238E27FC236}">
                <a16:creationId xmlns:a16="http://schemas.microsoft.com/office/drawing/2014/main" id="{7116C357-F0E3-4843-B7D2-2351D9B17161}"/>
              </a:ext>
            </a:extLst>
          </p:cNvPr>
          <p:cNvCxnSpPr>
            <a:cxnSpLocks/>
          </p:cNvCxnSpPr>
          <p:nvPr userDrawn="1"/>
        </p:nvCxnSpPr>
        <p:spPr>
          <a:xfrm>
            <a:off x="1059543" y="1428442"/>
            <a:ext cx="10065657"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Content Placeholder 2">
            <a:extLst>
              <a:ext uri="{FF2B5EF4-FFF2-40B4-BE49-F238E27FC236}">
                <a16:creationId xmlns:a16="http://schemas.microsoft.com/office/drawing/2014/main" id="{71614C56-04C2-41D2-B467-B6E59346097D}"/>
              </a:ext>
            </a:extLst>
          </p:cNvPr>
          <p:cNvSpPr>
            <a:spLocks noGrp="1"/>
          </p:cNvSpPr>
          <p:nvPr>
            <p:ph idx="13"/>
          </p:nvPr>
        </p:nvSpPr>
        <p:spPr>
          <a:xfrm>
            <a:off x="6298292" y="1825626"/>
            <a:ext cx="4826907" cy="377404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13" name="Rectangle 12">
            <a:extLst>
              <a:ext uri="{FF2B5EF4-FFF2-40B4-BE49-F238E27FC236}">
                <a16:creationId xmlns:a16="http://schemas.microsoft.com/office/drawing/2014/main" id="{CABA807B-F543-46AF-A391-C17D31A830B6}"/>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3F3F3F"/>
              </a:solidFill>
              <a:effectLst/>
              <a:uLnTx/>
              <a:uFillTx/>
              <a:latin typeface="Segoe UI"/>
              <a:ea typeface="+mn-ea"/>
              <a:cs typeface="+mn-cs"/>
            </a:endParaRPr>
          </a:p>
        </p:txBody>
      </p:sp>
      <p:pic>
        <p:nvPicPr>
          <p:cNvPr id="7" name="Picture 6" descr="Text&#10;&#10;Description automatically generated">
            <a:extLst>
              <a:ext uri="{FF2B5EF4-FFF2-40B4-BE49-F238E27FC236}">
                <a16:creationId xmlns:a16="http://schemas.microsoft.com/office/drawing/2014/main" id="{5D146276-ACDF-8A35-8A58-802D93BB5F87}"/>
              </a:ext>
            </a:extLst>
          </p:cNvPr>
          <p:cNvPicPr>
            <a:picLocks noChangeAspect="1"/>
          </p:cNvPicPr>
          <p:nvPr userDrawn="1"/>
        </p:nvPicPr>
        <p:blipFill>
          <a:blip r:embed="rId2"/>
          <a:stretch>
            <a:fillRect/>
          </a:stretch>
        </p:blipFill>
        <p:spPr>
          <a:xfrm>
            <a:off x="4763713" y="5498924"/>
            <a:ext cx="2657313" cy="958185"/>
          </a:xfrm>
          <a:prstGeom prst="rect">
            <a:avLst/>
          </a:prstGeom>
        </p:spPr>
      </p:pic>
    </p:spTree>
    <p:extLst>
      <p:ext uri="{BB962C8B-B14F-4D97-AF65-F5344CB8AC3E}">
        <p14:creationId xmlns:p14="http://schemas.microsoft.com/office/powerpoint/2010/main" val="31644906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Full-Width Conten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E74A5-DB37-46A9-935E-F070664B878C}"/>
              </a:ext>
            </a:extLst>
          </p:cNvPr>
          <p:cNvSpPr>
            <a:spLocks noGrp="1"/>
          </p:cNvSpPr>
          <p:nvPr>
            <p:ph type="title" hasCustomPrompt="1"/>
          </p:nvPr>
        </p:nvSpPr>
        <p:spPr>
          <a:xfrm>
            <a:off x="1059542" y="365126"/>
            <a:ext cx="10065658" cy="817404"/>
          </a:xfrm>
        </p:spPr>
        <p:txBody>
          <a:bodyPr anchor="b"/>
          <a:lstStyle>
            <a:lvl1pPr>
              <a:defRPr>
                <a:solidFill>
                  <a:schemeClr val="accent1"/>
                </a:solidFill>
              </a:defRPr>
            </a:lvl1pPr>
          </a:lstStyle>
          <a:p>
            <a:r>
              <a:rPr lang="en-US"/>
              <a:t>Your slide’s heading goes here</a:t>
            </a:r>
            <a:endParaRPr lang="en-CA"/>
          </a:p>
        </p:txBody>
      </p:sp>
      <p:sp>
        <p:nvSpPr>
          <p:cNvPr id="3" name="Content Placeholder 2">
            <a:extLst>
              <a:ext uri="{FF2B5EF4-FFF2-40B4-BE49-F238E27FC236}">
                <a16:creationId xmlns:a16="http://schemas.microsoft.com/office/drawing/2014/main" id="{8653609F-548E-4058-B782-A81E4C940DFD}"/>
              </a:ext>
            </a:extLst>
          </p:cNvPr>
          <p:cNvSpPr>
            <a:spLocks noGrp="1"/>
          </p:cNvSpPr>
          <p:nvPr>
            <p:ph idx="1"/>
          </p:nvPr>
        </p:nvSpPr>
        <p:spPr>
          <a:xfrm>
            <a:off x="1059542" y="1825625"/>
            <a:ext cx="10065657" cy="37740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1059542" y="6356350"/>
            <a:ext cx="2521858"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EF03EE3-E999-4744-A4FE-EC042CA96DED}" type="datetime1">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2024-06-26</a:t>
            </a:fld>
            <a:endParaRPr kumimoji="0" lang="en-CA" sz="1200" b="0" i="0" u="none" strike="noStrike" kern="1200" cap="none" spc="0" normalizeH="0" baseline="0" noProof="0">
              <a:ln>
                <a:noFill/>
              </a:ln>
              <a:solidFill>
                <a:srgbClr val="3F3F3F">
                  <a:tint val="75000"/>
                </a:srgbClr>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a:ln>
                <a:noFill/>
              </a:ln>
              <a:solidFill>
                <a:srgbClr val="3F3F3F">
                  <a:tint val="75000"/>
                </a:srgbClr>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8610600" y="6356350"/>
            <a:ext cx="251459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CA" sz="1200" b="0" i="0" u="none" strike="noStrike" kern="1200" cap="none" spc="0" normalizeH="0" baseline="0" noProof="0">
              <a:ln>
                <a:noFill/>
              </a:ln>
              <a:solidFill>
                <a:srgbClr val="3F3F3F">
                  <a:tint val="75000"/>
                </a:srgbClr>
              </a:solidFill>
              <a:effectLst/>
              <a:uLnTx/>
              <a:uFillTx/>
              <a:latin typeface="Segoe UI"/>
              <a:ea typeface="+mn-ea"/>
              <a:cs typeface="+mn-cs"/>
            </a:endParaRPr>
          </a:p>
        </p:txBody>
      </p:sp>
      <p:cxnSp>
        <p:nvCxnSpPr>
          <p:cNvPr id="9" name="Straight Connector 8">
            <a:extLst>
              <a:ext uri="{FF2B5EF4-FFF2-40B4-BE49-F238E27FC236}">
                <a16:creationId xmlns:a16="http://schemas.microsoft.com/office/drawing/2014/main" id="{7116C357-F0E3-4843-B7D2-2351D9B17161}"/>
              </a:ext>
            </a:extLst>
          </p:cNvPr>
          <p:cNvCxnSpPr>
            <a:cxnSpLocks/>
          </p:cNvCxnSpPr>
          <p:nvPr userDrawn="1"/>
        </p:nvCxnSpPr>
        <p:spPr>
          <a:xfrm>
            <a:off x="1059543" y="1428442"/>
            <a:ext cx="10065657"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A10342CB-B846-47F0-B27A-15B189784EEA}"/>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3F3F3F"/>
              </a:solidFill>
              <a:effectLst/>
              <a:uLnTx/>
              <a:uFillTx/>
              <a:latin typeface="Segoe UI"/>
              <a:ea typeface="+mn-ea"/>
              <a:cs typeface="+mn-cs"/>
            </a:endParaRPr>
          </a:p>
        </p:txBody>
      </p:sp>
      <p:pic>
        <p:nvPicPr>
          <p:cNvPr id="8" name="Picture 7" descr="Text&#10;&#10;Description automatically generated">
            <a:extLst>
              <a:ext uri="{FF2B5EF4-FFF2-40B4-BE49-F238E27FC236}">
                <a16:creationId xmlns:a16="http://schemas.microsoft.com/office/drawing/2014/main" id="{4F57E1FD-CCE4-2721-8635-BF1B0B38A839}"/>
              </a:ext>
            </a:extLst>
          </p:cNvPr>
          <p:cNvPicPr>
            <a:picLocks noChangeAspect="1"/>
          </p:cNvPicPr>
          <p:nvPr userDrawn="1"/>
        </p:nvPicPr>
        <p:blipFill>
          <a:blip r:embed="rId2"/>
          <a:stretch>
            <a:fillRect/>
          </a:stretch>
        </p:blipFill>
        <p:spPr>
          <a:xfrm>
            <a:off x="4763713" y="5498924"/>
            <a:ext cx="2657313" cy="958185"/>
          </a:xfrm>
          <a:prstGeom prst="rect">
            <a:avLst/>
          </a:prstGeom>
        </p:spPr>
      </p:pic>
    </p:spTree>
    <p:extLst>
      <p:ext uri="{BB962C8B-B14F-4D97-AF65-F5344CB8AC3E}">
        <p14:creationId xmlns:p14="http://schemas.microsoft.com/office/powerpoint/2010/main" val="39589267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ustom Image Title Slide">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outdoor, rock, stone&#10;&#10;Description automatically generated">
            <a:extLst>
              <a:ext uri="{FF2B5EF4-FFF2-40B4-BE49-F238E27FC236}">
                <a16:creationId xmlns:a16="http://schemas.microsoft.com/office/drawing/2014/main" id="{0A979D9D-392A-59AD-FEBB-2CB147E5258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8775" b="23533"/>
          <a:stretch/>
        </p:blipFill>
        <p:spPr>
          <a:xfrm>
            <a:off x="0" y="0"/>
            <a:ext cx="6095987" cy="2648743"/>
          </a:xfrm>
          <a:prstGeom prst="rect">
            <a:avLst/>
          </a:prstGeom>
        </p:spPr>
      </p:pic>
      <p:pic>
        <p:nvPicPr>
          <p:cNvPr id="11" name="Picture 10">
            <a:extLst>
              <a:ext uri="{FF2B5EF4-FFF2-40B4-BE49-F238E27FC236}">
                <a16:creationId xmlns:a16="http://schemas.microsoft.com/office/drawing/2014/main" id="{1FA1BD1D-9867-4E96-8D64-C714CADDD08C}"/>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6095999" y="1"/>
            <a:ext cx="6096001" cy="2648744"/>
          </a:xfrm>
          <a:prstGeom prst="rect">
            <a:avLst/>
          </a:prstGeom>
        </p:spPr>
      </p:pic>
      <p:pic>
        <p:nvPicPr>
          <p:cNvPr id="12" name="Picture 11">
            <a:extLst>
              <a:ext uri="{FF2B5EF4-FFF2-40B4-BE49-F238E27FC236}">
                <a16:creationId xmlns:a16="http://schemas.microsoft.com/office/drawing/2014/main" id="{4C1DDC47-578C-4B9C-9DA0-0DEF3BBE5E81}"/>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3" y="2648745"/>
            <a:ext cx="6096001" cy="2648744"/>
          </a:xfrm>
          <a:prstGeom prst="rect">
            <a:avLst/>
          </a:prstGeom>
        </p:spPr>
      </p:pic>
      <p:pic>
        <p:nvPicPr>
          <p:cNvPr id="13" name="Picture 12">
            <a:extLst>
              <a:ext uri="{FF2B5EF4-FFF2-40B4-BE49-F238E27FC236}">
                <a16:creationId xmlns:a16="http://schemas.microsoft.com/office/drawing/2014/main" id="{B4EDCCF4-98C2-47BA-9408-486E8C4C9004}"/>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6095995" y="2648745"/>
            <a:ext cx="6096000" cy="2648744"/>
          </a:xfrm>
          <a:prstGeom prst="rect">
            <a:avLst/>
          </a:prstGeom>
        </p:spPr>
      </p:pic>
      <p:grpSp>
        <p:nvGrpSpPr>
          <p:cNvPr id="30" name="Group 29">
            <a:extLst>
              <a:ext uri="{FF2B5EF4-FFF2-40B4-BE49-F238E27FC236}">
                <a16:creationId xmlns:a16="http://schemas.microsoft.com/office/drawing/2014/main" id="{64040F29-8E15-4CF2-936A-46AA0B47A22B}"/>
              </a:ext>
            </a:extLst>
          </p:cNvPr>
          <p:cNvGrpSpPr/>
          <p:nvPr userDrawn="1"/>
        </p:nvGrpSpPr>
        <p:grpSpPr>
          <a:xfrm>
            <a:off x="4092028" y="0"/>
            <a:ext cx="8099971" cy="3253565"/>
            <a:chOff x="4092028" y="0"/>
            <a:chExt cx="8099971" cy="3253565"/>
          </a:xfrm>
        </p:grpSpPr>
        <p:pic>
          <p:nvPicPr>
            <p:cNvPr id="26" name="Graphic 25">
              <a:extLst>
                <a:ext uri="{FF2B5EF4-FFF2-40B4-BE49-F238E27FC236}">
                  <a16:creationId xmlns:a16="http://schemas.microsoft.com/office/drawing/2014/main" id="{6CF0A8D9-59C2-40DD-8E28-6A469F296237}"/>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4092028" y="1"/>
              <a:ext cx="2003969" cy="604820"/>
            </a:xfrm>
            <a:prstGeom prst="rect">
              <a:avLst/>
            </a:prstGeom>
          </p:spPr>
        </p:pic>
        <p:pic>
          <p:nvPicPr>
            <p:cNvPr id="27" name="Graphic 26">
              <a:extLst>
                <a:ext uri="{FF2B5EF4-FFF2-40B4-BE49-F238E27FC236}">
                  <a16:creationId xmlns:a16="http://schemas.microsoft.com/office/drawing/2014/main" id="{41F6DC63-207F-4829-A2FC-2CD6D4A7F8C8}"/>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9643692" y="0"/>
              <a:ext cx="2548307" cy="604820"/>
            </a:xfrm>
            <a:prstGeom prst="rect">
              <a:avLst/>
            </a:prstGeom>
          </p:spPr>
        </p:pic>
        <p:pic>
          <p:nvPicPr>
            <p:cNvPr id="28" name="Graphic 27">
              <a:extLst>
                <a:ext uri="{FF2B5EF4-FFF2-40B4-BE49-F238E27FC236}">
                  <a16:creationId xmlns:a16="http://schemas.microsoft.com/office/drawing/2014/main" id="{5E82D751-4015-4B47-824F-7996F3A21711}"/>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4132346" y="2648744"/>
              <a:ext cx="1963648" cy="604819"/>
            </a:xfrm>
            <a:prstGeom prst="rect">
              <a:avLst/>
            </a:prstGeom>
          </p:spPr>
        </p:pic>
        <p:pic>
          <p:nvPicPr>
            <p:cNvPr id="29" name="Graphic 28">
              <a:extLst>
                <a:ext uri="{FF2B5EF4-FFF2-40B4-BE49-F238E27FC236}">
                  <a16:creationId xmlns:a16="http://schemas.microsoft.com/office/drawing/2014/main" id="{41FB8561-2BFA-4E59-AD9E-95384D695414}"/>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10313014" y="2648745"/>
              <a:ext cx="1878973" cy="604820"/>
            </a:xfrm>
            <a:prstGeom prst="rect">
              <a:avLst/>
            </a:prstGeom>
          </p:spPr>
        </p:pic>
      </p:grpSp>
      <p:sp>
        <p:nvSpPr>
          <p:cNvPr id="9" name="Picture Placeholder 8">
            <a:extLst>
              <a:ext uri="{FF2B5EF4-FFF2-40B4-BE49-F238E27FC236}">
                <a16:creationId xmlns:a16="http://schemas.microsoft.com/office/drawing/2014/main" id="{172E300F-6280-454E-8374-D33F43CF8883}"/>
              </a:ext>
            </a:extLst>
          </p:cNvPr>
          <p:cNvSpPr>
            <a:spLocks noGrp="1"/>
          </p:cNvSpPr>
          <p:nvPr userDrawn="1">
            <p:ph type="pic" sz="quarter" idx="13" hasCustomPrompt="1"/>
          </p:nvPr>
        </p:nvSpPr>
        <p:spPr>
          <a:xfrm>
            <a:off x="0" y="0"/>
            <a:ext cx="12192000" cy="5305425"/>
          </a:xfrm>
          <a:noFill/>
        </p:spPr>
        <p:txBody>
          <a:bodyPr anchor="ctr">
            <a:normAutofit/>
          </a:bodyPr>
          <a:lstStyle>
            <a:lvl1pPr marL="0" indent="0" algn="ctr">
              <a:buNone/>
              <a:defRPr sz="2000">
                <a:solidFill>
                  <a:schemeClr val="bg1"/>
                </a:solidFill>
                <a:highlight>
                  <a:srgbClr val="3F3F3F"/>
                </a:highlight>
              </a:defRPr>
            </a:lvl1pPr>
          </a:lstStyle>
          <a:p>
            <a:br>
              <a:rPr lang="en-CA"/>
            </a:br>
            <a:br>
              <a:rPr lang="en-CA"/>
            </a:br>
            <a:br>
              <a:rPr lang="en-CA"/>
            </a:br>
            <a:br>
              <a:rPr lang="en-CA"/>
            </a:br>
            <a:r>
              <a:rPr lang="en-CA"/>
              <a:t>Click to change picture</a:t>
            </a:r>
          </a:p>
        </p:txBody>
      </p:sp>
      <p:sp>
        <p:nvSpPr>
          <p:cNvPr id="2" name="Title 1">
            <a:extLst>
              <a:ext uri="{FF2B5EF4-FFF2-40B4-BE49-F238E27FC236}">
                <a16:creationId xmlns:a16="http://schemas.microsoft.com/office/drawing/2014/main" id="{3D304A06-44A9-4C4A-AA2C-4E64D3DF63A9}"/>
              </a:ext>
            </a:extLst>
          </p:cNvPr>
          <p:cNvSpPr>
            <a:spLocks noGrp="1"/>
          </p:cNvSpPr>
          <p:nvPr userDrawn="1">
            <p:ph type="ctrTitle" hasCustomPrompt="1"/>
          </p:nvPr>
        </p:nvSpPr>
        <p:spPr>
          <a:xfrm>
            <a:off x="1071868" y="5470193"/>
            <a:ext cx="7169764" cy="738689"/>
          </a:xfrm>
        </p:spPr>
        <p:txBody>
          <a:bodyPr anchor="b">
            <a:normAutofit/>
          </a:bodyPr>
          <a:lstStyle>
            <a:lvl1pPr algn="l">
              <a:defRPr sz="4400">
                <a:solidFill>
                  <a:schemeClr val="accent1"/>
                </a:solidFill>
              </a:defRPr>
            </a:lvl1pPr>
          </a:lstStyle>
          <a:p>
            <a:r>
              <a:rPr lang="en-US"/>
              <a:t>This is an alternative title slide</a:t>
            </a:r>
            <a:endParaRPr lang="en-CA"/>
          </a:p>
        </p:txBody>
      </p:sp>
      <p:sp>
        <p:nvSpPr>
          <p:cNvPr id="3" name="Subtitle 2">
            <a:extLst>
              <a:ext uri="{FF2B5EF4-FFF2-40B4-BE49-F238E27FC236}">
                <a16:creationId xmlns:a16="http://schemas.microsoft.com/office/drawing/2014/main" id="{0015867C-92E4-48D7-B67E-A8BEC8164DED}"/>
              </a:ext>
            </a:extLst>
          </p:cNvPr>
          <p:cNvSpPr>
            <a:spLocks noGrp="1"/>
          </p:cNvSpPr>
          <p:nvPr userDrawn="1">
            <p:ph type="subTitle" idx="1" hasCustomPrompt="1"/>
          </p:nvPr>
        </p:nvSpPr>
        <p:spPr>
          <a:xfrm>
            <a:off x="1071868" y="6180638"/>
            <a:ext cx="7169764" cy="492709"/>
          </a:xfrm>
        </p:spPr>
        <p:txBody>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Optionally, you can put a subtitle here</a:t>
            </a:r>
            <a:endParaRPr lang="en-CA"/>
          </a:p>
        </p:txBody>
      </p:sp>
      <p:sp>
        <p:nvSpPr>
          <p:cNvPr id="6" name="Slide Number Placeholder 5">
            <a:extLst>
              <a:ext uri="{FF2B5EF4-FFF2-40B4-BE49-F238E27FC236}">
                <a16:creationId xmlns:a16="http://schemas.microsoft.com/office/drawing/2014/main" id="{3966A78F-F9B6-458C-B154-F1002D4E6F84}"/>
              </a:ext>
            </a:extLst>
          </p:cNvPr>
          <p:cNvSpPr>
            <a:spLocks noGrp="1"/>
          </p:cNvSpPr>
          <p:nvPr userDrawn="1">
            <p:ph type="sldNum" sz="quarter" idx="12"/>
          </p:nvPr>
        </p:nvSpPr>
        <p:spPr>
          <a:xfrm>
            <a:off x="11413708" y="6356350"/>
            <a:ext cx="438149" cy="365125"/>
          </a:xfrm>
          <a:noFill/>
        </p:spPr>
        <p:txBody>
          <a:bodyPr/>
          <a:lstStyle>
            <a:lvl1pPr algn="ctr">
              <a:defRPr>
                <a:solidFill>
                  <a:schemeClr val="tx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srgbClr val="3F3F3F"/>
                </a:solidFill>
                <a:effectLst/>
                <a:uLnTx/>
                <a:uFillTx/>
                <a:latin typeface="Segoe U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CA" sz="1200" b="0" i="0" u="none" strike="noStrike" kern="1200" cap="none" spc="0" normalizeH="0" baseline="0" noProof="0">
              <a:ln>
                <a:noFill/>
              </a:ln>
              <a:solidFill>
                <a:srgbClr val="3F3F3F"/>
              </a:solidFill>
              <a:effectLst/>
              <a:uLnTx/>
              <a:uFillTx/>
              <a:latin typeface="Segoe UI"/>
              <a:ea typeface="+mn-ea"/>
              <a:cs typeface="+mn-cs"/>
            </a:endParaRPr>
          </a:p>
        </p:txBody>
      </p:sp>
      <p:pic>
        <p:nvPicPr>
          <p:cNvPr id="4" name="Picture 3" descr="Text&#10;&#10;Description automatically generated">
            <a:extLst>
              <a:ext uri="{FF2B5EF4-FFF2-40B4-BE49-F238E27FC236}">
                <a16:creationId xmlns:a16="http://schemas.microsoft.com/office/drawing/2014/main" id="{BF826AE0-3823-51DC-78DB-DA6748497421}"/>
              </a:ext>
            </a:extLst>
          </p:cNvPr>
          <p:cNvPicPr>
            <a:picLocks noChangeAspect="1"/>
          </p:cNvPicPr>
          <p:nvPr userDrawn="1"/>
        </p:nvPicPr>
        <p:blipFill>
          <a:blip r:embed="rId14"/>
          <a:stretch>
            <a:fillRect/>
          </a:stretch>
        </p:blipFill>
        <p:spPr>
          <a:xfrm>
            <a:off x="8595187" y="5580727"/>
            <a:ext cx="2657313" cy="958185"/>
          </a:xfrm>
          <a:prstGeom prst="rect">
            <a:avLst/>
          </a:prstGeom>
        </p:spPr>
      </p:pic>
    </p:spTree>
    <p:extLst>
      <p:ext uri="{BB962C8B-B14F-4D97-AF65-F5344CB8AC3E}">
        <p14:creationId xmlns:p14="http://schemas.microsoft.com/office/powerpoint/2010/main" val="332767004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1059542" y="6356350"/>
            <a:ext cx="2521858"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AF5D5D8-FF79-4D04-B7FB-BCBB368C2225}" type="datetime1">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2024-06-26</a:t>
            </a:fld>
            <a:endParaRPr kumimoji="0" lang="en-CA" sz="1200" b="0" i="0" u="none" strike="noStrike" kern="1200" cap="none" spc="0" normalizeH="0" baseline="0" noProof="0">
              <a:ln>
                <a:noFill/>
              </a:ln>
              <a:solidFill>
                <a:srgbClr val="3F3F3F">
                  <a:tint val="75000"/>
                </a:srgbClr>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a:ln>
                <a:noFill/>
              </a:ln>
              <a:solidFill>
                <a:srgbClr val="3F3F3F">
                  <a:tint val="75000"/>
                </a:srgbClr>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8610600" y="6356350"/>
            <a:ext cx="251459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CA" sz="1200" b="0" i="0" u="none" strike="noStrike" kern="1200" cap="none" spc="0" normalizeH="0" baseline="0" noProof="0">
              <a:ln>
                <a:noFill/>
              </a:ln>
              <a:solidFill>
                <a:srgbClr val="3F3F3F">
                  <a:tint val="75000"/>
                </a:srgbClr>
              </a:solidFill>
              <a:effectLst/>
              <a:uLnTx/>
              <a:uFillTx/>
              <a:latin typeface="Segoe UI"/>
              <a:ea typeface="+mn-ea"/>
              <a:cs typeface="+mn-cs"/>
            </a:endParaRPr>
          </a:p>
        </p:txBody>
      </p:sp>
    </p:spTree>
    <p:extLst>
      <p:ext uri="{BB962C8B-B14F-4D97-AF65-F5344CB8AC3E}">
        <p14:creationId xmlns:p14="http://schemas.microsoft.com/office/powerpoint/2010/main" val="21478256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mall Photo (Right S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62F831A-9AA5-4240-B07F-E6CCFE7FB44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254312" y="0"/>
            <a:ext cx="3937687" cy="6858000"/>
          </a:xfrm>
          <a:prstGeom prst="rect">
            <a:avLst/>
          </a:prstGeom>
        </p:spPr>
      </p:pic>
      <p:sp>
        <p:nvSpPr>
          <p:cNvPr id="13" name="Picture Placeholder 12">
            <a:extLst>
              <a:ext uri="{FF2B5EF4-FFF2-40B4-BE49-F238E27FC236}">
                <a16:creationId xmlns:a16="http://schemas.microsoft.com/office/drawing/2014/main" id="{2F9FC98D-6713-4178-90D6-70D8C5D179AD}"/>
              </a:ext>
            </a:extLst>
          </p:cNvPr>
          <p:cNvSpPr>
            <a:spLocks noGrp="1"/>
          </p:cNvSpPr>
          <p:nvPr>
            <p:ph type="pic" sz="quarter" idx="14" hasCustomPrompt="1"/>
          </p:nvPr>
        </p:nvSpPr>
        <p:spPr>
          <a:xfrm>
            <a:off x="8254314" y="0"/>
            <a:ext cx="3937686" cy="6858000"/>
          </a:xfrm>
          <a:noFill/>
        </p:spPr>
        <p:txBody>
          <a:bodyPr anchor="ctr">
            <a:normAutofit/>
          </a:bodyPr>
          <a:lstStyle>
            <a:lvl1pPr marL="0" indent="0" algn="ctr">
              <a:buNone/>
              <a:defRPr sz="1800">
                <a:solidFill>
                  <a:schemeClr val="bg1"/>
                </a:solidFill>
                <a:highlight>
                  <a:srgbClr val="3F3F3F"/>
                </a:highlight>
              </a:defRPr>
            </a:lvl1pPr>
          </a:lstStyle>
          <a:p>
            <a:br>
              <a:rPr lang="en-CA"/>
            </a:br>
            <a:br>
              <a:rPr lang="en-CA"/>
            </a:br>
            <a:r>
              <a:rPr lang="en-CA"/>
              <a:t>Click to change photo</a:t>
            </a:r>
          </a:p>
        </p:txBody>
      </p:sp>
      <p:sp>
        <p:nvSpPr>
          <p:cNvPr id="2" name="Title 1">
            <a:extLst>
              <a:ext uri="{FF2B5EF4-FFF2-40B4-BE49-F238E27FC236}">
                <a16:creationId xmlns:a16="http://schemas.microsoft.com/office/drawing/2014/main" id="{30FE74A5-DB37-46A9-935E-F070664B878C}"/>
              </a:ext>
            </a:extLst>
          </p:cNvPr>
          <p:cNvSpPr>
            <a:spLocks noGrp="1"/>
          </p:cNvSpPr>
          <p:nvPr>
            <p:ph type="title" hasCustomPrompt="1"/>
          </p:nvPr>
        </p:nvSpPr>
        <p:spPr>
          <a:xfrm>
            <a:off x="674517" y="365126"/>
            <a:ext cx="6871341" cy="817404"/>
          </a:xfrm>
        </p:spPr>
        <p:txBody>
          <a:bodyPr anchor="b">
            <a:noAutofit/>
          </a:bodyPr>
          <a:lstStyle>
            <a:lvl1pPr>
              <a:defRPr sz="4000">
                <a:solidFill>
                  <a:schemeClr val="accent1"/>
                </a:solidFill>
              </a:defRPr>
            </a:lvl1pPr>
          </a:lstStyle>
          <a:p>
            <a:r>
              <a:rPr lang="en-US"/>
              <a:t>Your slide’s heading goes here</a:t>
            </a:r>
            <a:endParaRPr lang="en-CA"/>
          </a:p>
        </p:txBody>
      </p:sp>
      <p:sp>
        <p:nvSpPr>
          <p:cNvPr id="3" name="Content Placeholder 2">
            <a:extLst>
              <a:ext uri="{FF2B5EF4-FFF2-40B4-BE49-F238E27FC236}">
                <a16:creationId xmlns:a16="http://schemas.microsoft.com/office/drawing/2014/main" id="{8653609F-548E-4058-B782-A81E4C940DFD}"/>
              </a:ext>
            </a:extLst>
          </p:cNvPr>
          <p:cNvSpPr>
            <a:spLocks noGrp="1"/>
          </p:cNvSpPr>
          <p:nvPr>
            <p:ph idx="1"/>
          </p:nvPr>
        </p:nvSpPr>
        <p:spPr>
          <a:xfrm>
            <a:off x="674519" y="1825626"/>
            <a:ext cx="6871340" cy="37541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D04CBBFF-C78A-41A1-A7D5-77AAFA8B5B19}"/>
              </a:ext>
            </a:extLst>
          </p:cNvPr>
          <p:cNvSpPr>
            <a:spLocks noGrp="1"/>
          </p:cNvSpPr>
          <p:nvPr>
            <p:ph type="dt" sz="half" idx="10"/>
          </p:nvPr>
        </p:nvSpPr>
        <p:spPr>
          <a:xfrm>
            <a:off x="674518" y="6356350"/>
            <a:ext cx="2521857"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CC477F3-BDD4-4412-8F55-623044C39CE5}" type="datetime1">
              <a:rPr kumimoji="0" lang="en-CA" sz="1200" b="0" i="0" u="none" strike="noStrike" kern="1200" cap="none" spc="0" normalizeH="0" baseline="0" noProof="0" smtClean="0">
                <a:ln>
                  <a:noFill/>
                </a:ln>
                <a:solidFill>
                  <a:srgbClr val="3F3F3F">
                    <a:tint val="75000"/>
                  </a:srgbClr>
                </a:solidFill>
                <a:effectLst/>
                <a:uLnTx/>
                <a:uFillTx/>
                <a:latin typeface="Segoe U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2024-06-26</a:t>
            </a:fld>
            <a:endParaRPr kumimoji="0" lang="en-CA" sz="1200" b="0" i="0" u="none" strike="noStrike" kern="1200" cap="none" spc="0" normalizeH="0" baseline="0" noProof="0">
              <a:ln>
                <a:noFill/>
              </a:ln>
              <a:solidFill>
                <a:srgbClr val="3F3F3F">
                  <a:tint val="75000"/>
                </a:srgbClr>
              </a:solidFill>
              <a:effectLst/>
              <a:uLnTx/>
              <a:uFillTx/>
              <a:latin typeface="Segoe UI"/>
              <a:ea typeface="+mn-ea"/>
              <a:cs typeface="+mn-cs"/>
            </a:endParaRPr>
          </a:p>
        </p:txBody>
      </p:sp>
      <p:sp>
        <p:nvSpPr>
          <p:cNvPr id="5" name="Footer Placeholder 4">
            <a:extLst>
              <a:ext uri="{FF2B5EF4-FFF2-40B4-BE49-F238E27FC236}">
                <a16:creationId xmlns:a16="http://schemas.microsoft.com/office/drawing/2014/main" id="{B6A7A0A5-D929-484C-BC7D-49CACD6C293E}"/>
              </a:ext>
            </a:extLst>
          </p:cNvPr>
          <p:cNvSpPr>
            <a:spLocks noGrp="1"/>
          </p:cNvSpPr>
          <p:nvPr>
            <p:ph type="ftr" sz="quarter" idx="11"/>
          </p:nvPr>
        </p:nvSpPr>
        <p:spPr>
          <a:xfrm>
            <a:off x="4038600" y="6356350"/>
            <a:ext cx="3507255" cy="365125"/>
          </a:xfrm>
        </p:spPr>
        <p:txBody>
          <a:bodyPr/>
          <a:lstStyle>
            <a:lvl1pPr algn="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a:ln>
                <a:noFill/>
              </a:ln>
              <a:solidFill>
                <a:srgbClr val="3F3F3F">
                  <a:tint val="75000"/>
                </a:srgbClr>
              </a:solidFill>
              <a:effectLst/>
              <a:uLnTx/>
              <a:uFillTx/>
              <a:latin typeface="Segoe UI"/>
              <a:ea typeface="+mn-ea"/>
              <a:cs typeface="+mn-cs"/>
            </a:endParaRPr>
          </a:p>
        </p:txBody>
      </p:sp>
      <p:sp>
        <p:nvSpPr>
          <p:cNvPr id="6" name="Slide Number Placeholder 5">
            <a:extLst>
              <a:ext uri="{FF2B5EF4-FFF2-40B4-BE49-F238E27FC236}">
                <a16:creationId xmlns:a16="http://schemas.microsoft.com/office/drawing/2014/main" id="{08387552-595B-4544-9739-FCE161E0ABFD}"/>
              </a:ext>
            </a:extLst>
          </p:cNvPr>
          <p:cNvSpPr>
            <a:spLocks noGrp="1"/>
          </p:cNvSpPr>
          <p:nvPr>
            <p:ph type="sldNum" sz="quarter" idx="12"/>
          </p:nvPr>
        </p:nvSpPr>
        <p:spPr>
          <a:xfrm>
            <a:off x="10683875" y="6356350"/>
            <a:ext cx="441324" cy="365125"/>
          </a:xfrm>
          <a:solidFill>
            <a:srgbClr val="3F3F3F">
              <a:alpha val="74902"/>
            </a:srgbClr>
          </a:solidFill>
        </p:spPr>
        <p:txBody>
          <a:bodyPr/>
          <a:lstStyle>
            <a:lvl1pPr algn="ctr">
              <a:defRPr>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C9A5642E-E65E-4FF9-8B3D-340166719BFC}" type="slidenum">
              <a:rPr kumimoji="0" lang="en-CA" sz="1200" b="0" i="0" u="none" strike="noStrike" kern="1200" cap="none" spc="0" normalizeH="0" baseline="0" noProof="0" smtClean="0">
                <a:ln>
                  <a:noFill/>
                </a:ln>
                <a:solidFill>
                  <a:prstClr val="white"/>
                </a:solidFill>
                <a:effectLst/>
                <a:uLnTx/>
                <a:uFillTx/>
                <a:latin typeface="Segoe U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CA" sz="1200" b="0" i="0" u="none" strike="noStrike" kern="1200" cap="none" spc="0" normalizeH="0" baseline="0" noProof="0">
              <a:ln>
                <a:noFill/>
              </a:ln>
              <a:solidFill>
                <a:prstClr val="white"/>
              </a:solidFill>
              <a:effectLst/>
              <a:uLnTx/>
              <a:uFillTx/>
              <a:latin typeface="Segoe UI"/>
              <a:ea typeface="+mn-ea"/>
              <a:cs typeface="+mn-cs"/>
            </a:endParaRPr>
          </a:p>
        </p:txBody>
      </p:sp>
      <p:cxnSp>
        <p:nvCxnSpPr>
          <p:cNvPr id="9" name="Straight Connector 8">
            <a:extLst>
              <a:ext uri="{FF2B5EF4-FFF2-40B4-BE49-F238E27FC236}">
                <a16:creationId xmlns:a16="http://schemas.microsoft.com/office/drawing/2014/main" id="{7116C357-F0E3-4843-B7D2-2351D9B17161}"/>
              </a:ext>
            </a:extLst>
          </p:cNvPr>
          <p:cNvCxnSpPr>
            <a:cxnSpLocks/>
          </p:cNvCxnSpPr>
          <p:nvPr userDrawn="1"/>
        </p:nvCxnSpPr>
        <p:spPr>
          <a:xfrm>
            <a:off x="674519" y="1428442"/>
            <a:ext cx="6871340"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977DE08B-1605-4796-B6CB-4B74E1D8B516}"/>
              </a:ext>
            </a:extLst>
          </p:cNvPr>
          <p:cNvSpPr/>
          <p:nvPr userDrawn="1"/>
        </p:nvSpPr>
        <p:spPr>
          <a:xfrm>
            <a:off x="0" y="0"/>
            <a:ext cx="180753" cy="6858000"/>
          </a:xfrm>
          <a:prstGeom prst="rect">
            <a:avLst/>
          </a:prstGeom>
          <a:solidFill>
            <a:schemeClr val="accent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3F3F3F"/>
              </a:solidFill>
              <a:effectLst/>
              <a:uLnTx/>
              <a:uFillTx/>
              <a:latin typeface="Segoe UI"/>
              <a:ea typeface="+mn-ea"/>
              <a:cs typeface="+mn-cs"/>
            </a:endParaRPr>
          </a:p>
        </p:txBody>
      </p:sp>
      <p:pic>
        <p:nvPicPr>
          <p:cNvPr id="7" name="Picture 6" descr="Text&#10;&#10;Description automatically generated">
            <a:extLst>
              <a:ext uri="{FF2B5EF4-FFF2-40B4-BE49-F238E27FC236}">
                <a16:creationId xmlns:a16="http://schemas.microsoft.com/office/drawing/2014/main" id="{92ACF29A-0791-4E48-4A87-2EC7B6605B03}"/>
              </a:ext>
            </a:extLst>
          </p:cNvPr>
          <p:cNvPicPr>
            <a:picLocks noChangeAspect="1"/>
          </p:cNvPicPr>
          <p:nvPr userDrawn="1"/>
        </p:nvPicPr>
        <p:blipFill>
          <a:blip r:embed="rId3"/>
          <a:stretch>
            <a:fillRect/>
          </a:stretch>
        </p:blipFill>
        <p:spPr>
          <a:xfrm>
            <a:off x="2401119" y="5467658"/>
            <a:ext cx="2657313" cy="958185"/>
          </a:xfrm>
          <a:prstGeom prst="rect">
            <a:avLst/>
          </a:prstGeom>
        </p:spPr>
      </p:pic>
    </p:spTree>
    <p:extLst>
      <p:ext uri="{BB962C8B-B14F-4D97-AF65-F5344CB8AC3E}">
        <p14:creationId xmlns:p14="http://schemas.microsoft.com/office/powerpoint/2010/main" val="1881014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7880B-D3DE-F316-C61B-0AD83054270B}"/>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A54B5C78-5D7E-D8B0-6A6D-F5A263B8C20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D46511C-EB91-AC84-7E63-7AD1185382E2}"/>
              </a:ext>
            </a:extLst>
          </p:cNvPr>
          <p:cNvSpPr>
            <a:spLocks noGrp="1"/>
          </p:cNvSpPr>
          <p:nvPr>
            <p:ph type="dt" sz="half" idx="10"/>
          </p:nvPr>
        </p:nvSpPr>
        <p:spPr/>
        <p:txBody>
          <a:bodyPr/>
          <a:lstStyle/>
          <a:p>
            <a:fld id="{A1449C39-E854-44DF-9202-C76121E8535A}" type="datetimeFigureOut">
              <a:rPr lang="en-CA" smtClean="0"/>
              <a:t>2024-06-26</a:t>
            </a:fld>
            <a:endParaRPr lang="en-CA"/>
          </a:p>
        </p:txBody>
      </p:sp>
      <p:sp>
        <p:nvSpPr>
          <p:cNvPr id="5" name="Footer Placeholder 4">
            <a:extLst>
              <a:ext uri="{FF2B5EF4-FFF2-40B4-BE49-F238E27FC236}">
                <a16:creationId xmlns:a16="http://schemas.microsoft.com/office/drawing/2014/main" id="{6CCB1E72-F685-BA76-5AB7-54BA239E3EA1}"/>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4B6BC926-DC56-ED7D-7CA7-E754693B31C3}"/>
              </a:ext>
            </a:extLst>
          </p:cNvPr>
          <p:cNvSpPr>
            <a:spLocks noGrp="1"/>
          </p:cNvSpPr>
          <p:nvPr>
            <p:ph type="sldNum" sz="quarter" idx="12"/>
          </p:nvPr>
        </p:nvSpPr>
        <p:spPr/>
        <p:txBody>
          <a:bodyPr/>
          <a:lstStyle/>
          <a:p>
            <a:fld id="{83B92337-9901-4538-9931-B82A80ECD34A}" type="slidenum">
              <a:rPr lang="en-CA" smtClean="0"/>
              <a:t>‹#›</a:t>
            </a:fld>
            <a:endParaRPr lang="en-CA"/>
          </a:p>
        </p:txBody>
      </p:sp>
    </p:spTree>
    <p:extLst>
      <p:ext uri="{BB962C8B-B14F-4D97-AF65-F5344CB8AC3E}">
        <p14:creationId xmlns:p14="http://schemas.microsoft.com/office/powerpoint/2010/main" val="2080733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1B2D5-3B74-6500-1950-53C8513244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FD368615-EA26-9BEA-7E3F-88A1A6ADB8C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13492ED-EAEF-552A-DC4D-5E41700885DD}"/>
              </a:ext>
            </a:extLst>
          </p:cNvPr>
          <p:cNvSpPr>
            <a:spLocks noGrp="1"/>
          </p:cNvSpPr>
          <p:nvPr>
            <p:ph type="dt" sz="half" idx="10"/>
          </p:nvPr>
        </p:nvSpPr>
        <p:spPr/>
        <p:txBody>
          <a:bodyPr/>
          <a:lstStyle/>
          <a:p>
            <a:fld id="{A1449C39-E854-44DF-9202-C76121E8535A}" type="datetimeFigureOut">
              <a:rPr lang="en-CA" smtClean="0"/>
              <a:t>2024-06-26</a:t>
            </a:fld>
            <a:endParaRPr lang="en-CA"/>
          </a:p>
        </p:txBody>
      </p:sp>
      <p:sp>
        <p:nvSpPr>
          <p:cNvPr id="5" name="Footer Placeholder 4">
            <a:extLst>
              <a:ext uri="{FF2B5EF4-FFF2-40B4-BE49-F238E27FC236}">
                <a16:creationId xmlns:a16="http://schemas.microsoft.com/office/drawing/2014/main" id="{60337DEB-2078-3D11-4DC8-E52280FEB7A9}"/>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DFFDB19-F88D-363D-33D2-78CF9E2A8E39}"/>
              </a:ext>
            </a:extLst>
          </p:cNvPr>
          <p:cNvSpPr>
            <a:spLocks noGrp="1"/>
          </p:cNvSpPr>
          <p:nvPr>
            <p:ph type="sldNum" sz="quarter" idx="12"/>
          </p:nvPr>
        </p:nvSpPr>
        <p:spPr/>
        <p:txBody>
          <a:bodyPr/>
          <a:lstStyle/>
          <a:p>
            <a:fld id="{83B92337-9901-4538-9931-B82A80ECD34A}" type="slidenum">
              <a:rPr lang="en-CA" smtClean="0"/>
              <a:t>‹#›</a:t>
            </a:fld>
            <a:endParaRPr lang="en-CA"/>
          </a:p>
        </p:txBody>
      </p:sp>
    </p:spTree>
    <p:extLst>
      <p:ext uri="{BB962C8B-B14F-4D97-AF65-F5344CB8AC3E}">
        <p14:creationId xmlns:p14="http://schemas.microsoft.com/office/powerpoint/2010/main" val="1239560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D9B53-A269-2AD6-445D-81593B1E3287}"/>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0E0F37BC-376C-792D-1AA5-FCBC9D8B355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E4BE747A-79B4-6949-FD7F-1F0CA8AB833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48C085C1-FB68-47A1-836A-D2627F42458A}"/>
              </a:ext>
            </a:extLst>
          </p:cNvPr>
          <p:cNvSpPr>
            <a:spLocks noGrp="1"/>
          </p:cNvSpPr>
          <p:nvPr>
            <p:ph type="dt" sz="half" idx="10"/>
          </p:nvPr>
        </p:nvSpPr>
        <p:spPr/>
        <p:txBody>
          <a:bodyPr/>
          <a:lstStyle/>
          <a:p>
            <a:fld id="{A1449C39-E854-44DF-9202-C76121E8535A}" type="datetimeFigureOut">
              <a:rPr lang="en-CA" smtClean="0"/>
              <a:t>2024-06-26</a:t>
            </a:fld>
            <a:endParaRPr lang="en-CA"/>
          </a:p>
        </p:txBody>
      </p:sp>
      <p:sp>
        <p:nvSpPr>
          <p:cNvPr id="6" name="Footer Placeholder 5">
            <a:extLst>
              <a:ext uri="{FF2B5EF4-FFF2-40B4-BE49-F238E27FC236}">
                <a16:creationId xmlns:a16="http://schemas.microsoft.com/office/drawing/2014/main" id="{F9A1F924-8181-E15A-09EF-65263BD90DC0}"/>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46F4B729-58AC-1115-C04F-1E384451CE8C}"/>
              </a:ext>
            </a:extLst>
          </p:cNvPr>
          <p:cNvSpPr>
            <a:spLocks noGrp="1"/>
          </p:cNvSpPr>
          <p:nvPr>
            <p:ph type="sldNum" sz="quarter" idx="12"/>
          </p:nvPr>
        </p:nvSpPr>
        <p:spPr/>
        <p:txBody>
          <a:bodyPr/>
          <a:lstStyle/>
          <a:p>
            <a:fld id="{83B92337-9901-4538-9931-B82A80ECD34A}" type="slidenum">
              <a:rPr lang="en-CA" smtClean="0"/>
              <a:t>‹#›</a:t>
            </a:fld>
            <a:endParaRPr lang="en-CA"/>
          </a:p>
        </p:txBody>
      </p:sp>
    </p:spTree>
    <p:extLst>
      <p:ext uri="{BB962C8B-B14F-4D97-AF65-F5344CB8AC3E}">
        <p14:creationId xmlns:p14="http://schemas.microsoft.com/office/powerpoint/2010/main" val="3788758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09492-BD8E-9E01-99C7-77C1CDDE45F4}"/>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87989869-60D4-3452-E2FC-444C97C08E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AB8B30-3F00-69B3-0040-A1A1B14FF2E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7A9F8DEE-9528-042D-CEFF-0D9E3180419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C75ECEE-A539-03C7-4D3F-B89CB307A43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29E2DB6B-78A0-EE0F-9455-55FB9F1780E9}"/>
              </a:ext>
            </a:extLst>
          </p:cNvPr>
          <p:cNvSpPr>
            <a:spLocks noGrp="1"/>
          </p:cNvSpPr>
          <p:nvPr>
            <p:ph type="dt" sz="half" idx="10"/>
          </p:nvPr>
        </p:nvSpPr>
        <p:spPr/>
        <p:txBody>
          <a:bodyPr/>
          <a:lstStyle/>
          <a:p>
            <a:fld id="{A1449C39-E854-44DF-9202-C76121E8535A}" type="datetimeFigureOut">
              <a:rPr lang="en-CA" smtClean="0"/>
              <a:t>2024-06-26</a:t>
            </a:fld>
            <a:endParaRPr lang="en-CA"/>
          </a:p>
        </p:txBody>
      </p:sp>
      <p:sp>
        <p:nvSpPr>
          <p:cNvPr id="8" name="Footer Placeholder 7">
            <a:extLst>
              <a:ext uri="{FF2B5EF4-FFF2-40B4-BE49-F238E27FC236}">
                <a16:creationId xmlns:a16="http://schemas.microsoft.com/office/drawing/2014/main" id="{A3D59DD2-DBAA-B83E-8C98-1A1044820085}"/>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F79E7E36-F793-1B60-38BC-B4934AFE38C7}"/>
              </a:ext>
            </a:extLst>
          </p:cNvPr>
          <p:cNvSpPr>
            <a:spLocks noGrp="1"/>
          </p:cNvSpPr>
          <p:nvPr>
            <p:ph type="sldNum" sz="quarter" idx="12"/>
          </p:nvPr>
        </p:nvSpPr>
        <p:spPr/>
        <p:txBody>
          <a:bodyPr/>
          <a:lstStyle/>
          <a:p>
            <a:fld id="{83B92337-9901-4538-9931-B82A80ECD34A}" type="slidenum">
              <a:rPr lang="en-CA" smtClean="0"/>
              <a:t>‹#›</a:t>
            </a:fld>
            <a:endParaRPr lang="en-CA"/>
          </a:p>
        </p:txBody>
      </p:sp>
    </p:spTree>
    <p:extLst>
      <p:ext uri="{BB962C8B-B14F-4D97-AF65-F5344CB8AC3E}">
        <p14:creationId xmlns:p14="http://schemas.microsoft.com/office/powerpoint/2010/main" val="1706984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F5051-5447-94A7-D579-904FA1EB4757}"/>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DDB4848D-0F1A-A199-56AA-727A68BE995F}"/>
              </a:ext>
            </a:extLst>
          </p:cNvPr>
          <p:cNvSpPr>
            <a:spLocks noGrp="1"/>
          </p:cNvSpPr>
          <p:nvPr>
            <p:ph type="dt" sz="half" idx="10"/>
          </p:nvPr>
        </p:nvSpPr>
        <p:spPr/>
        <p:txBody>
          <a:bodyPr/>
          <a:lstStyle/>
          <a:p>
            <a:fld id="{A1449C39-E854-44DF-9202-C76121E8535A}" type="datetimeFigureOut">
              <a:rPr lang="en-CA" smtClean="0"/>
              <a:t>2024-06-26</a:t>
            </a:fld>
            <a:endParaRPr lang="en-CA"/>
          </a:p>
        </p:txBody>
      </p:sp>
      <p:sp>
        <p:nvSpPr>
          <p:cNvPr id="4" name="Footer Placeholder 3">
            <a:extLst>
              <a:ext uri="{FF2B5EF4-FFF2-40B4-BE49-F238E27FC236}">
                <a16:creationId xmlns:a16="http://schemas.microsoft.com/office/drawing/2014/main" id="{1EA0BA88-A9E0-A552-1094-633B35378395}"/>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AFF2E2D2-1F46-9630-8E53-A854C7A815A3}"/>
              </a:ext>
            </a:extLst>
          </p:cNvPr>
          <p:cNvSpPr>
            <a:spLocks noGrp="1"/>
          </p:cNvSpPr>
          <p:nvPr>
            <p:ph type="sldNum" sz="quarter" idx="12"/>
          </p:nvPr>
        </p:nvSpPr>
        <p:spPr/>
        <p:txBody>
          <a:bodyPr/>
          <a:lstStyle/>
          <a:p>
            <a:fld id="{83B92337-9901-4538-9931-B82A80ECD34A}" type="slidenum">
              <a:rPr lang="en-CA" smtClean="0"/>
              <a:t>‹#›</a:t>
            </a:fld>
            <a:endParaRPr lang="en-CA"/>
          </a:p>
        </p:txBody>
      </p:sp>
    </p:spTree>
    <p:extLst>
      <p:ext uri="{BB962C8B-B14F-4D97-AF65-F5344CB8AC3E}">
        <p14:creationId xmlns:p14="http://schemas.microsoft.com/office/powerpoint/2010/main" val="705573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54CB29D-70A7-33E2-65E6-CE9AE31F8792}"/>
              </a:ext>
            </a:extLst>
          </p:cNvPr>
          <p:cNvSpPr>
            <a:spLocks noGrp="1"/>
          </p:cNvSpPr>
          <p:nvPr>
            <p:ph type="dt" sz="half" idx="10"/>
          </p:nvPr>
        </p:nvSpPr>
        <p:spPr/>
        <p:txBody>
          <a:bodyPr/>
          <a:lstStyle/>
          <a:p>
            <a:fld id="{A1449C39-E854-44DF-9202-C76121E8535A}" type="datetimeFigureOut">
              <a:rPr lang="en-CA" smtClean="0"/>
              <a:t>2024-06-26</a:t>
            </a:fld>
            <a:endParaRPr lang="en-CA"/>
          </a:p>
        </p:txBody>
      </p:sp>
      <p:sp>
        <p:nvSpPr>
          <p:cNvPr id="3" name="Footer Placeholder 2">
            <a:extLst>
              <a:ext uri="{FF2B5EF4-FFF2-40B4-BE49-F238E27FC236}">
                <a16:creationId xmlns:a16="http://schemas.microsoft.com/office/drawing/2014/main" id="{097FAE7B-FA45-1982-FDEC-0B6FDBAAA5DE}"/>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43B9318A-EEFD-9046-35BA-0E710B035AAF}"/>
              </a:ext>
            </a:extLst>
          </p:cNvPr>
          <p:cNvSpPr>
            <a:spLocks noGrp="1"/>
          </p:cNvSpPr>
          <p:nvPr>
            <p:ph type="sldNum" sz="quarter" idx="12"/>
          </p:nvPr>
        </p:nvSpPr>
        <p:spPr/>
        <p:txBody>
          <a:bodyPr/>
          <a:lstStyle/>
          <a:p>
            <a:fld id="{83B92337-9901-4538-9931-B82A80ECD34A}" type="slidenum">
              <a:rPr lang="en-CA" smtClean="0"/>
              <a:t>‹#›</a:t>
            </a:fld>
            <a:endParaRPr lang="en-CA"/>
          </a:p>
        </p:txBody>
      </p:sp>
    </p:spTree>
    <p:extLst>
      <p:ext uri="{BB962C8B-B14F-4D97-AF65-F5344CB8AC3E}">
        <p14:creationId xmlns:p14="http://schemas.microsoft.com/office/powerpoint/2010/main" val="1083263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4367B-88FA-7E08-9C95-C0AE6094AF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8BCB6BF2-E611-92C6-A6E6-AA9C271741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8884F65B-1236-1D60-8396-F7DC7B0D48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3DB277-41F7-0D12-48E6-F9E63D5D9F1E}"/>
              </a:ext>
            </a:extLst>
          </p:cNvPr>
          <p:cNvSpPr>
            <a:spLocks noGrp="1"/>
          </p:cNvSpPr>
          <p:nvPr>
            <p:ph type="dt" sz="half" idx="10"/>
          </p:nvPr>
        </p:nvSpPr>
        <p:spPr/>
        <p:txBody>
          <a:bodyPr/>
          <a:lstStyle/>
          <a:p>
            <a:fld id="{A1449C39-E854-44DF-9202-C76121E8535A}" type="datetimeFigureOut">
              <a:rPr lang="en-CA" smtClean="0"/>
              <a:t>2024-06-26</a:t>
            </a:fld>
            <a:endParaRPr lang="en-CA"/>
          </a:p>
        </p:txBody>
      </p:sp>
      <p:sp>
        <p:nvSpPr>
          <p:cNvPr id="6" name="Footer Placeholder 5">
            <a:extLst>
              <a:ext uri="{FF2B5EF4-FFF2-40B4-BE49-F238E27FC236}">
                <a16:creationId xmlns:a16="http://schemas.microsoft.com/office/drawing/2014/main" id="{D76ABD20-89D8-8298-A783-5D0EE1A11957}"/>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E883EEF8-8293-5CE2-90B9-E7F56F38F9C1}"/>
              </a:ext>
            </a:extLst>
          </p:cNvPr>
          <p:cNvSpPr>
            <a:spLocks noGrp="1"/>
          </p:cNvSpPr>
          <p:nvPr>
            <p:ph type="sldNum" sz="quarter" idx="12"/>
          </p:nvPr>
        </p:nvSpPr>
        <p:spPr/>
        <p:txBody>
          <a:bodyPr/>
          <a:lstStyle/>
          <a:p>
            <a:fld id="{83B92337-9901-4538-9931-B82A80ECD34A}" type="slidenum">
              <a:rPr lang="en-CA" smtClean="0"/>
              <a:t>‹#›</a:t>
            </a:fld>
            <a:endParaRPr lang="en-CA"/>
          </a:p>
        </p:txBody>
      </p:sp>
    </p:spTree>
    <p:extLst>
      <p:ext uri="{BB962C8B-B14F-4D97-AF65-F5344CB8AC3E}">
        <p14:creationId xmlns:p14="http://schemas.microsoft.com/office/powerpoint/2010/main" val="27535678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8A2873-5EB9-7B03-2AC4-07CACB7689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27EC16B-F00B-F10B-15EF-041B7334456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E960F104-7079-9536-085B-745E87F008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732E522-AAD6-E129-3CE8-252F9C143FF8}"/>
              </a:ext>
            </a:extLst>
          </p:cNvPr>
          <p:cNvSpPr>
            <a:spLocks noGrp="1"/>
          </p:cNvSpPr>
          <p:nvPr>
            <p:ph type="dt" sz="half" idx="10"/>
          </p:nvPr>
        </p:nvSpPr>
        <p:spPr/>
        <p:txBody>
          <a:bodyPr/>
          <a:lstStyle/>
          <a:p>
            <a:fld id="{A1449C39-E854-44DF-9202-C76121E8535A}" type="datetimeFigureOut">
              <a:rPr lang="en-CA" smtClean="0"/>
              <a:t>2024-06-26</a:t>
            </a:fld>
            <a:endParaRPr lang="en-CA"/>
          </a:p>
        </p:txBody>
      </p:sp>
      <p:sp>
        <p:nvSpPr>
          <p:cNvPr id="6" name="Footer Placeholder 5">
            <a:extLst>
              <a:ext uri="{FF2B5EF4-FFF2-40B4-BE49-F238E27FC236}">
                <a16:creationId xmlns:a16="http://schemas.microsoft.com/office/drawing/2014/main" id="{B3FA6C12-FBC3-01BA-4663-816BB212D768}"/>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38645330-C3FE-74D9-6389-72280CB7D647}"/>
              </a:ext>
            </a:extLst>
          </p:cNvPr>
          <p:cNvSpPr>
            <a:spLocks noGrp="1"/>
          </p:cNvSpPr>
          <p:nvPr>
            <p:ph type="sldNum" sz="quarter" idx="12"/>
          </p:nvPr>
        </p:nvSpPr>
        <p:spPr/>
        <p:txBody>
          <a:bodyPr/>
          <a:lstStyle/>
          <a:p>
            <a:fld id="{83B92337-9901-4538-9931-B82A80ECD34A}" type="slidenum">
              <a:rPr lang="en-CA" smtClean="0"/>
              <a:t>‹#›</a:t>
            </a:fld>
            <a:endParaRPr lang="en-CA"/>
          </a:p>
        </p:txBody>
      </p:sp>
    </p:spTree>
    <p:extLst>
      <p:ext uri="{BB962C8B-B14F-4D97-AF65-F5344CB8AC3E}">
        <p14:creationId xmlns:p14="http://schemas.microsoft.com/office/powerpoint/2010/main" val="1326161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B20ABF4-4444-C484-CDCE-9A65BB125A1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E492E5FC-2DFE-5EA4-A59F-B3F79770B0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C21C523D-E865-28FF-A254-E25407EB36A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449C39-E854-44DF-9202-C76121E8535A}" type="datetimeFigureOut">
              <a:rPr lang="en-CA" smtClean="0"/>
              <a:t>2024-06-26</a:t>
            </a:fld>
            <a:endParaRPr lang="en-CA"/>
          </a:p>
        </p:txBody>
      </p:sp>
      <p:sp>
        <p:nvSpPr>
          <p:cNvPr id="5" name="Footer Placeholder 4">
            <a:extLst>
              <a:ext uri="{FF2B5EF4-FFF2-40B4-BE49-F238E27FC236}">
                <a16:creationId xmlns:a16="http://schemas.microsoft.com/office/drawing/2014/main" id="{8367F847-3C72-11F8-E7C4-B51EA21B5B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C8362EB0-6B7D-87AA-BF95-3162CB9E14A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B92337-9901-4538-9931-B82A80ECD34A}" type="slidenum">
              <a:rPr lang="en-CA" smtClean="0"/>
              <a:t>‹#›</a:t>
            </a:fld>
            <a:endParaRPr lang="en-CA"/>
          </a:p>
        </p:txBody>
      </p:sp>
    </p:spTree>
    <p:extLst>
      <p:ext uri="{BB962C8B-B14F-4D97-AF65-F5344CB8AC3E}">
        <p14:creationId xmlns:p14="http://schemas.microsoft.com/office/powerpoint/2010/main" val="36750920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24.sv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26.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28.sv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30.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32.sv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7.sv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427FB4E-B49E-4E0E-9362-3A1CD95B1683}"/>
              </a:ext>
            </a:extLst>
          </p:cNvPr>
          <p:cNvSpPr>
            <a:spLocks noGrp="1"/>
          </p:cNvSpPr>
          <p:nvPr>
            <p:ph type="ctrTitle"/>
          </p:nvPr>
        </p:nvSpPr>
        <p:spPr>
          <a:xfrm>
            <a:off x="225582" y="5663497"/>
            <a:ext cx="8721061" cy="738689"/>
          </a:xfrm>
        </p:spPr>
        <p:txBody>
          <a:bodyPr>
            <a:normAutofit/>
          </a:bodyPr>
          <a:lstStyle/>
          <a:p>
            <a:r>
              <a:rPr lang="en-US" b="1" spc="-5" dirty="0">
                <a:latin typeface="Arial"/>
                <a:cs typeface="Arial"/>
              </a:rPr>
              <a:t>Evacuation Workshop </a:t>
            </a:r>
            <a:endParaRPr lang="en-CA" dirty="0"/>
          </a:p>
        </p:txBody>
      </p:sp>
    </p:spTree>
    <p:extLst>
      <p:ext uri="{BB962C8B-B14F-4D97-AF65-F5344CB8AC3E}">
        <p14:creationId xmlns:p14="http://schemas.microsoft.com/office/powerpoint/2010/main" val="25295501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87F1E-EBF0-D610-A08E-5802A765202D}"/>
              </a:ext>
            </a:extLst>
          </p:cNvPr>
          <p:cNvSpPr>
            <a:spLocks noGrp="1"/>
          </p:cNvSpPr>
          <p:nvPr>
            <p:ph type="title"/>
          </p:nvPr>
        </p:nvSpPr>
        <p:spPr/>
        <p:txBody>
          <a:bodyPr/>
          <a:lstStyle/>
          <a:p>
            <a:r>
              <a:rPr lang="en-CA"/>
              <a:t>Community Background (2 of 2)</a:t>
            </a:r>
            <a:endParaRPr lang="en-US"/>
          </a:p>
        </p:txBody>
      </p:sp>
      <p:sp>
        <p:nvSpPr>
          <p:cNvPr id="3" name="Content Placeholder 2">
            <a:extLst>
              <a:ext uri="{FF2B5EF4-FFF2-40B4-BE49-F238E27FC236}">
                <a16:creationId xmlns:a16="http://schemas.microsoft.com/office/drawing/2014/main" id="{F8F2172E-1EE6-6B0E-A465-8BFBCF1B4290}"/>
              </a:ext>
            </a:extLst>
          </p:cNvPr>
          <p:cNvSpPr>
            <a:spLocks noGrp="1"/>
          </p:cNvSpPr>
          <p:nvPr>
            <p:ph idx="1"/>
          </p:nvPr>
        </p:nvSpPr>
        <p:spPr>
          <a:xfrm>
            <a:off x="283029" y="1426850"/>
            <a:ext cx="11778342" cy="5344886"/>
          </a:xfrm>
          <a:solidFill>
            <a:schemeClr val="bg1"/>
          </a:solidFill>
        </p:spPr>
        <p:txBody>
          <a:bodyPr vert="horz" lIns="91440" tIns="45720" rIns="91440" bIns="45720" rtlCol="0" anchor="t">
            <a:normAutofit/>
          </a:bodyPr>
          <a:lstStyle/>
          <a:p>
            <a:r>
              <a:rPr lang="en-CA" sz="2400" dirty="0"/>
              <a:t>Consider access and transportation options: </a:t>
            </a:r>
            <a:endParaRPr lang="en-CA" sz="2400" dirty="0">
              <a:cs typeface="Calibri"/>
            </a:endParaRPr>
          </a:p>
          <a:p>
            <a:pPr marL="0" indent="0">
              <a:buNone/>
            </a:pPr>
            <a:r>
              <a:rPr lang="en-CA" sz="2000" i="1" dirty="0"/>
              <a:t>  </a:t>
            </a:r>
            <a:r>
              <a:rPr lang="en-CA" sz="1800" i="1" dirty="0"/>
              <a:t>For example: Access to the community is by a 1-hour drive down a forest service road to a major highway. There is an open area in the community for helicopter access</a:t>
            </a:r>
            <a:endParaRPr lang="en-CA" sz="1800" i="1" dirty="0">
              <a:cs typeface="Calibri"/>
            </a:endParaRPr>
          </a:p>
          <a:p>
            <a:endParaRPr lang="en-CA" sz="2000" i="1" dirty="0">
              <a:cs typeface="Calibri"/>
            </a:endParaRPr>
          </a:p>
          <a:p>
            <a:r>
              <a:rPr lang="en-CA" sz="2400" dirty="0"/>
              <a:t>Consider challenges to transportation:</a:t>
            </a:r>
            <a:endParaRPr lang="en-CA" sz="2400" dirty="0">
              <a:cs typeface="Calibri"/>
            </a:endParaRPr>
          </a:p>
          <a:p>
            <a:pPr marL="0" indent="0">
              <a:buNone/>
            </a:pPr>
            <a:r>
              <a:rPr lang="en-CA" sz="2000" i="1" dirty="0"/>
              <a:t>  </a:t>
            </a:r>
            <a:r>
              <a:rPr lang="en-CA" sz="1800" i="1" dirty="0"/>
              <a:t>For example: There are at least 8 households in the community that do not have access to transportation</a:t>
            </a:r>
            <a:endParaRPr lang="en-CA" sz="1800" i="1" dirty="0">
              <a:cs typeface="Calibri"/>
            </a:endParaRPr>
          </a:p>
          <a:p>
            <a:endParaRPr lang="en-CA" sz="2000" i="1" dirty="0">
              <a:cs typeface="Calibri"/>
            </a:endParaRPr>
          </a:p>
          <a:p>
            <a:r>
              <a:rPr lang="en-CA" sz="2400" dirty="0"/>
              <a:t>Consider your community buildings and cultural heritage preservation:</a:t>
            </a:r>
            <a:endParaRPr lang="en-CA" sz="2400" dirty="0">
              <a:cs typeface="Calibri"/>
            </a:endParaRPr>
          </a:p>
          <a:p>
            <a:pPr marL="0" indent="0">
              <a:buNone/>
            </a:pPr>
            <a:r>
              <a:rPr lang="en-CA" sz="2000" i="1" dirty="0"/>
              <a:t>  </a:t>
            </a:r>
            <a:r>
              <a:rPr lang="en-CA" sz="1800" i="1" dirty="0"/>
              <a:t>For example: band office, health centre, school, longhouse, carving sheds, regalia </a:t>
            </a:r>
            <a:endParaRPr lang="en-CA" sz="1800" i="1" dirty="0">
              <a:cs typeface="Calibri"/>
            </a:endParaRPr>
          </a:p>
          <a:p>
            <a:endParaRPr lang="en-CA" sz="2000" dirty="0">
              <a:cs typeface="Calibri"/>
            </a:endParaRPr>
          </a:p>
          <a:p>
            <a:r>
              <a:rPr lang="en-CA" sz="2400" dirty="0"/>
              <a:t>Consider environment and topography unique to your community: </a:t>
            </a:r>
            <a:endParaRPr lang="en-CA" sz="2400" dirty="0">
              <a:cs typeface="Calibri"/>
            </a:endParaRPr>
          </a:p>
          <a:p>
            <a:pPr marL="0" indent="0">
              <a:buNone/>
            </a:pPr>
            <a:r>
              <a:rPr lang="en-CA" sz="2000" i="1" dirty="0"/>
              <a:t>  </a:t>
            </a:r>
            <a:r>
              <a:rPr lang="en-CA" sz="1800" i="1" dirty="0"/>
              <a:t>For example: Community is in a wooded, mountain region with a large stream/valley, </a:t>
            </a:r>
            <a:r>
              <a:rPr lang="en-CA" sz="1800" i="1" dirty="0" err="1"/>
              <a:t>etc</a:t>
            </a:r>
            <a:endParaRPr lang="en-CA" sz="1800" i="1" dirty="0">
              <a:cs typeface="Calibri"/>
            </a:endParaRPr>
          </a:p>
        </p:txBody>
      </p:sp>
    </p:spTree>
    <p:extLst>
      <p:ext uri="{BB962C8B-B14F-4D97-AF65-F5344CB8AC3E}">
        <p14:creationId xmlns:p14="http://schemas.microsoft.com/office/powerpoint/2010/main" val="976508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FE9FB-E816-BD4C-14F9-E7541C98641B}"/>
              </a:ext>
            </a:extLst>
          </p:cNvPr>
          <p:cNvSpPr>
            <a:spLocks noGrp="1"/>
          </p:cNvSpPr>
          <p:nvPr>
            <p:ph type="title"/>
          </p:nvPr>
        </p:nvSpPr>
        <p:spPr/>
        <p:txBody>
          <a:bodyPr/>
          <a:lstStyle/>
          <a:p>
            <a:r>
              <a:rPr lang="en-CA" dirty="0"/>
              <a:t>Fire Scenario</a:t>
            </a:r>
            <a:endParaRPr lang="en-US" dirty="0"/>
          </a:p>
        </p:txBody>
      </p:sp>
      <p:pic>
        <p:nvPicPr>
          <p:cNvPr id="1026" name="Picture 2" descr="picture of Whitefish Lake fire">
            <a:extLst>
              <a:ext uri="{FF2B5EF4-FFF2-40B4-BE49-F238E27FC236}">
                <a16:creationId xmlns:a16="http://schemas.microsoft.com/office/drawing/2014/main" id="{2C998D2F-1DDC-062B-4B71-674DC04B40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6843" y="1479616"/>
            <a:ext cx="7171055" cy="4779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B5B4E9EE-AE56-85B8-6F59-8502094B7A30}"/>
              </a:ext>
            </a:extLst>
          </p:cNvPr>
          <p:cNvSpPr txBox="1"/>
          <p:nvPr/>
        </p:nvSpPr>
        <p:spPr>
          <a:xfrm>
            <a:off x="1145406" y="6319520"/>
            <a:ext cx="10518274" cy="369332"/>
          </a:xfrm>
          <a:prstGeom prst="rect">
            <a:avLst/>
          </a:prstGeom>
          <a:noFill/>
        </p:spPr>
        <p:txBody>
          <a:bodyPr wrap="square" rtlCol="0">
            <a:spAutoFit/>
          </a:bodyPr>
          <a:lstStyle/>
          <a:p>
            <a:r>
              <a:rPr lang="en-CA" i="1" dirty="0"/>
              <a:t>An area restriction is put in place for Whitefish Lake Wildfire, 28 Aug 2023 (Black Press Media file folder)</a:t>
            </a:r>
            <a:endParaRPr lang="en-US" i="1" dirty="0"/>
          </a:p>
        </p:txBody>
      </p:sp>
    </p:spTree>
    <p:extLst>
      <p:ext uri="{BB962C8B-B14F-4D97-AF65-F5344CB8AC3E}">
        <p14:creationId xmlns:p14="http://schemas.microsoft.com/office/powerpoint/2010/main" val="2594182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A42E1A-566F-38B0-7BF8-9FE3F2BCE102}"/>
              </a:ext>
            </a:extLst>
          </p:cNvPr>
          <p:cNvSpPr>
            <a:spLocks noGrp="1"/>
          </p:cNvSpPr>
          <p:nvPr>
            <p:ph type="title"/>
          </p:nvPr>
        </p:nvSpPr>
        <p:spPr/>
        <p:txBody>
          <a:bodyPr/>
          <a:lstStyle/>
          <a:p>
            <a:r>
              <a:rPr lang="en-CA"/>
              <a:t>Part #1 – Evacuation Alert</a:t>
            </a:r>
          </a:p>
        </p:txBody>
      </p:sp>
      <p:sp>
        <p:nvSpPr>
          <p:cNvPr id="3" name="Content Placeholder 2">
            <a:extLst>
              <a:ext uri="{FF2B5EF4-FFF2-40B4-BE49-F238E27FC236}">
                <a16:creationId xmlns:a16="http://schemas.microsoft.com/office/drawing/2014/main" id="{4C0B50A7-6263-B997-0E33-24E08757A243}"/>
              </a:ext>
            </a:extLst>
          </p:cNvPr>
          <p:cNvSpPr>
            <a:spLocks noGrp="1"/>
          </p:cNvSpPr>
          <p:nvPr>
            <p:ph idx="1"/>
          </p:nvPr>
        </p:nvSpPr>
        <p:spPr>
          <a:xfrm>
            <a:off x="1059542" y="1541976"/>
            <a:ext cx="6783195" cy="4372687"/>
          </a:xfrm>
        </p:spPr>
        <p:txBody>
          <a:bodyPr vert="horz" lIns="91440" tIns="45720" rIns="91440" bIns="45720" rtlCol="0" anchor="t">
            <a:normAutofit lnSpcReduction="10000"/>
          </a:bodyPr>
          <a:lstStyle/>
          <a:p>
            <a:r>
              <a:rPr lang="en-CA" sz="2800" dirty="0"/>
              <a:t>You receive a call from the EMCR VIC PREOC to inform you there is a fire in your area. </a:t>
            </a:r>
          </a:p>
          <a:p>
            <a:endParaRPr lang="en-CA" sz="2800" dirty="0"/>
          </a:p>
          <a:p>
            <a:r>
              <a:rPr lang="en-US" dirty="0"/>
              <a:t>A multi way call is scheduled and takes place.</a:t>
            </a:r>
          </a:p>
          <a:p>
            <a:endParaRPr lang="en-CA" dirty="0"/>
          </a:p>
          <a:p>
            <a:r>
              <a:rPr lang="en-CA" dirty="0"/>
              <a:t>During the operational call, BC Wildfire is recommending an Evacuation Alert be placed on your community due to the nature of the fire. </a:t>
            </a:r>
            <a:endParaRPr lang="en-CA" sz="2800" dirty="0">
              <a:cs typeface="Calibri"/>
            </a:endParaRPr>
          </a:p>
        </p:txBody>
      </p:sp>
      <p:pic>
        <p:nvPicPr>
          <p:cNvPr id="10" name="Graphic 9" descr="Comment Fire outline">
            <a:extLst>
              <a:ext uri="{FF2B5EF4-FFF2-40B4-BE49-F238E27FC236}">
                <a16:creationId xmlns:a16="http://schemas.microsoft.com/office/drawing/2014/main" id="{841605BC-AD25-EF25-571D-AE3AF15167B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58175" y="2066925"/>
            <a:ext cx="3028950" cy="3028950"/>
          </a:xfrm>
          <a:prstGeom prst="rect">
            <a:avLst/>
          </a:prstGeom>
        </p:spPr>
      </p:pic>
    </p:spTree>
    <p:extLst>
      <p:ext uri="{BB962C8B-B14F-4D97-AF65-F5344CB8AC3E}">
        <p14:creationId xmlns:p14="http://schemas.microsoft.com/office/powerpoint/2010/main" val="27773476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754FA-D050-CF08-EAF3-A2E1A202221F}"/>
              </a:ext>
            </a:extLst>
          </p:cNvPr>
          <p:cNvSpPr>
            <a:spLocks noGrp="1"/>
          </p:cNvSpPr>
          <p:nvPr>
            <p:ph type="title"/>
          </p:nvPr>
        </p:nvSpPr>
        <p:spPr/>
        <p:txBody>
          <a:bodyPr/>
          <a:lstStyle/>
          <a:p>
            <a:r>
              <a:rPr lang="en-CA"/>
              <a:t>Discussion Question #1</a:t>
            </a:r>
          </a:p>
        </p:txBody>
      </p:sp>
      <p:sp>
        <p:nvSpPr>
          <p:cNvPr id="3" name="Content Placeholder 2">
            <a:extLst>
              <a:ext uri="{FF2B5EF4-FFF2-40B4-BE49-F238E27FC236}">
                <a16:creationId xmlns:a16="http://schemas.microsoft.com/office/drawing/2014/main" id="{BD612A7A-632D-71F7-D333-E811675CE6A0}"/>
              </a:ext>
            </a:extLst>
          </p:cNvPr>
          <p:cNvSpPr>
            <a:spLocks noGrp="1"/>
          </p:cNvSpPr>
          <p:nvPr>
            <p:ph idx="1"/>
          </p:nvPr>
        </p:nvSpPr>
        <p:spPr>
          <a:xfrm>
            <a:off x="377687" y="2239108"/>
            <a:ext cx="8348870" cy="2997150"/>
          </a:xfrm>
        </p:spPr>
        <p:txBody>
          <a:bodyPr>
            <a:normAutofit/>
          </a:bodyPr>
          <a:lstStyle/>
          <a:p>
            <a:pPr marL="0" indent="0">
              <a:buNone/>
            </a:pPr>
            <a:r>
              <a:rPr lang="en-CA" sz="3200"/>
              <a:t>You are the Community Emergency Program Coordinator, this a good opportunity to review the Evacuation Checklist. </a:t>
            </a:r>
          </a:p>
          <a:p>
            <a:pPr marL="0" indent="0">
              <a:buNone/>
            </a:pPr>
            <a:endParaRPr lang="en-CA" sz="3200"/>
          </a:p>
          <a:p>
            <a:pPr marL="0" indent="0">
              <a:buNone/>
            </a:pPr>
            <a:r>
              <a:rPr lang="en-CA" sz="3200"/>
              <a:t>Are there any checklist items you can prepare for in case the situation deteriorates?</a:t>
            </a:r>
            <a:endParaRPr lang="en-US" sz="3200"/>
          </a:p>
          <a:p>
            <a:pPr marL="0" indent="0">
              <a:buNone/>
            </a:pPr>
            <a:endParaRPr lang="en-CA"/>
          </a:p>
        </p:txBody>
      </p:sp>
      <p:pic>
        <p:nvPicPr>
          <p:cNvPr id="6" name="Graphic 5" descr="Aspiration outline">
            <a:extLst>
              <a:ext uri="{FF2B5EF4-FFF2-40B4-BE49-F238E27FC236}">
                <a16:creationId xmlns:a16="http://schemas.microsoft.com/office/drawing/2014/main" id="{8B250B26-57FA-FF93-E842-13D8EAE093F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12368" y="1825626"/>
            <a:ext cx="3212124" cy="3212124"/>
          </a:xfrm>
          <a:prstGeom prst="rect">
            <a:avLst/>
          </a:prstGeom>
        </p:spPr>
      </p:pic>
    </p:spTree>
    <p:extLst>
      <p:ext uri="{BB962C8B-B14F-4D97-AF65-F5344CB8AC3E}">
        <p14:creationId xmlns:p14="http://schemas.microsoft.com/office/powerpoint/2010/main" val="34785907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AB7D1-1C2C-26B1-42D1-88B3B0AF0493}"/>
              </a:ext>
            </a:extLst>
          </p:cNvPr>
          <p:cNvSpPr>
            <a:spLocks noGrp="1"/>
          </p:cNvSpPr>
          <p:nvPr>
            <p:ph type="title"/>
          </p:nvPr>
        </p:nvSpPr>
        <p:spPr/>
        <p:txBody>
          <a:bodyPr>
            <a:normAutofit fontScale="90000"/>
          </a:bodyPr>
          <a:lstStyle/>
          <a:p>
            <a:r>
              <a:rPr lang="en-CA" dirty="0"/>
              <a:t>The complete Evacuation Checklist (see handout)</a:t>
            </a:r>
            <a:endParaRPr lang="en-US" dirty="0"/>
          </a:p>
        </p:txBody>
      </p:sp>
      <p:sp>
        <p:nvSpPr>
          <p:cNvPr id="3" name="Content Placeholder 2">
            <a:extLst>
              <a:ext uri="{FF2B5EF4-FFF2-40B4-BE49-F238E27FC236}">
                <a16:creationId xmlns:a16="http://schemas.microsoft.com/office/drawing/2014/main" id="{4410F98A-D772-5180-B34C-61E29B34FB02}"/>
              </a:ext>
            </a:extLst>
          </p:cNvPr>
          <p:cNvSpPr>
            <a:spLocks noGrp="1"/>
          </p:cNvSpPr>
          <p:nvPr>
            <p:ph idx="1"/>
          </p:nvPr>
        </p:nvSpPr>
        <p:spPr>
          <a:xfrm>
            <a:off x="397566" y="1530626"/>
            <a:ext cx="5378765" cy="5168348"/>
          </a:xfrm>
          <a:solidFill>
            <a:schemeClr val="bg1"/>
          </a:solidFill>
        </p:spPr>
        <p:txBody>
          <a:bodyPr>
            <a:normAutofit fontScale="47500" lnSpcReduction="20000"/>
          </a:bodyPr>
          <a:lstStyle/>
          <a:p>
            <a:r>
              <a:rPr lang="en-US" sz="3400" dirty="0"/>
              <a:t>Activate Emergency Operation Centre and obtain a Task Number from EMCR</a:t>
            </a:r>
          </a:p>
          <a:p>
            <a:r>
              <a:rPr lang="en-US" sz="3400" dirty="0"/>
              <a:t>Begin to document the evacuation process, including the decisions</a:t>
            </a:r>
          </a:p>
          <a:p>
            <a:r>
              <a:rPr lang="en-US" sz="3400" dirty="0"/>
              <a:t>Ensure all agencies involved are consulted prior to evacuation, if time allows</a:t>
            </a:r>
          </a:p>
          <a:p>
            <a:r>
              <a:rPr lang="en-US" sz="3400" dirty="0"/>
              <a:t>Confirm resources needed to conduct evacuation operations and advise potential mutual aid agencies, if time allows </a:t>
            </a:r>
          </a:p>
          <a:p>
            <a:r>
              <a:rPr lang="en-US" sz="3400" dirty="0"/>
              <a:t>Appoint an Information Officer, with support and back-up</a:t>
            </a:r>
          </a:p>
          <a:p>
            <a:r>
              <a:rPr lang="en-US" sz="3400" dirty="0"/>
              <a:t>Establish structure to announce public information to the community</a:t>
            </a:r>
          </a:p>
          <a:p>
            <a:r>
              <a:rPr lang="en-US" sz="3400" dirty="0"/>
              <a:t>Establish and announce a telephone number for persons to call for information on the incident</a:t>
            </a:r>
          </a:p>
          <a:p>
            <a:r>
              <a:rPr lang="en-US" sz="3400" dirty="0"/>
              <a:t>Work with Incident Commander at the site level to determine evacuation area</a:t>
            </a:r>
          </a:p>
          <a:p>
            <a:r>
              <a:rPr lang="en-US" sz="3400" dirty="0"/>
              <a:t>Create a map of the evacuation area with clear perimeters</a:t>
            </a:r>
          </a:p>
          <a:p>
            <a:r>
              <a:rPr lang="en-US" sz="3400" dirty="0"/>
              <a:t>Draft evacuation documentation and receive sign-off from applicable authority</a:t>
            </a:r>
          </a:p>
          <a:p>
            <a:r>
              <a:rPr lang="en-US" sz="3400" dirty="0"/>
              <a:t>Assemble and brief a standby force of personnel to assist with evacuation and EOC operations if the need arises</a:t>
            </a:r>
          </a:p>
          <a:p>
            <a:endParaRPr lang="en-US" sz="3400" dirty="0"/>
          </a:p>
          <a:p>
            <a:endParaRPr lang="en-US" dirty="0"/>
          </a:p>
        </p:txBody>
      </p:sp>
      <p:sp>
        <p:nvSpPr>
          <p:cNvPr id="4" name="Content Placeholder 3">
            <a:extLst>
              <a:ext uri="{FF2B5EF4-FFF2-40B4-BE49-F238E27FC236}">
                <a16:creationId xmlns:a16="http://schemas.microsoft.com/office/drawing/2014/main" id="{B5A4D51E-D9D9-C275-E615-FA35FEBE849F}"/>
              </a:ext>
            </a:extLst>
          </p:cNvPr>
          <p:cNvSpPr>
            <a:spLocks noGrp="1"/>
          </p:cNvSpPr>
          <p:nvPr>
            <p:ph idx="13"/>
          </p:nvPr>
        </p:nvSpPr>
        <p:spPr>
          <a:xfrm>
            <a:off x="5776331" y="1451113"/>
            <a:ext cx="6328647" cy="5247861"/>
          </a:xfrm>
          <a:solidFill>
            <a:schemeClr val="bg1"/>
          </a:solidFill>
        </p:spPr>
        <p:txBody>
          <a:bodyPr>
            <a:noAutofit/>
          </a:bodyPr>
          <a:lstStyle/>
          <a:p>
            <a:r>
              <a:rPr lang="en-US" sz="1600"/>
              <a:t>Request police assistance in providing evacuation notifications. If the decision is made to go door-to-door, provide all teams with the appropriate evacuation documentation and emergency notification kits</a:t>
            </a:r>
          </a:p>
          <a:p>
            <a:r>
              <a:rPr lang="en-US" sz="1600"/>
              <a:t>Announce evacuation decisions through traditional media outlets and social media, as applicable</a:t>
            </a:r>
          </a:p>
          <a:p>
            <a:r>
              <a:rPr lang="en-US" sz="1600"/>
              <a:t>Forward a copy of the evacuation documentation to EMBC and local elected officials</a:t>
            </a:r>
          </a:p>
          <a:p>
            <a:r>
              <a:rPr lang="en-US" sz="1600"/>
              <a:t>Establish process for allowing the temporary access into the evacuated area</a:t>
            </a:r>
          </a:p>
          <a:p>
            <a:r>
              <a:rPr lang="en-US" sz="1600"/>
              <a:t>Keep all field units updated regarding changes</a:t>
            </a:r>
          </a:p>
          <a:p>
            <a:r>
              <a:rPr lang="en-US" sz="1600"/>
              <a:t>Provide additional resources to site as required (e.g. transportation resources)</a:t>
            </a:r>
          </a:p>
          <a:p>
            <a:r>
              <a:rPr lang="en-US" sz="1600"/>
              <a:t>Track all costs related to the incident</a:t>
            </a:r>
          </a:p>
          <a:p>
            <a:r>
              <a:rPr lang="en-US" sz="1600"/>
              <a:t>Track numbers of evacuees  and properties (homes) and any reported injuries</a:t>
            </a:r>
          </a:p>
          <a:p>
            <a:r>
              <a:rPr lang="en-US" sz="1600"/>
              <a:t>Provide advice and information on any special precautions that should be taken during and after the event</a:t>
            </a:r>
          </a:p>
          <a:p>
            <a:r>
              <a:rPr lang="en-US" sz="1600"/>
              <a:t>Provide Situation Reports and updates to PREOC or the RDM</a:t>
            </a:r>
          </a:p>
        </p:txBody>
      </p:sp>
    </p:spTree>
    <p:extLst>
      <p:ext uri="{BB962C8B-B14F-4D97-AF65-F5344CB8AC3E}">
        <p14:creationId xmlns:p14="http://schemas.microsoft.com/office/powerpoint/2010/main" val="13563592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AB7D1-1C2C-26B1-42D1-88B3B0AF0493}"/>
              </a:ext>
            </a:extLst>
          </p:cNvPr>
          <p:cNvSpPr>
            <a:spLocks noGrp="1"/>
          </p:cNvSpPr>
          <p:nvPr>
            <p:ph type="title"/>
          </p:nvPr>
        </p:nvSpPr>
        <p:spPr/>
        <p:txBody>
          <a:bodyPr>
            <a:normAutofit fontScale="90000"/>
          </a:bodyPr>
          <a:lstStyle/>
          <a:p>
            <a:r>
              <a:rPr lang="en-CA" dirty="0"/>
              <a:t>Evacuation Checklist – the items which will be discussed</a:t>
            </a:r>
            <a:endParaRPr lang="en-US" dirty="0"/>
          </a:p>
        </p:txBody>
      </p:sp>
      <p:sp>
        <p:nvSpPr>
          <p:cNvPr id="3" name="Content Placeholder 2">
            <a:extLst>
              <a:ext uri="{FF2B5EF4-FFF2-40B4-BE49-F238E27FC236}">
                <a16:creationId xmlns:a16="http://schemas.microsoft.com/office/drawing/2014/main" id="{4410F98A-D772-5180-B34C-61E29B34FB02}"/>
              </a:ext>
            </a:extLst>
          </p:cNvPr>
          <p:cNvSpPr>
            <a:spLocks noGrp="1"/>
          </p:cNvSpPr>
          <p:nvPr>
            <p:ph idx="1"/>
          </p:nvPr>
        </p:nvSpPr>
        <p:spPr>
          <a:xfrm>
            <a:off x="433697" y="1341570"/>
            <a:ext cx="5270715" cy="5125217"/>
          </a:xfrm>
          <a:solidFill>
            <a:schemeClr val="bg1"/>
          </a:solidFill>
        </p:spPr>
        <p:txBody>
          <a:bodyPr>
            <a:noAutofit/>
          </a:bodyPr>
          <a:lstStyle/>
          <a:p>
            <a:r>
              <a:rPr lang="en-US" sz="1500" b="1" dirty="0"/>
              <a:t>Activate Emergency Operation Centre and obtain a Task Number from EMCR</a:t>
            </a:r>
          </a:p>
          <a:p>
            <a:r>
              <a:rPr lang="en-US" sz="1500" dirty="0"/>
              <a:t>Begin to document the evacuation process, including the decisions</a:t>
            </a:r>
          </a:p>
          <a:p>
            <a:r>
              <a:rPr lang="en-US" sz="1500" b="1" dirty="0"/>
              <a:t>Ensure all agencies involved are consulted prior to evacuation, if time allows</a:t>
            </a:r>
          </a:p>
          <a:p>
            <a:r>
              <a:rPr lang="en-US" sz="1500" b="1" dirty="0"/>
              <a:t>Confirm resources needed to conduct evacuation operations and advise potential mutual aid agencies, if time allows </a:t>
            </a:r>
          </a:p>
          <a:p>
            <a:r>
              <a:rPr lang="en-US" sz="1500" dirty="0"/>
              <a:t>Appoint an Information Officer, with support and back-up</a:t>
            </a:r>
          </a:p>
          <a:p>
            <a:r>
              <a:rPr lang="en-US" sz="1500" dirty="0"/>
              <a:t>Establish structure to announce public information to the community</a:t>
            </a:r>
          </a:p>
          <a:p>
            <a:r>
              <a:rPr lang="en-US" sz="1500" dirty="0"/>
              <a:t>Establish and announce a telephone number for persons to call for information on the incident</a:t>
            </a:r>
          </a:p>
          <a:p>
            <a:r>
              <a:rPr lang="en-US" sz="1500" dirty="0"/>
              <a:t>Work with Incident Commander at the site level to determine evacuation area</a:t>
            </a:r>
          </a:p>
          <a:p>
            <a:r>
              <a:rPr lang="en-US" sz="1500" b="1" dirty="0"/>
              <a:t>Create a map of the evacuation area with clear perimeters</a:t>
            </a:r>
          </a:p>
          <a:p>
            <a:r>
              <a:rPr lang="en-US" sz="1500" b="1" dirty="0"/>
              <a:t>Draft evacuation documentation and receive sign-off from applicable authority</a:t>
            </a:r>
          </a:p>
          <a:p>
            <a:r>
              <a:rPr lang="en-US" sz="1500" dirty="0"/>
              <a:t>Assemble and brief a standby force of personnel to assist with evacuation and EOC operations if the need arises</a:t>
            </a:r>
          </a:p>
        </p:txBody>
      </p:sp>
      <p:sp>
        <p:nvSpPr>
          <p:cNvPr id="4" name="Content Placeholder 3">
            <a:extLst>
              <a:ext uri="{FF2B5EF4-FFF2-40B4-BE49-F238E27FC236}">
                <a16:creationId xmlns:a16="http://schemas.microsoft.com/office/drawing/2014/main" id="{B5A4D51E-D9D9-C275-E615-FA35FEBE849F}"/>
              </a:ext>
            </a:extLst>
          </p:cNvPr>
          <p:cNvSpPr>
            <a:spLocks noGrp="1"/>
          </p:cNvSpPr>
          <p:nvPr>
            <p:ph idx="13"/>
          </p:nvPr>
        </p:nvSpPr>
        <p:spPr>
          <a:xfrm>
            <a:off x="5704412" y="1407557"/>
            <a:ext cx="6328647" cy="4993241"/>
          </a:xfrm>
          <a:solidFill>
            <a:schemeClr val="bg1"/>
          </a:solidFill>
        </p:spPr>
        <p:txBody>
          <a:bodyPr>
            <a:noAutofit/>
          </a:bodyPr>
          <a:lstStyle/>
          <a:p>
            <a:r>
              <a:rPr lang="en-US" sz="1500"/>
              <a:t>Request police assistance in providing evacuation notifications. If the decision is made to go door-to-door, provide all teams with the appropriate evacuation documentation and emergency notification kits</a:t>
            </a:r>
          </a:p>
          <a:p>
            <a:r>
              <a:rPr lang="en-US" sz="1500" b="1"/>
              <a:t>Announce evacuation decisions through traditional media outlets and social media, as applicable</a:t>
            </a:r>
          </a:p>
          <a:p>
            <a:r>
              <a:rPr lang="en-US" sz="1500" b="1"/>
              <a:t>Forward a copy of the evacuation documentation to EMCR and local elected officials</a:t>
            </a:r>
          </a:p>
          <a:p>
            <a:r>
              <a:rPr lang="en-US" sz="1500" b="1"/>
              <a:t>Establish process for allowing the temporary access into the evacuated area</a:t>
            </a:r>
          </a:p>
          <a:p>
            <a:r>
              <a:rPr lang="en-US" sz="1500"/>
              <a:t>Keep all field units updated regarding changes</a:t>
            </a:r>
          </a:p>
          <a:p>
            <a:r>
              <a:rPr lang="en-US" sz="1500"/>
              <a:t>Provide additional resources to site as required (e.g. transportation resources)</a:t>
            </a:r>
          </a:p>
          <a:p>
            <a:r>
              <a:rPr lang="en-US" sz="1500"/>
              <a:t>Track all costs related to the incident</a:t>
            </a:r>
          </a:p>
          <a:p>
            <a:r>
              <a:rPr lang="en-US" sz="1500" b="1"/>
              <a:t>Track numbers of evacuees  and properties (homes) and any reported injuries</a:t>
            </a:r>
          </a:p>
          <a:p>
            <a:r>
              <a:rPr lang="en-US" sz="1500"/>
              <a:t>Provide advice and information on any special precautions that should be taken during and after the event</a:t>
            </a:r>
          </a:p>
          <a:p>
            <a:r>
              <a:rPr lang="en-US" sz="1500"/>
              <a:t>Provide Situation Reports and updates to PREOC or the RDM</a:t>
            </a:r>
          </a:p>
        </p:txBody>
      </p:sp>
    </p:spTree>
    <p:extLst>
      <p:ext uri="{BB962C8B-B14F-4D97-AF65-F5344CB8AC3E}">
        <p14:creationId xmlns:p14="http://schemas.microsoft.com/office/powerpoint/2010/main" val="1525909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8F6B7-630E-5136-2847-B3ED45CE46E9}"/>
              </a:ext>
              <a:ext uri="{C183D7F6-B498-43B3-948B-1728B52AA6E4}">
                <adec:decorative xmlns:adec="http://schemas.microsoft.com/office/drawing/2017/decorative" val="1"/>
              </a:ext>
            </a:extLst>
          </p:cNvPr>
          <p:cNvSpPr>
            <a:spLocks noGrp="1"/>
          </p:cNvSpPr>
          <p:nvPr>
            <p:ph type="title"/>
          </p:nvPr>
        </p:nvSpPr>
        <p:spPr>
          <a:xfrm>
            <a:off x="1059542" y="560335"/>
            <a:ext cx="10065658" cy="817404"/>
          </a:xfrm>
        </p:spPr>
        <p:txBody>
          <a:bodyPr anchor="b">
            <a:normAutofit/>
          </a:bodyPr>
          <a:lstStyle/>
          <a:p>
            <a:r>
              <a:rPr lang="en-CA" sz="3600" dirty="0"/>
              <a:t>Part #2 – Band Council Resolution/Evacuation Order</a:t>
            </a:r>
          </a:p>
        </p:txBody>
      </p:sp>
      <p:pic>
        <p:nvPicPr>
          <p:cNvPr id="6" name="Content Placeholder 5">
            <a:extLst>
              <a:ext uri="{FF2B5EF4-FFF2-40B4-BE49-F238E27FC236}">
                <a16:creationId xmlns:a16="http://schemas.microsoft.com/office/drawing/2014/main" id="{B2332187-3267-6363-2DF2-FBCD1991C9D1}"/>
              </a:ext>
              <a:ext uri="{C183D7F6-B498-43B3-948B-1728B52AA6E4}">
                <adec:decorative xmlns:adec="http://schemas.microsoft.com/office/drawing/2017/decorative" val="1"/>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529550" y="2015588"/>
            <a:ext cx="2826823" cy="2826823"/>
          </a:xfrm>
        </p:spPr>
      </p:pic>
      <p:sp>
        <p:nvSpPr>
          <p:cNvPr id="3" name="Content Placeholder 2">
            <a:extLst>
              <a:ext uri="{FF2B5EF4-FFF2-40B4-BE49-F238E27FC236}">
                <a16:creationId xmlns:a16="http://schemas.microsoft.com/office/drawing/2014/main" id="{A467EB3E-05F1-DE71-F5A6-4905A101D647}"/>
              </a:ext>
              <a:ext uri="{C183D7F6-B498-43B3-948B-1728B52AA6E4}">
                <adec:decorative xmlns:adec="http://schemas.microsoft.com/office/drawing/2017/decorative" val="1"/>
              </a:ext>
            </a:extLst>
          </p:cNvPr>
          <p:cNvSpPr>
            <a:spLocks noGrp="1"/>
          </p:cNvSpPr>
          <p:nvPr>
            <p:ph idx="13"/>
          </p:nvPr>
        </p:nvSpPr>
        <p:spPr>
          <a:xfrm>
            <a:off x="1059542" y="1825626"/>
            <a:ext cx="6789058" cy="3774047"/>
          </a:xfrm>
        </p:spPr>
        <p:txBody>
          <a:bodyPr vert="horz" lIns="91440" tIns="45720" rIns="91440" bIns="45720" rtlCol="0" anchor="t">
            <a:normAutofit fontScale="92500" lnSpcReduction="10000"/>
          </a:bodyPr>
          <a:lstStyle/>
          <a:p>
            <a:r>
              <a:rPr lang="en-CA" sz="2800" dirty="0"/>
              <a:t>You receive a call from the EMCR PREOC to inform you the fire situation has deteriorated.</a:t>
            </a:r>
            <a:r>
              <a:rPr lang="en-CA" dirty="0"/>
              <a:t>  </a:t>
            </a:r>
            <a:endParaRPr lang="en-CA" sz="2800" dirty="0"/>
          </a:p>
          <a:p>
            <a:endParaRPr lang="en-CA" sz="2800" dirty="0"/>
          </a:p>
          <a:p>
            <a:r>
              <a:rPr lang="en-CA" dirty="0"/>
              <a:t>A</a:t>
            </a:r>
            <a:r>
              <a:rPr lang="en-CA" sz="2800" dirty="0"/>
              <a:t> </a:t>
            </a:r>
            <a:r>
              <a:rPr lang="en-CA" dirty="0"/>
              <a:t>multi way call</a:t>
            </a:r>
            <a:r>
              <a:rPr lang="en-CA" sz="2800" dirty="0"/>
              <a:t> is scheduled and takes place.</a:t>
            </a:r>
            <a:endParaRPr lang="en-CA" sz="2800" dirty="0">
              <a:cs typeface="Calibri"/>
            </a:endParaRPr>
          </a:p>
          <a:p>
            <a:endParaRPr lang="en-CA" dirty="0"/>
          </a:p>
          <a:p>
            <a:r>
              <a:rPr lang="en-CA" dirty="0"/>
              <a:t>During the multi way call, BC Wildfire is recommending that the Evacuation Alert be upgraded to an Order on your community due to the increased fire activity. </a:t>
            </a:r>
            <a:endParaRPr lang="en-CA" sz="2800" dirty="0">
              <a:cs typeface="Calibri"/>
            </a:endParaRPr>
          </a:p>
          <a:p>
            <a:pPr>
              <a:lnSpc>
                <a:spcPct val="90000"/>
              </a:lnSpc>
            </a:pPr>
            <a:endParaRPr lang="en-CA" dirty="0"/>
          </a:p>
        </p:txBody>
      </p:sp>
    </p:spTree>
    <p:extLst>
      <p:ext uri="{BB962C8B-B14F-4D97-AF65-F5344CB8AC3E}">
        <p14:creationId xmlns:p14="http://schemas.microsoft.com/office/powerpoint/2010/main" val="31482078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653F8-D6F1-8DF1-5575-EB8D7FE5988E}"/>
              </a:ext>
            </a:extLst>
          </p:cNvPr>
          <p:cNvSpPr>
            <a:spLocks noGrp="1"/>
          </p:cNvSpPr>
          <p:nvPr>
            <p:ph type="title"/>
          </p:nvPr>
        </p:nvSpPr>
        <p:spPr/>
        <p:txBody>
          <a:bodyPr>
            <a:normAutofit/>
          </a:bodyPr>
          <a:lstStyle/>
          <a:p>
            <a:r>
              <a:rPr lang="en-CA" sz="3600" dirty="0"/>
              <a:t>Part #2 – Band Council Resolution/Evac Order</a:t>
            </a:r>
          </a:p>
        </p:txBody>
      </p:sp>
      <p:sp>
        <p:nvSpPr>
          <p:cNvPr id="3" name="Content Placeholder 2">
            <a:extLst>
              <a:ext uri="{FF2B5EF4-FFF2-40B4-BE49-F238E27FC236}">
                <a16:creationId xmlns:a16="http://schemas.microsoft.com/office/drawing/2014/main" id="{3BFCDCC8-16FD-39F5-89B8-D4FEB50B2F5F}"/>
              </a:ext>
            </a:extLst>
          </p:cNvPr>
          <p:cNvSpPr>
            <a:spLocks noGrp="1"/>
          </p:cNvSpPr>
          <p:nvPr>
            <p:ph idx="1"/>
          </p:nvPr>
        </p:nvSpPr>
        <p:spPr>
          <a:xfrm>
            <a:off x="1138574" y="1808252"/>
            <a:ext cx="7121847" cy="3349374"/>
          </a:xfrm>
        </p:spPr>
        <p:txBody>
          <a:bodyPr vert="horz" lIns="91440" tIns="45720" rIns="91440" bIns="45720" rtlCol="0" anchor="t">
            <a:normAutofit/>
          </a:bodyPr>
          <a:lstStyle/>
          <a:p>
            <a:pPr marL="0" indent="0">
              <a:buNone/>
            </a:pPr>
            <a:r>
              <a:rPr lang="en-CA" sz="3200" dirty="0"/>
              <a:t>Using the checklist, let's consider the planning considerations and actions needed for the evacuation of your community </a:t>
            </a:r>
          </a:p>
          <a:p>
            <a:pPr marL="0" indent="0">
              <a:buNone/>
            </a:pPr>
            <a:endParaRPr lang="en-CA" sz="3200" dirty="0"/>
          </a:p>
          <a:p>
            <a:pPr marL="0" indent="0">
              <a:buNone/>
            </a:pPr>
            <a:r>
              <a:rPr lang="en-CA" sz="3200" dirty="0"/>
              <a:t>Worksheet available to take notes</a:t>
            </a:r>
            <a:endParaRPr lang="en-CA" sz="3200" dirty="0">
              <a:ea typeface="Calibri"/>
              <a:cs typeface="Calibri"/>
            </a:endParaRPr>
          </a:p>
          <a:p>
            <a:pPr marL="0" indent="0" algn="ctr">
              <a:buNone/>
            </a:pPr>
            <a:endParaRPr lang="en-CA" sz="3200" dirty="0"/>
          </a:p>
        </p:txBody>
      </p:sp>
      <p:pic>
        <p:nvPicPr>
          <p:cNvPr id="6" name="Content Placeholder 5" descr="List outline">
            <a:extLst>
              <a:ext uri="{FF2B5EF4-FFF2-40B4-BE49-F238E27FC236}">
                <a16:creationId xmlns:a16="http://schemas.microsoft.com/office/drawing/2014/main" id="{37DEF71E-F136-F8E5-1C4D-754EBA1B8148}"/>
              </a:ext>
            </a:extLst>
          </p:cNvPr>
          <p:cNvPicPr>
            <a:picLocks noGrp="1" noChangeAspect="1"/>
          </p:cNvPicPr>
          <p:nvPr>
            <p:ph idx="13"/>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01806" y="2263134"/>
            <a:ext cx="2331732" cy="2331732"/>
          </a:xfrm>
        </p:spPr>
      </p:pic>
    </p:spTree>
    <p:extLst>
      <p:ext uri="{BB962C8B-B14F-4D97-AF65-F5344CB8AC3E}">
        <p14:creationId xmlns:p14="http://schemas.microsoft.com/office/powerpoint/2010/main" val="25501150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CC774-7ED9-1B17-5CA8-F9A7DA7E175C}"/>
              </a:ext>
            </a:extLst>
          </p:cNvPr>
          <p:cNvSpPr>
            <a:spLocks noGrp="1"/>
          </p:cNvSpPr>
          <p:nvPr>
            <p:ph type="title"/>
          </p:nvPr>
        </p:nvSpPr>
        <p:spPr/>
        <p:txBody>
          <a:bodyPr>
            <a:noAutofit/>
          </a:bodyPr>
          <a:lstStyle/>
          <a:p>
            <a:r>
              <a:rPr lang="en-CA" sz="2800" dirty="0"/>
              <a:t>Question #</a:t>
            </a:r>
            <a:r>
              <a:rPr lang="en-CA" sz="2800" dirty="0">
                <a:solidFill>
                  <a:srgbClr val="4472C4"/>
                </a:solidFill>
                <a:latin typeface="Calibri Light"/>
                <a:cs typeface="Calibri Light"/>
              </a:rPr>
              <a:t>2: </a:t>
            </a:r>
            <a:r>
              <a:rPr lang="en-US" sz="2800" dirty="0">
                <a:solidFill>
                  <a:srgbClr val="4472C4"/>
                </a:solidFill>
                <a:latin typeface="Calibri Light"/>
                <a:cs typeface="Calibri Light"/>
              </a:rPr>
              <a:t>Activate Emergency Operation Centre and obtain a Task Number from EMCR</a:t>
            </a:r>
            <a:endParaRPr lang="en-US" sz="2800" dirty="0">
              <a:cs typeface="Calibri Light"/>
            </a:endParaRPr>
          </a:p>
        </p:txBody>
      </p:sp>
      <p:sp>
        <p:nvSpPr>
          <p:cNvPr id="3" name="Content Placeholder 2">
            <a:extLst>
              <a:ext uri="{FF2B5EF4-FFF2-40B4-BE49-F238E27FC236}">
                <a16:creationId xmlns:a16="http://schemas.microsoft.com/office/drawing/2014/main" id="{B47EDD01-E8A9-A6FC-2B6F-17C3E143AFB9}"/>
              </a:ext>
            </a:extLst>
          </p:cNvPr>
          <p:cNvSpPr>
            <a:spLocks noGrp="1"/>
          </p:cNvSpPr>
          <p:nvPr>
            <p:ph idx="1"/>
          </p:nvPr>
        </p:nvSpPr>
        <p:spPr>
          <a:xfrm>
            <a:off x="1059543" y="1825626"/>
            <a:ext cx="10065657" cy="3774047"/>
          </a:xfrm>
        </p:spPr>
        <p:txBody>
          <a:bodyPr vert="horz" lIns="91440" tIns="45720" rIns="91440" bIns="45720" rtlCol="0" anchor="t">
            <a:normAutofit/>
          </a:bodyPr>
          <a:lstStyle/>
          <a:p>
            <a:r>
              <a:rPr lang="en-US">
                <a:cs typeface="Calibri"/>
              </a:rPr>
              <a:t>Obtain Task Number from EMCR</a:t>
            </a:r>
            <a:endParaRPr lang="en-US"/>
          </a:p>
          <a:p>
            <a:r>
              <a:rPr lang="en-US"/>
              <a:t>How/when do you activate your EOC?</a:t>
            </a:r>
            <a:endParaRPr lang="en-US">
              <a:cs typeface="Calibri"/>
            </a:endParaRPr>
          </a:p>
          <a:p>
            <a:endParaRPr lang="en-US">
              <a:cs typeface="Calibri"/>
            </a:endParaRPr>
          </a:p>
        </p:txBody>
      </p:sp>
    </p:spTree>
    <p:extLst>
      <p:ext uri="{BB962C8B-B14F-4D97-AF65-F5344CB8AC3E}">
        <p14:creationId xmlns:p14="http://schemas.microsoft.com/office/powerpoint/2010/main" val="2354051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CC774-7ED9-1B17-5CA8-F9A7DA7E175C}"/>
              </a:ext>
            </a:extLst>
          </p:cNvPr>
          <p:cNvSpPr>
            <a:spLocks noGrp="1"/>
          </p:cNvSpPr>
          <p:nvPr>
            <p:ph type="title"/>
          </p:nvPr>
        </p:nvSpPr>
        <p:spPr/>
        <p:txBody>
          <a:bodyPr>
            <a:noAutofit/>
          </a:bodyPr>
          <a:lstStyle/>
          <a:p>
            <a:r>
              <a:rPr lang="en-CA" sz="2800" dirty="0"/>
              <a:t>Question #3: </a:t>
            </a:r>
            <a:r>
              <a:rPr lang="en-US" sz="2800" dirty="0"/>
              <a:t>Ensure all agencies involved are consulted prior to evacuation</a:t>
            </a:r>
          </a:p>
        </p:txBody>
      </p:sp>
      <p:sp>
        <p:nvSpPr>
          <p:cNvPr id="3" name="Content Placeholder 2">
            <a:extLst>
              <a:ext uri="{FF2B5EF4-FFF2-40B4-BE49-F238E27FC236}">
                <a16:creationId xmlns:a16="http://schemas.microsoft.com/office/drawing/2014/main" id="{B47EDD01-E8A9-A6FC-2B6F-17C3E143AFB9}"/>
              </a:ext>
            </a:extLst>
          </p:cNvPr>
          <p:cNvSpPr>
            <a:spLocks noGrp="1"/>
          </p:cNvSpPr>
          <p:nvPr>
            <p:ph idx="1"/>
          </p:nvPr>
        </p:nvSpPr>
        <p:spPr>
          <a:xfrm>
            <a:off x="1059543" y="1825626"/>
            <a:ext cx="10065657" cy="3774047"/>
          </a:xfrm>
        </p:spPr>
        <p:txBody>
          <a:bodyPr vert="horz" lIns="91440" tIns="45720" rIns="91440" bIns="45720" rtlCol="0" anchor="t">
            <a:normAutofit/>
          </a:bodyPr>
          <a:lstStyle/>
          <a:p>
            <a:r>
              <a:rPr lang="en-US" dirty="0">
                <a:cs typeface="Calibri"/>
              </a:rPr>
              <a:t>Who needs to be involved before your community evacuates?</a:t>
            </a:r>
            <a:endParaRPr lang="en-US" dirty="0"/>
          </a:p>
          <a:p>
            <a:pPr lvl="1"/>
            <a:r>
              <a:rPr lang="en-US" dirty="0"/>
              <a:t>Evacuation team roles and responsibilities</a:t>
            </a:r>
            <a:endParaRPr lang="en-US" dirty="0">
              <a:cs typeface="Calibri"/>
            </a:endParaRPr>
          </a:p>
          <a:p>
            <a:pPr lvl="1"/>
            <a:r>
              <a:rPr lang="en-US" dirty="0"/>
              <a:t>Roles and responsibilities of EM Partners/agencies</a:t>
            </a:r>
            <a:endParaRPr lang="en-US" dirty="0">
              <a:cs typeface="Calibri"/>
            </a:endParaRPr>
          </a:p>
          <a:p>
            <a:pPr lvl="1"/>
            <a:r>
              <a:rPr lang="en-US" dirty="0">
                <a:cs typeface="Calibri"/>
              </a:rPr>
              <a:t>Do you have contact information for these agencies?</a:t>
            </a:r>
            <a:endParaRPr lang="en-US" dirty="0">
              <a:ea typeface="Calibri"/>
              <a:cs typeface="Calibri"/>
            </a:endParaRPr>
          </a:p>
          <a:p>
            <a:pPr lvl="1">
              <a:buFont typeface="Courier New" panose="020B0604020202020204" pitchFamily="34" charset="0"/>
              <a:buChar char="o"/>
            </a:pPr>
            <a:endParaRPr lang="en-US" dirty="0">
              <a:cs typeface="Calibri"/>
            </a:endParaRPr>
          </a:p>
          <a:p>
            <a:endParaRPr lang="en-US" dirty="0">
              <a:cs typeface="Calibri"/>
            </a:endParaRPr>
          </a:p>
        </p:txBody>
      </p:sp>
    </p:spTree>
    <p:extLst>
      <p:ext uri="{BB962C8B-B14F-4D97-AF65-F5344CB8AC3E}">
        <p14:creationId xmlns:p14="http://schemas.microsoft.com/office/powerpoint/2010/main" val="1689573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ED49A1D-B65C-407E-9B1D-B8650156432A}"/>
              </a:ext>
              <a:ext uri="{C183D7F6-B498-43B3-948B-1728B52AA6E4}">
                <adec:decorative xmlns:adec="http://schemas.microsoft.com/office/drawing/2017/decorative" val="1"/>
              </a:ext>
            </a:extLst>
          </p:cNvPr>
          <p:cNvSpPr>
            <a:spLocks noGrp="1"/>
          </p:cNvSpPr>
          <p:nvPr>
            <p:ph type="title"/>
          </p:nvPr>
        </p:nvSpPr>
        <p:spPr>
          <a:xfrm>
            <a:off x="674517" y="365126"/>
            <a:ext cx="7187642" cy="817404"/>
          </a:xfrm>
        </p:spPr>
        <p:txBody>
          <a:bodyPr/>
          <a:lstStyle/>
          <a:p>
            <a:r>
              <a:rPr lang="en-CA" dirty="0"/>
              <a:t>Workshop Agenda – Example Timings</a:t>
            </a:r>
          </a:p>
        </p:txBody>
      </p:sp>
      <p:pic>
        <p:nvPicPr>
          <p:cNvPr id="8" name="Picture Placeholder 7">
            <a:extLst>
              <a:ext uri="{FF2B5EF4-FFF2-40B4-BE49-F238E27FC236}">
                <a16:creationId xmlns:a16="http://schemas.microsoft.com/office/drawing/2014/main" id="{BF374DFC-4B04-B3FB-FAE8-046C1EC371F0}"/>
              </a:ext>
              <a:ext uri="{C183D7F6-B498-43B3-948B-1728B52AA6E4}">
                <adec:decorative xmlns:adec="http://schemas.microsoft.com/office/drawing/2017/decorative" val="1"/>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28585" r="28585"/>
          <a:stretch>
            <a:fillRect/>
          </a:stretch>
        </p:blipFill>
        <p:spPr/>
      </p:pic>
      <p:sp>
        <p:nvSpPr>
          <p:cNvPr id="4" name="Content Placeholder 3">
            <a:extLst>
              <a:ext uri="{FF2B5EF4-FFF2-40B4-BE49-F238E27FC236}">
                <a16:creationId xmlns:a16="http://schemas.microsoft.com/office/drawing/2014/main" id="{A38A0C3A-D800-0CE9-F0D1-51356AF820AD}"/>
              </a:ext>
              <a:ext uri="{C183D7F6-B498-43B3-948B-1728B52AA6E4}">
                <adec:decorative xmlns:adec="http://schemas.microsoft.com/office/drawing/2017/decorative" val="1"/>
              </a:ext>
            </a:extLst>
          </p:cNvPr>
          <p:cNvSpPr>
            <a:spLocks noGrp="1"/>
          </p:cNvSpPr>
          <p:nvPr>
            <p:ph idx="1"/>
          </p:nvPr>
        </p:nvSpPr>
        <p:spPr>
          <a:xfrm>
            <a:off x="198783" y="1835899"/>
            <a:ext cx="8055531" cy="4863075"/>
          </a:xfrm>
        </p:spPr>
        <p:txBody>
          <a:bodyPr vert="horz" lIns="91440" tIns="45720" rIns="91440" bIns="45720" rtlCol="0" anchor="t">
            <a:normAutofit/>
          </a:bodyPr>
          <a:lstStyle/>
          <a:p>
            <a:r>
              <a:rPr lang="en-CA" dirty="0"/>
              <a:t>0900-0915: Workshop</a:t>
            </a:r>
            <a:r>
              <a:rPr lang="en-CA" sz="2800" dirty="0"/>
              <a:t> Introduction &amp; Guiding Principles</a:t>
            </a:r>
            <a:endParaRPr lang="en-CA" sz="2800" dirty="0">
              <a:cs typeface="Calibri"/>
            </a:endParaRPr>
          </a:p>
          <a:p>
            <a:r>
              <a:rPr lang="en-CA" dirty="0"/>
              <a:t>0915-1200: Evacuation Planning Workshop</a:t>
            </a:r>
            <a:endParaRPr lang="en-CA" dirty="0">
              <a:cs typeface="Calibri"/>
            </a:endParaRPr>
          </a:p>
          <a:p>
            <a:r>
              <a:rPr lang="en-CA" dirty="0"/>
              <a:t>1200-1300: Lunch</a:t>
            </a:r>
          </a:p>
          <a:p>
            <a:r>
              <a:rPr lang="en-CA" dirty="0"/>
              <a:t>1300-1400: Evacuation Planning Workshop (cont’d)</a:t>
            </a:r>
            <a:endParaRPr lang="en-CA" sz="2800" dirty="0">
              <a:cs typeface="Calibri"/>
            </a:endParaRPr>
          </a:p>
          <a:p>
            <a:r>
              <a:rPr lang="en-CA" dirty="0"/>
              <a:t>1415-1500: Workshop</a:t>
            </a:r>
            <a:r>
              <a:rPr lang="en-CA" sz="2800" dirty="0"/>
              <a:t> </a:t>
            </a:r>
            <a:r>
              <a:rPr lang="en-CA" dirty="0"/>
              <a:t>Debrief</a:t>
            </a:r>
            <a:endParaRPr lang="en-CA" sz="2800" dirty="0">
              <a:cs typeface="Calibri"/>
            </a:endParaRPr>
          </a:p>
        </p:txBody>
      </p:sp>
    </p:spTree>
    <p:extLst>
      <p:ext uri="{BB962C8B-B14F-4D97-AF65-F5344CB8AC3E}">
        <p14:creationId xmlns:p14="http://schemas.microsoft.com/office/powerpoint/2010/main" val="9606822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00527-5BCF-8304-45A1-CE2752023B3E}"/>
              </a:ext>
            </a:extLst>
          </p:cNvPr>
          <p:cNvSpPr>
            <a:spLocks noGrp="1"/>
          </p:cNvSpPr>
          <p:nvPr>
            <p:ph type="title"/>
          </p:nvPr>
        </p:nvSpPr>
        <p:spPr>
          <a:xfrm>
            <a:off x="1059541" y="621980"/>
            <a:ext cx="10065658" cy="817404"/>
          </a:xfrm>
        </p:spPr>
        <p:txBody>
          <a:bodyPr>
            <a:noAutofit/>
          </a:bodyPr>
          <a:lstStyle/>
          <a:p>
            <a:r>
              <a:rPr lang="en-CA" sz="2800" dirty="0"/>
              <a:t>Question #4: </a:t>
            </a:r>
            <a:r>
              <a:rPr lang="en-US" sz="2800" dirty="0"/>
              <a:t>Confirm resources needed to conduct evacuation operations and advise potential mutual aid agencies</a:t>
            </a:r>
            <a:endParaRPr lang="en-US" sz="2800" dirty="0">
              <a:cs typeface="Calibri Light"/>
            </a:endParaRPr>
          </a:p>
        </p:txBody>
      </p:sp>
      <p:sp>
        <p:nvSpPr>
          <p:cNvPr id="3" name="Content Placeholder 2">
            <a:extLst>
              <a:ext uri="{FF2B5EF4-FFF2-40B4-BE49-F238E27FC236}">
                <a16:creationId xmlns:a16="http://schemas.microsoft.com/office/drawing/2014/main" id="{4ADEC95B-3092-A48F-B0C0-CDA70FA73287}"/>
              </a:ext>
            </a:extLst>
          </p:cNvPr>
          <p:cNvSpPr>
            <a:spLocks noGrp="1"/>
          </p:cNvSpPr>
          <p:nvPr>
            <p:ph idx="1"/>
          </p:nvPr>
        </p:nvSpPr>
        <p:spPr>
          <a:xfrm>
            <a:off x="1059543" y="1825626"/>
            <a:ext cx="10065656" cy="3774047"/>
          </a:xfrm>
        </p:spPr>
        <p:txBody>
          <a:bodyPr vert="horz" lIns="91440" tIns="45720" rIns="91440" bIns="45720" rtlCol="0" anchor="t">
            <a:normAutofit/>
          </a:bodyPr>
          <a:lstStyle/>
          <a:p>
            <a:r>
              <a:rPr lang="en-US" dirty="0"/>
              <a:t>What resources does your community need?</a:t>
            </a:r>
          </a:p>
          <a:p>
            <a:pPr lvl="1"/>
            <a:r>
              <a:rPr lang="en-US" dirty="0"/>
              <a:t>Evacuee registration (ESS Support)</a:t>
            </a:r>
          </a:p>
          <a:p>
            <a:pPr lvl="1"/>
            <a:r>
              <a:rPr lang="en-US" dirty="0">
                <a:cs typeface="Calibri"/>
              </a:rPr>
              <a:t>Accommodation, food (traditional) and incidentals</a:t>
            </a:r>
          </a:p>
          <a:p>
            <a:pPr lvl="1"/>
            <a:r>
              <a:rPr lang="en-US" dirty="0">
                <a:cs typeface="Calibri"/>
              </a:rPr>
              <a:t>Transportation and evacuation assistance</a:t>
            </a:r>
          </a:p>
          <a:p>
            <a:pPr lvl="1"/>
            <a:r>
              <a:rPr lang="en-US" dirty="0"/>
              <a:t>How will community navigators and cultural activity locations be established?</a:t>
            </a:r>
            <a:endParaRPr lang="en-US" dirty="0">
              <a:cs typeface="Calibri" panose="020F0502020204030204"/>
            </a:endParaRPr>
          </a:p>
          <a:p>
            <a:pPr lvl="1"/>
            <a:r>
              <a:rPr lang="en-US" dirty="0">
                <a:cs typeface="Calibri" panose="020F0502020204030204"/>
              </a:rPr>
              <a:t>other</a:t>
            </a:r>
          </a:p>
          <a:p>
            <a:endParaRPr lang="en-US" dirty="0"/>
          </a:p>
          <a:p>
            <a:endParaRPr lang="en-US" dirty="0">
              <a:cs typeface="Calibri" panose="020F0502020204030204"/>
            </a:endParaRPr>
          </a:p>
        </p:txBody>
      </p:sp>
    </p:spTree>
    <p:extLst>
      <p:ext uri="{BB962C8B-B14F-4D97-AF65-F5344CB8AC3E}">
        <p14:creationId xmlns:p14="http://schemas.microsoft.com/office/powerpoint/2010/main" val="42605286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A2E02-8285-4AF2-1829-F381B68DEF40}"/>
              </a:ext>
            </a:extLst>
          </p:cNvPr>
          <p:cNvSpPr>
            <a:spLocks noGrp="1"/>
          </p:cNvSpPr>
          <p:nvPr>
            <p:ph type="title"/>
          </p:nvPr>
        </p:nvSpPr>
        <p:spPr/>
        <p:txBody>
          <a:bodyPr>
            <a:noAutofit/>
          </a:bodyPr>
          <a:lstStyle/>
          <a:p>
            <a:r>
              <a:rPr lang="en-CA" sz="2800" dirty="0"/>
              <a:t>Question #5: </a:t>
            </a:r>
            <a:r>
              <a:rPr lang="en-US" sz="2800" dirty="0"/>
              <a:t>Create a map of the evacuation area with clear perimeters</a:t>
            </a:r>
            <a:endParaRPr lang="en-US" sz="2800" dirty="0">
              <a:cs typeface="Calibri Light"/>
            </a:endParaRPr>
          </a:p>
        </p:txBody>
      </p:sp>
      <p:sp>
        <p:nvSpPr>
          <p:cNvPr id="3" name="Content Placeholder 2">
            <a:extLst>
              <a:ext uri="{FF2B5EF4-FFF2-40B4-BE49-F238E27FC236}">
                <a16:creationId xmlns:a16="http://schemas.microsoft.com/office/drawing/2014/main" id="{813BF566-ABE8-BBDF-C9EF-69FF8C0F0261}"/>
              </a:ext>
            </a:extLst>
          </p:cNvPr>
          <p:cNvSpPr>
            <a:spLocks noGrp="1"/>
          </p:cNvSpPr>
          <p:nvPr>
            <p:ph idx="1"/>
          </p:nvPr>
        </p:nvSpPr>
        <p:spPr>
          <a:xfrm>
            <a:off x="1059543" y="1825626"/>
            <a:ext cx="9923531" cy="3774047"/>
          </a:xfrm>
        </p:spPr>
        <p:txBody>
          <a:bodyPr vert="horz" lIns="91440" tIns="45720" rIns="91440" bIns="45720" rtlCol="0" anchor="t">
            <a:normAutofit/>
          </a:bodyPr>
          <a:lstStyle/>
          <a:p>
            <a:pPr marL="0" indent="0">
              <a:buNone/>
            </a:pPr>
            <a:r>
              <a:rPr lang="en-US" dirty="0">
                <a:ea typeface="+mn-lt"/>
                <a:cs typeface="+mn-lt"/>
              </a:rPr>
              <a:t>What considerations are needed when creating your community evacuation map in the event of a wildfire?</a:t>
            </a:r>
            <a:endParaRPr lang="en-US" dirty="0">
              <a:cs typeface="Calibri" panose="020F0502020204030204"/>
            </a:endParaRPr>
          </a:p>
          <a:p>
            <a:pPr lvl="1"/>
            <a:r>
              <a:rPr lang="en-US" dirty="0">
                <a:cs typeface="Calibri" panose="020F0502020204030204"/>
              </a:rPr>
              <a:t>Safety considerations</a:t>
            </a:r>
            <a:endParaRPr lang="en-US" dirty="0"/>
          </a:p>
          <a:p>
            <a:pPr lvl="1"/>
            <a:r>
              <a:rPr lang="en-US" dirty="0"/>
              <a:t>Evacuation area</a:t>
            </a:r>
            <a:endParaRPr lang="en-US" dirty="0">
              <a:cs typeface="Calibri"/>
            </a:endParaRPr>
          </a:p>
          <a:p>
            <a:pPr lvl="1"/>
            <a:r>
              <a:rPr lang="en-US" dirty="0"/>
              <a:t>Community egress routes</a:t>
            </a:r>
          </a:p>
          <a:p>
            <a:pPr lvl="1"/>
            <a:r>
              <a:rPr lang="en-US" dirty="0">
                <a:cs typeface="Calibri"/>
              </a:rPr>
              <a:t>Access and egress points</a:t>
            </a:r>
          </a:p>
          <a:p>
            <a:pPr lvl="1"/>
            <a:r>
              <a:rPr lang="en-US" dirty="0">
                <a:cs typeface="Calibri"/>
              </a:rPr>
              <a:t>Critical Infrastructure and cultural assets</a:t>
            </a:r>
          </a:p>
          <a:p>
            <a:pPr lvl="1"/>
            <a:endParaRPr lang="en-US" dirty="0"/>
          </a:p>
        </p:txBody>
      </p:sp>
    </p:spTree>
    <p:extLst>
      <p:ext uri="{BB962C8B-B14F-4D97-AF65-F5344CB8AC3E}">
        <p14:creationId xmlns:p14="http://schemas.microsoft.com/office/powerpoint/2010/main" val="38978144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43044-C4BA-6129-2CC9-D0A8652F9256}"/>
              </a:ext>
            </a:extLst>
          </p:cNvPr>
          <p:cNvSpPr>
            <a:spLocks noGrp="1"/>
          </p:cNvSpPr>
          <p:nvPr>
            <p:ph type="title"/>
          </p:nvPr>
        </p:nvSpPr>
        <p:spPr/>
        <p:txBody>
          <a:bodyPr>
            <a:noAutofit/>
          </a:bodyPr>
          <a:lstStyle/>
          <a:p>
            <a:r>
              <a:rPr lang="en-CA" sz="2800" dirty="0"/>
              <a:t>Question #6: </a:t>
            </a:r>
            <a:r>
              <a:rPr lang="en-US" sz="2800" dirty="0"/>
              <a:t>Draft evacuation documentation and receive sign-off from applicable authority</a:t>
            </a:r>
          </a:p>
        </p:txBody>
      </p:sp>
      <p:sp>
        <p:nvSpPr>
          <p:cNvPr id="3" name="Content Placeholder 2">
            <a:extLst>
              <a:ext uri="{FF2B5EF4-FFF2-40B4-BE49-F238E27FC236}">
                <a16:creationId xmlns:a16="http://schemas.microsoft.com/office/drawing/2014/main" id="{38283AB3-01F6-91A8-9C07-AB5EC2E9C862}"/>
              </a:ext>
            </a:extLst>
          </p:cNvPr>
          <p:cNvSpPr>
            <a:spLocks noGrp="1"/>
          </p:cNvSpPr>
          <p:nvPr>
            <p:ph idx="1"/>
          </p:nvPr>
        </p:nvSpPr>
        <p:spPr>
          <a:xfrm>
            <a:off x="311521" y="1471689"/>
            <a:ext cx="11914598" cy="5557317"/>
          </a:xfrm>
          <a:solidFill>
            <a:schemeClr val="bg1"/>
          </a:solidFill>
        </p:spPr>
        <p:txBody>
          <a:bodyPr vert="horz" lIns="91440" tIns="45720" rIns="91440" bIns="45720" rtlCol="0" anchor="t">
            <a:normAutofit/>
          </a:bodyPr>
          <a:lstStyle/>
          <a:p>
            <a:endParaRPr lang="en-US" dirty="0">
              <a:cs typeface="Calibri"/>
            </a:endParaRPr>
          </a:p>
          <a:p>
            <a:r>
              <a:rPr lang="en-US" dirty="0"/>
              <a:t>First Nations are not required to issue formal SOLEs, and do not need sign off from the Minister of Emergency Management and Climate Readiness to execute an Evacuation Alert, Order, or Rescind in their community. </a:t>
            </a:r>
            <a:endParaRPr lang="en-US" dirty="0">
              <a:cs typeface="Calibri"/>
            </a:endParaRPr>
          </a:p>
          <a:p>
            <a:endParaRPr lang="en-US" dirty="0"/>
          </a:p>
          <a:p>
            <a:r>
              <a:rPr lang="en-US" dirty="0"/>
              <a:t>What is your communities process to tap into emergency powers necessary for an evacuation order?</a:t>
            </a:r>
          </a:p>
          <a:p>
            <a:endParaRPr lang="en-US" dirty="0">
              <a:cs typeface="Calibri"/>
            </a:endParaRPr>
          </a:p>
          <a:p>
            <a:r>
              <a:rPr lang="en-US" dirty="0">
                <a:cs typeface="Calibri"/>
              </a:rPr>
              <a:t>Forward documentation to EMBC</a:t>
            </a:r>
          </a:p>
        </p:txBody>
      </p:sp>
    </p:spTree>
    <p:extLst>
      <p:ext uri="{BB962C8B-B14F-4D97-AF65-F5344CB8AC3E}">
        <p14:creationId xmlns:p14="http://schemas.microsoft.com/office/powerpoint/2010/main" val="4516129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3D5E9-D13C-84C3-3323-D85415C69829}"/>
              </a:ext>
            </a:extLst>
          </p:cNvPr>
          <p:cNvSpPr>
            <a:spLocks noGrp="1"/>
          </p:cNvSpPr>
          <p:nvPr>
            <p:ph type="title"/>
          </p:nvPr>
        </p:nvSpPr>
        <p:spPr/>
        <p:txBody>
          <a:bodyPr>
            <a:noAutofit/>
          </a:bodyPr>
          <a:lstStyle/>
          <a:p>
            <a:r>
              <a:rPr lang="en-CA" sz="2800" dirty="0"/>
              <a:t>Question #7: </a:t>
            </a:r>
            <a:r>
              <a:rPr lang="en-US" sz="2800" dirty="0"/>
              <a:t>Announce evacuation decisions through traditional media outlets and social media</a:t>
            </a:r>
          </a:p>
        </p:txBody>
      </p:sp>
      <p:sp>
        <p:nvSpPr>
          <p:cNvPr id="3" name="Content Placeholder 2">
            <a:extLst>
              <a:ext uri="{FF2B5EF4-FFF2-40B4-BE49-F238E27FC236}">
                <a16:creationId xmlns:a16="http://schemas.microsoft.com/office/drawing/2014/main" id="{00F0586B-168D-8666-4D9A-451BEF15BA3F}"/>
              </a:ext>
            </a:extLst>
          </p:cNvPr>
          <p:cNvSpPr>
            <a:spLocks noGrp="1"/>
          </p:cNvSpPr>
          <p:nvPr>
            <p:ph idx="1"/>
          </p:nvPr>
        </p:nvSpPr>
        <p:spPr>
          <a:xfrm>
            <a:off x="1059543" y="1825626"/>
            <a:ext cx="10065657" cy="3774047"/>
          </a:xfrm>
        </p:spPr>
        <p:txBody>
          <a:bodyPr vert="horz" lIns="91440" tIns="45720" rIns="91440" bIns="45720" rtlCol="0" anchor="t">
            <a:normAutofit/>
          </a:bodyPr>
          <a:lstStyle/>
          <a:p>
            <a:pPr marL="0" indent="0">
              <a:buNone/>
            </a:pPr>
            <a:r>
              <a:rPr lang="en-US" dirty="0">
                <a:cs typeface="Calibri"/>
              </a:rPr>
              <a:t>How are you ensuring accurate messaging within your community?</a:t>
            </a:r>
            <a:endParaRPr lang="en-US" dirty="0"/>
          </a:p>
          <a:p>
            <a:pPr lvl="1"/>
            <a:r>
              <a:rPr lang="en-US" dirty="0">
                <a:cs typeface="Calibri"/>
              </a:rPr>
              <a:t>Social media (Facebook, X (Twitter), Community website)</a:t>
            </a:r>
            <a:endParaRPr lang="en-US" dirty="0">
              <a:ea typeface="Calibri"/>
              <a:cs typeface="Calibri"/>
            </a:endParaRPr>
          </a:p>
          <a:p>
            <a:pPr lvl="1"/>
            <a:r>
              <a:rPr lang="en-US" dirty="0">
                <a:cs typeface="Calibri"/>
              </a:rPr>
              <a:t>Newsletters</a:t>
            </a:r>
            <a:endParaRPr lang="en-US" dirty="0">
              <a:ea typeface="Calibri"/>
              <a:cs typeface="Calibri"/>
            </a:endParaRPr>
          </a:p>
          <a:p>
            <a:pPr lvl="1"/>
            <a:r>
              <a:rPr lang="en-US" dirty="0">
                <a:cs typeface="Calibri"/>
              </a:rPr>
              <a:t>Door to door notification – Health staff</a:t>
            </a:r>
            <a:endParaRPr lang="en-US" dirty="0">
              <a:ea typeface="Calibri"/>
              <a:cs typeface="Calibri"/>
            </a:endParaRPr>
          </a:p>
          <a:p>
            <a:pPr lvl="1"/>
            <a:r>
              <a:rPr lang="en-US" dirty="0">
                <a:cs typeface="Calibri"/>
              </a:rPr>
              <a:t>Radio (VHF, media, etc.)</a:t>
            </a:r>
            <a:endParaRPr lang="en-US" dirty="0">
              <a:ea typeface="Calibri"/>
              <a:cs typeface="Calibri"/>
            </a:endParaRPr>
          </a:p>
          <a:p>
            <a:pPr lvl="1"/>
            <a:r>
              <a:rPr lang="en-US" dirty="0">
                <a:cs typeface="Calibri"/>
              </a:rPr>
              <a:t>Get creative – think outside the box</a:t>
            </a:r>
          </a:p>
          <a:p>
            <a:pPr lvl="1">
              <a:buFont typeface="Courier New" panose="020B0604020202020204" pitchFamily="34" charset="0"/>
              <a:buChar char="o"/>
            </a:pPr>
            <a:endParaRPr lang="en-US" dirty="0">
              <a:cs typeface="Calibri"/>
            </a:endParaRPr>
          </a:p>
          <a:p>
            <a:pPr lvl="1">
              <a:buFont typeface="Courier New" panose="020B0604020202020204" pitchFamily="34" charset="0"/>
              <a:buChar char="o"/>
            </a:pPr>
            <a:endParaRPr lang="en-US" dirty="0">
              <a:cs typeface="Calibri"/>
            </a:endParaRPr>
          </a:p>
        </p:txBody>
      </p:sp>
    </p:spTree>
    <p:extLst>
      <p:ext uri="{BB962C8B-B14F-4D97-AF65-F5344CB8AC3E}">
        <p14:creationId xmlns:p14="http://schemas.microsoft.com/office/powerpoint/2010/main" val="19735777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FBA47-B506-29D4-B227-73469DF90CA1}"/>
              </a:ext>
            </a:extLst>
          </p:cNvPr>
          <p:cNvSpPr>
            <a:spLocks noGrp="1"/>
          </p:cNvSpPr>
          <p:nvPr>
            <p:ph type="title"/>
          </p:nvPr>
        </p:nvSpPr>
        <p:spPr/>
        <p:txBody>
          <a:bodyPr>
            <a:noAutofit/>
          </a:bodyPr>
          <a:lstStyle/>
          <a:p>
            <a:r>
              <a:rPr lang="en-US" sz="2800" dirty="0"/>
              <a:t>Question #8: Establish process for allowing the temporary access into the evacuated area</a:t>
            </a:r>
          </a:p>
        </p:txBody>
      </p:sp>
      <p:sp>
        <p:nvSpPr>
          <p:cNvPr id="3" name="Content Placeholder 2">
            <a:extLst>
              <a:ext uri="{FF2B5EF4-FFF2-40B4-BE49-F238E27FC236}">
                <a16:creationId xmlns:a16="http://schemas.microsoft.com/office/drawing/2014/main" id="{5A996153-3C8A-BA19-F1BF-A552CA16D75C}"/>
              </a:ext>
            </a:extLst>
          </p:cNvPr>
          <p:cNvSpPr>
            <a:spLocks noGrp="1"/>
          </p:cNvSpPr>
          <p:nvPr>
            <p:ph idx="1"/>
          </p:nvPr>
        </p:nvSpPr>
        <p:spPr>
          <a:xfrm>
            <a:off x="1059543" y="1825626"/>
            <a:ext cx="9964628" cy="3774047"/>
          </a:xfrm>
        </p:spPr>
        <p:txBody>
          <a:bodyPr vert="horz" lIns="91440" tIns="45720" rIns="91440" bIns="45720" rtlCol="0" anchor="t">
            <a:normAutofit/>
          </a:bodyPr>
          <a:lstStyle/>
          <a:p>
            <a:r>
              <a:rPr lang="en-US" dirty="0">
                <a:cs typeface="Calibri"/>
              </a:rPr>
              <a:t>Does your community have a plan for establishing temporary access back into an evacuation order area?</a:t>
            </a:r>
          </a:p>
          <a:p>
            <a:pPr lvl="1"/>
            <a:r>
              <a:rPr lang="en-US" dirty="0">
                <a:cs typeface="Calibri"/>
              </a:rPr>
              <a:t>Need to return for animals/ industry</a:t>
            </a:r>
          </a:p>
          <a:p>
            <a:pPr lvl="1"/>
            <a:r>
              <a:rPr lang="en-US" dirty="0">
                <a:cs typeface="Calibri"/>
              </a:rPr>
              <a:t>Security </a:t>
            </a:r>
          </a:p>
          <a:p>
            <a:pPr lvl="1"/>
            <a:r>
              <a:rPr lang="en-US" dirty="0">
                <a:cs typeface="Calibri"/>
              </a:rPr>
              <a:t>Permit approvals</a:t>
            </a:r>
          </a:p>
          <a:p>
            <a:pPr lvl="1">
              <a:buFont typeface="Courier New" panose="020B0604020202020204" pitchFamily="34" charset="0"/>
              <a:buChar char="o"/>
            </a:pPr>
            <a:endParaRPr lang="en-US" dirty="0">
              <a:cs typeface="Calibri"/>
            </a:endParaRPr>
          </a:p>
          <a:p>
            <a:pPr lvl="1">
              <a:buFont typeface="Courier New" panose="020B0604020202020204" pitchFamily="34" charset="0"/>
              <a:buChar char="o"/>
            </a:pPr>
            <a:endParaRPr lang="en-US" dirty="0">
              <a:cs typeface="Calibri"/>
            </a:endParaRPr>
          </a:p>
        </p:txBody>
      </p:sp>
    </p:spTree>
    <p:extLst>
      <p:ext uri="{BB962C8B-B14F-4D97-AF65-F5344CB8AC3E}">
        <p14:creationId xmlns:p14="http://schemas.microsoft.com/office/powerpoint/2010/main" val="13641943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44BC3-00B4-4C74-DEB3-C092DFE4EA26}"/>
              </a:ext>
            </a:extLst>
          </p:cNvPr>
          <p:cNvSpPr>
            <a:spLocks noGrp="1"/>
          </p:cNvSpPr>
          <p:nvPr>
            <p:ph type="title"/>
          </p:nvPr>
        </p:nvSpPr>
        <p:spPr/>
        <p:txBody>
          <a:bodyPr>
            <a:noAutofit/>
          </a:bodyPr>
          <a:lstStyle/>
          <a:p>
            <a:r>
              <a:rPr lang="en-US" sz="2800" dirty="0"/>
              <a:t>Question #9: Track numbers of evacuees and properties (homes) and any reported injuries</a:t>
            </a:r>
          </a:p>
        </p:txBody>
      </p:sp>
      <p:sp>
        <p:nvSpPr>
          <p:cNvPr id="3" name="Content Placeholder 2">
            <a:extLst>
              <a:ext uri="{FF2B5EF4-FFF2-40B4-BE49-F238E27FC236}">
                <a16:creationId xmlns:a16="http://schemas.microsoft.com/office/drawing/2014/main" id="{B23422B2-1671-3461-5B42-9D963449A458}"/>
              </a:ext>
            </a:extLst>
          </p:cNvPr>
          <p:cNvSpPr>
            <a:spLocks noGrp="1"/>
          </p:cNvSpPr>
          <p:nvPr>
            <p:ph idx="1"/>
          </p:nvPr>
        </p:nvSpPr>
        <p:spPr>
          <a:xfrm>
            <a:off x="1059543" y="1825626"/>
            <a:ext cx="10065657" cy="3774047"/>
          </a:xfrm>
        </p:spPr>
        <p:txBody>
          <a:bodyPr vert="horz" lIns="91440" tIns="45720" rIns="91440" bIns="45720" rtlCol="0" anchor="t">
            <a:normAutofit/>
          </a:bodyPr>
          <a:lstStyle/>
          <a:p>
            <a:r>
              <a:rPr lang="en-US" dirty="0">
                <a:ea typeface="+mn-lt"/>
                <a:cs typeface="+mn-lt"/>
              </a:rPr>
              <a:t>How does your community track evacuees and properties that are impacted?</a:t>
            </a:r>
          </a:p>
          <a:p>
            <a:pPr lvl="1"/>
            <a:r>
              <a:rPr lang="en-US" dirty="0">
                <a:ea typeface="+mn-lt"/>
                <a:cs typeface="+mn-lt"/>
              </a:rPr>
              <a:t># homes/ properties</a:t>
            </a:r>
          </a:p>
          <a:p>
            <a:pPr lvl="1"/>
            <a:r>
              <a:rPr lang="en-US" dirty="0">
                <a:ea typeface="+mn-lt"/>
                <a:cs typeface="+mn-lt"/>
              </a:rPr>
              <a:t># people</a:t>
            </a:r>
          </a:p>
          <a:p>
            <a:pPr lvl="1"/>
            <a:r>
              <a:rPr lang="en-US" dirty="0">
                <a:ea typeface="+mn-lt"/>
                <a:cs typeface="+mn-lt"/>
              </a:rPr>
              <a:t>Who has stayed behind?</a:t>
            </a:r>
          </a:p>
          <a:p>
            <a:pPr lvl="1"/>
            <a:r>
              <a:rPr lang="en-US" dirty="0">
                <a:cs typeface="Calibri"/>
              </a:rPr>
              <a:t>Who is responsible to tracking and reporting these numbers?</a:t>
            </a:r>
            <a:endParaRPr lang="en-US" dirty="0">
              <a:ea typeface="Calibri"/>
              <a:cs typeface="Calibri"/>
            </a:endParaRPr>
          </a:p>
        </p:txBody>
      </p:sp>
    </p:spTree>
    <p:extLst>
      <p:ext uri="{BB962C8B-B14F-4D97-AF65-F5344CB8AC3E}">
        <p14:creationId xmlns:p14="http://schemas.microsoft.com/office/powerpoint/2010/main" val="38230580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4C80F-22B0-D34F-1A3E-D893F35D9231}"/>
              </a:ext>
            </a:extLst>
          </p:cNvPr>
          <p:cNvSpPr>
            <a:spLocks noGrp="1"/>
          </p:cNvSpPr>
          <p:nvPr>
            <p:ph type="title"/>
          </p:nvPr>
        </p:nvSpPr>
        <p:spPr/>
        <p:txBody>
          <a:bodyPr/>
          <a:lstStyle/>
          <a:p>
            <a:r>
              <a:rPr lang="en-CA" dirty="0"/>
              <a:t>Part #3 – Re-Entry</a:t>
            </a:r>
          </a:p>
        </p:txBody>
      </p:sp>
      <p:sp>
        <p:nvSpPr>
          <p:cNvPr id="3" name="Content Placeholder 2">
            <a:extLst>
              <a:ext uri="{FF2B5EF4-FFF2-40B4-BE49-F238E27FC236}">
                <a16:creationId xmlns:a16="http://schemas.microsoft.com/office/drawing/2014/main" id="{1799D448-1106-6F3B-2377-65994061FE5D}"/>
              </a:ext>
            </a:extLst>
          </p:cNvPr>
          <p:cNvSpPr>
            <a:spLocks noGrp="1"/>
          </p:cNvSpPr>
          <p:nvPr>
            <p:ph idx="1"/>
          </p:nvPr>
        </p:nvSpPr>
        <p:spPr>
          <a:xfrm>
            <a:off x="1059543" y="1519882"/>
            <a:ext cx="10065657" cy="4360965"/>
          </a:xfrm>
        </p:spPr>
        <p:txBody>
          <a:bodyPr>
            <a:normAutofit/>
          </a:bodyPr>
          <a:lstStyle/>
          <a:p>
            <a:r>
              <a:rPr lang="en-CA"/>
              <a:t>It has been a week since the community was evacuated</a:t>
            </a:r>
          </a:p>
          <a:p>
            <a:r>
              <a:rPr lang="en-CA"/>
              <a:t>It is now 10 AM, BC Wildfire has given the recommendation to rescind the Evacuation Order 10 AM tomorrow</a:t>
            </a:r>
          </a:p>
          <a:p>
            <a:r>
              <a:rPr lang="en-CA"/>
              <a:t>The Evacuation Order is being lifted by Chief and Council in 24 hours</a:t>
            </a:r>
          </a:p>
          <a:p>
            <a:pPr lvl="1"/>
            <a:endParaRPr lang="en-CA"/>
          </a:p>
        </p:txBody>
      </p:sp>
    </p:spTree>
    <p:extLst>
      <p:ext uri="{BB962C8B-B14F-4D97-AF65-F5344CB8AC3E}">
        <p14:creationId xmlns:p14="http://schemas.microsoft.com/office/powerpoint/2010/main" val="1326505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13931-89F6-E141-C844-761EA1021311}"/>
              </a:ext>
            </a:extLst>
          </p:cNvPr>
          <p:cNvSpPr>
            <a:spLocks noGrp="1"/>
          </p:cNvSpPr>
          <p:nvPr>
            <p:ph type="title"/>
          </p:nvPr>
        </p:nvSpPr>
        <p:spPr/>
        <p:txBody>
          <a:bodyPr/>
          <a:lstStyle/>
          <a:p>
            <a:r>
              <a:rPr lang="en-CA" dirty="0"/>
              <a:t>Discussion Question #10		</a:t>
            </a:r>
          </a:p>
        </p:txBody>
      </p:sp>
      <p:sp>
        <p:nvSpPr>
          <p:cNvPr id="3" name="Content Placeholder 2">
            <a:extLst>
              <a:ext uri="{FF2B5EF4-FFF2-40B4-BE49-F238E27FC236}">
                <a16:creationId xmlns:a16="http://schemas.microsoft.com/office/drawing/2014/main" id="{0B5FEFB8-CDDE-B4E7-0B73-0099FB8CE907}"/>
              </a:ext>
            </a:extLst>
          </p:cNvPr>
          <p:cNvSpPr>
            <a:spLocks noGrp="1"/>
          </p:cNvSpPr>
          <p:nvPr>
            <p:ph idx="1"/>
          </p:nvPr>
        </p:nvSpPr>
        <p:spPr>
          <a:xfrm>
            <a:off x="1379764" y="3090985"/>
            <a:ext cx="6049736" cy="2915088"/>
          </a:xfrm>
        </p:spPr>
        <p:txBody>
          <a:bodyPr>
            <a:normAutofit/>
          </a:bodyPr>
          <a:lstStyle/>
          <a:p>
            <a:pPr marL="0" indent="0">
              <a:buNone/>
            </a:pPr>
            <a:r>
              <a:rPr lang="en-CA" sz="3200"/>
              <a:t>What are your planning considerations for re-entry?</a:t>
            </a:r>
          </a:p>
        </p:txBody>
      </p:sp>
      <p:pic>
        <p:nvPicPr>
          <p:cNvPr id="6" name="Graphic 5" descr="Home1 outline">
            <a:extLst>
              <a:ext uri="{FF2B5EF4-FFF2-40B4-BE49-F238E27FC236}">
                <a16:creationId xmlns:a16="http://schemas.microsoft.com/office/drawing/2014/main" id="{C5F7323C-552C-4468-A224-3E778B38163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889630" y="2162907"/>
            <a:ext cx="2532185" cy="2532185"/>
          </a:xfrm>
          <a:prstGeom prst="rect">
            <a:avLst/>
          </a:prstGeom>
        </p:spPr>
      </p:pic>
    </p:spTree>
    <p:extLst>
      <p:ext uri="{BB962C8B-B14F-4D97-AF65-F5344CB8AC3E}">
        <p14:creationId xmlns:p14="http://schemas.microsoft.com/office/powerpoint/2010/main" val="19727004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F6923-9E42-0DF0-37FA-26AA4C944B70}"/>
              </a:ext>
            </a:extLst>
          </p:cNvPr>
          <p:cNvSpPr>
            <a:spLocks noGrp="1"/>
          </p:cNvSpPr>
          <p:nvPr>
            <p:ph type="title"/>
          </p:nvPr>
        </p:nvSpPr>
        <p:spPr/>
        <p:txBody>
          <a:bodyPr/>
          <a:lstStyle/>
          <a:p>
            <a:r>
              <a:rPr lang="en-CA"/>
              <a:t>Workshop Review</a:t>
            </a:r>
          </a:p>
        </p:txBody>
      </p:sp>
      <p:sp>
        <p:nvSpPr>
          <p:cNvPr id="3" name="Content Placeholder 2">
            <a:extLst>
              <a:ext uri="{FF2B5EF4-FFF2-40B4-BE49-F238E27FC236}">
                <a16:creationId xmlns:a16="http://schemas.microsoft.com/office/drawing/2014/main" id="{BF85BC9F-ECD6-6FB4-76DE-68AF878FC487}"/>
              </a:ext>
            </a:extLst>
          </p:cNvPr>
          <p:cNvSpPr>
            <a:spLocks noGrp="1"/>
          </p:cNvSpPr>
          <p:nvPr>
            <p:ph idx="1"/>
          </p:nvPr>
        </p:nvSpPr>
        <p:spPr>
          <a:xfrm>
            <a:off x="1059543" y="1825626"/>
            <a:ext cx="9948426" cy="3774047"/>
          </a:xfrm>
        </p:spPr>
        <p:txBody>
          <a:bodyPr>
            <a:normAutofit/>
          </a:bodyPr>
          <a:lstStyle/>
          <a:p>
            <a:r>
              <a:rPr lang="en-CA" dirty="0"/>
              <a:t>Were you able to consider aspects of the Evacuation Checklist with the needs of your community in mind?</a:t>
            </a:r>
          </a:p>
          <a:p>
            <a:r>
              <a:rPr lang="en-CA" dirty="0"/>
              <a:t>Are you able to leave this workshop with some </a:t>
            </a:r>
            <a:r>
              <a:rPr lang="en-CA"/>
              <a:t>greater information to </a:t>
            </a:r>
            <a:r>
              <a:rPr lang="en-CA" dirty="0"/>
              <a:t>assist with the steps required to evacuate your community?</a:t>
            </a:r>
          </a:p>
          <a:p>
            <a:r>
              <a:rPr lang="en-CA" dirty="0"/>
              <a:t>Do you feel like you are better prepared heading into this upcoming season?</a:t>
            </a:r>
          </a:p>
          <a:p>
            <a:r>
              <a:rPr lang="en-CA" dirty="0"/>
              <a:t>Any further questions, comments, concerns?</a:t>
            </a:r>
          </a:p>
          <a:p>
            <a:endParaRPr lang="en-CA" dirty="0"/>
          </a:p>
        </p:txBody>
      </p:sp>
    </p:spTree>
    <p:extLst>
      <p:ext uri="{BB962C8B-B14F-4D97-AF65-F5344CB8AC3E}">
        <p14:creationId xmlns:p14="http://schemas.microsoft.com/office/powerpoint/2010/main" val="41754564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0800000" scaled="1"/>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6D765-11DB-8A54-AF24-03149219DC69}"/>
              </a:ext>
            </a:extLst>
          </p:cNvPr>
          <p:cNvSpPr txBox="1">
            <a:spLocks noGrp="1"/>
          </p:cNvSpPr>
          <p:nvPr>
            <p:ph type="title" idx="4294967295"/>
          </p:nvPr>
        </p:nvSpPr>
        <p:spPr>
          <a:xfrm>
            <a:off x="4317308" y="2540940"/>
            <a:ext cx="3557384" cy="923330"/>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5400" b="1" i="0" u="none" strike="noStrike" kern="1200" cap="none" spc="0" normalizeH="0" baseline="0" noProof="0" dirty="0">
                <a:ln>
                  <a:noFill/>
                </a:ln>
                <a:solidFill>
                  <a:schemeClr val="tx1"/>
                </a:solidFill>
                <a:effectLst/>
                <a:uLnTx/>
                <a:uFillTx/>
                <a:latin typeface="+mn-lt"/>
                <a:ea typeface="+mn-ea"/>
                <a:cs typeface="+mn-cs"/>
              </a:rPr>
              <a:t>Thank you! </a:t>
            </a:r>
          </a:p>
        </p:txBody>
      </p:sp>
    </p:spTree>
    <p:extLst>
      <p:ext uri="{BB962C8B-B14F-4D97-AF65-F5344CB8AC3E}">
        <p14:creationId xmlns:p14="http://schemas.microsoft.com/office/powerpoint/2010/main" val="3274121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E35D8-148E-7D60-E8C8-34EEED3F53C0}"/>
              </a:ext>
            </a:extLst>
          </p:cNvPr>
          <p:cNvSpPr>
            <a:spLocks noGrp="1"/>
          </p:cNvSpPr>
          <p:nvPr>
            <p:ph type="title"/>
          </p:nvPr>
        </p:nvSpPr>
        <p:spPr/>
        <p:txBody>
          <a:bodyPr anchor="b">
            <a:normAutofit/>
          </a:bodyPr>
          <a:lstStyle/>
          <a:p>
            <a:r>
              <a:rPr lang="en-CA"/>
              <a:t>What is a Workshop?</a:t>
            </a:r>
          </a:p>
        </p:txBody>
      </p:sp>
      <p:sp>
        <p:nvSpPr>
          <p:cNvPr id="3" name="Content Placeholder 2">
            <a:extLst>
              <a:ext uri="{FF2B5EF4-FFF2-40B4-BE49-F238E27FC236}">
                <a16:creationId xmlns:a16="http://schemas.microsoft.com/office/drawing/2014/main" id="{73353675-44D0-F800-15E3-35FF3B56BF06}"/>
              </a:ext>
            </a:extLst>
          </p:cNvPr>
          <p:cNvSpPr>
            <a:spLocks noGrp="1"/>
          </p:cNvSpPr>
          <p:nvPr>
            <p:ph idx="1"/>
          </p:nvPr>
        </p:nvSpPr>
        <p:spPr>
          <a:xfrm>
            <a:off x="1059543" y="1825626"/>
            <a:ext cx="6440592" cy="3774047"/>
          </a:xfrm>
        </p:spPr>
        <p:txBody>
          <a:bodyPr vert="horz" lIns="91440" tIns="45720" rIns="91440" bIns="45720" rtlCol="0" anchor="t">
            <a:normAutofit/>
          </a:bodyPr>
          <a:lstStyle/>
          <a:p>
            <a:r>
              <a:rPr lang="en-US" sz="3200" dirty="0"/>
              <a:t>low-stress environment free from operational constraint to collaboratively  examine a problem and build specific products, such as a draft outline of a plan or policy.</a:t>
            </a:r>
          </a:p>
        </p:txBody>
      </p:sp>
      <p:pic>
        <p:nvPicPr>
          <p:cNvPr id="4" name="Graphic 3" descr="Meeting outline">
            <a:extLst>
              <a:ext uri="{FF2B5EF4-FFF2-40B4-BE49-F238E27FC236}">
                <a16:creationId xmlns:a16="http://schemas.microsoft.com/office/drawing/2014/main" id="{6CE5F450-B6E0-1FDC-6648-FD7C5D3B59F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01716" y="2076361"/>
            <a:ext cx="2705277" cy="2705277"/>
          </a:xfrm>
          <a:prstGeom prst="rect">
            <a:avLst/>
          </a:prstGeom>
        </p:spPr>
      </p:pic>
    </p:spTree>
    <p:extLst>
      <p:ext uri="{BB962C8B-B14F-4D97-AF65-F5344CB8AC3E}">
        <p14:creationId xmlns:p14="http://schemas.microsoft.com/office/powerpoint/2010/main" val="20277867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5528A18-296D-4741-E6FD-E8E5B911B65C}"/>
              </a:ext>
            </a:extLst>
          </p:cNvPr>
          <p:cNvSpPr txBox="1"/>
          <p:nvPr/>
        </p:nvSpPr>
        <p:spPr>
          <a:xfrm>
            <a:off x="180474" y="474345"/>
            <a:ext cx="12011526" cy="6186309"/>
          </a:xfrm>
          <a:prstGeom prst="rect">
            <a:avLst/>
          </a:prstGeom>
          <a:noFill/>
        </p:spPr>
        <p:txBody>
          <a:bodyPr wrap="square" lIns="91440" tIns="45720" rIns="91440" bIns="45720" anchor="t">
            <a:spAutoFit/>
          </a:bodyPr>
          <a:lstStyle/>
          <a:p>
            <a:r>
              <a:rPr lang="en-US" u="sng" dirty="0"/>
              <a:t>Presentation Timeline</a:t>
            </a:r>
            <a:r>
              <a:rPr lang="en-US" dirty="0"/>
              <a:t>:</a:t>
            </a:r>
          </a:p>
          <a:p>
            <a:r>
              <a:rPr lang="en-US" dirty="0"/>
              <a:t>0900-0910: Intro, agenda, workshops, objectives.</a:t>
            </a:r>
          </a:p>
          <a:p>
            <a:r>
              <a:rPr lang="en-US" dirty="0"/>
              <a:t>0910-0925: Reference overview and 2.14 / 2.15 review. Will canvass for questions from the crowd. Anticipate a discussion. </a:t>
            </a:r>
          </a:p>
          <a:p>
            <a:r>
              <a:rPr lang="en-US" dirty="0"/>
              <a:t>0925-0930: Evacuation checklist approach. Mention the notes page.</a:t>
            </a:r>
          </a:p>
          <a:p>
            <a:r>
              <a:rPr lang="en-US" dirty="0"/>
              <a:t>0930-0940: Community background (2 slides) plus 5 minutes time to think about your own communities. Notes page has blank area at end to capture any highlights.</a:t>
            </a:r>
          </a:p>
          <a:p>
            <a:r>
              <a:rPr lang="en-US" dirty="0"/>
              <a:t>0940-1000: Part 1 Evacuation Alert. Fire scenario. Question 1. In tables, will discuss and review. Reports from table.  </a:t>
            </a:r>
          </a:p>
          <a:p>
            <a:r>
              <a:rPr lang="en-US" dirty="0"/>
              <a:t>1000-1005: Part 2 BCR/Evac Order.</a:t>
            </a:r>
          </a:p>
          <a:p>
            <a:r>
              <a:rPr lang="en-US" dirty="0"/>
              <a:t>1005-1020: Question 2 (15 minutes) : Activate Emergency Operation Centre and obtain a Task Number from EMCR</a:t>
            </a:r>
          </a:p>
          <a:p>
            <a:r>
              <a:rPr lang="en-US" dirty="0"/>
              <a:t>1020-1030: Question #3 (10): Ensure all agencies involved are consulted prior to evacuation</a:t>
            </a:r>
          </a:p>
          <a:p>
            <a:r>
              <a:rPr lang="en-US" b="1" dirty="0"/>
              <a:t>1030-1055: break</a:t>
            </a:r>
          </a:p>
          <a:p>
            <a:r>
              <a:rPr lang="en-US" dirty="0"/>
              <a:t>1050-1120: Question #4 (30): Confirm resources needed to conduct evacuation operations and advise potential mutual aid agencies</a:t>
            </a:r>
          </a:p>
          <a:p>
            <a:r>
              <a:rPr lang="en-US" dirty="0"/>
              <a:t>1120-1140: Question #5 (20): Create a map of the evacuation area with clear perimeters</a:t>
            </a:r>
          </a:p>
          <a:p>
            <a:r>
              <a:rPr lang="en-US" dirty="0"/>
              <a:t>1140-1155: Question #6 (15): Draft evacuation documentation and receive sign-off from applicable authority</a:t>
            </a:r>
            <a:endParaRPr lang="en-US" dirty="0">
              <a:ea typeface="Calibri"/>
              <a:cs typeface="Calibri"/>
            </a:endParaRPr>
          </a:p>
          <a:p>
            <a:r>
              <a:rPr lang="en-US" b="1" dirty="0"/>
              <a:t>1200-1300: lunch</a:t>
            </a:r>
          </a:p>
          <a:p>
            <a:r>
              <a:rPr lang="en-US" dirty="0"/>
              <a:t>1300-1315: Question #7 (15): Announce evacuation decisions through traditional media outlets and social media</a:t>
            </a:r>
          </a:p>
          <a:p>
            <a:r>
              <a:rPr lang="en-US" dirty="0"/>
              <a:t>1315-1325: Question #8 (10): Establish process for allowing the temporary access into the evacuated area</a:t>
            </a:r>
          </a:p>
          <a:p>
            <a:r>
              <a:rPr lang="en-US" dirty="0"/>
              <a:t>1325-1340: Question #9 (15): Track numbers of evacuees and properties (homes) and any reported injuries</a:t>
            </a:r>
          </a:p>
          <a:p>
            <a:r>
              <a:rPr lang="en-US" dirty="0"/>
              <a:t>1340-1400: Part #3 – Re-Entry with Question #10.</a:t>
            </a:r>
          </a:p>
          <a:p>
            <a:r>
              <a:rPr lang="en-US" b="1" dirty="0"/>
              <a:t>1400-1415: break</a:t>
            </a:r>
          </a:p>
          <a:p>
            <a:r>
              <a:rPr lang="en-US" dirty="0"/>
              <a:t>1415-1500: workshop review</a:t>
            </a:r>
          </a:p>
        </p:txBody>
      </p:sp>
      <p:sp>
        <p:nvSpPr>
          <p:cNvPr id="2" name="Title 1">
            <a:extLst>
              <a:ext uri="{FF2B5EF4-FFF2-40B4-BE49-F238E27FC236}">
                <a16:creationId xmlns:a16="http://schemas.microsoft.com/office/drawing/2014/main" id="{4AB8E79D-9500-4F69-FACA-FDB574410303}"/>
              </a:ext>
            </a:extLst>
          </p:cNvPr>
          <p:cNvSpPr>
            <a:spLocks noGrp="1"/>
          </p:cNvSpPr>
          <p:nvPr>
            <p:ph type="title" idx="4294967295"/>
          </p:nvPr>
        </p:nvSpPr>
        <p:spPr>
          <a:xfrm>
            <a:off x="5029200" y="98425"/>
            <a:ext cx="4114800" cy="1325563"/>
          </a:xfrm>
        </p:spPr>
        <p:txBody>
          <a:bodyPr/>
          <a:lstStyle/>
          <a:p>
            <a:r>
              <a:rPr lang="en-CA" dirty="0"/>
              <a:t>Exercise Timeline</a:t>
            </a:r>
            <a:endParaRPr lang="en-US" dirty="0"/>
          </a:p>
        </p:txBody>
      </p:sp>
    </p:spTree>
    <p:extLst>
      <p:ext uri="{BB962C8B-B14F-4D97-AF65-F5344CB8AC3E}">
        <p14:creationId xmlns:p14="http://schemas.microsoft.com/office/powerpoint/2010/main" val="4234542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26C27-9A2E-CA16-C17B-97E1C4FFE51A}"/>
              </a:ext>
            </a:extLst>
          </p:cNvPr>
          <p:cNvSpPr>
            <a:spLocks noGrp="1"/>
          </p:cNvSpPr>
          <p:nvPr>
            <p:ph type="title"/>
          </p:nvPr>
        </p:nvSpPr>
        <p:spPr/>
        <p:txBody>
          <a:bodyPr anchor="b">
            <a:normAutofit/>
          </a:bodyPr>
          <a:lstStyle/>
          <a:p>
            <a:r>
              <a:rPr lang="en-CA"/>
              <a:t>Objectives of this Evacuation Workshop</a:t>
            </a:r>
          </a:p>
        </p:txBody>
      </p:sp>
      <p:sp>
        <p:nvSpPr>
          <p:cNvPr id="4" name="Content Placeholder 3">
            <a:extLst>
              <a:ext uri="{FF2B5EF4-FFF2-40B4-BE49-F238E27FC236}">
                <a16:creationId xmlns:a16="http://schemas.microsoft.com/office/drawing/2014/main" id="{86343D7B-A071-8506-8357-9ADC370BCE8B}"/>
              </a:ext>
            </a:extLst>
          </p:cNvPr>
          <p:cNvSpPr>
            <a:spLocks noGrp="1"/>
          </p:cNvSpPr>
          <p:nvPr>
            <p:ph idx="13"/>
          </p:nvPr>
        </p:nvSpPr>
        <p:spPr>
          <a:xfrm>
            <a:off x="1059542" y="1656346"/>
            <a:ext cx="8813802" cy="4994825"/>
          </a:xfrm>
        </p:spPr>
        <p:txBody>
          <a:bodyPr vert="horz" lIns="91440" tIns="45720" rIns="91440" bIns="45720" rtlCol="0" anchor="t">
            <a:normAutofit/>
          </a:bodyPr>
          <a:lstStyle/>
          <a:p>
            <a:pPr>
              <a:lnSpc>
                <a:spcPct val="90000"/>
              </a:lnSpc>
            </a:pPr>
            <a:r>
              <a:rPr lang="en-CA"/>
              <a:t>Use reference material to progress towards reviewing an evacuation plan specific to your community</a:t>
            </a:r>
            <a:endParaRPr lang="en-CA">
              <a:cs typeface="Calibri"/>
            </a:endParaRPr>
          </a:p>
          <a:p>
            <a:pPr>
              <a:lnSpc>
                <a:spcPct val="90000"/>
              </a:lnSpc>
            </a:pPr>
            <a:endParaRPr lang="en-CA">
              <a:cs typeface="Calibri"/>
            </a:endParaRPr>
          </a:p>
          <a:p>
            <a:pPr>
              <a:lnSpc>
                <a:spcPct val="90000"/>
              </a:lnSpc>
            </a:pPr>
            <a:r>
              <a:rPr lang="en-CA" dirty="0"/>
              <a:t>Foster</a:t>
            </a:r>
            <a:r>
              <a:rPr lang="en-CA"/>
              <a:t> relationships and mutual aid agreements with partner communities</a:t>
            </a:r>
            <a:endParaRPr lang="en-CA">
              <a:cs typeface="Calibri"/>
            </a:endParaRPr>
          </a:p>
          <a:p>
            <a:pPr>
              <a:lnSpc>
                <a:spcPct val="90000"/>
              </a:lnSpc>
            </a:pPr>
            <a:endParaRPr lang="en-CA">
              <a:cs typeface="Calibri"/>
            </a:endParaRPr>
          </a:p>
          <a:p>
            <a:pPr>
              <a:lnSpc>
                <a:spcPct val="90000"/>
              </a:lnSpc>
            </a:pPr>
            <a:r>
              <a:rPr lang="en-CA"/>
              <a:t>To be better prepared should an evacuation situation occur for your community</a:t>
            </a:r>
            <a:endParaRPr lang="en-CA">
              <a:cs typeface="Calibri"/>
            </a:endParaRPr>
          </a:p>
        </p:txBody>
      </p:sp>
    </p:spTree>
    <p:extLst>
      <p:ext uri="{BB962C8B-B14F-4D97-AF65-F5344CB8AC3E}">
        <p14:creationId xmlns:p14="http://schemas.microsoft.com/office/powerpoint/2010/main" val="280536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6173C-271D-C596-7075-C4B981E20318}"/>
              </a:ext>
            </a:extLst>
          </p:cNvPr>
          <p:cNvSpPr>
            <a:spLocks noGrp="1"/>
          </p:cNvSpPr>
          <p:nvPr>
            <p:ph type="title"/>
          </p:nvPr>
        </p:nvSpPr>
        <p:spPr/>
        <p:txBody>
          <a:bodyPr/>
          <a:lstStyle/>
          <a:p>
            <a:r>
              <a:rPr lang="en-CA"/>
              <a:t>References</a:t>
            </a:r>
            <a:endParaRPr lang="en-US"/>
          </a:p>
        </p:txBody>
      </p:sp>
      <p:pic>
        <p:nvPicPr>
          <p:cNvPr id="8" name="Picture 7" descr="cover of document&#10;">
            <a:extLst>
              <a:ext uri="{FF2B5EF4-FFF2-40B4-BE49-F238E27FC236}">
                <a16:creationId xmlns:a16="http://schemas.microsoft.com/office/drawing/2014/main" id="{51DB6730-45E9-B2AC-823C-9D527DD27E88}"/>
              </a:ext>
            </a:extLst>
          </p:cNvPr>
          <p:cNvPicPr>
            <a:picLocks noChangeAspect="1"/>
          </p:cNvPicPr>
          <p:nvPr/>
        </p:nvPicPr>
        <p:blipFill>
          <a:blip r:embed="rId3"/>
          <a:stretch>
            <a:fillRect/>
          </a:stretch>
        </p:blipFill>
        <p:spPr>
          <a:xfrm>
            <a:off x="943777" y="1754372"/>
            <a:ext cx="3779497" cy="4423144"/>
          </a:xfrm>
          <a:prstGeom prst="rect">
            <a:avLst/>
          </a:prstGeom>
          <a:ln>
            <a:solidFill>
              <a:schemeClr val="tx1"/>
            </a:solidFill>
          </a:ln>
        </p:spPr>
      </p:pic>
      <p:pic>
        <p:nvPicPr>
          <p:cNvPr id="10" name="Picture 9" descr="cover of document">
            <a:extLst>
              <a:ext uri="{FF2B5EF4-FFF2-40B4-BE49-F238E27FC236}">
                <a16:creationId xmlns:a16="http://schemas.microsoft.com/office/drawing/2014/main" id="{8854F561-5200-1FEC-99FA-BAFE92028BF1}"/>
              </a:ext>
            </a:extLst>
          </p:cNvPr>
          <p:cNvPicPr>
            <a:picLocks noChangeAspect="1"/>
          </p:cNvPicPr>
          <p:nvPr/>
        </p:nvPicPr>
        <p:blipFill>
          <a:blip r:embed="rId4"/>
          <a:stretch>
            <a:fillRect/>
          </a:stretch>
        </p:blipFill>
        <p:spPr>
          <a:xfrm>
            <a:off x="5804090" y="1520455"/>
            <a:ext cx="3121563" cy="4011259"/>
          </a:xfrm>
          <a:prstGeom prst="rect">
            <a:avLst/>
          </a:prstGeom>
          <a:ln>
            <a:solidFill>
              <a:schemeClr val="tx1"/>
            </a:solidFill>
          </a:ln>
        </p:spPr>
      </p:pic>
      <p:pic>
        <p:nvPicPr>
          <p:cNvPr id="12" name="Picture 11" descr="cover of document&#10;">
            <a:extLst>
              <a:ext uri="{FF2B5EF4-FFF2-40B4-BE49-F238E27FC236}">
                <a16:creationId xmlns:a16="http://schemas.microsoft.com/office/drawing/2014/main" id="{E681F99D-C2E0-E262-4294-18E7EC23FEEC}"/>
              </a:ext>
            </a:extLst>
          </p:cNvPr>
          <p:cNvPicPr>
            <a:picLocks noChangeAspect="1"/>
          </p:cNvPicPr>
          <p:nvPr/>
        </p:nvPicPr>
        <p:blipFill>
          <a:blip r:embed="rId5"/>
          <a:stretch>
            <a:fillRect/>
          </a:stretch>
        </p:blipFill>
        <p:spPr>
          <a:xfrm>
            <a:off x="9070297" y="1520455"/>
            <a:ext cx="3089891" cy="4011259"/>
          </a:xfrm>
          <a:prstGeom prst="rect">
            <a:avLst/>
          </a:prstGeom>
          <a:ln>
            <a:solidFill>
              <a:schemeClr val="tx1"/>
            </a:solidFill>
          </a:ln>
        </p:spPr>
      </p:pic>
      <p:pic>
        <p:nvPicPr>
          <p:cNvPr id="14" name="Picture 13" descr="page from manual">
            <a:extLst>
              <a:ext uri="{FF2B5EF4-FFF2-40B4-BE49-F238E27FC236}">
                <a16:creationId xmlns:a16="http://schemas.microsoft.com/office/drawing/2014/main" id="{1EB801EA-066B-78FA-40A2-40CB19E5278A}"/>
              </a:ext>
            </a:extLst>
          </p:cNvPr>
          <p:cNvPicPr>
            <a:picLocks noChangeAspect="1"/>
          </p:cNvPicPr>
          <p:nvPr/>
        </p:nvPicPr>
        <p:blipFill>
          <a:blip r:embed="rId6"/>
          <a:stretch>
            <a:fillRect/>
          </a:stretch>
        </p:blipFill>
        <p:spPr>
          <a:xfrm>
            <a:off x="3991410" y="4597292"/>
            <a:ext cx="1608373" cy="1895582"/>
          </a:xfrm>
          <a:prstGeom prst="rect">
            <a:avLst/>
          </a:prstGeom>
          <a:ln>
            <a:solidFill>
              <a:schemeClr val="tx1"/>
            </a:solidFill>
          </a:ln>
        </p:spPr>
      </p:pic>
    </p:spTree>
    <p:extLst>
      <p:ext uri="{BB962C8B-B14F-4D97-AF65-F5344CB8AC3E}">
        <p14:creationId xmlns:p14="http://schemas.microsoft.com/office/powerpoint/2010/main" val="889083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41BE2-32F5-1498-C876-512941F6EC18}"/>
              </a:ext>
            </a:extLst>
          </p:cNvPr>
          <p:cNvSpPr>
            <a:spLocks noGrp="1"/>
          </p:cNvSpPr>
          <p:nvPr>
            <p:ph type="title"/>
          </p:nvPr>
        </p:nvSpPr>
        <p:spPr/>
        <p:txBody>
          <a:bodyPr/>
          <a:lstStyle/>
          <a:p>
            <a:r>
              <a:rPr lang="en-US">
                <a:cs typeface="Calibri Light"/>
              </a:rPr>
              <a:t>Policy 2.14 – Community Navigator</a:t>
            </a:r>
            <a:endParaRPr lang="en-US"/>
          </a:p>
        </p:txBody>
      </p:sp>
      <p:sp>
        <p:nvSpPr>
          <p:cNvPr id="3" name="Content Placeholder 2">
            <a:extLst>
              <a:ext uri="{FF2B5EF4-FFF2-40B4-BE49-F238E27FC236}">
                <a16:creationId xmlns:a16="http://schemas.microsoft.com/office/drawing/2014/main" id="{15F797B8-D606-CA07-A5B1-25D425C03A8D}"/>
              </a:ext>
            </a:extLst>
          </p:cNvPr>
          <p:cNvSpPr>
            <a:spLocks noGrp="1"/>
          </p:cNvSpPr>
          <p:nvPr>
            <p:ph idx="1"/>
          </p:nvPr>
        </p:nvSpPr>
        <p:spPr>
          <a:xfrm>
            <a:off x="349320" y="1500028"/>
            <a:ext cx="11568701" cy="5206702"/>
          </a:xfrm>
          <a:solidFill>
            <a:schemeClr val="bg1"/>
          </a:solidFill>
        </p:spPr>
        <p:txBody>
          <a:bodyPr vert="horz" lIns="91440" tIns="45720" rIns="91440" bIns="45720" rtlCol="0" anchor="t">
            <a:normAutofit/>
          </a:bodyPr>
          <a:lstStyle/>
          <a:p>
            <a:endParaRPr lang="en-US">
              <a:cs typeface="Calibri"/>
            </a:endParaRPr>
          </a:p>
          <a:p>
            <a:r>
              <a:rPr lang="en-US">
                <a:cs typeface="Calibri"/>
              </a:rPr>
              <a:t>A </a:t>
            </a:r>
            <a:r>
              <a:rPr lang="en-US" b="1">
                <a:cs typeface="Calibri"/>
              </a:rPr>
              <a:t>Community Navigator </a:t>
            </a:r>
            <a:r>
              <a:rPr lang="en-US">
                <a:cs typeface="Calibri"/>
              </a:rPr>
              <a:t>supports evacuees and is often someone known to the community, with intimate knowledge of their culture and practices. It is a good idea to identify your Community Navigator before an emergency. This allows the opportunity to connect with ESS teams in surrounding communities and build familiarity and relationships. </a:t>
            </a:r>
          </a:p>
        </p:txBody>
      </p:sp>
    </p:spTree>
    <p:extLst>
      <p:ext uri="{BB962C8B-B14F-4D97-AF65-F5344CB8AC3E}">
        <p14:creationId xmlns:p14="http://schemas.microsoft.com/office/powerpoint/2010/main" val="16702737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41BE2-32F5-1498-C876-512941F6EC18}"/>
              </a:ext>
            </a:extLst>
          </p:cNvPr>
          <p:cNvSpPr>
            <a:spLocks noGrp="1"/>
          </p:cNvSpPr>
          <p:nvPr>
            <p:ph type="title"/>
          </p:nvPr>
        </p:nvSpPr>
        <p:spPr/>
        <p:txBody>
          <a:bodyPr/>
          <a:lstStyle/>
          <a:p>
            <a:r>
              <a:rPr lang="en-US">
                <a:cs typeface="Calibri Light"/>
              </a:rPr>
              <a:t>Policy 2.15 – Cultural Activity Location</a:t>
            </a:r>
            <a:endParaRPr lang="en-US"/>
          </a:p>
        </p:txBody>
      </p:sp>
      <p:sp>
        <p:nvSpPr>
          <p:cNvPr id="3" name="Content Placeholder 2">
            <a:extLst>
              <a:ext uri="{FF2B5EF4-FFF2-40B4-BE49-F238E27FC236}">
                <a16:creationId xmlns:a16="http://schemas.microsoft.com/office/drawing/2014/main" id="{15F797B8-D606-CA07-A5B1-25D425C03A8D}"/>
              </a:ext>
            </a:extLst>
          </p:cNvPr>
          <p:cNvSpPr>
            <a:spLocks noGrp="1"/>
          </p:cNvSpPr>
          <p:nvPr>
            <p:ph idx="1"/>
          </p:nvPr>
        </p:nvSpPr>
        <p:spPr>
          <a:xfrm>
            <a:off x="349320" y="1500028"/>
            <a:ext cx="11568701" cy="5206702"/>
          </a:xfrm>
          <a:solidFill>
            <a:schemeClr val="bg1"/>
          </a:solidFill>
        </p:spPr>
        <p:txBody>
          <a:bodyPr vert="horz" lIns="91440" tIns="45720" rIns="91440" bIns="45720" rtlCol="0" anchor="t">
            <a:normAutofit/>
          </a:bodyPr>
          <a:lstStyle/>
          <a:p>
            <a:endParaRPr lang="en-US">
              <a:cs typeface="Calibri"/>
            </a:endParaRPr>
          </a:p>
          <a:p>
            <a:r>
              <a:rPr lang="en-US">
                <a:cs typeface="Calibri"/>
              </a:rPr>
              <a:t>A </a:t>
            </a:r>
            <a:r>
              <a:rPr lang="en-US" b="1">
                <a:cs typeface="Calibri"/>
              </a:rPr>
              <a:t>Cultural Activity Location </a:t>
            </a:r>
            <a:r>
              <a:rPr lang="en-US">
                <a:cs typeface="Calibri"/>
              </a:rPr>
              <a:t>is a space where an evacuating community can gather and access cultural care services. These services may be delivered in collaboration with the First Nations Health Authority (FNHA), community health society, or other support agency.  Communities may wish to prepare and keep a cultural care kit that can be evacuated with the community to provide supplies that are important for the continuity of culture (</a:t>
            </a:r>
            <a:r>
              <a:rPr lang="en-US" err="1">
                <a:cs typeface="Calibri"/>
              </a:rPr>
              <a:t>ie</a:t>
            </a:r>
            <a:r>
              <a:rPr lang="en-US">
                <a:cs typeface="Calibri"/>
              </a:rPr>
              <a:t>. traditional foods, medicines etc.). </a:t>
            </a:r>
          </a:p>
          <a:p>
            <a:endParaRPr lang="en-US">
              <a:cs typeface="Calibri"/>
            </a:endParaRPr>
          </a:p>
        </p:txBody>
      </p:sp>
    </p:spTree>
    <p:extLst>
      <p:ext uri="{BB962C8B-B14F-4D97-AF65-F5344CB8AC3E}">
        <p14:creationId xmlns:p14="http://schemas.microsoft.com/office/powerpoint/2010/main" val="20383390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250EC-C849-AF80-537B-C31DE6F64EF8}"/>
              </a:ext>
              <a:ext uri="{C183D7F6-B498-43B3-948B-1728B52AA6E4}">
                <adec:decorative xmlns:adec="http://schemas.microsoft.com/office/drawing/2017/decorative" val="1"/>
              </a:ext>
            </a:extLst>
          </p:cNvPr>
          <p:cNvSpPr>
            <a:spLocks noGrp="1"/>
          </p:cNvSpPr>
          <p:nvPr>
            <p:ph type="title"/>
          </p:nvPr>
        </p:nvSpPr>
        <p:spPr/>
        <p:txBody>
          <a:bodyPr/>
          <a:lstStyle/>
          <a:p>
            <a:r>
              <a:rPr lang="en-CA" dirty="0"/>
              <a:t>Evacuation Checklist Approach</a:t>
            </a:r>
            <a:endParaRPr lang="en-US" dirty="0"/>
          </a:p>
        </p:txBody>
      </p:sp>
      <p:pic>
        <p:nvPicPr>
          <p:cNvPr id="6" name="Picture 5">
            <a:extLst>
              <a:ext uri="{FF2B5EF4-FFF2-40B4-BE49-F238E27FC236}">
                <a16:creationId xmlns:a16="http://schemas.microsoft.com/office/drawing/2014/main" id="{1408ED4F-192E-0768-46F7-2C41F4366B5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7596727" y="1616710"/>
            <a:ext cx="4310787" cy="5080571"/>
          </a:xfrm>
          <a:prstGeom prst="rect">
            <a:avLst/>
          </a:prstGeom>
          <a:ln>
            <a:solidFill>
              <a:schemeClr val="tx1"/>
            </a:solidFill>
          </a:ln>
        </p:spPr>
      </p:pic>
      <p:sp>
        <p:nvSpPr>
          <p:cNvPr id="7" name="Content Placeholder 3">
            <a:extLst>
              <a:ext uri="{FF2B5EF4-FFF2-40B4-BE49-F238E27FC236}">
                <a16:creationId xmlns:a16="http://schemas.microsoft.com/office/drawing/2014/main" id="{C39FC6EF-D410-FF63-C3E7-374EF646A753}"/>
              </a:ext>
              <a:ext uri="{C183D7F6-B498-43B3-948B-1728B52AA6E4}">
                <adec:decorative xmlns:adec="http://schemas.microsoft.com/office/drawing/2017/decorative" val="1"/>
              </a:ext>
            </a:extLst>
          </p:cNvPr>
          <p:cNvSpPr txBox="1">
            <a:spLocks/>
          </p:cNvSpPr>
          <p:nvPr/>
        </p:nvSpPr>
        <p:spPr>
          <a:xfrm>
            <a:off x="284486" y="1665911"/>
            <a:ext cx="7199679" cy="519208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A" sz="2400" dirty="0"/>
              <a:t>Detailed examination of specific line items</a:t>
            </a:r>
            <a:endParaRPr lang="en-CA" sz="2400" dirty="0">
              <a:cs typeface="Calibri"/>
            </a:endParaRPr>
          </a:p>
          <a:p>
            <a:endParaRPr lang="en-CA" sz="2400" dirty="0">
              <a:cs typeface="Calibri"/>
            </a:endParaRPr>
          </a:p>
          <a:p>
            <a:r>
              <a:rPr lang="en-CA" sz="2400" dirty="0"/>
              <a:t>Fill in the gaps</a:t>
            </a:r>
            <a:endParaRPr lang="en-CA" sz="2400" dirty="0">
              <a:cs typeface="Calibri"/>
            </a:endParaRPr>
          </a:p>
          <a:p>
            <a:endParaRPr lang="en-CA" sz="2400" dirty="0">
              <a:cs typeface="Calibri"/>
            </a:endParaRPr>
          </a:p>
          <a:p>
            <a:r>
              <a:rPr lang="en-CA" sz="2400" dirty="0"/>
              <a:t>Individualize it to your community</a:t>
            </a:r>
            <a:endParaRPr lang="en-CA" sz="2400" dirty="0">
              <a:cs typeface="Calibri"/>
            </a:endParaRPr>
          </a:p>
          <a:p>
            <a:endParaRPr lang="en-CA" sz="2400" dirty="0">
              <a:cs typeface="Calibri"/>
            </a:endParaRPr>
          </a:p>
          <a:p>
            <a:r>
              <a:rPr lang="en-CA" sz="2400" dirty="0"/>
              <a:t>Based on workshop discussions, have notes specific to your community in advance of this year’s fire season</a:t>
            </a:r>
            <a:endParaRPr lang="en-CA" sz="2400" dirty="0">
              <a:cs typeface="Calibri"/>
            </a:endParaRPr>
          </a:p>
        </p:txBody>
      </p:sp>
    </p:spTree>
    <p:extLst>
      <p:ext uri="{BB962C8B-B14F-4D97-AF65-F5344CB8AC3E}">
        <p14:creationId xmlns:p14="http://schemas.microsoft.com/office/powerpoint/2010/main" val="32942203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87F1E-EBF0-D610-A08E-5802A765202D}"/>
              </a:ext>
            </a:extLst>
          </p:cNvPr>
          <p:cNvSpPr>
            <a:spLocks noGrp="1"/>
          </p:cNvSpPr>
          <p:nvPr>
            <p:ph type="title"/>
          </p:nvPr>
        </p:nvSpPr>
        <p:spPr/>
        <p:txBody>
          <a:bodyPr/>
          <a:lstStyle/>
          <a:p>
            <a:r>
              <a:rPr lang="en-CA"/>
              <a:t>Community Background (1 of 2)</a:t>
            </a:r>
            <a:endParaRPr lang="en-US"/>
          </a:p>
        </p:txBody>
      </p:sp>
      <p:sp>
        <p:nvSpPr>
          <p:cNvPr id="3" name="Content Placeholder 2">
            <a:extLst>
              <a:ext uri="{FF2B5EF4-FFF2-40B4-BE49-F238E27FC236}">
                <a16:creationId xmlns:a16="http://schemas.microsoft.com/office/drawing/2014/main" id="{F8F2172E-1EE6-6B0E-A465-8BFBCF1B4290}"/>
              </a:ext>
            </a:extLst>
          </p:cNvPr>
          <p:cNvSpPr>
            <a:spLocks noGrp="1"/>
          </p:cNvSpPr>
          <p:nvPr>
            <p:ph idx="1"/>
          </p:nvPr>
        </p:nvSpPr>
        <p:spPr>
          <a:xfrm>
            <a:off x="283029" y="1513114"/>
            <a:ext cx="11778342" cy="5344886"/>
          </a:xfrm>
          <a:solidFill>
            <a:schemeClr val="bg1"/>
          </a:solidFill>
        </p:spPr>
        <p:txBody>
          <a:bodyPr vert="horz" lIns="91440" tIns="45720" rIns="91440" bIns="45720" rtlCol="0" anchor="t">
            <a:normAutofit/>
          </a:bodyPr>
          <a:lstStyle/>
          <a:p>
            <a:r>
              <a:rPr lang="en-CA" sz="2900"/>
              <a:t>Consider the population of your community:</a:t>
            </a:r>
          </a:p>
          <a:p>
            <a:pPr marL="0" indent="0">
              <a:buNone/>
            </a:pPr>
            <a:r>
              <a:rPr lang="en-CA" sz="2000" i="1"/>
              <a:t>For example:  Remote, First Nation community: 112 population</a:t>
            </a:r>
          </a:p>
          <a:p>
            <a:pPr lvl="1"/>
            <a:r>
              <a:rPr lang="en-CA" sz="2000" i="1"/>
              <a:t>11 elders (4 with mobility issues)</a:t>
            </a:r>
          </a:p>
          <a:p>
            <a:pPr lvl="1"/>
            <a:r>
              <a:rPr lang="en-CA" sz="2000" i="1"/>
              <a:t>15 children aged 6 months to 17 years</a:t>
            </a:r>
          </a:p>
          <a:p>
            <a:pPr lvl="1"/>
            <a:endParaRPr lang="en-CA" sz="2000" i="1"/>
          </a:p>
          <a:p>
            <a:pPr lvl="1"/>
            <a:endParaRPr lang="en-CA" sz="1600" i="1"/>
          </a:p>
          <a:p>
            <a:r>
              <a:rPr lang="en-CA" sz="2900"/>
              <a:t>Consider Cultural Safety and Heritage of your community:</a:t>
            </a:r>
          </a:p>
          <a:p>
            <a:pPr marL="0" indent="0">
              <a:lnSpc>
                <a:spcPct val="115000"/>
              </a:lnSpc>
              <a:spcBef>
                <a:spcPts val="500"/>
              </a:spcBef>
              <a:buClr>
                <a:srgbClr val="234075"/>
              </a:buClr>
              <a:buSzPts val="1100"/>
              <a:buNone/>
            </a:pPr>
            <a:r>
              <a:rPr lang="en-CA" sz="2000" i="1"/>
              <a:t>For example:  </a:t>
            </a:r>
            <a:r>
              <a:rPr lang="en-US" sz="2000" i="1">
                <a:solidFill>
                  <a:srgbClr val="000000"/>
                </a:solidFill>
                <a:effectLst/>
                <a:ea typeface="MS Mincho"/>
                <a:cs typeface="Times New Roman"/>
              </a:rPr>
              <a:t>give special consideration </a:t>
            </a:r>
            <a:r>
              <a:rPr lang="en-US" sz="2000" i="1">
                <a:solidFill>
                  <a:srgbClr val="000000"/>
                </a:solidFill>
                <a:ea typeface="MS Mincho"/>
                <a:cs typeface="Times New Roman"/>
              </a:rPr>
              <a:t>to vulnerable </a:t>
            </a:r>
            <a:r>
              <a:rPr lang="en-US" sz="2000" i="1">
                <a:solidFill>
                  <a:srgbClr val="000000"/>
                </a:solidFill>
                <a:effectLst/>
                <a:ea typeface="MS Mincho"/>
                <a:cs typeface="Times New Roman"/>
              </a:rPr>
              <a:t>individuals, animals, places or things.</a:t>
            </a:r>
            <a:r>
              <a:rPr lang="en-US" sz="2000" i="1">
                <a:solidFill>
                  <a:srgbClr val="000000"/>
                </a:solidFill>
                <a:ea typeface="MS Mincho"/>
                <a:cs typeface="Times New Roman"/>
              </a:rPr>
              <a:t> </a:t>
            </a:r>
            <a:endParaRPr lang="en-US" sz="2000" i="1">
              <a:solidFill>
                <a:srgbClr val="000000"/>
              </a:solidFill>
              <a:effectLst/>
              <a:ea typeface="MS Mincho" panose="02020609040205080304" pitchFamily="49" charset="-128"/>
              <a:cs typeface="Times New Roman" panose="02020603050405020304" pitchFamily="18" charset="0"/>
            </a:endParaRPr>
          </a:p>
          <a:p>
            <a:pPr lvl="1">
              <a:lnSpc>
                <a:spcPct val="115000"/>
              </a:lnSpc>
              <a:spcAft>
                <a:spcPts val="1000"/>
              </a:spcAft>
            </a:pPr>
            <a:endParaRPr lang="en-US" sz="2000" i="1">
              <a:solidFill>
                <a:srgbClr val="000000"/>
              </a:solidFill>
              <a:effectLst/>
              <a:ea typeface="MS Mincho" panose="02020609040205080304" pitchFamily="49" charset="-128"/>
              <a:cs typeface="Times New Roman" panose="02020603050405020304" pitchFamily="18" charset="0"/>
            </a:endParaRPr>
          </a:p>
          <a:p>
            <a:pPr>
              <a:lnSpc>
                <a:spcPct val="115000"/>
              </a:lnSpc>
              <a:spcAft>
                <a:spcPts val="1000"/>
              </a:spcAft>
            </a:pPr>
            <a:r>
              <a:rPr lang="en-US" sz="2900"/>
              <a:t>Identification of a community navigator (cultural advisor, cultural liaison)</a:t>
            </a:r>
          </a:p>
          <a:p>
            <a:pPr marL="457200" lvl="1" indent="0">
              <a:lnSpc>
                <a:spcPct val="115000"/>
              </a:lnSpc>
              <a:spcAft>
                <a:spcPts val="1000"/>
              </a:spcAft>
              <a:buNone/>
            </a:pPr>
            <a:endParaRPr lang="en-CA" sz="7300"/>
          </a:p>
        </p:txBody>
      </p:sp>
    </p:spTree>
    <p:extLst>
      <p:ext uri="{BB962C8B-B14F-4D97-AF65-F5344CB8AC3E}">
        <p14:creationId xmlns:p14="http://schemas.microsoft.com/office/powerpoint/2010/main" val="17795026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a02c13f9-23ec-4959-aa31-c625c661b9a8" xsi:nil="true"/>
    <lcf76f155ced4ddcb4097134ff3c332f xmlns="527ee500-00a2-4441-ad1a-ef0c7609c853">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BACA2898A477F4885CC9520C82784FB" ma:contentTypeVersion="15" ma:contentTypeDescription="Create a new document." ma:contentTypeScope="" ma:versionID="6e3098762d97a30506f900f47519ba3a">
  <xsd:schema xmlns:xsd="http://www.w3.org/2001/XMLSchema" xmlns:xs="http://www.w3.org/2001/XMLSchema" xmlns:p="http://schemas.microsoft.com/office/2006/metadata/properties" xmlns:ns2="527ee500-00a2-4441-ad1a-ef0c7609c853" xmlns:ns3="a02c13f9-23ec-4959-aa31-c625c661b9a8" targetNamespace="http://schemas.microsoft.com/office/2006/metadata/properties" ma:root="true" ma:fieldsID="6c8b56ed48caebd21e3d1851f266d601" ns2:_="" ns3:_="">
    <xsd:import namespace="527ee500-00a2-4441-ad1a-ef0c7609c853"/>
    <xsd:import namespace="a02c13f9-23ec-4959-aa31-c625c661b9a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7ee500-00a2-4441-ad1a-ef0c7609c85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a9b50559-7390-452f-8d4d-780c6c1e431b"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02c13f9-23ec-4959-aa31-c625c661b9a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641222fd-46c6-493b-b382-850ffaef622b}" ma:internalName="TaxCatchAll" ma:showField="CatchAllData" ma:web="a02c13f9-23ec-4959-aa31-c625c661b9a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6ED74BD-6AF6-4F94-85C7-8043B1283D03}">
  <ds:schemaRefs>
    <ds:schemaRef ds:uri="http://schemas.microsoft.com/sharepoint/v3/contenttype/forms"/>
  </ds:schemaRefs>
</ds:datastoreItem>
</file>

<file path=customXml/itemProps2.xml><?xml version="1.0" encoding="utf-8"?>
<ds:datastoreItem xmlns:ds="http://schemas.openxmlformats.org/officeDocument/2006/customXml" ds:itemID="{5EF39332-E0AB-4136-8343-16E5A646DC65}">
  <ds:schemaRefs>
    <ds:schemaRef ds:uri="http://schemas.microsoft.com/office/2006/documentManagement/types"/>
    <ds:schemaRef ds:uri="http://schemas.microsoft.com/office/2006/metadata/properties"/>
    <ds:schemaRef ds:uri="http://purl.org/dc/terms/"/>
    <ds:schemaRef ds:uri="http://schemas.microsoft.com/office/infopath/2007/PartnerControls"/>
    <ds:schemaRef ds:uri="527ee500-00a2-4441-ad1a-ef0c7609c853"/>
    <ds:schemaRef ds:uri="http://schemas.openxmlformats.org/package/2006/metadata/core-properties"/>
    <ds:schemaRef ds:uri="http://purl.org/dc/elements/1.1/"/>
    <ds:schemaRef ds:uri="a02c13f9-23ec-4959-aa31-c625c661b9a8"/>
    <ds:schemaRef ds:uri="http://www.w3.org/XML/1998/namespace"/>
    <ds:schemaRef ds:uri="http://purl.org/dc/dcmitype/"/>
  </ds:schemaRefs>
</ds:datastoreItem>
</file>

<file path=customXml/itemProps3.xml><?xml version="1.0" encoding="utf-8"?>
<ds:datastoreItem xmlns:ds="http://schemas.openxmlformats.org/officeDocument/2006/customXml" ds:itemID="{30EC7714-0012-468E-9485-2C6D54C86637}">
  <ds:schemaRefs>
    <ds:schemaRef ds:uri="527ee500-00a2-4441-ad1a-ef0c7609c853"/>
    <ds:schemaRef ds:uri="a02c13f9-23ec-4959-aa31-c625c661b9a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108</TotalTime>
  <Words>3652</Words>
  <Application>Microsoft Office PowerPoint</Application>
  <PresentationFormat>Widescreen</PresentationFormat>
  <Paragraphs>379</Paragraphs>
  <Slides>30</Slides>
  <Notes>28</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MS Mincho</vt:lpstr>
      <vt:lpstr>Arial</vt:lpstr>
      <vt:lpstr>Calibri</vt:lpstr>
      <vt:lpstr>Calibri Light</vt:lpstr>
      <vt:lpstr>Courier New</vt:lpstr>
      <vt:lpstr>Segoe UI</vt:lpstr>
      <vt:lpstr>Times New Roman</vt:lpstr>
      <vt:lpstr>Office Theme</vt:lpstr>
      <vt:lpstr>Evacuation Workshop </vt:lpstr>
      <vt:lpstr>Workshop Agenda – Example Timings</vt:lpstr>
      <vt:lpstr>What is a Workshop?</vt:lpstr>
      <vt:lpstr>Objectives of this Evacuation Workshop</vt:lpstr>
      <vt:lpstr>References</vt:lpstr>
      <vt:lpstr>Policy 2.14 – Community Navigator</vt:lpstr>
      <vt:lpstr>Policy 2.15 – Cultural Activity Location</vt:lpstr>
      <vt:lpstr>Evacuation Checklist Approach</vt:lpstr>
      <vt:lpstr>Community Background (1 of 2)</vt:lpstr>
      <vt:lpstr>Community Background (2 of 2)</vt:lpstr>
      <vt:lpstr>Fire Scenario</vt:lpstr>
      <vt:lpstr>Part #1 – Evacuation Alert</vt:lpstr>
      <vt:lpstr>Discussion Question #1</vt:lpstr>
      <vt:lpstr>The complete Evacuation Checklist (see handout)</vt:lpstr>
      <vt:lpstr>Evacuation Checklist – the items which will be discussed</vt:lpstr>
      <vt:lpstr>Part #2 – Band Council Resolution/Evacuation Order</vt:lpstr>
      <vt:lpstr>Part #2 – Band Council Resolution/Evac Order</vt:lpstr>
      <vt:lpstr>Question #2: Activate Emergency Operation Centre and obtain a Task Number from EMCR</vt:lpstr>
      <vt:lpstr>Question #3: Ensure all agencies involved are consulted prior to evacuation</vt:lpstr>
      <vt:lpstr>Question #4: Confirm resources needed to conduct evacuation operations and advise potential mutual aid agencies</vt:lpstr>
      <vt:lpstr>Question #5: Create a map of the evacuation area with clear perimeters</vt:lpstr>
      <vt:lpstr>Question #6: Draft evacuation documentation and receive sign-off from applicable authority</vt:lpstr>
      <vt:lpstr>Question #7: Announce evacuation decisions through traditional media outlets and social media</vt:lpstr>
      <vt:lpstr>Question #8: Establish process for allowing the temporary access into the evacuated area</vt:lpstr>
      <vt:lpstr>Question #9: Track numbers of evacuees and properties (homes) and any reported injuries</vt:lpstr>
      <vt:lpstr>Part #3 – Re-Entry</vt:lpstr>
      <vt:lpstr>Discussion Question #10  </vt:lpstr>
      <vt:lpstr>Workshop Review</vt:lpstr>
      <vt:lpstr>Thank you! </vt:lpstr>
      <vt:lpstr>Exercise Timeline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Evacuation workshop</dc:title>
  <dc:creator>Williams, Shannon EMCR:EX</dc:creator>
  <cp:keywords>exercises</cp:keywords>
  <cp:lastModifiedBy>Curll, Jenn EMCR:EX</cp:lastModifiedBy>
  <cp:revision>8</cp:revision>
  <cp:lastPrinted>2023-10-04T21:19:10Z</cp:lastPrinted>
  <dcterms:created xsi:type="dcterms:W3CDTF">2023-01-27T18:37:41Z</dcterms:created>
  <dcterms:modified xsi:type="dcterms:W3CDTF">2024-06-26T22:33:01Z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0x0101006BACA2898A477F4885CC9520C82784FB</vt:lpwstr>
  </property>
  <property fmtid="{D5CDD505-2E9C-101B-9397-08002B2CF9AE}" pid="3" name="MediaServiceImageTags">
    <vt:lpwstr/>
  </property>
</Properties>
</file>