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5" r:id="rId1"/>
    <p:sldMasterId id="2147483695" r:id="rId2"/>
  </p:sldMasterIdLst>
  <p:notesMasterIdLst>
    <p:notesMasterId r:id="rId6"/>
  </p:notesMasterIdLst>
  <p:handoutMasterIdLst>
    <p:handoutMasterId r:id="rId7"/>
  </p:handoutMasterIdLst>
  <p:sldIdLst>
    <p:sldId id="351" r:id="rId3"/>
    <p:sldId id="352" r:id="rId4"/>
    <p:sldId id="353" r:id="rId5"/>
  </p:sldIdLst>
  <p:sldSz cx="10972800" cy="6172200"/>
  <p:notesSz cx="7010400" cy="9296400"/>
  <p:embeddedFontLst>
    <p:embeddedFont>
      <p:font typeface="Myriad Web Pro" panose="020B0604020202020204" charset="0"/>
      <p:regular r:id="rId8"/>
      <p:bold r:id="rId9"/>
      <p:italic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bissonn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811"/>
    <a:srgbClr val="004E90"/>
    <a:srgbClr val="064F88"/>
    <a:srgbClr val="BFB8AD"/>
    <a:srgbClr val="FFEB18"/>
    <a:srgbClr val="4070AA"/>
    <a:srgbClr val="57257D"/>
    <a:srgbClr val="632B8D"/>
    <a:srgbClr val="234075"/>
    <a:srgbClr val="E3A8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86" autoAdjust="0"/>
    <p:restoredTop sz="94749" autoAdjust="0"/>
  </p:normalViewPr>
  <p:slideViewPr>
    <p:cSldViewPr>
      <p:cViewPr>
        <p:scale>
          <a:sx n="80" d="100"/>
          <a:sy n="80" d="100"/>
        </p:scale>
        <p:origin x="-696" y="-72"/>
      </p:cViewPr>
      <p:guideLst>
        <p:guide orient="horz" pos="1944"/>
        <p:guide orient="horz" pos="312"/>
        <p:guide orient="horz"/>
        <p:guide pos="3456"/>
        <p:guide pos="432"/>
        <p:guide pos="657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11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C46A2C-0ACE-4B5C-A416-546161095696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29922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3E39D-1395-4ED1-95F7-C241F15FDECC}" type="datetimeFigureOut">
              <a:rPr lang="en-US" smtClean="0"/>
              <a:pPr/>
              <a:t>5/8/2017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6"/>
            <a:ext cx="560832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F79CA-A7DF-407D-88A9-250666F93158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616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"/>
            <a:ext cx="8289925" cy="914400"/>
          </a:xfrm>
        </p:spPr>
        <p:txBody>
          <a:bodyPr/>
          <a:lstStyle>
            <a:lvl1pPr>
              <a:defRPr sz="4000">
                <a:latin typeface="Myriad Pro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533400" y="1409700"/>
            <a:ext cx="8289925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Char char="•"/>
              <a:defRPr sz="3200" b="0">
                <a:latin typeface="Myriad Pro Light" pitchFamily="34" charset="0"/>
              </a:defRPr>
            </a:lvl1pPr>
            <a:lvl2pPr>
              <a:buFont typeface="Arial" pitchFamily="34" charset="0"/>
              <a:buChar char="•"/>
              <a:defRPr sz="3200" b="0"/>
            </a:lvl2pPr>
            <a:lvl3pPr>
              <a:buFont typeface="Arial" pitchFamily="34" charset="0"/>
              <a:buChar char="•"/>
              <a:defRPr sz="3200" b="0"/>
            </a:lvl3pPr>
            <a:lvl4pPr>
              <a:buFont typeface="Arial" pitchFamily="34" charset="0"/>
              <a:buNone/>
              <a:defRPr sz="3200" b="0"/>
            </a:lvl4pPr>
            <a:lvl5pPr>
              <a:buFont typeface="Arial" pitchFamily="34" charset="0"/>
              <a:buChar char="•"/>
              <a:defRPr sz="3200" b="0"/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"/>
            <a:ext cx="10134600" cy="1028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57300"/>
            <a:ext cx="10134600" cy="4073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439863"/>
            <a:ext cx="4860925" cy="4073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2600" y="1439863"/>
            <a:ext cx="4860925" cy="4073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9275" y="5721350"/>
            <a:ext cx="2559050" cy="328613"/>
          </a:xfrm>
          <a:prstGeom prst="rect">
            <a:avLst/>
          </a:prstGeom>
        </p:spPr>
        <p:txBody>
          <a:bodyPr/>
          <a:lstStyle/>
          <a:p>
            <a:fld id="{93803E1D-797A-40BC-8EBB-24B1A8878333}" type="datetimeFigureOut">
              <a:rPr lang="en-CA" smtClean="0"/>
              <a:pPr/>
              <a:t>2017-05-08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49675" y="5721350"/>
            <a:ext cx="3473450" cy="328613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64475" y="5721350"/>
            <a:ext cx="2559050" cy="328613"/>
          </a:xfrm>
          <a:prstGeom prst="rect">
            <a:avLst/>
          </a:prstGeom>
        </p:spPr>
        <p:txBody>
          <a:bodyPr/>
          <a:lstStyle/>
          <a:p>
            <a:fld id="{65D23E61-2133-4D15-871A-C2F918070D2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0" y="3137311"/>
            <a:ext cx="10972800" cy="3034887"/>
            <a:chOff x="0" y="3137311"/>
            <a:chExt cx="10972800" cy="3034887"/>
          </a:xfrm>
        </p:grpSpPr>
        <p:sp>
          <p:nvSpPr>
            <p:cNvPr id="1028" name="Rectangle 4"/>
            <p:cNvSpPr>
              <a:spLocks noChangeArrowheads="1"/>
            </p:cNvSpPr>
            <p:nvPr userDrawn="1"/>
          </p:nvSpPr>
          <p:spPr bwMode="auto">
            <a:xfrm>
              <a:off x="0" y="3137311"/>
              <a:ext cx="10972800" cy="303488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3A82B"/>
                </a:gs>
              </a:gsLst>
              <a:lin ang="5400000" scaled="1"/>
            </a:gra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27" name="Freeform 3"/>
            <p:cNvSpPr>
              <a:spLocks/>
            </p:cNvSpPr>
            <p:nvPr userDrawn="1"/>
          </p:nvSpPr>
          <p:spPr bwMode="auto">
            <a:xfrm>
              <a:off x="0" y="4665517"/>
              <a:ext cx="10972800" cy="1506681"/>
            </a:xfrm>
            <a:custGeom>
              <a:avLst/>
              <a:gdLst/>
              <a:ahLst/>
              <a:cxnLst>
                <a:cxn ang="0">
                  <a:pos x="0" y="457200"/>
                </a:cxn>
                <a:cxn ang="0">
                  <a:pos x="1028700" y="0"/>
                </a:cxn>
                <a:cxn ang="0">
                  <a:pos x="1428750" y="228600"/>
                </a:cxn>
                <a:cxn ang="0">
                  <a:pos x="1714500" y="114300"/>
                </a:cxn>
                <a:cxn ang="0">
                  <a:pos x="2628900" y="685800"/>
                </a:cxn>
                <a:cxn ang="0">
                  <a:pos x="3657600" y="228600"/>
                </a:cxn>
                <a:cxn ang="0">
                  <a:pos x="4114800" y="400050"/>
                </a:cxn>
                <a:cxn ang="0">
                  <a:pos x="4286250" y="400050"/>
                </a:cxn>
                <a:cxn ang="0">
                  <a:pos x="4686300" y="628650"/>
                </a:cxn>
                <a:cxn ang="0">
                  <a:pos x="5543550" y="228600"/>
                </a:cxn>
                <a:cxn ang="0">
                  <a:pos x="6057900" y="285750"/>
                </a:cxn>
                <a:cxn ang="0">
                  <a:pos x="6572250" y="0"/>
                </a:cxn>
                <a:cxn ang="0">
                  <a:pos x="7029450" y="285750"/>
                </a:cxn>
                <a:cxn ang="0">
                  <a:pos x="7029450" y="1200150"/>
                </a:cxn>
                <a:cxn ang="0">
                  <a:pos x="0" y="1200150"/>
                </a:cxn>
                <a:cxn ang="0">
                  <a:pos x="0" y="457200"/>
                </a:cxn>
              </a:cxnLst>
              <a:rect l="0" t="0" r="r" b="b"/>
              <a:pathLst>
                <a:path w="7029450" h="1200150">
                  <a:moveTo>
                    <a:pt x="0" y="457200"/>
                  </a:moveTo>
                  <a:lnTo>
                    <a:pt x="1028700" y="0"/>
                  </a:lnTo>
                  <a:lnTo>
                    <a:pt x="1428750" y="228600"/>
                  </a:lnTo>
                  <a:lnTo>
                    <a:pt x="1714500" y="114300"/>
                  </a:lnTo>
                  <a:lnTo>
                    <a:pt x="2628900" y="685800"/>
                  </a:lnTo>
                  <a:lnTo>
                    <a:pt x="3657600" y="228600"/>
                  </a:lnTo>
                  <a:lnTo>
                    <a:pt x="4114800" y="400050"/>
                  </a:lnTo>
                  <a:lnTo>
                    <a:pt x="4286250" y="400050"/>
                  </a:lnTo>
                  <a:lnTo>
                    <a:pt x="4686300" y="628650"/>
                  </a:lnTo>
                  <a:lnTo>
                    <a:pt x="5543550" y="228600"/>
                  </a:lnTo>
                  <a:lnTo>
                    <a:pt x="6057900" y="285750"/>
                  </a:lnTo>
                  <a:lnTo>
                    <a:pt x="6572250" y="0"/>
                  </a:lnTo>
                  <a:lnTo>
                    <a:pt x="7029450" y="285750"/>
                  </a:lnTo>
                  <a:lnTo>
                    <a:pt x="7029450" y="1200150"/>
                  </a:lnTo>
                  <a:lnTo>
                    <a:pt x="0" y="1200150"/>
                  </a:lnTo>
                  <a:lnTo>
                    <a:pt x="0" y="4572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64D8F"/>
                </a:gs>
                <a:gs pos="94000">
                  <a:srgbClr val="BCC6E1"/>
                </a:gs>
              </a:gsLst>
              <a:lin ang="16200000" scaled="1"/>
              <a:tileRect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sp>
        <p:nvSpPr>
          <p:cNvPr id="131075" name="Rectangle 3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33400" y="266700"/>
            <a:ext cx="8289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dirty="0" smtClean="0"/>
              <a:t>Click to edit Master title style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533400" y="1485900"/>
            <a:ext cx="8289925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</a:p>
        </p:txBody>
      </p:sp>
      <p:pic>
        <p:nvPicPr>
          <p:cNvPr id="5" name="Picture 4" descr="https://gww.lcs.gov.bc.ca/cs/common/images/resources/Ministry_visual_id_manual/plain_servicebc_rgb_rev.png"/>
          <p:cNvPicPr>
            <a:picLocks noChangeAspect="1" noChangeArrowheads="1"/>
          </p:cNvPicPr>
          <p:nvPr userDrawn="1"/>
        </p:nvPicPr>
        <p:blipFill>
          <a:blip r:embed="rId4" cstate="print"/>
          <a:srcRect l="22391" t="30447" r="28114" b="48638"/>
          <a:stretch>
            <a:fillRect/>
          </a:stretch>
        </p:blipFill>
        <p:spPr bwMode="auto">
          <a:xfrm>
            <a:off x="438149" y="5143500"/>
            <a:ext cx="2305051" cy="752669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ransition advClick="0" advTm="2000"/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234075"/>
          </a:solidFill>
          <a:latin typeface="Myriad Pro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234075"/>
          </a:solidFill>
          <a:latin typeface="Myriad Web Pro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234075"/>
          </a:solidFill>
          <a:latin typeface="Myriad Web Pro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234075"/>
          </a:solidFill>
          <a:latin typeface="Myriad Web Pro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234075"/>
          </a:solidFill>
          <a:latin typeface="Myriad Web Pro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234075"/>
          </a:solidFill>
          <a:latin typeface="Myriad Web Pro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234075"/>
          </a:solidFill>
          <a:latin typeface="Myriad Web Pro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234075"/>
          </a:solidFill>
          <a:latin typeface="Myriad Web Pro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234075"/>
          </a:solidFill>
          <a:latin typeface="Myriad Web Pro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234075"/>
          </a:solidFill>
          <a:latin typeface="Myriad Pro Light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234075"/>
          </a:solidFill>
          <a:latin typeface="Myriad Pro" pitchFamily="34" charset="0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234075"/>
          </a:solidFill>
          <a:latin typeface="Arial" pitchFamily="34" charset="0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234075"/>
          </a:solidFill>
          <a:latin typeface="Arial" pitchFamily="34" charset="0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34075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34075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34075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34075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34075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3137311"/>
            <a:ext cx="10972800" cy="3034887"/>
            <a:chOff x="0" y="3137311"/>
            <a:chExt cx="10972800" cy="3034887"/>
          </a:xfrm>
        </p:grpSpPr>
        <p:sp>
          <p:nvSpPr>
            <p:cNvPr id="12" name="Rectangle 4"/>
            <p:cNvSpPr>
              <a:spLocks noChangeArrowheads="1"/>
            </p:cNvSpPr>
            <p:nvPr userDrawn="1"/>
          </p:nvSpPr>
          <p:spPr bwMode="auto">
            <a:xfrm>
              <a:off x="0" y="3137311"/>
              <a:ext cx="10972800" cy="303488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3A82B"/>
                </a:gs>
              </a:gsLst>
              <a:lin ang="5400000" scaled="1"/>
            </a:gra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" name="Freeform 3"/>
            <p:cNvSpPr>
              <a:spLocks/>
            </p:cNvSpPr>
            <p:nvPr userDrawn="1"/>
          </p:nvSpPr>
          <p:spPr bwMode="auto">
            <a:xfrm>
              <a:off x="0" y="4665517"/>
              <a:ext cx="10972800" cy="1506681"/>
            </a:xfrm>
            <a:custGeom>
              <a:avLst/>
              <a:gdLst/>
              <a:ahLst/>
              <a:cxnLst>
                <a:cxn ang="0">
                  <a:pos x="0" y="457200"/>
                </a:cxn>
                <a:cxn ang="0">
                  <a:pos x="1028700" y="0"/>
                </a:cxn>
                <a:cxn ang="0">
                  <a:pos x="1428750" y="228600"/>
                </a:cxn>
                <a:cxn ang="0">
                  <a:pos x="1714500" y="114300"/>
                </a:cxn>
                <a:cxn ang="0">
                  <a:pos x="2628900" y="685800"/>
                </a:cxn>
                <a:cxn ang="0">
                  <a:pos x="3657600" y="228600"/>
                </a:cxn>
                <a:cxn ang="0">
                  <a:pos x="4114800" y="400050"/>
                </a:cxn>
                <a:cxn ang="0">
                  <a:pos x="4286250" y="400050"/>
                </a:cxn>
                <a:cxn ang="0">
                  <a:pos x="4686300" y="628650"/>
                </a:cxn>
                <a:cxn ang="0">
                  <a:pos x="5543550" y="228600"/>
                </a:cxn>
                <a:cxn ang="0">
                  <a:pos x="6057900" y="285750"/>
                </a:cxn>
                <a:cxn ang="0">
                  <a:pos x="6572250" y="0"/>
                </a:cxn>
                <a:cxn ang="0">
                  <a:pos x="7029450" y="285750"/>
                </a:cxn>
                <a:cxn ang="0">
                  <a:pos x="7029450" y="1200150"/>
                </a:cxn>
                <a:cxn ang="0">
                  <a:pos x="0" y="1200150"/>
                </a:cxn>
                <a:cxn ang="0">
                  <a:pos x="0" y="457200"/>
                </a:cxn>
              </a:cxnLst>
              <a:rect l="0" t="0" r="r" b="b"/>
              <a:pathLst>
                <a:path w="7029450" h="1200150">
                  <a:moveTo>
                    <a:pt x="0" y="457200"/>
                  </a:moveTo>
                  <a:lnTo>
                    <a:pt x="1028700" y="0"/>
                  </a:lnTo>
                  <a:lnTo>
                    <a:pt x="1428750" y="228600"/>
                  </a:lnTo>
                  <a:lnTo>
                    <a:pt x="1714500" y="114300"/>
                  </a:lnTo>
                  <a:lnTo>
                    <a:pt x="2628900" y="685800"/>
                  </a:lnTo>
                  <a:lnTo>
                    <a:pt x="3657600" y="228600"/>
                  </a:lnTo>
                  <a:lnTo>
                    <a:pt x="4114800" y="400050"/>
                  </a:lnTo>
                  <a:lnTo>
                    <a:pt x="4286250" y="400050"/>
                  </a:lnTo>
                  <a:lnTo>
                    <a:pt x="4686300" y="628650"/>
                  </a:lnTo>
                  <a:lnTo>
                    <a:pt x="5543550" y="228600"/>
                  </a:lnTo>
                  <a:lnTo>
                    <a:pt x="6057900" y="285750"/>
                  </a:lnTo>
                  <a:lnTo>
                    <a:pt x="6572250" y="0"/>
                  </a:lnTo>
                  <a:lnTo>
                    <a:pt x="7029450" y="285750"/>
                  </a:lnTo>
                  <a:lnTo>
                    <a:pt x="7029450" y="1200150"/>
                  </a:lnTo>
                  <a:lnTo>
                    <a:pt x="0" y="1200150"/>
                  </a:lnTo>
                  <a:lnTo>
                    <a:pt x="0" y="4572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64D8F"/>
                </a:gs>
                <a:gs pos="94000">
                  <a:srgbClr val="BCC6E1"/>
                </a:gs>
              </a:gsLst>
              <a:lin ang="16200000" scaled="1"/>
              <a:tileRect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247650"/>
            <a:ext cx="9874250" cy="1028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333501"/>
            <a:ext cx="9874250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pic>
        <p:nvPicPr>
          <p:cNvPr id="8" name="Picture 7" descr="https://gww.lcs.gov.bc.ca/cs/common/images/resources/Ministry_visual_id_manual/plain_servicebc_rgb_rev.png"/>
          <p:cNvPicPr>
            <a:picLocks noChangeAspect="1" noChangeArrowheads="1"/>
          </p:cNvPicPr>
          <p:nvPr userDrawn="1"/>
        </p:nvPicPr>
        <p:blipFill>
          <a:blip r:embed="rId5" cstate="print"/>
          <a:srcRect l="22391" t="30447" r="28114" b="48638"/>
          <a:stretch>
            <a:fillRect/>
          </a:stretch>
        </p:blipFill>
        <p:spPr bwMode="auto">
          <a:xfrm>
            <a:off x="438149" y="5143500"/>
            <a:ext cx="2305051" cy="75266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9" r:id="rId2"/>
    <p:sldLayoutId id="2147483702" r:id="rId3"/>
  </p:sldLayoutIdLst>
  <p:transition advClick="0" advTm="2000"/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Myriad Pro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>
          <a:solidFill>
            <a:schemeClr val="tx1"/>
          </a:solidFill>
          <a:latin typeface="Myriad Pro Light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Myriad Pro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0972800" cy="4530406"/>
            <a:chOff x="0" y="0"/>
            <a:chExt cx="10972800" cy="4530406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" t="192" r="9961" b="1462"/>
            <a:stretch/>
          </p:blipFill>
          <p:spPr bwMode="auto">
            <a:xfrm>
              <a:off x="0" y="0"/>
              <a:ext cx="4823807" cy="4530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 rot="5400000">
              <a:off x="2497297" y="2150903"/>
              <a:ext cx="4530405" cy="228600"/>
            </a:xfrm>
            <a:prstGeom prst="rect">
              <a:avLst/>
            </a:prstGeom>
            <a:solidFill>
              <a:srgbClr val="FE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29199" y="342900"/>
              <a:ext cx="5867401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4500" b="1" spc="50" dirty="0" smtClean="0">
                  <a:latin typeface="Myriad Pro Cond" pitchFamily="34" charset="0"/>
                </a:rPr>
                <a:t>OVERDOSES ARE HAPPENING IN YOUR COMMUNITY</a:t>
              </a:r>
              <a:endParaRPr lang="en-CA" sz="4500" b="1" spc="50" dirty="0">
                <a:latin typeface="Myriad Pro Cond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876800" y="2781300"/>
              <a:ext cx="6096000" cy="1749105"/>
            </a:xfrm>
            <a:prstGeom prst="rect">
              <a:avLst/>
            </a:prstGeom>
            <a:solidFill>
              <a:srgbClr val="064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2" t="39214" r="5679" b="39818"/>
            <a:stretch/>
          </p:blipFill>
          <p:spPr bwMode="auto">
            <a:xfrm>
              <a:off x="5029200" y="3611880"/>
              <a:ext cx="5867401" cy="769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953000" y="2781300"/>
              <a:ext cx="594360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dirty="0" smtClean="0">
                  <a:solidFill>
                    <a:schemeClr val="bg1"/>
                  </a:solidFill>
                  <a:latin typeface="Myriad Pro" pitchFamily="34" charset="0"/>
                </a:rPr>
                <a:t>Learn more: </a:t>
              </a:r>
            </a:p>
            <a:p>
              <a:pPr algn="ctr"/>
              <a:r>
                <a:rPr lang="en-CA" sz="2800" b="1" dirty="0" smtClean="0">
                  <a:solidFill>
                    <a:srgbClr val="FFC000"/>
                  </a:solidFill>
                  <a:latin typeface="Myriad Pro" pitchFamily="34" charset="0"/>
                </a:rPr>
                <a:t>gov.bc.ca/overdose</a:t>
              </a:r>
              <a:r>
                <a:rPr lang="en-CA" sz="2800" dirty="0" smtClean="0">
                  <a:solidFill>
                    <a:srgbClr val="FFC000"/>
                  </a:solidFill>
                  <a:latin typeface="Myriad Pro" pitchFamily="34" charset="0"/>
                </a:rPr>
                <a:t> or </a:t>
              </a:r>
              <a:r>
                <a:rPr lang="en-CA" sz="2800" b="1" dirty="0" smtClean="0">
                  <a:solidFill>
                    <a:srgbClr val="FFC000"/>
                  </a:solidFill>
                  <a:latin typeface="Myriad Pro" pitchFamily="34" charset="0"/>
                </a:rPr>
                <a:t>call 8-1-1</a:t>
              </a:r>
              <a:endParaRPr lang="en-CA" sz="2800" b="1" dirty="0">
                <a:ln>
                  <a:solidFill>
                    <a:schemeClr val="accent1"/>
                  </a:solidFill>
                </a:ln>
                <a:solidFill>
                  <a:srgbClr val="FFC000"/>
                </a:solidFill>
                <a:latin typeface="Myriad Pr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6745445"/>
      </p:ext>
    </p:extLst>
  </p:cSld>
  <p:clrMapOvr>
    <a:masterClrMapping/>
  </p:clrMapOvr>
  <p:transition advClick="0" advTm="2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" y="0"/>
            <a:ext cx="10972801" cy="4530406"/>
            <a:chOff x="-1" y="0"/>
            <a:chExt cx="10972801" cy="4530406"/>
          </a:xfrm>
        </p:grpSpPr>
        <p:sp>
          <p:nvSpPr>
            <p:cNvPr id="4" name="TextBox 3"/>
            <p:cNvSpPr txBox="1"/>
            <p:nvPr/>
          </p:nvSpPr>
          <p:spPr>
            <a:xfrm>
              <a:off x="5181600" y="342900"/>
              <a:ext cx="571500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4200" b="1" spc="50" dirty="0" smtClean="0">
                  <a:solidFill>
                    <a:schemeClr val="bg1"/>
                  </a:solidFill>
                  <a:latin typeface="Myriad Pro Cond" pitchFamily="34" charset="0"/>
                </a:rPr>
                <a:t>GET HELP TALKING TO YOUR KIDS ABOUT DRUGS.</a:t>
              </a:r>
              <a:endParaRPr lang="en-CA" sz="4200" b="1" spc="50" dirty="0">
                <a:solidFill>
                  <a:schemeClr val="bg1"/>
                </a:solidFill>
                <a:latin typeface="Myriad Pro Cond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876800" y="2781300"/>
              <a:ext cx="6096000" cy="1749105"/>
            </a:xfrm>
            <a:prstGeom prst="rect">
              <a:avLst/>
            </a:prstGeom>
            <a:solidFill>
              <a:srgbClr val="064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2" t="39214" r="5679" b="39818"/>
            <a:stretch/>
          </p:blipFill>
          <p:spPr bwMode="auto">
            <a:xfrm>
              <a:off x="5029200" y="3611880"/>
              <a:ext cx="5867401" cy="769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953000" y="2726948"/>
              <a:ext cx="594360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dirty="0" smtClean="0">
                  <a:latin typeface="Myriad Pro" pitchFamily="34" charset="0"/>
                </a:rPr>
                <a:t>Learn more: </a:t>
              </a:r>
            </a:p>
            <a:p>
              <a:pPr algn="ctr"/>
              <a:r>
                <a:rPr lang="en-CA" sz="2800" b="1" dirty="0" smtClean="0">
                  <a:solidFill>
                    <a:srgbClr val="FFC000"/>
                  </a:solidFill>
                  <a:latin typeface="Myriad Pro" pitchFamily="34" charset="0"/>
                </a:rPr>
                <a:t>gov.bc.ca/overdose</a:t>
              </a:r>
              <a:r>
                <a:rPr lang="en-CA" sz="2800" dirty="0" smtClean="0">
                  <a:solidFill>
                    <a:srgbClr val="FFC000"/>
                  </a:solidFill>
                  <a:latin typeface="Myriad Pro" pitchFamily="34" charset="0"/>
                </a:rPr>
                <a:t> or </a:t>
              </a:r>
              <a:r>
                <a:rPr lang="en-CA" sz="2800" b="1" dirty="0" smtClean="0">
                  <a:solidFill>
                    <a:srgbClr val="FFC000"/>
                  </a:solidFill>
                  <a:latin typeface="Myriad Pro" pitchFamily="34" charset="0"/>
                </a:rPr>
                <a:t>call 8-1-1</a:t>
              </a:r>
              <a:endParaRPr lang="en-CA" sz="2800" b="1" dirty="0">
                <a:ln>
                  <a:solidFill>
                    <a:schemeClr val="accent1"/>
                  </a:solidFill>
                </a:ln>
                <a:solidFill>
                  <a:srgbClr val="FFC000"/>
                </a:solidFill>
                <a:latin typeface="Myriad Pro" pitchFamily="34" charset="0"/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9" t="1237" r="2153" b="1125"/>
            <a:stretch/>
          </p:blipFill>
          <p:spPr bwMode="auto">
            <a:xfrm>
              <a:off x="-1" y="0"/>
              <a:ext cx="4648199" cy="4530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 rot="5400000">
              <a:off x="2497297" y="2150903"/>
              <a:ext cx="4530405" cy="228600"/>
            </a:xfrm>
            <a:prstGeom prst="rect">
              <a:avLst/>
            </a:prstGeom>
            <a:solidFill>
              <a:srgbClr val="FE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374368059"/>
      </p:ext>
    </p:extLst>
  </p:cSld>
  <p:clrMapOvr>
    <a:masterClrMapping/>
  </p:clrMapOvr>
  <p:transition advClick="0" advTm="2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0972800" cy="4530405"/>
            <a:chOff x="0" y="0"/>
            <a:chExt cx="10972800" cy="453040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4648199" cy="4530405"/>
            </a:xfrm>
            <a:prstGeom prst="rect">
              <a:avLst/>
            </a:prstGeom>
            <a:solidFill>
              <a:srgbClr val="004E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867401" y="2705100"/>
              <a:ext cx="36427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4800" b="1" dirty="0" smtClean="0">
                  <a:solidFill>
                    <a:srgbClr val="FEB811"/>
                  </a:solidFill>
                  <a:latin typeface="Myriad Pro" pitchFamily="34" charset="0"/>
                </a:rPr>
                <a:t>CALL 9-1-1</a:t>
              </a:r>
              <a:endParaRPr lang="en-CA" sz="4800" b="1" dirty="0">
                <a:solidFill>
                  <a:srgbClr val="FEB811"/>
                </a:solidFill>
                <a:latin typeface="Myriad Pro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876800" y="3771900"/>
              <a:ext cx="6096000" cy="758505"/>
            </a:xfrm>
            <a:prstGeom prst="rect">
              <a:avLst/>
            </a:prstGeom>
            <a:solidFill>
              <a:srgbClr val="064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03798" y="3771900"/>
              <a:ext cx="59690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4000" b="1" dirty="0" smtClean="0">
                  <a:latin typeface="Myriad Pro" pitchFamily="34" charset="0"/>
                </a:rPr>
                <a:t>gov.bc.ca/overdose</a:t>
              </a:r>
              <a:endParaRPr lang="en-CA" sz="4000" b="1" dirty="0">
                <a:ln>
                  <a:solidFill>
                    <a:schemeClr val="accent1"/>
                  </a:solidFill>
                </a:ln>
                <a:latin typeface="Myriad Pro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2497297" y="2150903"/>
              <a:ext cx="4530405" cy="228600"/>
            </a:xfrm>
            <a:prstGeom prst="rect">
              <a:avLst/>
            </a:prstGeom>
            <a:solidFill>
              <a:srgbClr val="FE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101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768"/>
            <a:stretch/>
          </p:blipFill>
          <p:spPr bwMode="auto">
            <a:xfrm>
              <a:off x="1676400" y="1439228"/>
              <a:ext cx="1454363" cy="3091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7089" y="0"/>
              <a:ext cx="1311109" cy="4530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034"/>
            <a:stretch/>
          </p:blipFill>
          <p:spPr bwMode="auto">
            <a:xfrm>
              <a:off x="152400" y="3158805"/>
              <a:ext cx="1382845" cy="137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3647" y="115789"/>
              <a:ext cx="354775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4000" b="1" dirty="0" smtClean="0">
                  <a:latin typeface="Myriad Pro Cond" pitchFamily="34" charset="0"/>
                </a:rPr>
                <a:t>SIGNS OF AN</a:t>
              </a:r>
            </a:p>
            <a:p>
              <a:r>
                <a:rPr lang="en-CA" sz="4000" b="1" dirty="0" smtClean="0">
                  <a:latin typeface="Myriad Pro Cond" pitchFamily="34" charset="0"/>
                </a:rPr>
                <a:t>OVERDOSE</a:t>
              </a:r>
              <a:endParaRPr lang="en-CA" sz="4000" b="1" dirty="0">
                <a:latin typeface="Myriad Pro Cond" pitchFamily="34" charset="0"/>
              </a:endParaRPr>
            </a:p>
          </p:txBody>
        </p:sp>
        <p:pic>
          <p:nvPicPr>
            <p:cNvPr id="4104" name="Picture 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29"/>
            <a:stretch/>
          </p:blipFill>
          <p:spPr bwMode="auto">
            <a:xfrm>
              <a:off x="0" y="1555217"/>
              <a:ext cx="1535256" cy="1530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003798" y="146566"/>
              <a:ext cx="5740399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4000" b="1" spc="50" dirty="0">
                  <a:solidFill>
                    <a:schemeClr val="bg1"/>
                  </a:solidFill>
                  <a:latin typeface="Myriad Pro Cond" pitchFamily="34" charset="0"/>
                </a:rPr>
                <a:t>Learn how to spot an overdose and what to do. If you see any signs of an </a:t>
              </a:r>
              <a:r>
                <a:rPr lang="en-CA" sz="4000" b="1" spc="50" dirty="0" smtClean="0">
                  <a:solidFill>
                    <a:schemeClr val="bg1"/>
                  </a:solidFill>
                  <a:latin typeface="Myriad Pro Cond" pitchFamily="34" charset="0"/>
                </a:rPr>
                <a:t>overdose.</a:t>
              </a:r>
              <a:endParaRPr lang="en-CA" sz="4000" b="1" spc="50" dirty="0">
                <a:solidFill>
                  <a:schemeClr val="bg1"/>
                </a:solidFill>
                <a:latin typeface="Myriad Pro Cond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7952885"/>
      </p:ext>
    </p:extLst>
  </p:cSld>
  <p:clrMapOvr>
    <a:masterClrMapping/>
  </p:clrMapOvr>
  <p:transition advClick="0" advTm="2000"/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Myriad Web Pro"/>
        <a:ea typeface=""/>
        <a:cs typeface="Arial"/>
      </a:majorFont>
      <a:minorFont>
        <a:latin typeface="Myriad Web Pro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A82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6030</TotalTime>
  <Words>56</Words>
  <Application>Microsoft Office PowerPoint</Application>
  <PresentationFormat>Custom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Myriad Web Pro</vt:lpstr>
      <vt:lpstr>Myriad Pro Light</vt:lpstr>
      <vt:lpstr>Myriad Pro Cond</vt:lpstr>
      <vt:lpstr>Myriad Pro</vt:lpstr>
      <vt:lpstr>Calibri</vt:lpstr>
      <vt:lpstr>1_Custom Design</vt:lpstr>
      <vt:lpstr>Custom Design</vt:lpstr>
      <vt:lpstr>PowerPoint Presentation</vt:lpstr>
      <vt:lpstr>PowerPoint Presentation</vt:lpstr>
      <vt:lpstr>PowerPoint Presentation</vt:lpstr>
    </vt:vector>
  </TitlesOfParts>
  <Company>Province of British Columbia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  Jones</dc:creator>
  <cp:lastModifiedBy>Case, Margaret HLTH:EX</cp:lastModifiedBy>
  <cp:revision>719</cp:revision>
  <dcterms:created xsi:type="dcterms:W3CDTF">2008-10-14T22:06:21Z</dcterms:created>
  <dcterms:modified xsi:type="dcterms:W3CDTF">2017-05-08T20:15:10Z</dcterms:modified>
</cp:coreProperties>
</file>