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6" r:id="rId4"/>
    <p:sldId id="267" r:id="rId5"/>
    <p:sldId id="268" r:id="rId6"/>
    <p:sldId id="265" r:id="rId7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799F"/>
    <a:srgbClr val="6B74C7"/>
    <a:srgbClr val="384093"/>
    <a:srgbClr val="15183E"/>
    <a:srgbClr val="D4DA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5" autoAdjust="0"/>
    <p:restoredTop sz="94660"/>
  </p:normalViewPr>
  <p:slideViewPr>
    <p:cSldViewPr>
      <p:cViewPr varScale="1">
        <p:scale>
          <a:sx n="87" d="100"/>
          <a:sy n="87" d="100"/>
        </p:scale>
        <p:origin x="84" y="366"/>
      </p:cViewPr>
      <p:guideLst>
        <p:guide orient="horz" pos="2160"/>
        <p:guide pos="6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D33EB-77F3-4F58-980E-D0D6EFF4151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8B83B-CDBE-4E72-BF22-DCD316A1A18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D9370D-7F63-4BF3-A70B-D77030D4166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A4D31-A757-41ED-AD55-94620DEE710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8A2FB-49B8-4CD0-813D-A3F2D90DC11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15F87-38BE-432A-98D3-F85A7C08579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F7D39-2B49-4FFF-AC12-E3070875B37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BF2639-453E-499E-A6E7-E4351BFF5A4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DCEC4-1217-4377-9ECE-1AA6FAF605F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88C0A-1ADB-4E0E-A3B4-40FE7BFC122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B8D2F-19C4-4E1C-BFF4-8723A73C2A5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A4C6712-C00D-4DEE-8EB4-47FD4213E77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SharedServices_PowerPoint_DkBkg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3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9" descr="Generic_PowerPoint_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11" descr="Generic_PowerPoint_Flag"/>
          <p:cNvPicPr>
            <a:picLocks noChangeAspect="1" noChangeArrowheads="1"/>
          </p:cNvPicPr>
          <p:nvPr/>
        </p:nvPicPr>
        <p:blipFill>
          <a:blip r:embed="rId4" cstate="print"/>
          <a:srcRect r="14286"/>
          <a:stretch>
            <a:fillRect/>
          </a:stretch>
        </p:blipFill>
        <p:spPr bwMode="auto">
          <a:xfrm>
            <a:off x="0" y="0"/>
            <a:ext cx="91440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BC_HLTH_RGB_rev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76400" y="103759"/>
            <a:ext cx="2667000" cy="134404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982219-DD56-46FE-A5C5-898E0894F584}"/>
              </a:ext>
            </a:extLst>
          </p:cNvPr>
          <p:cNvSpPr txBox="1"/>
          <p:nvPr/>
        </p:nvSpPr>
        <p:spPr>
          <a:xfrm>
            <a:off x="1322639" y="2480683"/>
            <a:ext cx="6498722" cy="224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CA" sz="3000" dirty="0">
                <a:solidFill>
                  <a:srgbClr val="D4DAE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Inquiry into the Performance of the College of Dental Surgeons of British Columbia and the Health Professions Act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CA" sz="3000" dirty="0">
                <a:solidFill>
                  <a:srgbClr val="D4DAE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(The </a:t>
            </a:r>
            <a:r>
              <a:rPr lang="en-CA" sz="3000" dirty="0" err="1">
                <a:solidFill>
                  <a:srgbClr val="D4DAE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Cayton</a:t>
            </a:r>
            <a:r>
              <a:rPr lang="en-CA" sz="3000" dirty="0">
                <a:solidFill>
                  <a:srgbClr val="D4DAE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Report)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18A21B-D5F3-4A33-9386-AF377042E8EF}"/>
              </a:ext>
            </a:extLst>
          </p:cNvPr>
          <p:cNvSpPr txBox="1"/>
          <p:nvPr/>
        </p:nvSpPr>
        <p:spPr>
          <a:xfrm>
            <a:off x="1313638" y="5376235"/>
            <a:ext cx="6354706" cy="35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4000"/>
              </a:lnSpc>
              <a:spcAft>
                <a:spcPts val="600"/>
              </a:spcAft>
            </a:pPr>
            <a:r>
              <a:rPr lang="en-CA" sz="1600" dirty="0">
                <a:solidFill>
                  <a:srgbClr val="D4DAE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April  11, 2019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SharedServices_PowerPoint_LtBkg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4" descr="SharedServices_PowerPoint_DkBkg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9" descr="Generic_PowerPoint_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11" descr="Generic_PowerPoint_Flag"/>
          <p:cNvPicPr>
            <a:picLocks noChangeAspect="1" noChangeArrowheads="1"/>
          </p:cNvPicPr>
          <p:nvPr/>
        </p:nvPicPr>
        <p:blipFill>
          <a:blip r:embed="rId5" cstate="print"/>
          <a:srcRect r="14286"/>
          <a:stretch>
            <a:fillRect/>
          </a:stretch>
        </p:blipFill>
        <p:spPr bwMode="auto">
          <a:xfrm>
            <a:off x="0" y="0"/>
            <a:ext cx="91440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BC_HLTH_RGB_rev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76400" y="103759"/>
            <a:ext cx="2667000" cy="134404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4EAF85-5CFD-4ECF-B6C1-C4667A5CBE24}"/>
              </a:ext>
            </a:extLst>
          </p:cNvPr>
          <p:cNvSpPr txBox="1"/>
          <p:nvPr/>
        </p:nvSpPr>
        <p:spPr>
          <a:xfrm>
            <a:off x="971600" y="1628800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Terms of Reference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246E231-404B-4787-8B44-F63FF132B17E}"/>
              </a:ext>
            </a:extLst>
          </p:cNvPr>
          <p:cNvCxnSpPr>
            <a:cxnSpLocks/>
          </p:cNvCxnSpPr>
          <p:nvPr/>
        </p:nvCxnSpPr>
        <p:spPr>
          <a:xfrm>
            <a:off x="971550" y="2152020"/>
            <a:ext cx="7200900" cy="0"/>
          </a:xfrm>
          <a:prstGeom prst="line">
            <a:avLst/>
          </a:prstGeom>
          <a:ln w="22225" cap="rnd">
            <a:solidFill>
              <a:srgbClr val="6479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760BED0-3E5E-46B3-9F00-EF053F8BE8C5}"/>
              </a:ext>
            </a:extLst>
          </p:cNvPr>
          <p:cNvSpPr txBox="1"/>
          <p:nvPr/>
        </p:nvSpPr>
        <p:spPr>
          <a:xfrm>
            <a:off x="971600" y="2420888"/>
            <a:ext cx="720080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legal framework of the inquiry: Section 18.1 of the </a:t>
            </a:r>
            <a:r>
              <a:rPr lang="en-CA" sz="2200" i="1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Health Professions Act </a:t>
            </a: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the </a:t>
            </a:r>
            <a:r>
              <a:rPr lang="en-CA" sz="2200" i="1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Public Inquiry Act.</a:t>
            </a:r>
            <a:endParaRPr lang="en-CA" sz="2200" dirty="0">
              <a:solidFill>
                <a:srgbClr val="15183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5113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inquire into the administration and operation of the College of Dental Surgeons.</a:t>
            </a:r>
          </a:p>
          <a:p>
            <a:pPr marL="265113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make recommendations respecting changes to the act and regulations made under the act.</a:t>
            </a:r>
          </a:p>
          <a:p>
            <a:pPr marL="265113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enhance effective administration…best practice for governance of regulated professions…transparency and accountability…the public interest and public safety.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SharedServices_PowerPoint_LtBkg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4" descr="SharedServices_PowerPoint_DkBkg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9" descr="Generic_PowerPoint_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11" descr="Generic_PowerPoint_Flag"/>
          <p:cNvPicPr>
            <a:picLocks noChangeAspect="1" noChangeArrowheads="1"/>
          </p:cNvPicPr>
          <p:nvPr/>
        </p:nvPicPr>
        <p:blipFill>
          <a:blip r:embed="rId5" cstate="print"/>
          <a:srcRect r="14286"/>
          <a:stretch>
            <a:fillRect/>
          </a:stretch>
        </p:blipFill>
        <p:spPr bwMode="auto">
          <a:xfrm>
            <a:off x="0" y="0"/>
            <a:ext cx="91440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BC_HLTH_RGB_rev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76400" y="103759"/>
            <a:ext cx="2667000" cy="134404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4EAF85-5CFD-4ECF-B6C1-C4667A5CBE24}"/>
              </a:ext>
            </a:extLst>
          </p:cNvPr>
          <p:cNvSpPr txBox="1"/>
          <p:nvPr/>
        </p:nvSpPr>
        <p:spPr>
          <a:xfrm>
            <a:off x="971600" y="1628800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Inquiry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246E231-404B-4787-8B44-F63FF132B17E}"/>
              </a:ext>
            </a:extLst>
          </p:cNvPr>
          <p:cNvCxnSpPr>
            <a:cxnSpLocks/>
          </p:cNvCxnSpPr>
          <p:nvPr/>
        </p:nvCxnSpPr>
        <p:spPr>
          <a:xfrm>
            <a:off x="971550" y="2152020"/>
            <a:ext cx="7200900" cy="0"/>
          </a:xfrm>
          <a:prstGeom prst="line">
            <a:avLst/>
          </a:prstGeom>
          <a:ln w="22225" cap="rnd">
            <a:solidFill>
              <a:srgbClr val="6479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760BED0-3E5E-46B3-9F00-EF053F8BE8C5}"/>
              </a:ext>
            </a:extLst>
          </p:cNvPr>
          <p:cNvSpPr txBox="1"/>
          <p:nvPr/>
        </p:nvSpPr>
        <p:spPr>
          <a:xfrm>
            <a:off x="971600" y="2420888"/>
            <a:ext cx="7200800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Evidence gathering through interviews with past and present board members and staff.</a:t>
            </a:r>
          </a:p>
          <a:p>
            <a:pPr marL="265113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Interviews with, and written submissions from, individual dentists, patients, members of the public and interested parties.</a:t>
            </a:r>
          </a:p>
          <a:p>
            <a:pPr marL="265113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Study of college papers, minutes, manuals and guidelines.</a:t>
            </a:r>
          </a:p>
          <a:p>
            <a:pPr marL="265113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Letters and emails concerning college business.</a:t>
            </a:r>
          </a:p>
          <a:p>
            <a:pPr marL="265113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audit of 30 case files.</a:t>
            </a:r>
          </a:p>
          <a:p>
            <a:pPr marL="265113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assessment of performance against the 28 Standards of Good Regulation.</a:t>
            </a:r>
          </a:p>
        </p:txBody>
      </p:sp>
    </p:spTree>
    <p:extLst>
      <p:ext uri="{BB962C8B-B14F-4D97-AF65-F5344CB8AC3E}">
        <p14:creationId xmlns:p14="http://schemas.microsoft.com/office/powerpoint/2010/main" val="3524798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SharedServices_PowerPoint_LtBkg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4" descr="SharedServices_PowerPoint_DkBkg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9" descr="Generic_PowerPoint_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11" descr="Generic_PowerPoint_Flag"/>
          <p:cNvPicPr>
            <a:picLocks noChangeAspect="1" noChangeArrowheads="1"/>
          </p:cNvPicPr>
          <p:nvPr/>
        </p:nvPicPr>
        <p:blipFill>
          <a:blip r:embed="rId5" cstate="print"/>
          <a:srcRect r="14286"/>
          <a:stretch>
            <a:fillRect/>
          </a:stretch>
        </p:blipFill>
        <p:spPr bwMode="auto">
          <a:xfrm>
            <a:off x="0" y="0"/>
            <a:ext cx="91440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BC_HLTH_RGB_rev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76400" y="103759"/>
            <a:ext cx="2667000" cy="134404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4EAF85-5CFD-4ECF-B6C1-C4667A5CBE24}"/>
              </a:ext>
            </a:extLst>
          </p:cNvPr>
          <p:cNvSpPr txBox="1"/>
          <p:nvPr/>
        </p:nvSpPr>
        <p:spPr>
          <a:xfrm>
            <a:off x="971600" y="1628800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Report: Part One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246E231-404B-4787-8B44-F63FF132B17E}"/>
              </a:ext>
            </a:extLst>
          </p:cNvPr>
          <p:cNvCxnSpPr>
            <a:cxnSpLocks/>
          </p:cNvCxnSpPr>
          <p:nvPr/>
        </p:nvCxnSpPr>
        <p:spPr>
          <a:xfrm>
            <a:off x="971550" y="2152020"/>
            <a:ext cx="7200900" cy="0"/>
          </a:xfrm>
          <a:prstGeom prst="line">
            <a:avLst/>
          </a:prstGeom>
          <a:ln w="22225" cap="rnd">
            <a:solidFill>
              <a:srgbClr val="6479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760BED0-3E5E-46B3-9F00-EF053F8BE8C5}"/>
              </a:ext>
            </a:extLst>
          </p:cNvPr>
          <p:cNvSpPr txBox="1"/>
          <p:nvPr/>
        </p:nvSpPr>
        <p:spPr>
          <a:xfrm>
            <a:off x="971600" y="2420888"/>
            <a:ext cx="7200800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Addresses the College of Dental Surgeons of British Columbia, including:</a:t>
            </a:r>
          </a:p>
          <a:p>
            <a:pPr marL="722313" lvl="1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Governance, conduct and probity;</a:t>
            </a:r>
          </a:p>
          <a:p>
            <a:pPr marL="722313" lvl="1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Performance of the college as a good regulator;</a:t>
            </a:r>
          </a:p>
          <a:p>
            <a:pPr marL="722313" lvl="1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External relationships;</a:t>
            </a:r>
          </a:p>
          <a:p>
            <a:pPr marL="722313" lvl="1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Protecting the public; and</a:t>
            </a:r>
          </a:p>
          <a:p>
            <a:pPr marL="722313" lvl="1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Recommendations.</a:t>
            </a:r>
          </a:p>
        </p:txBody>
      </p:sp>
    </p:spTree>
    <p:extLst>
      <p:ext uri="{BB962C8B-B14F-4D97-AF65-F5344CB8AC3E}">
        <p14:creationId xmlns:p14="http://schemas.microsoft.com/office/powerpoint/2010/main" val="4098728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SharedServices_PowerPoint_LtBkg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4" descr="SharedServices_PowerPoint_DkBkg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9" descr="Generic_PowerPoint_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11" descr="Generic_PowerPoint_Flag"/>
          <p:cNvPicPr>
            <a:picLocks noChangeAspect="1" noChangeArrowheads="1"/>
          </p:cNvPicPr>
          <p:nvPr/>
        </p:nvPicPr>
        <p:blipFill>
          <a:blip r:embed="rId5" cstate="print"/>
          <a:srcRect r="14286"/>
          <a:stretch>
            <a:fillRect/>
          </a:stretch>
        </p:blipFill>
        <p:spPr bwMode="auto">
          <a:xfrm>
            <a:off x="0" y="0"/>
            <a:ext cx="91440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BC_HLTH_RGB_rev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76400" y="103759"/>
            <a:ext cx="2667000" cy="134404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4EAF85-5CFD-4ECF-B6C1-C4667A5CBE24}"/>
              </a:ext>
            </a:extLst>
          </p:cNvPr>
          <p:cNvSpPr txBox="1"/>
          <p:nvPr/>
        </p:nvSpPr>
        <p:spPr>
          <a:xfrm>
            <a:off x="971600" y="1628800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Report: Part Two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246E231-404B-4787-8B44-F63FF132B17E}"/>
              </a:ext>
            </a:extLst>
          </p:cNvPr>
          <p:cNvCxnSpPr>
            <a:cxnSpLocks/>
          </p:cNvCxnSpPr>
          <p:nvPr/>
        </p:nvCxnSpPr>
        <p:spPr>
          <a:xfrm>
            <a:off x="971550" y="2152020"/>
            <a:ext cx="7200900" cy="0"/>
          </a:xfrm>
          <a:prstGeom prst="line">
            <a:avLst/>
          </a:prstGeom>
          <a:ln w="22225" cap="rnd">
            <a:solidFill>
              <a:srgbClr val="6479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760BED0-3E5E-46B3-9F00-EF053F8BE8C5}"/>
              </a:ext>
            </a:extLst>
          </p:cNvPr>
          <p:cNvSpPr txBox="1"/>
          <p:nvPr/>
        </p:nvSpPr>
        <p:spPr>
          <a:xfrm>
            <a:off x="971600" y="2420888"/>
            <a:ext cx="72008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Addresses the reform of the </a:t>
            </a:r>
            <a:r>
              <a:rPr lang="en-CA" sz="2200" i="1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Health Professions Act</a:t>
            </a: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including:</a:t>
            </a:r>
          </a:p>
          <a:p>
            <a:pPr marL="722313" lvl="1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Health professionals and the public good;</a:t>
            </a:r>
          </a:p>
          <a:p>
            <a:pPr marL="722313" lvl="1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Flaws in the model of professional regulation in B.C.;</a:t>
            </a:r>
          </a:p>
          <a:p>
            <a:pPr marL="722313" lvl="1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Risk-based regulation and the prevention of harms;</a:t>
            </a:r>
          </a:p>
          <a:p>
            <a:pPr marL="722313" lvl="1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Professional regulation for the future;</a:t>
            </a:r>
          </a:p>
          <a:p>
            <a:pPr marL="722313" lvl="1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Safety of patients, efficiency, transparency, and  confidence from public and registrants alike; and</a:t>
            </a:r>
          </a:p>
          <a:p>
            <a:pPr marL="722313" lvl="1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rgbClr val="1518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Recommendations.</a:t>
            </a:r>
          </a:p>
        </p:txBody>
      </p:sp>
    </p:spTree>
    <p:extLst>
      <p:ext uri="{BB962C8B-B14F-4D97-AF65-F5344CB8AC3E}">
        <p14:creationId xmlns:p14="http://schemas.microsoft.com/office/powerpoint/2010/main" val="921922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SharedServices_PowerPoint_DkBkg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3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9" descr="Generic_PowerPoint_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11" descr="Generic_PowerPoint_Flag"/>
          <p:cNvPicPr>
            <a:picLocks noChangeAspect="1" noChangeArrowheads="1"/>
          </p:cNvPicPr>
          <p:nvPr/>
        </p:nvPicPr>
        <p:blipFill>
          <a:blip r:embed="rId4" cstate="print"/>
          <a:srcRect r="14286"/>
          <a:stretch>
            <a:fillRect/>
          </a:stretch>
        </p:blipFill>
        <p:spPr bwMode="auto">
          <a:xfrm>
            <a:off x="0" y="0"/>
            <a:ext cx="91440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BC_HLTH_RGB_rev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76400" y="103759"/>
            <a:ext cx="2667000" cy="134404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982219-DD56-46FE-A5C5-898E0894F584}"/>
              </a:ext>
            </a:extLst>
          </p:cNvPr>
          <p:cNvSpPr txBox="1"/>
          <p:nvPr/>
        </p:nvSpPr>
        <p:spPr>
          <a:xfrm>
            <a:off x="1322639" y="2480683"/>
            <a:ext cx="6498722" cy="224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CA" sz="3000" dirty="0">
                <a:solidFill>
                  <a:srgbClr val="D4DAE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Inquiry into the Performance of the College of Dental Surgeons of British Columbia and the Health Professions Act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CA" sz="3000" dirty="0">
                <a:solidFill>
                  <a:srgbClr val="D4DAE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(The </a:t>
            </a:r>
            <a:r>
              <a:rPr lang="en-CA" sz="3000" dirty="0" err="1">
                <a:solidFill>
                  <a:srgbClr val="D4DAE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Cayton</a:t>
            </a:r>
            <a:r>
              <a:rPr lang="en-CA" sz="3000" dirty="0">
                <a:solidFill>
                  <a:srgbClr val="D4DAE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Report)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18A21B-D5F3-4A33-9386-AF377042E8EF}"/>
              </a:ext>
            </a:extLst>
          </p:cNvPr>
          <p:cNvSpPr txBox="1"/>
          <p:nvPr/>
        </p:nvSpPr>
        <p:spPr>
          <a:xfrm>
            <a:off x="1313638" y="5376235"/>
            <a:ext cx="6354706" cy="35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4000"/>
              </a:lnSpc>
              <a:spcAft>
                <a:spcPts val="600"/>
              </a:spcAft>
            </a:pPr>
            <a:r>
              <a:rPr lang="en-CA" sz="1600" dirty="0">
                <a:solidFill>
                  <a:srgbClr val="D4DAE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April  11, 2019 </a:t>
            </a:r>
          </a:p>
        </p:txBody>
      </p:sp>
    </p:spTree>
    <p:extLst>
      <p:ext uri="{BB962C8B-B14F-4D97-AF65-F5344CB8AC3E}">
        <p14:creationId xmlns:p14="http://schemas.microsoft.com/office/powerpoint/2010/main" val="3232619056"/>
      </p:ext>
    </p:extLst>
  </p:cSld>
  <p:clrMapOvr>
    <a:masterClrMapping/>
  </p:clrMapOvr>
</p:sld>
</file>

<file path=ppt/theme/theme1.xml><?xml version="1.0" encoding="utf-8"?>
<a:theme xmlns:a="http://schemas.openxmlformats.org/drawingml/2006/main" name="Generic_BC_noBPOE">
  <a:themeElements>
    <a:clrScheme name="Generic_BC_PowerPoin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eneric_BC_PowerPoin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eneric_BC_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_BC_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_BC_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_BC_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_BC_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_BC_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_BC_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_BC_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_BC_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_BC_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_BC_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_BC_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HLTH</Template>
  <TotalTime>44</TotalTime>
  <Words>315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Generic_BC_noBPOE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Province of British Columbia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Stovel</dc:creator>
  <cp:lastModifiedBy>Stovel, Laura GCPE:EX</cp:lastModifiedBy>
  <cp:revision>6</cp:revision>
  <dcterms:created xsi:type="dcterms:W3CDTF">2019-04-09T16:49:08Z</dcterms:created>
  <dcterms:modified xsi:type="dcterms:W3CDTF">2019-04-09T22:14:09Z</dcterms:modified>
</cp:coreProperties>
</file>