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10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6679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0238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43390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9711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4549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4752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19624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51402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09862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0108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3802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1BEE6C-671E-49EF-97B9-D7A396027277}" type="datetimeFigureOut">
              <a:rPr lang="en-CA" smtClean="0"/>
              <a:t>2014-09-04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486FA0-22D7-4D7C-94D9-BE8EE2412FCF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73573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916832"/>
            <a:ext cx="16308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1. Register  to post on BC Bid</a:t>
            </a:r>
            <a:endParaRPr lang="en-CA" sz="1600" dirty="0"/>
          </a:p>
        </p:txBody>
      </p:sp>
      <p:sp>
        <p:nvSpPr>
          <p:cNvPr id="5" name="Rectangle 4"/>
          <p:cNvSpPr/>
          <p:nvPr/>
        </p:nvSpPr>
        <p:spPr>
          <a:xfrm>
            <a:off x="2113891" y="1919139"/>
            <a:ext cx="16308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2</a:t>
            </a:r>
            <a:r>
              <a:rPr lang="en-CA" sz="1600" dirty="0" smtClean="0"/>
              <a:t>. </a:t>
            </a:r>
            <a:r>
              <a:rPr lang="en-CA" sz="1600" dirty="0" smtClean="0"/>
              <a:t>Prepare your </a:t>
            </a:r>
            <a:r>
              <a:rPr lang="en-CA" sz="1600" dirty="0" smtClean="0"/>
              <a:t>opportunity documents</a:t>
            </a:r>
            <a:endParaRPr lang="en-CA" sz="1600" dirty="0"/>
          </a:p>
        </p:txBody>
      </p:sp>
      <p:sp>
        <p:nvSpPr>
          <p:cNvPr id="8" name="Rectangle 7"/>
          <p:cNvSpPr/>
          <p:nvPr/>
        </p:nvSpPr>
        <p:spPr>
          <a:xfrm>
            <a:off x="3995935" y="1916832"/>
            <a:ext cx="16308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3. Post your opportunity</a:t>
            </a:r>
            <a:endParaRPr lang="en-CA" sz="1600" dirty="0"/>
          </a:p>
        </p:txBody>
      </p:sp>
      <p:sp>
        <p:nvSpPr>
          <p:cNvPr id="9" name="Rectangle 8"/>
          <p:cNvSpPr/>
          <p:nvPr/>
        </p:nvSpPr>
        <p:spPr>
          <a:xfrm>
            <a:off x="179512" y="3374969"/>
            <a:ext cx="16308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4. Amend </a:t>
            </a:r>
            <a:r>
              <a:rPr lang="en-CA" sz="1600" dirty="0" smtClean="0"/>
              <a:t>your opportunity (if</a:t>
            </a:r>
            <a:r>
              <a:rPr lang="en-CA" sz="1600" dirty="0" smtClean="0"/>
              <a:t> necessary)</a:t>
            </a:r>
            <a:endParaRPr lang="en-CA" sz="1600" dirty="0"/>
          </a:p>
        </p:txBody>
      </p:sp>
      <p:sp>
        <p:nvSpPr>
          <p:cNvPr id="10" name="Rectangle 9"/>
          <p:cNvSpPr/>
          <p:nvPr/>
        </p:nvSpPr>
        <p:spPr>
          <a:xfrm>
            <a:off x="2112614" y="3363137"/>
            <a:ext cx="163207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5. Receive </a:t>
            </a:r>
            <a:r>
              <a:rPr lang="en-CA" sz="1600" dirty="0" smtClean="0"/>
              <a:t>bids via eBidding</a:t>
            </a:r>
            <a:endParaRPr lang="en-CA" sz="1600" dirty="0"/>
          </a:p>
        </p:txBody>
      </p:sp>
      <p:sp>
        <p:nvSpPr>
          <p:cNvPr id="11" name="Rectangle 10"/>
          <p:cNvSpPr/>
          <p:nvPr/>
        </p:nvSpPr>
        <p:spPr>
          <a:xfrm>
            <a:off x="3995935" y="3363137"/>
            <a:ext cx="16308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 smtClean="0"/>
              <a:t>7. Post a contract </a:t>
            </a:r>
            <a:r>
              <a:rPr lang="en-CA" sz="1600" dirty="0"/>
              <a:t>a</a:t>
            </a:r>
            <a:r>
              <a:rPr lang="en-CA" sz="1600" dirty="0" smtClean="0"/>
              <a:t>ward </a:t>
            </a:r>
            <a:r>
              <a:rPr lang="en-CA" sz="1600" dirty="0"/>
              <a:t>s</a:t>
            </a:r>
            <a:r>
              <a:rPr lang="en-CA" sz="1600" dirty="0" smtClean="0"/>
              <a:t>ummary</a:t>
            </a:r>
            <a:endParaRPr lang="en-CA" sz="1600" dirty="0"/>
          </a:p>
        </p:txBody>
      </p:sp>
      <p:sp>
        <p:nvSpPr>
          <p:cNvPr id="12" name="Rectangle 11"/>
          <p:cNvSpPr/>
          <p:nvPr/>
        </p:nvSpPr>
        <p:spPr>
          <a:xfrm>
            <a:off x="2112614" y="4416524"/>
            <a:ext cx="1632077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A" sz="1600" dirty="0"/>
              <a:t>6</a:t>
            </a:r>
            <a:r>
              <a:rPr lang="en-CA" sz="1600" dirty="0" smtClean="0"/>
              <a:t>. </a:t>
            </a:r>
            <a:r>
              <a:rPr lang="en-CA" sz="1600" dirty="0" smtClean="0"/>
              <a:t>Post unverified </a:t>
            </a:r>
            <a:r>
              <a:rPr lang="en-CA" sz="1600" dirty="0" smtClean="0"/>
              <a:t>bid </a:t>
            </a:r>
            <a:r>
              <a:rPr lang="en-CA" sz="1600" dirty="0" smtClean="0"/>
              <a:t>results (optional)</a:t>
            </a:r>
            <a:endParaRPr lang="en-CA" sz="1600" dirty="0"/>
          </a:p>
        </p:txBody>
      </p:sp>
      <p:cxnSp>
        <p:nvCxnSpPr>
          <p:cNvPr id="14" name="Straight Arrow Connector 13"/>
          <p:cNvCxnSpPr>
            <a:stCxn id="4" idx="3"/>
            <a:endCxn id="5" idx="1"/>
          </p:cNvCxnSpPr>
          <p:nvPr/>
        </p:nvCxnSpPr>
        <p:spPr>
          <a:xfrm>
            <a:off x="1810312" y="2348880"/>
            <a:ext cx="303579" cy="23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5" idx="3"/>
            <a:endCxn id="8" idx="1"/>
          </p:cNvCxnSpPr>
          <p:nvPr/>
        </p:nvCxnSpPr>
        <p:spPr>
          <a:xfrm flipV="1">
            <a:off x="3744691" y="2348880"/>
            <a:ext cx="251244" cy="23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0" idx="3"/>
            <a:endCxn id="11" idx="1"/>
          </p:cNvCxnSpPr>
          <p:nvPr/>
        </p:nvCxnSpPr>
        <p:spPr>
          <a:xfrm>
            <a:off x="3744690" y="3795185"/>
            <a:ext cx="2512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0" idx="2"/>
            <a:endCxn id="12" idx="0"/>
          </p:cNvCxnSpPr>
          <p:nvPr/>
        </p:nvCxnSpPr>
        <p:spPr>
          <a:xfrm>
            <a:off x="2928652" y="4227233"/>
            <a:ext cx="1" cy="1892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2" idx="3"/>
            <a:endCxn id="11" idx="2"/>
          </p:cNvCxnSpPr>
          <p:nvPr/>
        </p:nvCxnSpPr>
        <p:spPr>
          <a:xfrm flipV="1">
            <a:off x="3744691" y="4227233"/>
            <a:ext cx="1066644" cy="621339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9" idx="3"/>
            <a:endCxn id="10" idx="1"/>
          </p:cNvCxnSpPr>
          <p:nvPr/>
        </p:nvCxnSpPr>
        <p:spPr>
          <a:xfrm flipV="1">
            <a:off x="1810312" y="3795185"/>
            <a:ext cx="302302" cy="118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Elbow Connector 73"/>
          <p:cNvCxnSpPr>
            <a:stCxn id="8" idx="3"/>
          </p:cNvCxnSpPr>
          <p:nvPr/>
        </p:nvCxnSpPr>
        <p:spPr>
          <a:xfrm flipH="1">
            <a:off x="994912" y="2348880"/>
            <a:ext cx="4631823" cy="792088"/>
          </a:xfrm>
          <a:prstGeom prst="bentConnector3">
            <a:avLst>
              <a:gd name="adj1" fmla="val -493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endCxn id="9" idx="0"/>
          </p:cNvCxnSpPr>
          <p:nvPr/>
        </p:nvCxnSpPr>
        <p:spPr>
          <a:xfrm>
            <a:off x="994912" y="3140968"/>
            <a:ext cx="0" cy="2340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584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3E98AFEEF47DA4F914B95D8996F93B3" ma:contentTypeVersion="0" ma:contentTypeDescription="Create a new document." ma:contentTypeScope="" ma:versionID="51cf9261109ec8af2ef2e344422a662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851D38-5335-4C5F-AEB4-F02AE9E5ECA8}">
  <ds:schemaRefs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BE8250A-2A03-49EA-ACE6-27BA104A42D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7AF0B1A-BC2E-4633-BD1D-696BC627CA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50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Province of British Columbia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Hayes, Brooke MTIC:EX</dc:creator>
  <cp:lastModifiedBy>Smith, Ann L MTIC:EX</cp:lastModifiedBy>
  <cp:revision>5</cp:revision>
  <dcterms:created xsi:type="dcterms:W3CDTF">2014-08-07T16:19:45Z</dcterms:created>
  <dcterms:modified xsi:type="dcterms:W3CDTF">2014-09-04T18:59:12Z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0x010100C3E98AFEEF47DA4F914B95D8996F93B3</vt:lpwstr>
  </property>
</Properties>
</file>