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92" r:id="rId9"/>
    <p:sldId id="272" r:id="rId10"/>
    <p:sldId id="293" r:id="rId11"/>
    <p:sldId id="264" r:id="rId12"/>
    <p:sldId id="271" r:id="rId13"/>
    <p:sldId id="270" r:id="rId14"/>
    <p:sldId id="269" r:id="rId15"/>
    <p:sldId id="268" r:id="rId16"/>
    <p:sldId id="267" r:id="rId17"/>
    <p:sldId id="266" r:id="rId18"/>
    <p:sldId id="281" r:id="rId19"/>
    <p:sldId id="296" r:id="rId20"/>
    <p:sldId id="298" r:id="rId21"/>
    <p:sldId id="299" r:id="rId22"/>
    <p:sldId id="300" r:id="rId23"/>
    <p:sldId id="304" r:id="rId24"/>
    <p:sldId id="301" r:id="rId25"/>
    <p:sldId id="306" r:id="rId26"/>
    <p:sldId id="302" r:id="rId27"/>
    <p:sldId id="303" r:id="rId28"/>
    <p:sldId id="313" r:id="rId29"/>
    <p:sldId id="287" r:id="rId30"/>
    <p:sldId id="311" r:id="rId31"/>
    <p:sldId id="849" r:id="rId32"/>
    <p:sldId id="850" r:id="rId33"/>
    <p:sldId id="851" r:id="rId34"/>
    <p:sldId id="852" r:id="rId35"/>
    <p:sldId id="853" r:id="rId36"/>
    <p:sldId id="854" r:id="rId37"/>
    <p:sldId id="847" r:id="rId38"/>
    <p:sldId id="848" r:id="rId39"/>
    <p:sldId id="277" r:id="rId40"/>
    <p:sldId id="288" r:id="rId41"/>
    <p:sldId id="294" r:id="rId42"/>
    <p:sldId id="274" r:id="rId43"/>
  </p:sldIdLst>
  <p:sldSz cx="12192000" cy="6858000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220722CF-7829-4CC3-83AF-35FFA7316315}" type="datetimeFigureOut">
              <a:rPr lang="en-CA" smtClean="0"/>
              <a:t>2022-03-03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120930F1-E466-4AC7-9C5A-21EDB207E5D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67173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930F1-E466-4AC7-9C5A-21EDB207E5DD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831359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930F1-E466-4AC7-9C5A-21EDB207E5DD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276411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930F1-E466-4AC7-9C5A-21EDB207E5DD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857685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930F1-E466-4AC7-9C5A-21EDB207E5DD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289565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930F1-E466-4AC7-9C5A-21EDB207E5DD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982080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930F1-E466-4AC7-9C5A-21EDB207E5DD}" type="slidenum">
              <a:rPr lang="en-CA" smtClean="0"/>
              <a:t>16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280930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930F1-E466-4AC7-9C5A-21EDB207E5DD}" type="slidenum">
              <a:rPr lang="en-CA" smtClean="0"/>
              <a:t>17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377319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930F1-E466-4AC7-9C5A-21EDB207E5DD}" type="slidenum">
              <a:rPr lang="en-CA" smtClean="0"/>
              <a:t>18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980664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7430A3-1FB4-4BAC-AD99-D9F674F4D061}" type="slidenum">
              <a:rPr lang="en-CA" smtClean="0"/>
              <a:t>29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01741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930F1-E466-4AC7-9C5A-21EDB207E5DD}" type="slidenum">
              <a:rPr lang="en-CA" smtClean="0"/>
              <a:t>30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352814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930F1-E466-4AC7-9C5A-21EDB207E5DD}" type="slidenum">
              <a:rPr lang="en-CA" smtClean="0"/>
              <a:t>32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368981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930F1-E466-4AC7-9C5A-21EDB207E5DD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466881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930F1-E466-4AC7-9C5A-21EDB207E5DD}" type="slidenum">
              <a:rPr lang="en-CA" smtClean="0"/>
              <a:t>33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541704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930F1-E466-4AC7-9C5A-21EDB207E5DD}" type="slidenum">
              <a:rPr lang="en-CA" smtClean="0"/>
              <a:t>34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6716744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930F1-E466-4AC7-9C5A-21EDB207E5DD}" type="slidenum">
              <a:rPr lang="en-CA" smtClean="0"/>
              <a:t>35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8600878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930F1-E466-4AC7-9C5A-21EDB207E5DD}" type="slidenum">
              <a:rPr lang="en-CA" smtClean="0"/>
              <a:t>36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6035447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0B6845-A13E-4817-AF0E-A07B2339BCB5}" type="slidenum">
              <a:rPr lang="en-CA" smtClean="0"/>
              <a:t>37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340538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930F1-E466-4AC7-9C5A-21EDB207E5DD}" type="slidenum">
              <a:rPr lang="en-CA" smtClean="0"/>
              <a:t>39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643927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7430A3-1FB4-4BAC-AD99-D9F674F4D061}" type="slidenum">
              <a:rPr lang="en-CA" smtClean="0"/>
              <a:t>40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3390820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930F1-E466-4AC7-9C5A-21EDB207E5DD}" type="slidenum">
              <a:rPr lang="en-CA" smtClean="0"/>
              <a:t>42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481727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930F1-E466-4AC7-9C5A-21EDB207E5DD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451634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930F1-E466-4AC7-9C5A-21EDB207E5DD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359268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930F1-E466-4AC7-9C5A-21EDB207E5DD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521380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930F1-E466-4AC7-9C5A-21EDB207E5DD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345389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930F1-E466-4AC7-9C5A-21EDB207E5DD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117469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930F1-E466-4AC7-9C5A-21EDB207E5DD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64601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930F1-E466-4AC7-9C5A-21EDB207E5DD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30983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FC9C21-0339-4D57-809B-C7CC6CA4F4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EF44C5-A83B-4F77-867A-08C3B40EEF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B7E961-3C3D-416A-9B54-EEBABA4D8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746C3-327A-48B7-AE8C-3C6E1FA56A3A}" type="datetimeFigureOut">
              <a:rPr lang="en-CA" smtClean="0"/>
              <a:t>2022-03-03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354003-BA84-47EF-BADB-7B26DD543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F55479-C68C-47F1-AC4C-D05F88DA9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BA4A-1657-49DE-827E-454F34DF31F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72027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550CE-40F0-48E8-92DD-7438E4E22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F4C21B-850F-496C-9C57-D23AEB8D8C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63C234-CEB1-4ACF-A545-6A6B9ACD1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746C3-327A-48B7-AE8C-3C6E1FA56A3A}" type="datetimeFigureOut">
              <a:rPr lang="en-CA" smtClean="0"/>
              <a:t>2022-03-03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53DB50-1A22-41A4-9E40-61628FCE2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C3F1BD-88DE-46FB-BBF2-94E70E98B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BA4A-1657-49DE-827E-454F34DF31F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14548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6C526B4-945B-4FAE-8275-7A7331EE1D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D98A6D-8563-4211-B56A-4A5F09DBFB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1E5804-EE4A-4F3D-B747-CD00CF2E9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746C3-327A-48B7-AE8C-3C6E1FA56A3A}" type="datetimeFigureOut">
              <a:rPr lang="en-CA" smtClean="0"/>
              <a:t>2022-03-03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AC2E6A-0D12-4741-A940-2294ACCDB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9559F5-BE26-4FF3-881A-52B291C12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BA4A-1657-49DE-827E-454F34DF31F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773512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D06FF-254E-4CF3-80E1-1898ECF48D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08BDCB-9374-407B-BA8E-6FB1EC5CDD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1B28B7-BD85-4924-A38F-470DE1B10E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F9DC37-0A71-4940-BC0F-FA05C4F9EF94}" type="datetimeFigureOut">
              <a:rPr lang="en-CA" smtClean="0"/>
              <a:t>2022-03-03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394B09-A66C-4DED-AD5A-E717224E3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57538A-6A9F-4C2E-A7AB-3F7471557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C9AA07-0A1C-4F96-9768-2F4B0317817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37052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E5F22F2F-E315-4F2A-9F86-2FC925D272A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966" y="5147349"/>
            <a:ext cx="1449705" cy="140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571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56314-504A-48A2-8B76-D029E60A2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FBF201-31DA-41A7-A6F2-919146C159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0FAF1D-B5A2-4CCA-BAB1-D98D00A46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746C3-327A-48B7-AE8C-3C6E1FA56A3A}" type="datetimeFigureOut">
              <a:rPr lang="en-CA" smtClean="0"/>
              <a:t>2022-03-03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419F0D-CF3D-4463-AD28-745C57D20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128B6D-2463-4111-B588-C9F11A4FB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BA4A-1657-49DE-827E-454F34DF31F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99584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47FFE-6950-4AB5-A249-5D12DFDB6F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F7A83E-C15C-4B3F-A128-3C16DCC560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AC91D3-5B23-4D10-A30D-18C66ED20E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339CD5-1643-470A-9FE0-A51D0A798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746C3-327A-48B7-AE8C-3C6E1FA56A3A}" type="datetimeFigureOut">
              <a:rPr lang="en-CA" smtClean="0"/>
              <a:t>2022-03-03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42458F-61A6-47FD-980A-459CEAED6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CC5873-AC6C-4D33-B114-9FE2CB2B1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BA4A-1657-49DE-827E-454F34DF31F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24645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749C0F-FE8B-469D-8295-8E6854BD1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BB7852-3C37-4A71-A85A-DCC01425FE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DC58A6-FC61-4F83-B08E-C236FD88CC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0DE01B-1BA7-4418-BCBA-489ED597F3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F8E3D2-F5E8-445D-BA78-11C89DCD5C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2D2F02-B6A4-4BA5-B643-74F74F0D8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746C3-327A-48B7-AE8C-3C6E1FA56A3A}" type="datetimeFigureOut">
              <a:rPr lang="en-CA" smtClean="0"/>
              <a:t>2022-03-03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C2D70B-56AB-4B52-8761-F2A03992F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1351C8-BE3E-4563-84E1-C0B51187F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BA4A-1657-49DE-827E-454F34DF31F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46439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9C784E-76C8-47E9-A596-36AE18E1A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8EBA35-34C3-4ECF-BEE0-41F00806B1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746C3-327A-48B7-AE8C-3C6E1FA56A3A}" type="datetimeFigureOut">
              <a:rPr lang="en-CA" smtClean="0"/>
              <a:t>2022-03-03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FB8FF5-23A8-43ED-A211-3DB7D3F1D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B9FB04-1870-4A10-97BA-C6407EAFE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BA4A-1657-49DE-827E-454F34DF31F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55301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D40C78-8168-4D00-8F05-F4B8DB1F0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746C3-327A-48B7-AE8C-3C6E1FA56A3A}" type="datetimeFigureOut">
              <a:rPr lang="en-CA" smtClean="0"/>
              <a:t>2022-03-03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E31F8A-F3EA-4B52-B35D-322A1A93E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5FF2BB-FF24-42B9-9D4F-922CE7A5D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BA4A-1657-49DE-827E-454F34DF31F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35248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83F95-1D14-4867-81E9-CFC67F852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04FADB-5F2C-4A99-AE6D-017F579BF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5E9A72-90A7-4E60-A758-47688287C6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DBEF46-8E3B-4275-B740-358AE078E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746C3-327A-48B7-AE8C-3C6E1FA56A3A}" type="datetimeFigureOut">
              <a:rPr lang="en-CA" smtClean="0"/>
              <a:t>2022-03-03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C21A5B-A1DC-4A90-B427-8E47F56AB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028A44-BC5A-48EB-85A6-80AB8911C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BA4A-1657-49DE-827E-454F34DF31F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94911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D26CC6-7C51-43F7-BFC3-B8214F4C6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AA2066-79FA-4E87-B471-3B00139A33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1AF64E-B805-442C-8547-B89B2D65FC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576AC8-A777-4E38-8FA0-8216DC455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746C3-327A-48B7-AE8C-3C6E1FA56A3A}" type="datetimeFigureOut">
              <a:rPr lang="en-CA" smtClean="0"/>
              <a:t>2022-03-03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C2441A-2054-4940-B276-FFC1DEE59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08A5AD-5E59-4229-9D8F-B725DC2AF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BA4A-1657-49DE-827E-454F34DF31F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89508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53FAC8-1DB4-40BF-8FD4-5385BCA59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DB2AB2-0240-4752-B938-17A9F27C0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2FBAA5-E4DE-46B6-95B7-E9C8F07B2F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46C3-327A-48B7-AE8C-3C6E1FA56A3A}" type="datetimeFigureOut">
              <a:rPr lang="en-CA" smtClean="0"/>
              <a:t>2022-03-03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ECFAA2-35F1-42F8-B65C-17C42E93B2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0D19E-1633-482D-9CAC-E999081410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6BA4A-1657-49DE-827E-454F34DF31F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10788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2.gov.bc.ca/gov/content/industry/mineral-exploration-mining/british-columbia-geological-survey/publications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2.gov.bc.ca/gov/content/industry/mineral-exploration-mining/british-columbia-geological-survey/employment-opportunities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B8E7A549-B2E8-46D8-A58B-6CF6AC2C93E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46" y="457026"/>
            <a:ext cx="2416175" cy="2336800"/>
          </a:xfrm>
          <a:prstGeom prst="rect">
            <a:avLst/>
          </a:prstGeom>
        </p:spPr>
      </p:pic>
      <p:sp>
        <p:nvSpPr>
          <p:cNvPr id="6" name="Subtitle 1">
            <a:extLst>
              <a:ext uri="{FF2B5EF4-FFF2-40B4-BE49-F238E27FC236}">
                <a16:creationId xmlns:a16="http://schemas.microsoft.com/office/drawing/2014/main" id="{71FF84C2-DDF7-416E-8A49-294421F0E3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2990" y="3465675"/>
            <a:ext cx="10058399" cy="594066"/>
          </a:xfrm>
        </p:spPr>
        <p:txBody>
          <a:bodyPr>
            <a:noAutofit/>
          </a:bodyPr>
          <a:lstStyle/>
          <a:p>
            <a:pPr algn="ctr"/>
            <a:r>
              <a:rPr lang="en-CA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British Columbia Exploration and Mining 2021 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F7DF02ED-B433-4839-929A-86B82E9EE156}"/>
              </a:ext>
            </a:extLst>
          </p:cNvPr>
          <p:cNvSpPr txBox="1">
            <a:spLocks/>
          </p:cNvSpPr>
          <p:nvPr/>
        </p:nvSpPr>
        <p:spPr>
          <a:xfrm>
            <a:off x="7803025" y="5100349"/>
            <a:ext cx="3888432" cy="131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Gordon Clarke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BCGS Mineral Development Office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AME Roundup 2022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CA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CA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tint val="7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79006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717345F-976B-48AD-8E88-64778F93CC09}"/>
              </a:ext>
            </a:extLst>
          </p:cNvPr>
          <p:cNvSpPr txBox="1"/>
          <p:nvPr/>
        </p:nvSpPr>
        <p:spPr>
          <a:xfrm>
            <a:off x="2063691" y="502344"/>
            <a:ext cx="8478474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2021 The Year of</a:t>
            </a:r>
          </a:p>
          <a:p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C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Continued COVID </a:t>
            </a:r>
          </a:p>
          <a:p>
            <a:pPr algn="ctr"/>
            <a:r>
              <a:rPr lang="en-C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Forest Fires</a:t>
            </a:r>
          </a:p>
          <a:p>
            <a:pPr algn="ctr"/>
            <a:r>
              <a:rPr lang="en-C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Severe Flooding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Forest fires and flooding disrupted exploration programs in southern British Columbia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Despite this, the province experienced a near record in mineral exploration expenditures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volumes of samples, late programs and Covid protocols meant a backlog at assay labs. Many projects are still expecting assays results for 2021 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dirty="0"/>
          </a:p>
          <a:p>
            <a:endParaRPr lang="en-CA" dirty="0"/>
          </a:p>
          <a:p>
            <a:r>
              <a:rPr lang="en-CA" dirty="0"/>
              <a:t>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67968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chart&#10;&#10;Description automatically generated">
            <a:extLst>
              <a:ext uri="{FF2B5EF4-FFF2-40B4-BE49-F238E27FC236}">
                <a16:creationId xmlns:a16="http://schemas.microsoft.com/office/drawing/2014/main" id="{163E9CFA-57F1-4638-8A02-8DC5CCB622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46151"/>
            <a:ext cx="7524925" cy="34328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0EE2099-4016-4F11-806B-51810D6CDAFF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Exploration Expenditures 2021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92712E2-F58E-43DB-808E-0A3D9C4CE992}"/>
              </a:ext>
            </a:extLst>
          </p:cNvPr>
          <p:cNvSpPr txBox="1"/>
          <p:nvPr/>
        </p:nvSpPr>
        <p:spPr>
          <a:xfrm>
            <a:off x="7399091" y="1523976"/>
            <a:ext cx="479291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for 2021 $659.8 million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$629.2 million Metal + other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$30.6 million – Coal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Increase of $237.1 million vs 2020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Metal + other is the highest recorded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2012 metal plus other was $544.9 million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2012 coal was $136.1 million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7442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CB2E6-144F-4C5A-A1D3-4B77705390EE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Exploration Expenditures by Region 2021</a:t>
            </a:r>
          </a:p>
        </p:txBody>
      </p:sp>
      <p:pic>
        <p:nvPicPr>
          <p:cNvPr id="5" name="Picture 4" descr="Chart, timeline, waterfall chart&#10;&#10;Description automatically generated">
            <a:extLst>
              <a:ext uri="{FF2B5EF4-FFF2-40B4-BE49-F238E27FC236}">
                <a16:creationId xmlns:a16="http://schemas.microsoft.com/office/drawing/2014/main" id="{8A34E4E1-B27D-4C78-94AC-1E68D26423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142" y="1111285"/>
            <a:ext cx="8973715" cy="4635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559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03C25DC-87F5-4997-B34C-06D0F5762317}"/>
              </a:ext>
            </a:extLst>
          </p:cNvPr>
          <p:cNvSpPr txBox="1">
            <a:spLocks/>
          </p:cNvSpPr>
          <p:nvPr/>
        </p:nvSpPr>
        <p:spPr>
          <a:xfrm>
            <a:off x="1581150" y="516657"/>
            <a:ext cx="8534400" cy="5795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CA" sz="3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Exploration Expenditures by Category 2021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EFF760-B03B-4BAA-9A1C-2541D30FF04C}"/>
              </a:ext>
            </a:extLst>
          </p:cNvPr>
          <p:cNvSpPr txBox="1"/>
          <p:nvPr/>
        </p:nvSpPr>
        <p:spPr>
          <a:xfrm>
            <a:off x="4525037" y="5330586"/>
            <a:ext cx="39863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Provincial Average</a:t>
            </a: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BAE20752-A29E-4490-B1B7-8223C9E638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019" y="1629000"/>
            <a:ext cx="4993961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449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8E3917B-6D91-49A3-B1F1-A097891CB9DC}"/>
              </a:ext>
            </a:extLst>
          </p:cNvPr>
          <p:cNvSpPr txBox="1">
            <a:spLocks/>
          </p:cNvSpPr>
          <p:nvPr/>
        </p:nvSpPr>
        <p:spPr>
          <a:xfrm>
            <a:off x="2050157" y="414416"/>
            <a:ext cx="7427168" cy="72352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CA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Exploration Expenditures by Category (2020 vs 2021)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CC7D96-B217-4904-941B-2743E97DE4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461" y="6240915"/>
            <a:ext cx="10302145" cy="372047"/>
          </a:xfrm>
          <a:prstGeom prst="rect">
            <a:avLst/>
          </a:prstGeom>
        </p:spPr>
      </p:pic>
      <p:pic>
        <p:nvPicPr>
          <p:cNvPr id="7" name="Picture 6" descr="Chart, pie chart&#10;&#10;Description automatically generated">
            <a:extLst>
              <a:ext uri="{FF2B5EF4-FFF2-40B4-BE49-F238E27FC236}">
                <a16:creationId xmlns:a16="http://schemas.microsoft.com/office/drawing/2014/main" id="{6C360B88-5ABD-4EF6-9637-C3B91F2B41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70" y="1256659"/>
            <a:ext cx="5023182" cy="34342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D116584-9A66-4B49-851D-5C51C44706E5}"/>
              </a:ext>
            </a:extLst>
          </p:cNvPr>
          <p:cNvSpPr txBox="1"/>
          <p:nvPr/>
        </p:nvSpPr>
        <p:spPr>
          <a:xfrm>
            <a:off x="1100084" y="5601178"/>
            <a:ext cx="99918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Combined grassroots and early stage decrease 24.4% (2021) vs 33.4% (2020)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AF0B5A5-0777-4ED4-98EA-E935A7682910}"/>
              </a:ext>
            </a:extLst>
          </p:cNvPr>
          <p:cNvSpPr/>
          <p:nvPr/>
        </p:nvSpPr>
        <p:spPr>
          <a:xfrm>
            <a:off x="2623600" y="3032983"/>
            <a:ext cx="819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35.0%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96C46F2-A8CE-4A3C-8EA3-A05786C97E33}"/>
              </a:ext>
            </a:extLst>
          </p:cNvPr>
          <p:cNvSpPr txBox="1"/>
          <p:nvPr/>
        </p:nvSpPr>
        <p:spPr>
          <a:xfrm>
            <a:off x="3762534" y="2161887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25.7%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F72AD8D-3DE8-4E4C-AB85-C4B24A1F7D62}"/>
              </a:ext>
            </a:extLst>
          </p:cNvPr>
          <p:cNvSpPr/>
          <p:nvPr/>
        </p:nvSpPr>
        <p:spPr>
          <a:xfrm>
            <a:off x="1333906" y="2148185"/>
            <a:ext cx="819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25.8%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1052092-A8D2-4ED6-B2D3-E89C5F0E695A}"/>
              </a:ext>
            </a:extLst>
          </p:cNvPr>
          <p:cNvSpPr/>
          <p:nvPr/>
        </p:nvSpPr>
        <p:spPr>
          <a:xfrm>
            <a:off x="2991383" y="1668072"/>
            <a:ext cx="7040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7.7%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668139F-407C-41EA-B8A3-63B31D928B79}"/>
              </a:ext>
            </a:extLst>
          </p:cNvPr>
          <p:cNvSpPr/>
          <p:nvPr/>
        </p:nvSpPr>
        <p:spPr>
          <a:xfrm>
            <a:off x="2386997" y="1652733"/>
            <a:ext cx="6463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5.8%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6E3823A-7352-4B7B-BE6F-B26F3853C58D}"/>
              </a:ext>
            </a:extLst>
          </p:cNvPr>
          <p:cNvSpPr txBox="1"/>
          <p:nvPr/>
        </p:nvSpPr>
        <p:spPr>
          <a:xfrm>
            <a:off x="1406737" y="4713331"/>
            <a:ext cx="93785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Provincial Average                                   2021 Provincial Average</a:t>
            </a:r>
          </a:p>
        </p:txBody>
      </p:sp>
      <p:pic>
        <p:nvPicPr>
          <p:cNvPr id="20" name="Picture 19" descr="Diagram&#10;&#10;Description automatically generated">
            <a:extLst>
              <a:ext uri="{FF2B5EF4-FFF2-40B4-BE49-F238E27FC236}">
                <a16:creationId xmlns:a16="http://schemas.microsoft.com/office/drawing/2014/main" id="{9F72E5F2-C6ED-4BBA-AE15-55C6D23237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791" y="955653"/>
            <a:ext cx="4993961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3606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828999E-E91D-4CE6-8982-4096A424A07B}"/>
              </a:ext>
            </a:extLst>
          </p:cNvPr>
          <p:cNvSpPr txBox="1"/>
          <p:nvPr/>
        </p:nvSpPr>
        <p:spPr>
          <a:xfrm>
            <a:off x="4331804" y="607519"/>
            <a:ext cx="3528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Exploration Drilling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296D22-52F3-48C2-BA04-2955D9747B66}"/>
              </a:ext>
            </a:extLst>
          </p:cNvPr>
          <p:cNvSpPr txBox="1"/>
          <p:nvPr/>
        </p:nvSpPr>
        <p:spPr>
          <a:xfrm>
            <a:off x="4150759" y="5850371"/>
            <a:ext cx="47261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Increase of 451,000 m over 2020 total</a:t>
            </a:r>
          </a:p>
        </p:txBody>
      </p:sp>
      <p:pic>
        <p:nvPicPr>
          <p:cNvPr id="6" name="Picture 5" descr="Chart, timeline&#10;&#10;Description automatically generated">
            <a:extLst>
              <a:ext uri="{FF2B5EF4-FFF2-40B4-BE49-F238E27FC236}">
                <a16:creationId xmlns:a16="http://schemas.microsoft.com/office/drawing/2014/main" id="{C62AC1E0-5744-486D-95DF-E3AF4A630C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3938" y="1280428"/>
            <a:ext cx="9092572" cy="429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5225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art, bar chart&#10;&#10;Description automatically generated">
            <a:extLst>
              <a:ext uri="{FF2B5EF4-FFF2-40B4-BE49-F238E27FC236}">
                <a16:creationId xmlns:a16="http://schemas.microsoft.com/office/drawing/2014/main" id="{3373F2DA-81E0-4ABD-AA0E-11A9EEA958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910" y="962956"/>
            <a:ext cx="8559482" cy="5063296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FB2360F-F15F-4515-95E1-931CCDCAFF80}"/>
              </a:ext>
            </a:extLst>
          </p:cNvPr>
          <p:cNvSpPr txBox="1">
            <a:spLocks/>
          </p:cNvSpPr>
          <p:nvPr/>
        </p:nvSpPr>
        <p:spPr>
          <a:xfrm>
            <a:off x="4305807" y="247834"/>
            <a:ext cx="4032448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CA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New Mineral Claims (ha)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223AE4-186D-48CE-92C7-B0BCAF3EFE64}"/>
              </a:ext>
            </a:extLst>
          </p:cNvPr>
          <p:cNvSpPr txBox="1"/>
          <p:nvPr/>
        </p:nvSpPr>
        <p:spPr>
          <a:xfrm>
            <a:off x="6678539" y="1123124"/>
            <a:ext cx="304282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2021 total  3.9 million (ha)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Increase of ~  2.0 million (ha) vs 2020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058159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, bar chart, histogram&#10;&#10;Description automatically generated">
            <a:extLst>
              <a:ext uri="{FF2B5EF4-FFF2-40B4-BE49-F238E27FC236}">
                <a16:creationId xmlns:a16="http://schemas.microsoft.com/office/drawing/2014/main" id="{F4136ADB-3403-4F2F-A42B-D760E4B049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9742" y="1352570"/>
            <a:ext cx="8191379" cy="481327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CAC12BF-23C0-4468-B34D-EBE8EE813E21}"/>
              </a:ext>
            </a:extLst>
          </p:cNvPr>
          <p:cNvSpPr txBox="1"/>
          <p:nvPr/>
        </p:nvSpPr>
        <p:spPr>
          <a:xfrm>
            <a:off x="9142285" y="1639093"/>
            <a:ext cx="2304710" cy="206210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2021 issued      3,462 (ha)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2020 issued         811 (ha)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2019 issued      9,045 (ha)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2018 Issued     8,852 (ha)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2017 Issued   48,118 (ha)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2016 Issued 105,991 (ha)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2015 Issued   70,806 (ha)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2014 Issued     2,839 (ha)</a:t>
            </a:r>
          </a:p>
        </p:txBody>
      </p:sp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178A11A7-8B10-49C7-857D-0D2F6B371AF5}"/>
              </a:ext>
            </a:extLst>
          </p:cNvPr>
          <p:cNvSpPr txBox="1">
            <a:spLocks/>
          </p:cNvSpPr>
          <p:nvPr/>
        </p:nvSpPr>
        <p:spPr>
          <a:xfrm>
            <a:off x="3678559" y="474391"/>
            <a:ext cx="4834880" cy="6515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CA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New Coal Licenses Issued (ha)</a:t>
            </a:r>
          </a:p>
        </p:txBody>
      </p:sp>
    </p:spTree>
    <p:extLst>
      <p:ext uri="{BB962C8B-B14F-4D97-AF65-F5344CB8AC3E}">
        <p14:creationId xmlns:p14="http://schemas.microsoft.com/office/powerpoint/2010/main" val="13726880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AEF25B2-8C1E-4540-802F-72C4BE2B665F}"/>
              </a:ext>
            </a:extLst>
          </p:cNvPr>
          <p:cNvSpPr txBox="1">
            <a:spLocks/>
          </p:cNvSpPr>
          <p:nvPr/>
        </p:nvSpPr>
        <p:spPr>
          <a:xfrm>
            <a:off x="703976" y="376777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Significant Events 2021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5571BFC-4117-443F-BD08-58147ECEAD80}"/>
              </a:ext>
            </a:extLst>
          </p:cNvPr>
          <p:cNvSpPr txBox="1"/>
          <p:nvPr/>
        </p:nvSpPr>
        <p:spPr>
          <a:xfrm>
            <a:off x="4169329" y="1601672"/>
            <a:ext cx="439583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Mine development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Acquisitions and Earn Ins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Resource Announcements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Economic Studies</a:t>
            </a:r>
          </a:p>
        </p:txBody>
      </p:sp>
    </p:spTree>
    <p:extLst>
      <p:ext uri="{BB962C8B-B14F-4D97-AF65-F5344CB8AC3E}">
        <p14:creationId xmlns:p14="http://schemas.microsoft.com/office/powerpoint/2010/main" val="4309442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6CA6308-81D9-4800-98A1-CF6DEDFA55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48" y="938997"/>
            <a:ext cx="6194073" cy="561490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48CD0C1-8D9A-491C-AD69-17773D660C8D}"/>
              </a:ext>
            </a:extLst>
          </p:cNvPr>
          <p:cNvSpPr txBox="1"/>
          <p:nvPr/>
        </p:nvSpPr>
        <p:spPr>
          <a:xfrm>
            <a:off x="6587840" y="1005533"/>
            <a:ext cx="37112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Mine Development Projects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38563E-7156-43AB-A8B1-440FD184F814}"/>
              </a:ext>
            </a:extLst>
          </p:cNvPr>
          <p:cNvSpPr txBox="1"/>
          <p:nvPr/>
        </p:nvSpPr>
        <p:spPr>
          <a:xfrm>
            <a:off x="6140810" y="1653321"/>
            <a:ext cx="5737061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CA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Premier Gold </a:t>
            </a:r>
            <a:r>
              <a:rPr lang="en-CA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(Ascot Resources Ltd.)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Received Mines Act permit for construction and operation in December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 scale construction to start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8-year LOM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Production target Q1 2023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CA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Horse Creek Silica 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CA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Sinova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Global)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preparation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Planned production up to 400,000 </a:t>
            </a:r>
            <a:r>
              <a:rPr lang="en-CA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tpy</a:t>
            </a:r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CA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Kootenay West </a:t>
            </a:r>
            <a:r>
              <a:rPr lang="en-CA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(CertainTeed Gypsum Canada Inc.)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Mine construction continuing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Planned production 400,000 </a:t>
            </a:r>
            <a:r>
              <a:rPr lang="en-CA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tpy</a:t>
            </a:r>
            <a:endParaRPr lang="en-CA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CA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3EC442F-BE2D-447E-99A8-60734F68D84E}"/>
              </a:ext>
            </a:extLst>
          </p:cNvPr>
          <p:cNvSpPr>
            <a:spLocks noChangeAspect="1"/>
          </p:cNvSpPr>
          <p:nvPr/>
        </p:nvSpPr>
        <p:spPr>
          <a:xfrm>
            <a:off x="1917477" y="2962527"/>
            <a:ext cx="130302" cy="1303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506FA5-6B3A-4674-A2FF-8B70C2B125D3}"/>
              </a:ext>
            </a:extLst>
          </p:cNvPr>
          <p:cNvSpPr txBox="1"/>
          <p:nvPr/>
        </p:nvSpPr>
        <p:spPr>
          <a:xfrm>
            <a:off x="2085103" y="2962527"/>
            <a:ext cx="2257228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dirty="0"/>
              <a:t>Premier Gold (Au, Ag)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C0B242B-F034-43DD-8706-20A61B951CB0}"/>
              </a:ext>
            </a:extLst>
          </p:cNvPr>
          <p:cNvSpPr>
            <a:spLocks noChangeAspect="1"/>
          </p:cNvSpPr>
          <p:nvPr/>
        </p:nvSpPr>
        <p:spPr>
          <a:xfrm>
            <a:off x="5578187" y="5186323"/>
            <a:ext cx="130302" cy="1303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BB5FD48-26B5-4116-AE0E-16629443C4D4}"/>
              </a:ext>
            </a:extLst>
          </p:cNvPr>
          <p:cNvSpPr txBox="1"/>
          <p:nvPr/>
        </p:nvSpPr>
        <p:spPr>
          <a:xfrm>
            <a:off x="2900081" y="5141456"/>
            <a:ext cx="2668776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dirty="0"/>
              <a:t>Kootenay West (Gypsum)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0FF36BD-B031-459F-B9A2-FDF6CEC54699}"/>
              </a:ext>
            </a:extLst>
          </p:cNvPr>
          <p:cNvSpPr>
            <a:spLocks noChangeAspect="1"/>
          </p:cNvSpPr>
          <p:nvPr/>
        </p:nvSpPr>
        <p:spPr>
          <a:xfrm>
            <a:off x="5310710" y="4845064"/>
            <a:ext cx="130302" cy="1303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57AEF8-6B51-45C8-82DC-4E44F0C17CAA}"/>
              </a:ext>
            </a:extLst>
          </p:cNvPr>
          <p:cNvSpPr txBox="1"/>
          <p:nvPr/>
        </p:nvSpPr>
        <p:spPr>
          <a:xfrm>
            <a:off x="2595282" y="4660398"/>
            <a:ext cx="2668777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dirty="0"/>
              <a:t>Horse Creek Silica (Silica)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B7C751-0322-49A6-9A9F-FE91A5DD2488}"/>
              </a:ext>
            </a:extLst>
          </p:cNvPr>
          <p:cNvSpPr txBox="1"/>
          <p:nvPr/>
        </p:nvSpPr>
        <p:spPr>
          <a:xfrm>
            <a:off x="4351970" y="296190"/>
            <a:ext cx="32470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Significant Events</a:t>
            </a:r>
          </a:p>
        </p:txBody>
      </p:sp>
    </p:spTree>
    <p:extLst>
      <p:ext uri="{BB962C8B-B14F-4D97-AF65-F5344CB8AC3E}">
        <p14:creationId xmlns:p14="http://schemas.microsoft.com/office/powerpoint/2010/main" val="3741633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EC9313D-BB46-49A2-9332-374E627885EF}"/>
              </a:ext>
            </a:extLst>
          </p:cNvPr>
          <p:cNvSpPr/>
          <p:nvPr/>
        </p:nvSpPr>
        <p:spPr>
          <a:xfrm>
            <a:off x="2085975" y="752207"/>
            <a:ext cx="7848600" cy="381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CA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CA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Mining Production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CA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Exploration Expenditures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CA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Significant Events 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CA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Exploration Highlights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CA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British Columbia Geological Survey Activities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CA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7950964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6CA6308-81D9-4800-98A1-CF6DEDFA55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0" y="938997"/>
            <a:ext cx="6194073" cy="561490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48CD0C1-8D9A-491C-AD69-17773D660C8D}"/>
              </a:ext>
            </a:extLst>
          </p:cNvPr>
          <p:cNvSpPr txBox="1"/>
          <p:nvPr/>
        </p:nvSpPr>
        <p:spPr>
          <a:xfrm>
            <a:off x="6587840" y="1005533"/>
            <a:ext cx="33714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Acquisitions and Earn Ins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38563E-7156-43AB-A8B1-440FD184F814}"/>
              </a:ext>
            </a:extLst>
          </p:cNvPr>
          <p:cNvSpPr txBox="1"/>
          <p:nvPr/>
        </p:nvSpPr>
        <p:spPr>
          <a:xfrm>
            <a:off x="6140810" y="1653321"/>
            <a:ext cx="5737061" cy="4124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endParaRPr lang="en-CA" sz="1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Newmont Corporation purchases GT Gold Corp. for estimated $456 million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Assets include the </a:t>
            </a:r>
            <a:r>
              <a:rPr lang="en-CA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Saddle North 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deposit</a:t>
            </a:r>
          </a:p>
          <a:p>
            <a:pPr lvl="1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Hochschild Mining PLC </a:t>
            </a:r>
            <a:r>
              <a:rPr lang="en-US" sz="1800" b="0" i="0" u="none" strike="noStrike" baseline="0" dirty="0">
                <a:latin typeface="TimesNewRomanPSMT"/>
              </a:rPr>
              <a:t>announced their intent to earn a 60% interest in the </a:t>
            </a:r>
            <a:r>
              <a:rPr lang="en-US" sz="1800" b="1" i="0" u="none" strike="noStrike" baseline="0" dirty="0">
                <a:latin typeface="TimesNewRomanPS-BoldMT"/>
              </a:rPr>
              <a:t>Snip Gold </a:t>
            </a:r>
            <a:r>
              <a:rPr lang="en-US" sz="1800" b="0" i="0" u="none" strike="noStrike" baseline="0" dirty="0">
                <a:latin typeface="TimesNewRomanPSMT"/>
              </a:rPr>
              <a:t>project from Skeena Resources Limited by spending approximately $100 million during the </a:t>
            </a:r>
            <a:r>
              <a:rPr lang="en-CA" sz="1800" b="0" i="0" u="none" strike="noStrike" baseline="0" dirty="0">
                <a:latin typeface="TimesNewRomanPSMT"/>
              </a:rPr>
              <a:t>option period</a:t>
            </a:r>
          </a:p>
          <a:p>
            <a:pPr lvl="1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Newcrest Mining Limited offers to purchase the </a:t>
            </a:r>
            <a:r>
              <a:rPr lang="en-CA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Brucejack 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mine from Pretium Resources Inc. for approximately $3.5 billion</a:t>
            </a:r>
          </a:p>
          <a:p>
            <a:pPr lvl="1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3EC442F-BE2D-447E-99A8-60734F68D84E}"/>
              </a:ext>
            </a:extLst>
          </p:cNvPr>
          <p:cNvSpPr>
            <a:spLocks noChangeAspect="1"/>
          </p:cNvSpPr>
          <p:nvPr/>
        </p:nvSpPr>
        <p:spPr>
          <a:xfrm>
            <a:off x="1861495" y="2057451"/>
            <a:ext cx="130302" cy="1303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4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C0B242B-F034-43DD-8706-20A61B951CB0}"/>
              </a:ext>
            </a:extLst>
          </p:cNvPr>
          <p:cNvSpPr>
            <a:spLocks noChangeAspect="1"/>
          </p:cNvSpPr>
          <p:nvPr/>
        </p:nvSpPr>
        <p:spPr>
          <a:xfrm>
            <a:off x="1866766" y="2718003"/>
            <a:ext cx="130302" cy="1303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400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0FF36BD-B031-459F-B9A2-FDF6CEC54699}"/>
              </a:ext>
            </a:extLst>
          </p:cNvPr>
          <p:cNvSpPr>
            <a:spLocks noChangeAspect="1"/>
          </p:cNvSpPr>
          <p:nvPr/>
        </p:nvSpPr>
        <p:spPr>
          <a:xfrm>
            <a:off x="1992037" y="2885629"/>
            <a:ext cx="130302" cy="1303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B7C751-0322-49A6-9A9F-FE91A5DD2488}"/>
              </a:ext>
            </a:extLst>
          </p:cNvPr>
          <p:cNvSpPr txBox="1"/>
          <p:nvPr/>
        </p:nvSpPr>
        <p:spPr>
          <a:xfrm>
            <a:off x="4351970" y="296190"/>
            <a:ext cx="39802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Significant Events (cont.)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7A9C17-4FFE-4110-84A7-55D37896B184}"/>
              </a:ext>
            </a:extLst>
          </p:cNvPr>
          <p:cNvSpPr txBox="1"/>
          <p:nvPr/>
        </p:nvSpPr>
        <p:spPr>
          <a:xfrm>
            <a:off x="2070809" y="1872785"/>
            <a:ext cx="2615491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dirty="0"/>
              <a:t>Saddle North (Cu, Au, Ag)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4553AA3-A2FB-476E-AFB5-62CD1C702E8F}"/>
              </a:ext>
            </a:extLst>
          </p:cNvPr>
          <p:cNvSpPr txBox="1"/>
          <p:nvPr/>
        </p:nvSpPr>
        <p:spPr>
          <a:xfrm>
            <a:off x="2001128" y="2393704"/>
            <a:ext cx="1988007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dirty="0"/>
              <a:t>Snip Gold (Au, Ag)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130716-7A36-4D7B-B658-E7538FD2ABC0}"/>
              </a:ext>
            </a:extLst>
          </p:cNvPr>
          <p:cNvSpPr txBox="1"/>
          <p:nvPr/>
        </p:nvSpPr>
        <p:spPr>
          <a:xfrm>
            <a:off x="2155368" y="2960111"/>
            <a:ext cx="1917733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dirty="0"/>
              <a:t>Brucejack (Au, Ag)</a:t>
            </a:r>
          </a:p>
        </p:txBody>
      </p:sp>
    </p:spTree>
    <p:extLst>
      <p:ext uri="{BB962C8B-B14F-4D97-AF65-F5344CB8AC3E}">
        <p14:creationId xmlns:p14="http://schemas.microsoft.com/office/powerpoint/2010/main" val="2105140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6CA6308-81D9-4800-98A1-CF6DEDFA55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0" y="938997"/>
            <a:ext cx="6194073" cy="561490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48CD0C1-8D9A-491C-AD69-17773D660C8D}"/>
              </a:ext>
            </a:extLst>
          </p:cNvPr>
          <p:cNvSpPr txBox="1"/>
          <p:nvPr/>
        </p:nvSpPr>
        <p:spPr>
          <a:xfrm>
            <a:off x="6638183" y="888663"/>
            <a:ext cx="3388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Resource Announcements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38563E-7156-43AB-A8B1-440FD184F814}"/>
              </a:ext>
            </a:extLst>
          </p:cNvPr>
          <p:cNvSpPr txBox="1"/>
          <p:nvPr/>
        </p:nvSpPr>
        <p:spPr>
          <a:xfrm>
            <a:off x="5726058" y="1400662"/>
            <a:ext cx="6353149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endParaRPr lang="en-CA" sz="1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CA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Lawyers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 Benchmark Metals Inc.)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Filed an updated Resource estimate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Indicated 40.3 Mt at 1.19 g/t Au, 38.7 g/t Ag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Inferred 16.2 Mt at 1.19 g/t Au, 34.7 g/t Ag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CA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Treaty Creek 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(Tudor Gold Corp. 60%, Teuton Resources Corp. 20%, American Creek Resources Ltd. 20%)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Filed an initial Resource estimate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&amp; Ind 815.7 Mt at 0.66 g/t Au, 3.6 g/t Ag, 0.06% Cu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Inferred 311.7 Mt at 0.72 g/t Au, 4.0 g/t Ag, 0.05% Cu</a:t>
            </a:r>
          </a:p>
          <a:p>
            <a:pPr lvl="1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A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3EC442F-BE2D-447E-99A8-60734F68D84E}"/>
              </a:ext>
            </a:extLst>
          </p:cNvPr>
          <p:cNvSpPr>
            <a:spLocks noChangeAspect="1"/>
          </p:cNvSpPr>
          <p:nvPr/>
        </p:nvSpPr>
        <p:spPr>
          <a:xfrm>
            <a:off x="2651000" y="2292657"/>
            <a:ext cx="130302" cy="1303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400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0FF36BD-B031-459F-B9A2-FDF6CEC54699}"/>
              </a:ext>
            </a:extLst>
          </p:cNvPr>
          <p:cNvSpPr>
            <a:spLocks noChangeAspect="1"/>
          </p:cNvSpPr>
          <p:nvPr/>
        </p:nvSpPr>
        <p:spPr>
          <a:xfrm>
            <a:off x="1992037" y="2857636"/>
            <a:ext cx="130302" cy="1303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B7C751-0322-49A6-9A9F-FE91A5DD2488}"/>
              </a:ext>
            </a:extLst>
          </p:cNvPr>
          <p:cNvSpPr txBox="1"/>
          <p:nvPr/>
        </p:nvSpPr>
        <p:spPr>
          <a:xfrm>
            <a:off x="4351970" y="296190"/>
            <a:ext cx="39802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Significant Events (cont.)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7A9C17-4FFE-4110-84A7-55D37896B184}"/>
              </a:ext>
            </a:extLst>
          </p:cNvPr>
          <p:cNvSpPr txBox="1"/>
          <p:nvPr/>
        </p:nvSpPr>
        <p:spPr>
          <a:xfrm>
            <a:off x="2835769" y="2120950"/>
            <a:ext cx="1810875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dirty="0"/>
              <a:t>Lawyers (Au, Ag)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5D8B6DD-73B0-4C64-BC7B-76875971E6F0}"/>
              </a:ext>
            </a:extLst>
          </p:cNvPr>
          <p:cNvSpPr txBox="1"/>
          <p:nvPr/>
        </p:nvSpPr>
        <p:spPr>
          <a:xfrm>
            <a:off x="2178325" y="2705712"/>
            <a:ext cx="2169743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dirty="0"/>
              <a:t>Treaty Creek (Au, Ag)</a:t>
            </a:r>
          </a:p>
        </p:txBody>
      </p:sp>
    </p:spTree>
    <p:extLst>
      <p:ext uri="{BB962C8B-B14F-4D97-AF65-F5344CB8AC3E}">
        <p14:creationId xmlns:p14="http://schemas.microsoft.com/office/powerpoint/2010/main" val="34226699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6CA6308-81D9-4800-98A1-CF6DEDFA55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0" y="938997"/>
            <a:ext cx="6194073" cy="561490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48CD0C1-8D9A-491C-AD69-17773D660C8D}"/>
              </a:ext>
            </a:extLst>
          </p:cNvPr>
          <p:cNvSpPr txBox="1"/>
          <p:nvPr/>
        </p:nvSpPr>
        <p:spPr>
          <a:xfrm>
            <a:off x="6587840" y="1005533"/>
            <a:ext cx="4276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Resource Announcements (cont.)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38563E-7156-43AB-A8B1-440FD184F814}"/>
              </a:ext>
            </a:extLst>
          </p:cNvPr>
          <p:cNvSpPr txBox="1"/>
          <p:nvPr/>
        </p:nvSpPr>
        <p:spPr>
          <a:xfrm>
            <a:off x="5905850" y="1559354"/>
            <a:ext cx="6061435" cy="4124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endParaRPr lang="en-CA" sz="1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CA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Schaft Creek 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(Teck Resources Limited 75%, Copper Fox Metals Inc. 25%)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Filed an updated Resource estimate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&amp; Ind 1.35 </a:t>
            </a:r>
            <a:r>
              <a:rPr lang="en-CA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Bt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0.26% Cu, 0.16 g/t Au, 0.017 % Mo, 1.25 g/t Ag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Inferred 343.6 Mt at 0.17% Cu, 0.11 g/t Au, 0.013 g/t Mo, 0.84 g/t Ag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CA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Stardust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(Northwest Copper Corp.)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Filed a new Resource estimate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Indicated 1.31 Mt at 1.65% Cu, 1.82 g/t Au, 33.2 g/t Ag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Inferred 3.09 Mt at 1.10% Cu, 1.54 g/t Au, 24.9 g/t Ag</a:t>
            </a:r>
          </a:p>
          <a:p>
            <a:pPr lvl="1"/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CA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(at a US $105/t cut-off)</a:t>
            </a:r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0FF36BD-B031-459F-B9A2-FDF6CEC54699}"/>
              </a:ext>
            </a:extLst>
          </p:cNvPr>
          <p:cNvSpPr>
            <a:spLocks noChangeAspect="1"/>
          </p:cNvSpPr>
          <p:nvPr/>
        </p:nvSpPr>
        <p:spPr>
          <a:xfrm>
            <a:off x="1612808" y="2350782"/>
            <a:ext cx="130302" cy="1303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B7C751-0322-49A6-9A9F-FE91A5DD2488}"/>
              </a:ext>
            </a:extLst>
          </p:cNvPr>
          <p:cNvSpPr txBox="1"/>
          <p:nvPr/>
        </p:nvSpPr>
        <p:spPr>
          <a:xfrm>
            <a:off x="4351970" y="296190"/>
            <a:ext cx="39802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Significant Events (cont.)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403064B-9263-4C6C-B651-3C73503D9536}"/>
              </a:ext>
            </a:extLst>
          </p:cNvPr>
          <p:cNvSpPr txBox="1"/>
          <p:nvPr/>
        </p:nvSpPr>
        <p:spPr>
          <a:xfrm>
            <a:off x="1810807" y="2175222"/>
            <a:ext cx="2948811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dirty="0"/>
              <a:t>Schaft Creek (Cu, Au, Mo, Ag)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831C7C9-05CB-4884-9176-8FF7846CBCBA}"/>
              </a:ext>
            </a:extLst>
          </p:cNvPr>
          <p:cNvSpPr>
            <a:spLocks noChangeAspect="1"/>
          </p:cNvSpPr>
          <p:nvPr/>
        </p:nvSpPr>
        <p:spPr>
          <a:xfrm>
            <a:off x="2800130" y="3241286"/>
            <a:ext cx="130302" cy="1303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77CD950-CD04-449B-92F9-4DDB1F5B5F70}"/>
              </a:ext>
            </a:extLst>
          </p:cNvPr>
          <p:cNvSpPr txBox="1"/>
          <p:nvPr/>
        </p:nvSpPr>
        <p:spPr>
          <a:xfrm>
            <a:off x="2969647" y="2959606"/>
            <a:ext cx="2169743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dirty="0"/>
              <a:t>Stardust (Cu, Au, Ag)</a:t>
            </a:r>
          </a:p>
        </p:txBody>
      </p:sp>
    </p:spTree>
    <p:extLst>
      <p:ext uri="{BB962C8B-B14F-4D97-AF65-F5344CB8AC3E}">
        <p14:creationId xmlns:p14="http://schemas.microsoft.com/office/powerpoint/2010/main" val="16996601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6CA6308-81D9-4800-98A1-CF6DEDFA55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0" y="938997"/>
            <a:ext cx="6194073" cy="561490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48CD0C1-8D9A-491C-AD69-17773D660C8D}"/>
              </a:ext>
            </a:extLst>
          </p:cNvPr>
          <p:cNvSpPr txBox="1"/>
          <p:nvPr/>
        </p:nvSpPr>
        <p:spPr>
          <a:xfrm>
            <a:off x="6587840" y="779030"/>
            <a:ext cx="4276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Resource Announcements (cont.)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38563E-7156-43AB-A8B1-440FD184F814}"/>
              </a:ext>
            </a:extLst>
          </p:cNvPr>
          <p:cNvSpPr txBox="1"/>
          <p:nvPr/>
        </p:nvSpPr>
        <p:spPr>
          <a:xfrm>
            <a:off x="5687736" y="980513"/>
            <a:ext cx="6388607" cy="57861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endParaRPr lang="en-CA" sz="1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CA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Lac La </a:t>
            </a:r>
            <a:r>
              <a:rPr lang="en-CA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Hache</a:t>
            </a:r>
            <a:r>
              <a:rPr lang="en-CA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CA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Engold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Mines Ltd.)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Resource estimates for the G1 and Spout copper deposits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G1 (underground) - Inferred 1.71 Mt at 1.25% Cu, 6.45 g/t Ag, 0.19 g/t Au, 30.94% magnetite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Spout (open pit) - Indicated 6.5 Mt at 0.33% Cu, 1.34 g/t Ag, 0.05 g/t Au, 11.63% magnetite. - Inferred 7.66 Mt at 0.27% Cu, 0.99 g/t Ag, 0.04 g/t Au, 9.50% magnetite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Spout (underground) - Inferred  0.39 Mt 1.00% Cu, 2.58 g/t Ag, 0.13 g/t Au, 10.33% magnetite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Revised Resource for the Aurizon South gold deposit  - Inferred 1.99 Mt at 2.32 g/t Au, 0.6% Cu, 5.37 g/t Ag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CA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Shovelnose Gold 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CA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Westhaven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Gold Corp.)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Recently filed an initial Resource estimate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Indicated 841,000 oz at 2.47 </a:t>
            </a:r>
            <a:r>
              <a:rPr lang="en-CA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AuEq</a:t>
            </a:r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Inferred 277,000 oz at 0.94 g/t </a:t>
            </a:r>
            <a:r>
              <a:rPr lang="en-CA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AuEq</a:t>
            </a:r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B7C751-0322-49A6-9A9F-FE91A5DD2488}"/>
              </a:ext>
            </a:extLst>
          </p:cNvPr>
          <p:cNvSpPr txBox="1"/>
          <p:nvPr/>
        </p:nvSpPr>
        <p:spPr>
          <a:xfrm>
            <a:off x="4351970" y="296190"/>
            <a:ext cx="39802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Significant Events (cont.)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7A9C17-4FFE-4110-84A7-55D37896B184}"/>
              </a:ext>
            </a:extLst>
          </p:cNvPr>
          <p:cNvSpPr txBox="1"/>
          <p:nvPr/>
        </p:nvSpPr>
        <p:spPr>
          <a:xfrm>
            <a:off x="2276123" y="4187517"/>
            <a:ext cx="3611493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dirty="0"/>
              <a:t>Lac La </a:t>
            </a:r>
            <a:r>
              <a:rPr lang="en-CA" dirty="0" err="1"/>
              <a:t>Hache</a:t>
            </a:r>
            <a:r>
              <a:rPr lang="en-CA" dirty="0"/>
              <a:t> (Cu, Au, Ag, magnetite)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FFB3175-D496-4A3C-AB62-FB73B53412FB}"/>
              </a:ext>
            </a:extLst>
          </p:cNvPr>
          <p:cNvSpPr>
            <a:spLocks noChangeAspect="1"/>
          </p:cNvSpPr>
          <p:nvPr/>
        </p:nvSpPr>
        <p:spPr>
          <a:xfrm>
            <a:off x="4125077" y="4575564"/>
            <a:ext cx="130302" cy="1303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CC14937-26B4-455A-8125-CC28CDEACDC0}"/>
              </a:ext>
            </a:extLst>
          </p:cNvPr>
          <p:cNvSpPr txBox="1"/>
          <p:nvPr/>
        </p:nvSpPr>
        <p:spPr>
          <a:xfrm>
            <a:off x="2117368" y="4843919"/>
            <a:ext cx="2138011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dirty="0"/>
              <a:t>Shovelnose Gold (Au, Ag)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459C2C5-01C9-4A21-BFB8-C21BD3321082}"/>
              </a:ext>
            </a:extLst>
          </p:cNvPr>
          <p:cNvSpPr>
            <a:spLocks noChangeAspect="1"/>
          </p:cNvSpPr>
          <p:nvPr/>
        </p:nvSpPr>
        <p:spPr>
          <a:xfrm>
            <a:off x="4203464" y="5490250"/>
            <a:ext cx="130302" cy="1303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24055939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6CA6308-81D9-4800-98A1-CF6DEDFA55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0" y="938997"/>
            <a:ext cx="6194073" cy="561490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48CD0C1-8D9A-491C-AD69-17773D660C8D}"/>
              </a:ext>
            </a:extLst>
          </p:cNvPr>
          <p:cNvSpPr txBox="1"/>
          <p:nvPr/>
        </p:nvSpPr>
        <p:spPr>
          <a:xfrm>
            <a:off x="6587840" y="829364"/>
            <a:ext cx="4276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Resource Announcements (cont.)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38563E-7156-43AB-A8B1-440FD184F814}"/>
              </a:ext>
            </a:extLst>
          </p:cNvPr>
          <p:cNvSpPr txBox="1"/>
          <p:nvPr/>
        </p:nvSpPr>
        <p:spPr>
          <a:xfrm>
            <a:off x="5176008" y="1469724"/>
            <a:ext cx="7003868" cy="35702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endParaRPr lang="en-CA" sz="1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CA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Wicheeda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(Defense Metals Corp.)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Filed an update Resource estimate (part of PEA)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Indicated 5.0 Mt at 2.95% TREO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Inferred 29.5 Mt at 1.83% TREO</a:t>
            </a:r>
          </a:p>
          <a:p>
            <a:pPr lvl="1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CA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Revel Ridge 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CA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Rokmaster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Resources Corp.)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Filed an updated Resource estimate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&amp; Ind 6.7 Mt at 50 g/t Ag, 3.69 g/t Au, 1.93% Pb, 3.68% Zn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Inferred 6.0 Mt at 37 g/t Ag, 4.7 g/t Au, 1.19% Pb, 2.20% Zn</a:t>
            </a:r>
          </a:p>
          <a:p>
            <a:pPr lvl="1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B7C751-0322-49A6-9A9F-FE91A5DD2488}"/>
              </a:ext>
            </a:extLst>
          </p:cNvPr>
          <p:cNvSpPr txBox="1"/>
          <p:nvPr/>
        </p:nvSpPr>
        <p:spPr>
          <a:xfrm>
            <a:off x="4351970" y="296190"/>
            <a:ext cx="39802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Significant Events (cont.)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403064B-9263-4C6C-B651-3C73503D9536}"/>
              </a:ext>
            </a:extLst>
          </p:cNvPr>
          <p:cNvSpPr txBox="1"/>
          <p:nvPr/>
        </p:nvSpPr>
        <p:spPr>
          <a:xfrm>
            <a:off x="2071686" y="4281350"/>
            <a:ext cx="2781178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dirty="0"/>
              <a:t>Revel Ridge (Au, Ag, Pb, Zn)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FFB3175-D496-4A3C-AB62-FB73B53412FB}"/>
              </a:ext>
            </a:extLst>
          </p:cNvPr>
          <p:cNvSpPr>
            <a:spLocks noChangeAspect="1"/>
          </p:cNvSpPr>
          <p:nvPr/>
        </p:nvSpPr>
        <p:spPr>
          <a:xfrm>
            <a:off x="4852864" y="4668871"/>
            <a:ext cx="130302" cy="1303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400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862D0E1-5F9E-4C52-844C-B68C3693CC62}"/>
              </a:ext>
            </a:extLst>
          </p:cNvPr>
          <p:cNvSpPr>
            <a:spLocks noChangeAspect="1"/>
          </p:cNvSpPr>
          <p:nvPr/>
        </p:nvSpPr>
        <p:spPr>
          <a:xfrm>
            <a:off x="3790735" y="3556320"/>
            <a:ext cx="130302" cy="1303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A1B5619-94C9-43D3-8C29-668A2155D9B5}"/>
              </a:ext>
            </a:extLst>
          </p:cNvPr>
          <p:cNvSpPr txBox="1"/>
          <p:nvPr/>
        </p:nvSpPr>
        <p:spPr>
          <a:xfrm>
            <a:off x="2588449" y="3081690"/>
            <a:ext cx="1763521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dirty="0"/>
              <a:t>Wicheeda (LREE)</a:t>
            </a:r>
          </a:p>
        </p:txBody>
      </p:sp>
    </p:spTree>
    <p:extLst>
      <p:ext uri="{BB962C8B-B14F-4D97-AF65-F5344CB8AC3E}">
        <p14:creationId xmlns:p14="http://schemas.microsoft.com/office/powerpoint/2010/main" val="42902057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6CA6308-81D9-4800-98A1-CF6DEDFA55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0" y="938997"/>
            <a:ext cx="6194073" cy="561490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48CD0C1-8D9A-491C-AD69-17773D660C8D}"/>
              </a:ext>
            </a:extLst>
          </p:cNvPr>
          <p:cNvSpPr txBox="1"/>
          <p:nvPr/>
        </p:nvSpPr>
        <p:spPr>
          <a:xfrm>
            <a:off x="6587840" y="829364"/>
            <a:ext cx="4276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Resource Announcements (cont.)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38563E-7156-43AB-A8B1-440FD184F814}"/>
              </a:ext>
            </a:extLst>
          </p:cNvPr>
          <p:cNvSpPr txBox="1"/>
          <p:nvPr/>
        </p:nvSpPr>
        <p:spPr>
          <a:xfrm>
            <a:off x="5434778" y="1250649"/>
            <a:ext cx="6745097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endParaRPr lang="en-CA" sz="1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CA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Spanish Mountain 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(Spanish Mountain Gold Ltd.)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Filed an updated Reserve and Resource estimate (part of PFS)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Proven &amp; Probable 95.9 Mt at 0.76 g/t Au, 0.71 g/t Au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&amp; Ind 294.2 Mt at 0.50 g/t Au, 0.72 g/t Ag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Inferred 18.3 Mt at 0.63 g/t Au, 0.76 g/t Ag</a:t>
            </a:r>
          </a:p>
          <a:p>
            <a:pPr lvl="1"/>
            <a:endParaRPr lang="en-CA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CA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Jersey Emerald 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(Apex Resources Inc.)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Filed an updated Resource estimate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Indicated 1.47 Mt at 0.173% WO</a:t>
            </a:r>
            <a:r>
              <a:rPr lang="en-CA" baseline="-25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0.05 g/t Au, 0.021% Mo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Inferred 5.13 Mt at 0.227% WO</a:t>
            </a:r>
            <a:r>
              <a:rPr lang="en-CA" baseline="-25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0.081 g/t Au, 0.026% Mo</a:t>
            </a:r>
          </a:p>
          <a:p>
            <a:pPr lvl="1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B7C751-0322-49A6-9A9F-FE91A5DD2488}"/>
              </a:ext>
            </a:extLst>
          </p:cNvPr>
          <p:cNvSpPr txBox="1"/>
          <p:nvPr/>
        </p:nvSpPr>
        <p:spPr>
          <a:xfrm>
            <a:off x="4351970" y="296190"/>
            <a:ext cx="39802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Significant Events (cont.)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CC14937-26B4-455A-8125-CC28CDEACDC0}"/>
              </a:ext>
            </a:extLst>
          </p:cNvPr>
          <p:cNvSpPr txBox="1"/>
          <p:nvPr/>
        </p:nvSpPr>
        <p:spPr>
          <a:xfrm>
            <a:off x="5498445" y="5618731"/>
            <a:ext cx="2747106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dirty="0"/>
              <a:t>Jersey Emerald (W, Mo, Au)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459C2C5-01C9-4A21-BFB8-C21BD3321082}"/>
              </a:ext>
            </a:extLst>
          </p:cNvPr>
          <p:cNvSpPr>
            <a:spLocks noChangeAspect="1"/>
          </p:cNvSpPr>
          <p:nvPr/>
        </p:nvSpPr>
        <p:spPr>
          <a:xfrm>
            <a:off x="5304476" y="5639539"/>
            <a:ext cx="130302" cy="1303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93F07EE-1CFB-48F8-8297-4C0B6AB000B2}"/>
              </a:ext>
            </a:extLst>
          </p:cNvPr>
          <p:cNvSpPr txBox="1"/>
          <p:nvPr/>
        </p:nvSpPr>
        <p:spPr>
          <a:xfrm>
            <a:off x="1773366" y="4418849"/>
            <a:ext cx="2706355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dirty="0"/>
              <a:t>Spanish Mountain (Au, Ag)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06C17AC-0815-46C0-88CE-17AF6C5BE65E}"/>
              </a:ext>
            </a:extLst>
          </p:cNvPr>
          <p:cNvSpPr>
            <a:spLocks noChangeAspect="1"/>
          </p:cNvSpPr>
          <p:nvPr/>
        </p:nvSpPr>
        <p:spPr>
          <a:xfrm>
            <a:off x="3993205" y="4254991"/>
            <a:ext cx="130302" cy="1303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1668693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6CA6308-81D9-4800-98A1-CF6DEDFA55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0" y="938997"/>
            <a:ext cx="6194073" cy="561490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48CD0C1-8D9A-491C-AD69-17773D660C8D}"/>
              </a:ext>
            </a:extLst>
          </p:cNvPr>
          <p:cNvSpPr txBox="1"/>
          <p:nvPr/>
        </p:nvSpPr>
        <p:spPr>
          <a:xfrm>
            <a:off x="6587840" y="1005533"/>
            <a:ext cx="24128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Economic Studies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38563E-7156-43AB-A8B1-440FD184F814}"/>
              </a:ext>
            </a:extLst>
          </p:cNvPr>
          <p:cNvSpPr txBox="1"/>
          <p:nvPr/>
        </p:nvSpPr>
        <p:spPr>
          <a:xfrm>
            <a:off x="5761949" y="1653321"/>
            <a:ext cx="6443094" cy="46782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endParaRPr lang="en-CA" sz="1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CA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Schaft Creek 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(Teck Resources Limited 75%, Copper Fox Metals Inc. 25%)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Preliminary Economic Assessment filed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After-tax NPV of US$842.1 million and IRR of 12.9%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21-year LOM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Recommends advancing to PFS</a:t>
            </a:r>
          </a:p>
          <a:p>
            <a:pPr lvl="1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CA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Eskay Creek 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(Skeena Resources Limited)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Prefeasibility Study filed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After-tax NPV of C$1.4 billion and IRR 56%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9.8-year LOM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Based on open pit resource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has underground exploration potential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B7C751-0322-49A6-9A9F-FE91A5DD2488}"/>
              </a:ext>
            </a:extLst>
          </p:cNvPr>
          <p:cNvSpPr txBox="1"/>
          <p:nvPr/>
        </p:nvSpPr>
        <p:spPr>
          <a:xfrm>
            <a:off x="4351970" y="296190"/>
            <a:ext cx="39802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Significant Events (cont.)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FFB3175-D496-4A3C-AB62-FB73B53412FB}"/>
              </a:ext>
            </a:extLst>
          </p:cNvPr>
          <p:cNvSpPr>
            <a:spLocks noChangeAspect="1"/>
          </p:cNvSpPr>
          <p:nvPr/>
        </p:nvSpPr>
        <p:spPr>
          <a:xfrm>
            <a:off x="1869530" y="2682880"/>
            <a:ext cx="130302" cy="1303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400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1744F4D-6A90-4F96-AC69-36CF5EB7FB73}"/>
              </a:ext>
            </a:extLst>
          </p:cNvPr>
          <p:cNvSpPr>
            <a:spLocks noChangeAspect="1"/>
          </p:cNvSpPr>
          <p:nvPr/>
        </p:nvSpPr>
        <p:spPr>
          <a:xfrm>
            <a:off x="1612808" y="2350782"/>
            <a:ext cx="130302" cy="1303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07D015-B7DA-4488-A3EE-1C3DA6C5B81B}"/>
              </a:ext>
            </a:extLst>
          </p:cNvPr>
          <p:cNvSpPr txBox="1"/>
          <p:nvPr/>
        </p:nvSpPr>
        <p:spPr>
          <a:xfrm>
            <a:off x="1777251" y="2007442"/>
            <a:ext cx="2948811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dirty="0"/>
              <a:t>Schaft Creek (Cu, Au, Mo, Ag)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F683A0E-D90D-45CA-81F4-236D910BB7C7}"/>
              </a:ext>
            </a:extLst>
          </p:cNvPr>
          <p:cNvSpPr txBox="1"/>
          <p:nvPr/>
        </p:nvSpPr>
        <p:spPr>
          <a:xfrm>
            <a:off x="2025577" y="2443850"/>
            <a:ext cx="2116011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dirty="0"/>
              <a:t>Eskay Creek (Au, Ag)</a:t>
            </a:r>
          </a:p>
        </p:txBody>
      </p:sp>
    </p:spTree>
    <p:extLst>
      <p:ext uri="{BB962C8B-B14F-4D97-AF65-F5344CB8AC3E}">
        <p14:creationId xmlns:p14="http://schemas.microsoft.com/office/powerpoint/2010/main" val="31256392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6CA6308-81D9-4800-98A1-CF6DEDFA55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10" y="946907"/>
            <a:ext cx="6194073" cy="561490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48CD0C1-8D9A-491C-AD69-17773D660C8D}"/>
              </a:ext>
            </a:extLst>
          </p:cNvPr>
          <p:cNvSpPr txBox="1"/>
          <p:nvPr/>
        </p:nvSpPr>
        <p:spPr>
          <a:xfrm>
            <a:off x="6587840" y="1005533"/>
            <a:ext cx="3300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Economic Studies (cont.)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38563E-7156-43AB-A8B1-440FD184F814}"/>
              </a:ext>
            </a:extLst>
          </p:cNvPr>
          <p:cNvSpPr txBox="1"/>
          <p:nvPr/>
        </p:nvSpPr>
        <p:spPr>
          <a:xfrm>
            <a:off x="5889073" y="1670099"/>
            <a:ext cx="6013966" cy="4124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endParaRPr lang="en-CA" sz="1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CA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Kutcho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CA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Kutcho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Copper Corp.)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Feasibility Study filed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After-tax NPV of C$461 million and IRR of 25%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11-year LOM (open pit and underground)</a:t>
            </a:r>
          </a:p>
          <a:p>
            <a:pPr lvl="1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CA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Wicheeda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(Defense Metals Corp.)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Preliminary Economic Assessment filed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After-tax NPV of C$512 million and IRR of 16%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16-year LOM (open pit)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B7C751-0322-49A6-9A9F-FE91A5DD2488}"/>
              </a:ext>
            </a:extLst>
          </p:cNvPr>
          <p:cNvSpPr txBox="1"/>
          <p:nvPr/>
        </p:nvSpPr>
        <p:spPr>
          <a:xfrm>
            <a:off x="4351970" y="296190"/>
            <a:ext cx="39802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Significant Events (cont.)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FFB3175-D496-4A3C-AB62-FB73B53412FB}"/>
              </a:ext>
            </a:extLst>
          </p:cNvPr>
          <p:cNvSpPr>
            <a:spLocks noChangeAspect="1"/>
          </p:cNvSpPr>
          <p:nvPr/>
        </p:nvSpPr>
        <p:spPr>
          <a:xfrm>
            <a:off x="2428445" y="1950838"/>
            <a:ext cx="130302" cy="1303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CC14937-26B4-455A-8125-CC28CDEACDC0}"/>
              </a:ext>
            </a:extLst>
          </p:cNvPr>
          <p:cNvSpPr txBox="1"/>
          <p:nvPr/>
        </p:nvSpPr>
        <p:spPr>
          <a:xfrm>
            <a:off x="2637769" y="1831323"/>
            <a:ext cx="243757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dirty="0" err="1"/>
              <a:t>Kutcho</a:t>
            </a:r>
            <a:r>
              <a:rPr lang="en-CA" dirty="0"/>
              <a:t> (Cu, Zn, Au, Ag)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1868260-145A-4BE6-9DC8-2E06EE11A412}"/>
              </a:ext>
            </a:extLst>
          </p:cNvPr>
          <p:cNvSpPr>
            <a:spLocks noChangeAspect="1"/>
          </p:cNvSpPr>
          <p:nvPr/>
        </p:nvSpPr>
        <p:spPr>
          <a:xfrm>
            <a:off x="3790735" y="3556320"/>
            <a:ext cx="130302" cy="1303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C04DEE-9803-4282-9F35-ECB68DFA0903}"/>
              </a:ext>
            </a:extLst>
          </p:cNvPr>
          <p:cNvSpPr txBox="1"/>
          <p:nvPr/>
        </p:nvSpPr>
        <p:spPr>
          <a:xfrm>
            <a:off x="2588449" y="3081690"/>
            <a:ext cx="1763521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dirty="0"/>
              <a:t>Wicheeda (LREE)</a:t>
            </a:r>
          </a:p>
        </p:txBody>
      </p:sp>
    </p:spTree>
    <p:extLst>
      <p:ext uri="{BB962C8B-B14F-4D97-AF65-F5344CB8AC3E}">
        <p14:creationId xmlns:p14="http://schemas.microsoft.com/office/powerpoint/2010/main" val="40335831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6CA6308-81D9-4800-98A1-CF6DEDFA55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0" y="938997"/>
            <a:ext cx="6194073" cy="561490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48CD0C1-8D9A-491C-AD69-17773D660C8D}"/>
              </a:ext>
            </a:extLst>
          </p:cNvPr>
          <p:cNvSpPr txBox="1"/>
          <p:nvPr/>
        </p:nvSpPr>
        <p:spPr>
          <a:xfrm>
            <a:off x="6587840" y="846142"/>
            <a:ext cx="3300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Economic Studies (cont.)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38563E-7156-43AB-A8B1-440FD184F814}"/>
              </a:ext>
            </a:extLst>
          </p:cNvPr>
          <p:cNvSpPr txBox="1"/>
          <p:nvPr/>
        </p:nvSpPr>
        <p:spPr>
          <a:xfrm>
            <a:off x="5880684" y="1266866"/>
            <a:ext cx="6013966" cy="60631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endParaRPr lang="en-CA" sz="1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CA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Blackwater Gold 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(Artemis Gold Inc.)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Feasibility Study filed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After-tax NPV of C$2.15 billion and IRR of 32%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22-year LOM (open pit)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Issued a Mines Act Permit allowing start of early construction</a:t>
            </a:r>
          </a:p>
          <a:p>
            <a:pPr lvl="1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CA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Spanish Mountain 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(Spanish Mountain Gold Ltd.)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Prefeasibility Study filed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After-tax NPV of C$655 million and IRR of 22%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14-year LOM (open pit)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CA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North Island 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CA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Northisle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Copper and Gold Inc.)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Preliminary Economic assessment filed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After-tax NPV of C$1.06 billion and IRR of 19%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22-year LOM (open pit)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B7C751-0322-49A6-9A9F-FE91A5DD2488}"/>
              </a:ext>
            </a:extLst>
          </p:cNvPr>
          <p:cNvSpPr txBox="1"/>
          <p:nvPr/>
        </p:nvSpPr>
        <p:spPr>
          <a:xfrm>
            <a:off x="4351970" y="296190"/>
            <a:ext cx="39802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Significant Events (cont.)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FFB3175-D496-4A3C-AB62-FB73B53412FB}"/>
              </a:ext>
            </a:extLst>
          </p:cNvPr>
          <p:cNvSpPr>
            <a:spLocks noChangeAspect="1"/>
          </p:cNvSpPr>
          <p:nvPr/>
        </p:nvSpPr>
        <p:spPr>
          <a:xfrm>
            <a:off x="3098945" y="4099522"/>
            <a:ext cx="130302" cy="1303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400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459C2C5-01C9-4A21-BFB8-C21BD3321082}"/>
              </a:ext>
            </a:extLst>
          </p:cNvPr>
          <p:cNvSpPr>
            <a:spLocks noChangeAspect="1"/>
          </p:cNvSpPr>
          <p:nvPr/>
        </p:nvSpPr>
        <p:spPr>
          <a:xfrm>
            <a:off x="3993205" y="4254991"/>
            <a:ext cx="130302" cy="1303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8AEE77-5E1C-4E34-A316-773422A1B17E}"/>
              </a:ext>
            </a:extLst>
          </p:cNvPr>
          <p:cNvSpPr txBox="1"/>
          <p:nvPr/>
        </p:nvSpPr>
        <p:spPr>
          <a:xfrm>
            <a:off x="4204690" y="3932379"/>
            <a:ext cx="1886853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dirty="0"/>
              <a:t>Spanish Mountain (Au, Ag)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C24569B-63BA-41CA-BD05-28292AD4E5A9}"/>
              </a:ext>
            </a:extLst>
          </p:cNvPr>
          <p:cNvSpPr txBox="1"/>
          <p:nvPr/>
        </p:nvSpPr>
        <p:spPr>
          <a:xfrm>
            <a:off x="503551" y="4164673"/>
            <a:ext cx="2514211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dirty="0"/>
              <a:t>Blackwater Gold (Au, Ag)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9ECBA81-DAB4-45DA-B93D-B266DF16E1A2}"/>
              </a:ext>
            </a:extLst>
          </p:cNvPr>
          <p:cNvSpPr>
            <a:spLocks noChangeAspect="1"/>
          </p:cNvSpPr>
          <p:nvPr/>
        </p:nvSpPr>
        <p:spPr>
          <a:xfrm>
            <a:off x="2286611" y="5191489"/>
            <a:ext cx="130302" cy="1303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C606EF3-AB1C-407E-B095-17BF6252055E}"/>
              </a:ext>
            </a:extLst>
          </p:cNvPr>
          <p:cNvSpPr txBox="1"/>
          <p:nvPr/>
        </p:nvSpPr>
        <p:spPr>
          <a:xfrm>
            <a:off x="2042903" y="4786504"/>
            <a:ext cx="2898211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 Island (Cu, Mo, Au, Re)</a:t>
            </a:r>
          </a:p>
        </p:txBody>
      </p:sp>
    </p:spTree>
    <p:extLst>
      <p:ext uri="{BB962C8B-B14F-4D97-AF65-F5344CB8AC3E}">
        <p14:creationId xmlns:p14="http://schemas.microsoft.com/office/powerpoint/2010/main" val="5390837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410CC56-4F0F-4E68-A1FE-196B37FB8D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31" y="1046267"/>
            <a:ext cx="6187976" cy="560880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32C5A4A-8B0F-453B-B8CC-238D9AFB60C6}"/>
              </a:ext>
            </a:extLst>
          </p:cNvPr>
          <p:cNvSpPr txBox="1"/>
          <p:nvPr/>
        </p:nvSpPr>
        <p:spPr>
          <a:xfrm>
            <a:off x="5905850" y="1321107"/>
            <a:ext cx="605794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Silvertip Mine </a:t>
            </a: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(Coeur Mining Inc.)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Still on care and maintenance, but large drilling program carried 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flat lying </a:t>
            </a:r>
            <a:r>
              <a:rPr lang="en-C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manto</a:t>
            </a: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mineralization discovered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included 10.8 m grading 445.7 g/t Ag, 19.4% Zn, 7.5% Pb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Potential restart on a larger scale than previous operations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 Chris Mine </a:t>
            </a: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(70% Newcrest Mining Limited, 30%  Imperial Metals Corporation)</a:t>
            </a:r>
          </a:p>
          <a:p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Deep drilling east of current mineral resource continues to return high grade intersections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included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254 m grading 1.1% Cu and 1.0 g/t Au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dirty="0"/>
          </a:p>
          <a:p>
            <a:endParaRPr lang="en-C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6F5EBB2-D3D7-47AA-8B30-4F2CB2B5D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79296"/>
            <a:ext cx="10515600" cy="1325563"/>
          </a:xfrm>
        </p:spPr>
        <p:txBody>
          <a:bodyPr/>
          <a:lstStyle/>
          <a:p>
            <a:pPr algn="ctr"/>
            <a:r>
              <a:rPr lang="en-C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Selected Exploration Highlights 2021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20480F4-B1E2-494F-BCA5-CA4C4039956F}"/>
              </a:ext>
            </a:extLst>
          </p:cNvPr>
          <p:cNvSpPr>
            <a:spLocks noChangeAspect="1"/>
          </p:cNvSpPr>
          <p:nvPr/>
        </p:nvSpPr>
        <p:spPr>
          <a:xfrm>
            <a:off x="1973954" y="2247678"/>
            <a:ext cx="130302" cy="1303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D22E27-7647-4F7B-AD16-444B0A311EF5}"/>
              </a:ext>
            </a:extLst>
          </p:cNvPr>
          <p:cNvSpPr txBox="1"/>
          <p:nvPr/>
        </p:nvSpPr>
        <p:spPr>
          <a:xfrm>
            <a:off x="2160479" y="2128163"/>
            <a:ext cx="2269281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dirty="0"/>
              <a:t>Red Chris  (Cu, Au, Ag)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DD501AE-D9FD-46AE-86A0-58AC0941BE42}"/>
              </a:ext>
            </a:extLst>
          </p:cNvPr>
          <p:cNvSpPr>
            <a:spLocks noChangeAspect="1"/>
          </p:cNvSpPr>
          <p:nvPr/>
        </p:nvSpPr>
        <p:spPr>
          <a:xfrm>
            <a:off x="1822993" y="1286601"/>
            <a:ext cx="130302" cy="1303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A963223-CE6B-44F8-A499-2C6D1AC639D2}"/>
              </a:ext>
            </a:extLst>
          </p:cNvPr>
          <p:cNvSpPr txBox="1"/>
          <p:nvPr/>
        </p:nvSpPr>
        <p:spPr>
          <a:xfrm>
            <a:off x="1984479" y="1101935"/>
            <a:ext cx="2269281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dirty="0"/>
              <a:t>Silvertip  (Ag, Zn, Pb)</a:t>
            </a:r>
          </a:p>
        </p:txBody>
      </p:sp>
    </p:spTree>
    <p:extLst>
      <p:ext uri="{BB962C8B-B14F-4D97-AF65-F5344CB8AC3E}">
        <p14:creationId xmlns:p14="http://schemas.microsoft.com/office/powerpoint/2010/main" val="368565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E417992-321C-4BE2-8E99-A2C55483E621}"/>
              </a:ext>
            </a:extLst>
          </p:cNvPr>
          <p:cNvSpPr txBox="1">
            <a:spLocks/>
          </p:cNvSpPr>
          <p:nvPr/>
        </p:nvSpPr>
        <p:spPr>
          <a:xfrm>
            <a:off x="256854" y="188595"/>
            <a:ext cx="10350186" cy="945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Adobe Garamond Pro" pitchFamily="18" charset="0"/>
                <a:ea typeface="+mj-ea"/>
                <a:cs typeface="+mj-cs"/>
              </a:defRPr>
            </a:lvl1pPr>
          </a:lstStyle>
          <a:p>
            <a:r>
              <a:rPr lang="en-C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British Columbia Mining Production 2021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C00F151-9056-4E0C-B225-2CE242AEAE5A}"/>
              </a:ext>
            </a:extLst>
          </p:cNvPr>
          <p:cNvSpPr txBox="1">
            <a:spLocks/>
          </p:cNvSpPr>
          <p:nvPr/>
        </p:nvSpPr>
        <p:spPr>
          <a:xfrm>
            <a:off x="7515342" y="1519982"/>
            <a:ext cx="4471422" cy="351700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Canada’s largest producer of copper and coal. Canada’s only producer of molybdenum</a:t>
            </a:r>
          </a:p>
          <a:p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Production value increase of $5.3 Billion from 2020 estimated production of $7.3 Billion*</a:t>
            </a:r>
          </a:p>
          <a:p>
            <a:endParaRPr lang="en-CA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365F42-D014-4FF4-82D2-EE50444AF012}"/>
              </a:ext>
            </a:extLst>
          </p:cNvPr>
          <p:cNvSpPr txBox="1"/>
          <p:nvPr/>
        </p:nvSpPr>
        <p:spPr>
          <a:xfrm>
            <a:off x="2541330" y="5477556"/>
            <a:ext cx="86780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Forecast Mine Production Value $12.6 Billion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D9B542-710D-4D28-84E3-6D8CC7021AD6}"/>
              </a:ext>
            </a:extLst>
          </p:cNvPr>
          <p:cNvSpPr txBox="1"/>
          <p:nvPr/>
        </p:nvSpPr>
        <p:spPr>
          <a:xfrm>
            <a:off x="8158768" y="6049613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Source: NRCAN and BC EMLC</a:t>
            </a:r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25570E14-E358-45A6-A016-ED242FFC405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354" y="5142847"/>
            <a:ext cx="1449705" cy="140208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5FD5DED-F59B-4364-A1C7-29D51D99149B}"/>
              </a:ext>
            </a:extLst>
          </p:cNvPr>
          <p:cNvSpPr txBox="1"/>
          <p:nvPr/>
        </p:nvSpPr>
        <p:spPr>
          <a:xfrm>
            <a:off x="8118093" y="6317030"/>
            <a:ext cx="40739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*Forecast vs preliminary estimate</a:t>
            </a:r>
          </a:p>
        </p:txBody>
      </p:sp>
      <p:pic>
        <p:nvPicPr>
          <p:cNvPr id="13" name="Picture 12" descr="Chart, pie chart&#10;&#10;Description automatically generated">
            <a:extLst>
              <a:ext uri="{FF2B5EF4-FFF2-40B4-BE49-F238E27FC236}">
                <a16:creationId xmlns:a16="http://schemas.microsoft.com/office/drawing/2014/main" id="{07B05096-A803-4963-87A8-F5D1B2C827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255" y="1218553"/>
            <a:ext cx="5661338" cy="3818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0848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DC729A5-22FF-4BB3-BB86-4BF7CC1737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93" y="832464"/>
            <a:ext cx="6352347" cy="57581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90AD854-9CAE-4148-BE27-BC9B5DDEB6A8}"/>
              </a:ext>
            </a:extLst>
          </p:cNvPr>
          <p:cNvSpPr txBox="1"/>
          <p:nvPr/>
        </p:nvSpPr>
        <p:spPr>
          <a:xfrm>
            <a:off x="6182686" y="866020"/>
            <a:ext cx="5672139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Ranch </a:t>
            </a: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(Thesis Gold Inc.)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16,000 m diamond drilling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include 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34 m grading 19.56 g/t Au (including 7 m grading 82.48 g/t Au) and 25 m grading 9.53 g/t Au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Brucejack Mine </a:t>
            </a: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(Pretium Resources Inc.)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Resource expansion drilling north of the Valley of Kings deposit defines a new area referred to as the North Block zone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grade intersections reported including </a:t>
            </a:r>
            <a:r>
              <a:rPr lang="en-CA" b="0" i="0" u="none" strike="noStrike" baseline="0" dirty="0">
                <a:latin typeface="TimesNewRomanPSMT"/>
              </a:rPr>
              <a:t>12.0 m grading </a:t>
            </a:r>
            <a:r>
              <a:rPr lang="fr-FR" b="0" i="0" u="none" strike="noStrike" baseline="0" dirty="0">
                <a:latin typeface="TimesNewRomanPSMT"/>
              </a:rPr>
              <a:t>80.7 g/t Au with a 1.0 m intersection grading 941.0 g/t Au; </a:t>
            </a:r>
            <a:r>
              <a:rPr lang="en-US" b="0" i="0" u="none" strike="noStrike" baseline="0" dirty="0">
                <a:latin typeface="TimesNewRomanPSMT"/>
              </a:rPr>
              <a:t>and 15.0 m grading 493.2 g/t Au, with a 1.0 m intersection </a:t>
            </a:r>
            <a:r>
              <a:rPr lang="de-DE" b="0" i="0" u="none" strike="noStrike" baseline="0" dirty="0">
                <a:latin typeface="TimesNewRomanPSMT"/>
              </a:rPr>
              <a:t>grading 7,360 g/t Au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dirty="0">
                <a:latin typeface="TimesNewRomanPSMT"/>
                <a:cs typeface="Times New Roman" panose="02020603050405020304" pitchFamily="18" charset="0"/>
              </a:rPr>
              <a:t>3.5 km north of the mine another new discovery called the Marmot zone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>
                <a:latin typeface="TimesNewRomanPSMT"/>
                <a:cs typeface="Times New Roman" panose="02020603050405020304" pitchFamily="18" charset="0"/>
              </a:rPr>
              <a:t>More high grade interesections, results include </a:t>
            </a:r>
            <a:r>
              <a:rPr lang="en-CA" b="0" i="0" u="none" strike="noStrike" baseline="0" dirty="0">
                <a:latin typeface="TimesNewRomanPSMT"/>
              </a:rPr>
              <a:t>53.5 m grading 72.5 g/t Au, including 6,700 g/t Au along 0.5 m, 5.8 m grading 46.1 g/t Au, and 38.0 m grading 22.8 g/t Au.</a:t>
            </a:r>
            <a:endParaRPr lang="de-DE" dirty="0">
              <a:latin typeface="TimesNewRomanPSMT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dirty="0">
              <a:latin typeface="TimesNewRomanPSMT"/>
              <a:cs typeface="Times New Roman" panose="02020603050405020304" pitchFamily="18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B5E33AE-9D36-47B8-AFB2-E23C2AA56B3D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66216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Selected Exploration Highlights 2021 (cont.)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2F526BD-2292-4597-9FF1-9A1A4C8EDDB9}"/>
              </a:ext>
            </a:extLst>
          </p:cNvPr>
          <p:cNvSpPr>
            <a:spLocks noChangeAspect="1"/>
          </p:cNvSpPr>
          <p:nvPr/>
        </p:nvSpPr>
        <p:spPr>
          <a:xfrm>
            <a:off x="2840694" y="2203726"/>
            <a:ext cx="130302" cy="1303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EE4652-2B83-45BE-9415-D8AA504003B3}"/>
              </a:ext>
            </a:extLst>
          </p:cNvPr>
          <p:cNvSpPr txBox="1"/>
          <p:nvPr/>
        </p:nvSpPr>
        <p:spPr>
          <a:xfrm>
            <a:off x="2152992" y="1765953"/>
            <a:ext cx="1563332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dirty="0"/>
              <a:t>Ranch (Au, Ag)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5868365-D41D-414E-889C-176EEE9BF826}"/>
              </a:ext>
            </a:extLst>
          </p:cNvPr>
          <p:cNvSpPr>
            <a:spLocks noChangeAspect="1"/>
          </p:cNvSpPr>
          <p:nvPr/>
        </p:nvSpPr>
        <p:spPr>
          <a:xfrm>
            <a:off x="2084316" y="2860462"/>
            <a:ext cx="130302" cy="1303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6C79A9-B532-44E9-96B4-D4B35AA38F3A}"/>
              </a:ext>
            </a:extLst>
          </p:cNvPr>
          <p:cNvSpPr txBox="1"/>
          <p:nvPr/>
        </p:nvSpPr>
        <p:spPr>
          <a:xfrm>
            <a:off x="2248174" y="2938285"/>
            <a:ext cx="1917733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dirty="0"/>
              <a:t>Brucejack (Au, Ag)</a:t>
            </a:r>
          </a:p>
        </p:txBody>
      </p:sp>
    </p:spTree>
    <p:extLst>
      <p:ext uri="{BB962C8B-B14F-4D97-AF65-F5344CB8AC3E}">
        <p14:creationId xmlns:p14="http://schemas.microsoft.com/office/powerpoint/2010/main" val="10792977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6CA6308-81D9-4800-98A1-CF6DEDFA55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0" y="938997"/>
            <a:ext cx="6194073" cy="561490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238563E-7156-43AB-A8B1-440FD184F814}"/>
              </a:ext>
            </a:extLst>
          </p:cNvPr>
          <p:cNvSpPr txBox="1"/>
          <p:nvPr/>
        </p:nvSpPr>
        <p:spPr>
          <a:xfrm>
            <a:off x="5726058" y="964434"/>
            <a:ext cx="6353149" cy="46166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endParaRPr lang="en-CA" sz="1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CA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Lawyers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 Benchmark Metals Inc.)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70,000 m of diamond drilling and 10,000 m of RC drilling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Drilling </a:t>
            </a:r>
            <a:r>
              <a:rPr lang="en-CA" b="0" i="0" u="none" strike="noStrike" baseline="0" dirty="0">
                <a:latin typeface="TimesNewRomanPSMT"/>
              </a:rPr>
              <a:t>delineated along-strike, </a:t>
            </a:r>
            <a:r>
              <a:rPr lang="en-US" b="0" i="0" u="none" strike="noStrike" baseline="0" dirty="0">
                <a:latin typeface="TimesNewRomanPSMT"/>
              </a:rPr>
              <a:t>near-surface continuation of gold and silver mineralization for 300 m between the Cliff Creek and Dukes Ridge deposits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NewRomanPSMT"/>
              </a:rPr>
              <a:t>Highlight results included </a:t>
            </a:r>
            <a:r>
              <a:rPr lang="de-DE" dirty="0">
                <a:latin typeface="TimesNewRomanPSMT"/>
              </a:rPr>
              <a:t>68.58 m of 3.07 g/t Au and 11.72 g/t Ag; 41.15 m of 1.31 g/t Au and 30.77 g/t Ag; and 25.91 m of 2.40 g/t Au and 47.99 g/t Ag</a:t>
            </a:r>
            <a:endParaRPr lang="en-US" b="0" i="0" u="none" strike="noStrike" baseline="0" dirty="0">
              <a:latin typeface="TimesNewRomanPSMT"/>
            </a:endParaRPr>
          </a:p>
          <a:p>
            <a:pPr algn="l"/>
            <a:endParaRPr lang="en-US" dirty="0">
              <a:solidFill>
                <a:prstClr val="black"/>
              </a:solidFill>
              <a:latin typeface="TimesNewRomanPSMT"/>
              <a:cs typeface="Times New Roman" panose="02020603050405020304" pitchFamily="18" charset="0"/>
            </a:endParaRPr>
          </a:p>
          <a:p>
            <a:pPr algn="l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CA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Eskay Creek 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(Skeena Resources Ltd.)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Approximately 40,000 m of drilling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A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3EC442F-BE2D-447E-99A8-60734F68D84E}"/>
              </a:ext>
            </a:extLst>
          </p:cNvPr>
          <p:cNvSpPr>
            <a:spLocks noChangeAspect="1"/>
          </p:cNvSpPr>
          <p:nvPr/>
        </p:nvSpPr>
        <p:spPr>
          <a:xfrm>
            <a:off x="2651000" y="2292657"/>
            <a:ext cx="130302" cy="1303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7A9C17-4FFE-4110-84A7-55D37896B184}"/>
              </a:ext>
            </a:extLst>
          </p:cNvPr>
          <p:cNvSpPr txBox="1"/>
          <p:nvPr/>
        </p:nvSpPr>
        <p:spPr>
          <a:xfrm>
            <a:off x="2781302" y="1913428"/>
            <a:ext cx="1810875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dirty="0"/>
              <a:t>Lawyers (Au, Ag)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5D8B6DD-73B0-4C64-BC7B-76875971E6F0}"/>
              </a:ext>
            </a:extLst>
          </p:cNvPr>
          <p:cNvSpPr txBox="1"/>
          <p:nvPr/>
        </p:nvSpPr>
        <p:spPr>
          <a:xfrm>
            <a:off x="2018540" y="2461559"/>
            <a:ext cx="2169743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dirty="0"/>
              <a:t>Eskay Creek (Au, Ag)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50AADD4-C849-4A95-9A51-580919C36FB7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66216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Selected Exploration Highlights 2021 (cont.)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7A5A158-B0F8-4358-8BCE-C04E98B5B847}"/>
              </a:ext>
            </a:extLst>
          </p:cNvPr>
          <p:cNvSpPr>
            <a:spLocks noChangeAspect="1"/>
          </p:cNvSpPr>
          <p:nvPr/>
        </p:nvSpPr>
        <p:spPr>
          <a:xfrm>
            <a:off x="1844363" y="2682880"/>
            <a:ext cx="130302" cy="1303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31194201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1252A56-9AC1-4C9B-9386-B398B14392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83" y="966988"/>
            <a:ext cx="6194073" cy="5614903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F1E72BF3-4040-4546-8565-024DB5FA6F42}"/>
              </a:ext>
            </a:extLst>
          </p:cNvPr>
          <p:cNvSpPr>
            <a:spLocks noChangeAspect="1"/>
          </p:cNvSpPr>
          <p:nvPr/>
        </p:nvSpPr>
        <p:spPr>
          <a:xfrm>
            <a:off x="2894075" y="3346800"/>
            <a:ext cx="130302" cy="1303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1FDA776-F44A-4888-AE1D-4CB05B77F394}"/>
              </a:ext>
            </a:extLst>
          </p:cNvPr>
          <p:cNvSpPr txBox="1"/>
          <p:nvPr/>
        </p:nvSpPr>
        <p:spPr>
          <a:xfrm>
            <a:off x="2527466" y="2861203"/>
            <a:ext cx="2103257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Kwanika</a:t>
            </a: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(Cu, Au, Ag)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A7358DC-E683-4359-88A9-5291ED7C1D2D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66216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Selected Exploration Highlights 2021 (cont.)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9C087F-43F7-4D50-8775-3985BEAA117A}"/>
              </a:ext>
            </a:extLst>
          </p:cNvPr>
          <p:cNvSpPr>
            <a:spLocks noChangeAspect="1"/>
          </p:cNvSpPr>
          <p:nvPr/>
        </p:nvSpPr>
        <p:spPr>
          <a:xfrm>
            <a:off x="3790735" y="3556320"/>
            <a:ext cx="130302" cy="1303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1B58E65-C208-4223-991B-6BA658923668}"/>
              </a:ext>
            </a:extLst>
          </p:cNvPr>
          <p:cNvSpPr txBox="1"/>
          <p:nvPr/>
        </p:nvSpPr>
        <p:spPr>
          <a:xfrm>
            <a:off x="1950885" y="3589773"/>
            <a:ext cx="1763521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dirty="0"/>
              <a:t>Wicheeda (LREE)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4B5A0B1-C8C7-4D1F-9818-CD11244957F2}"/>
              </a:ext>
            </a:extLst>
          </p:cNvPr>
          <p:cNvSpPr txBox="1"/>
          <p:nvPr/>
        </p:nvSpPr>
        <p:spPr>
          <a:xfrm>
            <a:off x="5708966" y="1133203"/>
            <a:ext cx="6194073" cy="46782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endParaRPr lang="en-CA" sz="1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CA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Kwanika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CA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Kwanika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Copper Company (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NorthWest</a:t>
            </a: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Copper Corp. 69%, 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Posco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International Corporation 31%)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11,000 m of diamond drilling to expand the resource and better define high grade mineralization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included </a:t>
            </a:r>
            <a:r>
              <a:rPr lang="de-DE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230.5 m grading 0.70% Cu, 0.84 g/t Au, 2.3 g/t Ag, and 235.45 m with grades of 2.0% Cu, 1.21 g/t Au, and 5.3 g/t Ag, which includes 153.25 m at 2.84% Cu, 1.69 g/t Au, 7.5 g/t Ag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CA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Wicheeda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(Defense Metals Corp.)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5,300 m of diamond drilling for resource expansion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Mineralization intersected outside of known resource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72320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3602B14F-247D-4210-BD8D-EC2837C9E6C8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66216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Selected Exploration Highlights 2021 (cont.)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0084C9-C128-48EC-B3FC-043EE4C400D7}"/>
              </a:ext>
            </a:extLst>
          </p:cNvPr>
          <p:cNvSpPr txBox="1"/>
          <p:nvPr/>
        </p:nvSpPr>
        <p:spPr>
          <a:xfrm>
            <a:off x="5826412" y="965423"/>
            <a:ext cx="6194073" cy="57861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endParaRPr lang="en-CA" sz="1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CA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Decar</a:t>
            </a:r>
            <a:r>
              <a:rPr lang="en-CA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Nickel District  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(FPX Nickel Corp.)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includes the Baptiste deposit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Indicated 2.0 </a:t>
            </a:r>
            <a:r>
              <a:rPr lang="en-CA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Bt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0.122% Ni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Inferred 593 Mt 0.114% Ni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2,700 m of diamond drilling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from the new Van target included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nickel of 0.21% along 287 m, 0.197% along 270 m, 0.207% along 101 m, and 0.215% along 103 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Potential for a new standalone deposit rivaling Baptiste</a:t>
            </a:r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CA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Ootsa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(Surge Copper Corp.)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41,000 m of diamond drilling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have potential to expand the deposit and to improve grade within existing volumes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for West </a:t>
            </a:r>
            <a:r>
              <a:rPr lang="en-CA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Seel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deposit included </a:t>
            </a:r>
            <a:r>
              <a:rPr lang="de-DE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495 m grading 0.25% Cu, 0.21 g/t Au, 3.4 g/t Ag, and 0.021% Mo</a:t>
            </a:r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760E6DF-3452-4A1D-AEB3-355C4156A6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50" y="965423"/>
            <a:ext cx="6194073" cy="5614903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4A33527A-84D6-442E-9399-106EAC96C419}"/>
              </a:ext>
            </a:extLst>
          </p:cNvPr>
          <p:cNvSpPr>
            <a:spLocks noChangeAspect="1"/>
          </p:cNvSpPr>
          <p:nvPr/>
        </p:nvSpPr>
        <p:spPr>
          <a:xfrm>
            <a:off x="2980894" y="3387055"/>
            <a:ext cx="130302" cy="1303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46EC4E1-C87C-4415-9B4C-42858061AA3B}"/>
              </a:ext>
            </a:extLst>
          </p:cNvPr>
          <p:cNvSpPr txBox="1"/>
          <p:nvPr/>
        </p:nvSpPr>
        <p:spPr>
          <a:xfrm>
            <a:off x="2527466" y="2861203"/>
            <a:ext cx="2539484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Decar</a:t>
            </a: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Nickel District (Ni)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2315929-EA21-42BF-B73E-9E19A91CDC7F}"/>
              </a:ext>
            </a:extLst>
          </p:cNvPr>
          <p:cNvSpPr>
            <a:spLocks noChangeAspect="1"/>
          </p:cNvSpPr>
          <p:nvPr/>
        </p:nvSpPr>
        <p:spPr>
          <a:xfrm>
            <a:off x="2690276" y="3933738"/>
            <a:ext cx="130302" cy="1303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76D067-4377-4257-A10C-EFE1894A5193}"/>
              </a:ext>
            </a:extLst>
          </p:cNvPr>
          <p:cNvSpPr txBox="1"/>
          <p:nvPr/>
        </p:nvSpPr>
        <p:spPr>
          <a:xfrm>
            <a:off x="2802680" y="4064040"/>
            <a:ext cx="2539484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Ootsa</a:t>
            </a: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(Cu, Au, Ag, Mo)</a:t>
            </a:r>
          </a:p>
        </p:txBody>
      </p:sp>
    </p:spTree>
    <p:extLst>
      <p:ext uri="{BB962C8B-B14F-4D97-AF65-F5344CB8AC3E}">
        <p14:creationId xmlns:p14="http://schemas.microsoft.com/office/powerpoint/2010/main" val="288314215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3602B14F-247D-4210-BD8D-EC2837C9E6C8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66216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Selected Exploration Highlights 2021 (cont.)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0084C9-C128-48EC-B3FC-043EE4C400D7}"/>
              </a:ext>
            </a:extLst>
          </p:cNvPr>
          <p:cNvSpPr txBox="1"/>
          <p:nvPr/>
        </p:nvSpPr>
        <p:spPr>
          <a:xfrm>
            <a:off x="5826412" y="965423"/>
            <a:ext cx="6194073" cy="4955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endParaRPr lang="en-CA" sz="1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CA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Cariboo Gold  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CA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Osisko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Development Corp.)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152,000 m of diamond drilling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Property consolidates several historic gold mines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Permitted to begin underground development at Cow Mountain which is separate from Bonanza Ledge II</a:t>
            </a:r>
          </a:p>
          <a:p>
            <a:pPr lvl="1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CA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Blackdome</a:t>
            </a:r>
            <a:r>
              <a:rPr lang="en-CA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Elizabeth 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(Tempus Resources Ltd.)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7,740 m of diamond drilling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Early highlight results include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3.4 m (true thickness) grading 34.4 g/t Au and 1.28 m grading 68.30 g/t Au. A newly discovered vein, which returned 1.0 m grading 33.7 g/t Au and 0.5 m grading 26.4 g/t Au, has been traced along a 380 m strike length</a:t>
            </a:r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760E6DF-3452-4A1D-AEB3-355C4156A6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50" y="965423"/>
            <a:ext cx="6194073" cy="5614903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4A33527A-84D6-442E-9399-106EAC96C419}"/>
              </a:ext>
            </a:extLst>
          </p:cNvPr>
          <p:cNvSpPr>
            <a:spLocks noChangeAspect="1"/>
          </p:cNvSpPr>
          <p:nvPr/>
        </p:nvSpPr>
        <p:spPr>
          <a:xfrm>
            <a:off x="4046637" y="4112370"/>
            <a:ext cx="130302" cy="1303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46EC4E1-C87C-4415-9B4C-42858061AA3B}"/>
              </a:ext>
            </a:extLst>
          </p:cNvPr>
          <p:cNvSpPr txBox="1"/>
          <p:nvPr/>
        </p:nvSpPr>
        <p:spPr>
          <a:xfrm>
            <a:off x="3071990" y="3694708"/>
            <a:ext cx="2279426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Cariboo Gold (Au, Ag)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2315929-EA21-42BF-B73E-9E19A91CDC7F}"/>
              </a:ext>
            </a:extLst>
          </p:cNvPr>
          <p:cNvSpPr>
            <a:spLocks noChangeAspect="1"/>
          </p:cNvSpPr>
          <p:nvPr/>
        </p:nvSpPr>
        <p:spPr>
          <a:xfrm>
            <a:off x="3688689" y="4922669"/>
            <a:ext cx="130302" cy="1303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76D067-4377-4257-A10C-EFE1894A5193}"/>
              </a:ext>
            </a:extLst>
          </p:cNvPr>
          <p:cNvSpPr txBox="1"/>
          <p:nvPr/>
        </p:nvSpPr>
        <p:spPr>
          <a:xfrm>
            <a:off x="703976" y="4683639"/>
            <a:ext cx="291564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Blackdome</a:t>
            </a: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Elizabeth (Au, Ag)</a:t>
            </a:r>
          </a:p>
        </p:txBody>
      </p:sp>
    </p:spTree>
    <p:extLst>
      <p:ext uri="{BB962C8B-B14F-4D97-AF65-F5344CB8AC3E}">
        <p14:creationId xmlns:p14="http://schemas.microsoft.com/office/powerpoint/2010/main" val="63068362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760E6DF-3452-4A1D-AEB3-355C4156A6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50" y="965423"/>
            <a:ext cx="6194073" cy="5614903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602B14F-247D-4210-BD8D-EC2837C9E6C8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66216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Selected Exploration Highlights 2021 (cont.)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0084C9-C128-48EC-B3FC-043EE4C400D7}"/>
              </a:ext>
            </a:extLst>
          </p:cNvPr>
          <p:cNvSpPr txBox="1"/>
          <p:nvPr/>
        </p:nvSpPr>
        <p:spPr>
          <a:xfrm>
            <a:off x="5662569" y="999668"/>
            <a:ext cx="6500529" cy="4955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endParaRPr lang="en-CA" sz="1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CA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Bralorne</a:t>
            </a:r>
            <a:r>
              <a:rPr lang="en-CA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CA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Talisker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Resources Ltd.)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100,000 m of diamond drilling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to be used for a resource estimate expected this year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Numerous narrow high-grade intersections reported along with lower grade near-surface intersections</a:t>
            </a:r>
          </a:p>
          <a:p>
            <a:pPr lvl="1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CA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MPD 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(Kodiak Copper Corp.)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22,000 m of diamond drilling completed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30,000 m was planned but work suspended due to fall flooding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Continued to report good results for drilling of deep porphyry targets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included 504 m grading 0.37% Cu, 0.15 g/t Au, 1.11 g/t Ag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A33527A-84D6-442E-9399-106EAC96C419}"/>
              </a:ext>
            </a:extLst>
          </p:cNvPr>
          <p:cNvSpPr>
            <a:spLocks noChangeAspect="1"/>
          </p:cNvSpPr>
          <p:nvPr/>
        </p:nvSpPr>
        <p:spPr>
          <a:xfrm>
            <a:off x="4046637" y="4112370"/>
            <a:ext cx="130302" cy="1303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46EC4E1-C87C-4415-9B4C-42858061AA3B}"/>
              </a:ext>
            </a:extLst>
          </p:cNvPr>
          <p:cNvSpPr txBox="1"/>
          <p:nvPr/>
        </p:nvSpPr>
        <p:spPr>
          <a:xfrm>
            <a:off x="3071990" y="3694708"/>
            <a:ext cx="1802014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Bralorne</a:t>
            </a: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(Au, Ag)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2315929-EA21-42BF-B73E-9E19A91CDC7F}"/>
              </a:ext>
            </a:extLst>
          </p:cNvPr>
          <p:cNvSpPr>
            <a:spLocks noChangeAspect="1"/>
          </p:cNvSpPr>
          <p:nvPr/>
        </p:nvSpPr>
        <p:spPr>
          <a:xfrm>
            <a:off x="4359808" y="5585399"/>
            <a:ext cx="130302" cy="1303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76D067-4377-4257-A10C-EFE1894A5193}"/>
              </a:ext>
            </a:extLst>
          </p:cNvPr>
          <p:cNvSpPr txBox="1"/>
          <p:nvPr/>
        </p:nvSpPr>
        <p:spPr>
          <a:xfrm>
            <a:off x="4424959" y="5778681"/>
            <a:ext cx="1510718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MPD (Cu, Au)</a:t>
            </a:r>
          </a:p>
        </p:txBody>
      </p:sp>
    </p:spTree>
    <p:extLst>
      <p:ext uri="{BB962C8B-B14F-4D97-AF65-F5344CB8AC3E}">
        <p14:creationId xmlns:p14="http://schemas.microsoft.com/office/powerpoint/2010/main" val="36713881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760E6DF-3452-4A1D-AEB3-355C4156A6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50" y="965423"/>
            <a:ext cx="6194073" cy="5614903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602B14F-247D-4210-BD8D-EC2837C9E6C8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66216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Selected Exploration Highlights 2021 (cont.)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0084C9-C128-48EC-B3FC-043EE4C400D7}"/>
              </a:ext>
            </a:extLst>
          </p:cNvPr>
          <p:cNvSpPr txBox="1"/>
          <p:nvPr/>
        </p:nvSpPr>
        <p:spPr>
          <a:xfrm>
            <a:off x="5167619" y="999668"/>
            <a:ext cx="6995480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endParaRPr lang="en-CA" sz="1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CA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North Island 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CA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Northisle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Copper and Gold Inc.)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Diamond drilling of 4 target areas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Recent results for the Northwest Expo target confirm gold-rich copper porphyry 480 m strike, 360 m down dip, 86 m width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include 84.8 m grading 0.92 g/t Au, 0.19% Cu, 0.005% Mo, 0.17 g/t Re</a:t>
            </a:r>
          </a:p>
          <a:p>
            <a:pPr lvl="1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CA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Shovelnose 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CA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Westhaven</a:t>
            </a: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Gold Corp.)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41,000 m of diamond drilling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included </a:t>
            </a:r>
            <a:r>
              <a:rPr lang="de-DE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41.55 m grading 8.17 g/t Au, 34.64 g/t Ag and 27.85 m grading 7.51 g/t Au, 83.94 g/t Ag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A33527A-84D6-442E-9399-106EAC96C419}"/>
              </a:ext>
            </a:extLst>
          </p:cNvPr>
          <p:cNvSpPr>
            <a:spLocks noChangeAspect="1"/>
          </p:cNvSpPr>
          <p:nvPr/>
        </p:nvSpPr>
        <p:spPr>
          <a:xfrm>
            <a:off x="2335282" y="5228106"/>
            <a:ext cx="130302" cy="1303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46EC4E1-C87C-4415-9B4C-42858061AA3B}"/>
              </a:ext>
            </a:extLst>
          </p:cNvPr>
          <p:cNvSpPr txBox="1"/>
          <p:nvPr/>
        </p:nvSpPr>
        <p:spPr>
          <a:xfrm>
            <a:off x="2042903" y="4786504"/>
            <a:ext cx="2898211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 Island (Cu, Mo, Au, Re)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2315929-EA21-42BF-B73E-9E19A91CDC7F}"/>
              </a:ext>
            </a:extLst>
          </p:cNvPr>
          <p:cNvSpPr>
            <a:spLocks noChangeAspect="1"/>
          </p:cNvSpPr>
          <p:nvPr/>
        </p:nvSpPr>
        <p:spPr>
          <a:xfrm>
            <a:off x="4326252" y="5570950"/>
            <a:ext cx="130302" cy="1303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76D067-4377-4257-A10C-EFE1894A5193}"/>
              </a:ext>
            </a:extLst>
          </p:cNvPr>
          <p:cNvSpPr txBox="1"/>
          <p:nvPr/>
        </p:nvSpPr>
        <p:spPr>
          <a:xfrm>
            <a:off x="4424959" y="5778681"/>
            <a:ext cx="2042954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Shovelnose (Au, Ag)</a:t>
            </a:r>
          </a:p>
        </p:txBody>
      </p:sp>
    </p:spTree>
    <p:extLst>
      <p:ext uri="{BB962C8B-B14F-4D97-AF65-F5344CB8AC3E}">
        <p14:creationId xmlns:p14="http://schemas.microsoft.com/office/powerpoint/2010/main" val="338785307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2950F9E-C65C-4CF9-BC2C-5E8EE191F024}"/>
              </a:ext>
            </a:extLst>
          </p:cNvPr>
          <p:cNvSpPr txBox="1"/>
          <p:nvPr/>
        </p:nvSpPr>
        <p:spPr>
          <a:xfrm>
            <a:off x="287724" y="208389"/>
            <a:ext cx="65034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British Columbia Geological Survey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5EC3F61-A980-46C4-9700-E716FBCBD360}"/>
              </a:ext>
            </a:extLst>
          </p:cNvPr>
          <p:cNvCxnSpPr>
            <a:cxnSpLocks/>
          </p:cNvCxnSpPr>
          <p:nvPr/>
        </p:nvCxnSpPr>
        <p:spPr>
          <a:xfrm>
            <a:off x="395142" y="1781352"/>
            <a:ext cx="6288657" cy="1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" name="Picture 2" descr="A picture containing text, nature, mountain&#10;&#10;Description automatically generated">
            <a:extLst>
              <a:ext uri="{FF2B5EF4-FFF2-40B4-BE49-F238E27FC236}">
                <a16:creationId xmlns:a16="http://schemas.microsoft.com/office/drawing/2014/main" id="{2F88D30F-4064-4371-9593-FD4C3C7648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2675" y="0"/>
            <a:ext cx="5289325" cy="685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3FA80F9-CCD1-4C3A-8925-D5DAF3450418}"/>
              </a:ext>
            </a:extLst>
          </p:cNvPr>
          <p:cNvSpPr txBox="1"/>
          <p:nvPr/>
        </p:nvSpPr>
        <p:spPr>
          <a:xfrm>
            <a:off x="287723" y="2424424"/>
            <a:ext cx="650349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indent="-3600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 and office programs continue despite covid and fires</a:t>
            </a:r>
          </a:p>
          <a:p>
            <a:endParaRPr lang="en-US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indent="-3600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released in annual Fieldwork volume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DAD8883-2206-4D2B-95FD-9002D423F788}"/>
              </a:ext>
            </a:extLst>
          </p:cNvPr>
          <p:cNvSpPr txBox="1"/>
          <p:nvPr/>
        </p:nvSpPr>
        <p:spPr>
          <a:xfrm>
            <a:off x="287723" y="5399337"/>
            <a:ext cx="63960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www.gov.bc.ca/geologicalsurvey</a:t>
            </a:r>
          </a:p>
        </p:txBody>
      </p:sp>
    </p:spTree>
    <p:extLst>
      <p:ext uri="{BB962C8B-B14F-4D97-AF65-F5344CB8AC3E}">
        <p14:creationId xmlns:p14="http://schemas.microsoft.com/office/powerpoint/2010/main" val="390758232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1A9A36E-7051-4C5B-B5A1-ED79DC1835F3}"/>
              </a:ext>
            </a:extLst>
          </p:cNvPr>
          <p:cNvSpPr txBox="1"/>
          <p:nvPr/>
        </p:nvSpPr>
        <p:spPr>
          <a:xfrm>
            <a:off x="2095500" y="345085"/>
            <a:ext cx="8248650" cy="7417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BCGS Talks</a:t>
            </a:r>
          </a:p>
          <a:p>
            <a:pPr algn="ctr"/>
            <a:endParaRPr lang="en-C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Monday afternoon</a:t>
            </a:r>
          </a:p>
          <a:p>
            <a:endParaRPr lang="en-C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Adrian Hickin - An Introduction to the Pan-Canadian Geoscience Strategy</a:t>
            </a:r>
          </a:p>
          <a:p>
            <a:endParaRPr lang="en-C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Rebecca Hunter - Upper Hazelton VMS systems: new insights from the </a:t>
            </a:r>
            <a:r>
              <a:rPr lang="en-CA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Kitsault</a:t>
            </a:r>
            <a:r>
              <a:rPr lang="en-C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area</a:t>
            </a: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Evan Orovan - Mineral potential modeling as a strategic planning tool in British Columbia</a:t>
            </a: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Tuesday morning</a:t>
            </a:r>
          </a:p>
          <a:p>
            <a:endParaRPr lang="en-C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Travis Ferbey - Acquiring multi-sensor UAV data for a geological field program</a:t>
            </a:r>
          </a:p>
          <a:p>
            <a:endParaRPr lang="en-C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Luke Ootes - Absent or present? The role of ancient crust in Cu-Au rich environments</a:t>
            </a:r>
          </a:p>
          <a:p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Posters</a:t>
            </a:r>
          </a:p>
          <a:p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Please visit the poster session </a:t>
            </a:r>
          </a:p>
          <a:p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577314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82EDCC7-AF36-4D90-9AE3-E0DA8406FFB1}"/>
              </a:ext>
            </a:extLst>
          </p:cNvPr>
          <p:cNvSpPr txBox="1">
            <a:spLocks/>
          </p:cNvSpPr>
          <p:nvPr/>
        </p:nvSpPr>
        <p:spPr>
          <a:xfrm>
            <a:off x="579120" y="641350"/>
            <a:ext cx="10668000" cy="36758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CA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Summary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CA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CA" sz="21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Mine production is a key component of British Columbia’s economy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CA" sz="2100" dirty="0">
                <a:solidFill>
                  <a:sysClr val="windowText" lastClr="000000"/>
                </a:solidFill>
              </a:rPr>
              <a:t>Mining and exploration programs reached new heights in 2021</a:t>
            </a:r>
            <a:endParaRPr kumimoji="0" lang="en-CA" sz="21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CA" sz="21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Exploration programs continue to produce excellent results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CA" sz="2100" dirty="0">
                <a:solidFill>
                  <a:sysClr val="windowText" lastClr="000000"/>
                </a:solidFill>
              </a:rPr>
              <a:t>Advanced exploration adds to British Columbia’s mineral inventory</a:t>
            </a:r>
            <a:endParaRPr kumimoji="0" lang="en-CA" sz="21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lvl="0"/>
            <a:r>
              <a:rPr lang="en-CA" sz="2100" dirty="0"/>
              <a:t>British Columbia continues to attract large investment dollars for both exploration and established mines </a:t>
            </a:r>
          </a:p>
          <a:p>
            <a:pPr lvl="0"/>
            <a:endParaRPr lang="en-CA" sz="21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CA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941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E3E0FF23-3361-4BDA-A88D-B98065C236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35" y="1380797"/>
            <a:ext cx="8119138" cy="374904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C90D74C-2B73-418F-808C-A217DA6BAD0D}"/>
              </a:ext>
            </a:extLst>
          </p:cNvPr>
          <p:cNvSpPr txBox="1"/>
          <p:nvPr/>
        </p:nvSpPr>
        <p:spPr>
          <a:xfrm>
            <a:off x="1952090" y="5729625"/>
            <a:ext cx="8774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Value of British Columbia mineral production by year 2002-2021</a:t>
            </a: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4886C118-2581-4A12-9265-21D186C5F3B4}"/>
              </a:ext>
            </a:extLst>
          </p:cNvPr>
          <p:cNvSpPr txBox="1">
            <a:spLocks/>
          </p:cNvSpPr>
          <p:nvPr/>
        </p:nvSpPr>
        <p:spPr>
          <a:xfrm>
            <a:off x="3719736" y="223413"/>
            <a:ext cx="4752528" cy="8675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CA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Mining Production 2002-2021</a:t>
            </a: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6668F2AF-5C6C-43D7-B78F-D96DBAF68B14}"/>
              </a:ext>
            </a:extLst>
          </p:cNvPr>
          <p:cNvSpPr txBox="1">
            <a:spLocks/>
          </p:cNvSpPr>
          <p:nvPr/>
        </p:nvSpPr>
        <p:spPr>
          <a:xfrm>
            <a:off x="5436336" y="1658265"/>
            <a:ext cx="2592288" cy="504056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CA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$12.6 Billion (forecast)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E4E3AA-C85E-47A7-8A4D-48EAF0E8CE20}"/>
              </a:ext>
            </a:extLst>
          </p:cNvPr>
          <p:cNvSpPr txBox="1"/>
          <p:nvPr/>
        </p:nvSpPr>
        <p:spPr>
          <a:xfrm>
            <a:off x="8145624" y="781009"/>
            <a:ext cx="3785544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 of  $5.3 Billion vs 2020 preliminary estimate.</a:t>
            </a:r>
          </a:p>
          <a:p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Note preliminary estimates can drop from forecast values. 2020 forecast was $2 billion higher.</a:t>
            </a:r>
          </a:p>
          <a:p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 due to increase in commodity prices, particularly for coal and copper, most significantly coal.</a:t>
            </a:r>
          </a:p>
          <a:p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Coal price  Jan. 2021   - 140 US$/t</a:t>
            </a:r>
          </a:p>
          <a:p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Coal price Sept. 2021  - 408 US$/t</a:t>
            </a:r>
          </a:p>
          <a:p>
            <a:r>
              <a:rPr lang="en-C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Coal price   Jan. 2022  - 350 US$/t</a:t>
            </a:r>
          </a:p>
          <a:p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38858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0CD78B6-5495-4F88-942A-FE882E232D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357"/>
            <a:ext cx="10515600" cy="1325563"/>
          </a:xfrm>
        </p:spPr>
        <p:txBody>
          <a:bodyPr/>
          <a:lstStyle/>
          <a:p>
            <a:pPr algn="ctr"/>
            <a:r>
              <a:rPr lang="en-C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Publications Now Available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F734DD-7920-4BBC-870C-9627146E21C0}"/>
              </a:ext>
            </a:extLst>
          </p:cNvPr>
          <p:cNvSpPr txBox="1"/>
          <p:nvPr/>
        </p:nvSpPr>
        <p:spPr>
          <a:xfrm>
            <a:off x="1851378" y="5700889"/>
            <a:ext cx="95024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hlinkClick r:id="rId3"/>
              </a:rPr>
              <a:t>https://www2.gov.bc.ca/gov/content/industry/mineral-exploration-mining/british-columbia-geological-survey/publications</a:t>
            </a:r>
            <a:endParaRPr lang="en-CA" dirty="0"/>
          </a:p>
          <a:p>
            <a:endParaRPr lang="en-CA" dirty="0"/>
          </a:p>
        </p:txBody>
      </p:sp>
      <p:pic>
        <p:nvPicPr>
          <p:cNvPr id="5" name="Picture 4" descr="A picture containing text, nature, mountain&#10;&#10;Description automatically generated">
            <a:extLst>
              <a:ext uri="{FF2B5EF4-FFF2-40B4-BE49-F238E27FC236}">
                <a16:creationId xmlns:a16="http://schemas.microsoft.com/office/drawing/2014/main" id="{F1200FC3-0CF4-4BEB-A8AD-C7D049919E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926" y="1142338"/>
            <a:ext cx="3381432" cy="4384276"/>
          </a:xfrm>
          <a:prstGeom prst="rect">
            <a:avLst/>
          </a:prstGeom>
        </p:spPr>
      </p:pic>
      <p:pic>
        <p:nvPicPr>
          <p:cNvPr id="6" name="Picture 5" descr="A picture containing text, mountain&#10;&#10;Description automatically generated">
            <a:extLst>
              <a:ext uri="{FF2B5EF4-FFF2-40B4-BE49-F238E27FC236}">
                <a16:creationId xmlns:a16="http://schemas.microsoft.com/office/drawing/2014/main" id="{DD16D258-5591-4176-9A19-1BD686EE2C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78" y="1158930"/>
            <a:ext cx="3381432" cy="4367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26068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2E859B-E3FC-43F1-87A5-8A336A395C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75665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endParaRPr lang="en-C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C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C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are back in person</a:t>
            </a:r>
          </a:p>
          <a:p>
            <a:pPr marL="0" indent="0" algn="ctr">
              <a:buNone/>
            </a:pPr>
            <a:r>
              <a:rPr lang="en-C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Please stop by our Booth in the Exhibit Hall</a:t>
            </a:r>
          </a:p>
          <a:p>
            <a:pPr marL="0" indent="0" algn="ctr">
              <a:buNone/>
            </a:pPr>
            <a:endParaRPr lang="en-C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C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BC Ministry of Energy, Mines, and Low Carbon Innovation</a:t>
            </a:r>
          </a:p>
          <a:p>
            <a:pPr marL="0" indent="0" algn="ctr">
              <a:buNone/>
            </a:pPr>
            <a:r>
              <a:rPr lang="en-C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Booth Number 419/421</a:t>
            </a:r>
          </a:p>
          <a:p>
            <a:pPr marL="0" indent="0" algn="ctr">
              <a:buNone/>
            </a:pPr>
            <a:endParaRPr lang="en-C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2274246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310ED-5368-4B05-9664-4299D838CF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920" y="2597785"/>
            <a:ext cx="10515600" cy="2055495"/>
          </a:xfrm>
        </p:spPr>
        <p:txBody>
          <a:bodyPr/>
          <a:lstStyle/>
          <a:p>
            <a:pPr marL="0" indent="0" algn="ctr">
              <a:buNone/>
            </a:pPr>
            <a:r>
              <a:rPr lang="en-CA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816870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E126B57-1698-4E8A-8BD4-4319AD60D0B0}"/>
              </a:ext>
            </a:extLst>
          </p:cNvPr>
          <p:cNvSpPr txBox="1"/>
          <p:nvPr/>
        </p:nvSpPr>
        <p:spPr>
          <a:xfrm>
            <a:off x="2699657" y="261260"/>
            <a:ext cx="63929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British Columbia Metal Mines 2021</a:t>
            </a:r>
          </a:p>
        </p:txBody>
      </p:sp>
      <p:pic>
        <p:nvPicPr>
          <p:cNvPr id="3" name="Picture 2" descr="Map&#10;&#10;Description automatically generated">
            <a:extLst>
              <a:ext uri="{FF2B5EF4-FFF2-40B4-BE49-F238E27FC236}">
                <a16:creationId xmlns:a16="http://schemas.microsoft.com/office/drawing/2014/main" id="{A59689FE-4709-4D31-B8FB-99C5B0F31E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0029" y="938764"/>
            <a:ext cx="6718074" cy="578857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4C452D3-CEF2-4A1E-9672-3922111A0A42}"/>
              </a:ext>
            </a:extLst>
          </p:cNvPr>
          <p:cNvSpPr txBox="1"/>
          <p:nvPr/>
        </p:nvSpPr>
        <p:spPr>
          <a:xfrm>
            <a:off x="7118704" y="935117"/>
            <a:ext cx="507329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of British Columbia’s currently operating metal mines are porphyry deposits with the exceptions of:</a:t>
            </a:r>
          </a:p>
          <a:p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Myra Falls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Brucejack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Bonanza Ledge II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Elk</a:t>
            </a:r>
          </a:p>
          <a:p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Myra Falls, New Afton Brucejack, and Bonanza Ledge II are the only underground operations.</a:t>
            </a:r>
          </a:p>
          <a:p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Bonanza ledge II (650 </a:t>
            </a:r>
            <a:r>
              <a:rPr lang="en-C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tpd</a:t>
            </a: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Elk (approx. 200 </a:t>
            </a:r>
            <a:r>
              <a:rPr lang="en-C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tpd</a:t>
            </a: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are small scale operations. </a:t>
            </a:r>
          </a:p>
          <a:p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dirty="0"/>
          </a:p>
          <a:p>
            <a:endParaRPr lang="en-CA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63BAAA-FD15-4DA1-BB74-2D8DC5FA3C95}"/>
              </a:ext>
            </a:extLst>
          </p:cNvPr>
          <p:cNvSpPr txBox="1"/>
          <p:nvPr/>
        </p:nvSpPr>
        <p:spPr>
          <a:xfrm>
            <a:off x="4271403" y="4101668"/>
            <a:ext cx="1453811" cy="257369"/>
          </a:xfrm>
          <a:prstGeom prst="rect">
            <a:avLst/>
          </a:prstGeom>
          <a:solidFill>
            <a:srgbClr val="66FF66"/>
          </a:solidFill>
        </p:spPr>
        <p:txBody>
          <a:bodyPr wrap="square" lIns="36000" tIns="36000" rIns="36000" bIns="36000" rtlCol="0" anchor="ctr" anchorCtr="0">
            <a:spAutoFit/>
          </a:bodyPr>
          <a:lstStyle/>
          <a:p>
            <a:r>
              <a:rPr lang="en-CA" sz="1200" dirty="0"/>
              <a:t>Bonanza Ledge II (Au)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011759-CF74-4597-B286-CECCA41ABF46}"/>
              </a:ext>
            </a:extLst>
          </p:cNvPr>
          <p:cNvSpPr/>
          <p:nvPr/>
        </p:nvSpPr>
        <p:spPr>
          <a:xfrm>
            <a:off x="5825460" y="4168625"/>
            <a:ext cx="108810" cy="123457"/>
          </a:xfrm>
          <a:prstGeom prst="rect">
            <a:avLst/>
          </a:prstGeom>
          <a:solidFill>
            <a:srgbClr val="FF0000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E1C414E-2A07-4B9B-ADAB-EAD0BAA2FEDF}"/>
              </a:ext>
            </a:extLst>
          </p:cNvPr>
          <p:cNvSpPr/>
          <p:nvPr/>
        </p:nvSpPr>
        <p:spPr>
          <a:xfrm>
            <a:off x="6229787" y="5617980"/>
            <a:ext cx="108810" cy="123457"/>
          </a:xfrm>
          <a:prstGeom prst="rect">
            <a:avLst/>
          </a:prstGeom>
          <a:solidFill>
            <a:srgbClr val="FF0000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5F4424-0F18-4CB8-B982-9B6A6D5863E3}"/>
              </a:ext>
            </a:extLst>
          </p:cNvPr>
          <p:cNvSpPr txBox="1"/>
          <p:nvPr/>
        </p:nvSpPr>
        <p:spPr>
          <a:xfrm>
            <a:off x="5317104" y="5551023"/>
            <a:ext cx="816220" cy="257369"/>
          </a:xfrm>
          <a:prstGeom prst="rect">
            <a:avLst/>
          </a:prstGeom>
          <a:solidFill>
            <a:srgbClr val="66FF66"/>
          </a:solidFill>
        </p:spPr>
        <p:txBody>
          <a:bodyPr wrap="square" lIns="36000" tIns="36000" rIns="36000" bIns="36000" rtlCol="0" anchor="ctr" anchorCtr="0">
            <a:spAutoFit/>
          </a:bodyPr>
          <a:lstStyle/>
          <a:p>
            <a:r>
              <a:rPr lang="en-CA" sz="1200" dirty="0"/>
              <a:t>Elk (Au, Ag)</a:t>
            </a:r>
          </a:p>
        </p:txBody>
      </p:sp>
    </p:spTree>
    <p:extLst>
      <p:ext uri="{BB962C8B-B14F-4D97-AF65-F5344CB8AC3E}">
        <p14:creationId xmlns:p14="http://schemas.microsoft.com/office/powerpoint/2010/main" val="2581652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3B8D7E9-A732-4C06-BA8F-6A2B2C313A5A}"/>
              </a:ext>
            </a:extLst>
          </p:cNvPr>
          <p:cNvSpPr txBox="1"/>
          <p:nvPr/>
        </p:nvSpPr>
        <p:spPr>
          <a:xfrm>
            <a:off x="2775857" y="223160"/>
            <a:ext cx="64443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British Columbia Coal Mines 2021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33ED4C-3B4C-499A-974C-3811349D1D9C}"/>
              </a:ext>
            </a:extLst>
          </p:cNvPr>
          <p:cNvSpPr txBox="1"/>
          <p:nvPr/>
        </p:nvSpPr>
        <p:spPr>
          <a:xfrm>
            <a:off x="6905626" y="892104"/>
            <a:ext cx="475742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Conuma Coal Resources Limited operated three mines in the northeast. </a:t>
            </a:r>
          </a:p>
          <a:p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four mines in the southeast are operated by Teck Coal Limited.</a:t>
            </a:r>
          </a:p>
          <a:p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are open pit operations.</a:t>
            </a:r>
          </a:p>
          <a:p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coal is metallurgical grade and BC exports are typically 25-30 million tonnes per year.</a:t>
            </a:r>
          </a:p>
          <a:p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Conuma and Teck benefited this year from high metallurgical coal prices.</a:t>
            </a:r>
          </a:p>
          <a:p>
            <a:endParaRPr lang="en-CA" dirty="0"/>
          </a:p>
          <a:p>
            <a:endParaRPr lang="en-CA" dirty="0"/>
          </a:p>
        </p:txBody>
      </p:sp>
      <p:pic>
        <p:nvPicPr>
          <p:cNvPr id="4" name="Picture 3" descr="Map&#10;&#10;Description automatically generated">
            <a:extLst>
              <a:ext uri="{FF2B5EF4-FFF2-40B4-BE49-F238E27FC236}">
                <a16:creationId xmlns:a16="http://schemas.microsoft.com/office/drawing/2014/main" id="{C33AC05D-5E93-47B5-9E63-1DC5D94CCE3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700" y="725975"/>
            <a:ext cx="7253035" cy="590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972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91E1142-7261-47E6-ABFA-9A41BDDD61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485" y="1928620"/>
            <a:ext cx="5594242" cy="4564255"/>
          </a:xfrm>
          <a:prstGeom prst="rect">
            <a:avLst/>
          </a:prstGeom>
        </p:spPr>
      </p:pic>
      <p:sp>
        <p:nvSpPr>
          <p:cNvPr id="3" name="Title 4">
            <a:extLst>
              <a:ext uri="{FF2B5EF4-FFF2-40B4-BE49-F238E27FC236}">
                <a16:creationId xmlns:a16="http://schemas.microsoft.com/office/drawing/2014/main" id="{688D11EB-3F5B-4BD1-AB99-B5AC4B654280}"/>
              </a:ext>
            </a:extLst>
          </p:cNvPr>
          <p:cNvSpPr txBox="1">
            <a:spLocks/>
          </p:cNvSpPr>
          <p:nvPr/>
        </p:nvSpPr>
        <p:spPr>
          <a:xfrm>
            <a:off x="564377" y="1183881"/>
            <a:ext cx="8988007" cy="61944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Five Regional Geologists in BC based in regional offices (2 vacant positions)</a:t>
            </a:r>
            <a:b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4">
            <a:extLst>
              <a:ext uri="{FF2B5EF4-FFF2-40B4-BE49-F238E27FC236}">
                <a16:creationId xmlns:a16="http://schemas.microsoft.com/office/drawing/2014/main" id="{77BC187A-8A87-4E98-8388-E5C540B0D85B}"/>
              </a:ext>
            </a:extLst>
          </p:cNvPr>
          <p:cNvSpPr txBox="1">
            <a:spLocks/>
          </p:cNvSpPr>
          <p:nvPr/>
        </p:nvSpPr>
        <p:spPr>
          <a:xfrm>
            <a:off x="564377" y="1915960"/>
            <a:ext cx="5531623" cy="3026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Since June 2020 RG’s are now in the BCGS              (4 positions previously in the Health, Safety and Permitting branch)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BCGS/MDO co-ordinates their geoscience outputs and publishes the annual </a:t>
            </a:r>
            <a:r>
              <a:rPr lang="en-US" sz="1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Overview of Exploration and Mining in BC </a:t>
            </a:r>
            <a:r>
              <a:rPr lang="en-US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publication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Regional geologists and the MDO collect mineral exploration data for the </a:t>
            </a:r>
            <a:r>
              <a:rPr lang="en-US" sz="1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Ernst &amp; Young (EY) survey of BC mineral and coal exploration</a:t>
            </a:r>
            <a:br>
              <a:rPr lang="en-US" sz="1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dirty="0">
                <a:solidFill>
                  <a:srgbClr val="FFFF00"/>
                </a:solidFill>
                <a:latin typeface="Calibri" panose="020F0502020204030204" pitchFamily="34" charset="0"/>
              </a:rPr>
            </a:br>
            <a:endParaRPr lang="en-US" sz="2800" i="1" dirty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B347077-E10C-4728-BDBD-8B531E1C23C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Regional Geologists</a:t>
            </a:r>
          </a:p>
        </p:txBody>
      </p:sp>
      <p:sp>
        <p:nvSpPr>
          <p:cNvPr id="8" name="Star: 5 Points 7">
            <a:extLst>
              <a:ext uri="{FF2B5EF4-FFF2-40B4-BE49-F238E27FC236}">
                <a16:creationId xmlns:a16="http://schemas.microsoft.com/office/drawing/2014/main" id="{19E55531-28DA-46E2-997D-B2849D5674D4}"/>
              </a:ext>
            </a:extLst>
          </p:cNvPr>
          <p:cNvSpPr>
            <a:spLocks noChangeAspect="1"/>
          </p:cNvSpPr>
          <p:nvPr/>
        </p:nvSpPr>
        <p:spPr>
          <a:xfrm>
            <a:off x="9617701" y="6254016"/>
            <a:ext cx="182876" cy="18287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080417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EC56291-A6C1-41C8-BFF5-BCC7C8DCF1A9}"/>
              </a:ext>
            </a:extLst>
          </p:cNvPr>
          <p:cNvSpPr txBox="1"/>
          <p:nvPr/>
        </p:nvSpPr>
        <p:spPr>
          <a:xfrm>
            <a:off x="1166068" y="290586"/>
            <a:ext cx="109308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Regional Geologist Staffing Update and BCGS Job Postings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443B28-3880-4840-B863-C48EB662F8B5}"/>
              </a:ext>
            </a:extLst>
          </p:cNvPr>
          <p:cNvSpPr txBox="1"/>
          <p:nvPr/>
        </p:nvSpPr>
        <p:spPr>
          <a:xfrm>
            <a:off x="343949" y="875361"/>
            <a:ext cx="1105669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Smithers Office Update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Nate Corcoran who is the current Regional Geologist in Prince George is transferring to the Smithers office.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Active date start of April 1st.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BCGS Job Postings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/>
            <a:r>
              <a:rPr lang="en-CA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Current Posted Positions</a:t>
            </a:r>
          </a:p>
          <a:p>
            <a:pPr marL="685800" indent="-228600"/>
            <a:r>
              <a:rPr lang="en-CA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        Geomatics Geoscientist (Victoria based)</a:t>
            </a:r>
          </a:p>
          <a:p>
            <a:pPr marL="685800" indent="-228600"/>
            <a:r>
              <a:rPr lang="en-CA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        Geomatics Specialist (Victoria based)</a:t>
            </a:r>
          </a:p>
          <a:p>
            <a:pPr marL="685800" indent="-228600"/>
            <a:r>
              <a:rPr lang="en-CA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        Regional Geologist (Prince George based)</a:t>
            </a:r>
          </a:p>
          <a:p>
            <a:pPr marL="228600"/>
            <a:r>
              <a:rPr lang="en-CA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Upcoming Posting</a:t>
            </a:r>
          </a:p>
          <a:p>
            <a:pPr marL="685800" indent="-228600"/>
            <a:r>
              <a:rPr lang="en-CA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        Minerals Geologist (Victoria based)</a:t>
            </a:r>
          </a:p>
          <a:p>
            <a:pPr marL="685800" indent="-228600"/>
            <a:r>
              <a:rPr lang="en-CA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457200"/>
            <a:r>
              <a:rPr lang="en-CA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Review and apply at: </a:t>
            </a:r>
          </a:p>
          <a:p>
            <a:r>
              <a:rPr lang="en-CA" sz="14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https://www2.gov.bc.ca/gov/content/industry/mineral-exploration-mining/british-columbia-geological-survey/employment-opportunities</a:t>
            </a:r>
            <a:endParaRPr lang="en-C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8339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B27B99C-5B37-4323-8890-7C57FB9E800A}"/>
              </a:ext>
            </a:extLst>
          </p:cNvPr>
          <p:cNvSpPr txBox="1"/>
          <p:nvPr/>
        </p:nvSpPr>
        <p:spPr>
          <a:xfrm>
            <a:off x="1156387" y="808619"/>
            <a:ext cx="9894143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CA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Ernst &amp;Young LLP 2021 Mineral and Coal Exploration Survey</a:t>
            </a:r>
          </a:p>
          <a:p>
            <a:pPr>
              <a:spcAft>
                <a:spcPts val="600"/>
              </a:spcAft>
            </a:pPr>
            <a:r>
              <a:rPr lang="en-CA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Joint initiative between the Province of British Columbia, Ministry of Energy Mines and Low Carbon Innovation, the Association for Mineral Exploration and EY LLP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 report to be released in April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>
              <a:solidFill>
                <a:prstClr val="black"/>
              </a:solidFill>
              <a:latin typeface="Tahoma"/>
              <a:cs typeface="Arial"/>
            </a:endParaRPr>
          </a:p>
        </p:txBody>
      </p:sp>
      <p:pic>
        <p:nvPicPr>
          <p:cNvPr id="3" name="Picture 2" descr="A screenshot of a video game&#10;&#10;Description automatically generated with medium confidence">
            <a:extLst>
              <a:ext uri="{FF2B5EF4-FFF2-40B4-BE49-F238E27FC236}">
                <a16:creationId xmlns:a16="http://schemas.microsoft.com/office/drawing/2014/main" id="{AFEFD6C5-AFFC-4C68-9A20-07478293C86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254" y="4071051"/>
            <a:ext cx="4062359" cy="2284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3478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3327</TotalTime>
  <Words>3367</Words>
  <Application>Microsoft Office PowerPoint</Application>
  <PresentationFormat>Widescreen</PresentationFormat>
  <Paragraphs>509</Paragraphs>
  <Slides>42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0" baseType="lpstr">
      <vt:lpstr>Arial</vt:lpstr>
      <vt:lpstr>Calibri</vt:lpstr>
      <vt:lpstr>Calibri Light</vt:lpstr>
      <vt:lpstr>Tahoma</vt:lpstr>
      <vt:lpstr>Times New Roman</vt:lpstr>
      <vt:lpstr>TimesNewRomanPS-BoldMT</vt:lpstr>
      <vt:lpstr>TimesNewRomanPSMT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Selected Exploration Highlights 2021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New Publications Now Available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Clarke, Gordon EMPR:EX</dc:creator>
  <cp:lastModifiedBy>Clarke, Gordon EMLI:EX</cp:lastModifiedBy>
  <cp:revision>127</cp:revision>
  <cp:lastPrinted>2021-01-13T19:50:46Z</cp:lastPrinted>
  <dcterms:created xsi:type="dcterms:W3CDTF">2021-01-12T21:20:50Z</dcterms:created>
  <dcterms:modified xsi:type="dcterms:W3CDTF">2022-03-04T04:31:59Z</dcterms:modified>
</cp:coreProperties>
</file>