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8" r:id="rId3"/>
    <p:sldId id="259" r:id="rId4"/>
    <p:sldId id="260" r:id="rId5"/>
    <p:sldId id="261" r:id="rId6"/>
    <p:sldId id="265" r:id="rId7"/>
    <p:sldId id="262" r:id="rId8"/>
    <p:sldId id="272" r:id="rId9"/>
    <p:sldId id="263" r:id="rId10"/>
    <p:sldId id="264" r:id="rId11"/>
    <p:sldId id="271" r:id="rId12"/>
    <p:sldId id="270" r:id="rId13"/>
    <p:sldId id="269" r:id="rId14"/>
    <p:sldId id="268" r:id="rId15"/>
    <p:sldId id="267" r:id="rId16"/>
    <p:sldId id="266" r:id="rId17"/>
    <p:sldId id="281" r:id="rId18"/>
    <p:sldId id="275" r:id="rId19"/>
    <p:sldId id="290" r:id="rId20"/>
    <p:sldId id="280" r:id="rId21"/>
    <p:sldId id="279" r:id="rId22"/>
    <p:sldId id="278" r:id="rId23"/>
    <p:sldId id="283" r:id="rId24"/>
    <p:sldId id="282" r:id="rId25"/>
    <p:sldId id="285" r:id="rId26"/>
    <p:sldId id="284" r:id="rId27"/>
    <p:sldId id="286" r:id="rId28"/>
    <p:sldId id="287" r:id="rId29"/>
    <p:sldId id="291" r:id="rId30"/>
    <p:sldId id="277" r:id="rId31"/>
    <p:sldId id="288" r:id="rId32"/>
    <p:sldId id="274" r:id="rId33"/>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3" d="100"/>
          <a:sy n="63" d="100"/>
        </p:scale>
        <p:origin x="3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CA"/>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220722CF-7829-4CC3-83AF-35FFA7316315}" type="datetimeFigureOut">
              <a:rPr lang="en-CA" smtClean="0"/>
              <a:t>2021-03-26</a:t>
            </a:fld>
            <a:endParaRPr lang="en-CA"/>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CA"/>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CA"/>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120930F1-E466-4AC7-9C5A-21EDB207E5DD}" type="slidenum">
              <a:rPr lang="en-CA" smtClean="0"/>
              <a:t>‹#›</a:t>
            </a:fld>
            <a:endParaRPr lang="en-CA"/>
          </a:p>
        </p:txBody>
      </p:sp>
    </p:spTree>
    <p:extLst>
      <p:ext uri="{BB962C8B-B14F-4D97-AF65-F5344CB8AC3E}">
        <p14:creationId xmlns:p14="http://schemas.microsoft.com/office/powerpoint/2010/main" val="3367173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a:t>
            </a:fld>
            <a:endParaRPr lang="en-CA"/>
          </a:p>
        </p:txBody>
      </p:sp>
    </p:spTree>
    <p:extLst>
      <p:ext uri="{BB962C8B-B14F-4D97-AF65-F5344CB8AC3E}">
        <p14:creationId xmlns:p14="http://schemas.microsoft.com/office/powerpoint/2010/main" val="32831359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10</a:t>
            </a:fld>
            <a:endParaRPr lang="en-CA"/>
          </a:p>
        </p:txBody>
      </p:sp>
    </p:spTree>
    <p:extLst>
      <p:ext uri="{BB962C8B-B14F-4D97-AF65-F5344CB8AC3E}">
        <p14:creationId xmlns:p14="http://schemas.microsoft.com/office/powerpoint/2010/main" val="430983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11</a:t>
            </a:fld>
            <a:endParaRPr lang="en-CA"/>
          </a:p>
        </p:txBody>
      </p:sp>
    </p:spTree>
    <p:extLst>
      <p:ext uri="{BB962C8B-B14F-4D97-AF65-F5344CB8AC3E}">
        <p14:creationId xmlns:p14="http://schemas.microsoft.com/office/powerpoint/2010/main" val="8276411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12</a:t>
            </a:fld>
            <a:endParaRPr lang="en-CA"/>
          </a:p>
        </p:txBody>
      </p:sp>
    </p:spTree>
    <p:extLst>
      <p:ext uri="{BB962C8B-B14F-4D97-AF65-F5344CB8AC3E}">
        <p14:creationId xmlns:p14="http://schemas.microsoft.com/office/powerpoint/2010/main" val="485768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13</a:t>
            </a:fld>
            <a:endParaRPr lang="en-CA"/>
          </a:p>
        </p:txBody>
      </p:sp>
    </p:spTree>
    <p:extLst>
      <p:ext uri="{BB962C8B-B14F-4D97-AF65-F5344CB8AC3E}">
        <p14:creationId xmlns:p14="http://schemas.microsoft.com/office/powerpoint/2010/main" val="1928956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14</a:t>
            </a:fld>
            <a:endParaRPr lang="en-CA"/>
          </a:p>
        </p:txBody>
      </p:sp>
    </p:spTree>
    <p:extLst>
      <p:ext uri="{BB962C8B-B14F-4D97-AF65-F5344CB8AC3E}">
        <p14:creationId xmlns:p14="http://schemas.microsoft.com/office/powerpoint/2010/main" val="3698208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15</a:t>
            </a:fld>
            <a:endParaRPr lang="en-CA"/>
          </a:p>
        </p:txBody>
      </p:sp>
    </p:spTree>
    <p:extLst>
      <p:ext uri="{BB962C8B-B14F-4D97-AF65-F5344CB8AC3E}">
        <p14:creationId xmlns:p14="http://schemas.microsoft.com/office/powerpoint/2010/main" val="15280930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16</a:t>
            </a:fld>
            <a:endParaRPr lang="en-CA"/>
          </a:p>
        </p:txBody>
      </p:sp>
    </p:spTree>
    <p:extLst>
      <p:ext uri="{BB962C8B-B14F-4D97-AF65-F5344CB8AC3E}">
        <p14:creationId xmlns:p14="http://schemas.microsoft.com/office/powerpoint/2010/main" val="35377319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17</a:t>
            </a:fld>
            <a:endParaRPr lang="en-CA"/>
          </a:p>
        </p:txBody>
      </p:sp>
    </p:spTree>
    <p:extLst>
      <p:ext uri="{BB962C8B-B14F-4D97-AF65-F5344CB8AC3E}">
        <p14:creationId xmlns:p14="http://schemas.microsoft.com/office/powerpoint/2010/main" val="2498066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18</a:t>
            </a:fld>
            <a:endParaRPr lang="en-CA"/>
          </a:p>
        </p:txBody>
      </p:sp>
    </p:spTree>
    <p:extLst>
      <p:ext uri="{BB962C8B-B14F-4D97-AF65-F5344CB8AC3E}">
        <p14:creationId xmlns:p14="http://schemas.microsoft.com/office/powerpoint/2010/main" val="40812237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19</a:t>
            </a:fld>
            <a:endParaRPr lang="en-CA"/>
          </a:p>
        </p:txBody>
      </p:sp>
    </p:spTree>
    <p:extLst>
      <p:ext uri="{BB962C8B-B14F-4D97-AF65-F5344CB8AC3E}">
        <p14:creationId xmlns:p14="http://schemas.microsoft.com/office/powerpoint/2010/main" val="3392063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2</a:t>
            </a:fld>
            <a:endParaRPr lang="en-CA"/>
          </a:p>
        </p:txBody>
      </p:sp>
    </p:spTree>
    <p:extLst>
      <p:ext uri="{BB962C8B-B14F-4D97-AF65-F5344CB8AC3E}">
        <p14:creationId xmlns:p14="http://schemas.microsoft.com/office/powerpoint/2010/main" val="6466881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20</a:t>
            </a:fld>
            <a:endParaRPr lang="en-CA"/>
          </a:p>
        </p:txBody>
      </p:sp>
    </p:spTree>
    <p:extLst>
      <p:ext uri="{BB962C8B-B14F-4D97-AF65-F5344CB8AC3E}">
        <p14:creationId xmlns:p14="http://schemas.microsoft.com/office/powerpoint/2010/main" val="35527598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21</a:t>
            </a:fld>
            <a:endParaRPr lang="en-CA"/>
          </a:p>
        </p:txBody>
      </p:sp>
    </p:spTree>
    <p:extLst>
      <p:ext uri="{BB962C8B-B14F-4D97-AF65-F5344CB8AC3E}">
        <p14:creationId xmlns:p14="http://schemas.microsoft.com/office/powerpoint/2010/main" val="42575524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22</a:t>
            </a:fld>
            <a:endParaRPr lang="en-CA"/>
          </a:p>
        </p:txBody>
      </p:sp>
    </p:spTree>
    <p:extLst>
      <p:ext uri="{BB962C8B-B14F-4D97-AF65-F5344CB8AC3E}">
        <p14:creationId xmlns:p14="http://schemas.microsoft.com/office/powerpoint/2010/main" val="25907128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23</a:t>
            </a:fld>
            <a:endParaRPr lang="en-CA"/>
          </a:p>
        </p:txBody>
      </p:sp>
    </p:spTree>
    <p:extLst>
      <p:ext uri="{BB962C8B-B14F-4D97-AF65-F5344CB8AC3E}">
        <p14:creationId xmlns:p14="http://schemas.microsoft.com/office/powerpoint/2010/main" val="6567931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24</a:t>
            </a:fld>
            <a:endParaRPr lang="en-CA"/>
          </a:p>
        </p:txBody>
      </p:sp>
    </p:spTree>
    <p:extLst>
      <p:ext uri="{BB962C8B-B14F-4D97-AF65-F5344CB8AC3E}">
        <p14:creationId xmlns:p14="http://schemas.microsoft.com/office/powerpoint/2010/main" val="2465649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25</a:t>
            </a:fld>
            <a:endParaRPr lang="en-CA"/>
          </a:p>
        </p:txBody>
      </p:sp>
    </p:spTree>
    <p:extLst>
      <p:ext uri="{BB962C8B-B14F-4D97-AF65-F5344CB8AC3E}">
        <p14:creationId xmlns:p14="http://schemas.microsoft.com/office/powerpoint/2010/main" val="26554370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26</a:t>
            </a:fld>
            <a:endParaRPr lang="en-CA"/>
          </a:p>
        </p:txBody>
      </p:sp>
    </p:spTree>
    <p:extLst>
      <p:ext uri="{BB962C8B-B14F-4D97-AF65-F5344CB8AC3E}">
        <p14:creationId xmlns:p14="http://schemas.microsoft.com/office/powerpoint/2010/main" val="16792792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a:p>
            <a:endParaRPr lang="en-CA" dirty="0"/>
          </a:p>
        </p:txBody>
      </p:sp>
      <p:sp>
        <p:nvSpPr>
          <p:cNvPr id="4" name="Slide Number Placeholder 3"/>
          <p:cNvSpPr>
            <a:spLocks noGrp="1"/>
          </p:cNvSpPr>
          <p:nvPr>
            <p:ph type="sldNum" sz="quarter" idx="5"/>
          </p:nvPr>
        </p:nvSpPr>
        <p:spPr/>
        <p:txBody>
          <a:bodyPr/>
          <a:lstStyle/>
          <a:p>
            <a:fld id="{257430A3-1FB4-4BAC-AD99-D9F674F4D061}" type="slidenum">
              <a:rPr lang="en-CA" smtClean="0"/>
              <a:t>27</a:t>
            </a:fld>
            <a:endParaRPr lang="en-CA"/>
          </a:p>
        </p:txBody>
      </p:sp>
    </p:spTree>
    <p:extLst>
      <p:ext uri="{BB962C8B-B14F-4D97-AF65-F5344CB8AC3E}">
        <p14:creationId xmlns:p14="http://schemas.microsoft.com/office/powerpoint/2010/main" val="21821923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257430A3-1FB4-4BAC-AD99-D9F674F4D061}" type="slidenum">
              <a:rPr lang="en-CA" smtClean="0"/>
              <a:t>28</a:t>
            </a:fld>
            <a:endParaRPr lang="en-CA"/>
          </a:p>
        </p:txBody>
      </p:sp>
    </p:spTree>
    <p:extLst>
      <p:ext uri="{BB962C8B-B14F-4D97-AF65-F5344CB8AC3E}">
        <p14:creationId xmlns:p14="http://schemas.microsoft.com/office/powerpoint/2010/main" val="1601741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30</a:t>
            </a:fld>
            <a:endParaRPr lang="en-CA"/>
          </a:p>
        </p:txBody>
      </p:sp>
    </p:spTree>
    <p:extLst>
      <p:ext uri="{BB962C8B-B14F-4D97-AF65-F5344CB8AC3E}">
        <p14:creationId xmlns:p14="http://schemas.microsoft.com/office/powerpoint/2010/main" val="2064392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a:t>
            </a:r>
          </a:p>
        </p:txBody>
      </p:sp>
      <p:sp>
        <p:nvSpPr>
          <p:cNvPr id="4" name="Slide Number Placeholder 3"/>
          <p:cNvSpPr>
            <a:spLocks noGrp="1"/>
          </p:cNvSpPr>
          <p:nvPr>
            <p:ph type="sldNum" sz="quarter" idx="5"/>
          </p:nvPr>
        </p:nvSpPr>
        <p:spPr/>
        <p:txBody>
          <a:bodyPr/>
          <a:lstStyle/>
          <a:p>
            <a:fld id="{120930F1-E466-4AC7-9C5A-21EDB207E5DD}" type="slidenum">
              <a:rPr lang="en-CA" smtClean="0"/>
              <a:t>3</a:t>
            </a:fld>
            <a:endParaRPr lang="en-CA"/>
          </a:p>
        </p:txBody>
      </p:sp>
    </p:spTree>
    <p:extLst>
      <p:ext uri="{BB962C8B-B14F-4D97-AF65-F5344CB8AC3E}">
        <p14:creationId xmlns:p14="http://schemas.microsoft.com/office/powerpoint/2010/main" val="2645163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t>
            </a:r>
          </a:p>
        </p:txBody>
      </p:sp>
      <p:sp>
        <p:nvSpPr>
          <p:cNvPr id="4" name="Slide Number Placeholder 3"/>
          <p:cNvSpPr>
            <a:spLocks noGrp="1"/>
          </p:cNvSpPr>
          <p:nvPr>
            <p:ph type="sldNum" sz="quarter" idx="5"/>
          </p:nvPr>
        </p:nvSpPr>
        <p:spPr/>
        <p:txBody>
          <a:bodyPr/>
          <a:lstStyle/>
          <a:p>
            <a:fld id="{257430A3-1FB4-4BAC-AD99-D9F674F4D061}" type="slidenum">
              <a:rPr lang="en-CA" smtClean="0"/>
              <a:t>31</a:t>
            </a:fld>
            <a:endParaRPr lang="en-CA"/>
          </a:p>
        </p:txBody>
      </p:sp>
    </p:spTree>
    <p:extLst>
      <p:ext uri="{BB962C8B-B14F-4D97-AF65-F5344CB8AC3E}">
        <p14:creationId xmlns:p14="http://schemas.microsoft.com/office/powerpoint/2010/main" val="4339082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32</a:t>
            </a:fld>
            <a:endParaRPr lang="en-CA"/>
          </a:p>
        </p:txBody>
      </p:sp>
    </p:spTree>
    <p:extLst>
      <p:ext uri="{BB962C8B-B14F-4D97-AF65-F5344CB8AC3E}">
        <p14:creationId xmlns:p14="http://schemas.microsoft.com/office/powerpoint/2010/main" val="1048172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4</a:t>
            </a:fld>
            <a:endParaRPr lang="en-CA"/>
          </a:p>
        </p:txBody>
      </p:sp>
    </p:spTree>
    <p:extLst>
      <p:ext uri="{BB962C8B-B14F-4D97-AF65-F5344CB8AC3E}">
        <p14:creationId xmlns:p14="http://schemas.microsoft.com/office/powerpoint/2010/main" val="3635926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5</a:t>
            </a:fld>
            <a:endParaRPr lang="en-CA"/>
          </a:p>
        </p:txBody>
      </p:sp>
    </p:spTree>
    <p:extLst>
      <p:ext uri="{BB962C8B-B14F-4D97-AF65-F5344CB8AC3E}">
        <p14:creationId xmlns:p14="http://schemas.microsoft.com/office/powerpoint/2010/main" val="2252138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6</a:t>
            </a:fld>
            <a:endParaRPr lang="en-CA"/>
          </a:p>
        </p:txBody>
      </p:sp>
    </p:spTree>
    <p:extLst>
      <p:ext uri="{BB962C8B-B14F-4D97-AF65-F5344CB8AC3E}">
        <p14:creationId xmlns:p14="http://schemas.microsoft.com/office/powerpoint/2010/main" val="2639668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7</a:t>
            </a:fld>
            <a:endParaRPr lang="en-CA"/>
          </a:p>
        </p:txBody>
      </p:sp>
    </p:spTree>
    <p:extLst>
      <p:ext uri="{BB962C8B-B14F-4D97-AF65-F5344CB8AC3E}">
        <p14:creationId xmlns:p14="http://schemas.microsoft.com/office/powerpoint/2010/main" val="1534538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8</a:t>
            </a:fld>
            <a:endParaRPr lang="en-CA"/>
          </a:p>
        </p:txBody>
      </p:sp>
    </p:spTree>
    <p:extLst>
      <p:ext uri="{BB962C8B-B14F-4D97-AF65-F5344CB8AC3E}">
        <p14:creationId xmlns:p14="http://schemas.microsoft.com/office/powerpoint/2010/main" val="156460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20930F1-E466-4AC7-9C5A-21EDB207E5DD}" type="slidenum">
              <a:rPr lang="en-CA" smtClean="0"/>
              <a:t>9</a:t>
            </a:fld>
            <a:endParaRPr lang="en-CA"/>
          </a:p>
        </p:txBody>
      </p:sp>
    </p:spTree>
    <p:extLst>
      <p:ext uri="{BB962C8B-B14F-4D97-AF65-F5344CB8AC3E}">
        <p14:creationId xmlns:p14="http://schemas.microsoft.com/office/powerpoint/2010/main" val="3211746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C9C21-0339-4D57-809B-C7CC6CA4F4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68EF44C5-A83B-4F77-867A-08C3B40EEF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02B7E961-3C3D-416A-9B54-EEBABA4D835A}"/>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5" name="Footer Placeholder 4">
            <a:extLst>
              <a:ext uri="{FF2B5EF4-FFF2-40B4-BE49-F238E27FC236}">
                <a16:creationId xmlns:a16="http://schemas.microsoft.com/office/drawing/2014/main" id="{F7354003-BA84-47EF-BADB-7B26DD5434F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8F55479-C68C-47F1-AC4C-D05F88DA9470}"/>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2372027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550CE-40F0-48E8-92DD-7438E4E22BDF}"/>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44F4C21B-850F-496C-9C57-D23AEB8D8C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F63C234-CEB1-4ACF-A545-6A6B9ACD143F}"/>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5" name="Footer Placeholder 4">
            <a:extLst>
              <a:ext uri="{FF2B5EF4-FFF2-40B4-BE49-F238E27FC236}">
                <a16:creationId xmlns:a16="http://schemas.microsoft.com/office/drawing/2014/main" id="{C153DB50-1A22-41A4-9E40-61628FCE2BA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AC3F1BD-88DE-46FB-BBF2-94E70E98BE9D}"/>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4214548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C526B4-945B-4FAE-8275-7A7331EE1DD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5D98A6D-8563-4211-B56A-4A5F09DBFB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D1E5804-EE4A-4F3D-B747-CD00CF2E9C0F}"/>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5" name="Footer Placeholder 4">
            <a:extLst>
              <a:ext uri="{FF2B5EF4-FFF2-40B4-BE49-F238E27FC236}">
                <a16:creationId xmlns:a16="http://schemas.microsoft.com/office/drawing/2014/main" id="{ABAC2E6A-0D12-4741-A940-2294ACCDB57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D9559F5-BE26-4FF3-881A-52B291C125D7}"/>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2377351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D06FF-254E-4CF3-80E1-1898ECF48D5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308BDCB-9374-407B-BA8E-6FB1EC5CDD07}"/>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F1B28B7-BD85-4924-A38F-470DE1B10EE4}"/>
              </a:ext>
            </a:extLst>
          </p:cNvPr>
          <p:cNvSpPr>
            <a:spLocks noGrp="1"/>
          </p:cNvSpPr>
          <p:nvPr>
            <p:ph type="dt" sz="half" idx="10"/>
          </p:nvPr>
        </p:nvSpPr>
        <p:spPr>
          <a:xfrm>
            <a:off x="838200" y="6356350"/>
            <a:ext cx="2743200" cy="365125"/>
          </a:xfrm>
          <a:prstGeom prst="rect">
            <a:avLst/>
          </a:prstGeom>
        </p:spPr>
        <p:txBody>
          <a:bodyPr/>
          <a:lstStyle/>
          <a:p>
            <a:fld id="{40F9DC37-0A71-4940-BC0F-FA05C4F9EF94}" type="datetimeFigureOut">
              <a:rPr lang="en-CA" smtClean="0"/>
              <a:t>2021-03-26</a:t>
            </a:fld>
            <a:endParaRPr lang="en-CA"/>
          </a:p>
        </p:txBody>
      </p:sp>
      <p:sp>
        <p:nvSpPr>
          <p:cNvPr id="5" name="Footer Placeholder 4">
            <a:extLst>
              <a:ext uri="{FF2B5EF4-FFF2-40B4-BE49-F238E27FC236}">
                <a16:creationId xmlns:a16="http://schemas.microsoft.com/office/drawing/2014/main" id="{5F394B09-A66C-4DED-AD5A-E717224E3EC5}"/>
              </a:ext>
            </a:extLst>
          </p:cNvPr>
          <p:cNvSpPr>
            <a:spLocks noGrp="1"/>
          </p:cNvSpPr>
          <p:nvPr>
            <p:ph type="ftr" sz="quarter" idx="11"/>
          </p:nvPr>
        </p:nvSpPr>
        <p:spPr>
          <a:xfrm>
            <a:off x="4038600" y="6356350"/>
            <a:ext cx="4114800" cy="365125"/>
          </a:xfrm>
          <a:prstGeom prst="rect">
            <a:avLst/>
          </a:prstGeom>
        </p:spPr>
        <p:txBody>
          <a:bodyPr/>
          <a:lstStyle/>
          <a:p>
            <a:endParaRPr lang="en-CA"/>
          </a:p>
        </p:txBody>
      </p:sp>
      <p:sp>
        <p:nvSpPr>
          <p:cNvPr id="6" name="Slide Number Placeholder 5">
            <a:extLst>
              <a:ext uri="{FF2B5EF4-FFF2-40B4-BE49-F238E27FC236}">
                <a16:creationId xmlns:a16="http://schemas.microsoft.com/office/drawing/2014/main" id="{E257538A-6A9F-4C2E-A7AB-3F747155752F}"/>
              </a:ext>
            </a:extLst>
          </p:cNvPr>
          <p:cNvSpPr>
            <a:spLocks noGrp="1"/>
          </p:cNvSpPr>
          <p:nvPr>
            <p:ph type="sldNum" sz="quarter" idx="12"/>
          </p:nvPr>
        </p:nvSpPr>
        <p:spPr>
          <a:xfrm>
            <a:off x="8610600" y="6356350"/>
            <a:ext cx="2743200" cy="365125"/>
          </a:xfrm>
          <a:prstGeom prst="rect">
            <a:avLst/>
          </a:prstGeom>
        </p:spPr>
        <p:txBody>
          <a:bodyPr/>
          <a:lstStyle/>
          <a:p>
            <a:fld id="{2FC9AA07-0A1C-4F96-9768-2F4B03178171}" type="slidenum">
              <a:rPr lang="en-CA" smtClean="0"/>
              <a:t>‹#›</a:t>
            </a:fld>
            <a:endParaRPr lang="en-CA"/>
          </a:p>
        </p:txBody>
      </p:sp>
    </p:spTree>
    <p:extLst>
      <p:ext uri="{BB962C8B-B14F-4D97-AF65-F5344CB8AC3E}">
        <p14:creationId xmlns:p14="http://schemas.microsoft.com/office/powerpoint/2010/main" val="537052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Picture 7" descr="Logo&#10;&#10;Description automatically generated">
            <a:extLst>
              <a:ext uri="{FF2B5EF4-FFF2-40B4-BE49-F238E27FC236}">
                <a16:creationId xmlns:a16="http://schemas.microsoft.com/office/drawing/2014/main" id="{E5F22F2F-E315-4F2A-9F86-2FC925D272A3}"/>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279966" y="5147349"/>
            <a:ext cx="1449705" cy="1402080"/>
          </a:xfrm>
          <a:prstGeom prst="rect">
            <a:avLst/>
          </a:prstGeom>
        </p:spPr>
      </p:pic>
    </p:spTree>
    <p:extLst>
      <p:ext uri="{BB962C8B-B14F-4D97-AF65-F5344CB8AC3E}">
        <p14:creationId xmlns:p14="http://schemas.microsoft.com/office/powerpoint/2010/main" val="1367571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56314-504A-48A2-8B76-D029E60A28A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72FBF201-31DA-41A7-A6F2-919146C159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0FAF1D-B5A2-4CCA-BAB1-D98D00A4649C}"/>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5" name="Footer Placeholder 4">
            <a:extLst>
              <a:ext uri="{FF2B5EF4-FFF2-40B4-BE49-F238E27FC236}">
                <a16:creationId xmlns:a16="http://schemas.microsoft.com/office/drawing/2014/main" id="{97419F0D-CF3D-4463-AD28-745C57D2037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6128B6D-2463-4111-B588-C9F11A4FBFEB}"/>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4099584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47FFE-6950-4AB5-A249-5D12DFDB6F2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1F7A83E-C15C-4B3F-A128-3C16DCC560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45AC91D3-5B23-4D10-A30D-18C66ED20E1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9A339CD5-1643-470A-9FE0-A51D0A798D7F}"/>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6" name="Footer Placeholder 5">
            <a:extLst>
              <a:ext uri="{FF2B5EF4-FFF2-40B4-BE49-F238E27FC236}">
                <a16:creationId xmlns:a16="http://schemas.microsoft.com/office/drawing/2014/main" id="{7C42458F-61A6-47FD-980A-459CEAED6BDE}"/>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4CC5873-AC6C-4D33-B114-9FE2CB2B108A}"/>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1624645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49C0F-FE8B-469D-8295-8E6854BD117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4ABB7852-3C37-4A71-A85A-DCC01425FE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7DC58A6-FC61-4F83-B08E-C236FD88CC9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580DE01B-1BA7-4418-BCBA-489ED597F3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CF8E3D2-F5E8-445D-BA78-11C89DCD5C1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F02D2F02-B6A4-4BA5-B643-74F74F0D8637}"/>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8" name="Footer Placeholder 7">
            <a:extLst>
              <a:ext uri="{FF2B5EF4-FFF2-40B4-BE49-F238E27FC236}">
                <a16:creationId xmlns:a16="http://schemas.microsoft.com/office/drawing/2014/main" id="{3CC2D70B-56AB-4B52-8761-F2A03992FFCC}"/>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BD1351C8-BE3E-4563-84E1-C0B51187FB16}"/>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3746439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784E-76C8-47E9-A596-36AE18E1A44D}"/>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1C8EBA35-34C3-4ECF-BEE0-41F00806B115}"/>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4" name="Footer Placeholder 3">
            <a:extLst>
              <a:ext uri="{FF2B5EF4-FFF2-40B4-BE49-F238E27FC236}">
                <a16:creationId xmlns:a16="http://schemas.microsoft.com/office/drawing/2014/main" id="{1FFB8FF5-23A8-43ED-A211-3DB7D3F1D93D}"/>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0BB9FB04-1870-4A10-97BA-C6407EAFEFD8}"/>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2955301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D40C78-8168-4D00-8F05-F4B8DB1F0744}"/>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3" name="Footer Placeholder 2">
            <a:extLst>
              <a:ext uri="{FF2B5EF4-FFF2-40B4-BE49-F238E27FC236}">
                <a16:creationId xmlns:a16="http://schemas.microsoft.com/office/drawing/2014/main" id="{F2E31F8A-F3EA-4B52-B35D-322A1A93E3B1}"/>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885FF2BB-FF24-42B9-9D4F-922CE7A5D7EA}"/>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1035248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83F95-1D14-4867-81E9-CFC67F8522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5704FADB-5F2C-4A99-AE6D-017F579BF4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0D5E9A72-90A7-4E60-A758-47688287C6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DBEF46-8E3B-4275-B740-358AE078EC65}"/>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6" name="Footer Placeholder 5">
            <a:extLst>
              <a:ext uri="{FF2B5EF4-FFF2-40B4-BE49-F238E27FC236}">
                <a16:creationId xmlns:a16="http://schemas.microsoft.com/office/drawing/2014/main" id="{FEC21A5B-A1DC-4A90-B427-8E47F56AB796}"/>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E028A44-BC5A-48EB-85A6-80AB8911CE19}"/>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2294911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26CC6-7C51-43F7-BFC3-B8214F4C60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9FAA2066-79FA-4E87-B471-3B00139A33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D1AF64E-B805-442C-8547-B89B2D65FC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576AC8-A777-4E38-8FA0-8216DC455C02}"/>
              </a:ext>
            </a:extLst>
          </p:cNvPr>
          <p:cNvSpPr>
            <a:spLocks noGrp="1"/>
          </p:cNvSpPr>
          <p:nvPr>
            <p:ph type="dt" sz="half" idx="10"/>
          </p:nvPr>
        </p:nvSpPr>
        <p:spPr/>
        <p:txBody>
          <a:bodyPr/>
          <a:lstStyle/>
          <a:p>
            <a:fld id="{02C746C3-327A-48B7-AE8C-3C6E1FA56A3A}" type="datetimeFigureOut">
              <a:rPr lang="en-CA" smtClean="0"/>
              <a:t>2021-03-26</a:t>
            </a:fld>
            <a:endParaRPr lang="en-CA"/>
          </a:p>
        </p:txBody>
      </p:sp>
      <p:sp>
        <p:nvSpPr>
          <p:cNvPr id="6" name="Footer Placeholder 5">
            <a:extLst>
              <a:ext uri="{FF2B5EF4-FFF2-40B4-BE49-F238E27FC236}">
                <a16:creationId xmlns:a16="http://schemas.microsoft.com/office/drawing/2014/main" id="{02C2441A-2054-4940-B276-FFC1DEE592A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6408A5AD-5E59-4229-9D8F-B725DC2AFF9A}"/>
              </a:ext>
            </a:extLst>
          </p:cNvPr>
          <p:cNvSpPr>
            <a:spLocks noGrp="1"/>
          </p:cNvSpPr>
          <p:nvPr>
            <p:ph type="sldNum" sz="quarter" idx="12"/>
          </p:nvPr>
        </p:nvSpPr>
        <p:spPr/>
        <p:txBody>
          <a:bodyPr/>
          <a:lstStyle/>
          <a:p>
            <a:fld id="{E466BA4A-1657-49DE-827E-454F34DF31FD}" type="slidenum">
              <a:rPr lang="en-CA" smtClean="0"/>
              <a:t>‹#›</a:t>
            </a:fld>
            <a:endParaRPr lang="en-CA"/>
          </a:p>
        </p:txBody>
      </p:sp>
    </p:spTree>
    <p:extLst>
      <p:ext uri="{BB962C8B-B14F-4D97-AF65-F5344CB8AC3E}">
        <p14:creationId xmlns:p14="http://schemas.microsoft.com/office/powerpoint/2010/main" val="2189508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53FAC8-1DB4-40BF-8FD4-5385BCA59B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1DB2AB2-0240-4752-B938-17A9F27C02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12FBAA5-E4DE-46B6-95B7-E9C8F07B2F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C746C3-327A-48B7-AE8C-3C6E1FA56A3A}" type="datetimeFigureOut">
              <a:rPr lang="en-CA" smtClean="0"/>
              <a:t>2021-03-26</a:t>
            </a:fld>
            <a:endParaRPr lang="en-CA"/>
          </a:p>
        </p:txBody>
      </p:sp>
      <p:sp>
        <p:nvSpPr>
          <p:cNvPr id="5" name="Footer Placeholder 4">
            <a:extLst>
              <a:ext uri="{FF2B5EF4-FFF2-40B4-BE49-F238E27FC236}">
                <a16:creationId xmlns:a16="http://schemas.microsoft.com/office/drawing/2014/main" id="{5AECFAA2-35F1-42F8-B65C-17C42E93B2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5D70D19E-1633-482D-9CAC-E999081410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66BA4A-1657-49DE-827E-454F34DF31FD}" type="slidenum">
              <a:rPr lang="en-CA" smtClean="0"/>
              <a:t>‹#›</a:t>
            </a:fld>
            <a:endParaRPr lang="en-CA"/>
          </a:p>
        </p:txBody>
      </p:sp>
    </p:spTree>
    <p:extLst>
      <p:ext uri="{BB962C8B-B14F-4D97-AF65-F5344CB8AC3E}">
        <p14:creationId xmlns:p14="http://schemas.microsoft.com/office/powerpoint/2010/main" val="40107882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hyperlink" Target="https://www2.gov.bc.ca/gov/content/industry/mineral-exploration-mining/british-columbia-geological-survey/publications" TargetMode="External"/><Relationship Id="rId5" Type="http://schemas.openxmlformats.org/officeDocument/2006/relationships/image" Target="../media/image30.jpeg"/><Relationship Id="rId4" Type="http://schemas.openxmlformats.org/officeDocument/2006/relationships/image" Target="../media/image29.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B8E7A549-B2E8-46D8-A58B-6CF6AC2C93EE}"/>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666046" y="457026"/>
            <a:ext cx="2416175" cy="2336800"/>
          </a:xfrm>
          <a:prstGeom prst="rect">
            <a:avLst/>
          </a:prstGeom>
        </p:spPr>
      </p:pic>
      <p:sp>
        <p:nvSpPr>
          <p:cNvPr id="6" name="Subtitle 1">
            <a:extLst>
              <a:ext uri="{FF2B5EF4-FFF2-40B4-BE49-F238E27FC236}">
                <a16:creationId xmlns:a16="http://schemas.microsoft.com/office/drawing/2014/main" id="{71FF84C2-DDF7-416E-8A49-294421F0E3EE}"/>
              </a:ext>
            </a:extLst>
          </p:cNvPr>
          <p:cNvSpPr>
            <a:spLocks noGrp="1"/>
          </p:cNvSpPr>
          <p:nvPr>
            <p:ph type="subTitle" idx="1"/>
          </p:nvPr>
        </p:nvSpPr>
        <p:spPr>
          <a:xfrm>
            <a:off x="1062990" y="3465675"/>
            <a:ext cx="10058399" cy="594066"/>
          </a:xfrm>
        </p:spPr>
        <p:txBody>
          <a:bodyPr>
            <a:noAutofit/>
          </a:bodyPr>
          <a:lstStyle/>
          <a:p>
            <a:pPr algn="ctr"/>
            <a:r>
              <a:rPr lang="en-CA" sz="4000" dirty="0">
                <a:solidFill>
                  <a:schemeClr val="tx1"/>
                </a:solidFill>
                <a:latin typeface="Times New Roman" panose="02020603050405020304" pitchFamily="18" charset="0"/>
                <a:cs typeface="Times New Roman" panose="02020603050405020304" pitchFamily="18" charset="0"/>
              </a:rPr>
              <a:t>British Columbia Exploration and Mining 2020 </a:t>
            </a:r>
          </a:p>
        </p:txBody>
      </p:sp>
      <p:sp>
        <p:nvSpPr>
          <p:cNvPr id="4" name="Subtitle 2">
            <a:extLst>
              <a:ext uri="{FF2B5EF4-FFF2-40B4-BE49-F238E27FC236}">
                <a16:creationId xmlns:a16="http://schemas.microsoft.com/office/drawing/2014/main" id="{F7DF02ED-B433-4839-929A-86B82E9EE156}"/>
              </a:ext>
            </a:extLst>
          </p:cNvPr>
          <p:cNvSpPr txBox="1">
            <a:spLocks/>
          </p:cNvSpPr>
          <p:nvPr/>
        </p:nvSpPr>
        <p:spPr>
          <a:xfrm>
            <a:off x="7803025" y="5100349"/>
            <a:ext cx="3888432" cy="13144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1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Gordon Clarke</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1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BCGS Mineral Development Office</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1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AME Roundup 2021</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CA" sz="1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CA" sz="3200" b="0" i="0" u="none" strike="noStrike" kern="1200" cap="none" spc="0" normalizeH="0" baseline="0" noProof="0" dirty="0">
              <a:ln>
                <a:noFill/>
              </a:ln>
              <a:solidFill>
                <a:sysClr val="windowText" lastClr="000000">
                  <a:tint val="75000"/>
                </a:sysClr>
              </a:solidFill>
              <a:effectLst/>
              <a:uLnTx/>
              <a:uFillTx/>
              <a:latin typeface="Calibri"/>
              <a:ea typeface="+mn-ea"/>
              <a:cs typeface="+mn-cs"/>
            </a:endParaRPr>
          </a:p>
        </p:txBody>
      </p:sp>
    </p:spTree>
    <p:extLst>
      <p:ext uri="{BB962C8B-B14F-4D97-AF65-F5344CB8AC3E}">
        <p14:creationId xmlns:p14="http://schemas.microsoft.com/office/powerpoint/2010/main" val="2327900658"/>
      </p:ext>
    </p:extLst>
  </p:cSld>
  <p:clrMapOvr>
    <a:masterClrMapping/>
  </p:clrMapOvr>
  <mc:AlternateContent xmlns:mc="http://schemas.openxmlformats.org/markup-compatibility/2006" xmlns:p14="http://schemas.microsoft.com/office/powerpoint/2010/main">
    <mc:Choice Requires="p14">
      <p:transition spd="slow" p14:dur="2000" advTm="9151"/>
    </mc:Choice>
    <mc:Fallback xmlns="">
      <p:transition spd="slow" advTm="915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E2099-4016-4F11-806B-51810D6CDAFF}"/>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Exploration Expenditures 2020</a:t>
            </a:r>
          </a:p>
        </p:txBody>
      </p:sp>
      <p:pic>
        <p:nvPicPr>
          <p:cNvPr id="4" name="Picture 3" descr="Chart, line chart&#10;&#10;Description automatically generated">
            <a:extLst>
              <a:ext uri="{FF2B5EF4-FFF2-40B4-BE49-F238E27FC236}">
                <a16:creationId xmlns:a16="http://schemas.microsoft.com/office/drawing/2014/main" id="{12F9AE3C-FCEA-4F9F-BD18-35D5B8DDE287}"/>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76200" y="1172575"/>
            <a:ext cx="7840000" cy="3808000"/>
          </a:xfrm>
          <a:prstGeom prst="rect">
            <a:avLst/>
          </a:prstGeom>
        </p:spPr>
      </p:pic>
      <p:sp>
        <p:nvSpPr>
          <p:cNvPr id="5" name="TextBox 4">
            <a:extLst>
              <a:ext uri="{FF2B5EF4-FFF2-40B4-BE49-F238E27FC236}">
                <a16:creationId xmlns:a16="http://schemas.microsoft.com/office/drawing/2014/main" id="{A92712E2-F58E-43DB-808E-0A3D9C4CE992}"/>
              </a:ext>
            </a:extLst>
          </p:cNvPr>
          <p:cNvSpPr txBox="1"/>
          <p:nvPr/>
        </p:nvSpPr>
        <p:spPr>
          <a:xfrm>
            <a:off x="8076829" y="1523976"/>
            <a:ext cx="4115171" cy="2031325"/>
          </a:xfrm>
          <a:prstGeom prst="rect">
            <a:avLst/>
          </a:prstGeom>
          <a:noFill/>
        </p:spPr>
        <p:txBody>
          <a:bodyPr wrap="square" rtlCol="0">
            <a:spAutoFit/>
          </a:bodyPr>
          <a:lstStyle/>
          <a:p>
            <a:r>
              <a:rPr lang="en-CA" dirty="0">
                <a:latin typeface="Times New Roman" panose="02020603050405020304" pitchFamily="18" charset="0"/>
                <a:cs typeface="Times New Roman" panose="02020603050405020304" pitchFamily="18" charset="0"/>
              </a:rPr>
              <a:t>Total for 2020 $422.7 million</a:t>
            </a:r>
          </a:p>
          <a:p>
            <a:pPr marL="285750" indent="-28575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$378 million Metal + other</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  $44.7 million – Coal</a:t>
            </a:r>
          </a:p>
          <a:p>
            <a:pPr marL="285750" indent="-28575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Increase of $93.2 million vs 2019</a:t>
            </a:r>
          </a:p>
          <a:p>
            <a:pPr marL="285750" indent="-285750">
              <a:buFont typeface="Arial" panose="020B0604020202020204" pitchFamily="34" charset="0"/>
              <a:buChar char="•"/>
            </a:pPr>
            <a:endParaRPr lang="en-CA" dirty="0">
              <a:cs typeface="Times New Roman" panose="02020603050405020304" pitchFamily="18" charset="0"/>
            </a:endParaRPr>
          </a:p>
        </p:txBody>
      </p:sp>
    </p:spTree>
    <p:extLst>
      <p:ext uri="{BB962C8B-B14F-4D97-AF65-F5344CB8AC3E}">
        <p14:creationId xmlns:p14="http://schemas.microsoft.com/office/powerpoint/2010/main" val="2115744233"/>
      </p:ext>
    </p:extLst>
  </p:cSld>
  <p:clrMapOvr>
    <a:masterClrMapping/>
  </p:clrMapOvr>
  <mc:AlternateContent xmlns:mc="http://schemas.openxmlformats.org/markup-compatibility/2006" xmlns:p14="http://schemas.microsoft.com/office/powerpoint/2010/main">
    <mc:Choice Requires="p14">
      <p:transition spd="slow" p14:dur="2000" advTm="12617"/>
    </mc:Choice>
    <mc:Fallback xmlns="">
      <p:transition spd="slow" advTm="12617"/>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CB2E6-144F-4C5A-A1D3-4B77705390EE}"/>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Exploration Expenditures by Region 2020</a:t>
            </a:r>
          </a:p>
        </p:txBody>
      </p:sp>
      <p:pic>
        <p:nvPicPr>
          <p:cNvPr id="4" name="Picture 3">
            <a:extLst>
              <a:ext uri="{FF2B5EF4-FFF2-40B4-BE49-F238E27FC236}">
                <a16:creationId xmlns:a16="http://schemas.microsoft.com/office/drawing/2014/main" id="{94F932A8-BDAC-4539-A84D-58F1ED6BC4C6}"/>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883148" y="1425325"/>
            <a:ext cx="8918857" cy="4438857"/>
          </a:xfrm>
          <a:prstGeom prst="rect">
            <a:avLst/>
          </a:prstGeom>
        </p:spPr>
      </p:pic>
    </p:spTree>
    <p:extLst>
      <p:ext uri="{BB962C8B-B14F-4D97-AF65-F5344CB8AC3E}">
        <p14:creationId xmlns:p14="http://schemas.microsoft.com/office/powerpoint/2010/main" val="180455955"/>
      </p:ext>
    </p:extLst>
  </p:cSld>
  <p:clrMapOvr>
    <a:masterClrMapping/>
  </p:clrMapOvr>
  <mc:AlternateContent xmlns:mc="http://schemas.openxmlformats.org/markup-compatibility/2006" xmlns:p14="http://schemas.microsoft.com/office/powerpoint/2010/main">
    <mc:Choice Requires="p14">
      <p:transition spd="slow" p14:dur="2000" advTm="11366"/>
    </mc:Choice>
    <mc:Fallback xmlns="">
      <p:transition spd="slow" advTm="11366"/>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3C25DC-87F5-4997-B34C-06D0F5762317}"/>
              </a:ext>
            </a:extLst>
          </p:cNvPr>
          <p:cNvSpPr txBox="1">
            <a:spLocks/>
          </p:cNvSpPr>
          <p:nvPr/>
        </p:nvSpPr>
        <p:spPr>
          <a:xfrm>
            <a:off x="1581150" y="516657"/>
            <a:ext cx="8534400" cy="5795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36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Exploration Expenditures by Category 2020</a:t>
            </a:r>
          </a:p>
        </p:txBody>
      </p:sp>
      <p:pic>
        <p:nvPicPr>
          <p:cNvPr id="4" name="Picture 3" descr="A picture containing chart&#10;&#10;Description automatically generated">
            <a:extLst>
              <a:ext uri="{FF2B5EF4-FFF2-40B4-BE49-F238E27FC236}">
                <a16:creationId xmlns:a16="http://schemas.microsoft.com/office/drawing/2014/main" id="{949F796A-582E-4F7B-9D09-2539D929B2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6478" y="1633672"/>
            <a:ext cx="5139043" cy="3590656"/>
          </a:xfrm>
          <a:prstGeom prst="rect">
            <a:avLst/>
          </a:prstGeom>
        </p:spPr>
      </p:pic>
      <p:sp>
        <p:nvSpPr>
          <p:cNvPr id="3" name="TextBox 2">
            <a:extLst>
              <a:ext uri="{FF2B5EF4-FFF2-40B4-BE49-F238E27FC236}">
                <a16:creationId xmlns:a16="http://schemas.microsoft.com/office/drawing/2014/main" id="{30EFF760-B03B-4BAA-9A1C-2541D30FF04C}"/>
              </a:ext>
            </a:extLst>
          </p:cNvPr>
          <p:cNvSpPr txBox="1"/>
          <p:nvPr/>
        </p:nvSpPr>
        <p:spPr>
          <a:xfrm>
            <a:off x="4525037" y="5330586"/>
            <a:ext cx="3986373" cy="584775"/>
          </a:xfrm>
          <a:prstGeom prst="rect">
            <a:avLst/>
          </a:prstGeom>
          <a:noFill/>
        </p:spPr>
        <p:txBody>
          <a:bodyPr wrap="square" rtlCol="0">
            <a:spAutoFit/>
          </a:bodyPr>
          <a:lstStyle/>
          <a:p>
            <a:r>
              <a:rPr lang="en-CA" sz="3200" dirty="0">
                <a:latin typeface="Times New Roman" panose="02020603050405020304" pitchFamily="18" charset="0"/>
                <a:cs typeface="Times New Roman" panose="02020603050405020304" pitchFamily="18" charset="0"/>
              </a:rPr>
              <a:t>Provincial Average</a:t>
            </a:r>
          </a:p>
        </p:txBody>
      </p:sp>
    </p:spTree>
    <p:extLst>
      <p:ext uri="{BB962C8B-B14F-4D97-AF65-F5344CB8AC3E}">
        <p14:creationId xmlns:p14="http://schemas.microsoft.com/office/powerpoint/2010/main" val="112544980"/>
      </p:ext>
    </p:extLst>
  </p:cSld>
  <p:clrMapOvr>
    <a:masterClrMapping/>
  </p:clrMapOvr>
  <mc:AlternateContent xmlns:mc="http://schemas.openxmlformats.org/markup-compatibility/2006" xmlns:p14="http://schemas.microsoft.com/office/powerpoint/2010/main">
    <mc:Choice Requires="p14">
      <p:transition spd="slow" p14:dur="2000" advTm="13438"/>
    </mc:Choice>
    <mc:Fallback xmlns="">
      <p:transition spd="slow" advTm="1343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E3917B-6D91-49A3-B1F1-A097891CB9DC}"/>
              </a:ext>
            </a:extLst>
          </p:cNvPr>
          <p:cNvSpPr txBox="1">
            <a:spLocks/>
          </p:cNvSpPr>
          <p:nvPr/>
        </p:nvSpPr>
        <p:spPr>
          <a:xfrm>
            <a:off x="2050157" y="573807"/>
            <a:ext cx="7427168" cy="723527"/>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Exploration Expenditures by Category (2019 vs 2020)</a:t>
            </a:r>
          </a:p>
        </p:txBody>
      </p:sp>
      <p:pic>
        <p:nvPicPr>
          <p:cNvPr id="3" name="Picture 2">
            <a:extLst>
              <a:ext uri="{FF2B5EF4-FFF2-40B4-BE49-F238E27FC236}">
                <a16:creationId xmlns:a16="http://schemas.microsoft.com/office/drawing/2014/main" id="{49AF5CEF-818F-4EEE-AC7F-FC1068E08D37}"/>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609176" y="1546809"/>
            <a:ext cx="5221597" cy="2858498"/>
          </a:xfrm>
          <a:prstGeom prst="rect">
            <a:avLst/>
          </a:prstGeom>
        </p:spPr>
      </p:pic>
      <p:pic>
        <p:nvPicPr>
          <p:cNvPr id="4" name="Picture 3">
            <a:extLst>
              <a:ext uri="{FF2B5EF4-FFF2-40B4-BE49-F238E27FC236}">
                <a16:creationId xmlns:a16="http://schemas.microsoft.com/office/drawing/2014/main" id="{22CC7D96-B217-4904-941B-2743E97DE4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461" y="6240915"/>
            <a:ext cx="10302145" cy="372047"/>
          </a:xfrm>
          <a:prstGeom prst="rect">
            <a:avLst/>
          </a:prstGeom>
        </p:spPr>
      </p:pic>
      <p:pic>
        <p:nvPicPr>
          <p:cNvPr id="7" name="Picture 6" descr="Chart, pie chart&#10;&#10;Description automatically generated">
            <a:extLst>
              <a:ext uri="{FF2B5EF4-FFF2-40B4-BE49-F238E27FC236}">
                <a16:creationId xmlns:a16="http://schemas.microsoft.com/office/drawing/2014/main" id="{6C360B88-5ABD-4EF6-9637-C3B91F2B41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2092" y="1105657"/>
            <a:ext cx="5023182" cy="3434216"/>
          </a:xfrm>
          <a:prstGeom prst="rect">
            <a:avLst/>
          </a:prstGeom>
        </p:spPr>
      </p:pic>
      <p:sp>
        <p:nvSpPr>
          <p:cNvPr id="8" name="TextBox 7">
            <a:extLst>
              <a:ext uri="{FF2B5EF4-FFF2-40B4-BE49-F238E27FC236}">
                <a16:creationId xmlns:a16="http://schemas.microsoft.com/office/drawing/2014/main" id="{CD116584-9A66-4B49-851D-5C51C44706E5}"/>
              </a:ext>
            </a:extLst>
          </p:cNvPr>
          <p:cNvSpPr txBox="1"/>
          <p:nvPr/>
        </p:nvSpPr>
        <p:spPr>
          <a:xfrm>
            <a:off x="1100085" y="5144127"/>
            <a:ext cx="9991829" cy="461665"/>
          </a:xfrm>
          <a:prstGeom prst="rect">
            <a:avLst/>
          </a:prstGeom>
          <a:noFill/>
        </p:spPr>
        <p:txBody>
          <a:bodyPr wrap="square" rtlCol="0">
            <a:spAutoFit/>
          </a:bodyPr>
          <a:lstStyle/>
          <a:p>
            <a:r>
              <a:rPr lang="en-CA" sz="2400" dirty="0">
                <a:solidFill>
                  <a:prstClr val="black"/>
                </a:solidFill>
                <a:latin typeface="Times New Roman" panose="02020603050405020304" pitchFamily="18" charset="0"/>
                <a:cs typeface="Times New Roman" panose="02020603050405020304" pitchFamily="18" charset="0"/>
              </a:rPr>
              <a:t>Combined grassroots and early stage decrease 33.4% (2020) vs 39.8% (2019)</a:t>
            </a:r>
          </a:p>
        </p:txBody>
      </p:sp>
      <p:sp>
        <p:nvSpPr>
          <p:cNvPr id="9" name="Rectangle 8">
            <a:extLst>
              <a:ext uri="{FF2B5EF4-FFF2-40B4-BE49-F238E27FC236}">
                <a16:creationId xmlns:a16="http://schemas.microsoft.com/office/drawing/2014/main" id="{19355810-4447-488E-9D46-AB07CD8135C6}"/>
              </a:ext>
            </a:extLst>
          </p:cNvPr>
          <p:cNvSpPr/>
          <p:nvPr/>
        </p:nvSpPr>
        <p:spPr>
          <a:xfrm>
            <a:off x="2644623" y="2984469"/>
            <a:ext cx="819455" cy="369332"/>
          </a:xfrm>
          <a:prstGeom prst="rect">
            <a:avLst/>
          </a:prstGeom>
        </p:spPr>
        <p:txBody>
          <a:bodyPr wrap="none">
            <a:spAutoFit/>
          </a:bodyPr>
          <a:lstStyle/>
          <a:p>
            <a:r>
              <a:rPr lang="en-CA" b="1" dirty="0">
                <a:solidFill>
                  <a:prstClr val="black"/>
                </a:solidFill>
                <a:latin typeface="Times New Roman" panose="02020603050405020304" pitchFamily="18" charset="0"/>
                <a:cs typeface="Times New Roman" panose="02020603050405020304" pitchFamily="18" charset="0"/>
              </a:rPr>
              <a:t>28.9%</a:t>
            </a:r>
          </a:p>
        </p:txBody>
      </p:sp>
      <p:sp>
        <p:nvSpPr>
          <p:cNvPr id="10" name="Rectangle 9">
            <a:extLst>
              <a:ext uri="{FF2B5EF4-FFF2-40B4-BE49-F238E27FC236}">
                <a16:creationId xmlns:a16="http://schemas.microsoft.com/office/drawing/2014/main" id="{713E8C43-EA9F-4417-925C-0FC6E2F04643}"/>
              </a:ext>
            </a:extLst>
          </p:cNvPr>
          <p:cNvSpPr/>
          <p:nvPr/>
        </p:nvSpPr>
        <p:spPr>
          <a:xfrm>
            <a:off x="1782888" y="1985910"/>
            <a:ext cx="819455" cy="369332"/>
          </a:xfrm>
          <a:prstGeom prst="rect">
            <a:avLst/>
          </a:prstGeom>
        </p:spPr>
        <p:txBody>
          <a:bodyPr wrap="none">
            <a:spAutoFit/>
          </a:bodyPr>
          <a:lstStyle/>
          <a:p>
            <a:r>
              <a:rPr lang="en-CA" b="1" dirty="0">
                <a:solidFill>
                  <a:prstClr val="black"/>
                </a:solidFill>
                <a:latin typeface="Times New Roman" panose="02020603050405020304" pitchFamily="18" charset="0"/>
                <a:cs typeface="Times New Roman" panose="02020603050405020304" pitchFamily="18" charset="0"/>
              </a:rPr>
              <a:t>27.9%</a:t>
            </a:r>
          </a:p>
        </p:txBody>
      </p:sp>
      <p:sp>
        <p:nvSpPr>
          <p:cNvPr id="11" name="TextBox 10">
            <a:extLst>
              <a:ext uri="{FF2B5EF4-FFF2-40B4-BE49-F238E27FC236}">
                <a16:creationId xmlns:a16="http://schemas.microsoft.com/office/drawing/2014/main" id="{51664E88-F77A-4105-95B2-9E843990A004}"/>
              </a:ext>
            </a:extLst>
          </p:cNvPr>
          <p:cNvSpPr txBox="1"/>
          <p:nvPr/>
        </p:nvSpPr>
        <p:spPr>
          <a:xfrm>
            <a:off x="4092185" y="2355242"/>
            <a:ext cx="1008112" cy="369332"/>
          </a:xfrm>
          <a:prstGeom prst="rect">
            <a:avLst/>
          </a:prstGeom>
          <a:noFill/>
        </p:spPr>
        <p:txBody>
          <a:bodyPr wrap="square" rtlCol="0">
            <a:spAutoFit/>
          </a:bodyPr>
          <a:lstStyle/>
          <a:p>
            <a:r>
              <a:rPr lang="en-CA" b="1" dirty="0">
                <a:solidFill>
                  <a:prstClr val="black"/>
                </a:solidFill>
                <a:latin typeface="Times New Roman" panose="02020603050405020304" pitchFamily="18" charset="0"/>
                <a:cs typeface="Times New Roman" panose="02020603050405020304" pitchFamily="18" charset="0"/>
              </a:rPr>
              <a:t>29.3%</a:t>
            </a:r>
          </a:p>
        </p:txBody>
      </p:sp>
      <p:sp>
        <p:nvSpPr>
          <p:cNvPr id="12" name="Rectangle 11">
            <a:extLst>
              <a:ext uri="{FF2B5EF4-FFF2-40B4-BE49-F238E27FC236}">
                <a16:creationId xmlns:a16="http://schemas.microsoft.com/office/drawing/2014/main" id="{801DF200-E2E1-4E61-9E31-2FC5A6A682D7}"/>
              </a:ext>
            </a:extLst>
          </p:cNvPr>
          <p:cNvSpPr/>
          <p:nvPr/>
        </p:nvSpPr>
        <p:spPr>
          <a:xfrm>
            <a:off x="3272730" y="1659539"/>
            <a:ext cx="819455" cy="369332"/>
          </a:xfrm>
          <a:prstGeom prst="rect">
            <a:avLst/>
          </a:prstGeom>
        </p:spPr>
        <p:txBody>
          <a:bodyPr wrap="none">
            <a:spAutoFit/>
          </a:bodyPr>
          <a:lstStyle/>
          <a:p>
            <a:r>
              <a:rPr lang="en-CA" b="1" dirty="0">
                <a:solidFill>
                  <a:prstClr val="black"/>
                </a:solidFill>
                <a:latin typeface="Times New Roman" panose="02020603050405020304" pitchFamily="18" charset="0"/>
                <a:cs typeface="Times New Roman" panose="02020603050405020304" pitchFamily="18" charset="0"/>
              </a:rPr>
              <a:t>10.5%</a:t>
            </a:r>
          </a:p>
        </p:txBody>
      </p:sp>
      <p:sp>
        <p:nvSpPr>
          <p:cNvPr id="13" name="Rectangle 12">
            <a:extLst>
              <a:ext uri="{FF2B5EF4-FFF2-40B4-BE49-F238E27FC236}">
                <a16:creationId xmlns:a16="http://schemas.microsoft.com/office/drawing/2014/main" id="{92FAD6E4-CE1F-468B-94CB-6D241B66C4A0}"/>
              </a:ext>
            </a:extLst>
          </p:cNvPr>
          <p:cNvSpPr/>
          <p:nvPr/>
        </p:nvSpPr>
        <p:spPr>
          <a:xfrm>
            <a:off x="2701797" y="1293891"/>
            <a:ext cx="646331" cy="338554"/>
          </a:xfrm>
          <a:prstGeom prst="rect">
            <a:avLst/>
          </a:prstGeom>
        </p:spPr>
        <p:txBody>
          <a:bodyPr wrap="square">
            <a:spAutoFit/>
          </a:bodyPr>
          <a:lstStyle/>
          <a:p>
            <a:r>
              <a:rPr lang="en-CA" sz="1600" b="1" dirty="0">
                <a:solidFill>
                  <a:prstClr val="black"/>
                </a:solidFill>
                <a:latin typeface="Times New Roman" panose="02020603050405020304" pitchFamily="18" charset="0"/>
                <a:cs typeface="Times New Roman" panose="02020603050405020304" pitchFamily="18" charset="0"/>
              </a:rPr>
              <a:t>3.4%</a:t>
            </a:r>
          </a:p>
        </p:txBody>
      </p:sp>
      <p:sp>
        <p:nvSpPr>
          <p:cNvPr id="14" name="Rectangle 13">
            <a:extLst>
              <a:ext uri="{FF2B5EF4-FFF2-40B4-BE49-F238E27FC236}">
                <a16:creationId xmlns:a16="http://schemas.microsoft.com/office/drawing/2014/main" id="{AAF0B5A5-0777-4ED4-98EA-E935A7682910}"/>
              </a:ext>
            </a:extLst>
          </p:cNvPr>
          <p:cNvSpPr/>
          <p:nvPr/>
        </p:nvSpPr>
        <p:spPr>
          <a:xfrm>
            <a:off x="8501936" y="2877878"/>
            <a:ext cx="819455" cy="369332"/>
          </a:xfrm>
          <a:prstGeom prst="rect">
            <a:avLst/>
          </a:prstGeom>
        </p:spPr>
        <p:txBody>
          <a:bodyPr wrap="none">
            <a:spAutoFit/>
          </a:bodyPr>
          <a:lstStyle/>
          <a:p>
            <a:r>
              <a:rPr lang="en-CA" b="1" dirty="0">
                <a:solidFill>
                  <a:prstClr val="black"/>
                </a:solidFill>
                <a:latin typeface="Times New Roman" panose="02020603050405020304" pitchFamily="18" charset="0"/>
                <a:cs typeface="Times New Roman" panose="02020603050405020304" pitchFamily="18" charset="0"/>
              </a:rPr>
              <a:t>35.0%</a:t>
            </a:r>
          </a:p>
        </p:txBody>
      </p:sp>
      <p:sp>
        <p:nvSpPr>
          <p:cNvPr id="15" name="TextBox 14">
            <a:extLst>
              <a:ext uri="{FF2B5EF4-FFF2-40B4-BE49-F238E27FC236}">
                <a16:creationId xmlns:a16="http://schemas.microsoft.com/office/drawing/2014/main" id="{F96C46F2-A8CE-4A3C-8EA3-A05786C97E33}"/>
              </a:ext>
            </a:extLst>
          </p:cNvPr>
          <p:cNvSpPr txBox="1"/>
          <p:nvPr/>
        </p:nvSpPr>
        <p:spPr>
          <a:xfrm>
            <a:off x="9674214" y="2089462"/>
            <a:ext cx="1008112" cy="369332"/>
          </a:xfrm>
          <a:prstGeom prst="rect">
            <a:avLst/>
          </a:prstGeom>
          <a:noFill/>
        </p:spPr>
        <p:txBody>
          <a:bodyPr wrap="square" rtlCol="0">
            <a:spAutoFit/>
          </a:bodyPr>
          <a:lstStyle/>
          <a:p>
            <a:r>
              <a:rPr lang="en-CA" b="1" dirty="0">
                <a:solidFill>
                  <a:prstClr val="black"/>
                </a:solidFill>
                <a:latin typeface="Times New Roman" panose="02020603050405020304" pitchFamily="18" charset="0"/>
                <a:cs typeface="Times New Roman" panose="02020603050405020304" pitchFamily="18" charset="0"/>
              </a:rPr>
              <a:t>25.7%</a:t>
            </a:r>
          </a:p>
        </p:txBody>
      </p:sp>
      <p:sp>
        <p:nvSpPr>
          <p:cNvPr id="16" name="Rectangle 15">
            <a:extLst>
              <a:ext uri="{FF2B5EF4-FFF2-40B4-BE49-F238E27FC236}">
                <a16:creationId xmlns:a16="http://schemas.microsoft.com/office/drawing/2014/main" id="{BF72AD8D-3DE8-4E4C-AB85-C4B24A1F7D62}"/>
              </a:ext>
            </a:extLst>
          </p:cNvPr>
          <p:cNvSpPr/>
          <p:nvPr/>
        </p:nvSpPr>
        <p:spPr>
          <a:xfrm>
            <a:off x="7281701" y="1970676"/>
            <a:ext cx="819455" cy="369332"/>
          </a:xfrm>
          <a:prstGeom prst="rect">
            <a:avLst/>
          </a:prstGeom>
        </p:spPr>
        <p:txBody>
          <a:bodyPr wrap="none">
            <a:spAutoFit/>
          </a:bodyPr>
          <a:lstStyle/>
          <a:p>
            <a:r>
              <a:rPr lang="en-CA" b="1" dirty="0">
                <a:solidFill>
                  <a:prstClr val="black"/>
                </a:solidFill>
                <a:latin typeface="Times New Roman" panose="02020603050405020304" pitchFamily="18" charset="0"/>
                <a:cs typeface="Times New Roman" panose="02020603050405020304" pitchFamily="18" charset="0"/>
              </a:rPr>
              <a:t>25.8%</a:t>
            </a:r>
          </a:p>
        </p:txBody>
      </p:sp>
      <p:sp>
        <p:nvSpPr>
          <p:cNvPr id="17" name="Rectangle 16">
            <a:extLst>
              <a:ext uri="{FF2B5EF4-FFF2-40B4-BE49-F238E27FC236}">
                <a16:creationId xmlns:a16="http://schemas.microsoft.com/office/drawing/2014/main" id="{21052092-A8D2-4ED6-B2D3-E89C5F0E695A}"/>
              </a:ext>
            </a:extLst>
          </p:cNvPr>
          <p:cNvSpPr/>
          <p:nvPr/>
        </p:nvSpPr>
        <p:spPr>
          <a:xfrm>
            <a:off x="8863683" y="1574333"/>
            <a:ext cx="704039" cy="369332"/>
          </a:xfrm>
          <a:prstGeom prst="rect">
            <a:avLst/>
          </a:prstGeom>
        </p:spPr>
        <p:txBody>
          <a:bodyPr wrap="none">
            <a:spAutoFit/>
          </a:bodyPr>
          <a:lstStyle/>
          <a:p>
            <a:r>
              <a:rPr lang="en-CA" b="1" dirty="0">
                <a:solidFill>
                  <a:prstClr val="black"/>
                </a:solidFill>
                <a:latin typeface="Times New Roman" panose="02020603050405020304" pitchFamily="18" charset="0"/>
                <a:cs typeface="Times New Roman" panose="02020603050405020304" pitchFamily="18" charset="0"/>
              </a:rPr>
              <a:t>7.7%</a:t>
            </a:r>
          </a:p>
        </p:txBody>
      </p:sp>
      <p:sp>
        <p:nvSpPr>
          <p:cNvPr id="18" name="Rectangle 17">
            <a:extLst>
              <a:ext uri="{FF2B5EF4-FFF2-40B4-BE49-F238E27FC236}">
                <a16:creationId xmlns:a16="http://schemas.microsoft.com/office/drawing/2014/main" id="{8668139F-407C-41EA-B8A3-63B31D928B79}"/>
              </a:ext>
            </a:extLst>
          </p:cNvPr>
          <p:cNvSpPr/>
          <p:nvPr/>
        </p:nvSpPr>
        <p:spPr>
          <a:xfrm>
            <a:off x="8265332" y="1483040"/>
            <a:ext cx="646331" cy="338554"/>
          </a:xfrm>
          <a:prstGeom prst="rect">
            <a:avLst/>
          </a:prstGeom>
        </p:spPr>
        <p:txBody>
          <a:bodyPr wrap="none">
            <a:spAutoFit/>
          </a:bodyPr>
          <a:lstStyle/>
          <a:p>
            <a:r>
              <a:rPr lang="en-CA" sz="1600" b="1" dirty="0">
                <a:solidFill>
                  <a:prstClr val="black"/>
                </a:solidFill>
                <a:latin typeface="Times New Roman" panose="02020603050405020304" pitchFamily="18" charset="0"/>
                <a:cs typeface="Times New Roman" panose="02020603050405020304" pitchFamily="18" charset="0"/>
              </a:rPr>
              <a:t>5.8%</a:t>
            </a:r>
          </a:p>
        </p:txBody>
      </p:sp>
      <p:sp>
        <p:nvSpPr>
          <p:cNvPr id="19" name="TextBox 18">
            <a:extLst>
              <a:ext uri="{FF2B5EF4-FFF2-40B4-BE49-F238E27FC236}">
                <a16:creationId xmlns:a16="http://schemas.microsoft.com/office/drawing/2014/main" id="{06E3823A-7352-4B7B-BE6F-B26F3853C58D}"/>
              </a:ext>
            </a:extLst>
          </p:cNvPr>
          <p:cNvSpPr txBox="1"/>
          <p:nvPr/>
        </p:nvSpPr>
        <p:spPr>
          <a:xfrm>
            <a:off x="1662830" y="4469394"/>
            <a:ext cx="9378524" cy="461665"/>
          </a:xfrm>
          <a:prstGeom prst="rect">
            <a:avLst/>
          </a:prstGeom>
          <a:noFill/>
        </p:spPr>
        <p:txBody>
          <a:bodyPr wrap="square" rtlCol="0">
            <a:spAutoFit/>
          </a:bodyPr>
          <a:lstStyle/>
          <a:p>
            <a:r>
              <a:rPr lang="en-CA" sz="2400" b="1" dirty="0">
                <a:solidFill>
                  <a:prstClr val="black"/>
                </a:solidFill>
                <a:latin typeface="Times New Roman" panose="02020603050405020304" pitchFamily="18" charset="0"/>
                <a:cs typeface="Times New Roman" panose="02020603050405020304" pitchFamily="18" charset="0"/>
              </a:rPr>
              <a:t>2019 Provincial Average                                   2020 Provincial Average</a:t>
            </a:r>
          </a:p>
        </p:txBody>
      </p:sp>
    </p:spTree>
    <p:extLst>
      <p:ext uri="{BB962C8B-B14F-4D97-AF65-F5344CB8AC3E}">
        <p14:creationId xmlns:p14="http://schemas.microsoft.com/office/powerpoint/2010/main" val="2212360686"/>
      </p:ext>
    </p:extLst>
  </p:cSld>
  <p:clrMapOvr>
    <a:masterClrMapping/>
  </p:clrMapOvr>
  <mc:AlternateContent xmlns:mc="http://schemas.openxmlformats.org/markup-compatibility/2006" xmlns:p14="http://schemas.microsoft.com/office/powerpoint/2010/main">
    <mc:Choice Requires="p14">
      <p:transition spd="slow" p14:dur="2000" advTm="9853"/>
    </mc:Choice>
    <mc:Fallback xmlns="">
      <p:transition spd="slow" advTm="9853"/>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28999E-E91D-4CE6-8982-4096A424A07B}"/>
              </a:ext>
            </a:extLst>
          </p:cNvPr>
          <p:cNvSpPr txBox="1"/>
          <p:nvPr/>
        </p:nvSpPr>
        <p:spPr>
          <a:xfrm>
            <a:off x="4331804" y="607519"/>
            <a:ext cx="3528392" cy="523220"/>
          </a:xfrm>
          <a:prstGeom prst="rect">
            <a:avLst/>
          </a:prstGeom>
          <a:noFill/>
        </p:spPr>
        <p:txBody>
          <a:bodyPr wrap="square" rtlCol="0">
            <a:spAutoFit/>
          </a:bodyPr>
          <a:lstStyle/>
          <a:p>
            <a:r>
              <a:rPr lang="en-CA" sz="2800" dirty="0">
                <a:solidFill>
                  <a:prstClr val="black"/>
                </a:solidFill>
                <a:latin typeface="Times New Roman" panose="02020603050405020304" pitchFamily="18" charset="0"/>
                <a:cs typeface="Times New Roman" panose="02020603050405020304" pitchFamily="18" charset="0"/>
              </a:rPr>
              <a:t>Exploration Drilling</a:t>
            </a:r>
          </a:p>
        </p:txBody>
      </p:sp>
      <p:pic>
        <p:nvPicPr>
          <p:cNvPr id="4" name="Picture 3" descr="Timeline&#10;&#10;Description automatically generated">
            <a:extLst>
              <a:ext uri="{FF2B5EF4-FFF2-40B4-BE49-F238E27FC236}">
                <a16:creationId xmlns:a16="http://schemas.microsoft.com/office/drawing/2014/main" id="{71FF50D9-2F06-449E-8163-2657E41374F2}"/>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910857" y="1236228"/>
            <a:ext cx="8370286" cy="4233143"/>
          </a:xfrm>
          <a:prstGeom prst="rect">
            <a:avLst/>
          </a:prstGeom>
        </p:spPr>
      </p:pic>
      <p:sp>
        <p:nvSpPr>
          <p:cNvPr id="5" name="TextBox 4">
            <a:extLst>
              <a:ext uri="{FF2B5EF4-FFF2-40B4-BE49-F238E27FC236}">
                <a16:creationId xmlns:a16="http://schemas.microsoft.com/office/drawing/2014/main" id="{63296D22-52F3-48C2-BA04-2955D9747B66}"/>
              </a:ext>
            </a:extLst>
          </p:cNvPr>
          <p:cNvSpPr txBox="1"/>
          <p:nvPr/>
        </p:nvSpPr>
        <p:spPr>
          <a:xfrm>
            <a:off x="4150759" y="5850371"/>
            <a:ext cx="4726113" cy="400110"/>
          </a:xfrm>
          <a:prstGeom prst="rect">
            <a:avLst/>
          </a:prstGeom>
          <a:noFill/>
        </p:spPr>
        <p:txBody>
          <a:bodyPr wrap="square" rtlCol="0">
            <a:spAutoFit/>
          </a:bodyPr>
          <a:lstStyle/>
          <a:p>
            <a:r>
              <a:rPr lang="en-CA" sz="2000" dirty="0">
                <a:latin typeface="Times New Roman" panose="02020603050405020304" pitchFamily="18" charset="0"/>
                <a:cs typeface="Times New Roman" panose="02020603050405020304" pitchFamily="18" charset="0"/>
              </a:rPr>
              <a:t>Increase of 281,600 m over 2019 total</a:t>
            </a:r>
          </a:p>
        </p:txBody>
      </p:sp>
    </p:spTree>
    <p:extLst>
      <p:ext uri="{BB962C8B-B14F-4D97-AF65-F5344CB8AC3E}">
        <p14:creationId xmlns:p14="http://schemas.microsoft.com/office/powerpoint/2010/main" val="1830522540"/>
      </p:ext>
    </p:extLst>
  </p:cSld>
  <p:clrMapOvr>
    <a:masterClrMapping/>
  </p:clrMapOvr>
  <mc:AlternateContent xmlns:mc="http://schemas.openxmlformats.org/markup-compatibility/2006" xmlns:p14="http://schemas.microsoft.com/office/powerpoint/2010/main">
    <mc:Choice Requires="p14">
      <p:transition spd="slow" p14:dur="2000" advTm="16673"/>
    </mc:Choice>
    <mc:Fallback xmlns="">
      <p:transition spd="slow" advTm="16673"/>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FB2360F-F15F-4515-95E1-931CCDCAFF80}"/>
              </a:ext>
            </a:extLst>
          </p:cNvPr>
          <p:cNvSpPr txBox="1">
            <a:spLocks/>
          </p:cNvSpPr>
          <p:nvPr/>
        </p:nvSpPr>
        <p:spPr>
          <a:xfrm>
            <a:off x="4305807" y="247834"/>
            <a:ext cx="4032448" cy="79208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New Mineral Claims (ha)</a:t>
            </a:r>
          </a:p>
        </p:txBody>
      </p:sp>
      <p:pic>
        <p:nvPicPr>
          <p:cNvPr id="4" name="Picture 3" descr="Chart, bar chart&#10;&#10;Description automatically generated">
            <a:extLst>
              <a:ext uri="{FF2B5EF4-FFF2-40B4-BE49-F238E27FC236}">
                <a16:creationId xmlns:a16="http://schemas.microsoft.com/office/drawing/2014/main" id="{D7F3BA9E-7556-4FFC-81A2-FD258504E3B0}"/>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853460" y="1207014"/>
            <a:ext cx="8937143" cy="5156572"/>
          </a:xfrm>
          <a:prstGeom prst="rect">
            <a:avLst/>
          </a:prstGeom>
        </p:spPr>
      </p:pic>
      <p:sp>
        <p:nvSpPr>
          <p:cNvPr id="5" name="TextBox 4">
            <a:extLst>
              <a:ext uri="{FF2B5EF4-FFF2-40B4-BE49-F238E27FC236}">
                <a16:creationId xmlns:a16="http://schemas.microsoft.com/office/drawing/2014/main" id="{13223AE4-186D-48CE-92C7-B0BCAF3EFE64}"/>
              </a:ext>
            </a:extLst>
          </p:cNvPr>
          <p:cNvSpPr txBox="1"/>
          <p:nvPr/>
        </p:nvSpPr>
        <p:spPr>
          <a:xfrm>
            <a:off x="7760719" y="1207014"/>
            <a:ext cx="3095719" cy="110799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CA" sz="20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2020 total 1,895,560 (ha)</a:t>
            </a:r>
          </a:p>
          <a:p>
            <a:pPr marL="0" marR="0" lvl="0" indent="0" defTabSz="914400" eaLnBrk="1" fontAlgn="auto" latinLnBrk="0" hangingPunct="1">
              <a:lnSpc>
                <a:spcPct val="100000"/>
              </a:lnSpc>
              <a:spcBef>
                <a:spcPts val="0"/>
              </a:spcBef>
              <a:spcAft>
                <a:spcPts val="0"/>
              </a:spcAft>
              <a:buClrTx/>
              <a:buSzTx/>
              <a:buFontTx/>
              <a:buNone/>
              <a:tabLst/>
              <a:defRPr/>
            </a:pPr>
            <a:endParaRPr kumimoji="0" lang="en-CA" sz="14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CA" sz="14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Slight decrease of ~ 18,023 (ha) vs 2019</a:t>
            </a:r>
          </a:p>
          <a:p>
            <a:pPr marL="0" marR="0" lvl="0" indent="0" defTabSz="91440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a:ln>
                  <a:noFill/>
                </a:ln>
                <a:solidFill>
                  <a:prstClr val="black"/>
                </a:solidFill>
                <a:effectLst/>
                <a:uLnTx/>
                <a:uFillTx/>
              </a:rPr>
              <a:t> </a:t>
            </a:r>
          </a:p>
        </p:txBody>
      </p:sp>
      <p:sp>
        <p:nvSpPr>
          <p:cNvPr id="6" name="TextBox 5">
            <a:extLst>
              <a:ext uri="{FF2B5EF4-FFF2-40B4-BE49-F238E27FC236}">
                <a16:creationId xmlns:a16="http://schemas.microsoft.com/office/drawing/2014/main" id="{3072F69A-7E49-45A4-8249-CAF1105C29F3}"/>
              </a:ext>
            </a:extLst>
          </p:cNvPr>
          <p:cNvSpPr txBox="1"/>
          <p:nvPr/>
        </p:nvSpPr>
        <p:spPr>
          <a:xfrm>
            <a:off x="7482076" y="3785300"/>
            <a:ext cx="2284351"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CA"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2013 total 246,156 (ha)</a:t>
            </a:r>
          </a:p>
          <a:p>
            <a:pPr marL="0" marR="0" lvl="0" indent="0" defTabSz="914400" eaLnBrk="1" fontAlgn="auto" latinLnBrk="0" hangingPunct="1">
              <a:lnSpc>
                <a:spcPct val="100000"/>
              </a:lnSpc>
              <a:spcBef>
                <a:spcPts val="0"/>
              </a:spcBef>
              <a:spcAft>
                <a:spcPts val="0"/>
              </a:spcAft>
              <a:buClrTx/>
              <a:buSzTx/>
              <a:buFontTx/>
              <a:buNone/>
              <a:tabLst/>
              <a:defRPr/>
            </a:pPr>
            <a:endParaRPr kumimoji="0" lang="en-CA" sz="20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CA" sz="20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1105815907"/>
      </p:ext>
    </p:extLst>
  </p:cSld>
  <p:clrMapOvr>
    <a:masterClrMapping/>
  </p:clrMapOvr>
  <mc:AlternateContent xmlns:mc="http://schemas.openxmlformats.org/markup-compatibility/2006" xmlns:p14="http://schemas.microsoft.com/office/powerpoint/2010/main">
    <mc:Choice Requires="p14">
      <p:transition spd="slow" p14:dur="2000" advTm="6175"/>
    </mc:Choice>
    <mc:Fallback xmlns="">
      <p:transition spd="slow" advTm="6175"/>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bar chart&#10;&#10;Description automatically generated">
            <a:extLst>
              <a:ext uri="{FF2B5EF4-FFF2-40B4-BE49-F238E27FC236}">
                <a16:creationId xmlns:a16="http://schemas.microsoft.com/office/drawing/2014/main" id="{02787F18-BAB6-4929-8935-3EF2F445AEB3}"/>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730285" y="989734"/>
            <a:ext cx="8731429" cy="5065143"/>
          </a:xfrm>
          <a:prstGeom prst="rect">
            <a:avLst/>
          </a:prstGeom>
        </p:spPr>
      </p:pic>
      <p:sp>
        <p:nvSpPr>
          <p:cNvPr id="2" name="TextBox 1">
            <a:extLst>
              <a:ext uri="{FF2B5EF4-FFF2-40B4-BE49-F238E27FC236}">
                <a16:creationId xmlns:a16="http://schemas.microsoft.com/office/drawing/2014/main" id="{2CAC12BF-23C0-4468-B34D-EBE8EE813E21}"/>
              </a:ext>
            </a:extLst>
          </p:cNvPr>
          <p:cNvSpPr txBox="1"/>
          <p:nvPr/>
        </p:nvSpPr>
        <p:spPr>
          <a:xfrm>
            <a:off x="9142285" y="1639093"/>
            <a:ext cx="2304710" cy="1815882"/>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CA"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2020 issued         811 (ha)</a:t>
            </a:r>
          </a:p>
          <a:p>
            <a:pPr marL="0" marR="0" lvl="0" indent="0" defTabSz="914400" eaLnBrk="1" fontAlgn="auto" latinLnBrk="0" hangingPunct="1">
              <a:lnSpc>
                <a:spcPct val="100000"/>
              </a:lnSpc>
              <a:spcBef>
                <a:spcPts val="0"/>
              </a:spcBef>
              <a:spcAft>
                <a:spcPts val="0"/>
              </a:spcAft>
              <a:buClrTx/>
              <a:buSzTx/>
              <a:buFontTx/>
              <a:buNone/>
              <a:tabLst/>
              <a:defRPr/>
            </a:pPr>
            <a:r>
              <a:rPr kumimoji="0" lang="en-CA"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2019 issued      9,045 (ha)</a:t>
            </a:r>
          </a:p>
          <a:p>
            <a:pPr marL="0" marR="0" lvl="0" indent="0" defTabSz="914400" eaLnBrk="1" fontAlgn="auto" latinLnBrk="0" hangingPunct="1">
              <a:lnSpc>
                <a:spcPct val="100000"/>
              </a:lnSpc>
              <a:spcBef>
                <a:spcPts val="0"/>
              </a:spcBef>
              <a:spcAft>
                <a:spcPts val="0"/>
              </a:spcAft>
              <a:buClrTx/>
              <a:buSzTx/>
              <a:buFontTx/>
              <a:buNone/>
              <a:tabLst/>
              <a:defRPr/>
            </a:pPr>
            <a:r>
              <a:rPr kumimoji="0" lang="en-CA"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2018 Issued     8,852 (ha)</a:t>
            </a:r>
          </a:p>
          <a:p>
            <a:pPr marL="0" marR="0" lvl="0" indent="0" defTabSz="914400" eaLnBrk="1" fontAlgn="auto" latinLnBrk="0" hangingPunct="1">
              <a:lnSpc>
                <a:spcPct val="100000"/>
              </a:lnSpc>
              <a:spcBef>
                <a:spcPts val="0"/>
              </a:spcBef>
              <a:spcAft>
                <a:spcPts val="0"/>
              </a:spcAft>
              <a:buClrTx/>
              <a:buSzTx/>
              <a:buFontTx/>
              <a:buNone/>
              <a:tabLst/>
              <a:defRPr/>
            </a:pPr>
            <a:r>
              <a:rPr kumimoji="0" lang="en-CA"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2017 Issued   48,118 (ha)</a:t>
            </a:r>
          </a:p>
          <a:p>
            <a:pPr marL="0" marR="0" lvl="0" indent="0" defTabSz="914400" eaLnBrk="1" fontAlgn="auto" latinLnBrk="0" hangingPunct="1">
              <a:lnSpc>
                <a:spcPct val="100000"/>
              </a:lnSpc>
              <a:spcBef>
                <a:spcPts val="0"/>
              </a:spcBef>
              <a:spcAft>
                <a:spcPts val="0"/>
              </a:spcAft>
              <a:buClrTx/>
              <a:buSzTx/>
              <a:buFontTx/>
              <a:buNone/>
              <a:tabLst/>
              <a:defRPr/>
            </a:pPr>
            <a:r>
              <a:rPr kumimoji="0" lang="en-CA"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2016 Issued 105,991 (ha)</a:t>
            </a:r>
          </a:p>
          <a:p>
            <a:pPr marL="0" marR="0" lvl="0" indent="0" defTabSz="914400" eaLnBrk="1" fontAlgn="auto" latinLnBrk="0" hangingPunct="1">
              <a:lnSpc>
                <a:spcPct val="100000"/>
              </a:lnSpc>
              <a:spcBef>
                <a:spcPts val="0"/>
              </a:spcBef>
              <a:spcAft>
                <a:spcPts val="0"/>
              </a:spcAft>
              <a:buClrTx/>
              <a:buSzTx/>
              <a:buFontTx/>
              <a:buNone/>
              <a:tabLst/>
              <a:defRPr/>
            </a:pPr>
            <a:r>
              <a:rPr kumimoji="0" lang="en-CA"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2015 Issued   70,806 (ha)</a:t>
            </a:r>
          </a:p>
          <a:p>
            <a:pPr marL="0" marR="0" lvl="0" indent="0" defTabSz="914400" eaLnBrk="1" fontAlgn="auto" latinLnBrk="0" hangingPunct="1">
              <a:lnSpc>
                <a:spcPct val="100000"/>
              </a:lnSpc>
              <a:spcBef>
                <a:spcPts val="0"/>
              </a:spcBef>
              <a:spcAft>
                <a:spcPts val="0"/>
              </a:spcAft>
              <a:buClrTx/>
              <a:buSzTx/>
              <a:buFontTx/>
              <a:buNone/>
              <a:tabLst/>
              <a:defRPr/>
            </a:pPr>
            <a:r>
              <a:rPr kumimoji="0" lang="en-CA"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2014 Issued     2,839 (ha)</a:t>
            </a:r>
          </a:p>
        </p:txBody>
      </p:sp>
      <p:sp>
        <p:nvSpPr>
          <p:cNvPr id="3" name="Text Placeholder 1">
            <a:extLst>
              <a:ext uri="{FF2B5EF4-FFF2-40B4-BE49-F238E27FC236}">
                <a16:creationId xmlns:a16="http://schemas.microsoft.com/office/drawing/2014/main" id="{178A11A7-8B10-49C7-857D-0D2F6B371AF5}"/>
              </a:ext>
            </a:extLst>
          </p:cNvPr>
          <p:cNvSpPr txBox="1">
            <a:spLocks/>
          </p:cNvSpPr>
          <p:nvPr/>
        </p:nvSpPr>
        <p:spPr>
          <a:xfrm>
            <a:off x="3678559" y="474391"/>
            <a:ext cx="4834880" cy="65151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New Coal Licenses Issued (ha)</a:t>
            </a:r>
          </a:p>
        </p:txBody>
      </p:sp>
    </p:spTree>
    <p:extLst>
      <p:ext uri="{BB962C8B-B14F-4D97-AF65-F5344CB8AC3E}">
        <p14:creationId xmlns:p14="http://schemas.microsoft.com/office/powerpoint/2010/main" val="1372688046"/>
      </p:ext>
    </p:extLst>
  </p:cSld>
  <p:clrMapOvr>
    <a:masterClrMapping/>
  </p:clrMapOvr>
  <mc:AlternateContent xmlns:mc="http://schemas.openxmlformats.org/markup-compatibility/2006" xmlns:p14="http://schemas.microsoft.com/office/powerpoint/2010/main">
    <mc:Choice Requires="p14">
      <p:transition spd="slow" p14:dur="2000" advTm="6742"/>
    </mc:Choice>
    <mc:Fallback xmlns="">
      <p:transition spd="slow" advTm="6742"/>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C19D68-0642-491C-8D95-274663B613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3379" y="1581394"/>
            <a:ext cx="1999661" cy="2121592"/>
          </a:xfrm>
          <a:prstGeom prst="rect">
            <a:avLst/>
          </a:prstGeom>
        </p:spPr>
      </p:pic>
      <p:sp>
        <p:nvSpPr>
          <p:cNvPr id="3" name="Title 1">
            <a:extLst>
              <a:ext uri="{FF2B5EF4-FFF2-40B4-BE49-F238E27FC236}">
                <a16:creationId xmlns:a16="http://schemas.microsoft.com/office/drawing/2014/main" id="{DAEF25B2-8C1E-4540-802F-72C4BE2B665F}"/>
              </a:ext>
            </a:extLst>
          </p:cNvPr>
          <p:cNvSpPr txBox="1">
            <a:spLocks/>
          </p:cNvSpPr>
          <p:nvPr/>
        </p:nvSpPr>
        <p:spPr>
          <a:xfrm>
            <a:off x="838200" y="276109"/>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Significant Events 2020</a:t>
            </a:r>
          </a:p>
        </p:txBody>
      </p:sp>
      <p:sp>
        <p:nvSpPr>
          <p:cNvPr id="4" name="Rectangle 3">
            <a:extLst>
              <a:ext uri="{FF2B5EF4-FFF2-40B4-BE49-F238E27FC236}">
                <a16:creationId xmlns:a16="http://schemas.microsoft.com/office/drawing/2014/main" id="{C5E1546B-83D4-475E-9D71-A18085CBFBCF}"/>
              </a:ext>
            </a:extLst>
          </p:cNvPr>
          <p:cNvSpPr/>
          <p:nvPr/>
        </p:nvSpPr>
        <p:spPr>
          <a:xfrm>
            <a:off x="1314450" y="812899"/>
            <a:ext cx="7829550" cy="4401205"/>
          </a:xfrm>
          <a:prstGeom prst="rect">
            <a:avLst/>
          </a:prstGeom>
        </p:spPr>
        <p:txBody>
          <a:bodyPr wrap="square">
            <a:spAutoFit/>
          </a:bodyPr>
          <a:lstStyle/>
          <a:p>
            <a:pPr lvl="0"/>
            <a:r>
              <a:rPr lang="en-CA" sz="2800" dirty="0">
                <a:solidFill>
                  <a:prstClr val="black"/>
                </a:solidFill>
                <a:latin typeface="Times New Roman" panose="02020603050405020304" pitchFamily="18" charset="0"/>
                <a:cs typeface="Times New Roman" panose="02020603050405020304" pitchFamily="18" charset="0"/>
              </a:rPr>
              <a:t>Covid-19 </a:t>
            </a:r>
          </a:p>
          <a:p>
            <a:pPr lvl="0"/>
            <a:endParaRPr lang="en-CA" dirty="0">
              <a:solidFill>
                <a:prstClr val="black"/>
              </a:solidFill>
              <a:latin typeface="Times New Roman" panose="02020603050405020304" pitchFamily="18" charset="0"/>
              <a:cs typeface="Times New Roman" panose="02020603050405020304" pitchFamily="18" charset="0"/>
            </a:endParaRPr>
          </a:p>
          <a:p>
            <a:pPr lvl="0"/>
            <a:r>
              <a:rPr lang="en-CA" dirty="0">
                <a:solidFill>
                  <a:prstClr val="black"/>
                </a:solidFill>
                <a:latin typeface="Times New Roman" panose="02020603050405020304" pitchFamily="18" charset="0"/>
                <a:cs typeface="Times New Roman" panose="02020603050405020304" pitchFamily="18" charset="0"/>
              </a:rPr>
              <a:t>In early March the Covid-19 threat was recognized.</a:t>
            </a:r>
          </a:p>
          <a:p>
            <a:pPr lvl="0"/>
            <a:endParaRPr lang="en-CA" dirty="0">
              <a:solidFill>
                <a:prstClr val="black"/>
              </a:solidFill>
              <a:latin typeface="Times New Roman" panose="02020603050405020304" pitchFamily="18" charset="0"/>
              <a:cs typeface="Times New Roman" panose="02020603050405020304" pitchFamily="18" charset="0"/>
            </a:endParaRPr>
          </a:p>
          <a:p>
            <a:pPr lvl="0"/>
            <a:r>
              <a:rPr lang="en-CA" dirty="0">
                <a:solidFill>
                  <a:prstClr val="black"/>
                </a:solidFill>
                <a:latin typeface="Times New Roman" panose="02020603050405020304" pitchFamily="18" charset="0"/>
                <a:cs typeface="Times New Roman" panose="02020603050405020304" pitchFamily="18" charset="0"/>
              </a:rPr>
              <a:t>The British Columbia Government reacted quickly to support mining and exploration in the province.</a:t>
            </a:r>
          </a:p>
          <a:p>
            <a:pPr lvl="0"/>
            <a:endParaRPr lang="en-CA" dirty="0">
              <a:solidFill>
                <a:prstClr val="black"/>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March 26, Mining and Exploration were deemed essential services</a:t>
            </a:r>
          </a:p>
          <a:p>
            <a:pPr marL="285750" lvl="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March 27, the Chief gold commissioner issued a blanket time extension for all claims and leases, as well as all coal licenses and leases, giving more time for recorded holders to register work, make cash in lieu of work payments and make rental payments</a:t>
            </a:r>
          </a:p>
          <a:p>
            <a:pPr marL="285750" lvl="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June 11, Guidance was provided for mining and exploration camps on developing a Covid-19 infection prevention and control protocol</a:t>
            </a:r>
          </a:p>
          <a:p>
            <a:pPr lvl="0"/>
            <a:endParaRPr lang="en-CA" dirty="0">
              <a:solidFill>
                <a:prstClr val="black"/>
              </a:solidFill>
            </a:endParaRPr>
          </a:p>
        </p:txBody>
      </p:sp>
    </p:spTree>
    <p:extLst>
      <p:ext uri="{BB962C8B-B14F-4D97-AF65-F5344CB8AC3E}">
        <p14:creationId xmlns:p14="http://schemas.microsoft.com/office/powerpoint/2010/main" val="430944263"/>
      </p:ext>
    </p:extLst>
  </p:cSld>
  <p:clrMapOvr>
    <a:masterClrMapping/>
  </p:clrMapOvr>
  <mc:AlternateContent xmlns:mc="http://schemas.openxmlformats.org/markup-compatibility/2006" xmlns:p14="http://schemas.microsoft.com/office/powerpoint/2010/main">
    <mc:Choice Requires="p14">
      <p:transition spd="slow" p14:dur="2000" advTm="43889"/>
    </mc:Choice>
    <mc:Fallback xmlns="">
      <p:transition spd="slow" advTm="43889"/>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03B34A4-146E-4BC1-BF6B-4795DEC74518}"/>
              </a:ext>
            </a:extLst>
          </p:cNvPr>
          <p:cNvSpPr txBox="1">
            <a:spLocks/>
          </p:cNvSpPr>
          <p:nvPr/>
        </p:nvSpPr>
        <p:spPr>
          <a:xfrm>
            <a:off x="838200" y="276109"/>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Significant Events 2020 (cont.)</a:t>
            </a:r>
          </a:p>
        </p:txBody>
      </p:sp>
      <p:sp>
        <p:nvSpPr>
          <p:cNvPr id="5" name="TextBox 4">
            <a:extLst>
              <a:ext uri="{FF2B5EF4-FFF2-40B4-BE49-F238E27FC236}">
                <a16:creationId xmlns:a16="http://schemas.microsoft.com/office/drawing/2014/main" id="{07280D9F-8A4E-4D9F-8EAF-E2A54FBC7DED}"/>
              </a:ext>
            </a:extLst>
          </p:cNvPr>
          <p:cNvSpPr txBox="1"/>
          <p:nvPr/>
        </p:nvSpPr>
        <p:spPr>
          <a:xfrm>
            <a:off x="6480316" y="813544"/>
            <a:ext cx="5289115" cy="6155531"/>
          </a:xfrm>
          <a:prstGeom prst="rect">
            <a:avLst/>
          </a:prstGeom>
          <a:noFill/>
        </p:spPr>
        <p:txBody>
          <a:bodyPr wrap="square" rtlCol="0">
            <a:spAutoFit/>
          </a:bodyPr>
          <a:lstStyle/>
          <a:p>
            <a:endParaRPr lang="en-CA" sz="2400" dirty="0">
              <a:latin typeface="Times New Roman" panose="02020603050405020304" pitchFamily="18" charset="0"/>
              <a:cs typeface="Times New Roman" panose="02020603050405020304" pitchFamily="18" charset="0"/>
            </a:endParaRPr>
          </a:p>
          <a:p>
            <a:endParaRPr lang="en-CA" sz="2400" dirty="0">
              <a:latin typeface="Times New Roman" panose="02020603050405020304" pitchFamily="18" charset="0"/>
              <a:cs typeface="Times New Roman" panose="02020603050405020304" pitchFamily="18" charset="0"/>
            </a:endParaRPr>
          </a:p>
          <a:p>
            <a:r>
              <a:rPr lang="en-CA" sz="2400" dirty="0">
                <a:latin typeface="Times New Roman" panose="02020603050405020304" pitchFamily="18" charset="0"/>
                <a:cs typeface="Times New Roman" panose="02020603050405020304" pitchFamily="18" charset="0"/>
              </a:rPr>
              <a:t>Acquisitions and Mergers</a:t>
            </a:r>
          </a:p>
          <a:p>
            <a:endParaRPr lang="en-CA" sz="1600" dirty="0"/>
          </a:p>
          <a:p>
            <a:pPr marL="285750" lvl="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Seabridge Gold Inc. purchased the Snowfield deposit </a:t>
            </a:r>
            <a:r>
              <a:rPr lang="en-CA" dirty="0">
                <a:solidFill>
                  <a:prstClr val="black"/>
                </a:solidFill>
                <a:latin typeface="Times New Roman" panose="02020603050405020304" pitchFamily="18" charset="0"/>
                <a:cs typeface="Times New Roman" panose="02020603050405020304" pitchFamily="18" charset="0"/>
              </a:rPr>
              <a:t>from Pretium Resources Inc. for $100 million US.</a:t>
            </a:r>
          </a:p>
          <a:p>
            <a:pPr marL="742950" lvl="1" indent="-285750">
              <a:buFont typeface="Arial" panose="020B0604020202020204" pitchFamily="34" charset="0"/>
              <a:buChar char="•"/>
            </a:pPr>
            <a:r>
              <a:rPr lang="en-CA" dirty="0" err="1">
                <a:latin typeface="Times New Roman" panose="02020603050405020304" pitchFamily="18" charset="0"/>
                <a:cs typeface="Times New Roman" panose="02020603050405020304" pitchFamily="18" charset="0"/>
              </a:rPr>
              <a:t>M+Ind</a:t>
            </a:r>
            <a:r>
              <a:rPr lang="en-CA" dirty="0">
                <a:latin typeface="Times New Roman" panose="02020603050405020304" pitchFamily="18" charset="0"/>
                <a:cs typeface="Times New Roman" panose="02020603050405020304" pitchFamily="18" charset="0"/>
              </a:rPr>
              <a:t> resources of 25.9 </a:t>
            </a:r>
            <a:r>
              <a:rPr lang="en-CA" dirty="0" err="1">
                <a:latin typeface="Times New Roman" panose="02020603050405020304" pitchFamily="18" charset="0"/>
                <a:cs typeface="Times New Roman" panose="02020603050405020304" pitchFamily="18" charset="0"/>
              </a:rPr>
              <a:t>Moz</a:t>
            </a:r>
            <a:r>
              <a:rPr lang="en-CA" dirty="0">
                <a:latin typeface="Times New Roman" panose="02020603050405020304" pitchFamily="18" charset="0"/>
                <a:cs typeface="Times New Roman" panose="02020603050405020304" pitchFamily="18" charset="0"/>
              </a:rPr>
              <a:t> Au, 75.8 </a:t>
            </a:r>
            <a:r>
              <a:rPr lang="en-CA" dirty="0" err="1">
                <a:latin typeface="Times New Roman" panose="02020603050405020304" pitchFamily="18" charset="0"/>
                <a:cs typeface="Times New Roman" panose="02020603050405020304" pitchFamily="18" charset="0"/>
              </a:rPr>
              <a:t>Moz</a:t>
            </a:r>
            <a:r>
              <a:rPr lang="en-CA" dirty="0">
                <a:latin typeface="Times New Roman" panose="02020603050405020304" pitchFamily="18" charset="0"/>
                <a:cs typeface="Times New Roman" panose="02020603050405020304" pitchFamily="18" charset="0"/>
              </a:rPr>
              <a:t> Ag, 2.98 </a:t>
            </a:r>
            <a:r>
              <a:rPr lang="en-CA" dirty="0" err="1">
                <a:latin typeface="Times New Roman" panose="02020603050405020304" pitchFamily="18" charset="0"/>
                <a:cs typeface="Times New Roman" panose="02020603050405020304" pitchFamily="18" charset="0"/>
              </a:rPr>
              <a:t>Blbs</a:t>
            </a:r>
            <a:r>
              <a:rPr lang="en-CA" dirty="0">
                <a:latin typeface="Times New Roman" panose="02020603050405020304" pitchFamily="18" charset="0"/>
                <a:cs typeface="Times New Roman" panose="02020603050405020304" pitchFamily="18" charset="0"/>
              </a:rPr>
              <a:t> Cu, 258.3 </a:t>
            </a:r>
            <a:r>
              <a:rPr lang="en-CA" dirty="0" err="1">
                <a:latin typeface="Times New Roman" panose="02020603050405020304" pitchFamily="18" charset="0"/>
                <a:cs typeface="Times New Roman" panose="02020603050405020304" pitchFamily="18" charset="0"/>
              </a:rPr>
              <a:t>Mlbs</a:t>
            </a:r>
            <a:r>
              <a:rPr lang="en-CA" dirty="0">
                <a:latin typeface="Times New Roman" panose="02020603050405020304" pitchFamily="18" charset="0"/>
                <a:cs typeface="Times New Roman" panose="02020603050405020304" pitchFamily="18" charset="0"/>
              </a:rPr>
              <a:t> Mo, and 22.5 </a:t>
            </a:r>
            <a:r>
              <a:rPr lang="en-CA" dirty="0" err="1">
                <a:latin typeface="Times New Roman" panose="02020603050405020304" pitchFamily="18" charset="0"/>
                <a:cs typeface="Times New Roman" panose="02020603050405020304" pitchFamily="18" charset="0"/>
              </a:rPr>
              <a:t>Moz</a:t>
            </a:r>
            <a:r>
              <a:rPr lang="en-CA" dirty="0">
                <a:latin typeface="Times New Roman" panose="02020603050405020304" pitchFamily="18" charset="0"/>
                <a:cs typeface="Times New Roman" panose="02020603050405020304" pitchFamily="18" charset="0"/>
              </a:rPr>
              <a:t> Re</a:t>
            </a:r>
          </a:p>
          <a:p>
            <a:pPr marL="742950" lvl="1" indent="-28575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CA" dirty="0"/>
          </a:p>
          <a:p>
            <a:pPr marL="285750" lvl="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Artemis Gold Inc. purchased the Blackwater Gold project from New Gold Inc. for approx., $210 M</a:t>
            </a:r>
          </a:p>
          <a:p>
            <a:pPr marL="742950" lvl="1"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     8 M oz Au Proven &amp; Probable</a:t>
            </a:r>
          </a:p>
          <a:p>
            <a:pPr marL="742950" lvl="1"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62.3 M oz Ag Proven &amp; Probable</a:t>
            </a:r>
          </a:p>
          <a:p>
            <a:pPr marL="742950" lvl="1" indent="-28575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endParaRPr lang="en-CA" dirty="0"/>
          </a:p>
          <a:p>
            <a:pPr marL="285750" indent="-285750">
              <a:buFont typeface="Arial" panose="020B0604020202020204" pitchFamily="34" charset="0"/>
              <a:buChar char="•"/>
            </a:pPr>
            <a:endParaRPr lang="en-CA" dirty="0"/>
          </a:p>
        </p:txBody>
      </p:sp>
      <p:pic>
        <p:nvPicPr>
          <p:cNvPr id="6" name="Picture 5">
            <a:extLst>
              <a:ext uri="{FF2B5EF4-FFF2-40B4-BE49-F238E27FC236}">
                <a16:creationId xmlns:a16="http://schemas.microsoft.com/office/drawing/2014/main" id="{C1252A56-9AC1-4C9B-9386-B398B14392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83" y="966988"/>
            <a:ext cx="6194073" cy="5614903"/>
          </a:xfrm>
          <a:prstGeom prst="rect">
            <a:avLst/>
          </a:prstGeom>
        </p:spPr>
      </p:pic>
      <p:sp>
        <p:nvSpPr>
          <p:cNvPr id="8" name="Oval 7">
            <a:extLst>
              <a:ext uri="{FF2B5EF4-FFF2-40B4-BE49-F238E27FC236}">
                <a16:creationId xmlns:a16="http://schemas.microsoft.com/office/drawing/2014/main" id="{4693E952-8A77-48E1-8D5A-CEF90B5EFD2C}"/>
              </a:ext>
            </a:extLst>
          </p:cNvPr>
          <p:cNvSpPr>
            <a:spLocks noChangeAspect="1"/>
          </p:cNvSpPr>
          <p:nvPr/>
        </p:nvSpPr>
        <p:spPr>
          <a:xfrm>
            <a:off x="3159759" y="4065972"/>
            <a:ext cx="101119" cy="1011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0" name="TextBox 9">
            <a:extLst>
              <a:ext uri="{FF2B5EF4-FFF2-40B4-BE49-F238E27FC236}">
                <a16:creationId xmlns:a16="http://schemas.microsoft.com/office/drawing/2014/main" id="{2190C584-16B2-47BF-957F-59BA82664AC3}"/>
              </a:ext>
            </a:extLst>
          </p:cNvPr>
          <p:cNvSpPr txBox="1"/>
          <p:nvPr/>
        </p:nvSpPr>
        <p:spPr>
          <a:xfrm>
            <a:off x="1690077" y="4215193"/>
            <a:ext cx="2028483" cy="369332"/>
          </a:xfrm>
          <a:prstGeom prst="rect">
            <a:avLst/>
          </a:prstGeom>
          <a:solidFill>
            <a:schemeClr val="bg1">
              <a:lumMod val="95000"/>
            </a:schemeClr>
          </a:solidFill>
        </p:spPr>
        <p:txBody>
          <a:bodyPr wrap="square" rtlCol="0">
            <a:spAutoFit/>
          </a:bodyPr>
          <a:lstStyle/>
          <a:p>
            <a:r>
              <a:rPr lang="en-CA" dirty="0"/>
              <a:t>Blackwater (Au, Ag)</a:t>
            </a:r>
          </a:p>
        </p:txBody>
      </p:sp>
      <p:sp>
        <p:nvSpPr>
          <p:cNvPr id="15" name="Oval 14">
            <a:extLst>
              <a:ext uri="{FF2B5EF4-FFF2-40B4-BE49-F238E27FC236}">
                <a16:creationId xmlns:a16="http://schemas.microsoft.com/office/drawing/2014/main" id="{44A82B30-2C29-456F-9056-BC204B136159}"/>
              </a:ext>
            </a:extLst>
          </p:cNvPr>
          <p:cNvSpPr>
            <a:spLocks noChangeAspect="1"/>
          </p:cNvSpPr>
          <p:nvPr/>
        </p:nvSpPr>
        <p:spPr>
          <a:xfrm>
            <a:off x="3149238" y="4038401"/>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6" name="Oval 15">
            <a:extLst>
              <a:ext uri="{FF2B5EF4-FFF2-40B4-BE49-F238E27FC236}">
                <a16:creationId xmlns:a16="http://schemas.microsoft.com/office/drawing/2014/main" id="{91195F6F-FB13-4CBE-833B-CCBF1D02D70A}"/>
              </a:ext>
            </a:extLst>
          </p:cNvPr>
          <p:cNvSpPr>
            <a:spLocks noChangeAspect="1"/>
          </p:cNvSpPr>
          <p:nvPr/>
        </p:nvSpPr>
        <p:spPr>
          <a:xfrm>
            <a:off x="1861491" y="2710590"/>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7" name="TextBox 16">
            <a:extLst>
              <a:ext uri="{FF2B5EF4-FFF2-40B4-BE49-F238E27FC236}">
                <a16:creationId xmlns:a16="http://schemas.microsoft.com/office/drawing/2014/main" id="{7691828B-600E-443C-9B5A-4B259BD94057}"/>
              </a:ext>
            </a:extLst>
          </p:cNvPr>
          <p:cNvSpPr txBox="1"/>
          <p:nvPr/>
        </p:nvSpPr>
        <p:spPr>
          <a:xfrm>
            <a:off x="1997531" y="2390934"/>
            <a:ext cx="3143634" cy="369332"/>
          </a:xfrm>
          <a:prstGeom prst="rect">
            <a:avLst/>
          </a:prstGeom>
          <a:solidFill>
            <a:schemeClr val="bg1">
              <a:lumMod val="95000"/>
            </a:schemeClr>
          </a:solidFill>
        </p:spPr>
        <p:txBody>
          <a:bodyPr wrap="square" rtlCol="0">
            <a:spAutoFit/>
          </a:bodyPr>
          <a:lstStyle/>
          <a:p>
            <a:r>
              <a:rPr lang="en-CA" dirty="0"/>
              <a:t>Snowfield (Au, Ag, Cu, Mo, Re)</a:t>
            </a:r>
          </a:p>
        </p:txBody>
      </p:sp>
    </p:spTree>
    <p:extLst>
      <p:ext uri="{BB962C8B-B14F-4D97-AF65-F5344CB8AC3E}">
        <p14:creationId xmlns:p14="http://schemas.microsoft.com/office/powerpoint/2010/main" val="3463333624"/>
      </p:ext>
    </p:extLst>
  </p:cSld>
  <p:clrMapOvr>
    <a:masterClrMapping/>
  </p:clrMapOvr>
  <mc:AlternateContent xmlns:mc="http://schemas.openxmlformats.org/markup-compatibility/2006" xmlns:p14="http://schemas.microsoft.com/office/powerpoint/2010/main">
    <mc:Choice Requires="p14">
      <p:transition spd="slow" p14:dur="2000" advTm="48313"/>
    </mc:Choice>
    <mc:Fallback xmlns="">
      <p:transition spd="slow" advTm="4831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03B34A4-146E-4BC1-BF6B-4795DEC74518}"/>
              </a:ext>
            </a:extLst>
          </p:cNvPr>
          <p:cNvSpPr txBox="1">
            <a:spLocks/>
          </p:cNvSpPr>
          <p:nvPr/>
        </p:nvSpPr>
        <p:spPr>
          <a:xfrm>
            <a:off x="838200" y="276109"/>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CA" sz="3200" b="0"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Significant Events 2020 (cont.)</a:t>
            </a:r>
          </a:p>
        </p:txBody>
      </p:sp>
      <p:sp>
        <p:nvSpPr>
          <p:cNvPr id="5" name="TextBox 4">
            <a:extLst>
              <a:ext uri="{FF2B5EF4-FFF2-40B4-BE49-F238E27FC236}">
                <a16:creationId xmlns:a16="http://schemas.microsoft.com/office/drawing/2014/main" id="{07280D9F-8A4E-4D9F-8EAF-E2A54FBC7DED}"/>
              </a:ext>
            </a:extLst>
          </p:cNvPr>
          <p:cNvSpPr txBox="1"/>
          <p:nvPr/>
        </p:nvSpPr>
        <p:spPr>
          <a:xfrm>
            <a:off x="6480316" y="813544"/>
            <a:ext cx="5289115" cy="61555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2400" dirty="0">
              <a:solidFill>
                <a:prstClr val="black"/>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Acquisitions and Mergers (cont.)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Serengeti Resources Inc. and Sun Metals Corp. entered into an agreement whereby Serengeti would acquire all issued shares of Sun Metals. The transaction would consolidate the contiguous copper-gold exploration and development assets of the </a:t>
            </a:r>
            <a:r>
              <a:rPr kumimoji="0" lang="en-CA" sz="18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mn-cs"/>
              </a:rPr>
              <a:t>Kwanika</a:t>
            </a:r>
            <a:r>
              <a:rPr kumimoji="0" lang="en-CA"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 and Stardust projects.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dirty="0">
              <a:solidFill>
                <a:prstClr val="black"/>
              </a:solidFill>
              <a:latin typeface="Times New Roman" panose="02020603050405020304" pitchFamily="18" charset="0"/>
              <a:ea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Surge Copper Corp. entered into an option agreement with </a:t>
            </a:r>
            <a:r>
              <a:rPr kumimoji="0" lang="en-CA" sz="18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mn-cs"/>
              </a:rPr>
              <a:t>Centerra</a:t>
            </a:r>
            <a:r>
              <a:rPr kumimoji="0" lang="en-CA"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 Gold Inc. whereby Surge can acquire a 70% interest in the Berg deposit for $5 million in shares and $8 million in spending commitments.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C1252A56-9AC1-4C9B-9386-B398B14392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83" y="966988"/>
            <a:ext cx="6194073" cy="5614903"/>
          </a:xfrm>
          <a:prstGeom prst="rect">
            <a:avLst/>
          </a:prstGeom>
        </p:spPr>
      </p:pic>
      <p:sp>
        <p:nvSpPr>
          <p:cNvPr id="7" name="Oval 6">
            <a:extLst>
              <a:ext uri="{FF2B5EF4-FFF2-40B4-BE49-F238E27FC236}">
                <a16:creationId xmlns:a16="http://schemas.microsoft.com/office/drawing/2014/main" id="{8EDDBB05-5467-40D9-B5F0-19459DF5CA74}"/>
              </a:ext>
            </a:extLst>
          </p:cNvPr>
          <p:cNvSpPr>
            <a:spLocks noChangeAspect="1"/>
          </p:cNvSpPr>
          <p:nvPr/>
        </p:nvSpPr>
        <p:spPr>
          <a:xfrm>
            <a:off x="2828924" y="3298698"/>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2190C584-16B2-47BF-957F-59BA82664AC3}"/>
              </a:ext>
            </a:extLst>
          </p:cNvPr>
          <p:cNvSpPr txBox="1"/>
          <p:nvPr/>
        </p:nvSpPr>
        <p:spPr>
          <a:xfrm>
            <a:off x="2669940" y="4052592"/>
            <a:ext cx="1860115" cy="369332"/>
          </a:xfrm>
          <a:prstGeom prst="rect">
            <a:avLst/>
          </a:prstGeom>
          <a:solidFill>
            <a:schemeClr val="bg1">
              <a:lumMod val="9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Berg (Cu, Mo, Ag)</a:t>
            </a:r>
          </a:p>
        </p:txBody>
      </p:sp>
      <p:sp>
        <p:nvSpPr>
          <p:cNvPr id="12" name="Oval 11">
            <a:extLst>
              <a:ext uri="{FF2B5EF4-FFF2-40B4-BE49-F238E27FC236}">
                <a16:creationId xmlns:a16="http://schemas.microsoft.com/office/drawing/2014/main" id="{F1E72BF3-4040-4546-8565-024DB5FA6F42}"/>
              </a:ext>
            </a:extLst>
          </p:cNvPr>
          <p:cNvSpPr>
            <a:spLocks noChangeAspect="1"/>
          </p:cNvSpPr>
          <p:nvPr/>
        </p:nvSpPr>
        <p:spPr>
          <a:xfrm>
            <a:off x="2894075" y="3346800"/>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D588FAE4-1CB5-4E64-A617-627FEA785C0D}"/>
              </a:ext>
            </a:extLst>
          </p:cNvPr>
          <p:cNvSpPr txBox="1"/>
          <p:nvPr/>
        </p:nvSpPr>
        <p:spPr>
          <a:xfrm>
            <a:off x="2809768" y="2918588"/>
            <a:ext cx="2210103" cy="369332"/>
          </a:xfrm>
          <a:prstGeom prst="rect">
            <a:avLst/>
          </a:prstGeom>
          <a:solidFill>
            <a:schemeClr val="bg1">
              <a:lumMod val="9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Stardust (Ag, Pb, Zn)</a:t>
            </a:r>
          </a:p>
        </p:txBody>
      </p:sp>
      <p:sp>
        <p:nvSpPr>
          <p:cNvPr id="14" name="TextBox 13">
            <a:extLst>
              <a:ext uri="{FF2B5EF4-FFF2-40B4-BE49-F238E27FC236}">
                <a16:creationId xmlns:a16="http://schemas.microsoft.com/office/drawing/2014/main" id="{41FDA776-F44A-4888-AE1D-4CB05B77F394}"/>
              </a:ext>
            </a:extLst>
          </p:cNvPr>
          <p:cNvSpPr txBox="1"/>
          <p:nvPr/>
        </p:nvSpPr>
        <p:spPr>
          <a:xfrm>
            <a:off x="3089528" y="3395515"/>
            <a:ext cx="2358896" cy="369332"/>
          </a:xfrm>
          <a:prstGeom prst="rect">
            <a:avLst/>
          </a:prstGeom>
          <a:solidFill>
            <a:schemeClr val="bg1">
              <a:lumMod val="9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err="1">
                <a:ln>
                  <a:noFill/>
                </a:ln>
                <a:solidFill>
                  <a:prstClr val="black"/>
                </a:solidFill>
                <a:effectLst/>
                <a:uLnTx/>
                <a:uFillTx/>
                <a:latin typeface="Calibri" panose="020F0502020204030204"/>
                <a:ea typeface="+mn-ea"/>
                <a:cs typeface="+mn-cs"/>
              </a:rPr>
              <a:t>Kwanika</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(Cu, Au, Ag)</a:t>
            </a:r>
          </a:p>
        </p:txBody>
      </p:sp>
      <p:sp>
        <p:nvSpPr>
          <p:cNvPr id="15" name="Oval 14">
            <a:extLst>
              <a:ext uri="{FF2B5EF4-FFF2-40B4-BE49-F238E27FC236}">
                <a16:creationId xmlns:a16="http://schemas.microsoft.com/office/drawing/2014/main" id="{44A82B30-2C29-456F-9056-BC204B136159}"/>
              </a:ext>
            </a:extLst>
          </p:cNvPr>
          <p:cNvSpPr>
            <a:spLocks noChangeAspect="1"/>
          </p:cNvSpPr>
          <p:nvPr/>
        </p:nvSpPr>
        <p:spPr>
          <a:xfrm>
            <a:off x="2539638" y="3896328"/>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947087"/>
      </p:ext>
    </p:extLst>
  </p:cSld>
  <p:clrMapOvr>
    <a:masterClrMapping/>
  </p:clrMapOvr>
  <mc:AlternateContent xmlns:mc="http://schemas.openxmlformats.org/markup-compatibility/2006" xmlns:p14="http://schemas.microsoft.com/office/powerpoint/2010/main">
    <mc:Choice Requires="p14">
      <p:transition spd="slow" p14:dur="2000" advTm="31414"/>
    </mc:Choice>
    <mc:Fallback xmlns="">
      <p:transition spd="slow" advTm="3141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EC9313D-BB46-49A2-9332-374E627885EF}"/>
              </a:ext>
            </a:extLst>
          </p:cNvPr>
          <p:cNvSpPr/>
          <p:nvPr/>
        </p:nvSpPr>
        <p:spPr>
          <a:xfrm>
            <a:off x="2085975" y="752207"/>
            <a:ext cx="7848600" cy="3810274"/>
          </a:xfrm>
          <a:prstGeom prst="rect">
            <a:avLst/>
          </a:prstGeom>
        </p:spPr>
        <p:txBody>
          <a:bodyPr wrap="square">
            <a:spAutoFit/>
          </a:bodyPr>
          <a:lstStyle/>
          <a:p>
            <a:pPr lvl="0" algn="ctr">
              <a:spcBef>
                <a:spcPct val="20000"/>
              </a:spcBef>
            </a:pPr>
            <a:r>
              <a:rPr lang="en-CA" sz="4000" dirty="0">
                <a:solidFill>
                  <a:prstClr val="black"/>
                </a:solidFill>
                <a:latin typeface="Times New Roman" panose="02020603050405020304" pitchFamily="18" charset="0"/>
                <a:cs typeface="Times New Roman" panose="02020603050405020304" pitchFamily="18" charset="0"/>
              </a:rPr>
              <a:t>Outline</a:t>
            </a:r>
          </a:p>
          <a:p>
            <a:pPr marL="342900" lvl="0" indent="-342900">
              <a:spcBef>
                <a:spcPct val="20000"/>
              </a:spcBef>
              <a:buFont typeface="Arial" pitchFamily="34" charset="0"/>
              <a:buChar char="•"/>
            </a:pPr>
            <a:r>
              <a:rPr lang="en-CA" sz="2800" dirty="0">
                <a:solidFill>
                  <a:prstClr val="black"/>
                </a:solidFill>
                <a:latin typeface="Times New Roman" panose="02020603050405020304" pitchFamily="18" charset="0"/>
                <a:cs typeface="Times New Roman" panose="02020603050405020304" pitchFamily="18" charset="0"/>
              </a:rPr>
              <a:t>Mining Production</a:t>
            </a:r>
          </a:p>
          <a:p>
            <a:pPr marL="342900" lvl="0" indent="-342900">
              <a:spcBef>
                <a:spcPct val="20000"/>
              </a:spcBef>
              <a:buFont typeface="Arial" pitchFamily="34" charset="0"/>
              <a:buChar char="•"/>
            </a:pPr>
            <a:r>
              <a:rPr lang="en-CA" sz="2800" dirty="0">
                <a:solidFill>
                  <a:prstClr val="black"/>
                </a:solidFill>
                <a:latin typeface="Times New Roman" panose="02020603050405020304" pitchFamily="18" charset="0"/>
                <a:cs typeface="Times New Roman" panose="02020603050405020304" pitchFamily="18" charset="0"/>
              </a:rPr>
              <a:t>Exploration Expenditures</a:t>
            </a:r>
          </a:p>
          <a:p>
            <a:pPr marL="342900" lvl="0" indent="-342900">
              <a:spcBef>
                <a:spcPct val="20000"/>
              </a:spcBef>
              <a:buFont typeface="Arial" pitchFamily="34" charset="0"/>
              <a:buChar char="•"/>
            </a:pPr>
            <a:r>
              <a:rPr lang="en-CA" sz="2800" dirty="0">
                <a:solidFill>
                  <a:prstClr val="black"/>
                </a:solidFill>
                <a:latin typeface="Times New Roman" panose="02020603050405020304" pitchFamily="18" charset="0"/>
                <a:cs typeface="Times New Roman" panose="02020603050405020304" pitchFamily="18" charset="0"/>
              </a:rPr>
              <a:t>Significant Events </a:t>
            </a:r>
          </a:p>
          <a:p>
            <a:pPr marL="342900" lvl="0" indent="-342900">
              <a:spcBef>
                <a:spcPct val="20000"/>
              </a:spcBef>
              <a:buFont typeface="Arial" pitchFamily="34" charset="0"/>
              <a:buChar char="•"/>
            </a:pPr>
            <a:r>
              <a:rPr lang="en-CA" sz="2800" dirty="0">
                <a:solidFill>
                  <a:prstClr val="black"/>
                </a:solidFill>
                <a:latin typeface="Times New Roman" panose="02020603050405020304" pitchFamily="18" charset="0"/>
                <a:cs typeface="Times New Roman" panose="02020603050405020304" pitchFamily="18" charset="0"/>
              </a:rPr>
              <a:t>Exploration Highlights</a:t>
            </a:r>
          </a:p>
          <a:p>
            <a:pPr marL="342900" lvl="0" indent="-342900">
              <a:spcBef>
                <a:spcPct val="20000"/>
              </a:spcBef>
              <a:buFont typeface="Arial" pitchFamily="34" charset="0"/>
              <a:buChar char="•"/>
            </a:pPr>
            <a:r>
              <a:rPr lang="en-CA" sz="2800" dirty="0">
                <a:solidFill>
                  <a:prstClr val="black"/>
                </a:solidFill>
                <a:latin typeface="Times New Roman" panose="02020603050405020304" pitchFamily="18" charset="0"/>
                <a:cs typeface="Times New Roman" panose="02020603050405020304" pitchFamily="18" charset="0"/>
              </a:rPr>
              <a:t>British Columbia Geological Survey Activities</a:t>
            </a:r>
          </a:p>
          <a:p>
            <a:pPr marL="342900" lvl="0" indent="-342900">
              <a:spcBef>
                <a:spcPct val="20000"/>
              </a:spcBef>
              <a:buFont typeface="Arial" pitchFamily="34" charset="0"/>
              <a:buChar char="•"/>
            </a:pPr>
            <a:r>
              <a:rPr lang="en-CA" sz="2800" dirty="0">
                <a:solidFill>
                  <a:prstClr val="black"/>
                </a:solidFill>
                <a:latin typeface="Times New Roman" panose="02020603050405020304" pitchFamily="18" charset="0"/>
                <a:cs typeface="Times New Roman" panose="02020603050405020304" pitchFamily="18" charset="0"/>
              </a:rPr>
              <a:t>Summary</a:t>
            </a:r>
          </a:p>
        </p:txBody>
      </p:sp>
    </p:spTree>
    <p:extLst>
      <p:ext uri="{BB962C8B-B14F-4D97-AF65-F5344CB8AC3E}">
        <p14:creationId xmlns:p14="http://schemas.microsoft.com/office/powerpoint/2010/main" val="2795096445"/>
      </p:ext>
    </p:extLst>
  </p:cSld>
  <p:clrMapOvr>
    <a:masterClrMapping/>
  </p:clrMapOvr>
  <mc:AlternateContent xmlns:mc="http://schemas.openxmlformats.org/markup-compatibility/2006" xmlns:p14="http://schemas.microsoft.com/office/powerpoint/2010/main">
    <mc:Choice Requires="p14">
      <p:transition spd="slow" p14:dur="2000" advTm="11066"/>
    </mc:Choice>
    <mc:Fallback xmlns="">
      <p:transition spd="slow" advTm="11066"/>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8153F-088B-4EE2-B659-D4695CB0B545}"/>
              </a:ext>
            </a:extLst>
          </p:cNvPr>
          <p:cNvSpPr txBox="1">
            <a:spLocks/>
          </p:cNvSpPr>
          <p:nvPr/>
        </p:nvSpPr>
        <p:spPr>
          <a:xfrm>
            <a:off x="838200" y="338246"/>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Significant Events 2020 (cont.)</a:t>
            </a:r>
          </a:p>
        </p:txBody>
      </p:sp>
      <p:sp>
        <p:nvSpPr>
          <p:cNvPr id="3" name="Rectangle 2">
            <a:extLst>
              <a:ext uri="{FF2B5EF4-FFF2-40B4-BE49-F238E27FC236}">
                <a16:creationId xmlns:a16="http://schemas.microsoft.com/office/drawing/2014/main" id="{78349192-5B0B-4887-A4C4-7BC2F88F22CB}"/>
              </a:ext>
            </a:extLst>
          </p:cNvPr>
          <p:cNvSpPr/>
          <p:nvPr/>
        </p:nvSpPr>
        <p:spPr>
          <a:xfrm>
            <a:off x="6755765" y="865188"/>
            <a:ext cx="5110480" cy="6093976"/>
          </a:xfrm>
          <a:prstGeom prst="rect">
            <a:avLst/>
          </a:prstGeom>
        </p:spPr>
        <p:txBody>
          <a:bodyPr wrap="square">
            <a:spAutoFit/>
          </a:bodyPr>
          <a:lstStyle/>
          <a:p>
            <a:pPr lvl="0"/>
            <a:r>
              <a:rPr lang="en-CA" sz="2400" dirty="0">
                <a:solidFill>
                  <a:prstClr val="black"/>
                </a:solidFill>
                <a:latin typeface="Times New Roman" panose="02020603050405020304" pitchFamily="18" charset="0"/>
                <a:cs typeface="Times New Roman" panose="02020603050405020304" pitchFamily="18" charset="0"/>
              </a:rPr>
              <a:t>Mineral Resource Announcements</a:t>
            </a:r>
          </a:p>
          <a:p>
            <a:pPr lvl="0"/>
            <a:endParaRPr lang="en-CA" sz="2400" dirty="0">
              <a:solidFill>
                <a:prstClr val="black"/>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Skeena Resources Limited released a maiden resource for their Snip gold project</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244,000 oz Au Indicated (grade 14.0 g/t)</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402,000 oz Au Inferred (grade 13.3 g/t)</a:t>
            </a:r>
          </a:p>
          <a:p>
            <a:pPr marL="285750" lvl="0" indent="-285750">
              <a:buFont typeface="Arial" panose="020B0604020202020204" pitchFamily="34" charset="0"/>
              <a:buChar char="•"/>
            </a:pPr>
            <a:endParaRPr lang="en-CA" dirty="0">
              <a:solidFill>
                <a:prstClr val="black"/>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GT Gold Corp. released a maiden resource for their Saddle North copper-gold project</a:t>
            </a:r>
          </a:p>
          <a:p>
            <a:pPr marL="742950" lvl="1"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Indicated Resource of 298 Mt grading 0.28% Cu, 0.36 g/t Au and 0.8 g/t Ag for a total of contained  1.81 </a:t>
            </a:r>
            <a:r>
              <a:rPr lang="en-US" dirty="0" err="1">
                <a:latin typeface="Times New Roman" panose="02020603050405020304" pitchFamily="18" charset="0"/>
                <a:cs typeface="Times New Roman" panose="02020603050405020304" pitchFamily="18" charset="0"/>
              </a:rPr>
              <a:t>Blb</a:t>
            </a:r>
            <a:r>
              <a:rPr lang="en-US" dirty="0">
                <a:latin typeface="Times New Roman" panose="02020603050405020304" pitchFamily="18" charset="0"/>
                <a:cs typeface="Times New Roman" panose="02020603050405020304" pitchFamily="18" charset="0"/>
              </a:rPr>
              <a:t> of Cu, 3.47 </a:t>
            </a:r>
            <a:r>
              <a:rPr lang="en-US" dirty="0" err="1">
                <a:latin typeface="Times New Roman" panose="02020603050405020304" pitchFamily="18" charset="0"/>
                <a:cs typeface="Times New Roman" panose="02020603050405020304" pitchFamily="18" charset="0"/>
              </a:rPr>
              <a:t>Moz</a:t>
            </a:r>
            <a:r>
              <a:rPr lang="en-US" dirty="0">
                <a:latin typeface="Times New Roman" panose="02020603050405020304" pitchFamily="18" charset="0"/>
                <a:cs typeface="Times New Roman" panose="02020603050405020304" pitchFamily="18" charset="0"/>
              </a:rPr>
              <a:t> of Au and 7.58 </a:t>
            </a:r>
            <a:r>
              <a:rPr lang="en-US" dirty="0" err="1">
                <a:latin typeface="Times New Roman" panose="02020603050405020304" pitchFamily="18" charset="0"/>
                <a:cs typeface="Times New Roman" panose="02020603050405020304" pitchFamily="18" charset="0"/>
              </a:rPr>
              <a:t>Moz</a:t>
            </a:r>
            <a:r>
              <a:rPr lang="en-US" dirty="0">
                <a:latin typeface="Times New Roman" panose="02020603050405020304" pitchFamily="18" charset="0"/>
                <a:cs typeface="Times New Roman" panose="02020603050405020304" pitchFamily="18" charset="0"/>
              </a:rPr>
              <a:t> of Ag</a:t>
            </a:r>
          </a:p>
          <a:p>
            <a:pPr marL="742950" lvl="1"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Inferred Resource of 543 Mt grading 0.25% Cu, 0.31 g/t Au and 0.7 g/t Ag for a total of contained 2.98 </a:t>
            </a:r>
            <a:r>
              <a:rPr lang="en-US" dirty="0" err="1">
                <a:latin typeface="Times New Roman" panose="02020603050405020304" pitchFamily="18" charset="0"/>
                <a:cs typeface="Times New Roman" panose="02020603050405020304" pitchFamily="18" charset="0"/>
              </a:rPr>
              <a:t>Blb</a:t>
            </a:r>
            <a:r>
              <a:rPr lang="en-US" dirty="0">
                <a:latin typeface="Times New Roman" panose="02020603050405020304" pitchFamily="18" charset="0"/>
                <a:cs typeface="Times New Roman" panose="02020603050405020304" pitchFamily="18" charset="0"/>
              </a:rPr>
              <a:t> of Cu, 5.46 </a:t>
            </a:r>
            <a:r>
              <a:rPr lang="en-US" dirty="0" err="1">
                <a:latin typeface="Times New Roman" panose="02020603050405020304" pitchFamily="18" charset="0"/>
                <a:cs typeface="Times New Roman" panose="02020603050405020304" pitchFamily="18" charset="0"/>
              </a:rPr>
              <a:t>Moz</a:t>
            </a:r>
            <a:r>
              <a:rPr lang="en-US" dirty="0">
                <a:latin typeface="Times New Roman" panose="02020603050405020304" pitchFamily="18" charset="0"/>
                <a:cs typeface="Times New Roman" panose="02020603050405020304" pitchFamily="18" charset="0"/>
              </a:rPr>
              <a:t> of Au and 11.64 </a:t>
            </a:r>
            <a:r>
              <a:rPr lang="en-US" dirty="0" err="1">
                <a:latin typeface="Times New Roman" panose="02020603050405020304" pitchFamily="18" charset="0"/>
                <a:cs typeface="Times New Roman" panose="02020603050405020304" pitchFamily="18" charset="0"/>
              </a:rPr>
              <a:t>Moz</a:t>
            </a:r>
            <a:r>
              <a:rPr lang="en-US" dirty="0">
                <a:latin typeface="Times New Roman" panose="02020603050405020304" pitchFamily="18" charset="0"/>
                <a:cs typeface="Times New Roman" panose="02020603050405020304" pitchFamily="18" charset="0"/>
              </a:rPr>
              <a:t> of Ag</a:t>
            </a:r>
          </a:p>
          <a:p>
            <a:pPr marL="742950" lvl="1"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Amenable to open pit as well as bulk underground mining methods</a:t>
            </a:r>
            <a:endParaRPr lang="en-CA" dirty="0">
              <a:solidFill>
                <a:prstClr val="black"/>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endParaRPr lang="en-CA" dirty="0">
              <a:solidFill>
                <a:prstClr val="black"/>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CA" dirty="0">
              <a:solidFill>
                <a:prstClr val="black"/>
              </a:solidFill>
            </a:endParaRPr>
          </a:p>
        </p:txBody>
      </p:sp>
      <p:pic>
        <p:nvPicPr>
          <p:cNvPr id="4" name="Picture 3">
            <a:extLst>
              <a:ext uri="{FF2B5EF4-FFF2-40B4-BE49-F238E27FC236}">
                <a16:creationId xmlns:a16="http://schemas.microsoft.com/office/drawing/2014/main" id="{097C93CC-5877-4327-BE21-34FE0548AC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803" y="945147"/>
            <a:ext cx="6194073" cy="5614903"/>
          </a:xfrm>
          <a:prstGeom prst="rect">
            <a:avLst/>
          </a:prstGeom>
        </p:spPr>
      </p:pic>
      <p:sp>
        <p:nvSpPr>
          <p:cNvPr id="5" name="Oval 4">
            <a:extLst>
              <a:ext uri="{FF2B5EF4-FFF2-40B4-BE49-F238E27FC236}">
                <a16:creationId xmlns:a16="http://schemas.microsoft.com/office/drawing/2014/main" id="{5352A2FC-028F-44BF-ACC4-FCF697DC177A}"/>
              </a:ext>
            </a:extLst>
          </p:cNvPr>
          <p:cNvSpPr>
            <a:spLocks noChangeAspect="1"/>
          </p:cNvSpPr>
          <p:nvPr/>
        </p:nvSpPr>
        <p:spPr>
          <a:xfrm>
            <a:off x="1999741" y="1914998"/>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6" name="Oval 5">
            <a:extLst>
              <a:ext uri="{FF2B5EF4-FFF2-40B4-BE49-F238E27FC236}">
                <a16:creationId xmlns:a16="http://schemas.microsoft.com/office/drawing/2014/main" id="{12C0C4BB-4DB1-496A-8DA7-A8A41EB5D335}"/>
              </a:ext>
            </a:extLst>
          </p:cNvPr>
          <p:cNvSpPr>
            <a:spLocks noChangeAspect="1"/>
          </p:cNvSpPr>
          <p:nvPr/>
        </p:nvSpPr>
        <p:spPr>
          <a:xfrm>
            <a:off x="1828799" y="2733760"/>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7" name="TextBox 6">
            <a:extLst>
              <a:ext uri="{FF2B5EF4-FFF2-40B4-BE49-F238E27FC236}">
                <a16:creationId xmlns:a16="http://schemas.microsoft.com/office/drawing/2014/main" id="{CBA68CDA-6444-4AC3-BB1F-7B384157CA8F}"/>
              </a:ext>
            </a:extLst>
          </p:cNvPr>
          <p:cNvSpPr txBox="1"/>
          <p:nvPr/>
        </p:nvSpPr>
        <p:spPr>
          <a:xfrm>
            <a:off x="2176652" y="1863721"/>
            <a:ext cx="2500663" cy="369332"/>
          </a:xfrm>
          <a:prstGeom prst="rect">
            <a:avLst/>
          </a:prstGeom>
          <a:solidFill>
            <a:schemeClr val="bg1">
              <a:lumMod val="95000"/>
            </a:schemeClr>
          </a:solidFill>
        </p:spPr>
        <p:txBody>
          <a:bodyPr wrap="square" rtlCol="0">
            <a:spAutoFit/>
          </a:bodyPr>
          <a:lstStyle/>
          <a:p>
            <a:r>
              <a:rPr lang="en-CA" dirty="0"/>
              <a:t>Saddle North(Cu, Au, Ag)</a:t>
            </a:r>
          </a:p>
        </p:txBody>
      </p:sp>
      <p:sp>
        <p:nvSpPr>
          <p:cNvPr id="8" name="TextBox 7">
            <a:extLst>
              <a:ext uri="{FF2B5EF4-FFF2-40B4-BE49-F238E27FC236}">
                <a16:creationId xmlns:a16="http://schemas.microsoft.com/office/drawing/2014/main" id="{3448CF10-4F28-439F-A842-77F0A34B548B}"/>
              </a:ext>
            </a:extLst>
          </p:cNvPr>
          <p:cNvSpPr txBox="1"/>
          <p:nvPr/>
        </p:nvSpPr>
        <p:spPr>
          <a:xfrm>
            <a:off x="1999741" y="2428908"/>
            <a:ext cx="1430148" cy="369332"/>
          </a:xfrm>
          <a:prstGeom prst="rect">
            <a:avLst/>
          </a:prstGeom>
          <a:solidFill>
            <a:schemeClr val="bg1">
              <a:lumMod val="95000"/>
            </a:schemeClr>
          </a:solidFill>
        </p:spPr>
        <p:txBody>
          <a:bodyPr wrap="square" rtlCol="0">
            <a:spAutoFit/>
          </a:bodyPr>
          <a:lstStyle/>
          <a:p>
            <a:r>
              <a:rPr lang="en-CA" dirty="0"/>
              <a:t>Snip (Au, Ag)</a:t>
            </a:r>
          </a:p>
        </p:txBody>
      </p:sp>
    </p:spTree>
    <p:extLst>
      <p:ext uri="{BB962C8B-B14F-4D97-AF65-F5344CB8AC3E}">
        <p14:creationId xmlns:p14="http://schemas.microsoft.com/office/powerpoint/2010/main" val="3895219669"/>
      </p:ext>
    </p:extLst>
  </p:cSld>
  <p:clrMapOvr>
    <a:masterClrMapping/>
  </p:clrMapOvr>
  <mc:AlternateContent xmlns:mc="http://schemas.openxmlformats.org/markup-compatibility/2006" xmlns:p14="http://schemas.microsoft.com/office/powerpoint/2010/main">
    <mc:Choice Requires="p14">
      <p:transition spd="slow" p14:dur="2000" advTm="59312"/>
    </mc:Choice>
    <mc:Fallback xmlns="">
      <p:transition spd="slow" advTm="59312"/>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10;&#10;Description automatically generated">
            <a:extLst>
              <a:ext uri="{FF2B5EF4-FFF2-40B4-BE49-F238E27FC236}">
                <a16:creationId xmlns:a16="http://schemas.microsoft.com/office/drawing/2014/main" id="{EF6D42A1-1725-4473-899F-8CBA3831BD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591" y="906796"/>
            <a:ext cx="6293110" cy="5693767"/>
          </a:xfrm>
          <a:prstGeom prst="rect">
            <a:avLst/>
          </a:prstGeom>
        </p:spPr>
      </p:pic>
      <p:sp>
        <p:nvSpPr>
          <p:cNvPr id="2" name="Title 1">
            <a:extLst>
              <a:ext uri="{FF2B5EF4-FFF2-40B4-BE49-F238E27FC236}">
                <a16:creationId xmlns:a16="http://schemas.microsoft.com/office/drawing/2014/main" id="{95BA1159-802C-407D-8CC2-02BC722DEA61}"/>
              </a:ext>
            </a:extLst>
          </p:cNvPr>
          <p:cNvSpPr txBox="1">
            <a:spLocks/>
          </p:cNvSpPr>
          <p:nvPr/>
        </p:nvSpPr>
        <p:spPr>
          <a:xfrm>
            <a:off x="838199" y="170030"/>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Significant Events 2020 (cont.)</a:t>
            </a:r>
          </a:p>
        </p:txBody>
      </p:sp>
      <p:sp>
        <p:nvSpPr>
          <p:cNvPr id="3" name="Rectangle 2">
            <a:extLst>
              <a:ext uri="{FF2B5EF4-FFF2-40B4-BE49-F238E27FC236}">
                <a16:creationId xmlns:a16="http://schemas.microsoft.com/office/drawing/2014/main" id="{EAD9BB3A-6A5E-4EF8-9F88-4E7175B52FE8}"/>
              </a:ext>
            </a:extLst>
          </p:cNvPr>
          <p:cNvSpPr/>
          <p:nvPr/>
        </p:nvSpPr>
        <p:spPr>
          <a:xfrm>
            <a:off x="6355081" y="737114"/>
            <a:ext cx="5684519" cy="5816977"/>
          </a:xfrm>
          <a:prstGeom prst="rect">
            <a:avLst/>
          </a:prstGeom>
        </p:spPr>
        <p:txBody>
          <a:bodyPr wrap="square">
            <a:spAutoFit/>
          </a:bodyPr>
          <a:lstStyle/>
          <a:p>
            <a:pPr lvl="0"/>
            <a:r>
              <a:rPr lang="en-CA" sz="2400" dirty="0">
                <a:solidFill>
                  <a:prstClr val="black"/>
                </a:solidFill>
                <a:latin typeface="Times New Roman" panose="02020603050405020304" pitchFamily="18" charset="0"/>
                <a:cs typeface="Times New Roman" panose="02020603050405020304" pitchFamily="18" charset="0"/>
              </a:rPr>
              <a:t>Economic Studies</a:t>
            </a:r>
          </a:p>
          <a:p>
            <a:pPr lvl="0"/>
            <a:endParaRPr lang="en-CA" sz="2400" dirty="0">
              <a:solidFill>
                <a:prstClr val="black"/>
              </a:solidFill>
            </a:endParaRPr>
          </a:p>
          <a:p>
            <a:pPr marL="285750" lvl="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Seabridge Gold Inc. released a PEA for their KSM copper-gold project</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Incorporated drilling from the Iron Cap deposit</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44 year mine life</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Life of mine production 27.6 </a:t>
            </a:r>
            <a:r>
              <a:rPr lang="en-CA" dirty="0" err="1">
                <a:solidFill>
                  <a:prstClr val="black"/>
                </a:solidFill>
                <a:latin typeface="Times New Roman" panose="02020603050405020304" pitchFamily="18" charset="0"/>
                <a:cs typeface="Times New Roman" panose="02020603050405020304" pitchFamily="18" charset="0"/>
              </a:rPr>
              <a:t>Moz</a:t>
            </a:r>
            <a:r>
              <a:rPr lang="en-CA" dirty="0">
                <a:solidFill>
                  <a:prstClr val="black"/>
                </a:solidFill>
                <a:latin typeface="Times New Roman" panose="02020603050405020304" pitchFamily="18" charset="0"/>
                <a:cs typeface="Times New Roman" panose="02020603050405020304" pitchFamily="18" charset="0"/>
              </a:rPr>
              <a:t> Au, 17.0 </a:t>
            </a:r>
            <a:r>
              <a:rPr lang="en-CA" dirty="0" err="1">
                <a:solidFill>
                  <a:prstClr val="black"/>
                </a:solidFill>
                <a:latin typeface="Times New Roman" panose="02020603050405020304" pitchFamily="18" charset="0"/>
                <a:cs typeface="Times New Roman" panose="02020603050405020304" pitchFamily="18" charset="0"/>
              </a:rPr>
              <a:t>Blbs</a:t>
            </a:r>
            <a:r>
              <a:rPr lang="en-CA" dirty="0">
                <a:solidFill>
                  <a:prstClr val="black"/>
                </a:solidFill>
                <a:latin typeface="Times New Roman" panose="02020603050405020304" pitchFamily="18" charset="0"/>
                <a:cs typeface="Times New Roman" panose="02020603050405020304" pitchFamily="18" charset="0"/>
              </a:rPr>
              <a:t> Cu</a:t>
            </a:r>
          </a:p>
          <a:p>
            <a:pPr marL="285750" lvl="0" indent="-285750">
              <a:buFont typeface="Arial" panose="020B0604020202020204" pitchFamily="34" charset="0"/>
              <a:buChar char="•"/>
            </a:pPr>
            <a:endParaRPr lang="en-CA" dirty="0">
              <a:solidFill>
                <a:prstClr val="black"/>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Giga Metals Corp. released a PEA for their Turnagain nickel project</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35 year mine life</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1.2 Mt of Ni in concentrate at a grade of 18% Ni, 1% Co</a:t>
            </a:r>
          </a:p>
          <a:p>
            <a:pPr marL="285750" lvl="0" indent="-285750">
              <a:buFont typeface="Arial" panose="020B0604020202020204" pitchFamily="34" charset="0"/>
              <a:buChar char="•"/>
            </a:pPr>
            <a:endParaRPr lang="en-CA" dirty="0">
              <a:solidFill>
                <a:prstClr val="black"/>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FPX Nickel Corp. released a PEA for their Baptiste nickel project</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35 year mine life</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Annual production 99 </a:t>
            </a:r>
            <a:r>
              <a:rPr lang="en-CA" dirty="0" err="1">
                <a:solidFill>
                  <a:prstClr val="black"/>
                </a:solidFill>
                <a:latin typeface="Times New Roman" panose="02020603050405020304" pitchFamily="18" charset="0"/>
                <a:cs typeface="Times New Roman" panose="02020603050405020304" pitchFamily="18" charset="0"/>
              </a:rPr>
              <a:t>Mlbs</a:t>
            </a:r>
            <a:r>
              <a:rPr lang="en-CA" dirty="0">
                <a:solidFill>
                  <a:prstClr val="black"/>
                </a:solidFill>
                <a:latin typeface="Times New Roman" panose="02020603050405020304" pitchFamily="18" charset="0"/>
                <a:cs typeface="Times New Roman" panose="02020603050405020304" pitchFamily="18" charset="0"/>
              </a:rPr>
              <a:t> Ni</a:t>
            </a:r>
          </a:p>
          <a:p>
            <a:pPr marL="285750" lvl="0" indent="-285750">
              <a:buFont typeface="Arial" panose="020B0604020202020204" pitchFamily="34" charset="0"/>
              <a:buChar char="•"/>
            </a:pPr>
            <a:endParaRPr lang="en-CA" dirty="0">
              <a:solidFill>
                <a:prstClr val="black"/>
              </a:solidFill>
            </a:endParaRPr>
          </a:p>
        </p:txBody>
      </p:sp>
    </p:spTree>
    <p:extLst>
      <p:ext uri="{BB962C8B-B14F-4D97-AF65-F5344CB8AC3E}">
        <p14:creationId xmlns:p14="http://schemas.microsoft.com/office/powerpoint/2010/main" val="302957641"/>
      </p:ext>
    </p:extLst>
  </p:cSld>
  <p:clrMapOvr>
    <a:masterClrMapping/>
  </p:clrMapOvr>
  <mc:AlternateContent xmlns:mc="http://schemas.openxmlformats.org/markup-compatibility/2006" xmlns:p14="http://schemas.microsoft.com/office/powerpoint/2010/main">
    <mc:Choice Requires="p14">
      <p:transition spd="slow" p14:dur="2000" advTm="47187"/>
    </mc:Choice>
    <mc:Fallback xmlns="">
      <p:transition spd="slow" advTm="47187"/>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10;&#10;Description automatically generated">
            <a:extLst>
              <a:ext uri="{FF2B5EF4-FFF2-40B4-BE49-F238E27FC236}">
                <a16:creationId xmlns:a16="http://schemas.microsoft.com/office/drawing/2014/main" id="{97C8EFEF-0B71-47D3-AACC-2827F918CE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982" y="695707"/>
            <a:ext cx="6356676" cy="5784576"/>
          </a:xfrm>
          <a:prstGeom prst="rect">
            <a:avLst/>
          </a:prstGeom>
        </p:spPr>
      </p:pic>
      <p:sp>
        <p:nvSpPr>
          <p:cNvPr id="2" name="Rectangle 1">
            <a:extLst>
              <a:ext uri="{FF2B5EF4-FFF2-40B4-BE49-F238E27FC236}">
                <a16:creationId xmlns:a16="http://schemas.microsoft.com/office/drawing/2014/main" id="{83D9336D-DC4C-4982-A038-23EEB40DA9F2}"/>
              </a:ext>
            </a:extLst>
          </p:cNvPr>
          <p:cNvSpPr/>
          <p:nvPr/>
        </p:nvSpPr>
        <p:spPr>
          <a:xfrm>
            <a:off x="6365356" y="1074509"/>
            <a:ext cx="5684519" cy="4708981"/>
          </a:xfrm>
          <a:prstGeom prst="rect">
            <a:avLst/>
          </a:prstGeom>
        </p:spPr>
        <p:txBody>
          <a:bodyPr wrap="square">
            <a:spAutoFit/>
          </a:bodyPr>
          <a:lstStyle/>
          <a:p>
            <a:pPr lvl="0"/>
            <a:r>
              <a:rPr lang="en-CA" sz="2400" dirty="0">
                <a:solidFill>
                  <a:prstClr val="black"/>
                </a:solidFill>
                <a:latin typeface="Times New Roman" panose="02020603050405020304" pitchFamily="18" charset="0"/>
                <a:cs typeface="Times New Roman" panose="02020603050405020304" pitchFamily="18" charset="0"/>
              </a:rPr>
              <a:t>Economic Studies (cont.)</a:t>
            </a:r>
          </a:p>
          <a:p>
            <a:pPr lvl="0"/>
            <a:endParaRPr lang="en-CA" sz="2400" dirty="0">
              <a:solidFill>
                <a:prstClr val="black"/>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err="1">
                <a:solidFill>
                  <a:prstClr val="black"/>
                </a:solidFill>
                <a:latin typeface="Times New Roman" panose="02020603050405020304" pitchFamily="18" charset="0"/>
                <a:cs typeface="Times New Roman" panose="02020603050405020304" pitchFamily="18" charset="0"/>
              </a:rPr>
              <a:t>Taseko</a:t>
            </a:r>
            <a:r>
              <a:rPr lang="en-CA" dirty="0">
                <a:solidFill>
                  <a:prstClr val="black"/>
                </a:solidFill>
                <a:latin typeface="Times New Roman" panose="02020603050405020304" pitchFamily="18" charset="0"/>
                <a:cs typeface="Times New Roman" panose="02020603050405020304" pitchFamily="18" charset="0"/>
              </a:rPr>
              <a:t> Mines Ltd. released an updated feasibility study for their Yellowhead Copper project. Plan to restart EA</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817 Mt Proven &amp; Probable 0.29% </a:t>
            </a:r>
            <a:r>
              <a:rPr lang="en-CA" dirty="0" err="1">
                <a:solidFill>
                  <a:prstClr val="black"/>
                </a:solidFill>
                <a:latin typeface="Times New Roman" panose="02020603050405020304" pitchFamily="18" charset="0"/>
                <a:cs typeface="Times New Roman" panose="02020603050405020304" pitchFamily="18" charset="0"/>
              </a:rPr>
              <a:t>CuEq</a:t>
            </a:r>
            <a:endParaRPr lang="en-CA" dirty="0">
              <a:solidFill>
                <a:prstClr val="black"/>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25 year mine production</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4.4 </a:t>
            </a:r>
            <a:r>
              <a:rPr lang="en-CA" dirty="0" err="1">
                <a:solidFill>
                  <a:prstClr val="black"/>
                </a:solidFill>
                <a:latin typeface="Times New Roman" panose="02020603050405020304" pitchFamily="18" charset="0"/>
                <a:cs typeface="Times New Roman" panose="02020603050405020304" pitchFamily="18" charset="0"/>
              </a:rPr>
              <a:t>Blbs</a:t>
            </a:r>
            <a:r>
              <a:rPr lang="en-CA" dirty="0">
                <a:solidFill>
                  <a:prstClr val="black"/>
                </a:solidFill>
                <a:latin typeface="Times New Roman" panose="02020603050405020304" pitchFamily="18" charset="0"/>
                <a:cs typeface="Times New Roman" panose="02020603050405020304" pitchFamily="18" charset="0"/>
              </a:rPr>
              <a:t> Cu, 440,000 oz Au, 19 </a:t>
            </a:r>
            <a:r>
              <a:rPr lang="en-CA" dirty="0" err="1">
                <a:solidFill>
                  <a:prstClr val="black"/>
                </a:solidFill>
                <a:latin typeface="Times New Roman" panose="02020603050405020304" pitchFamily="18" charset="0"/>
                <a:cs typeface="Times New Roman" panose="02020603050405020304" pitchFamily="18" charset="0"/>
              </a:rPr>
              <a:t>Moz</a:t>
            </a:r>
            <a:r>
              <a:rPr lang="en-CA" dirty="0">
                <a:solidFill>
                  <a:prstClr val="black"/>
                </a:solidFill>
                <a:latin typeface="Times New Roman" panose="02020603050405020304" pitchFamily="18" charset="0"/>
                <a:cs typeface="Times New Roman" panose="02020603050405020304" pitchFamily="18" charset="0"/>
              </a:rPr>
              <a:t> Ag</a:t>
            </a:r>
          </a:p>
          <a:p>
            <a:pPr marL="742950" lvl="1" indent="-285750">
              <a:buFont typeface="Arial" panose="020B0604020202020204" pitchFamily="34" charset="0"/>
              <a:buChar char="•"/>
            </a:pPr>
            <a:endParaRPr lang="en-CA" dirty="0">
              <a:solidFill>
                <a:prstClr val="black"/>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Jameson Resources Limited released a bankable feasibility study for their Crown Mountain coal project</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15 year mine production</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57.5 Mt Run of Mine coal</a:t>
            </a:r>
          </a:p>
          <a:p>
            <a:pPr marL="742950" lvl="1" indent="-285750">
              <a:buFont typeface="Arial" panose="020B0604020202020204" pitchFamily="34" charset="0"/>
              <a:buChar char="•"/>
            </a:pPr>
            <a:r>
              <a:rPr lang="en-CA" dirty="0">
                <a:solidFill>
                  <a:prstClr val="black"/>
                </a:solidFill>
                <a:latin typeface="Times New Roman" panose="02020603050405020304" pitchFamily="18" charset="0"/>
                <a:cs typeface="Times New Roman" panose="02020603050405020304" pitchFamily="18" charset="0"/>
              </a:rPr>
              <a:t>85% hard coking coal, 15% pulverised coal injection coal </a:t>
            </a:r>
          </a:p>
          <a:p>
            <a:pPr marL="285750" lvl="0" indent="-285750">
              <a:buFont typeface="Arial" panose="020B0604020202020204" pitchFamily="34" charset="0"/>
              <a:buChar char="•"/>
            </a:pPr>
            <a:endParaRPr lang="en-CA" dirty="0">
              <a:solidFill>
                <a:prstClr val="black"/>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endParaRPr lang="en-CA" dirty="0">
              <a:solidFill>
                <a:prstClr val="black"/>
              </a:solidFill>
            </a:endParaRPr>
          </a:p>
        </p:txBody>
      </p:sp>
      <p:sp>
        <p:nvSpPr>
          <p:cNvPr id="3" name="Title 1">
            <a:extLst>
              <a:ext uri="{FF2B5EF4-FFF2-40B4-BE49-F238E27FC236}">
                <a16:creationId xmlns:a16="http://schemas.microsoft.com/office/drawing/2014/main" id="{168EB4C6-4E8A-45C0-85EA-32F78A6A904F}"/>
              </a:ext>
            </a:extLst>
          </p:cNvPr>
          <p:cNvSpPr txBox="1">
            <a:spLocks/>
          </p:cNvSpPr>
          <p:nvPr/>
        </p:nvSpPr>
        <p:spPr>
          <a:xfrm>
            <a:off x="838199" y="170030"/>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Significant Events 2020 (cont.)</a:t>
            </a:r>
          </a:p>
        </p:txBody>
      </p:sp>
    </p:spTree>
    <p:extLst>
      <p:ext uri="{BB962C8B-B14F-4D97-AF65-F5344CB8AC3E}">
        <p14:creationId xmlns:p14="http://schemas.microsoft.com/office/powerpoint/2010/main" val="3942902344"/>
      </p:ext>
    </p:extLst>
  </p:cSld>
  <p:clrMapOvr>
    <a:masterClrMapping/>
  </p:clrMapOvr>
  <mc:AlternateContent xmlns:mc="http://schemas.openxmlformats.org/markup-compatibility/2006" xmlns:p14="http://schemas.microsoft.com/office/powerpoint/2010/main">
    <mc:Choice Requires="p14">
      <p:transition spd="slow" p14:dur="2000" advTm="53505"/>
    </mc:Choice>
    <mc:Fallback xmlns="">
      <p:transition spd="slow" advTm="53505"/>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DC729A5-22FF-4BB3-BB86-4BF7CC1737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93" y="832464"/>
            <a:ext cx="6352347" cy="5758190"/>
          </a:xfrm>
          <a:prstGeom prst="rect">
            <a:avLst/>
          </a:prstGeom>
        </p:spPr>
      </p:pic>
      <p:sp>
        <p:nvSpPr>
          <p:cNvPr id="2" name="TextBox 1">
            <a:extLst>
              <a:ext uri="{FF2B5EF4-FFF2-40B4-BE49-F238E27FC236}">
                <a16:creationId xmlns:a16="http://schemas.microsoft.com/office/drawing/2014/main" id="{690AD854-9CAE-4148-BE27-BC9B5DDEB6A8}"/>
              </a:ext>
            </a:extLst>
          </p:cNvPr>
          <p:cNvSpPr txBox="1"/>
          <p:nvPr/>
        </p:nvSpPr>
        <p:spPr>
          <a:xfrm>
            <a:off x="6441440" y="1027290"/>
            <a:ext cx="5405249" cy="5909310"/>
          </a:xfrm>
          <a:prstGeom prst="rect">
            <a:avLst/>
          </a:prstGeom>
          <a:noFill/>
        </p:spPr>
        <p:txBody>
          <a:bodyPr wrap="square" rtlCol="0">
            <a:spAutoFit/>
          </a:bodyPr>
          <a:lstStyle/>
          <a:p>
            <a:r>
              <a:rPr lang="en-CA" b="1" dirty="0">
                <a:latin typeface="Times New Roman" panose="02020603050405020304" pitchFamily="18" charset="0"/>
                <a:cs typeface="Times New Roman" panose="02020603050405020304" pitchFamily="18" charset="0"/>
              </a:rPr>
              <a:t>Newmont Lake Project (</a:t>
            </a:r>
            <a:r>
              <a:rPr lang="en-CA" b="1" dirty="0" err="1">
                <a:latin typeface="Times New Roman" panose="02020603050405020304" pitchFamily="18" charset="0"/>
                <a:cs typeface="Times New Roman" panose="02020603050405020304" pitchFamily="18" charset="0"/>
              </a:rPr>
              <a:t>Enduro</a:t>
            </a:r>
            <a:r>
              <a:rPr lang="en-CA" b="1" dirty="0">
                <a:latin typeface="Times New Roman" panose="02020603050405020304" pitchFamily="18" charset="0"/>
                <a:cs typeface="Times New Roman" panose="02020603050405020304" pitchFamily="18" charset="0"/>
              </a:rPr>
              <a:t> Metals Corporation)</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Sampling of archived unsampled drill core returned significant assays including  3.18 g/t Au and 3.66 g/t Ag over 144 m</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6,000 m drilling program </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New drilling intersects include 31.09 g/t Au, 6.54 g/t Ag and 1.07% Cu over 8.85 m</a:t>
            </a:r>
          </a:p>
          <a:p>
            <a:endParaRPr lang="en-CA" dirty="0">
              <a:latin typeface="Times New Roman" panose="02020603050405020304" pitchFamily="18" charset="0"/>
              <a:cs typeface="Times New Roman" panose="02020603050405020304" pitchFamily="18" charset="0"/>
            </a:endParaRPr>
          </a:p>
          <a:p>
            <a:r>
              <a:rPr lang="en-CA" b="1" dirty="0">
                <a:latin typeface="Times New Roman" panose="02020603050405020304" pitchFamily="18" charset="0"/>
                <a:cs typeface="Times New Roman" panose="02020603050405020304" pitchFamily="18" charset="0"/>
              </a:rPr>
              <a:t>Treaty Creek Project (Tudor Gold Corp.)</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Approx. 40,000 m of drilling </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Multiple bulk tonnage grade intersections including 2.04 g/t Au and 4.13 g/t Ag over 348 m </a:t>
            </a:r>
          </a:p>
          <a:p>
            <a:pPr marL="285750" indent="-28575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a:p>
            <a:r>
              <a:rPr lang="en-CA" b="1" dirty="0">
                <a:latin typeface="Times New Roman" panose="02020603050405020304" pitchFamily="18" charset="0"/>
                <a:cs typeface="Times New Roman" panose="02020603050405020304" pitchFamily="18" charset="0"/>
              </a:rPr>
              <a:t>Rocky Creek Project (CTI Plus Resources Ltd.)</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3154 m of RC drilling, 818 m of DD</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Trenching, sampling for coal quality testing</a:t>
            </a:r>
          </a:p>
          <a:p>
            <a:endParaRPr lang="en-CA" dirty="0">
              <a:latin typeface="Times New Roman" panose="02020603050405020304" pitchFamily="18" charset="0"/>
              <a:cs typeface="Times New Roman" panose="02020603050405020304" pitchFamily="18" charset="0"/>
            </a:endParaRPr>
          </a:p>
          <a:p>
            <a:endParaRPr lang="en-CA" dirty="0"/>
          </a:p>
        </p:txBody>
      </p:sp>
      <p:sp>
        <p:nvSpPr>
          <p:cNvPr id="5" name="Title 1">
            <a:extLst>
              <a:ext uri="{FF2B5EF4-FFF2-40B4-BE49-F238E27FC236}">
                <a16:creationId xmlns:a16="http://schemas.microsoft.com/office/drawing/2014/main" id="{AB5E33AE-9D36-47B8-AFB2-E23C2AA56B3D}"/>
              </a:ext>
            </a:extLst>
          </p:cNvPr>
          <p:cNvSpPr txBox="1">
            <a:spLocks/>
          </p:cNvSpPr>
          <p:nvPr/>
        </p:nvSpPr>
        <p:spPr>
          <a:xfrm>
            <a:off x="838200" y="365126"/>
            <a:ext cx="10515600" cy="6621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Selected Exploration Highlights  2020 </a:t>
            </a:r>
          </a:p>
        </p:txBody>
      </p:sp>
      <p:sp>
        <p:nvSpPr>
          <p:cNvPr id="6" name="Oval 5">
            <a:extLst>
              <a:ext uri="{FF2B5EF4-FFF2-40B4-BE49-F238E27FC236}">
                <a16:creationId xmlns:a16="http://schemas.microsoft.com/office/drawing/2014/main" id="{E2F526BD-2292-4597-9FF1-9A1A4C8EDDB9}"/>
              </a:ext>
            </a:extLst>
          </p:cNvPr>
          <p:cNvSpPr>
            <a:spLocks noChangeAspect="1"/>
          </p:cNvSpPr>
          <p:nvPr/>
        </p:nvSpPr>
        <p:spPr>
          <a:xfrm>
            <a:off x="1624290" y="2390122"/>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8" name="Oval 7">
            <a:extLst>
              <a:ext uri="{FF2B5EF4-FFF2-40B4-BE49-F238E27FC236}">
                <a16:creationId xmlns:a16="http://schemas.microsoft.com/office/drawing/2014/main" id="{16A2F386-CB2D-4D5C-A38B-E995EB5A570D}"/>
              </a:ext>
            </a:extLst>
          </p:cNvPr>
          <p:cNvSpPr>
            <a:spLocks noChangeAspect="1"/>
          </p:cNvSpPr>
          <p:nvPr/>
        </p:nvSpPr>
        <p:spPr>
          <a:xfrm>
            <a:off x="2087840" y="2794871"/>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9" name="Oval 8">
            <a:extLst>
              <a:ext uri="{FF2B5EF4-FFF2-40B4-BE49-F238E27FC236}">
                <a16:creationId xmlns:a16="http://schemas.microsoft.com/office/drawing/2014/main" id="{EB3A8AD2-6F57-424E-B568-1350BF33AA77}"/>
              </a:ext>
            </a:extLst>
          </p:cNvPr>
          <p:cNvSpPr>
            <a:spLocks noChangeAspect="1"/>
          </p:cNvSpPr>
          <p:nvPr/>
        </p:nvSpPr>
        <p:spPr>
          <a:xfrm>
            <a:off x="3958189" y="3136247"/>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0" name="TextBox 9">
            <a:extLst>
              <a:ext uri="{FF2B5EF4-FFF2-40B4-BE49-F238E27FC236}">
                <a16:creationId xmlns:a16="http://schemas.microsoft.com/office/drawing/2014/main" id="{0D994542-38B7-466A-BDC9-64BC19E04FCB}"/>
              </a:ext>
            </a:extLst>
          </p:cNvPr>
          <p:cNvSpPr txBox="1"/>
          <p:nvPr/>
        </p:nvSpPr>
        <p:spPr>
          <a:xfrm>
            <a:off x="1726017" y="1979406"/>
            <a:ext cx="2798358" cy="369332"/>
          </a:xfrm>
          <a:prstGeom prst="rect">
            <a:avLst/>
          </a:prstGeom>
          <a:solidFill>
            <a:schemeClr val="bg1">
              <a:lumMod val="95000"/>
            </a:schemeClr>
          </a:solidFill>
        </p:spPr>
        <p:txBody>
          <a:bodyPr wrap="square" rtlCol="0">
            <a:spAutoFit/>
          </a:bodyPr>
          <a:lstStyle/>
          <a:p>
            <a:r>
              <a:rPr lang="en-CA" dirty="0"/>
              <a:t>Newmont Lake (Au, Ag, Cu)</a:t>
            </a:r>
          </a:p>
        </p:txBody>
      </p:sp>
      <p:sp>
        <p:nvSpPr>
          <p:cNvPr id="11" name="TextBox 10">
            <a:extLst>
              <a:ext uri="{FF2B5EF4-FFF2-40B4-BE49-F238E27FC236}">
                <a16:creationId xmlns:a16="http://schemas.microsoft.com/office/drawing/2014/main" id="{BAEE4652-2B83-45BE-9415-D8AA504003B3}"/>
              </a:ext>
            </a:extLst>
          </p:cNvPr>
          <p:cNvSpPr txBox="1"/>
          <p:nvPr/>
        </p:nvSpPr>
        <p:spPr>
          <a:xfrm>
            <a:off x="2203327" y="2414085"/>
            <a:ext cx="2180037" cy="369332"/>
          </a:xfrm>
          <a:prstGeom prst="rect">
            <a:avLst/>
          </a:prstGeom>
          <a:solidFill>
            <a:schemeClr val="bg1">
              <a:lumMod val="95000"/>
            </a:schemeClr>
          </a:solidFill>
        </p:spPr>
        <p:txBody>
          <a:bodyPr wrap="square" rtlCol="0">
            <a:spAutoFit/>
          </a:bodyPr>
          <a:lstStyle/>
          <a:p>
            <a:r>
              <a:rPr lang="en-CA" dirty="0"/>
              <a:t>Treaty Creek (Au, Ag)</a:t>
            </a:r>
          </a:p>
        </p:txBody>
      </p:sp>
      <p:sp>
        <p:nvSpPr>
          <p:cNvPr id="12" name="TextBox 11">
            <a:extLst>
              <a:ext uri="{FF2B5EF4-FFF2-40B4-BE49-F238E27FC236}">
                <a16:creationId xmlns:a16="http://schemas.microsoft.com/office/drawing/2014/main" id="{DB424461-5110-463A-A2B3-1131F2E2FD29}"/>
              </a:ext>
            </a:extLst>
          </p:cNvPr>
          <p:cNvSpPr txBox="1"/>
          <p:nvPr/>
        </p:nvSpPr>
        <p:spPr>
          <a:xfrm>
            <a:off x="3426983" y="3341107"/>
            <a:ext cx="2180036" cy="369332"/>
          </a:xfrm>
          <a:prstGeom prst="rect">
            <a:avLst/>
          </a:prstGeom>
          <a:solidFill>
            <a:schemeClr val="bg1">
              <a:lumMod val="95000"/>
            </a:schemeClr>
          </a:solidFill>
        </p:spPr>
        <p:txBody>
          <a:bodyPr wrap="square" rtlCol="0">
            <a:spAutoFit/>
          </a:bodyPr>
          <a:lstStyle/>
          <a:p>
            <a:r>
              <a:rPr lang="en-CA" dirty="0"/>
              <a:t>Rocky Creek (Coal)</a:t>
            </a:r>
          </a:p>
        </p:txBody>
      </p:sp>
    </p:spTree>
    <p:extLst>
      <p:ext uri="{BB962C8B-B14F-4D97-AF65-F5344CB8AC3E}">
        <p14:creationId xmlns:p14="http://schemas.microsoft.com/office/powerpoint/2010/main" val="1334905774"/>
      </p:ext>
    </p:extLst>
  </p:cSld>
  <p:clrMapOvr>
    <a:masterClrMapping/>
  </p:clrMapOvr>
  <mc:AlternateContent xmlns:mc="http://schemas.openxmlformats.org/markup-compatibility/2006" xmlns:p14="http://schemas.microsoft.com/office/powerpoint/2010/main">
    <mc:Choice Requires="p14">
      <p:transition spd="slow" p14:dur="2000" advTm="67350"/>
    </mc:Choice>
    <mc:Fallback xmlns="">
      <p:transition spd="slow" advTm="6735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BE207E6-99B5-49FA-B689-6F67501988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43" y="1032489"/>
            <a:ext cx="6352347" cy="5758190"/>
          </a:xfrm>
          <a:prstGeom prst="rect">
            <a:avLst/>
          </a:prstGeom>
        </p:spPr>
      </p:pic>
      <p:sp>
        <p:nvSpPr>
          <p:cNvPr id="2" name="Title 1">
            <a:extLst>
              <a:ext uri="{FF2B5EF4-FFF2-40B4-BE49-F238E27FC236}">
                <a16:creationId xmlns:a16="http://schemas.microsoft.com/office/drawing/2014/main" id="{208A4C19-F112-451D-980C-DD7D1C1CCDBD}"/>
              </a:ext>
            </a:extLst>
          </p:cNvPr>
          <p:cNvSpPr txBox="1">
            <a:spLocks/>
          </p:cNvSpPr>
          <p:nvPr/>
        </p:nvSpPr>
        <p:spPr>
          <a:xfrm>
            <a:off x="838200" y="98002"/>
            <a:ext cx="10515600" cy="75475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Exploration Highlights  2020 (cont.)</a:t>
            </a:r>
          </a:p>
        </p:txBody>
      </p:sp>
      <p:sp>
        <p:nvSpPr>
          <p:cNvPr id="3" name="TextBox 2">
            <a:extLst>
              <a:ext uri="{FF2B5EF4-FFF2-40B4-BE49-F238E27FC236}">
                <a16:creationId xmlns:a16="http://schemas.microsoft.com/office/drawing/2014/main" id="{13CACB86-5C90-4596-82B0-EE86616364AC}"/>
              </a:ext>
            </a:extLst>
          </p:cNvPr>
          <p:cNvSpPr txBox="1"/>
          <p:nvPr/>
        </p:nvSpPr>
        <p:spPr>
          <a:xfrm>
            <a:off x="6010809" y="678102"/>
            <a:ext cx="6126027" cy="7848302"/>
          </a:xfrm>
          <a:prstGeom prst="rect">
            <a:avLst/>
          </a:prstGeom>
          <a:noFill/>
        </p:spPr>
        <p:txBody>
          <a:bodyPr wrap="square" rtlCol="0">
            <a:spAutoFit/>
          </a:bodyPr>
          <a:lstStyle/>
          <a:p>
            <a:r>
              <a:rPr lang="en-CA" b="1" dirty="0">
                <a:latin typeface="Times New Roman" panose="02020603050405020304" pitchFamily="18" charset="0"/>
                <a:cs typeface="Times New Roman" panose="02020603050405020304" pitchFamily="18" charset="0"/>
              </a:rPr>
              <a:t>E&amp;L Project (Garibaldi Resources Corp.)</a:t>
            </a:r>
          </a:p>
          <a:p>
            <a:endParaRPr lang="en-CA"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dirty="0">
                <a:solidFill>
                  <a:prstClr val="black"/>
                </a:solidFill>
                <a:latin typeface="Times New Roman" panose="02020603050405020304" pitchFamily="18" charset="0"/>
                <a:cs typeface="Times New Roman" panose="02020603050405020304" pitchFamily="18" charset="0"/>
              </a:rPr>
              <a:t>Mineralization consists of massive </a:t>
            </a:r>
            <a:r>
              <a:rPr lang="en-US" dirty="0" err="1">
                <a:solidFill>
                  <a:prstClr val="black"/>
                </a:solidFill>
                <a:latin typeface="Times New Roman" panose="02020603050405020304" pitchFamily="18" charset="0"/>
                <a:cs typeface="Times New Roman" panose="02020603050405020304" pitchFamily="18" charset="0"/>
              </a:rPr>
              <a:t>sulphides</a:t>
            </a:r>
            <a:r>
              <a:rPr lang="en-US" dirty="0">
                <a:solidFill>
                  <a:prstClr val="black"/>
                </a:solidFill>
                <a:latin typeface="Times New Roman" panose="02020603050405020304" pitchFamily="18" charset="0"/>
                <a:cs typeface="Times New Roman" panose="02020603050405020304" pitchFamily="18" charset="0"/>
              </a:rPr>
              <a:t> containing Ni</a:t>
            </a:r>
            <a:r>
              <a:rPr lang="en-CA" dirty="0">
                <a:solidFill>
                  <a:srgbClr val="000000"/>
                </a:solidFill>
                <a:latin typeface="Times New Roman" panose="02020603050405020304" pitchFamily="18" charset="0"/>
                <a:cs typeface="Times New Roman" panose="02020603050405020304" pitchFamily="18" charset="0"/>
              </a:rPr>
              <a:t> and Cu in addition to Au, Ag and PGE’s</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New drilling extended the strike length of </a:t>
            </a:r>
            <a:r>
              <a:rPr lang="en-US" dirty="0">
                <a:latin typeface="Times New Roman" panose="02020603050405020304" pitchFamily="18" charset="0"/>
                <a:cs typeface="Times New Roman" panose="02020603050405020304" pitchFamily="18" charset="0"/>
              </a:rPr>
              <a:t>mineralization by 650 m </a:t>
            </a:r>
          </a:p>
          <a:p>
            <a:pPr marL="285750" indent="-285750">
              <a:buFont typeface="Arial" panose="020B0604020202020204" pitchFamily="34" charset="0"/>
              <a:buChar char="•"/>
            </a:pPr>
            <a:r>
              <a:rPr lang="en-CA" dirty="0">
                <a:solidFill>
                  <a:srgbClr val="000000"/>
                </a:solidFill>
                <a:latin typeface="Times New Roman" panose="02020603050405020304" pitchFamily="18" charset="0"/>
                <a:cs typeface="Times New Roman" panose="02020603050405020304" pitchFamily="18" charset="0"/>
              </a:rPr>
              <a:t>Recent drilling results include </a:t>
            </a:r>
            <a:r>
              <a:rPr lang="en-US" dirty="0">
                <a:latin typeface="Times New Roman" panose="02020603050405020304" pitchFamily="18" charset="0"/>
                <a:cs typeface="Times New Roman" panose="02020603050405020304" pitchFamily="18" charset="0"/>
              </a:rPr>
              <a:t>151.6 m grading 0.56% Ni and 0.61% Cu</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r>
              <a:rPr lang="en-CA" b="1" dirty="0">
                <a:latin typeface="Times New Roman" panose="02020603050405020304" pitchFamily="18" charset="0"/>
                <a:cs typeface="Times New Roman" panose="02020603050405020304" pitchFamily="18" charset="0"/>
              </a:rPr>
              <a:t>Lawyers Project (Benchmark Metals Inc.)</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Project has four discrete zones (Cliff Creek, Duke’s Ridge, Phoenix and AGB) targeted for their bulk tonnage potential</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For 2020 a 100,000 m drill program planned</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Results include 57.91 m grading 1.90 g/t Au and 91.96 g/t Ag and 128.1 m  grading 1.65 g/t Au and 110.02 g/t Ag</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Results are to be used to prepare a global resource estimate and a PEA in early 2021</a:t>
            </a:r>
          </a:p>
          <a:p>
            <a:pPr marL="285750" indent="-28575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CA" dirty="0"/>
          </a:p>
          <a:p>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endParaRPr lang="en-CA" dirty="0"/>
          </a:p>
          <a:p>
            <a:endParaRPr lang="en-CA" dirty="0"/>
          </a:p>
          <a:p>
            <a:endParaRPr lang="en-CA" dirty="0"/>
          </a:p>
          <a:p>
            <a:endParaRPr lang="en-CA" dirty="0"/>
          </a:p>
          <a:p>
            <a:endParaRPr lang="en-CA" dirty="0"/>
          </a:p>
        </p:txBody>
      </p:sp>
      <p:sp>
        <p:nvSpPr>
          <p:cNvPr id="7" name="Oval 6">
            <a:extLst>
              <a:ext uri="{FF2B5EF4-FFF2-40B4-BE49-F238E27FC236}">
                <a16:creationId xmlns:a16="http://schemas.microsoft.com/office/drawing/2014/main" id="{648F7701-1C52-48FA-AA73-A72050068698}"/>
              </a:ext>
            </a:extLst>
          </p:cNvPr>
          <p:cNvSpPr>
            <a:spLocks noChangeAspect="1"/>
          </p:cNvSpPr>
          <p:nvPr/>
        </p:nvSpPr>
        <p:spPr>
          <a:xfrm>
            <a:off x="1976989" y="2726672"/>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8" name="Oval 7">
            <a:extLst>
              <a:ext uri="{FF2B5EF4-FFF2-40B4-BE49-F238E27FC236}">
                <a16:creationId xmlns:a16="http://schemas.microsoft.com/office/drawing/2014/main" id="{B4BC6C41-FCC2-438B-9790-6A118160FA31}"/>
              </a:ext>
            </a:extLst>
          </p:cNvPr>
          <p:cNvSpPr>
            <a:spLocks noChangeAspect="1"/>
          </p:cNvSpPr>
          <p:nvPr/>
        </p:nvSpPr>
        <p:spPr>
          <a:xfrm>
            <a:off x="2719939" y="2450447"/>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0" name="TextBox 9">
            <a:extLst>
              <a:ext uri="{FF2B5EF4-FFF2-40B4-BE49-F238E27FC236}">
                <a16:creationId xmlns:a16="http://schemas.microsoft.com/office/drawing/2014/main" id="{56616A15-F9FB-4D82-BE39-E4FBEA6C4E0E}"/>
              </a:ext>
            </a:extLst>
          </p:cNvPr>
          <p:cNvSpPr txBox="1"/>
          <p:nvPr/>
        </p:nvSpPr>
        <p:spPr>
          <a:xfrm>
            <a:off x="2969032" y="2146266"/>
            <a:ext cx="1736318" cy="369332"/>
          </a:xfrm>
          <a:prstGeom prst="rect">
            <a:avLst/>
          </a:prstGeom>
          <a:solidFill>
            <a:schemeClr val="bg1">
              <a:lumMod val="95000"/>
            </a:schemeClr>
          </a:solidFill>
        </p:spPr>
        <p:txBody>
          <a:bodyPr wrap="square" rtlCol="0">
            <a:spAutoFit/>
          </a:bodyPr>
          <a:lstStyle/>
          <a:p>
            <a:r>
              <a:rPr lang="en-CA" dirty="0"/>
              <a:t>Lawyers (Au, Ag)</a:t>
            </a:r>
          </a:p>
        </p:txBody>
      </p:sp>
      <p:sp>
        <p:nvSpPr>
          <p:cNvPr id="11" name="TextBox 10">
            <a:extLst>
              <a:ext uri="{FF2B5EF4-FFF2-40B4-BE49-F238E27FC236}">
                <a16:creationId xmlns:a16="http://schemas.microsoft.com/office/drawing/2014/main" id="{F4A80F50-1AAC-45AD-BD33-BED032FAC652}"/>
              </a:ext>
            </a:extLst>
          </p:cNvPr>
          <p:cNvSpPr txBox="1"/>
          <p:nvPr/>
        </p:nvSpPr>
        <p:spPr>
          <a:xfrm>
            <a:off x="773576" y="2309715"/>
            <a:ext cx="1333715" cy="369332"/>
          </a:xfrm>
          <a:prstGeom prst="rect">
            <a:avLst/>
          </a:prstGeom>
          <a:solidFill>
            <a:schemeClr val="bg1">
              <a:lumMod val="95000"/>
            </a:schemeClr>
          </a:solidFill>
        </p:spPr>
        <p:txBody>
          <a:bodyPr wrap="square" rtlCol="0">
            <a:spAutoFit/>
          </a:bodyPr>
          <a:lstStyle/>
          <a:p>
            <a:r>
              <a:rPr lang="en-CA" dirty="0"/>
              <a:t>E&amp;L (Ni, Cu)</a:t>
            </a:r>
          </a:p>
        </p:txBody>
      </p:sp>
    </p:spTree>
    <p:extLst>
      <p:ext uri="{BB962C8B-B14F-4D97-AF65-F5344CB8AC3E}">
        <p14:creationId xmlns:p14="http://schemas.microsoft.com/office/powerpoint/2010/main" val="675459800"/>
      </p:ext>
    </p:extLst>
  </p:cSld>
  <p:clrMapOvr>
    <a:masterClrMapping/>
  </p:clrMapOvr>
  <mc:AlternateContent xmlns:mc="http://schemas.openxmlformats.org/markup-compatibility/2006" xmlns:p14="http://schemas.microsoft.com/office/powerpoint/2010/main">
    <mc:Choice Requires="p14">
      <p:transition spd="slow" p14:dur="2000" advTm="66952"/>
    </mc:Choice>
    <mc:Fallback xmlns="">
      <p:transition spd="slow" advTm="66952"/>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10;&#10;Description automatically generated">
            <a:extLst>
              <a:ext uri="{FF2B5EF4-FFF2-40B4-BE49-F238E27FC236}">
                <a16:creationId xmlns:a16="http://schemas.microsoft.com/office/drawing/2014/main" id="{0DC57DAD-B9A5-435E-BE30-EACE3F8818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932" y="844512"/>
            <a:ext cx="6434404" cy="5766858"/>
          </a:xfrm>
          <a:prstGeom prst="rect">
            <a:avLst/>
          </a:prstGeom>
        </p:spPr>
      </p:pic>
      <p:sp>
        <p:nvSpPr>
          <p:cNvPr id="2" name="Title 1">
            <a:extLst>
              <a:ext uri="{FF2B5EF4-FFF2-40B4-BE49-F238E27FC236}">
                <a16:creationId xmlns:a16="http://schemas.microsoft.com/office/drawing/2014/main" id="{E5D9F709-E879-4451-8C9A-AF3A34FD21D7}"/>
              </a:ext>
            </a:extLst>
          </p:cNvPr>
          <p:cNvSpPr txBox="1">
            <a:spLocks/>
          </p:cNvSpPr>
          <p:nvPr/>
        </p:nvSpPr>
        <p:spPr>
          <a:xfrm>
            <a:off x="838200" y="246630"/>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Exploration Highlights  2020 (cont.)</a:t>
            </a:r>
          </a:p>
        </p:txBody>
      </p:sp>
      <p:sp>
        <p:nvSpPr>
          <p:cNvPr id="3" name="TextBox 2">
            <a:extLst>
              <a:ext uri="{FF2B5EF4-FFF2-40B4-BE49-F238E27FC236}">
                <a16:creationId xmlns:a16="http://schemas.microsoft.com/office/drawing/2014/main" id="{7B90F41C-90F4-44D5-BC7F-A451CCA2F8D4}"/>
              </a:ext>
            </a:extLst>
          </p:cNvPr>
          <p:cNvSpPr txBox="1"/>
          <p:nvPr/>
        </p:nvSpPr>
        <p:spPr>
          <a:xfrm>
            <a:off x="6349170" y="1104974"/>
            <a:ext cx="5639176" cy="7294305"/>
          </a:xfrm>
          <a:prstGeom prst="rect">
            <a:avLst/>
          </a:prstGeom>
          <a:noFill/>
        </p:spPr>
        <p:txBody>
          <a:bodyPr wrap="square" rtlCol="0">
            <a:spAutoFit/>
          </a:bodyPr>
          <a:lstStyle/>
          <a:p>
            <a:r>
              <a:rPr lang="en-CA" b="1" dirty="0">
                <a:latin typeface="Times New Roman" panose="02020603050405020304" pitchFamily="18" charset="0"/>
                <a:cs typeface="Times New Roman" panose="02020603050405020304" pitchFamily="18" charset="0"/>
              </a:rPr>
              <a:t>Stardust Project (Sun Metals Corp.)</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High grade Cu-Au project</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Drilling establishes continuity between zones along a 900 m corridor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Results include 44 m grading 1.57% Cu, 1.08 g/t Au, 28.2 g/t Ag</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r>
              <a:rPr lang="en-US" b="1" dirty="0" err="1">
                <a:latin typeface="Times New Roman" panose="02020603050405020304" pitchFamily="18" charset="0"/>
                <a:cs typeface="Times New Roman" panose="02020603050405020304" pitchFamily="18" charset="0"/>
              </a:rPr>
              <a:t>Ootsa</a:t>
            </a:r>
            <a:r>
              <a:rPr lang="en-US" b="1" dirty="0">
                <a:latin typeface="Times New Roman" panose="02020603050405020304" pitchFamily="18" charset="0"/>
                <a:cs typeface="Times New Roman" panose="02020603050405020304" pitchFamily="18" charset="0"/>
              </a:rPr>
              <a:t> Project (Surge Copper Corp.)</a:t>
            </a:r>
          </a:p>
          <a:p>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Late season 10,000 m drill program to test IP anomaly on the </a:t>
            </a:r>
            <a:r>
              <a:rPr lang="en-US" dirty="0" err="1">
                <a:latin typeface="Times New Roman" panose="02020603050405020304" pitchFamily="18" charset="0"/>
                <a:cs typeface="Times New Roman" panose="02020603050405020304" pitchFamily="18" charset="0"/>
              </a:rPr>
              <a:t>Seel</a:t>
            </a:r>
            <a:r>
              <a:rPr lang="en-US" dirty="0">
                <a:latin typeface="Times New Roman" panose="02020603050405020304" pitchFamily="18" charset="0"/>
                <a:cs typeface="Times New Roman" panose="02020603050405020304" pitchFamily="18" charset="0"/>
              </a:rPr>
              <a:t> trend</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Highlights include </a:t>
            </a:r>
            <a:r>
              <a:rPr lang="en-CA" dirty="0">
                <a:latin typeface="Times New Roman" panose="02020603050405020304" pitchFamily="18" charset="0"/>
                <a:ea typeface="Calibri" panose="020F0502020204030204" pitchFamily="34" charset="0"/>
              </a:rPr>
              <a:t>700 m grading 0.23% Cu, 0.16 g/t Au, 0.031% Mo and 3.1 g/t Ag</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Additional 5,000 m of drilling planned for 2021</a:t>
            </a: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CA" dirty="0"/>
          </a:p>
          <a:p>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endParaRPr lang="en-CA" dirty="0"/>
          </a:p>
          <a:p>
            <a:endParaRPr lang="en-CA" dirty="0"/>
          </a:p>
          <a:p>
            <a:endParaRPr lang="en-CA" dirty="0"/>
          </a:p>
          <a:p>
            <a:endParaRPr lang="en-CA" dirty="0"/>
          </a:p>
          <a:p>
            <a:endParaRPr lang="en-CA" dirty="0"/>
          </a:p>
        </p:txBody>
      </p:sp>
      <p:sp>
        <p:nvSpPr>
          <p:cNvPr id="6" name="Oval 5">
            <a:extLst>
              <a:ext uri="{FF2B5EF4-FFF2-40B4-BE49-F238E27FC236}">
                <a16:creationId xmlns:a16="http://schemas.microsoft.com/office/drawing/2014/main" id="{FB7B249F-5C14-4769-968D-D111AB0AAE34}"/>
              </a:ext>
            </a:extLst>
          </p:cNvPr>
          <p:cNvSpPr>
            <a:spLocks noChangeAspect="1"/>
          </p:cNvSpPr>
          <p:nvPr/>
        </p:nvSpPr>
        <p:spPr>
          <a:xfrm>
            <a:off x="2734354" y="3901212"/>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7" name="TextBox 6">
            <a:extLst>
              <a:ext uri="{FF2B5EF4-FFF2-40B4-BE49-F238E27FC236}">
                <a16:creationId xmlns:a16="http://schemas.microsoft.com/office/drawing/2014/main" id="{66E3AAF8-9894-417F-9106-1D98675930DB}"/>
              </a:ext>
            </a:extLst>
          </p:cNvPr>
          <p:cNvSpPr txBox="1"/>
          <p:nvPr/>
        </p:nvSpPr>
        <p:spPr>
          <a:xfrm>
            <a:off x="2912281" y="4002561"/>
            <a:ext cx="2554686" cy="384721"/>
          </a:xfrm>
          <a:prstGeom prst="rect">
            <a:avLst/>
          </a:prstGeom>
          <a:solidFill>
            <a:schemeClr val="bg1">
              <a:lumMod val="95000"/>
            </a:schemeClr>
          </a:solidFill>
        </p:spPr>
        <p:txBody>
          <a:bodyPr wrap="square" rtlCol="0">
            <a:spAutoFit/>
          </a:bodyPr>
          <a:lstStyle/>
          <a:p>
            <a:r>
              <a:rPr lang="en-CA" sz="1900" dirty="0" err="1"/>
              <a:t>Ootsa</a:t>
            </a:r>
            <a:r>
              <a:rPr lang="en-CA" sz="1900" dirty="0"/>
              <a:t> (Cu, Au, Mo, Ag)</a:t>
            </a:r>
          </a:p>
        </p:txBody>
      </p:sp>
    </p:spTree>
    <p:extLst>
      <p:ext uri="{BB962C8B-B14F-4D97-AF65-F5344CB8AC3E}">
        <p14:creationId xmlns:p14="http://schemas.microsoft.com/office/powerpoint/2010/main" val="2422821371"/>
      </p:ext>
    </p:extLst>
  </p:cSld>
  <p:clrMapOvr>
    <a:masterClrMapping/>
  </p:clrMapOvr>
  <mc:AlternateContent xmlns:mc="http://schemas.openxmlformats.org/markup-compatibility/2006" xmlns:p14="http://schemas.microsoft.com/office/powerpoint/2010/main">
    <mc:Choice Requires="p14">
      <p:transition spd="slow" p14:dur="2000" advTm="55038"/>
    </mc:Choice>
    <mc:Fallback xmlns="">
      <p:transition spd="slow" advTm="55038"/>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10;&#10;Description automatically generated">
            <a:extLst>
              <a:ext uri="{FF2B5EF4-FFF2-40B4-BE49-F238E27FC236}">
                <a16:creationId xmlns:a16="http://schemas.microsoft.com/office/drawing/2014/main" id="{98107905-6575-4E52-A040-1271ACA114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873" y="817271"/>
            <a:ext cx="6946940" cy="5675604"/>
          </a:xfrm>
          <a:prstGeom prst="rect">
            <a:avLst/>
          </a:prstGeom>
        </p:spPr>
      </p:pic>
      <p:sp>
        <p:nvSpPr>
          <p:cNvPr id="3" name="TextBox 2">
            <a:extLst>
              <a:ext uri="{FF2B5EF4-FFF2-40B4-BE49-F238E27FC236}">
                <a16:creationId xmlns:a16="http://schemas.microsoft.com/office/drawing/2014/main" id="{3F70CB0E-1CFE-4438-9F33-7802543F2535}"/>
              </a:ext>
            </a:extLst>
          </p:cNvPr>
          <p:cNvSpPr txBox="1"/>
          <p:nvPr/>
        </p:nvSpPr>
        <p:spPr>
          <a:xfrm>
            <a:off x="6207960" y="1303027"/>
            <a:ext cx="5902960" cy="4524315"/>
          </a:xfrm>
          <a:prstGeom prst="rect">
            <a:avLst/>
          </a:prstGeom>
          <a:noFill/>
        </p:spPr>
        <p:txBody>
          <a:bodyPr wrap="square" rtlCol="0">
            <a:spAutoFit/>
          </a:bodyPr>
          <a:lstStyle/>
          <a:p>
            <a:r>
              <a:rPr lang="en-CA" b="1" dirty="0">
                <a:latin typeface="Times New Roman" panose="02020603050405020304" pitchFamily="18" charset="0"/>
                <a:cs typeface="Times New Roman" panose="02020603050405020304" pitchFamily="18" charset="0"/>
              </a:rPr>
              <a:t>Cariboo Gold Project (</a:t>
            </a:r>
            <a:r>
              <a:rPr lang="en-CA" b="1" dirty="0" err="1">
                <a:latin typeface="Times New Roman" panose="02020603050405020304" pitchFamily="18" charset="0"/>
                <a:cs typeface="Times New Roman" panose="02020603050405020304" pitchFamily="18" charset="0"/>
              </a:rPr>
              <a:t>Osisko</a:t>
            </a:r>
            <a:r>
              <a:rPr lang="en-CA" b="1" dirty="0">
                <a:latin typeface="Times New Roman" panose="02020603050405020304" pitchFamily="18" charset="0"/>
                <a:cs typeface="Times New Roman" panose="02020603050405020304" pitchFamily="18" charset="0"/>
              </a:rPr>
              <a:t> Development Corp.)</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Proposed underground gold mine</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Entered EA fall 2019</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59,000 m drill program this year</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New discoveries announced adjacent to main deposits</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Recent drilling includes 5.95 m grading 9.99 g/t Au (Valley Zone) and 12.80 m grading 20.66 g/t Au (</a:t>
            </a:r>
            <a:r>
              <a:rPr lang="en-CA" dirty="0" err="1">
                <a:latin typeface="Times New Roman" panose="02020603050405020304" pitchFamily="18" charset="0"/>
                <a:cs typeface="Times New Roman" panose="02020603050405020304" pitchFamily="18" charset="0"/>
              </a:rPr>
              <a:t>Lowhee</a:t>
            </a:r>
            <a:r>
              <a:rPr lang="en-CA" dirty="0">
                <a:latin typeface="Times New Roman" panose="02020603050405020304" pitchFamily="18" charset="0"/>
                <a:cs typeface="Times New Roman" panose="02020603050405020304" pitchFamily="18" charset="0"/>
              </a:rPr>
              <a:t> Zone)</a:t>
            </a:r>
          </a:p>
          <a:p>
            <a:endParaRPr lang="en-CA" b="1" dirty="0">
              <a:latin typeface="Times New Roman" panose="02020603050405020304" pitchFamily="18" charset="0"/>
              <a:cs typeface="Times New Roman" panose="02020603050405020304" pitchFamily="18" charset="0"/>
            </a:endParaRPr>
          </a:p>
          <a:p>
            <a:r>
              <a:rPr lang="en-CA" b="1" dirty="0">
                <a:latin typeface="Times New Roman" panose="02020603050405020304" pitchFamily="18" charset="0"/>
                <a:cs typeface="Times New Roman" panose="02020603050405020304" pitchFamily="18" charset="0"/>
              </a:rPr>
              <a:t>Shovelnose Gold Project (</a:t>
            </a:r>
            <a:r>
              <a:rPr lang="en-CA" b="1" dirty="0" err="1">
                <a:latin typeface="Times New Roman" panose="02020603050405020304" pitchFamily="18" charset="0"/>
                <a:cs typeface="Times New Roman" panose="02020603050405020304" pitchFamily="18" charset="0"/>
              </a:rPr>
              <a:t>Westhaven</a:t>
            </a:r>
            <a:r>
              <a:rPr lang="en-CA" b="1" dirty="0">
                <a:latin typeface="Times New Roman" panose="02020603050405020304" pitchFamily="18" charset="0"/>
                <a:cs typeface="Times New Roman" panose="02020603050405020304" pitchFamily="18" charset="0"/>
              </a:rPr>
              <a:t> Gold Corp.)</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43,000 m drill program completed</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Continued success including 7.78 m grading 14.8 g/t Au and 39.40 g/t Ag at newly discovered Franz Zone </a:t>
            </a:r>
          </a:p>
          <a:p>
            <a:endParaRPr lang="en-CA" dirty="0">
              <a:latin typeface="Times New Roman" panose="02020603050405020304" pitchFamily="18" charset="0"/>
              <a:cs typeface="Times New Roman" panose="02020603050405020304" pitchFamily="18" charset="0"/>
            </a:endParaRPr>
          </a:p>
          <a:p>
            <a:endParaRPr lang="en-CA" dirty="0"/>
          </a:p>
        </p:txBody>
      </p:sp>
      <p:sp>
        <p:nvSpPr>
          <p:cNvPr id="2" name="Title 1">
            <a:extLst>
              <a:ext uri="{FF2B5EF4-FFF2-40B4-BE49-F238E27FC236}">
                <a16:creationId xmlns:a16="http://schemas.microsoft.com/office/drawing/2014/main" id="{F99D269B-2A73-4B5C-A201-0FA86FF03180}"/>
              </a:ext>
            </a:extLst>
          </p:cNvPr>
          <p:cNvSpPr txBox="1">
            <a:spLocks/>
          </p:cNvSpPr>
          <p:nvPr/>
        </p:nvSpPr>
        <p:spPr>
          <a:xfrm>
            <a:off x="838200" y="24971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Exploration Highlights  2020 (cont.)</a:t>
            </a:r>
          </a:p>
        </p:txBody>
      </p:sp>
    </p:spTree>
    <p:extLst>
      <p:ext uri="{BB962C8B-B14F-4D97-AF65-F5344CB8AC3E}">
        <p14:creationId xmlns:p14="http://schemas.microsoft.com/office/powerpoint/2010/main" val="1889231171"/>
      </p:ext>
    </p:extLst>
  </p:cSld>
  <p:clrMapOvr>
    <a:masterClrMapping/>
  </p:clrMapOvr>
  <mc:AlternateContent xmlns:mc="http://schemas.openxmlformats.org/markup-compatibility/2006" xmlns:p14="http://schemas.microsoft.com/office/powerpoint/2010/main">
    <mc:Choice Requires="p14">
      <p:transition spd="slow" p14:dur="2000" advTm="48972"/>
    </mc:Choice>
    <mc:Fallback xmlns="">
      <p:transition spd="slow" advTm="48972"/>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C87B1F1-6AFB-4103-821A-73028B95A009}"/>
              </a:ext>
            </a:extLst>
          </p:cNvPr>
          <p:cNvSpPr txBox="1"/>
          <p:nvPr/>
        </p:nvSpPr>
        <p:spPr>
          <a:xfrm>
            <a:off x="487680" y="1027906"/>
            <a:ext cx="4846320" cy="646331"/>
          </a:xfrm>
          <a:prstGeom prst="rect">
            <a:avLst/>
          </a:prstGeom>
          <a:noFill/>
        </p:spPr>
        <p:txBody>
          <a:bodyPr wrap="square" rtlCol="0">
            <a:spAutoFit/>
          </a:bodyPr>
          <a:lstStyle/>
          <a:p>
            <a:r>
              <a:rPr lang="en-CA" dirty="0">
                <a:latin typeface="Times New Roman" panose="02020603050405020304" pitchFamily="18" charset="0"/>
                <a:cs typeface="Times New Roman" panose="02020603050405020304" pitchFamily="18" charset="0"/>
              </a:rPr>
              <a:t>Mark Twain May 31, 1897</a:t>
            </a:r>
          </a:p>
          <a:p>
            <a:r>
              <a:rPr lang="en-CA" dirty="0">
                <a:latin typeface="Times New Roman" panose="02020603050405020304" pitchFamily="18" charset="0"/>
                <a:cs typeface="Times New Roman" panose="02020603050405020304" pitchFamily="18" charset="0"/>
              </a:rPr>
              <a:t>“The report of my death was an exaggeration”</a:t>
            </a:r>
          </a:p>
        </p:txBody>
      </p:sp>
      <p:sp>
        <p:nvSpPr>
          <p:cNvPr id="5" name="Title 1">
            <a:extLst>
              <a:ext uri="{FF2B5EF4-FFF2-40B4-BE49-F238E27FC236}">
                <a16:creationId xmlns:a16="http://schemas.microsoft.com/office/drawing/2014/main" id="{528EC16D-9737-491D-8B36-F96F80E46977}"/>
              </a:ext>
            </a:extLst>
          </p:cNvPr>
          <p:cNvSpPr>
            <a:spLocks noGrp="1"/>
          </p:cNvSpPr>
          <p:nvPr>
            <p:ph type="title"/>
          </p:nvPr>
        </p:nvSpPr>
        <p:spPr>
          <a:xfrm>
            <a:off x="838200" y="-81068"/>
            <a:ext cx="10515600" cy="1325563"/>
          </a:xfrm>
        </p:spPr>
        <p:txBody>
          <a:bodyPr/>
          <a:lstStyle/>
          <a:p>
            <a:pPr algn="ctr"/>
            <a:r>
              <a:rPr lang="en-CA" sz="3200" dirty="0">
                <a:latin typeface="Times New Roman" panose="02020603050405020304" pitchFamily="18" charset="0"/>
                <a:cs typeface="Times New Roman" panose="02020603050405020304" pitchFamily="18" charset="0"/>
              </a:rPr>
              <a:t>Exploration Highlights  2020 (cont.)</a:t>
            </a:r>
          </a:p>
        </p:txBody>
      </p:sp>
      <p:sp>
        <p:nvSpPr>
          <p:cNvPr id="6" name="TextBox 5">
            <a:extLst>
              <a:ext uri="{FF2B5EF4-FFF2-40B4-BE49-F238E27FC236}">
                <a16:creationId xmlns:a16="http://schemas.microsoft.com/office/drawing/2014/main" id="{FAEB7317-EA03-4227-9897-6C254F66052F}"/>
              </a:ext>
            </a:extLst>
          </p:cNvPr>
          <p:cNvSpPr txBox="1"/>
          <p:nvPr/>
        </p:nvSpPr>
        <p:spPr>
          <a:xfrm>
            <a:off x="5684520" y="1408045"/>
            <a:ext cx="4343400" cy="461665"/>
          </a:xfrm>
          <a:prstGeom prst="rect">
            <a:avLst/>
          </a:prstGeom>
          <a:noFill/>
        </p:spPr>
        <p:txBody>
          <a:bodyPr wrap="square" rtlCol="0">
            <a:spAutoFit/>
          </a:bodyPr>
          <a:lstStyle/>
          <a:p>
            <a:r>
              <a:rPr lang="en-CA" sz="2400" dirty="0">
                <a:latin typeface="Times New Roman" panose="02020603050405020304" pitchFamily="18" charset="0"/>
                <a:cs typeface="Times New Roman" panose="02020603050405020304" pitchFamily="18" charset="0"/>
              </a:rPr>
              <a:t>Similarly Prospecting is not dead</a:t>
            </a:r>
          </a:p>
        </p:txBody>
      </p:sp>
      <p:pic>
        <p:nvPicPr>
          <p:cNvPr id="7" name="Picture 6">
            <a:extLst>
              <a:ext uri="{FF2B5EF4-FFF2-40B4-BE49-F238E27FC236}">
                <a16:creationId xmlns:a16="http://schemas.microsoft.com/office/drawing/2014/main" id="{836E4580-EF89-4163-9A32-98CCC84CC7DE}"/>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973004" y="1921615"/>
            <a:ext cx="3423619" cy="4429333"/>
          </a:xfrm>
          <a:prstGeom prst="rect">
            <a:avLst/>
          </a:prstGeom>
        </p:spPr>
      </p:pic>
      <p:sp>
        <p:nvSpPr>
          <p:cNvPr id="9" name="TextBox 8">
            <a:extLst>
              <a:ext uri="{FF2B5EF4-FFF2-40B4-BE49-F238E27FC236}">
                <a16:creationId xmlns:a16="http://schemas.microsoft.com/office/drawing/2014/main" id="{79F2881E-F7DF-4223-B8CD-0DF184B68714}"/>
              </a:ext>
            </a:extLst>
          </p:cNvPr>
          <p:cNvSpPr txBox="1"/>
          <p:nvPr/>
        </p:nvSpPr>
        <p:spPr>
          <a:xfrm>
            <a:off x="5452532" y="2381956"/>
            <a:ext cx="5901267" cy="3046988"/>
          </a:xfrm>
          <a:prstGeom prst="rect">
            <a:avLst/>
          </a:prstGeom>
          <a:noFill/>
        </p:spPr>
        <p:txBody>
          <a:bodyPr wrap="square" rtlCol="0">
            <a:spAutoFit/>
          </a:bodyPr>
          <a:lstStyle/>
          <a:p>
            <a:pPr marL="285750" indent="-28575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Franz Zone outcrop found by </a:t>
            </a:r>
            <a:r>
              <a:rPr lang="en-CA" sz="2400" dirty="0" err="1">
                <a:latin typeface="Times New Roman" panose="02020603050405020304" pitchFamily="18" charset="0"/>
                <a:cs typeface="Times New Roman" panose="02020603050405020304" pitchFamily="18" charset="0"/>
              </a:rPr>
              <a:t>Westhaven</a:t>
            </a:r>
            <a:r>
              <a:rPr lang="en-CA" sz="2400" dirty="0">
                <a:latin typeface="Times New Roman" panose="02020603050405020304" pitchFamily="18" charset="0"/>
                <a:cs typeface="Times New Roman" panose="02020603050405020304" pitchFamily="18" charset="0"/>
              </a:rPr>
              <a:t> Gold Corp. while prospecting along strike from their South Zone discovery</a:t>
            </a:r>
          </a:p>
          <a:p>
            <a:pPr marL="285750" indent="-28575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Located approximately 2.8 km to the northwest of the South Zone</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endParaRPr lang="en-CA" dirty="0"/>
          </a:p>
          <a:p>
            <a:r>
              <a:rPr lang="en-CA" dirty="0"/>
              <a:t> </a:t>
            </a:r>
          </a:p>
        </p:txBody>
      </p:sp>
    </p:spTree>
    <p:extLst>
      <p:ext uri="{BB962C8B-B14F-4D97-AF65-F5344CB8AC3E}">
        <p14:creationId xmlns:p14="http://schemas.microsoft.com/office/powerpoint/2010/main" val="151318702"/>
      </p:ext>
    </p:extLst>
  </p:cSld>
  <p:clrMapOvr>
    <a:masterClrMapping/>
  </p:clrMapOvr>
  <mc:AlternateContent xmlns:mc="http://schemas.openxmlformats.org/markup-compatibility/2006" xmlns:p14="http://schemas.microsoft.com/office/powerpoint/2010/main">
    <mc:Choice Requires="p14">
      <p:transition spd="slow" p14:dur="2000" advTm="39251"/>
    </mc:Choice>
    <mc:Fallback xmlns="">
      <p:transition spd="slow" advTm="39251"/>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410CC56-4F0F-4E68-A1FE-196B37FB8D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32" y="1004401"/>
            <a:ext cx="6187976" cy="5608806"/>
          </a:xfrm>
          <a:prstGeom prst="rect">
            <a:avLst/>
          </a:prstGeom>
        </p:spPr>
      </p:pic>
      <p:sp>
        <p:nvSpPr>
          <p:cNvPr id="5" name="TextBox 4">
            <a:extLst>
              <a:ext uri="{FF2B5EF4-FFF2-40B4-BE49-F238E27FC236}">
                <a16:creationId xmlns:a16="http://schemas.microsoft.com/office/drawing/2014/main" id="{F32C5A4A-8B0F-453B-B8CC-238D9AFB60C6}"/>
              </a:ext>
            </a:extLst>
          </p:cNvPr>
          <p:cNvSpPr txBox="1"/>
          <p:nvPr/>
        </p:nvSpPr>
        <p:spPr>
          <a:xfrm>
            <a:off x="6213108" y="1321107"/>
            <a:ext cx="5750689" cy="5909310"/>
          </a:xfrm>
          <a:prstGeom prst="rect">
            <a:avLst/>
          </a:prstGeom>
          <a:noFill/>
        </p:spPr>
        <p:txBody>
          <a:bodyPr wrap="square" rtlCol="0">
            <a:spAutoFit/>
          </a:bodyPr>
          <a:lstStyle/>
          <a:p>
            <a:r>
              <a:rPr lang="en-CA" b="1" dirty="0">
                <a:latin typeface="Times New Roman" panose="02020603050405020304" pitchFamily="18" charset="0"/>
                <a:cs typeface="Times New Roman" panose="02020603050405020304" pitchFamily="18" charset="0"/>
              </a:rPr>
              <a:t>Red Chris Mine (70% Newcrest Mining Limited, 30%  Imperial Metals Corporation)</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Deep drilling has discovered new high grade pods. Results include </a:t>
            </a:r>
            <a:r>
              <a:rPr lang="en-US" dirty="0">
                <a:latin typeface="Times New Roman" panose="02020603050405020304" pitchFamily="18" charset="0"/>
                <a:cs typeface="Times New Roman" panose="02020603050405020304" pitchFamily="18" charset="0"/>
              </a:rPr>
              <a:t>394 m grading 0.86% Cu and 1.6 g/t Au starting at 650 m, and include a 166 m interval grading 1.5% Cu and 3.0 g/t Au from 806 m down the hole </a:t>
            </a:r>
            <a:endParaRPr lang="en-CA" dirty="0">
              <a:latin typeface="Times New Roman" panose="02020603050405020304" pitchFamily="18" charset="0"/>
              <a:cs typeface="Times New Roman" panose="02020603050405020304" pitchFamily="18" charset="0"/>
            </a:endParaRPr>
          </a:p>
          <a:p>
            <a:endParaRPr lang="en-CA" dirty="0">
              <a:latin typeface="Times New Roman" panose="02020603050405020304" pitchFamily="18" charset="0"/>
              <a:cs typeface="Times New Roman" panose="02020603050405020304" pitchFamily="18" charset="0"/>
            </a:endParaRPr>
          </a:p>
          <a:p>
            <a:r>
              <a:rPr lang="en-CA" b="1" dirty="0">
                <a:latin typeface="Times New Roman" panose="02020603050405020304" pitchFamily="18" charset="0"/>
                <a:cs typeface="Times New Roman" panose="02020603050405020304" pitchFamily="18" charset="0"/>
              </a:rPr>
              <a:t>Huckleberry Mine (Imperial Metals Corporation)</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Deep drilling at the former mine intersected 361 m grading 0.35% Cu from 368 to 729 m. Included 0.52% Cu over 99 m</a:t>
            </a:r>
          </a:p>
          <a:p>
            <a:endParaRPr lang="en-CA" dirty="0">
              <a:latin typeface="Times New Roman" panose="02020603050405020304" pitchFamily="18" charset="0"/>
              <a:cs typeface="Times New Roman" panose="02020603050405020304" pitchFamily="18" charset="0"/>
            </a:endParaRPr>
          </a:p>
          <a:p>
            <a:r>
              <a:rPr lang="en-CA" b="1" dirty="0">
                <a:latin typeface="Times New Roman" panose="02020603050405020304" pitchFamily="18" charset="0"/>
                <a:cs typeface="Times New Roman" panose="02020603050405020304" pitchFamily="18" charset="0"/>
              </a:rPr>
              <a:t>MPD Project (Kodiak Copper Corp.)</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Deep drilling returned 282 m grading 0.70% Cu and 0.49 g/t Au from 263 m to 545 m downhole</a:t>
            </a: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Teck Resources Limited makes a $10.5 M investment</a:t>
            </a:r>
          </a:p>
          <a:p>
            <a:endParaRPr lang="en-CA" dirty="0"/>
          </a:p>
          <a:p>
            <a:endParaRPr lang="en-CA" dirty="0"/>
          </a:p>
        </p:txBody>
      </p:sp>
      <p:sp>
        <p:nvSpPr>
          <p:cNvPr id="6" name="Title 1">
            <a:extLst>
              <a:ext uri="{FF2B5EF4-FFF2-40B4-BE49-F238E27FC236}">
                <a16:creationId xmlns:a16="http://schemas.microsoft.com/office/drawing/2014/main" id="{56F5EBB2-D3D7-47AA-8B30-4F2CB2B5D4FE}"/>
              </a:ext>
            </a:extLst>
          </p:cNvPr>
          <p:cNvSpPr>
            <a:spLocks noGrp="1"/>
          </p:cNvSpPr>
          <p:nvPr>
            <p:ph type="title"/>
          </p:nvPr>
        </p:nvSpPr>
        <p:spPr>
          <a:xfrm>
            <a:off x="838200" y="-279296"/>
            <a:ext cx="10515600" cy="1325563"/>
          </a:xfrm>
        </p:spPr>
        <p:txBody>
          <a:bodyPr/>
          <a:lstStyle/>
          <a:p>
            <a:pPr algn="ctr"/>
            <a:r>
              <a:rPr lang="en-CA" sz="3200" dirty="0">
                <a:latin typeface="Times New Roman" panose="02020603050405020304" pitchFamily="18" charset="0"/>
                <a:cs typeface="Times New Roman" panose="02020603050405020304" pitchFamily="18" charset="0"/>
              </a:rPr>
              <a:t>Exploration Highlights  2020 (cont.)</a:t>
            </a:r>
          </a:p>
        </p:txBody>
      </p:sp>
      <p:sp>
        <p:nvSpPr>
          <p:cNvPr id="3" name="TextBox 2">
            <a:extLst>
              <a:ext uri="{FF2B5EF4-FFF2-40B4-BE49-F238E27FC236}">
                <a16:creationId xmlns:a16="http://schemas.microsoft.com/office/drawing/2014/main" id="{F43B9737-25DD-48F6-B898-0C95D149DB60}"/>
              </a:ext>
            </a:extLst>
          </p:cNvPr>
          <p:cNvSpPr txBox="1"/>
          <p:nvPr/>
        </p:nvSpPr>
        <p:spPr>
          <a:xfrm>
            <a:off x="2407920" y="711200"/>
            <a:ext cx="8249920" cy="461665"/>
          </a:xfrm>
          <a:prstGeom prst="rect">
            <a:avLst/>
          </a:prstGeom>
          <a:noFill/>
        </p:spPr>
        <p:txBody>
          <a:bodyPr wrap="square" rtlCol="0">
            <a:spAutoFit/>
          </a:bodyPr>
          <a:lstStyle/>
          <a:p>
            <a:r>
              <a:rPr lang="en-CA" sz="2400" dirty="0">
                <a:latin typeface="Times New Roman" panose="02020603050405020304" pitchFamily="18" charset="0"/>
                <a:cs typeface="Times New Roman" panose="02020603050405020304" pitchFamily="18" charset="0"/>
              </a:rPr>
              <a:t>Deep drilling on porphyry targets highlights untapped potential</a:t>
            </a:r>
          </a:p>
        </p:txBody>
      </p:sp>
      <p:sp>
        <p:nvSpPr>
          <p:cNvPr id="7" name="Oval 6">
            <a:extLst>
              <a:ext uri="{FF2B5EF4-FFF2-40B4-BE49-F238E27FC236}">
                <a16:creationId xmlns:a16="http://schemas.microsoft.com/office/drawing/2014/main" id="{620480F4-B1E2-494F-BCA5-CA4C4039956F}"/>
              </a:ext>
            </a:extLst>
          </p:cNvPr>
          <p:cNvSpPr>
            <a:spLocks noChangeAspect="1"/>
          </p:cNvSpPr>
          <p:nvPr/>
        </p:nvSpPr>
        <p:spPr>
          <a:xfrm>
            <a:off x="1973954" y="2247678"/>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8" name="TextBox 7">
            <a:extLst>
              <a:ext uri="{FF2B5EF4-FFF2-40B4-BE49-F238E27FC236}">
                <a16:creationId xmlns:a16="http://schemas.microsoft.com/office/drawing/2014/main" id="{09D22E27-7647-4F7B-AD16-444B0A311EF5}"/>
              </a:ext>
            </a:extLst>
          </p:cNvPr>
          <p:cNvSpPr txBox="1"/>
          <p:nvPr/>
        </p:nvSpPr>
        <p:spPr>
          <a:xfrm>
            <a:off x="2160479" y="2128163"/>
            <a:ext cx="2269281" cy="369332"/>
          </a:xfrm>
          <a:prstGeom prst="rect">
            <a:avLst/>
          </a:prstGeom>
          <a:solidFill>
            <a:schemeClr val="bg1">
              <a:lumMod val="95000"/>
            </a:schemeClr>
          </a:solidFill>
        </p:spPr>
        <p:txBody>
          <a:bodyPr wrap="square" rtlCol="0">
            <a:spAutoFit/>
          </a:bodyPr>
          <a:lstStyle/>
          <a:p>
            <a:r>
              <a:rPr lang="en-CA" dirty="0"/>
              <a:t>Red Chris  (Cu, Au, Ag)</a:t>
            </a:r>
          </a:p>
        </p:txBody>
      </p:sp>
      <p:sp>
        <p:nvSpPr>
          <p:cNvPr id="9" name="Oval 8">
            <a:extLst>
              <a:ext uri="{FF2B5EF4-FFF2-40B4-BE49-F238E27FC236}">
                <a16:creationId xmlns:a16="http://schemas.microsoft.com/office/drawing/2014/main" id="{72477190-C2D9-4892-A57B-DF7516DE7862}"/>
              </a:ext>
            </a:extLst>
          </p:cNvPr>
          <p:cNvSpPr>
            <a:spLocks noChangeAspect="1"/>
          </p:cNvSpPr>
          <p:nvPr/>
        </p:nvSpPr>
        <p:spPr>
          <a:xfrm>
            <a:off x="2475439" y="3929316"/>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0" name="TextBox 9">
            <a:extLst>
              <a:ext uri="{FF2B5EF4-FFF2-40B4-BE49-F238E27FC236}">
                <a16:creationId xmlns:a16="http://schemas.microsoft.com/office/drawing/2014/main" id="{D264E824-426C-48A6-8E42-0B37A3885239}"/>
              </a:ext>
            </a:extLst>
          </p:cNvPr>
          <p:cNvSpPr txBox="1"/>
          <p:nvPr/>
        </p:nvSpPr>
        <p:spPr>
          <a:xfrm>
            <a:off x="2077720" y="4106782"/>
            <a:ext cx="2269281" cy="369332"/>
          </a:xfrm>
          <a:prstGeom prst="rect">
            <a:avLst/>
          </a:prstGeom>
          <a:solidFill>
            <a:schemeClr val="bg1">
              <a:lumMod val="95000"/>
            </a:schemeClr>
          </a:solidFill>
        </p:spPr>
        <p:txBody>
          <a:bodyPr wrap="square" rtlCol="0">
            <a:spAutoFit/>
          </a:bodyPr>
          <a:lstStyle/>
          <a:p>
            <a:r>
              <a:rPr lang="en-CA" dirty="0"/>
              <a:t>Huckleberry  (Cu, Mo)</a:t>
            </a:r>
          </a:p>
        </p:txBody>
      </p:sp>
      <p:sp>
        <p:nvSpPr>
          <p:cNvPr id="11" name="Oval 10">
            <a:extLst>
              <a:ext uri="{FF2B5EF4-FFF2-40B4-BE49-F238E27FC236}">
                <a16:creationId xmlns:a16="http://schemas.microsoft.com/office/drawing/2014/main" id="{7E947972-D3EE-44F2-8DCB-ACB496DEE309}"/>
              </a:ext>
            </a:extLst>
          </p:cNvPr>
          <p:cNvSpPr>
            <a:spLocks noChangeAspect="1"/>
          </p:cNvSpPr>
          <p:nvPr/>
        </p:nvSpPr>
        <p:spPr>
          <a:xfrm>
            <a:off x="4319778" y="5575236"/>
            <a:ext cx="130302" cy="1303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2" name="TextBox 11">
            <a:extLst>
              <a:ext uri="{FF2B5EF4-FFF2-40B4-BE49-F238E27FC236}">
                <a16:creationId xmlns:a16="http://schemas.microsoft.com/office/drawing/2014/main" id="{03B8AFA8-108A-4705-94A2-00A43B1BC5A0}"/>
              </a:ext>
            </a:extLst>
          </p:cNvPr>
          <p:cNvSpPr txBox="1"/>
          <p:nvPr/>
        </p:nvSpPr>
        <p:spPr>
          <a:xfrm>
            <a:off x="4385975" y="5758116"/>
            <a:ext cx="1503680" cy="369332"/>
          </a:xfrm>
          <a:prstGeom prst="rect">
            <a:avLst/>
          </a:prstGeom>
          <a:solidFill>
            <a:schemeClr val="bg1">
              <a:lumMod val="95000"/>
            </a:schemeClr>
          </a:solidFill>
        </p:spPr>
        <p:txBody>
          <a:bodyPr wrap="square" rtlCol="0">
            <a:spAutoFit/>
          </a:bodyPr>
          <a:lstStyle/>
          <a:p>
            <a:r>
              <a:rPr lang="en-CA" dirty="0"/>
              <a:t>MPD  (Cu, Au)</a:t>
            </a:r>
          </a:p>
        </p:txBody>
      </p:sp>
    </p:spTree>
    <p:extLst>
      <p:ext uri="{BB962C8B-B14F-4D97-AF65-F5344CB8AC3E}">
        <p14:creationId xmlns:p14="http://schemas.microsoft.com/office/powerpoint/2010/main" val="368565483"/>
      </p:ext>
    </p:extLst>
  </p:cSld>
  <p:clrMapOvr>
    <a:masterClrMapping/>
  </p:clrMapOvr>
  <mc:AlternateContent xmlns:mc="http://schemas.openxmlformats.org/markup-compatibility/2006" xmlns:p14="http://schemas.microsoft.com/office/powerpoint/2010/main">
    <mc:Choice Requires="p14">
      <p:transition spd="slow" p14:dur="2000" advTm="90042"/>
    </mc:Choice>
    <mc:Fallback xmlns="">
      <p:transition spd="slow" advTm="90042"/>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F0AE36-1F56-4D4A-A9E0-84547C93D5CE}"/>
              </a:ext>
            </a:extLst>
          </p:cNvPr>
          <p:cNvSpPr txBox="1"/>
          <p:nvPr/>
        </p:nvSpPr>
        <p:spPr>
          <a:xfrm>
            <a:off x="5435112" y="1314541"/>
            <a:ext cx="5946220" cy="4370427"/>
          </a:xfrm>
          <a:prstGeom prst="rect">
            <a:avLst/>
          </a:prstGeom>
          <a:noFill/>
        </p:spPr>
        <p:txBody>
          <a:bodyPr wrap="square" rtlCol="0">
            <a:spAutoFit/>
          </a:bodyPr>
          <a:lstStyle/>
          <a:p>
            <a:r>
              <a:rPr lang="en-US" sz="1200" b="1" dirty="0">
                <a:solidFill>
                  <a:prstClr val="black"/>
                </a:solidFill>
                <a:latin typeface="Times New Roman" panose="02020603050405020304" pitchFamily="18" charset="0"/>
                <a:ea typeface="Calibri"/>
                <a:cs typeface="Times New Roman" panose="02020603050405020304" pitchFamily="18" charset="0"/>
              </a:rPr>
              <a:t>Covid-19 restricted summer field activity. Nonetheless projects continued and the Survey staff maintained a full workload and publication output.</a:t>
            </a:r>
          </a:p>
          <a:p>
            <a:endParaRPr lang="en-US" sz="1200" b="1" dirty="0">
              <a:solidFill>
                <a:prstClr val="black"/>
              </a:solidFill>
              <a:latin typeface="Times New Roman" panose="02020603050405020304" pitchFamily="18" charset="0"/>
              <a:ea typeface="Calibri"/>
              <a:cs typeface="Times New Roman" panose="02020603050405020304" pitchFamily="18" charset="0"/>
            </a:endParaRPr>
          </a:p>
          <a:p>
            <a:r>
              <a:rPr lang="en-US" sz="1200" b="1" dirty="0">
                <a:solidFill>
                  <a:prstClr val="black"/>
                </a:solidFill>
                <a:latin typeface="Times New Roman" panose="02020603050405020304" pitchFamily="18" charset="0"/>
                <a:ea typeface="Calibri"/>
                <a:cs typeface="Times New Roman" panose="02020603050405020304" pitchFamily="18" charset="0"/>
              </a:rPr>
              <a:t>Activities are highlighted in Geological Fieldwork 2020 and can be accessed online or we can mail a hardcopy on request.</a:t>
            </a:r>
          </a:p>
          <a:p>
            <a:endParaRPr lang="en-US" sz="1200" b="1" dirty="0">
              <a:solidFill>
                <a:prstClr val="black"/>
              </a:solidFill>
              <a:latin typeface="Times New Roman" panose="02020603050405020304" pitchFamily="18" charset="0"/>
              <a:ea typeface="Calibri"/>
              <a:cs typeface="Times New Roman" panose="02020603050405020304" pitchFamily="18" charset="0"/>
            </a:endParaRPr>
          </a:p>
          <a:p>
            <a:r>
              <a:rPr lang="en-CA" sz="1200" b="1" dirty="0">
                <a:solidFill>
                  <a:prstClr val="black"/>
                </a:solidFill>
                <a:latin typeface="Times New Roman" panose="02020603050405020304" pitchFamily="18" charset="0"/>
                <a:ea typeface="Calibri"/>
                <a:cs typeface="Times New Roman" panose="02020603050405020304" pitchFamily="18" charset="0"/>
              </a:rPr>
              <a:t>Deposits studies and exploration methods  </a:t>
            </a: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Critical Minerals (REE, </a:t>
            </a:r>
            <a:r>
              <a:rPr lang="en-CA" sz="1200" dirty="0" err="1">
                <a:solidFill>
                  <a:prstClr val="black"/>
                </a:solidFill>
                <a:latin typeface="Times New Roman" panose="02020603050405020304" pitchFamily="18" charset="0"/>
                <a:ea typeface="Calibri"/>
                <a:cs typeface="Times New Roman" panose="02020603050405020304" pitchFamily="18" charset="0"/>
              </a:rPr>
              <a:t>Nb</a:t>
            </a:r>
            <a:r>
              <a:rPr lang="en-CA" sz="1200" dirty="0">
                <a:solidFill>
                  <a:prstClr val="black"/>
                </a:solidFill>
                <a:latin typeface="Times New Roman" panose="02020603050405020304" pitchFamily="18" charset="0"/>
                <a:ea typeface="Calibri"/>
                <a:cs typeface="Times New Roman" panose="02020603050405020304" pitchFamily="18" charset="0"/>
              </a:rPr>
              <a:t>, Ta)</a:t>
            </a: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MVT and carbonatite geochemistry</a:t>
            </a: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Cost effective heavy mineral exploration methodology </a:t>
            </a: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CO</a:t>
            </a:r>
            <a:r>
              <a:rPr lang="en-CA" sz="1200" baseline="-25000" dirty="0">
                <a:solidFill>
                  <a:prstClr val="black"/>
                </a:solidFill>
                <a:latin typeface="Times New Roman" panose="02020603050405020304" pitchFamily="18" charset="0"/>
                <a:ea typeface="Calibri"/>
                <a:cs typeface="Times New Roman" panose="02020603050405020304" pitchFamily="18" charset="0"/>
              </a:rPr>
              <a:t>2</a:t>
            </a:r>
            <a:r>
              <a:rPr lang="en-CA" sz="1200" dirty="0">
                <a:solidFill>
                  <a:prstClr val="black"/>
                </a:solidFill>
                <a:latin typeface="Times New Roman" panose="02020603050405020304" pitchFamily="18" charset="0"/>
                <a:ea typeface="Calibri"/>
                <a:cs typeface="Times New Roman" panose="02020603050405020304" pitchFamily="18" charset="0"/>
              </a:rPr>
              <a:t> sequestration and awaruite (Ni) potential in the </a:t>
            </a:r>
            <a:r>
              <a:rPr lang="en-CA" sz="1200" dirty="0" err="1">
                <a:solidFill>
                  <a:prstClr val="black"/>
                </a:solidFill>
                <a:latin typeface="Times New Roman" panose="02020603050405020304" pitchFamily="18" charset="0"/>
                <a:ea typeface="Calibri"/>
                <a:cs typeface="Times New Roman" panose="02020603050405020304" pitchFamily="18" charset="0"/>
              </a:rPr>
              <a:t>Decar</a:t>
            </a:r>
            <a:r>
              <a:rPr lang="en-CA" sz="1200" dirty="0">
                <a:solidFill>
                  <a:prstClr val="black"/>
                </a:solidFill>
                <a:latin typeface="Times New Roman" panose="02020603050405020304" pitchFamily="18" charset="0"/>
                <a:ea typeface="Calibri"/>
                <a:cs typeface="Times New Roman" panose="02020603050405020304" pitchFamily="18" charset="0"/>
              </a:rPr>
              <a:t> area</a:t>
            </a:r>
          </a:p>
          <a:p>
            <a:endParaRPr lang="en-CA" sz="1200" dirty="0">
              <a:solidFill>
                <a:prstClr val="black"/>
              </a:solidFill>
              <a:latin typeface="Times New Roman" panose="02020603050405020304" pitchFamily="18" charset="0"/>
              <a:ea typeface="Calibri"/>
              <a:cs typeface="Times New Roman" panose="02020603050405020304" pitchFamily="18" charset="0"/>
            </a:endParaRPr>
          </a:p>
          <a:p>
            <a:r>
              <a:rPr lang="en-CA" sz="1200" b="1" dirty="0">
                <a:solidFill>
                  <a:prstClr val="black"/>
                </a:solidFill>
                <a:latin typeface="Times New Roman" panose="02020603050405020304" pitchFamily="18" charset="0"/>
                <a:ea typeface="Calibri"/>
                <a:cs typeface="Times New Roman" panose="02020603050405020304" pitchFamily="18" charset="0"/>
              </a:rPr>
              <a:t>Regional mapping and compilation</a:t>
            </a: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Bedrock and surficial geology of the northern </a:t>
            </a:r>
            <a:r>
              <a:rPr lang="en-CA" sz="1200" dirty="0" err="1">
                <a:solidFill>
                  <a:prstClr val="black"/>
                </a:solidFill>
                <a:latin typeface="Times New Roman" panose="02020603050405020304" pitchFamily="18" charset="0"/>
                <a:ea typeface="Calibri"/>
                <a:cs typeface="Times New Roman" panose="02020603050405020304" pitchFamily="18" charset="0"/>
              </a:rPr>
              <a:t>Hogem</a:t>
            </a:r>
            <a:r>
              <a:rPr lang="en-CA" sz="1200" dirty="0">
                <a:solidFill>
                  <a:prstClr val="black"/>
                </a:solidFill>
                <a:latin typeface="Times New Roman" panose="02020603050405020304" pitchFamily="18" charset="0"/>
                <a:ea typeface="Calibri"/>
                <a:cs typeface="Times New Roman" panose="02020603050405020304" pitchFamily="18" charset="0"/>
              </a:rPr>
              <a:t> batholith,</a:t>
            </a: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Geology of Polaris, </a:t>
            </a:r>
            <a:r>
              <a:rPr lang="en-CA" sz="1200" dirty="0" err="1">
                <a:solidFill>
                  <a:prstClr val="black"/>
                </a:solidFill>
                <a:latin typeface="Times New Roman" panose="02020603050405020304" pitchFamily="18" charset="0"/>
                <a:ea typeface="Calibri"/>
                <a:cs typeface="Times New Roman" panose="02020603050405020304" pitchFamily="18" charset="0"/>
              </a:rPr>
              <a:t>Decar</a:t>
            </a:r>
            <a:r>
              <a:rPr lang="en-CA" sz="1200" dirty="0">
                <a:solidFill>
                  <a:prstClr val="black"/>
                </a:solidFill>
                <a:latin typeface="Times New Roman" panose="02020603050405020304" pitchFamily="18" charset="0"/>
                <a:ea typeface="Calibri"/>
                <a:cs typeface="Times New Roman" panose="02020603050405020304" pitchFamily="18" charset="0"/>
              </a:rPr>
              <a:t>, Turnagain and </a:t>
            </a:r>
            <a:r>
              <a:rPr lang="en-CA" sz="1200" dirty="0" err="1">
                <a:solidFill>
                  <a:prstClr val="black"/>
                </a:solidFill>
                <a:latin typeface="Times New Roman" panose="02020603050405020304" pitchFamily="18" charset="0"/>
                <a:ea typeface="Calibri"/>
                <a:cs typeface="Times New Roman" panose="02020603050405020304" pitchFamily="18" charset="0"/>
              </a:rPr>
              <a:t>Tulameen</a:t>
            </a:r>
            <a:endParaRPr lang="en-CA" sz="1200" dirty="0">
              <a:solidFill>
                <a:prstClr val="black"/>
              </a:solidFill>
              <a:latin typeface="Times New Roman" panose="02020603050405020304" pitchFamily="18" charset="0"/>
              <a:ea typeface="Calibri"/>
              <a:cs typeface="Times New Roman" panose="02020603050405020304" pitchFamily="18" charset="0"/>
            </a:endParaRP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Geology and stratigraphy of the </a:t>
            </a:r>
            <a:r>
              <a:rPr lang="en-CA" sz="1200" dirty="0" err="1">
                <a:solidFill>
                  <a:prstClr val="black"/>
                </a:solidFill>
                <a:latin typeface="Times New Roman" panose="02020603050405020304" pitchFamily="18" charset="0"/>
                <a:ea typeface="Calibri"/>
                <a:cs typeface="Times New Roman" panose="02020603050405020304" pitchFamily="18" charset="0"/>
              </a:rPr>
              <a:t>Kitsault</a:t>
            </a:r>
            <a:r>
              <a:rPr lang="en-CA" sz="1200" dirty="0">
                <a:solidFill>
                  <a:prstClr val="black"/>
                </a:solidFill>
                <a:latin typeface="Times New Roman" panose="02020603050405020304" pitchFamily="18" charset="0"/>
                <a:ea typeface="Calibri"/>
                <a:cs typeface="Times New Roman" panose="02020603050405020304" pitchFamily="18" charset="0"/>
              </a:rPr>
              <a:t> area</a:t>
            </a: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Bedrock geology compilation of Bonaparte Lake to Quesnel River</a:t>
            </a: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Bedrock geology of southern Nicola arc compilation and stratigraphy</a:t>
            </a:r>
          </a:p>
          <a:p>
            <a:pPr marL="285743" indent="-285743">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Compilation of NW BC geology</a:t>
            </a:r>
          </a:p>
          <a:p>
            <a:pPr marL="285743" indent="-285743">
              <a:buFont typeface="Arial" panose="020B0604020202020204" pitchFamily="34" charset="0"/>
              <a:buChar char="•"/>
            </a:pPr>
            <a:endParaRPr lang="en-CA" sz="1200" b="1" dirty="0">
              <a:solidFill>
                <a:prstClr val="black"/>
              </a:solidFill>
              <a:latin typeface="Times New Roman" panose="02020603050405020304" pitchFamily="18" charset="0"/>
              <a:ea typeface="Calibri"/>
              <a:cs typeface="Times New Roman" panose="02020603050405020304" pitchFamily="18" charset="0"/>
            </a:endParaRPr>
          </a:p>
          <a:p>
            <a:r>
              <a:rPr lang="en-CA" sz="1200" b="1" dirty="0">
                <a:solidFill>
                  <a:prstClr val="black"/>
                </a:solidFill>
                <a:latin typeface="Times New Roman" panose="02020603050405020304" pitchFamily="18" charset="0"/>
                <a:ea typeface="Calibri"/>
                <a:cs typeface="Times New Roman" panose="02020603050405020304" pitchFamily="18" charset="0"/>
              </a:rPr>
              <a:t>Databases</a:t>
            </a:r>
          </a:p>
          <a:p>
            <a:pPr marL="171446" indent="-171446">
              <a:buFont typeface="Arial" panose="020B0604020202020204" pitchFamily="34" charset="0"/>
              <a:buChar char="•"/>
            </a:pPr>
            <a:r>
              <a:rPr lang="en-CA" sz="1200" dirty="0">
                <a:solidFill>
                  <a:prstClr val="black"/>
                </a:solidFill>
                <a:latin typeface="Times New Roman" panose="02020603050405020304" pitchFamily="18" charset="0"/>
                <a:ea typeface="Calibri"/>
                <a:cs typeface="Times New Roman" panose="02020603050405020304" pitchFamily="18" charset="0"/>
              </a:rPr>
              <a:t>Updates to databases at the BC Geological Survey</a:t>
            </a:r>
          </a:p>
          <a:p>
            <a:r>
              <a:rPr lang="en-CA" sz="1400" dirty="0">
                <a:solidFill>
                  <a:prstClr val="black"/>
                </a:solidFill>
                <a:latin typeface="Times New Roman" panose="02020603050405020304" pitchFamily="18" charset="0"/>
                <a:ea typeface="Calibri"/>
                <a:cs typeface="Times New Roman" panose="02020603050405020304" pitchFamily="18" charset="0"/>
              </a:rPr>
              <a:t> </a:t>
            </a:r>
          </a:p>
        </p:txBody>
      </p:sp>
      <p:pic>
        <p:nvPicPr>
          <p:cNvPr id="3" name="Picture 2">
            <a:extLst>
              <a:ext uri="{FF2B5EF4-FFF2-40B4-BE49-F238E27FC236}">
                <a16:creationId xmlns:a16="http://schemas.microsoft.com/office/drawing/2014/main" id="{28F6ABB3-0C08-483D-8F72-C57393E761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892" y="1221879"/>
            <a:ext cx="4033012" cy="5226939"/>
          </a:xfrm>
          <a:prstGeom prst="rect">
            <a:avLst/>
          </a:prstGeom>
        </p:spPr>
      </p:pic>
      <p:sp>
        <p:nvSpPr>
          <p:cNvPr id="4" name="Text Placeholder 1">
            <a:extLst>
              <a:ext uri="{FF2B5EF4-FFF2-40B4-BE49-F238E27FC236}">
                <a16:creationId xmlns:a16="http://schemas.microsoft.com/office/drawing/2014/main" id="{0B8D8BEC-425B-4D9F-98AA-744132E1F331}"/>
              </a:ext>
            </a:extLst>
          </p:cNvPr>
          <p:cNvSpPr txBox="1">
            <a:spLocks/>
          </p:cNvSpPr>
          <p:nvPr/>
        </p:nvSpPr>
        <p:spPr>
          <a:xfrm>
            <a:off x="3282516" y="570360"/>
            <a:ext cx="5626968" cy="65151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British Columbia Geological Survey</a:t>
            </a:r>
          </a:p>
        </p:txBody>
      </p:sp>
    </p:spTree>
    <p:extLst>
      <p:ext uri="{BB962C8B-B14F-4D97-AF65-F5344CB8AC3E}">
        <p14:creationId xmlns:p14="http://schemas.microsoft.com/office/powerpoint/2010/main" val="3149113902"/>
      </p:ext>
    </p:extLst>
  </p:cSld>
  <p:clrMapOvr>
    <a:masterClrMapping/>
  </p:clrMapOvr>
  <mc:AlternateContent xmlns:mc="http://schemas.openxmlformats.org/markup-compatibility/2006" xmlns:p14="http://schemas.microsoft.com/office/powerpoint/2010/main">
    <mc:Choice Requires="p14">
      <p:transition spd="slow" p14:dur="2000" advTm="48683"/>
    </mc:Choice>
    <mc:Fallback xmlns="">
      <p:transition spd="slow" advTm="4868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pie chart&#10;&#10;Description automatically generated">
            <a:extLst>
              <a:ext uri="{FF2B5EF4-FFF2-40B4-BE49-F238E27FC236}">
                <a16:creationId xmlns:a16="http://schemas.microsoft.com/office/drawing/2014/main" id="{03D794DE-1100-4714-8F55-9D9252B1420F}"/>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21598" y="951073"/>
            <a:ext cx="6198341" cy="4461059"/>
          </a:xfrm>
          <a:prstGeom prst="rect">
            <a:avLst/>
          </a:prstGeom>
        </p:spPr>
      </p:pic>
      <p:sp>
        <p:nvSpPr>
          <p:cNvPr id="4" name="Title 1">
            <a:extLst>
              <a:ext uri="{FF2B5EF4-FFF2-40B4-BE49-F238E27FC236}">
                <a16:creationId xmlns:a16="http://schemas.microsoft.com/office/drawing/2014/main" id="{FE417992-321C-4BE2-8E99-A2C55483E621}"/>
              </a:ext>
            </a:extLst>
          </p:cNvPr>
          <p:cNvSpPr txBox="1">
            <a:spLocks/>
          </p:cNvSpPr>
          <p:nvPr/>
        </p:nvSpPr>
        <p:spPr>
          <a:xfrm>
            <a:off x="256854" y="188595"/>
            <a:ext cx="10350186" cy="945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bg1"/>
                </a:solidFill>
                <a:latin typeface="Adobe Garamond Pro" pitchFamily="18" charset="0"/>
                <a:ea typeface="+mj-ea"/>
                <a:cs typeface="+mj-cs"/>
              </a:defRPr>
            </a:lvl1pPr>
          </a:lstStyle>
          <a:p>
            <a:r>
              <a:rPr lang="en-CA" dirty="0">
                <a:solidFill>
                  <a:schemeClr val="tx1"/>
                </a:solidFill>
                <a:latin typeface="Times New Roman" panose="02020603050405020304" pitchFamily="18" charset="0"/>
                <a:cs typeface="Times New Roman" panose="02020603050405020304" pitchFamily="18" charset="0"/>
              </a:rPr>
              <a:t>British Columbia Mining Production 2020</a:t>
            </a:r>
          </a:p>
        </p:txBody>
      </p:sp>
      <p:sp>
        <p:nvSpPr>
          <p:cNvPr id="5" name="Content Placeholder 2">
            <a:extLst>
              <a:ext uri="{FF2B5EF4-FFF2-40B4-BE49-F238E27FC236}">
                <a16:creationId xmlns:a16="http://schemas.microsoft.com/office/drawing/2014/main" id="{7C00F151-9056-4E0C-B225-2CE242AEAE5A}"/>
              </a:ext>
            </a:extLst>
          </p:cNvPr>
          <p:cNvSpPr txBox="1">
            <a:spLocks/>
          </p:cNvSpPr>
          <p:nvPr/>
        </p:nvSpPr>
        <p:spPr>
          <a:xfrm>
            <a:off x="7515342" y="1519982"/>
            <a:ext cx="4471422" cy="351700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dirty="0">
                <a:solidFill>
                  <a:prstClr val="black"/>
                </a:solidFill>
                <a:latin typeface="Times New Roman" panose="02020603050405020304" pitchFamily="18" charset="0"/>
                <a:cs typeface="Times New Roman" panose="02020603050405020304" pitchFamily="18" charset="0"/>
              </a:rPr>
              <a:t>Canada’s largest producer of copper and coal. Canada’s only producer of molybdenum.</a:t>
            </a:r>
          </a:p>
          <a:p>
            <a:r>
              <a:rPr lang="en-CA" dirty="0">
                <a:solidFill>
                  <a:prstClr val="black"/>
                </a:solidFill>
                <a:latin typeface="Times New Roman" panose="02020603050405020304" pitchFamily="18" charset="0"/>
                <a:cs typeface="Times New Roman" panose="02020603050405020304" pitchFamily="18" charset="0"/>
              </a:rPr>
              <a:t>Production value increase of $0.48 Billion from 2019 estimated production of $8.8 Billion*</a:t>
            </a:r>
          </a:p>
          <a:p>
            <a:endParaRPr lang="en-CA" dirty="0">
              <a:solidFill>
                <a:prstClr val="black"/>
              </a:solidFill>
              <a:cs typeface="Times New Roman" panose="02020603050405020304" pitchFamily="18" charset="0"/>
            </a:endParaRPr>
          </a:p>
        </p:txBody>
      </p:sp>
      <p:sp>
        <p:nvSpPr>
          <p:cNvPr id="6" name="TextBox 5">
            <a:extLst>
              <a:ext uri="{FF2B5EF4-FFF2-40B4-BE49-F238E27FC236}">
                <a16:creationId xmlns:a16="http://schemas.microsoft.com/office/drawing/2014/main" id="{87365F42-D014-4FF4-82D2-EE50444AF012}"/>
              </a:ext>
            </a:extLst>
          </p:cNvPr>
          <p:cNvSpPr txBox="1"/>
          <p:nvPr/>
        </p:nvSpPr>
        <p:spPr>
          <a:xfrm>
            <a:off x="2541330" y="5477556"/>
            <a:ext cx="8678051" cy="584775"/>
          </a:xfrm>
          <a:prstGeom prst="rect">
            <a:avLst/>
          </a:prstGeom>
          <a:noFill/>
        </p:spPr>
        <p:txBody>
          <a:bodyPr wrap="square" rtlCol="0">
            <a:spAutoFit/>
          </a:bodyPr>
          <a:lstStyle/>
          <a:p>
            <a:r>
              <a:rPr lang="en-CA" sz="3200" dirty="0">
                <a:latin typeface="Times New Roman" panose="02020603050405020304" pitchFamily="18" charset="0"/>
                <a:cs typeface="Times New Roman" panose="02020603050405020304" pitchFamily="18" charset="0"/>
              </a:rPr>
              <a:t>Forecast Mine Production Value $9.28 Billion </a:t>
            </a:r>
          </a:p>
        </p:txBody>
      </p:sp>
      <p:sp>
        <p:nvSpPr>
          <p:cNvPr id="7" name="TextBox 6">
            <a:extLst>
              <a:ext uri="{FF2B5EF4-FFF2-40B4-BE49-F238E27FC236}">
                <a16:creationId xmlns:a16="http://schemas.microsoft.com/office/drawing/2014/main" id="{37D9B542-710D-4D28-84E3-6D8CC7021AD6}"/>
              </a:ext>
            </a:extLst>
          </p:cNvPr>
          <p:cNvSpPr txBox="1"/>
          <p:nvPr/>
        </p:nvSpPr>
        <p:spPr>
          <a:xfrm>
            <a:off x="8158768" y="6049613"/>
            <a:ext cx="2448272" cy="276999"/>
          </a:xfrm>
          <a:prstGeom prst="rect">
            <a:avLst/>
          </a:prstGeom>
          <a:noFill/>
        </p:spPr>
        <p:txBody>
          <a:bodyPr wrap="square" rtlCol="0">
            <a:spAutoFit/>
          </a:bodyPr>
          <a:lstStyle/>
          <a:p>
            <a:r>
              <a:rPr lang="en-CA" sz="1200" dirty="0">
                <a:latin typeface="Times New Roman" panose="02020603050405020304" pitchFamily="18" charset="0"/>
                <a:cs typeface="Times New Roman" panose="02020603050405020304" pitchFamily="18" charset="0"/>
              </a:rPr>
              <a:t>Source: NRCAN and BC EMLC</a:t>
            </a:r>
          </a:p>
        </p:txBody>
      </p:sp>
      <p:pic>
        <p:nvPicPr>
          <p:cNvPr id="9" name="Picture 8" descr="Logo&#10;&#10;Description automatically generated">
            <a:extLst>
              <a:ext uri="{FF2B5EF4-FFF2-40B4-BE49-F238E27FC236}">
                <a16:creationId xmlns:a16="http://schemas.microsoft.com/office/drawing/2014/main" id="{25570E14-E358-45A6-A016-ED242FFC4053}"/>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252354" y="5142847"/>
            <a:ext cx="1449705" cy="1402080"/>
          </a:xfrm>
          <a:prstGeom prst="rect">
            <a:avLst/>
          </a:prstGeom>
        </p:spPr>
      </p:pic>
      <p:sp>
        <p:nvSpPr>
          <p:cNvPr id="10" name="TextBox 9">
            <a:extLst>
              <a:ext uri="{FF2B5EF4-FFF2-40B4-BE49-F238E27FC236}">
                <a16:creationId xmlns:a16="http://schemas.microsoft.com/office/drawing/2014/main" id="{55FD5DED-F59B-4364-A1C7-29D51D99149B}"/>
              </a:ext>
            </a:extLst>
          </p:cNvPr>
          <p:cNvSpPr txBox="1"/>
          <p:nvPr/>
        </p:nvSpPr>
        <p:spPr>
          <a:xfrm>
            <a:off x="8118093" y="6317030"/>
            <a:ext cx="4073907" cy="276999"/>
          </a:xfrm>
          <a:prstGeom prst="rect">
            <a:avLst/>
          </a:prstGeom>
          <a:noFill/>
        </p:spPr>
        <p:txBody>
          <a:bodyPr wrap="square" rtlCol="0">
            <a:spAutoFit/>
          </a:bodyPr>
          <a:lstStyle/>
          <a:p>
            <a:r>
              <a:rPr lang="en-CA" sz="1200" dirty="0">
                <a:latin typeface="Times New Roman" panose="02020603050405020304" pitchFamily="18" charset="0"/>
                <a:cs typeface="Times New Roman" panose="02020603050405020304" pitchFamily="18" charset="0"/>
              </a:rPr>
              <a:t>*Forecast vs preliminary estimate</a:t>
            </a:r>
          </a:p>
        </p:txBody>
      </p:sp>
    </p:spTree>
    <p:extLst>
      <p:ext uri="{BB962C8B-B14F-4D97-AF65-F5344CB8AC3E}">
        <p14:creationId xmlns:p14="http://schemas.microsoft.com/office/powerpoint/2010/main" val="3548084807"/>
      </p:ext>
    </p:extLst>
  </p:cSld>
  <p:clrMapOvr>
    <a:masterClrMapping/>
  </p:clrMapOvr>
  <mc:AlternateContent xmlns:mc="http://schemas.openxmlformats.org/markup-compatibility/2006" xmlns:p14="http://schemas.microsoft.com/office/powerpoint/2010/main">
    <mc:Choice Requires="p14">
      <p:transition spd="slow" p14:dur="2000" advTm="22325"/>
    </mc:Choice>
    <mc:Fallback xmlns="">
      <p:transition spd="slow" advTm="22325"/>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2EDCC7-AF36-4D90-9AE3-E0DA8406FFB1}"/>
              </a:ext>
            </a:extLst>
          </p:cNvPr>
          <p:cNvSpPr txBox="1">
            <a:spLocks/>
          </p:cNvSpPr>
          <p:nvPr/>
        </p:nvSpPr>
        <p:spPr>
          <a:xfrm>
            <a:off x="579120" y="641350"/>
            <a:ext cx="10668000" cy="36758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32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Summary</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CA" sz="24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CA" sz="2100" b="0" i="0" u="none" strike="noStrike" kern="1200" cap="none" spc="0" normalizeH="0" baseline="0" noProof="0" dirty="0">
                <a:ln>
                  <a:noFill/>
                </a:ln>
                <a:solidFill>
                  <a:sysClr val="windowText" lastClr="000000"/>
                </a:solidFill>
                <a:effectLst/>
                <a:uLnTx/>
                <a:uFillTx/>
              </a:rPr>
              <a:t>Mine production is a key component of British Columbia’s economy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CA" sz="2100" dirty="0">
                <a:solidFill>
                  <a:sysClr val="windowText" lastClr="000000"/>
                </a:solidFill>
              </a:rPr>
              <a:t>Mining and exploration programs continued throughout 2020</a:t>
            </a:r>
            <a:endParaRPr kumimoji="0" lang="en-CA" sz="2100" b="0" i="0" u="none" strike="noStrike" kern="1200" cap="none" spc="0" normalizeH="0" baseline="0" noProof="0" dirty="0">
              <a:ln>
                <a:noFill/>
              </a:ln>
              <a:solidFill>
                <a:sysClr val="windowText" lastClr="000000"/>
              </a:solidFill>
              <a:effectLst/>
              <a:uLnTx/>
              <a:uFillTx/>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CA" sz="2100" b="0" i="0" u="none" strike="noStrike" kern="1200" cap="none" spc="0" normalizeH="0" baseline="0" noProof="0" dirty="0">
                <a:ln>
                  <a:noFill/>
                </a:ln>
                <a:solidFill>
                  <a:sysClr val="windowText" lastClr="000000"/>
                </a:solidFill>
                <a:effectLst/>
                <a:uLnTx/>
                <a:uFillTx/>
              </a:rPr>
              <a:t>Exploration programs continue to produce excellent results</a:t>
            </a:r>
          </a:p>
          <a:p>
            <a:pPr lvl="0"/>
            <a:r>
              <a:rPr lang="en-CA" sz="2100" dirty="0"/>
              <a:t>British Columbia may have avoided a global trend of declining exploration expenditures and activity due to the resourcefulness of mineral explorers and the innate mineral endowment of the province coupled with the provincial government declaring exploration and mining as essential services during the Covid-19 pandemic</a:t>
            </a:r>
            <a:endParaRPr kumimoji="0" lang="en-CA" sz="2100" b="0" i="0" u="none" strike="noStrike" kern="1200" cap="none" spc="0" normalizeH="0" baseline="0" noProof="0" dirty="0">
              <a:ln>
                <a:noFill/>
              </a:ln>
              <a:solidFill>
                <a:sysClr val="windowText" lastClr="000000"/>
              </a:solidFill>
              <a:effectLst/>
              <a:uLnTx/>
              <a:uFillTx/>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CA"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871941220"/>
      </p:ext>
    </p:extLst>
  </p:cSld>
  <p:clrMapOvr>
    <a:masterClrMapping/>
  </p:clrMapOvr>
  <mc:AlternateContent xmlns:mc="http://schemas.openxmlformats.org/markup-compatibility/2006" xmlns:p14="http://schemas.microsoft.com/office/powerpoint/2010/main">
    <mc:Choice Requires="p14">
      <p:transition spd="slow" p14:dur="2000" advTm="36353"/>
    </mc:Choice>
    <mc:Fallback xmlns="">
      <p:transition spd="slow" advTm="36353"/>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0CD78B6-5495-4F88-942A-FE882E232DB9}"/>
              </a:ext>
            </a:extLst>
          </p:cNvPr>
          <p:cNvSpPr>
            <a:spLocks noGrp="1"/>
          </p:cNvSpPr>
          <p:nvPr>
            <p:ph type="title"/>
          </p:nvPr>
        </p:nvSpPr>
        <p:spPr>
          <a:xfrm>
            <a:off x="838200" y="36357"/>
            <a:ext cx="10515600" cy="1325563"/>
          </a:xfrm>
        </p:spPr>
        <p:txBody>
          <a:bodyPr/>
          <a:lstStyle/>
          <a:p>
            <a:pPr algn="ctr"/>
            <a:r>
              <a:rPr lang="en-CA" sz="3200" dirty="0">
                <a:latin typeface="Times New Roman" panose="02020603050405020304" pitchFamily="18" charset="0"/>
                <a:cs typeface="Times New Roman" panose="02020603050405020304" pitchFamily="18" charset="0"/>
              </a:rPr>
              <a:t>New Publications Now Available </a:t>
            </a:r>
          </a:p>
        </p:txBody>
      </p:sp>
      <p:pic>
        <p:nvPicPr>
          <p:cNvPr id="6" name="Picture 5" descr="A sign on the side of a mountain&#10;&#10;Description automatically generated">
            <a:extLst>
              <a:ext uri="{FF2B5EF4-FFF2-40B4-BE49-F238E27FC236}">
                <a16:creationId xmlns:a16="http://schemas.microsoft.com/office/drawing/2014/main" id="{88B23C16-FE71-4444-B89F-6B45D50E1077}"/>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715501" y="1390694"/>
            <a:ext cx="2849880" cy="3689604"/>
          </a:xfrm>
          <a:prstGeom prst="rect">
            <a:avLst/>
          </a:prstGeom>
        </p:spPr>
      </p:pic>
      <p:pic>
        <p:nvPicPr>
          <p:cNvPr id="8" name="Picture 7" descr="A picture containing graphical user interface&#10;&#10;Description automatically generated">
            <a:extLst>
              <a:ext uri="{FF2B5EF4-FFF2-40B4-BE49-F238E27FC236}">
                <a16:creationId xmlns:a16="http://schemas.microsoft.com/office/drawing/2014/main" id="{D4B27B56-A01A-4DE8-9AA7-A70B806504E3}"/>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4507479" y="1402492"/>
            <a:ext cx="2849880" cy="3688080"/>
          </a:xfrm>
          <a:prstGeom prst="rect">
            <a:avLst/>
          </a:prstGeom>
        </p:spPr>
      </p:pic>
      <p:pic>
        <p:nvPicPr>
          <p:cNvPr id="10" name="Picture 9" descr="A close up of a snow covered mountain&#10;&#10;Description automatically generated">
            <a:extLst>
              <a:ext uri="{FF2B5EF4-FFF2-40B4-BE49-F238E27FC236}">
                <a16:creationId xmlns:a16="http://schemas.microsoft.com/office/drawing/2014/main" id="{6DB4AEA5-683E-41F8-B1FE-3D544425A029}"/>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8505444" y="1400968"/>
            <a:ext cx="2848356" cy="3689604"/>
          </a:xfrm>
          <a:prstGeom prst="rect">
            <a:avLst/>
          </a:prstGeom>
        </p:spPr>
      </p:pic>
      <p:sp>
        <p:nvSpPr>
          <p:cNvPr id="11" name="TextBox 10">
            <a:extLst>
              <a:ext uri="{FF2B5EF4-FFF2-40B4-BE49-F238E27FC236}">
                <a16:creationId xmlns:a16="http://schemas.microsoft.com/office/drawing/2014/main" id="{69F734DD-7920-4BBC-870C-9627146E21C0}"/>
              </a:ext>
            </a:extLst>
          </p:cNvPr>
          <p:cNvSpPr txBox="1"/>
          <p:nvPr/>
        </p:nvSpPr>
        <p:spPr>
          <a:xfrm>
            <a:off x="1851378" y="5700889"/>
            <a:ext cx="9502422" cy="923330"/>
          </a:xfrm>
          <a:prstGeom prst="rect">
            <a:avLst/>
          </a:prstGeom>
          <a:noFill/>
        </p:spPr>
        <p:txBody>
          <a:bodyPr wrap="square" rtlCol="0">
            <a:spAutoFit/>
          </a:bodyPr>
          <a:lstStyle/>
          <a:p>
            <a:r>
              <a:rPr lang="en-CA" dirty="0">
                <a:hlinkClick r:id="rId6"/>
              </a:rPr>
              <a:t>https://www2.gov.bc.ca/gov/content/industry/mineral-exploration-mining/british-columbia-geological-survey/publications</a:t>
            </a:r>
            <a:endParaRPr lang="en-CA" dirty="0"/>
          </a:p>
          <a:p>
            <a:endParaRPr lang="en-CA" dirty="0"/>
          </a:p>
        </p:txBody>
      </p:sp>
    </p:spTree>
    <p:extLst>
      <p:ext uri="{BB962C8B-B14F-4D97-AF65-F5344CB8AC3E}">
        <p14:creationId xmlns:p14="http://schemas.microsoft.com/office/powerpoint/2010/main" val="3711260687"/>
      </p:ext>
    </p:extLst>
  </p:cSld>
  <p:clrMapOvr>
    <a:masterClrMapping/>
  </p:clrMapOvr>
  <mc:AlternateContent xmlns:mc="http://schemas.openxmlformats.org/markup-compatibility/2006" xmlns:p14="http://schemas.microsoft.com/office/powerpoint/2010/main">
    <mc:Choice Requires="p14">
      <p:transition spd="slow" p14:dur="2000" advTm="14737"/>
    </mc:Choice>
    <mc:Fallback xmlns="">
      <p:transition spd="slow" advTm="1473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D310ED-5368-4B05-9664-4299D838CF3D}"/>
              </a:ext>
            </a:extLst>
          </p:cNvPr>
          <p:cNvSpPr>
            <a:spLocks noGrp="1"/>
          </p:cNvSpPr>
          <p:nvPr>
            <p:ph idx="1"/>
          </p:nvPr>
        </p:nvSpPr>
        <p:spPr>
          <a:xfrm>
            <a:off x="756920" y="2597785"/>
            <a:ext cx="10515600" cy="2055495"/>
          </a:xfrm>
        </p:spPr>
        <p:txBody>
          <a:bodyPr/>
          <a:lstStyle/>
          <a:p>
            <a:pPr marL="0" indent="0" algn="ctr">
              <a:buNone/>
            </a:pPr>
            <a:r>
              <a:rPr lang="en-CA" sz="6000" dirty="0">
                <a:latin typeface="Times New Roman" panose="02020603050405020304" pitchFamily="18" charset="0"/>
                <a:cs typeface="Times New Roman" panose="02020603050405020304" pitchFamily="18" charset="0"/>
              </a:rPr>
              <a:t>Thank You</a:t>
            </a:r>
          </a:p>
        </p:txBody>
      </p:sp>
    </p:spTree>
    <p:extLst>
      <p:ext uri="{BB962C8B-B14F-4D97-AF65-F5344CB8AC3E}">
        <p14:creationId xmlns:p14="http://schemas.microsoft.com/office/powerpoint/2010/main" val="2816870470"/>
      </p:ext>
    </p:extLst>
  </p:cSld>
  <p:clrMapOvr>
    <a:masterClrMapping/>
  </p:clrMapOvr>
  <mc:AlternateContent xmlns:mc="http://schemas.openxmlformats.org/markup-compatibility/2006" xmlns:p14="http://schemas.microsoft.com/office/powerpoint/2010/main">
    <mc:Choice Requires="p14">
      <p:transition spd="slow" p14:dur="2000" advTm="3452"/>
    </mc:Choice>
    <mc:Fallback xmlns="">
      <p:transition spd="slow" advTm="345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C90D74C-2B73-418F-808C-A217DA6BAD0D}"/>
              </a:ext>
            </a:extLst>
          </p:cNvPr>
          <p:cNvSpPr txBox="1"/>
          <p:nvPr/>
        </p:nvSpPr>
        <p:spPr>
          <a:xfrm>
            <a:off x="1952090" y="5729625"/>
            <a:ext cx="8774130" cy="461665"/>
          </a:xfrm>
          <a:prstGeom prst="rect">
            <a:avLst/>
          </a:prstGeom>
          <a:noFill/>
        </p:spPr>
        <p:txBody>
          <a:bodyPr wrap="square" rtlCol="0">
            <a:spAutoFit/>
          </a:bodyPr>
          <a:lstStyle/>
          <a:p>
            <a:r>
              <a:rPr lang="en-CA" sz="2400" dirty="0">
                <a:latin typeface="Times New Roman" panose="02020603050405020304" pitchFamily="18" charset="0"/>
                <a:cs typeface="Times New Roman" panose="02020603050405020304" pitchFamily="18" charset="0"/>
              </a:rPr>
              <a:t>Value of British Columbia mineral production by year 2000-2020</a:t>
            </a:r>
          </a:p>
        </p:txBody>
      </p:sp>
      <p:pic>
        <p:nvPicPr>
          <p:cNvPr id="4" name="Picture 3" descr="Chart, histogram&#10;&#10;Description automatically generated">
            <a:extLst>
              <a:ext uri="{FF2B5EF4-FFF2-40B4-BE49-F238E27FC236}">
                <a16:creationId xmlns:a16="http://schemas.microsoft.com/office/drawing/2014/main" id="{95BD07DC-DF01-484C-828C-27EADB467FD6}"/>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713965" y="1135339"/>
            <a:ext cx="8132572" cy="4594286"/>
          </a:xfrm>
          <a:prstGeom prst="rect">
            <a:avLst/>
          </a:prstGeom>
        </p:spPr>
      </p:pic>
      <p:sp>
        <p:nvSpPr>
          <p:cNvPr id="5" name="Text Placeholder 1">
            <a:extLst>
              <a:ext uri="{FF2B5EF4-FFF2-40B4-BE49-F238E27FC236}">
                <a16:creationId xmlns:a16="http://schemas.microsoft.com/office/drawing/2014/main" id="{4886C118-2581-4A12-9265-21D186C5F3B4}"/>
              </a:ext>
            </a:extLst>
          </p:cNvPr>
          <p:cNvSpPr txBox="1">
            <a:spLocks/>
          </p:cNvSpPr>
          <p:nvPr/>
        </p:nvSpPr>
        <p:spPr>
          <a:xfrm>
            <a:off x="3719736" y="223413"/>
            <a:ext cx="4752528" cy="86754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2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Mining Production 2000-2020</a:t>
            </a:r>
          </a:p>
        </p:txBody>
      </p:sp>
      <p:sp>
        <p:nvSpPr>
          <p:cNvPr id="6" name="Text Placeholder 1">
            <a:extLst>
              <a:ext uri="{FF2B5EF4-FFF2-40B4-BE49-F238E27FC236}">
                <a16:creationId xmlns:a16="http://schemas.microsoft.com/office/drawing/2014/main" id="{6668F2AF-5C6C-43D7-B78F-D96DBAF68B14}"/>
              </a:ext>
            </a:extLst>
          </p:cNvPr>
          <p:cNvSpPr txBox="1">
            <a:spLocks/>
          </p:cNvSpPr>
          <p:nvPr/>
        </p:nvSpPr>
        <p:spPr>
          <a:xfrm>
            <a:off x="6648450" y="1663812"/>
            <a:ext cx="2592288" cy="504056"/>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CA" sz="2800" dirty="0">
                <a:solidFill>
                  <a:prstClr val="black"/>
                </a:solidFill>
                <a:latin typeface="Times New Roman" panose="02020603050405020304" pitchFamily="18" charset="0"/>
                <a:cs typeface="Times New Roman" panose="02020603050405020304" pitchFamily="18" charset="0"/>
              </a:rPr>
              <a:t>$9.28 Billion (forecast)</a:t>
            </a:r>
          </a:p>
        </p:txBody>
      </p:sp>
      <p:sp>
        <p:nvSpPr>
          <p:cNvPr id="7" name="TextBox 6">
            <a:extLst>
              <a:ext uri="{FF2B5EF4-FFF2-40B4-BE49-F238E27FC236}">
                <a16:creationId xmlns:a16="http://schemas.microsoft.com/office/drawing/2014/main" id="{56E4E3AA-C85E-47A7-8A4D-48EAF0E8CE20}"/>
              </a:ext>
            </a:extLst>
          </p:cNvPr>
          <p:cNvSpPr txBox="1"/>
          <p:nvPr/>
        </p:nvSpPr>
        <p:spPr>
          <a:xfrm>
            <a:off x="9521273" y="781009"/>
            <a:ext cx="2409894" cy="1138773"/>
          </a:xfrm>
          <a:prstGeom prst="rect">
            <a:avLst/>
          </a:prstGeom>
          <a:noFill/>
        </p:spPr>
        <p:txBody>
          <a:bodyPr wrap="square" rtlCol="0">
            <a:spAutoFit/>
          </a:bodyPr>
          <a:lstStyle/>
          <a:p>
            <a:r>
              <a:rPr lang="en-CA" dirty="0">
                <a:solidFill>
                  <a:prstClr val="black"/>
                </a:solidFill>
                <a:latin typeface="Times New Roman" panose="02020603050405020304" pitchFamily="18" charset="0"/>
                <a:cs typeface="Times New Roman" panose="02020603050405020304" pitchFamily="18" charset="0"/>
              </a:rPr>
              <a:t>Increase of  $0.48 Billion vs 2019 preliminary estimate</a:t>
            </a:r>
          </a:p>
          <a:p>
            <a:endParaRPr lang="en-CA" sz="14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2388580"/>
      </p:ext>
    </p:extLst>
  </p:cSld>
  <p:clrMapOvr>
    <a:masterClrMapping/>
  </p:clrMapOvr>
  <mc:AlternateContent xmlns:mc="http://schemas.openxmlformats.org/markup-compatibility/2006" xmlns:p14="http://schemas.microsoft.com/office/powerpoint/2010/main">
    <mc:Choice Requires="p14">
      <p:transition spd="slow" p14:dur="2000" advTm="9472"/>
    </mc:Choice>
    <mc:Fallback xmlns="">
      <p:transition spd="slow" advTm="947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126B57-1698-4E8A-8BD4-4319AD60D0B0}"/>
              </a:ext>
            </a:extLst>
          </p:cNvPr>
          <p:cNvSpPr txBox="1"/>
          <p:nvPr/>
        </p:nvSpPr>
        <p:spPr>
          <a:xfrm>
            <a:off x="2699657" y="261260"/>
            <a:ext cx="6392972" cy="584775"/>
          </a:xfrm>
          <a:prstGeom prst="rect">
            <a:avLst/>
          </a:prstGeom>
          <a:noFill/>
        </p:spPr>
        <p:txBody>
          <a:bodyPr wrap="square" rtlCol="0">
            <a:spAutoFit/>
          </a:bodyPr>
          <a:lstStyle/>
          <a:p>
            <a:r>
              <a:rPr lang="en-CA" sz="3200" dirty="0">
                <a:latin typeface="Times New Roman" panose="02020603050405020304" pitchFamily="18" charset="0"/>
                <a:cs typeface="Times New Roman" panose="02020603050405020304" pitchFamily="18" charset="0"/>
              </a:rPr>
              <a:t>British Columbia Metal Mines 2020</a:t>
            </a:r>
          </a:p>
        </p:txBody>
      </p:sp>
      <p:pic>
        <p:nvPicPr>
          <p:cNvPr id="3" name="Picture 2" descr="Map&#10;&#10;Description automatically generated">
            <a:extLst>
              <a:ext uri="{FF2B5EF4-FFF2-40B4-BE49-F238E27FC236}">
                <a16:creationId xmlns:a16="http://schemas.microsoft.com/office/drawing/2014/main" id="{A59689FE-4709-4D31-B8FB-99C5B0F31E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0029" y="938764"/>
            <a:ext cx="6718074" cy="5788577"/>
          </a:xfrm>
          <a:prstGeom prst="rect">
            <a:avLst/>
          </a:prstGeom>
        </p:spPr>
      </p:pic>
      <p:sp>
        <p:nvSpPr>
          <p:cNvPr id="4" name="TextBox 3">
            <a:extLst>
              <a:ext uri="{FF2B5EF4-FFF2-40B4-BE49-F238E27FC236}">
                <a16:creationId xmlns:a16="http://schemas.microsoft.com/office/drawing/2014/main" id="{04C452D3-CEF2-4A1E-9672-3922111A0A42}"/>
              </a:ext>
            </a:extLst>
          </p:cNvPr>
          <p:cNvSpPr txBox="1"/>
          <p:nvPr/>
        </p:nvSpPr>
        <p:spPr>
          <a:xfrm>
            <a:off x="7045327" y="903111"/>
            <a:ext cx="5073296" cy="3970318"/>
          </a:xfrm>
          <a:prstGeom prst="rect">
            <a:avLst/>
          </a:prstGeom>
          <a:noFill/>
        </p:spPr>
        <p:txBody>
          <a:bodyPr wrap="square" rtlCol="0">
            <a:spAutoFit/>
          </a:bodyPr>
          <a:lstStyle/>
          <a:p>
            <a:r>
              <a:rPr lang="en-CA" dirty="0">
                <a:latin typeface="Times New Roman" panose="02020603050405020304" pitchFamily="18" charset="0"/>
                <a:cs typeface="Times New Roman" panose="02020603050405020304" pitchFamily="18" charset="0"/>
              </a:rPr>
              <a:t>All of British Columbia’s currently operating metal mines are porphyry deposits with the exceptions of:</a:t>
            </a:r>
          </a:p>
          <a:p>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Myra Falls -  Volcanogenic Massive sulphide</a:t>
            </a:r>
          </a:p>
          <a:p>
            <a:pPr marL="285750" indent="-28575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a:latin typeface="Times New Roman" panose="02020603050405020304" pitchFamily="18" charset="0"/>
                <a:cs typeface="Times New Roman" panose="02020603050405020304" pitchFamily="18" charset="0"/>
              </a:rPr>
              <a:t>Brucejack – Epithermal </a:t>
            </a:r>
          </a:p>
          <a:p>
            <a:endParaRPr lang="en-CA" dirty="0">
              <a:latin typeface="Times New Roman" panose="02020603050405020304" pitchFamily="18" charset="0"/>
              <a:cs typeface="Times New Roman" panose="02020603050405020304" pitchFamily="18" charset="0"/>
            </a:endParaRPr>
          </a:p>
          <a:p>
            <a:endParaRPr lang="en-CA" dirty="0">
              <a:latin typeface="Times New Roman" panose="02020603050405020304" pitchFamily="18" charset="0"/>
              <a:cs typeface="Times New Roman" panose="02020603050405020304" pitchFamily="18" charset="0"/>
            </a:endParaRPr>
          </a:p>
          <a:p>
            <a:r>
              <a:rPr lang="en-CA" dirty="0">
                <a:latin typeface="Times New Roman" panose="02020603050405020304" pitchFamily="18" charset="0"/>
                <a:cs typeface="Times New Roman" panose="02020603050405020304" pitchFamily="18" charset="0"/>
              </a:rPr>
              <a:t>Myra Falls, New Afton and Brucejack are the only underground operations.</a:t>
            </a:r>
          </a:p>
          <a:p>
            <a:endParaRPr lang="en-CA" dirty="0">
              <a:latin typeface="Times New Roman" panose="02020603050405020304" pitchFamily="18" charset="0"/>
              <a:cs typeface="Times New Roman" panose="02020603050405020304" pitchFamily="18" charset="0"/>
            </a:endParaRPr>
          </a:p>
          <a:p>
            <a:r>
              <a:rPr lang="en-CA" dirty="0">
                <a:latin typeface="Times New Roman" panose="02020603050405020304" pitchFamily="18" charset="0"/>
                <a:cs typeface="Times New Roman" panose="02020603050405020304" pitchFamily="18" charset="0"/>
              </a:rPr>
              <a:t>Silvertip placed on temporary shutdown in February.</a:t>
            </a:r>
          </a:p>
          <a:p>
            <a:endParaRPr lang="en-CA" dirty="0"/>
          </a:p>
          <a:p>
            <a:endParaRPr lang="en-CA" dirty="0"/>
          </a:p>
        </p:txBody>
      </p:sp>
      <p:sp>
        <p:nvSpPr>
          <p:cNvPr id="5" name="Rectangle 4">
            <a:extLst>
              <a:ext uri="{FF2B5EF4-FFF2-40B4-BE49-F238E27FC236}">
                <a16:creationId xmlns:a16="http://schemas.microsoft.com/office/drawing/2014/main" id="{768753B7-9B61-42A1-B15C-D7920996C01F}"/>
              </a:ext>
            </a:extLst>
          </p:cNvPr>
          <p:cNvSpPr/>
          <p:nvPr/>
        </p:nvSpPr>
        <p:spPr>
          <a:xfrm>
            <a:off x="3689253" y="1231080"/>
            <a:ext cx="141367" cy="13356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extBox 5">
            <a:extLst>
              <a:ext uri="{FF2B5EF4-FFF2-40B4-BE49-F238E27FC236}">
                <a16:creationId xmlns:a16="http://schemas.microsoft.com/office/drawing/2014/main" id="{B8FD2786-4DE6-4386-9F10-6FA1329BCE05}"/>
              </a:ext>
            </a:extLst>
          </p:cNvPr>
          <p:cNvSpPr txBox="1"/>
          <p:nvPr/>
        </p:nvSpPr>
        <p:spPr>
          <a:xfrm>
            <a:off x="3863975" y="1355119"/>
            <a:ext cx="1435101" cy="276999"/>
          </a:xfrm>
          <a:prstGeom prst="rect">
            <a:avLst/>
          </a:prstGeom>
          <a:solidFill>
            <a:srgbClr val="FFFF00"/>
          </a:solidFill>
        </p:spPr>
        <p:txBody>
          <a:bodyPr wrap="square" rtlCol="0">
            <a:spAutoFit/>
          </a:bodyPr>
          <a:lstStyle/>
          <a:p>
            <a:r>
              <a:rPr lang="en-CA" sz="1200" dirty="0"/>
              <a:t>Silvertip (Ag, Pb, Zn)</a:t>
            </a:r>
          </a:p>
        </p:txBody>
      </p:sp>
    </p:spTree>
    <p:extLst>
      <p:ext uri="{BB962C8B-B14F-4D97-AF65-F5344CB8AC3E}">
        <p14:creationId xmlns:p14="http://schemas.microsoft.com/office/powerpoint/2010/main" val="2581652716"/>
      </p:ext>
    </p:extLst>
  </p:cSld>
  <p:clrMapOvr>
    <a:masterClrMapping/>
  </p:clrMapOvr>
  <mc:AlternateContent xmlns:mc="http://schemas.openxmlformats.org/markup-compatibility/2006" xmlns:p14="http://schemas.microsoft.com/office/powerpoint/2010/main">
    <mc:Choice Requires="p14">
      <p:transition spd="slow" p14:dur="2000" advTm="23589"/>
    </mc:Choice>
    <mc:Fallback xmlns="">
      <p:transition spd="slow" advTm="23589"/>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B721016-78F0-4A38-BB21-124292721B95}"/>
              </a:ext>
            </a:extLst>
          </p:cNvPr>
          <p:cNvSpPr/>
          <p:nvPr/>
        </p:nvSpPr>
        <p:spPr>
          <a:xfrm>
            <a:off x="6905625" y="1322338"/>
            <a:ext cx="4933950" cy="2862322"/>
          </a:xfrm>
          <a:prstGeom prst="rect">
            <a:avLst/>
          </a:prstGeom>
        </p:spPr>
        <p:txBody>
          <a:bodyPr wrap="square">
            <a:spAutoFit/>
          </a:bodyPr>
          <a:lstStyle/>
          <a:p>
            <a:pPr lvl="0"/>
            <a:r>
              <a:rPr lang="en-CA" sz="2000" dirty="0">
                <a:solidFill>
                  <a:prstClr val="black"/>
                </a:solidFill>
                <a:latin typeface="Times New Roman" panose="02020603050405020304" pitchFamily="18" charset="0"/>
                <a:cs typeface="Times New Roman" panose="02020603050405020304" pitchFamily="18" charset="0"/>
              </a:rPr>
              <a:t>But there is some good news regarding</a:t>
            </a:r>
          </a:p>
          <a:p>
            <a:pPr lvl="0"/>
            <a:r>
              <a:rPr lang="en-CA" sz="2000" dirty="0">
                <a:solidFill>
                  <a:prstClr val="black"/>
                </a:solidFill>
                <a:latin typeface="Times New Roman" panose="02020603050405020304" pitchFamily="18" charset="0"/>
                <a:cs typeface="Times New Roman" panose="02020603050405020304" pitchFamily="18" charset="0"/>
              </a:rPr>
              <a:t>Coeur Mining Inc.’s Silvertip mine:</a:t>
            </a:r>
          </a:p>
          <a:p>
            <a:pPr lvl="0"/>
            <a:endParaRPr lang="en-CA" sz="2000" dirty="0">
              <a:solidFill>
                <a:prstClr val="black"/>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CA" sz="2000" dirty="0">
                <a:solidFill>
                  <a:prstClr val="black"/>
                </a:solidFill>
                <a:latin typeface="Times New Roman" panose="02020603050405020304" pitchFamily="18" charset="0"/>
                <a:cs typeface="Times New Roman" panose="02020603050405020304" pitchFamily="18" charset="0"/>
              </a:rPr>
              <a:t>An aggressive exploration program is being carried out, 60,000 m of drilling</a:t>
            </a:r>
          </a:p>
          <a:p>
            <a:pPr marL="285750" lvl="0" indent="-285750">
              <a:buFont typeface="Arial" panose="020B0604020202020204" pitchFamily="34" charset="0"/>
              <a:buChar char="•"/>
            </a:pPr>
            <a:r>
              <a:rPr lang="en-CA" sz="2000" dirty="0">
                <a:solidFill>
                  <a:prstClr val="black"/>
                </a:solidFill>
                <a:latin typeface="Times New Roman" panose="02020603050405020304" pitchFamily="18" charset="0"/>
                <a:cs typeface="Times New Roman" panose="02020603050405020304" pitchFamily="18" charset="0"/>
              </a:rPr>
              <a:t>A mill expansion is being evaluated</a:t>
            </a:r>
          </a:p>
          <a:p>
            <a:pPr marL="285750" lvl="0" indent="-285750">
              <a:buFont typeface="Arial" panose="020B0604020202020204" pitchFamily="34" charset="0"/>
              <a:buChar char="•"/>
            </a:pPr>
            <a:r>
              <a:rPr lang="en-CA" sz="2000" dirty="0">
                <a:solidFill>
                  <a:prstClr val="black"/>
                </a:solidFill>
                <a:latin typeface="Times New Roman" panose="02020603050405020304" pitchFamily="18" charset="0"/>
                <a:cs typeface="Times New Roman" panose="02020603050405020304" pitchFamily="18" charset="0"/>
              </a:rPr>
              <a:t>Drilling has located new zones with resource grade assay results</a:t>
            </a:r>
          </a:p>
          <a:p>
            <a:pPr marL="285750" lvl="0" indent="-285750">
              <a:buFont typeface="Arial" panose="020B0604020202020204" pitchFamily="34" charset="0"/>
              <a:buChar char="•"/>
            </a:pPr>
            <a:r>
              <a:rPr lang="en-CA" sz="2000" dirty="0">
                <a:solidFill>
                  <a:prstClr val="black"/>
                </a:solidFill>
                <a:latin typeface="Times New Roman" panose="02020603050405020304" pitchFamily="18" charset="0"/>
                <a:cs typeface="Times New Roman" panose="02020603050405020304" pitchFamily="18" charset="0"/>
              </a:rPr>
              <a:t>Possible restart in late 2021</a:t>
            </a:r>
          </a:p>
        </p:txBody>
      </p:sp>
      <p:pic>
        <p:nvPicPr>
          <p:cNvPr id="4" name="Picture 3" descr="A picture containing mountain, outdoor, nature, highland&#10;&#10;Description automatically generated">
            <a:extLst>
              <a:ext uri="{FF2B5EF4-FFF2-40B4-BE49-F238E27FC236}">
                <a16:creationId xmlns:a16="http://schemas.microsoft.com/office/drawing/2014/main" id="{7BC761AA-E72B-4DFE-815C-2DE594B7F1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 y="819043"/>
            <a:ext cx="6159817" cy="4153113"/>
          </a:xfrm>
          <a:prstGeom prst="rect">
            <a:avLst/>
          </a:prstGeom>
        </p:spPr>
      </p:pic>
      <p:sp>
        <p:nvSpPr>
          <p:cNvPr id="5" name="TextBox 4">
            <a:extLst>
              <a:ext uri="{FF2B5EF4-FFF2-40B4-BE49-F238E27FC236}">
                <a16:creationId xmlns:a16="http://schemas.microsoft.com/office/drawing/2014/main" id="{DA3AFF6F-18F2-4595-BCA3-7F50A94F06A6}"/>
              </a:ext>
            </a:extLst>
          </p:cNvPr>
          <p:cNvSpPr txBox="1"/>
          <p:nvPr/>
        </p:nvSpPr>
        <p:spPr>
          <a:xfrm>
            <a:off x="2346483" y="5086350"/>
            <a:ext cx="4057650" cy="523220"/>
          </a:xfrm>
          <a:prstGeom prst="rect">
            <a:avLst/>
          </a:prstGeom>
          <a:noFill/>
        </p:spPr>
        <p:txBody>
          <a:bodyPr wrap="square" rtlCol="0">
            <a:spAutoFit/>
          </a:bodyPr>
          <a:lstStyle/>
          <a:p>
            <a:r>
              <a:rPr lang="en-CA" sz="2800" dirty="0">
                <a:latin typeface="Times New Roman" panose="02020603050405020304" pitchFamily="18" charset="0"/>
                <a:cs typeface="Times New Roman" panose="02020603050405020304" pitchFamily="18" charset="0"/>
              </a:rPr>
              <a:t>Silvertip Mine</a:t>
            </a:r>
          </a:p>
        </p:txBody>
      </p:sp>
    </p:spTree>
    <p:extLst>
      <p:ext uri="{BB962C8B-B14F-4D97-AF65-F5344CB8AC3E}">
        <p14:creationId xmlns:p14="http://schemas.microsoft.com/office/powerpoint/2010/main" val="1424690481"/>
      </p:ext>
    </p:extLst>
  </p:cSld>
  <p:clrMapOvr>
    <a:masterClrMapping/>
  </p:clrMapOvr>
  <mc:AlternateContent xmlns:mc="http://schemas.openxmlformats.org/markup-compatibility/2006" xmlns:p14="http://schemas.microsoft.com/office/powerpoint/2010/main">
    <mc:Choice Requires="p14">
      <p:transition spd="slow" p14:dur="2000" advTm="20158"/>
    </mc:Choice>
    <mc:Fallback xmlns="">
      <p:transition spd="slow" advTm="2015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p&#10;&#10;Description automatically generated">
            <a:extLst>
              <a:ext uri="{FF2B5EF4-FFF2-40B4-BE49-F238E27FC236}">
                <a16:creationId xmlns:a16="http://schemas.microsoft.com/office/drawing/2014/main" id="{C6139E39-0960-4BAA-8BF1-CD52DE81CA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529" y="611523"/>
            <a:ext cx="7673354" cy="6133463"/>
          </a:xfrm>
          <a:prstGeom prst="rect">
            <a:avLst/>
          </a:prstGeom>
        </p:spPr>
      </p:pic>
      <p:sp>
        <p:nvSpPr>
          <p:cNvPr id="2" name="TextBox 1">
            <a:extLst>
              <a:ext uri="{FF2B5EF4-FFF2-40B4-BE49-F238E27FC236}">
                <a16:creationId xmlns:a16="http://schemas.microsoft.com/office/drawing/2014/main" id="{53B8D7E9-A732-4C06-BA8F-6A2B2C313A5A}"/>
              </a:ext>
            </a:extLst>
          </p:cNvPr>
          <p:cNvSpPr txBox="1"/>
          <p:nvPr/>
        </p:nvSpPr>
        <p:spPr>
          <a:xfrm>
            <a:off x="2775857" y="223160"/>
            <a:ext cx="6444343" cy="584775"/>
          </a:xfrm>
          <a:prstGeom prst="rect">
            <a:avLst/>
          </a:prstGeom>
          <a:noFill/>
        </p:spPr>
        <p:txBody>
          <a:bodyPr wrap="square" rtlCol="0">
            <a:spAutoFit/>
          </a:bodyPr>
          <a:lstStyle/>
          <a:p>
            <a:r>
              <a:rPr lang="en-CA" sz="3200" dirty="0">
                <a:latin typeface="Times New Roman" panose="02020603050405020304" pitchFamily="18" charset="0"/>
                <a:cs typeface="Times New Roman" panose="02020603050405020304" pitchFamily="18" charset="0"/>
              </a:rPr>
              <a:t>British Columbia Coal Mines 2020</a:t>
            </a:r>
          </a:p>
        </p:txBody>
      </p:sp>
      <p:sp>
        <p:nvSpPr>
          <p:cNvPr id="3" name="TextBox 2">
            <a:extLst>
              <a:ext uri="{FF2B5EF4-FFF2-40B4-BE49-F238E27FC236}">
                <a16:creationId xmlns:a16="http://schemas.microsoft.com/office/drawing/2014/main" id="{9F33ED4C-3B4C-499A-974C-3811349D1D9C}"/>
              </a:ext>
            </a:extLst>
          </p:cNvPr>
          <p:cNvSpPr txBox="1"/>
          <p:nvPr/>
        </p:nvSpPr>
        <p:spPr>
          <a:xfrm>
            <a:off x="6905626" y="892104"/>
            <a:ext cx="4757426" cy="3693319"/>
          </a:xfrm>
          <a:prstGeom prst="rect">
            <a:avLst/>
          </a:prstGeom>
          <a:noFill/>
        </p:spPr>
        <p:txBody>
          <a:bodyPr wrap="square" rtlCol="0">
            <a:spAutoFit/>
          </a:bodyPr>
          <a:lstStyle/>
          <a:p>
            <a:r>
              <a:rPr lang="en-CA" dirty="0" err="1">
                <a:latin typeface="Times New Roman" panose="02020603050405020304" pitchFamily="18" charset="0"/>
                <a:cs typeface="Times New Roman" panose="02020603050405020304" pitchFamily="18" charset="0"/>
              </a:rPr>
              <a:t>Conuma</a:t>
            </a:r>
            <a:r>
              <a:rPr lang="en-CA" dirty="0">
                <a:latin typeface="Times New Roman" panose="02020603050405020304" pitchFamily="18" charset="0"/>
                <a:cs typeface="Times New Roman" panose="02020603050405020304" pitchFamily="18" charset="0"/>
              </a:rPr>
              <a:t> Coal Resources Limited operated three mines in the northeast during 2020 but Willow Creek was shut down in July.</a:t>
            </a:r>
          </a:p>
          <a:p>
            <a:endParaRPr lang="en-CA" dirty="0">
              <a:latin typeface="Times New Roman" panose="02020603050405020304" pitchFamily="18" charset="0"/>
              <a:cs typeface="Times New Roman" panose="02020603050405020304" pitchFamily="18" charset="0"/>
            </a:endParaRPr>
          </a:p>
          <a:p>
            <a:r>
              <a:rPr lang="en-CA" dirty="0">
                <a:latin typeface="Times New Roman" panose="02020603050405020304" pitchFamily="18" charset="0"/>
                <a:cs typeface="Times New Roman" panose="02020603050405020304" pitchFamily="18" charset="0"/>
              </a:rPr>
              <a:t>The four mines in the southeast are operated by Teck Coal Limited.</a:t>
            </a:r>
          </a:p>
          <a:p>
            <a:endParaRPr lang="en-CA" dirty="0">
              <a:latin typeface="Times New Roman" panose="02020603050405020304" pitchFamily="18" charset="0"/>
              <a:cs typeface="Times New Roman" panose="02020603050405020304" pitchFamily="18" charset="0"/>
            </a:endParaRPr>
          </a:p>
          <a:p>
            <a:r>
              <a:rPr lang="en-CA" dirty="0">
                <a:latin typeface="Times New Roman" panose="02020603050405020304" pitchFamily="18" charset="0"/>
                <a:cs typeface="Times New Roman" panose="02020603050405020304" pitchFamily="18" charset="0"/>
              </a:rPr>
              <a:t>All are open pit operations.</a:t>
            </a:r>
          </a:p>
          <a:p>
            <a:endParaRPr lang="en-CA" dirty="0">
              <a:latin typeface="Times New Roman" panose="02020603050405020304" pitchFamily="18" charset="0"/>
              <a:cs typeface="Times New Roman" panose="02020603050405020304" pitchFamily="18" charset="0"/>
            </a:endParaRPr>
          </a:p>
          <a:p>
            <a:r>
              <a:rPr lang="en-CA" dirty="0">
                <a:latin typeface="Times New Roman" panose="02020603050405020304" pitchFamily="18" charset="0"/>
                <a:cs typeface="Times New Roman" panose="02020603050405020304" pitchFamily="18" charset="0"/>
              </a:rPr>
              <a:t>The coal is metallurgical grade and BC exports are typically 25-30 million tonnes per year.</a:t>
            </a:r>
          </a:p>
          <a:p>
            <a:endParaRPr lang="en-CA" dirty="0"/>
          </a:p>
          <a:p>
            <a:endParaRPr lang="en-CA" dirty="0"/>
          </a:p>
        </p:txBody>
      </p:sp>
    </p:spTree>
    <p:extLst>
      <p:ext uri="{BB962C8B-B14F-4D97-AF65-F5344CB8AC3E}">
        <p14:creationId xmlns:p14="http://schemas.microsoft.com/office/powerpoint/2010/main" val="1161972823"/>
      </p:ext>
    </p:extLst>
  </p:cSld>
  <p:clrMapOvr>
    <a:masterClrMapping/>
  </p:clrMapOvr>
  <mc:AlternateContent xmlns:mc="http://schemas.openxmlformats.org/markup-compatibility/2006" xmlns:p14="http://schemas.microsoft.com/office/powerpoint/2010/main">
    <mc:Choice Requires="p14">
      <p:transition spd="slow" p14:dur="2000" advTm="29418"/>
    </mc:Choice>
    <mc:Fallback xmlns="">
      <p:transition spd="slow" advTm="2941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27B99C-5B37-4323-8890-7C57FB9E800A}"/>
              </a:ext>
            </a:extLst>
          </p:cNvPr>
          <p:cNvSpPr txBox="1"/>
          <p:nvPr/>
        </p:nvSpPr>
        <p:spPr>
          <a:xfrm>
            <a:off x="1148928" y="1433058"/>
            <a:ext cx="9894143" cy="3262432"/>
          </a:xfrm>
          <a:prstGeom prst="rect">
            <a:avLst/>
          </a:prstGeom>
          <a:noFill/>
        </p:spPr>
        <p:txBody>
          <a:bodyPr wrap="square" rtlCol="0">
            <a:spAutoFit/>
          </a:bodyPr>
          <a:lstStyle/>
          <a:p>
            <a:pPr>
              <a:spcAft>
                <a:spcPts val="600"/>
              </a:spcAft>
            </a:pPr>
            <a:r>
              <a:rPr lang="en-CA" sz="2800" b="1" dirty="0">
                <a:solidFill>
                  <a:prstClr val="black"/>
                </a:solidFill>
                <a:latin typeface="Times New Roman" panose="02020603050405020304" pitchFamily="18" charset="0"/>
                <a:cs typeface="Times New Roman" panose="02020603050405020304" pitchFamily="18" charset="0"/>
              </a:rPr>
              <a:t>Ernst &amp;Young LLP 2020 Mineral and Coal Exploration Survey</a:t>
            </a:r>
          </a:p>
          <a:p>
            <a:pPr>
              <a:spcAft>
                <a:spcPts val="600"/>
              </a:spcAft>
            </a:pPr>
            <a:r>
              <a:rPr lang="en-CA" sz="2800" b="1" dirty="0">
                <a:solidFill>
                  <a:prstClr val="black"/>
                </a:solidFill>
                <a:latin typeface="Times New Roman" panose="02020603050405020304" pitchFamily="18" charset="0"/>
                <a:cs typeface="Times New Roman" panose="02020603050405020304" pitchFamily="18" charset="0"/>
              </a:rPr>
              <a:t> </a:t>
            </a:r>
          </a:p>
          <a:p>
            <a:pPr marL="285750" indent="-285750">
              <a:spcAft>
                <a:spcPts val="600"/>
              </a:spcAft>
              <a:buFont typeface="Arial" panose="020B0604020202020204" pitchFamily="34" charset="0"/>
              <a:buChar char="•"/>
            </a:pPr>
            <a:r>
              <a:rPr lang="en-CA" sz="2800" dirty="0">
                <a:solidFill>
                  <a:prstClr val="black"/>
                </a:solidFill>
                <a:latin typeface="Times New Roman" panose="02020603050405020304" pitchFamily="18" charset="0"/>
                <a:cs typeface="Times New Roman" panose="02020603050405020304" pitchFamily="18" charset="0"/>
              </a:rPr>
              <a:t>Joint initiative between the Province of British Columbia, Ministry of Energy Mines and Low Carbon Innovation, the Association for Mineral Exploration and EY LLP</a:t>
            </a:r>
          </a:p>
          <a:p>
            <a:pPr marL="285750" indent="-285750">
              <a:spcAft>
                <a:spcPts val="600"/>
              </a:spcAft>
              <a:buFont typeface="Arial" panose="020B0604020202020204" pitchFamily="34" charset="0"/>
              <a:buChar char="•"/>
            </a:pPr>
            <a:r>
              <a:rPr lang="en-CA" sz="2800" dirty="0">
                <a:solidFill>
                  <a:prstClr val="black"/>
                </a:solidFill>
                <a:latin typeface="Times New Roman" panose="02020603050405020304" pitchFamily="18" charset="0"/>
                <a:cs typeface="Times New Roman" panose="02020603050405020304" pitchFamily="18" charset="0"/>
              </a:rPr>
              <a:t>Full report was released in March, 2021</a:t>
            </a:r>
          </a:p>
          <a:p>
            <a:pPr marL="285750" indent="-285750">
              <a:buFont typeface="Arial" panose="020B0604020202020204" pitchFamily="34" charset="0"/>
              <a:buChar char="•"/>
            </a:pPr>
            <a:endParaRPr lang="en-CA" dirty="0">
              <a:solidFill>
                <a:prstClr val="black"/>
              </a:solidFill>
              <a:latin typeface="Tahoma"/>
              <a:cs typeface="Arial"/>
            </a:endParaRPr>
          </a:p>
        </p:txBody>
      </p:sp>
    </p:spTree>
    <p:extLst>
      <p:ext uri="{BB962C8B-B14F-4D97-AF65-F5344CB8AC3E}">
        <p14:creationId xmlns:p14="http://schemas.microsoft.com/office/powerpoint/2010/main" val="4008347858"/>
      </p:ext>
    </p:extLst>
  </p:cSld>
  <p:clrMapOvr>
    <a:masterClrMapping/>
  </p:clrMapOvr>
  <mc:AlternateContent xmlns:mc="http://schemas.openxmlformats.org/markup-compatibility/2006" xmlns:p14="http://schemas.microsoft.com/office/powerpoint/2010/main">
    <mc:Choice Requires="p14">
      <p:transition spd="slow" p14:dur="2000" advTm="30086"/>
    </mc:Choice>
    <mc:Fallback xmlns="">
      <p:transition spd="slow" advTm="3008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1E1142-7261-47E6-ABFA-9A41BDDD61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7485" y="1928620"/>
            <a:ext cx="5594242" cy="4564255"/>
          </a:xfrm>
          <a:prstGeom prst="rect">
            <a:avLst/>
          </a:prstGeom>
        </p:spPr>
      </p:pic>
      <p:sp>
        <p:nvSpPr>
          <p:cNvPr id="3" name="Title 4">
            <a:extLst>
              <a:ext uri="{FF2B5EF4-FFF2-40B4-BE49-F238E27FC236}">
                <a16:creationId xmlns:a16="http://schemas.microsoft.com/office/drawing/2014/main" id="{688D11EB-3F5B-4BD1-AB99-B5AC4B654280}"/>
              </a:ext>
            </a:extLst>
          </p:cNvPr>
          <p:cNvSpPr txBox="1">
            <a:spLocks/>
          </p:cNvSpPr>
          <p:nvPr/>
        </p:nvSpPr>
        <p:spPr>
          <a:xfrm>
            <a:off x="564377" y="1183881"/>
            <a:ext cx="8988007" cy="61944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dirty="0">
                <a:solidFill>
                  <a:prstClr val="black"/>
                </a:solidFill>
                <a:latin typeface="Times New Roman" panose="02020603050405020304" pitchFamily="18" charset="0"/>
                <a:cs typeface="Times New Roman" panose="02020603050405020304" pitchFamily="18" charset="0"/>
              </a:rPr>
              <a:t>Five Regional Geologists in BC based in regional offices (2 vacant positions)</a:t>
            </a:r>
            <a:br>
              <a:rPr lang="en-US" sz="2400" dirty="0">
                <a:solidFill>
                  <a:srgbClr val="FFFF00"/>
                </a:solidFill>
                <a:latin typeface="Times New Roman" panose="02020603050405020304" pitchFamily="18" charset="0"/>
                <a:cs typeface="Times New Roman" panose="02020603050405020304" pitchFamily="18" charset="0"/>
              </a:rPr>
            </a:br>
            <a:br>
              <a:rPr lang="en-US" sz="2400" dirty="0">
                <a:solidFill>
                  <a:srgbClr val="FFFF00"/>
                </a:solidFill>
                <a:latin typeface="Times New Roman" panose="02020603050405020304" pitchFamily="18" charset="0"/>
                <a:cs typeface="Times New Roman" panose="02020603050405020304" pitchFamily="18" charset="0"/>
              </a:rPr>
            </a:br>
            <a:endParaRPr lang="en-US" sz="2800" i="1" dirty="0">
              <a:solidFill>
                <a:srgbClr val="FFFF00"/>
              </a:solidFill>
              <a:latin typeface="Times New Roman" panose="02020603050405020304" pitchFamily="18" charset="0"/>
              <a:cs typeface="Times New Roman" panose="02020603050405020304" pitchFamily="18" charset="0"/>
            </a:endParaRPr>
          </a:p>
        </p:txBody>
      </p:sp>
      <p:sp>
        <p:nvSpPr>
          <p:cNvPr id="4" name="Title 4">
            <a:extLst>
              <a:ext uri="{FF2B5EF4-FFF2-40B4-BE49-F238E27FC236}">
                <a16:creationId xmlns:a16="http://schemas.microsoft.com/office/drawing/2014/main" id="{77BC187A-8A87-4E98-8388-E5C540B0D85B}"/>
              </a:ext>
            </a:extLst>
          </p:cNvPr>
          <p:cNvSpPr txBox="1">
            <a:spLocks/>
          </p:cNvSpPr>
          <p:nvPr/>
        </p:nvSpPr>
        <p:spPr>
          <a:xfrm>
            <a:off x="564377" y="1915960"/>
            <a:ext cx="5531623" cy="3026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buFont typeface="Arial" panose="020B0604020202020204" pitchFamily="34" charset="0"/>
              <a:buChar char="•"/>
            </a:pPr>
            <a:r>
              <a:rPr lang="en-US" sz="1800" dirty="0">
                <a:solidFill>
                  <a:prstClr val="black"/>
                </a:solidFill>
                <a:latin typeface="Times New Roman" panose="02020603050405020304" pitchFamily="18" charset="0"/>
                <a:cs typeface="Times New Roman" panose="02020603050405020304" pitchFamily="18" charset="0"/>
              </a:rPr>
              <a:t>Since June they are now in the BCGS (4 positions previously in the Health, Safety and Permitting branch)</a:t>
            </a:r>
          </a:p>
          <a:p>
            <a:pPr marL="342900" indent="-342900" algn="l">
              <a:buFont typeface="Arial" panose="020B0604020202020204" pitchFamily="34" charset="0"/>
              <a:buChar char="•"/>
            </a:pPr>
            <a:endParaRPr lang="en-US" sz="1800" dirty="0">
              <a:solidFill>
                <a:prstClr val="black"/>
              </a:solidFill>
              <a:latin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r>
              <a:rPr lang="en-US" sz="1800" dirty="0">
                <a:solidFill>
                  <a:prstClr val="black"/>
                </a:solidFill>
                <a:latin typeface="Times New Roman" panose="02020603050405020304" pitchFamily="18" charset="0"/>
                <a:cs typeface="Times New Roman" panose="02020603050405020304" pitchFamily="18" charset="0"/>
              </a:rPr>
              <a:t>BCGS/MDO co-ordinates their geoscience outputs and publishes the annual </a:t>
            </a:r>
            <a:r>
              <a:rPr lang="en-US" sz="1800" i="1" dirty="0">
                <a:solidFill>
                  <a:prstClr val="black"/>
                </a:solidFill>
                <a:latin typeface="Times New Roman" panose="02020603050405020304" pitchFamily="18" charset="0"/>
                <a:cs typeface="Times New Roman" panose="02020603050405020304" pitchFamily="18" charset="0"/>
              </a:rPr>
              <a:t>Overview of Exploration and Mining in BC </a:t>
            </a:r>
            <a:r>
              <a:rPr lang="en-US" sz="1800" dirty="0">
                <a:solidFill>
                  <a:prstClr val="black"/>
                </a:solidFill>
                <a:latin typeface="Times New Roman" panose="02020603050405020304" pitchFamily="18" charset="0"/>
                <a:cs typeface="Times New Roman" panose="02020603050405020304" pitchFamily="18" charset="0"/>
              </a:rPr>
              <a:t>publication</a:t>
            </a:r>
          </a:p>
          <a:p>
            <a:pPr marL="342900" indent="-342900" algn="l">
              <a:buFont typeface="Arial" panose="020B0604020202020204" pitchFamily="34" charset="0"/>
              <a:buChar char="•"/>
            </a:pPr>
            <a:endParaRPr lang="en-US" sz="1800" dirty="0">
              <a:solidFill>
                <a:prstClr val="black"/>
              </a:solidFill>
              <a:latin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r>
              <a:rPr lang="en-US" sz="1800" dirty="0">
                <a:solidFill>
                  <a:prstClr val="black"/>
                </a:solidFill>
                <a:latin typeface="Times New Roman" panose="02020603050405020304" pitchFamily="18" charset="0"/>
                <a:cs typeface="Times New Roman" panose="02020603050405020304" pitchFamily="18" charset="0"/>
              </a:rPr>
              <a:t>Regional geologists and the MDO collect mineral exploration data for the </a:t>
            </a:r>
            <a:r>
              <a:rPr lang="en-US" sz="1800" i="1" dirty="0">
                <a:solidFill>
                  <a:prstClr val="black"/>
                </a:solidFill>
                <a:latin typeface="Times New Roman" panose="02020603050405020304" pitchFamily="18" charset="0"/>
                <a:cs typeface="Times New Roman" panose="02020603050405020304" pitchFamily="18" charset="0"/>
              </a:rPr>
              <a:t>Ernst &amp; Young (EY) survey of BC mineral and coal exploration</a:t>
            </a:r>
            <a:br>
              <a:rPr lang="en-US" sz="1800" dirty="0">
                <a:solidFill>
                  <a:srgbClr val="FFFF00"/>
                </a:solidFill>
                <a:latin typeface="Times New Roman" panose="02020603050405020304" pitchFamily="18" charset="0"/>
                <a:cs typeface="Times New Roman" panose="02020603050405020304" pitchFamily="18" charset="0"/>
              </a:rPr>
            </a:br>
            <a:br>
              <a:rPr lang="en-US" sz="2400" dirty="0">
                <a:solidFill>
                  <a:srgbClr val="FFFF00"/>
                </a:solidFill>
                <a:latin typeface="Calibri" panose="020F0502020204030204" pitchFamily="34" charset="0"/>
              </a:rPr>
            </a:br>
            <a:endParaRPr lang="en-US" sz="2800" i="1" dirty="0">
              <a:solidFill>
                <a:srgbClr val="FFFF00"/>
              </a:solidFill>
              <a:latin typeface="Calibri" panose="020F0502020204030204" pitchFamily="34" charset="0"/>
            </a:endParaRPr>
          </a:p>
        </p:txBody>
      </p:sp>
      <p:sp>
        <p:nvSpPr>
          <p:cNvPr id="5" name="Title 1">
            <a:extLst>
              <a:ext uri="{FF2B5EF4-FFF2-40B4-BE49-F238E27FC236}">
                <a16:creationId xmlns:a16="http://schemas.microsoft.com/office/drawing/2014/main" id="{6B347077-E10C-4728-BDBD-8B531E1C23C2}"/>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3200" dirty="0">
                <a:latin typeface="Times New Roman" panose="02020603050405020304" pitchFamily="18" charset="0"/>
                <a:cs typeface="Times New Roman" panose="02020603050405020304" pitchFamily="18" charset="0"/>
              </a:rPr>
              <a:t>Regional Geologists</a:t>
            </a:r>
          </a:p>
        </p:txBody>
      </p:sp>
    </p:spTree>
    <p:extLst>
      <p:ext uri="{BB962C8B-B14F-4D97-AF65-F5344CB8AC3E}">
        <p14:creationId xmlns:p14="http://schemas.microsoft.com/office/powerpoint/2010/main" val="3108041712"/>
      </p:ext>
    </p:extLst>
  </p:cSld>
  <p:clrMapOvr>
    <a:masterClrMapping/>
  </p:clrMapOvr>
  <mc:AlternateContent xmlns:mc="http://schemas.openxmlformats.org/markup-compatibility/2006" xmlns:p14="http://schemas.microsoft.com/office/powerpoint/2010/main">
    <mc:Choice Requires="p14">
      <p:transition spd="slow" p14:dur="2000" advTm="40407"/>
    </mc:Choice>
    <mc:Fallback xmlns="">
      <p:transition spd="slow" advTm="40407"/>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906</TotalTime>
  <Words>2278</Words>
  <Application>Microsoft Office PowerPoint</Application>
  <PresentationFormat>Widescreen</PresentationFormat>
  <Paragraphs>348</Paragraphs>
  <Slides>32</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Calibri Light</vt:lpstr>
      <vt:lpstr>Tahoma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Exploration Highlights  2020 (cont.)</vt:lpstr>
      <vt:lpstr>Exploration Highlights  2020 (cont.)</vt:lpstr>
      <vt:lpstr>PowerPoint Presentation</vt:lpstr>
      <vt:lpstr>PowerPoint Presentation</vt:lpstr>
      <vt:lpstr>New Publications Now Available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Clarke, Gordon EMPR:EX</dc:creator>
  <cp:lastModifiedBy>Aspler, Lawrence EMPR:EX</cp:lastModifiedBy>
  <cp:revision>86</cp:revision>
  <cp:lastPrinted>2021-01-13T19:50:46Z</cp:lastPrinted>
  <dcterms:created xsi:type="dcterms:W3CDTF">2021-01-12T21:20:50Z</dcterms:created>
  <dcterms:modified xsi:type="dcterms:W3CDTF">2021-03-27T00:07:53Z</dcterms:modified>
</cp:coreProperties>
</file>