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ink/ink1.xml" ContentType="application/inkml+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301" r:id="rId3"/>
    <p:sldId id="258" r:id="rId4"/>
    <p:sldId id="259" r:id="rId5"/>
    <p:sldId id="272" r:id="rId6"/>
    <p:sldId id="292" r:id="rId7"/>
    <p:sldId id="263" r:id="rId8"/>
    <p:sldId id="296" r:id="rId9"/>
    <p:sldId id="297" r:id="rId10"/>
    <p:sldId id="288" r:id="rId11"/>
    <p:sldId id="289" r:id="rId12"/>
    <p:sldId id="290" r:id="rId13"/>
    <p:sldId id="291" r:id="rId14"/>
    <p:sldId id="316" r:id="rId15"/>
    <p:sldId id="305" r:id="rId16"/>
    <p:sldId id="306" r:id="rId17"/>
    <p:sldId id="307" r:id="rId18"/>
    <p:sldId id="310" r:id="rId19"/>
    <p:sldId id="308" r:id="rId20"/>
    <p:sldId id="309" r:id="rId21"/>
    <p:sldId id="298" r:id="rId22"/>
    <p:sldId id="282" r:id="rId23"/>
    <p:sldId id="311" r:id="rId24"/>
    <p:sldId id="312" r:id="rId25"/>
    <p:sldId id="315" r:id="rId26"/>
    <p:sldId id="303" r:id="rId27"/>
    <p:sldId id="304" r:id="rId28"/>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263C622-5DD9-9916-8250-5AE638D421C1}" name="Zupp, Shelley L FOR:EX" initials="ZF" userId="S::shelley.zupp@gov.bc.ca::a1726840-dabc-42d5-b558-d50582b4d7f2" providerId="AD"/>
  <p188:author id="{275F3640-D2D5-A0FA-2E67-5C61350CB4EF}" name="Lindberg, Erin FOR:EX" initials="EL" userId="S::Erin.Lindberg@gov.bc.ca::fa19729b-c6f9-4eb6-bb8c-22dacc4d747d" providerId="AD"/>
  <p188:author id="{E103E34F-8934-2932-6375-975ED710E48E}" name="Charlston, Alena FOR:EX" initials="CA" userId="S::alena.charlston@gov.bc.ca::6240cfd7-7194-4038-bad3-4a0933edf65c" providerId="AD"/>
  <p188:author id="{14ED717F-D1F4-17EE-32B1-848409D7E04F}" name="Ritchie-Bonar, Aaren FOR:EX" initials="RA" userId="S::aaren.ritchiebonar@gov.bc.ca::c7e7095a-db40-4fa3-8638-2f952ea81657" providerId="AD"/>
  <p188:author id="{12A06D9D-FA17-66A4-EC57-639CD50A4D56}" name="Sullivan, Bruce FOR:EX" initials="SB" userId="S::bruce.sullivan@gov.bc.ca::95a94dc1-f7fd-4970-8dd2-9fdcc7d4a1f9" providerId="AD"/>
  <p188:author id="{AC7A84AD-5262-CD8B-C8FD-F46B8A13E06E}" name="Ritchie-Bonar, Aaren FOR:EX" initials="AR" userId="S::Aaren.RitchieBonar@gov.bc.ca::c7e7095a-db40-4fa3-8638-2f952ea81657" providerId="AD"/>
  <p188:author id="{8BFD35D8-37DD-D6FD-FAA0-FAE5214C71E3}" name="Kilpatrick, Kevin R FOR:EX" initials="KK" userId="S::Kevin.Kilpatrick@gov.bc.ca::a05e0118-6752-44ac-af26-198e2caac545"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6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4CBFEF-994F-45B8-917F-589C32135595}" v="2" dt="2025-03-13T16:37:31.13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7362" autoAdjust="0"/>
  </p:normalViewPr>
  <p:slideViewPr>
    <p:cSldViewPr snapToGrid="0">
      <p:cViewPr varScale="1">
        <p:scale>
          <a:sx n="53" d="100"/>
          <a:sy n="53" d="100"/>
        </p:scale>
        <p:origin x="2796" y="60"/>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berg, Erin FOR:EX" userId="fa19729b-c6f9-4eb6-bb8c-22dacc4d747d" providerId="ADAL" clId="{1B4CBFEF-994F-45B8-917F-589C32135595}"/>
    <pc:docChg chg="custSel delSld modSld">
      <pc:chgData name="Lindberg, Erin FOR:EX" userId="fa19729b-c6f9-4eb6-bb8c-22dacc4d747d" providerId="ADAL" clId="{1B4CBFEF-994F-45B8-917F-589C32135595}" dt="2025-03-13T16:40:59.009" v="125" actId="113"/>
      <pc:docMkLst>
        <pc:docMk/>
      </pc:docMkLst>
      <pc:sldChg chg="modNotesTx">
        <pc:chgData name="Lindberg, Erin FOR:EX" userId="fa19729b-c6f9-4eb6-bb8c-22dacc4d747d" providerId="ADAL" clId="{1B4CBFEF-994F-45B8-917F-589C32135595}" dt="2025-03-13T16:12:26.598" v="4" actId="6549"/>
        <pc:sldMkLst>
          <pc:docMk/>
          <pc:sldMk cId="1014616961" sldId="282"/>
        </pc:sldMkLst>
      </pc:sldChg>
      <pc:sldChg chg="modNotesTx">
        <pc:chgData name="Lindberg, Erin FOR:EX" userId="fa19729b-c6f9-4eb6-bb8c-22dacc4d747d" providerId="ADAL" clId="{1B4CBFEF-994F-45B8-917F-589C32135595}" dt="2025-03-13T16:12:06.686" v="2" actId="20577"/>
        <pc:sldMkLst>
          <pc:docMk/>
          <pc:sldMk cId="1716488699" sldId="298"/>
        </pc:sldMkLst>
      </pc:sldChg>
      <pc:sldChg chg="modNotesTx">
        <pc:chgData name="Lindberg, Erin FOR:EX" userId="fa19729b-c6f9-4eb6-bb8c-22dacc4d747d" providerId="ADAL" clId="{1B4CBFEF-994F-45B8-917F-589C32135595}" dt="2025-03-13T16:12:31.557" v="5" actId="6549"/>
        <pc:sldMkLst>
          <pc:docMk/>
          <pc:sldMk cId="3681818714" sldId="311"/>
        </pc:sldMkLst>
      </pc:sldChg>
      <pc:sldChg chg="modNotesTx">
        <pc:chgData name="Lindberg, Erin FOR:EX" userId="fa19729b-c6f9-4eb6-bb8c-22dacc4d747d" providerId="ADAL" clId="{1B4CBFEF-994F-45B8-917F-589C32135595}" dt="2025-03-13T16:12:40.778" v="6" actId="6549"/>
        <pc:sldMkLst>
          <pc:docMk/>
          <pc:sldMk cId="391466719" sldId="312"/>
        </pc:sldMkLst>
      </pc:sldChg>
      <pc:sldChg chg="modSp mod modNotesTx">
        <pc:chgData name="Lindberg, Erin FOR:EX" userId="fa19729b-c6f9-4eb6-bb8c-22dacc4d747d" providerId="ADAL" clId="{1B4CBFEF-994F-45B8-917F-589C32135595}" dt="2025-03-13T16:40:59.009" v="125" actId="113"/>
        <pc:sldMkLst>
          <pc:docMk/>
          <pc:sldMk cId="3915582680" sldId="315"/>
        </pc:sldMkLst>
        <pc:spChg chg="mod">
          <ac:chgData name="Lindberg, Erin FOR:EX" userId="fa19729b-c6f9-4eb6-bb8c-22dacc4d747d" providerId="ADAL" clId="{1B4CBFEF-994F-45B8-917F-589C32135595}" dt="2025-03-13T16:39:58.592" v="68" actId="1076"/>
          <ac:spMkLst>
            <pc:docMk/>
            <pc:sldMk cId="3915582680" sldId="315"/>
            <ac:spMk id="2" creationId="{A9816C7F-FB2A-483A-7F56-80B14DA78605}"/>
          </ac:spMkLst>
        </pc:spChg>
      </pc:sldChg>
      <pc:sldChg chg="del">
        <pc:chgData name="Lindberg, Erin FOR:EX" userId="fa19729b-c6f9-4eb6-bb8c-22dacc4d747d" providerId="ADAL" clId="{1B4CBFEF-994F-45B8-917F-589C32135595}" dt="2025-03-13T16:40:15.249" v="69" actId="2696"/>
        <pc:sldMkLst>
          <pc:docMk/>
          <pc:sldMk cId="1833343969" sldId="321"/>
        </pc:sldMkLst>
      </pc:sldChg>
      <pc:sldChg chg="modSp del mod modNotesTx">
        <pc:chgData name="Lindberg, Erin FOR:EX" userId="fa19729b-c6f9-4eb6-bb8c-22dacc4d747d" providerId="ADAL" clId="{1B4CBFEF-994F-45B8-917F-589C32135595}" dt="2025-03-13T16:34:07.808" v="63" actId="2696"/>
        <pc:sldMkLst>
          <pc:docMk/>
          <pc:sldMk cId="2330738091" sldId="321"/>
        </pc:sldMkLst>
        <pc:spChg chg="mod">
          <ac:chgData name="Lindberg, Erin FOR:EX" userId="fa19729b-c6f9-4eb6-bb8c-22dacc4d747d" providerId="ADAL" clId="{1B4CBFEF-994F-45B8-917F-589C32135595}" dt="2025-03-13T16:17:36.285" v="55" actId="113"/>
          <ac:spMkLst>
            <pc:docMk/>
            <pc:sldMk cId="2330738091" sldId="321"/>
            <ac:spMk id="2" creationId="{49DB82AA-EC24-0BD3-3FE9-3DE77FB1BF98}"/>
          </ac:spMkLst>
        </pc:spChg>
        <pc:spChg chg="mod">
          <ac:chgData name="Lindberg, Erin FOR:EX" userId="fa19729b-c6f9-4eb6-bb8c-22dacc4d747d" providerId="ADAL" clId="{1B4CBFEF-994F-45B8-917F-589C32135595}" dt="2025-03-13T16:18:15.937" v="62" actId="6549"/>
          <ac:spMkLst>
            <pc:docMk/>
            <pc:sldMk cId="2330738091" sldId="321"/>
            <ac:spMk id="3" creationId="{21A8DB64-5634-6419-9229-391C9BCE0B38}"/>
          </ac:spMkLst>
        </pc:spChg>
      </pc:sldChg>
      <pc:sldChg chg="del">
        <pc:chgData name="Lindberg, Erin FOR:EX" userId="fa19729b-c6f9-4eb6-bb8c-22dacc4d747d" providerId="ADAL" clId="{1B4CBFEF-994F-45B8-917F-589C32135595}" dt="2025-03-13T16:37:37.013" v="64" actId="2696"/>
        <pc:sldMkLst>
          <pc:docMk/>
          <pc:sldMk cId="926638131" sldId="322"/>
        </pc:sldMkLst>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05T00:50:12.548"/>
    </inkml:context>
    <inkml:brush xml:id="br0">
      <inkml:brushProperty name="width" value="0.1" units="cm"/>
      <inkml:brushProperty name="height" value="0.1" units="cm"/>
      <inkml:brushProperty name="color" value="#E71224"/>
    </inkml:brush>
  </inkml:definitions>
  <inkml:trace contextRef="#ctx0" brushRef="#br0">27290 12613 16383 0 0,'0'-5'0'0'0,"-11"-2"0"0"0,-14-11 0 0 0,-13-1 0 0 0,-6-10 0 0 0,-12-4 0 0 0,-12-7 0 0 0,-6-3 0 0 0,-5 1 0 0 0,-1 2 0 0 0,-3 3 0 0 0,-3 1 0 0 0,2 3 0 0 0,-1-5 0 0 0,-1 5 0 0 0,-20 2 0 0 0,-1-4 0 0 0,-5 4 0 0 0,1 7 0 0 0,14 7 0 0 0,13 8 0 0 0,9 4 0 0 0,13 3 0 0 0,11 3 0 0 0,4 0 0 0 0,4 1 0 0 0,10 4 0 0 0,5 3 0 0 0,1-2 0 0 0,7 4 0 0 0,0 1 0 0 0,3 2 0 0 0,1 0 0 0 0,1 3 0 0 0,-1-2 0 0 0,-3 2 0 0 0,1 3 0 0 0,-7 5 0 0 0,1 2 0 0 0,-1 3 0 0 0,-1-5 0 0 0,-3 0 0 0 0,5 0 0 0 0,1-3 0 0 0,-2 4 0 0 0,-1-1 0 0 0,3 0 0 0 0,1 1 0 0 0,4 1 0 0 0,-1 3 0 0 0,-2-6 0 0 0,2 0 0 0 0,5 1 0 0 0,-1 1 0 0 0,2 2 0 0 0,-2-4 0 0 0,2 5 0 0 0,-3-3 0 0 0,2 0 0 0 0,-3-4 0 0 0,2-2 0 0 0,4 3 0 0 0,-2 1 0 0 0,-4 3 0 0 0,1 8 0 0 0,-3 8 0 0 0,-3 7 0 0 0,-3 7 0 0 0,-2-2 0 0 0,2-4 0 0 0,1 0 0 0 0,-1-4 0 0 0,4-4 0 0 0,5-5 0 0 0,0-2 0 0 0,-2-3 0 0 0,1 4 0 0 0,4 1 0 0 0,-1 5 0 0 0,-4 6 0 0 0,1 0 0 0 0,-1 2 0 0 0,-4 4 0 0 0,2-3 0 0 0,5-5 0 0 0,5-4 0 0 0,4 6 0 0 0,2 0 0 0 0,-2-3 0 0 0,-1 2 0 0 0,1 3 0 0 0,1-2 0 0 0,2 2 0 0 0,2-2 0 0 0,0 1 0 0 0,1 2 0 0 0,0-1 0 0 0,0-5 0 0 0,0 1 0 0 0,1-2 0 0 0,4-9 0 0 0,2-6 0 0 0,0-1 0 0 0,4-1 0 0 0,6 5 0 0 0,-1 3 0 0 0,3 1 0 0 0,-2-2 0 0 0,-4 0 0 0 0,2-6 0 0 0,-3-3 0 0 0,3 4 0 0 0,4 4 0 0 0,4 0 0 0 0,9 1 0 0 0,-1-1 0 0 0,-1-6 0 0 0,-5 3 0 0 0,-1-4 0 0 0,-5-1 0 0 0,-1-5 0 0 0,-2-1 0 0 0,0-3 0 0 0,4-5 0 0 0,3 0 0 0 0,3 5 0 0 0,-2 4 0 0 0,5 4 0 0 0,3 3 0 0 0,6 2 0 0 0,3-4 0 0 0,5-1 0 0 0,0 1 0 0 0,3-5 0 0 0,-2 1 0 0 0,3-5 0 0 0,2 1 0 0 0,10-3 0 0 0,4-4 0 0 0,-3-3 0 0 0,3-4 0 0 0,2-2 0 0 0,-6-2 0 0 0,-2-6 0 0 0,-7-7 0 0 0,-6-2 0 0 0,-6 2 0 0 0,-5-2 0 0 0,-8-4 0 0 0,-4 1 0 0 0,0-2 0 0 0,1 3 0 0 0,-4-1 0 0 0,0-3 0 0 0,2-3 0 0 0,2 2 0 0 0,2-1 0 0 0,-3-1 0 0 0,0-2 0 0 0,0-2 0 0 0,-3-2 0 0 0,0 5 0 0 0,-3-5 0 0 0,0-2 0 0 0,2 4 0 0 0,-1 1 0 0 0,6 1 0 0 0,-1-2 0 0 0,1 0 0 0 0,1-2 0 0 0,7-1 0 0 0,-1-5 0 0 0,3-3 0 0 0,2 1 0 0 0,0 6 0 0 0,-1 3 0 0 0,-7 2 0 0 0,3-1 0 0 0,1 0 0 0 0,0-7 0 0 0,-5-2 0 0 0,-2-1 0 0 0,-6 2 0 0 0,0 6 0 0 0,-4 3 0 0 0,0 0 0 0 0,-2 1 0 0 0,2 3 0 0 0,-1-4 0 0 0,1-4 0 0 0,4-1 0 0 0,-2-1 0 0 0,2 0 0 0 0,-3 0 0 0 0,-4 1 0 0 0,1-1 0 0 0,3-4 0 0 0,-1-7 0 0 0,-3-2 0 0 0,-4 2 0 0 0,2 9 0 0 0,-1 4 0 0 0,4-3 0 0 0,3 5 0 0 0,1 1 0 0 0,-4 0 0 0 0,-4 0 0 0 0,1-1 0 0 0,0-1 0 0 0,-3-1 0 0 0,3 6 0 0 0,-1 0 0 0 0,4 0 0 0 0,-1-1 0 0 0,-2-2 0 0 0,-3-1 0 0 0,2 4 0 0 0,-1 1 0 0 0,-1-1 0 0 0,3 4 0 0 0,-1 0 0 0 0,-1-1 0 0 0,3-3 0 0 0,4 3 0 0 0,0-1 0 0 0,-3 0 0 0 0,-3-3 0 0 0,1 3 0 0 0,0 1 0 0 0,-3-2 0 0 0,3-2 0 0 0,-1-2 0 0 0,-1-2 0 0 0,-3 0 0 0 0,3 3 0 0 0,0 3 0 0 0,4-1 0 0 0,0-2 0 0 0,-3-1 0 0 0,-2-1 0 0 0,-3-2 0 0 0,3 5 0 0 0,0 2 0 0 0,-7-6 0 0 0,-3-9 0 0 0,-1 2 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CA"/>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47B6BB22-8400-4B4D-AA00-D1C5C9BCF2A1}" type="datetimeFigureOut">
              <a:rPr lang="en-CA" smtClean="0"/>
              <a:t>2025-03-13</a:t>
            </a:fld>
            <a:endParaRPr lang="en-CA"/>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CA"/>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CA"/>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A20FDB56-1717-4180-9B17-1E1FC24BE584}" type="slidenum">
              <a:rPr lang="en-CA" smtClean="0"/>
              <a:t>‹#›</a:t>
            </a:fld>
            <a:endParaRPr lang="en-CA"/>
          </a:p>
        </p:txBody>
      </p:sp>
    </p:spTree>
    <p:extLst>
      <p:ext uri="{BB962C8B-B14F-4D97-AF65-F5344CB8AC3E}">
        <p14:creationId xmlns:p14="http://schemas.microsoft.com/office/powerpoint/2010/main" val="4093691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20FDB56-1717-4180-9B17-1E1FC24BE584}" type="slidenum">
              <a:rPr lang="en-CA" smtClean="0"/>
              <a:t>1</a:t>
            </a:fld>
            <a:endParaRPr lang="en-CA"/>
          </a:p>
        </p:txBody>
      </p:sp>
    </p:spTree>
    <p:extLst>
      <p:ext uri="{BB962C8B-B14F-4D97-AF65-F5344CB8AC3E}">
        <p14:creationId xmlns:p14="http://schemas.microsoft.com/office/powerpoint/2010/main" val="4051556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8543B1-163C-594F-8C24-02CA52A909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28C8C3-CD52-AE90-3FDC-1A542FAE61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34FA85-4266-29EA-B39F-7A08CE6F5508}"/>
              </a:ext>
            </a:extLst>
          </p:cNvPr>
          <p:cNvSpPr>
            <a:spLocks noGrp="1"/>
          </p:cNvSpPr>
          <p:nvPr>
            <p:ph type="body" idx="1"/>
          </p:nvPr>
        </p:nvSpPr>
        <p:spPr/>
        <p:txBody>
          <a:bodyPr/>
          <a:lstStyle/>
          <a:p>
            <a:pPr marL="174708" indent="-174708">
              <a:buFontTx/>
              <a:buChar char="-"/>
            </a:pPr>
            <a:endParaRPr lang="en-CA"/>
          </a:p>
        </p:txBody>
      </p:sp>
      <p:sp>
        <p:nvSpPr>
          <p:cNvPr id="4" name="Slide Number Placeholder 3">
            <a:extLst>
              <a:ext uri="{FF2B5EF4-FFF2-40B4-BE49-F238E27FC236}">
                <a16:creationId xmlns:a16="http://schemas.microsoft.com/office/drawing/2014/main" id="{5F3CD93C-539F-8213-E2B6-6BAA38A9F73E}"/>
              </a:ext>
            </a:extLst>
          </p:cNvPr>
          <p:cNvSpPr>
            <a:spLocks noGrp="1"/>
          </p:cNvSpPr>
          <p:nvPr>
            <p:ph type="sldNum" sz="quarter" idx="5"/>
          </p:nvPr>
        </p:nvSpPr>
        <p:spPr/>
        <p:txBody>
          <a:bodyPr/>
          <a:lstStyle/>
          <a:p>
            <a:fld id="{A20FDB56-1717-4180-9B17-1E1FC24BE584}" type="slidenum">
              <a:rPr lang="en-CA" smtClean="0"/>
              <a:t>10</a:t>
            </a:fld>
            <a:endParaRPr lang="en-CA"/>
          </a:p>
        </p:txBody>
      </p:sp>
    </p:spTree>
    <p:extLst>
      <p:ext uri="{BB962C8B-B14F-4D97-AF65-F5344CB8AC3E}">
        <p14:creationId xmlns:p14="http://schemas.microsoft.com/office/powerpoint/2010/main" val="16515792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6BDCE4-DF3E-20F5-DAC6-1F21F0088A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699887-DDAB-C99D-4497-3A1414F2FE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6BA701-D83D-5257-20C9-F7D342298AAE}"/>
              </a:ext>
            </a:extLst>
          </p:cNvPr>
          <p:cNvSpPr>
            <a:spLocks noGrp="1"/>
          </p:cNvSpPr>
          <p:nvPr>
            <p:ph type="body" idx="1"/>
          </p:nvPr>
        </p:nvSpPr>
        <p:spPr/>
        <p:txBody>
          <a:bodyPr/>
          <a:lstStyle/>
          <a:p>
            <a:pPr marL="174708" indent="-174708">
              <a:buFontTx/>
              <a:buChar char="-"/>
            </a:pPr>
            <a:r>
              <a:rPr lang="en-CA"/>
              <a:t>Required Content:</a:t>
            </a:r>
          </a:p>
          <a:p>
            <a:pPr marL="1106481" lvl="2" indent="-174708">
              <a:buFontTx/>
              <a:buChar char="-"/>
            </a:pPr>
            <a:r>
              <a:rPr lang="en-CA"/>
              <a:t>FA s52.08 and 116</a:t>
            </a:r>
          </a:p>
          <a:p>
            <a:pPr marL="1572368" lvl="3" indent="-174708">
              <a:buFontTx/>
              <a:buChar char="-"/>
            </a:pPr>
            <a:r>
              <a:rPr lang="en-CA"/>
              <a:t>Form and manner defined by the Minister delegated to the Director of FTB.  </a:t>
            </a:r>
          </a:p>
          <a:p>
            <a:pPr marL="1572368" lvl="3" indent="-174708">
              <a:buFontTx/>
              <a:buChar char="-"/>
            </a:pPr>
            <a:r>
              <a:rPr lang="en-CA"/>
              <a:t>Same application form for CP and RP, can submit one application form for both CP and RP</a:t>
            </a:r>
          </a:p>
          <a:p>
            <a:pPr marL="1572368" lvl="3" indent="-174708">
              <a:buFontTx/>
              <a:buChar char="-"/>
            </a:pPr>
            <a:r>
              <a:rPr lang="en-CA"/>
              <a:t>Not all new sections added to an existing RP is a new application</a:t>
            </a:r>
          </a:p>
          <a:p>
            <a:pPr marL="640594" lvl="1" indent="-174708">
              <a:buFontTx/>
              <a:buChar char="-"/>
            </a:pPr>
            <a:r>
              <a:rPr lang="en-CA"/>
              <a:t>Mandatory requirements:</a:t>
            </a:r>
          </a:p>
          <a:p>
            <a:pPr marL="1106481" lvl="2" indent="-174708">
              <a:buFontTx/>
              <a:buChar char="-"/>
            </a:pPr>
            <a:r>
              <a:rPr lang="en-CA"/>
              <a:t>Must complete and sign the form by a forest professional</a:t>
            </a:r>
          </a:p>
          <a:p>
            <a:pPr marL="1106481" lvl="2" indent="-174708">
              <a:buFontTx/>
              <a:buChar char="-"/>
            </a:pPr>
            <a:r>
              <a:rPr lang="en-CA"/>
              <a:t>Must have met the FOM requirements FRPA s 15.1</a:t>
            </a:r>
          </a:p>
          <a:p>
            <a:pPr marL="1106481" lvl="2" indent="-174708">
              <a:buFontTx/>
              <a:buChar char="-"/>
            </a:pPr>
            <a:r>
              <a:rPr lang="en-CA"/>
              <a:t>Must have completed an ECAS submission (Appraisal)</a:t>
            </a:r>
          </a:p>
          <a:p>
            <a:pPr marL="1106481" lvl="2" indent="-174708">
              <a:buFontTx/>
              <a:buChar char="-"/>
            </a:pPr>
            <a:r>
              <a:rPr lang="en-CA"/>
              <a:t>Must have and identify the forest agreement</a:t>
            </a:r>
          </a:p>
          <a:p>
            <a:pPr marL="1106481" lvl="2" indent="-174708">
              <a:buFontTx/>
              <a:buChar char="-"/>
            </a:pPr>
            <a:r>
              <a:rPr lang="en-CA"/>
              <a:t>Must have and identify the approved FSP/WLP</a:t>
            </a:r>
          </a:p>
          <a:p>
            <a:pPr marL="1106481" lvl="2" indent="-174708">
              <a:buFontTx/>
              <a:buChar char="-"/>
            </a:pPr>
            <a:endParaRPr lang="en-CA"/>
          </a:p>
          <a:p>
            <a:pPr marL="1106481" lvl="2" indent="-174708">
              <a:buFontTx/>
              <a:buChar char="-"/>
            </a:pPr>
            <a:r>
              <a:rPr lang="en-CA"/>
              <a:t>Optional requirement not required with the application but will facilitate a more efficient review</a:t>
            </a:r>
          </a:p>
          <a:p>
            <a:pPr marL="1572368" lvl="3" indent="-174708">
              <a:buFontTx/>
              <a:buChar char="-"/>
            </a:pPr>
            <a:r>
              <a:rPr lang="en-CA"/>
              <a:t>FN Engagement Summary</a:t>
            </a:r>
          </a:p>
          <a:p>
            <a:pPr marL="1572368" lvl="3" indent="-174708">
              <a:buFontTx/>
              <a:buChar char="-"/>
            </a:pPr>
            <a:r>
              <a:rPr lang="en-CA"/>
              <a:t>Description of how the plan manages and conserves:</a:t>
            </a:r>
          </a:p>
          <a:p>
            <a:pPr marL="2038255" lvl="4" indent="-174708">
              <a:buFontTx/>
              <a:buChar char="-"/>
            </a:pPr>
            <a:r>
              <a:rPr lang="en-CA"/>
              <a:t>Forest resources</a:t>
            </a:r>
          </a:p>
          <a:p>
            <a:pPr marL="2038255" lvl="4" indent="-174708">
              <a:buFontTx/>
              <a:buChar char="-"/>
            </a:pPr>
            <a:r>
              <a:rPr lang="en-CA"/>
              <a:t>Cultural heritage resources</a:t>
            </a:r>
          </a:p>
          <a:p>
            <a:pPr marL="2038255" lvl="4" indent="-174708">
              <a:buFontTx/>
              <a:buChar char="-"/>
            </a:pPr>
            <a:r>
              <a:rPr lang="en-CA"/>
              <a:t>Public health and safety</a:t>
            </a:r>
          </a:p>
          <a:p>
            <a:pPr marL="1572368" lvl="3" indent="-174708">
              <a:buFontTx/>
              <a:buChar char="-"/>
            </a:pPr>
            <a:r>
              <a:rPr lang="en-CA"/>
              <a:t>Highlight values associated with the area under the CP/RP, i.e. old growth, wildlife feature or habitat, Karst </a:t>
            </a:r>
            <a:r>
              <a:rPr lang="en-CA" err="1"/>
              <a:t>etc</a:t>
            </a:r>
            <a:endParaRPr lang="en-CA"/>
          </a:p>
          <a:p>
            <a:pPr marL="2038255" lvl="4" indent="-174708">
              <a:buFontTx/>
              <a:buChar char="-"/>
            </a:pPr>
            <a:endParaRPr lang="en-CA"/>
          </a:p>
          <a:p>
            <a:pPr marL="640594" lvl="1" indent="-174708">
              <a:buFontTx/>
              <a:buChar char="-"/>
            </a:pPr>
            <a:r>
              <a:rPr lang="en-CA"/>
              <a:t>Must be signed by a registered forest professional</a:t>
            </a:r>
          </a:p>
          <a:p>
            <a:pPr marL="174708" indent="-174708">
              <a:buFontTx/>
              <a:buChar char="-"/>
            </a:pPr>
            <a:endParaRPr lang="en-CA"/>
          </a:p>
        </p:txBody>
      </p:sp>
      <p:sp>
        <p:nvSpPr>
          <p:cNvPr id="4" name="Slide Number Placeholder 3">
            <a:extLst>
              <a:ext uri="{FF2B5EF4-FFF2-40B4-BE49-F238E27FC236}">
                <a16:creationId xmlns:a16="http://schemas.microsoft.com/office/drawing/2014/main" id="{CA1F2A3F-D387-F390-4BB9-84488CD7B377}"/>
              </a:ext>
            </a:extLst>
          </p:cNvPr>
          <p:cNvSpPr>
            <a:spLocks noGrp="1"/>
          </p:cNvSpPr>
          <p:nvPr>
            <p:ph type="sldNum" sz="quarter" idx="5"/>
          </p:nvPr>
        </p:nvSpPr>
        <p:spPr/>
        <p:txBody>
          <a:bodyPr/>
          <a:lstStyle/>
          <a:p>
            <a:fld id="{A20FDB56-1717-4180-9B17-1E1FC24BE584}" type="slidenum">
              <a:rPr lang="en-CA" smtClean="0"/>
              <a:t>11</a:t>
            </a:fld>
            <a:endParaRPr lang="en-CA"/>
          </a:p>
        </p:txBody>
      </p:sp>
    </p:spTree>
    <p:extLst>
      <p:ext uri="{BB962C8B-B14F-4D97-AF65-F5344CB8AC3E}">
        <p14:creationId xmlns:p14="http://schemas.microsoft.com/office/powerpoint/2010/main" val="37540780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D7E567-0F90-80C3-A41E-5EEA0CB0FB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3E67A7-5266-1EC9-25D7-2D349E854D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3EDA31-17A4-F791-309D-ABC964CCE851}"/>
              </a:ext>
            </a:extLst>
          </p:cNvPr>
          <p:cNvSpPr>
            <a:spLocks noGrp="1"/>
          </p:cNvSpPr>
          <p:nvPr>
            <p:ph type="body" idx="1"/>
          </p:nvPr>
        </p:nvSpPr>
        <p:spPr/>
        <p:txBody>
          <a:bodyPr/>
          <a:lstStyle/>
          <a:p>
            <a:pPr marL="640594" lvl="1" indent="-174708">
              <a:buFontTx/>
              <a:buChar char="-"/>
            </a:pPr>
            <a:r>
              <a:rPr lang="en-CA"/>
              <a:t>Cutting Permit</a:t>
            </a:r>
          </a:p>
          <a:p>
            <a:pPr marL="1106481" lvl="2" indent="-174708" defTabSz="931774">
              <a:buFontTx/>
              <a:buChar char="-"/>
              <a:defRPr/>
            </a:pPr>
            <a:r>
              <a:rPr lang="en-CA"/>
              <a:t>Content FA s 52.08</a:t>
            </a:r>
          </a:p>
          <a:p>
            <a:pPr marL="931774" lvl="2"/>
            <a:endParaRPr lang="en-CA"/>
          </a:p>
          <a:p>
            <a:pPr marL="640594" lvl="1" indent="-174708">
              <a:buFontTx/>
              <a:buChar char="-"/>
            </a:pPr>
            <a:endParaRPr lang="en-CA"/>
          </a:p>
          <a:p>
            <a:pPr marL="640594" lvl="1" indent="-174708">
              <a:buFontTx/>
              <a:buChar char="-"/>
            </a:pPr>
            <a:endParaRPr lang="en-CA"/>
          </a:p>
          <a:p>
            <a:pPr marL="640594" lvl="1" indent="-174708">
              <a:buFontTx/>
              <a:buChar char="-"/>
            </a:pPr>
            <a:r>
              <a:rPr lang="en-CA"/>
              <a:t>Main Body</a:t>
            </a:r>
          </a:p>
          <a:p>
            <a:pPr marL="1106481" lvl="2" indent="-174708">
              <a:buFontTx/>
              <a:buChar char="-"/>
            </a:pPr>
            <a:r>
              <a:rPr lang="en-CA"/>
              <a:t>Extracted much of the content from the licence agreement </a:t>
            </a:r>
          </a:p>
          <a:p>
            <a:pPr marL="1572368" lvl="3" indent="-174708">
              <a:buFontTx/>
              <a:buChar char="-"/>
            </a:pPr>
            <a:r>
              <a:rPr lang="en-CA"/>
              <a:t>1.0 Exercising of Rights, Cutting Permit Area and Term</a:t>
            </a:r>
          </a:p>
          <a:p>
            <a:pPr marL="1572368" lvl="3" indent="-174708">
              <a:buFontTx/>
              <a:buChar char="-"/>
            </a:pPr>
            <a:r>
              <a:rPr lang="en-CA"/>
              <a:t>2.0 Roads</a:t>
            </a:r>
          </a:p>
          <a:p>
            <a:pPr marL="1572368" lvl="3" indent="-174708">
              <a:buFontTx/>
              <a:buChar char="-"/>
            </a:pPr>
            <a:r>
              <a:rPr lang="en-CA"/>
              <a:t>3.0 Other Terms and Conditions</a:t>
            </a:r>
          </a:p>
          <a:p>
            <a:pPr marL="2038255" lvl="4" indent="-174708">
              <a:buFontTx/>
              <a:buChar char="-"/>
            </a:pPr>
            <a:r>
              <a:rPr lang="en-CA"/>
              <a:t>Standard limits on the harvesting of trees within the described area</a:t>
            </a:r>
          </a:p>
          <a:p>
            <a:pPr marL="1572368" lvl="3" indent="-174708">
              <a:buFontTx/>
              <a:buChar char="-"/>
            </a:pPr>
            <a:r>
              <a:rPr lang="en-CA"/>
              <a:t>4.0 Waste Assessment</a:t>
            </a:r>
          </a:p>
          <a:p>
            <a:pPr marL="1572368" lvl="3" indent="-174708">
              <a:buFontTx/>
              <a:buChar char="-"/>
            </a:pPr>
            <a:r>
              <a:rPr lang="en-CA"/>
              <a:t>5.0 Timber Mark</a:t>
            </a:r>
          </a:p>
          <a:p>
            <a:pPr marL="1572368" lvl="3" indent="-174708">
              <a:buFontTx/>
              <a:buChar char="-"/>
            </a:pPr>
            <a:r>
              <a:rPr lang="en-CA"/>
              <a:t>6.0 Timber Charged to a Specified Licence</a:t>
            </a:r>
          </a:p>
          <a:p>
            <a:pPr marL="2038255" lvl="4" indent="-174708">
              <a:buFontTx/>
              <a:buChar char="-"/>
            </a:pPr>
            <a:r>
              <a:rPr lang="en-CA"/>
              <a:t>Method of scale</a:t>
            </a:r>
          </a:p>
          <a:p>
            <a:pPr marL="1572368" lvl="3" indent="-174708">
              <a:buFontTx/>
              <a:buChar char="-"/>
            </a:pPr>
            <a:r>
              <a:rPr lang="en-CA"/>
              <a:t>District Manager Signature</a:t>
            </a:r>
          </a:p>
          <a:p>
            <a:pPr marL="8686" lvl="0" indent="0">
              <a:buFontTx/>
              <a:buNone/>
            </a:pPr>
            <a:r>
              <a:rPr lang="en-US"/>
              <a:t>		</a:t>
            </a:r>
            <a:r>
              <a:rPr lang="en-US" i="1"/>
              <a:t>1.02 The term of this Cutting Permit begins on the date the Minister or their delegate signs this Permit 				(</a:t>
            </a:r>
            <a:r>
              <a:rPr lang="en-US" b="1" i="1"/>
              <a:t>Effective </a:t>
            </a:r>
            <a:r>
              <a:rPr lang="en-US" i="1"/>
              <a:t>Date) until the earlier of: </a:t>
            </a:r>
          </a:p>
          <a:p>
            <a:pPr marL="2469394" lvl="5" indent="-174708">
              <a:buFontTx/>
              <a:buChar char="-"/>
            </a:pPr>
            <a:r>
              <a:rPr lang="en-US" i="1"/>
              <a:t>the expiry date shown below the signature; or  </a:t>
            </a:r>
          </a:p>
          <a:p>
            <a:pPr marL="2469394" lvl="5" indent="-174708">
              <a:buFontTx/>
              <a:buChar char="-"/>
            </a:pPr>
            <a:r>
              <a:rPr lang="en-US" i="1"/>
              <a:t>the four year anniversary of the </a:t>
            </a:r>
            <a:r>
              <a:rPr lang="en-US" b="1" i="1"/>
              <a:t>Effective</a:t>
            </a:r>
            <a:r>
              <a:rPr lang="en-US" i="1"/>
              <a:t> Date. </a:t>
            </a:r>
          </a:p>
          <a:p>
            <a:pPr marL="2029568" lvl="4" indent="-174708">
              <a:buFontTx/>
              <a:buChar char="-"/>
            </a:pPr>
            <a:endParaRPr lang="en-CA"/>
          </a:p>
          <a:p>
            <a:pPr marL="1106481" lvl="2" indent="-174708">
              <a:buFontTx/>
              <a:buChar char="-"/>
            </a:pPr>
            <a:r>
              <a:rPr lang="en-CA"/>
              <a:t>Includes the following</a:t>
            </a:r>
          </a:p>
          <a:p>
            <a:pPr marL="1572368" lvl="3" indent="-174708">
              <a:buFontTx/>
              <a:buChar char="-"/>
            </a:pPr>
            <a:r>
              <a:rPr lang="en-CA"/>
              <a:t>Associated Licence #, CP # </a:t>
            </a:r>
          </a:p>
          <a:p>
            <a:pPr marL="1572368" lvl="3" indent="-174708">
              <a:buFontTx/>
              <a:buChar char="-"/>
            </a:pPr>
            <a:r>
              <a:rPr lang="en-CA"/>
              <a:t>Term, timber mark</a:t>
            </a:r>
          </a:p>
          <a:p>
            <a:pPr marL="1572368" lvl="3" indent="-174708">
              <a:buFontTx/>
              <a:buChar char="-"/>
            </a:pPr>
            <a:endParaRPr lang="en-CA"/>
          </a:p>
          <a:p>
            <a:pPr marL="1106481" lvl="2" indent="-174708">
              <a:buFontTx/>
              <a:buChar char="-"/>
            </a:pPr>
            <a:r>
              <a:rPr lang="en-CA"/>
              <a:t>Schedule A </a:t>
            </a:r>
          </a:p>
          <a:p>
            <a:pPr marL="1572368" lvl="3" indent="-174708">
              <a:buFontTx/>
              <a:buChar char="-"/>
            </a:pPr>
            <a:r>
              <a:rPr lang="en-CA"/>
              <a:t>additional terms and conditions specific to the CP or portions of the CP</a:t>
            </a:r>
          </a:p>
          <a:p>
            <a:pPr marL="1106481" lvl="2" indent="-174708">
              <a:buFontTx/>
              <a:buChar char="-"/>
            </a:pPr>
            <a:r>
              <a:rPr lang="en-CA"/>
              <a:t>Schedule B</a:t>
            </a:r>
          </a:p>
          <a:p>
            <a:pPr marL="1572368" lvl="3" indent="-174708">
              <a:buFontTx/>
              <a:buChar char="-"/>
            </a:pPr>
            <a:r>
              <a:rPr lang="en-CA"/>
              <a:t>Reserved timber (permanent) could use the appraisal map which identifies streams and retention areas.</a:t>
            </a:r>
          </a:p>
          <a:p>
            <a:pPr marL="1572368" lvl="3" indent="-174708">
              <a:buFontTx/>
              <a:buChar char="-"/>
            </a:pPr>
            <a:r>
              <a:rPr lang="en-CA"/>
              <a:t>If there is nor reserved timber to be identified spatially the schedule could just refer to the appraisal</a:t>
            </a:r>
          </a:p>
          <a:p>
            <a:pPr marL="1106481" lvl="2" indent="-174708">
              <a:buFontTx/>
              <a:buChar char="-"/>
            </a:pPr>
            <a:r>
              <a:rPr lang="en-CA"/>
              <a:t>Schedule C</a:t>
            </a:r>
          </a:p>
          <a:p>
            <a:pPr marL="1572368" lvl="3" indent="-174708">
              <a:buFontTx/>
              <a:buChar char="-"/>
            </a:pPr>
            <a:r>
              <a:rPr lang="en-CA"/>
              <a:t>Mandatory Agreement Content (formerly part of a licence agreement)</a:t>
            </a:r>
          </a:p>
          <a:p>
            <a:pPr marL="2038255" lvl="4" indent="-174708">
              <a:buFontTx/>
              <a:buChar char="-"/>
            </a:pPr>
            <a:r>
              <a:rPr lang="en-CA"/>
              <a:t>Reporting – harvest performance</a:t>
            </a:r>
          </a:p>
          <a:p>
            <a:pPr marL="2038255" lvl="4" indent="-174708">
              <a:buFontTx/>
              <a:buChar char="-"/>
            </a:pPr>
            <a:r>
              <a:rPr lang="en-CA"/>
              <a:t>Liabilities and Indemnity – specifies the government is not held responsible for any issues associated with the permit</a:t>
            </a:r>
          </a:p>
          <a:p>
            <a:pPr marL="2038255" lvl="4" indent="-174708">
              <a:buFontTx/>
              <a:buChar char="-"/>
            </a:pPr>
            <a:r>
              <a:rPr lang="en-CA"/>
              <a:t>Court Determined Aboriginal Rights and Title – describes the responsibility of the CP holder in the event of a court determination or a discover of an Aboriginal issue/resource/value </a:t>
            </a:r>
          </a:p>
          <a:p>
            <a:pPr marL="2038255" lvl="4" indent="-174708">
              <a:buFontTx/>
              <a:buChar char="-"/>
            </a:pPr>
            <a:r>
              <a:rPr lang="en-CA"/>
              <a:t>Expiry, Surrender, (Suspension) (or) Cancellation – describes what is permitted in the event of a licence expiration, surrender or </a:t>
            </a:r>
            <a:r>
              <a:rPr lang="en-CA" err="1"/>
              <a:t>suspenson</a:t>
            </a:r>
            <a:endParaRPr lang="en-CA"/>
          </a:p>
          <a:p>
            <a:pPr marL="2038255" lvl="4" indent="-174708">
              <a:buFontTx/>
              <a:buChar char="-"/>
            </a:pPr>
            <a:r>
              <a:rPr lang="en-CA"/>
              <a:t>Waiver limited scope and use of a waiver as it relates to the CP</a:t>
            </a:r>
          </a:p>
          <a:p>
            <a:pPr marL="2038255" lvl="4" indent="-174708">
              <a:buFontTx/>
              <a:buChar char="-"/>
            </a:pPr>
            <a:r>
              <a:rPr lang="en-CA"/>
              <a:t>Notice requirements for notice must be in writing and the rules on the purpose and application of a notice</a:t>
            </a:r>
          </a:p>
          <a:p>
            <a:pPr marL="2038255" lvl="4" indent="-174708">
              <a:buFontTx/>
              <a:buChar char="-"/>
            </a:pPr>
            <a:r>
              <a:rPr lang="en-CA"/>
              <a:t>Miscellaneous – additional rules on the permit and its limitations to both the holder and the SDM</a:t>
            </a:r>
          </a:p>
          <a:p>
            <a:pPr marL="1106481" lvl="2" indent="-174708">
              <a:buFontTx/>
              <a:buChar char="-"/>
            </a:pPr>
            <a:r>
              <a:rPr lang="en-CA"/>
              <a:t>Exhibit A – map of all cut blocks under the CP</a:t>
            </a:r>
          </a:p>
          <a:p>
            <a:pPr marL="1572368" lvl="3" indent="-174708">
              <a:buFontTx/>
              <a:buChar char="-"/>
            </a:pPr>
            <a:endParaRPr lang="en-CA"/>
          </a:p>
          <a:p>
            <a:pPr marL="1863547" lvl="4"/>
            <a:endParaRPr lang="en-CA"/>
          </a:p>
          <a:p>
            <a:pPr marL="174708" indent="-174708">
              <a:buFontTx/>
              <a:buChar char="-"/>
            </a:pPr>
            <a:endParaRPr lang="en-CA"/>
          </a:p>
        </p:txBody>
      </p:sp>
      <p:sp>
        <p:nvSpPr>
          <p:cNvPr id="4" name="Slide Number Placeholder 3">
            <a:extLst>
              <a:ext uri="{FF2B5EF4-FFF2-40B4-BE49-F238E27FC236}">
                <a16:creationId xmlns:a16="http://schemas.microsoft.com/office/drawing/2014/main" id="{DC6149FC-8151-DAE7-3540-5F82239BD503}"/>
              </a:ext>
            </a:extLst>
          </p:cNvPr>
          <p:cNvSpPr>
            <a:spLocks noGrp="1"/>
          </p:cNvSpPr>
          <p:nvPr>
            <p:ph type="sldNum" sz="quarter" idx="5"/>
          </p:nvPr>
        </p:nvSpPr>
        <p:spPr/>
        <p:txBody>
          <a:bodyPr/>
          <a:lstStyle/>
          <a:p>
            <a:fld id="{A20FDB56-1717-4180-9B17-1E1FC24BE584}" type="slidenum">
              <a:rPr lang="en-CA" smtClean="0"/>
              <a:t>12</a:t>
            </a:fld>
            <a:endParaRPr lang="en-CA"/>
          </a:p>
        </p:txBody>
      </p:sp>
    </p:spTree>
    <p:extLst>
      <p:ext uri="{BB962C8B-B14F-4D97-AF65-F5344CB8AC3E}">
        <p14:creationId xmlns:p14="http://schemas.microsoft.com/office/powerpoint/2010/main" val="12966674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C831A8-FF2D-C66D-9CDB-9A80FB70F2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6266C0-EEC3-797D-0AC2-7F5FFD1854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1ED708-87E7-37FB-31CF-09459C587E90}"/>
              </a:ext>
            </a:extLst>
          </p:cNvPr>
          <p:cNvSpPr>
            <a:spLocks noGrp="1"/>
          </p:cNvSpPr>
          <p:nvPr>
            <p:ph type="body" idx="1"/>
          </p:nvPr>
        </p:nvSpPr>
        <p:spPr/>
        <p:txBody>
          <a:bodyPr/>
          <a:lstStyle/>
          <a:p>
            <a:pPr marL="640594" lvl="1" indent="-174708">
              <a:buFontTx/>
              <a:buChar char="-"/>
            </a:pPr>
            <a:r>
              <a:rPr lang="en-CA"/>
              <a:t>Road Permit</a:t>
            </a:r>
          </a:p>
          <a:p>
            <a:pPr marL="1106481" lvl="2" indent="-174708" defTabSz="931774">
              <a:buFontTx/>
              <a:buChar char="-"/>
              <a:defRPr/>
            </a:pPr>
            <a:r>
              <a:rPr lang="en-CA"/>
              <a:t>Content FA s 118</a:t>
            </a:r>
          </a:p>
          <a:p>
            <a:pPr marL="1106481" lvl="2" indent="-174708">
              <a:buFontTx/>
              <a:buChar char="-"/>
            </a:pPr>
            <a:endParaRPr lang="en-CA"/>
          </a:p>
          <a:p>
            <a:pPr marL="640594" lvl="1" indent="-174708">
              <a:buFontTx/>
              <a:buChar char="-"/>
            </a:pPr>
            <a:r>
              <a:rPr lang="en-CA"/>
              <a:t>Main Body (the entire road length)</a:t>
            </a:r>
          </a:p>
          <a:p>
            <a:pPr marL="1106481" lvl="2" indent="-174708">
              <a:buFontTx/>
              <a:buChar char="-"/>
            </a:pPr>
            <a:r>
              <a:rPr lang="en-CA"/>
              <a:t>Extracted much of the content from the licence agreement </a:t>
            </a:r>
          </a:p>
          <a:p>
            <a:pPr marL="1572368" lvl="3" indent="-174708">
              <a:buFontTx/>
              <a:buChar char="-"/>
            </a:pPr>
            <a:r>
              <a:rPr lang="en-CA"/>
              <a:t>1.0 Grant of Rights, Road Permit Area and Term</a:t>
            </a:r>
          </a:p>
          <a:p>
            <a:pPr marL="1572368" lvl="3" indent="-174708">
              <a:buFontTx/>
              <a:buChar char="-"/>
            </a:pPr>
            <a:r>
              <a:rPr lang="en-CA"/>
              <a:t>3.0 Other Terms and Conditions</a:t>
            </a:r>
          </a:p>
          <a:p>
            <a:pPr marL="2038255" lvl="4" indent="-174708">
              <a:buFontTx/>
              <a:buChar char="-"/>
            </a:pPr>
            <a:r>
              <a:rPr lang="en-CA"/>
              <a:t>Standard limits on the constructions, use, maintenance and deactivation within the described area</a:t>
            </a:r>
          </a:p>
          <a:p>
            <a:pPr marL="1572368" lvl="3" indent="-174708">
              <a:buFontTx/>
              <a:buChar char="-"/>
            </a:pPr>
            <a:r>
              <a:rPr lang="en-CA"/>
              <a:t>4.0 Timber Mark</a:t>
            </a:r>
          </a:p>
          <a:p>
            <a:pPr marL="1572368" lvl="3" indent="-174708">
              <a:buFontTx/>
              <a:buChar char="-"/>
            </a:pPr>
            <a:r>
              <a:rPr lang="en-CA"/>
              <a:t>5.0 Waste Assessment</a:t>
            </a:r>
          </a:p>
          <a:p>
            <a:pPr marL="1572368" lvl="3" indent="-174708">
              <a:buFontTx/>
              <a:buChar char="-"/>
            </a:pPr>
            <a:r>
              <a:rPr lang="en-CA"/>
              <a:t>6.0 Roadway Timber Charges to a Specified Licence</a:t>
            </a:r>
          </a:p>
          <a:p>
            <a:pPr marL="2038255" lvl="4" indent="-174708">
              <a:buFontTx/>
              <a:buChar char="-"/>
            </a:pPr>
            <a:r>
              <a:rPr lang="en-CA"/>
              <a:t>Roadway Timber</a:t>
            </a:r>
          </a:p>
          <a:p>
            <a:pPr marL="2038255" lvl="4" indent="-174708">
              <a:buFontTx/>
              <a:buChar char="-"/>
            </a:pPr>
            <a:r>
              <a:rPr lang="en-CA"/>
              <a:t>Encumbered Roadway Timber</a:t>
            </a:r>
          </a:p>
          <a:p>
            <a:pPr marL="1572368" lvl="3" indent="-174708">
              <a:buFontTx/>
              <a:buChar char="-"/>
            </a:pPr>
            <a:r>
              <a:rPr lang="en-CA"/>
              <a:t>Mandatory Agreement Content (formerly part of a licence agreement)</a:t>
            </a:r>
          </a:p>
          <a:p>
            <a:pPr marL="2038255" lvl="4" indent="-174708">
              <a:buFontTx/>
              <a:buChar char="-"/>
            </a:pPr>
            <a:r>
              <a:rPr lang="en-CA"/>
              <a:t>7.0 Reporting – harvest performance</a:t>
            </a:r>
          </a:p>
          <a:p>
            <a:pPr marL="2038255" lvl="4" indent="-174708">
              <a:buFontTx/>
              <a:buChar char="-"/>
            </a:pPr>
            <a:r>
              <a:rPr lang="en-CA"/>
              <a:t>8.0 Liabilities and Indemnity – specifies the government is not held responsible for any issues associated with the permit</a:t>
            </a:r>
          </a:p>
          <a:p>
            <a:pPr marL="2038255" lvl="4" indent="-174708">
              <a:buFontTx/>
              <a:buChar char="-"/>
            </a:pPr>
            <a:r>
              <a:rPr lang="en-CA"/>
              <a:t>9.0 Court Determined Aboriginal Rights and Title – describes the responsibility of the CP holder in the event of a court determination or a discover of an Aboriginal issue/resource/value </a:t>
            </a:r>
          </a:p>
          <a:p>
            <a:pPr marL="2038255" lvl="4" indent="-174708">
              <a:buFontTx/>
              <a:buChar char="-"/>
            </a:pPr>
            <a:r>
              <a:rPr lang="en-CA"/>
              <a:t>10.0 Expiry, Surrender, (Suspension) (or) Cancellation – describes what is permitted in the event of a licence expiration, surrender or </a:t>
            </a:r>
            <a:r>
              <a:rPr lang="en-CA" err="1"/>
              <a:t>suspenson</a:t>
            </a:r>
            <a:endParaRPr lang="en-CA"/>
          </a:p>
          <a:p>
            <a:pPr marL="2038255" lvl="4" indent="-174708">
              <a:buFontTx/>
              <a:buChar char="-"/>
            </a:pPr>
            <a:r>
              <a:rPr lang="en-CA"/>
              <a:t>11.0 Waiver limited scope and use of a waiver as it relates to the CP</a:t>
            </a:r>
          </a:p>
          <a:p>
            <a:pPr marL="2038255" lvl="4" indent="-174708">
              <a:buFontTx/>
              <a:buChar char="-"/>
            </a:pPr>
            <a:r>
              <a:rPr lang="en-CA"/>
              <a:t>12.0 Notice requirements for notice must be in writing and the rules on the purpose and application of a notice</a:t>
            </a:r>
          </a:p>
          <a:p>
            <a:pPr marL="2038255" lvl="4" indent="-174708">
              <a:buFontTx/>
              <a:buChar char="-"/>
            </a:pPr>
            <a:r>
              <a:rPr lang="en-CA"/>
              <a:t>13.0 Miscellaneous – additional rules on the permit and its limitations to both the holder and the SDM</a:t>
            </a:r>
          </a:p>
          <a:p>
            <a:pPr marL="2038255" lvl="4" indent="-174708">
              <a:buFontTx/>
              <a:buChar char="-"/>
            </a:pPr>
            <a:r>
              <a:rPr lang="en-CA"/>
              <a:t>14.0 Definition</a:t>
            </a:r>
          </a:p>
          <a:p>
            <a:pPr marL="1572368" lvl="3" indent="-174708">
              <a:buFontTx/>
              <a:buChar char="-"/>
            </a:pPr>
            <a:r>
              <a:rPr lang="en-CA"/>
              <a:t>District Manager Signature</a:t>
            </a:r>
          </a:p>
          <a:p>
            <a:pPr marL="8686" lvl="0" indent="0">
              <a:buFontTx/>
              <a:buNone/>
            </a:pPr>
            <a:r>
              <a:rPr lang="en-US"/>
              <a:t>		</a:t>
            </a:r>
            <a:r>
              <a:rPr lang="en-US" i="1"/>
              <a:t>1.02 The term of this Road Permit begins on the date the Minister or their delegate signs this Permit (</a:t>
            </a:r>
            <a:r>
              <a:rPr lang="en-US" b="1" i="1"/>
              <a:t>Effective </a:t>
            </a:r>
            <a:r>
              <a:rPr lang="en-US" i="1"/>
              <a:t>Date) until the earlier of: </a:t>
            </a:r>
          </a:p>
          <a:p>
            <a:pPr marL="2469394" lvl="5" indent="-174708">
              <a:buFontTx/>
              <a:buChar char="-"/>
            </a:pPr>
            <a:r>
              <a:rPr lang="en-US" i="1"/>
              <a:t>the expiry date shown below the signature; or  </a:t>
            </a:r>
          </a:p>
          <a:p>
            <a:pPr marL="1572368" lvl="3" indent="-174708">
              <a:buFontTx/>
              <a:buChar char="-"/>
            </a:pPr>
            <a:endParaRPr lang="en-CA"/>
          </a:p>
          <a:p>
            <a:pPr marL="1572368" lvl="3" indent="-174708">
              <a:buFontTx/>
              <a:buChar char="-"/>
            </a:pPr>
            <a:endParaRPr lang="en-CA"/>
          </a:p>
          <a:p>
            <a:pPr marL="1106481" lvl="2" indent="-174708">
              <a:buFontTx/>
              <a:buChar char="-"/>
            </a:pPr>
            <a:r>
              <a:rPr lang="en-CA"/>
              <a:t>Includes the following</a:t>
            </a:r>
          </a:p>
          <a:p>
            <a:pPr marL="1572368" lvl="3" indent="-174708">
              <a:buFontTx/>
              <a:buChar char="-"/>
            </a:pPr>
            <a:r>
              <a:rPr lang="en-CA"/>
              <a:t>RP #, Associated Licence # (for cut control purposes), </a:t>
            </a:r>
          </a:p>
          <a:p>
            <a:pPr marL="1572368" lvl="3" indent="-174708">
              <a:buFontTx/>
              <a:buChar char="-"/>
            </a:pPr>
            <a:r>
              <a:rPr lang="en-CA"/>
              <a:t>timber mark</a:t>
            </a:r>
          </a:p>
          <a:p>
            <a:pPr marL="1572368" lvl="3" indent="-174708">
              <a:buFontTx/>
              <a:buChar char="-"/>
            </a:pPr>
            <a:endParaRPr lang="en-CA"/>
          </a:p>
          <a:p>
            <a:pPr marL="1106481" lvl="2" indent="-174708">
              <a:buFontTx/>
              <a:buChar char="-"/>
            </a:pPr>
            <a:r>
              <a:rPr lang="en-CA"/>
              <a:t>Schedule A Road Permit Section (issued with each new RP application)</a:t>
            </a:r>
          </a:p>
          <a:p>
            <a:pPr marL="1572368" lvl="3" indent="-174708">
              <a:buFontTx/>
              <a:buChar char="-"/>
            </a:pPr>
            <a:r>
              <a:rPr lang="en-CA"/>
              <a:t>additional terms and conditions specific to RP sections</a:t>
            </a:r>
          </a:p>
          <a:p>
            <a:pPr marL="2038255" lvl="4" indent="-174708">
              <a:buFontTx/>
              <a:buChar char="-"/>
            </a:pPr>
            <a:r>
              <a:rPr lang="en-CA"/>
              <a:t>Expiration date, timber mark, timber rights, status, conditions by section, </a:t>
            </a:r>
          </a:p>
          <a:p>
            <a:pPr marL="1572368" lvl="3" indent="-174708">
              <a:buFontTx/>
              <a:buChar char="-"/>
            </a:pPr>
            <a:r>
              <a:rPr lang="en-CA"/>
              <a:t>Exhibit A</a:t>
            </a:r>
          </a:p>
          <a:p>
            <a:pPr marL="931774" lvl="2"/>
            <a:r>
              <a:rPr lang="en-CA"/>
              <a:t>	map of RP (sections)</a:t>
            </a:r>
          </a:p>
          <a:p>
            <a:pPr marL="1572368" lvl="3" indent="-174708">
              <a:buFontTx/>
              <a:buChar char="-"/>
            </a:pPr>
            <a:endParaRPr lang="en-CA"/>
          </a:p>
          <a:p>
            <a:pPr marL="1863547" lvl="4"/>
            <a:endParaRPr lang="en-CA"/>
          </a:p>
          <a:p>
            <a:pPr marL="174708" indent="-174708">
              <a:buFontTx/>
              <a:buChar char="-"/>
            </a:pPr>
            <a:endParaRPr lang="en-CA"/>
          </a:p>
        </p:txBody>
      </p:sp>
      <p:sp>
        <p:nvSpPr>
          <p:cNvPr id="4" name="Slide Number Placeholder 3">
            <a:extLst>
              <a:ext uri="{FF2B5EF4-FFF2-40B4-BE49-F238E27FC236}">
                <a16:creationId xmlns:a16="http://schemas.microsoft.com/office/drawing/2014/main" id="{7143A8AD-1B30-5E6A-AC87-5BFEE92E6C4D}"/>
              </a:ext>
            </a:extLst>
          </p:cNvPr>
          <p:cNvSpPr>
            <a:spLocks noGrp="1"/>
          </p:cNvSpPr>
          <p:nvPr>
            <p:ph type="sldNum" sz="quarter" idx="5"/>
          </p:nvPr>
        </p:nvSpPr>
        <p:spPr/>
        <p:txBody>
          <a:bodyPr/>
          <a:lstStyle/>
          <a:p>
            <a:fld id="{A20FDB56-1717-4180-9B17-1E1FC24BE584}" type="slidenum">
              <a:rPr lang="en-CA" smtClean="0"/>
              <a:t>13</a:t>
            </a:fld>
            <a:endParaRPr lang="en-CA"/>
          </a:p>
        </p:txBody>
      </p:sp>
    </p:spTree>
    <p:extLst>
      <p:ext uri="{BB962C8B-B14F-4D97-AF65-F5344CB8AC3E}">
        <p14:creationId xmlns:p14="http://schemas.microsoft.com/office/powerpoint/2010/main" val="8512203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Creating additional sections burdens the government data </a:t>
            </a:r>
            <a:endParaRPr lang="en-US"/>
          </a:p>
        </p:txBody>
      </p:sp>
      <p:sp>
        <p:nvSpPr>
          <p:cNvPr id="4" name="Slide Number Placeholder 3"/>
          <p:cNvSpPr>
            <a:spLocks noGrp="1"/>
          </p:cNvSpPr>
          <p:nvPr>
            <p:ph type="sldNum" sz="quarter" idx="5"/>
          </p:nvPr>
        </p:nvSpPr>
        <p:spPr/>
        <p:txBody>
          <a:bodyPr/>
          <a:lstStyle/>
          <a:p>
            <a:fld id="{A20FDB56-1717-4180-9B17-1E1FC24BE584}" type="slidenum">
              <a:rPr lang="en-CA" smtClean="0"/>
              <a:t>14</a:t>
            </a:fld>
            <a:endParaRPr lang="en-CA"/>
          </a:p>
        </p:txBody>
      </p:sp>
    </p:spTree>
    <p:extLst>
      <p:ext uri="{BB962C8B-B14F-4D97-AF65-F5344CB8AC3E}">
        <p14:creationId xmlns:p14="http://schemas.microsoft.com/office/powerpoint/2010/main" val="24995339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8DCF1D-ADFB-8A39-F198-648F907F13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5EDC1A-3CED-D97F-5EEC-683BF3C5C3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86460D-AF6D-5A84-78D3-75656179822F}"/>
              </a:ext>
            </a:extLst>
          </p:cNvPr>
          <p:cNvSpPr>
            <a:spLocks noGrp="1"/>
          </p:cNvSpPr>
          <p:nvPr>
            <p:ph type="body" idx="1"/>
          </p:nvPr>
        </p:nvSpPr>
        <p:spPr/>
        <p:txBody>
          <a:bodyPr/>
          <a:lstStyle/>
          <a:p>
            <a:pPr marL="640594" lvl="1" indent="-174708">
              <a:buFontTx/>
              <a:buChar char="-"/>
            </a:pPr>
            <a:r>
              <a:rPr lang="en-CA"/>
              <a:t>Road Permit</a:t>
            </a:r>
          </a:p>
          <a:p>
            <a:pPr marL="1106481" lvl="2" indent="-174708" defTabSz="931774">
              <a:buFontTx/>
              <a:buChar char="-"/>
              <a:defRPr/>
            </a:pPr>
            <a:r>
              <a:rPr lang="en-CA"/>
              <a:t>Content FA s 118</a:t>
            </a:r>
          </a:p>
          <a:p>
            <a:pPr marL="1106481" lvl="2" indent="-174708">
              <a:buFontTx/>
              <a:buChar char="-"/>
            </a:pPr>
            <a:endParaRPr lang="en-CA"/>
          </a:p>
          <a:p>
            <a:pPr marL="640594" lvl="1" indent="-174708">
              <a:buFontTx/>
              <a:buChar char="-"/>
            </a:pPr>
            <a:r>
              <a:rPr lang="en-CA"/>
              <a:t>Main Body (the entire road length)</a:t>
            </a:r>
          </a:p>
          <a:p>
            <a:pPr marL="1106481" lvl="2" indent="-174708">
              <a:buFontTx/>
              <a:buChar char="-"/>
            </a:pPr>
            <a:r>
              <a:rPr lang="en-CA"/>
              <a:t>Extracted much of the content from the licence agreement </a:t>
            </a:r>
          </a:p>
          <a:p>
            <a:pPr marL="1572368" lvl="3" indent="-174708">
              <a:buFontTx/>
              <a:buChar char="-"/>
            </a:pPr>
            <a:r>
              <a:rPr lang="en-CA"/>
              <a:t>1.0 Grant of Rights, Road Permit Area and Term</a:t>
            </a:r>
          </a:p>
          <a:p>
            <a:pPr marL="1572368" lvl="3" indent="-174708">
              <a:buFontTx/>
              <a:buChar char="-"/>
            </a:pPr>
            <a:r>
              <a:rPr lang="en-CA"/>
              <a:t>3.0 Other Terms and Conditions</a:t>
            </a:r>
          </a:p>
          <a:p>
            <a:pPr marL="2038255" lvl="4" indent="-174708">
              <a:buFontTx/>
              <a:buChar char="-"/>
            </a:pPr>
            <a:r>
              <a:rPr lang="en-CA"/>
              <a:t>Standard limits on the constructions, use, maintenance and deactivation within the described area</a:t>
            </a:r>
          </a:p>
          <a:p>
            <a:pPr marL="1572368" lvl="3" indent="-174708">
              <a:buFontTx/>
              <a:buChar char="-"/>
            </a:pPr>
            <a:r>
              <a:rPr lang="en-CA"/>
              <a:t>4.0 Timber Mark</a:t>
            </a:r>
          </a:p>
          <a:p>
            <a:pPr marL="1572368" lvl="3" indent="-174708">
              <a:buFontTx/>
              <a:buChar char="-"/>
            </a:pPr>
            <a:r>
              <a:rPr lang="en-CA"/>
              <a:t>5.0 Waste Assessment</a:t>
            </a:r>
          </a:p>
          <a:p>
            <a:pPr marL="1572368" lvl="3" indent="-174708">
              <a:buFontTx/>
              <a:buChar char="-"/>
            </a:pPr>
            <a:r>
              <a:rPr lang="en-CA"/>
              <a:t>6.0 Roadway Timber Charges to a Specified Licence</a:t>
            </a:r>
          </a:p>
          <a:p>
            <a:pPr marL="2038255" lvl="4" indent="-174708">
              <a:buFontTx/>
              <a:buChar char="-"/>
            </a:pPr>
            <a:r>
              <a:rPr lang="en-CA"/>
              <a:t>Roadway Timber</a:t>
            </a:r>
          </a:p>
          <a:p>
            <a:pPr marL="2038255" lvl="4" indent="-174708">
              <a:buFontTx/>
              <a:buChar char="-"/>
            </a:pPr>
            <a:r>
              <a:rPr lang="en-CA"/>
              <a:t>Encumbered Roadway Timber</a:t>
            </a:r>
          </a:p>
          <a:p>
            <a:pPr marL="1572368" lvl="3" indent="-174708">
              <a:buFontTx/>
              <a:buChar char="-"/>
            </a:pPr>
            <a:r>
              <a:rPr lang="en-CA"/>
              <a:t>Mandatory Agreement Content (formerly part of a licence agreement)</a:t>
            </a:r>
          </a:p>
          <a:p>
            <a:pPr marL="2038255" lvl="4" indent="-174708">
              <a:buFontTx/>
              <a:buChar char="-"/>
            </a:pPr>
            <a:r>
              <a:rPr lang="en-CA"/>
              <a:t>7.0 Reporting – harvest performance</a:t>
            </a:r>
          </a:p>
          <a:p>
            <a:pPr marL="2038255" lvl="4" indent="-174708">
              <a:buFontTx/>
              <a:buChar char="-"/>
            </a:pPr>
            <a:r>
              <a:rPr lang="en-CA"/>
              <a:t>8.0 Liabilities and Indemnity – specifies the government is not held responsible for any issues associated with the permit</a:t>
            </a:r>
          </a:p>
          <a:p>
            <a:pPr marL="2038255" lvl="4" indent="-174708">
              <a:buFontTx/>
              <a:buChar char="-"/>
            </a:pPr>
            <a:r>
              <a:rPr lang="en-CA"/>
              <a:t>9.0 Court Determined Aboriginal Rights and Title – describes the responsibility of the CP holder in the event of a court determination or a discover of an Aboriginal issue/resource/value </a:t>
            </a:r>
          </a:p>
          <a:p>
            <a:pPr marL="2038255" lvl="4" indent="-174708">
              <a:buFontTx/>
              <a:buChar char="-"/>
            </a:pPr>
            <a:r>
              <a:rPr lang="en-CA"/>
              <a:t>10.0 Expiry, Surrender, (Suspension) (or) Cancellation – describes what is permitted in the event of a licence expiration, surrender or </a:t>
            </a:r>
            <a:r>
              <a:rPr lang="en-CA" err="1"/>
              <a:t>suspenson</a:t>
            </a:r>
            <a:endParaRPr lang="en-CA"/>
          </a:p>
          <a:p>
            <a:pPr marL="2038255" lvl="4" indent="-174708">
              <a:buFontTx/>
              <a:buChar char="-"/>
            </a:pPr>
            <a:r>
              <a:rPr lang="en-CA"/>
              <a:t>11.0 Waiver limited scope and use of a waiver as it relates to the CP</a:t>
            </a:r>
          </a:p>
          <a:p>
            <a:pPr marL="2038255" lvl="4" indent="-174708">
              <a:buFontTx/>
              <a:buChar char="-"/>
            </a:pPr>
            <a:r>
              <a:rPr lang="en-CA"/>
              <a:t>12.0 Notice requirements for notice must be in writing and the rules on the purpose and application of a notice</a:t>
            </a:r>
          </a:p>
          <a:p>
            <a:pPr marL="2038255" lvl="4" indent="-174708">
              <a:buFontTx/>
              <a:buChar char="-"/>
            </a:pPr>
            <a:r>
              <a:rPr lang="en-CA"/>
              <a:t>13.0 Miscellaneous – additional rules on the permit and its limitations to both the holder and the SDM</a:t>
            </a:r>
          </a:p>
          <a:p>
            <a:pPr marL="2038255" lvl="4" indent="-174708">
              <a:buFontTx/>
              <a:buChar char="-"/>
            </a:pPr>
            <a:r>
              <a:rPr lang="en-CA"/>
              <a:t>14.0 Definition</a:t>
            </a:r>
          </a:p>
          <a:p>
            <a:pPr marL="1572368" lvl="3" indent="-174708">
              <a:buFontTx/>
              <a:buChar char="-"/>
            </a:pPr>
            <a:r>
              <a:rPr lang="en-CA"/>
              <a:t>Signature and Seal</a:t>
            </a:r>
          </a:p>
          <a:p>
            <a:pPr marL="1572368" lvl="3" indent="-174708">
              <a:buFontTx/>
              <a:buChar char="-"/>
            </a:pPr>
            <a:endParaRPr lang="en-CA"/>
          </a:p>
          <a:p>
            <a:pPr marL="1106481" lvl="2" indent="-174708">
              <a:buFontTx/>
              <a:buChar char="-"/>
            </a:pPr>
            <a:r>
              <a:rPr lang="en-CA"/>
              <a:t>Includes the following</a:t>
            </a:r>
          </a:p>
          <a:p>
            <a:pPr marL="1572368" lvl="3" indent="-174708">
              <a:buFontTx/>
              <a:buChar char="-"/>
            </a:pPr>
            <a:r>
              <a:rPr lang="en-CA"/>
              <a:t>RP #, Associated Licence # (for cut control purposes), </a:t>
            </a:r>
          </a:p>
          <a:p>
            <a:pPr marL="1572368" lvl="3" indent="-174708">
              <a:buFontTx/>
              <a:buChar char="-"/>
            </a:pPr>
            <a:r>
              <a:rPr lang="en-CA"/>
              <a:t>timber mark</a:t>
            </a:r>
          </a:p>
          <a:p>
            <a:pPr marL="1572368" lvl="3" indent="-174708">
              <a:buFontTx/>
              <a:buChar char="-"/>
            </a:pPr>
            <a:endParaRPr lang="en-CA"/>
          </a:p>
          <a:p>
            <a:pPr marL="1106481" lvl="2" indent="-174708">
              <a:buFontTx/>
              <a:buChar char="-"/>
            </a:pPr>
            <a:r>
              <a:rPr lang="en-CA"/>
              <a:t>Schedule A Road Permit Section (issued with each new RP application)</a:t>
            </a:r>
          </a:p>
          <a:p>
            <a:pPr marL="1572368" lvl="3" indent="-174708">
              <a:buFontTx/>
              <a:buChar char="-"/>
            </a:pPr>
            <a:r>
              <a:rPr lang="en-CA"/>
              <a:t>additional terms and conditions specific to RP sections</a:t>
            </a:r>
          </a:p>
          <a:p>
            <a:pPr marL="2038255" lvl="4" indent="-174708">
              <a:buFontTx/>
              <a:buChar char="-"/>
            </a:pPr>
            <a:r>
              <a:rPr lang="en-CA"/>
              <a:t>Table 1 columns:</a:t>
            </a:r>
          </a:p>
          <a:p>
            <a:pPr marL="2038255" lvl="4" indent="-174708">
              <a:buFontTx/>
              <a:buChar char="-"/>
            </a:pPr>
            <a:r>
              <a:rPr lang="en-CA"/>
              <a:t>Identifies the section and or segment #</a:t>
            </a:r>
          </a:p>
          <a:p>
            <a:pPr marL="2038255" lvl="4" indent="-174708">
              <a:buFontTx/>
              <a:buChar char="-"/>
            </a:pPr>
            <a:r>
              <a:rPr lang="en-CA"/>
              <a:t>RP #</a:t>
            </a:r>
          </a:p>
          <a:p>
            <a:pPr marL="2038255" lvl="4" indent="-174708">
              <a:buFontTx/>
              <a:buChar char="-"/>
            </a:pPr>
            <a:r>
              <a:rPr lang="en-CA"/>
              <a:t>Choose an item – rights to timber (cut and remove, cut and deck, no timber harvesting)</a:t>
            </a:r>
          </a:p>
          <a:p>
            <a:pPr marL="2038255" lvl="4" indent="-174708">
              <a:buFontTx/>
              <a:buChar char="-"/>
            </a:pPr>
            <a:r>
              <a:rPr lang="en-CA"/>
              <a:t>Reference to map</a:t>
            </a:r>
          </a:p>
          <a:p>
            <a:pPr marL="2038255" lvl="4" indent="-174708">
              <a:buFontTx/>
              <a:buChar char="-"/>
            </a:pPr>
            <a:r>
              <a:rPr lang="en-CA"/>
              <a:t>Deactivation date</a:t>
            </a:r>
          </a:p>
          <a:p>
            <a:pPr marL="2038255" lvl="4" indent="-174708">
              <a:buFontTx/>
              <a:buChar char="-"/>
            </a:pPr>
            <a:r>
              <a:rPr lang="en-CA"/>
              <a:t>RP status, issued, deactivated, transferred, issued and extended, issued and deactivated</a:t>
            </a:r>
          </a:p>
          <a:p>
            <a:pPr marL="2038255" lvl="4" indent="-174708">
              <a:buFontTx/>
              <a:buChar char="-"/>
            </a:pPr>
            <a:r>
              <a:rPr lang="en-CA"/>
              <a:t>Reference to conditions in table 2</a:t>
            </a:r>
          </a:p>
          <a:p>
            <a:pPr marL="1572368" lvl="3" indent="-174708">
              <a:buFontTx/>
              <a:buChar char="-"/>
            </a:pPr>
            <a:r>
              <a:rPr lang="en-CA"/>
              <a:t>Exhibit A</a:t>
            </a:r>
          </a:p>
          <a:p>
            <a:pPr marL="931774" lvl="2"/>
            <a:r>
              <a:rPr lang="en-CA"/>
              <a:t>	map of RP (sections)</a:t>
            </a:r>
          </a:p>
          <a:p>
            <a:pPr marL="1572368" lvl="3" indent="-174708">
              <a:buFontTx/>
              <a:buChar char="-"/>
            </a:pPr>
            <a:endParaRPr lang="en-CA"/>
          </a:p>
          <a:p>
            <a:pPr marL="1863547" lvl="4"/>
            <a:endParaRPr lang="en-CA"/>
          </a:p>
          <a:p>
            <a:pPr marL="174708" indent="-174708">
              <a:buFontTx/>
              <a:buChar char="-"/>
            </a:pPr>
            <a:endParaRPr lang="en-CA"/>
          </a:p>
        </p:txBody>
      </p:sp>
      <p:sp>
        <p:nvSpPr>
          <p:cNvPr id="4" name="Slide Number Placeholder 3">
            <a:extLst>
              <a:ext uri="{FF2B5EF4-FFF2-40B4-BE49-F238E27FC236}">
                <a16:creationId xmlns:a16="http://schemas.microsoft.com/office/drawing/2014/main" id="{BDE00D59-B9C4-BBFB-8A2F-1ED86A09CDCC}"/>
              </a:ext>
            </a:extLst>
          </p:cNvPr>
          <p:cNvSpPr>
            <a:spLocks noGrp="1"/>
          </p:cNvSpPr>
          <p:nvPr>
            <p:ph type="sldNum" sz="quarter" idx="5"/>
          </p:nvPr>
        </p:nvSpPr>
        <p:spPr/>
        <p:txBody>
          <a:bodyPr/>
          <a:lstStyle/>
          <a:p>
            <a:fld id="{A20FDB56-1717-4180-9B17-1E1FC24BE584}" type="slidenum">
              <a:rPr lang="en-CA" smtClean="0"/>
              <a:t>15</a:t>
            </a:fld>
            <a:endParaRPr lang="en-CA"/>
          </a:p>
        </p:txBody>
      </p:sp>
    </p:spTree>
    <p:extLst>
      <p:ext uri="{BB962C8B-B14F-4D97-AF65-F5344CB8AC3E}">
        <p14:creationId xmlns:p14="http://schemas.microsoft.com/office/powerpoint/2010/main" val="22074993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C09E25-4038-CF33-F5BB-A6165D9B00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912BE5-BBF3-0208-7F9C-93B5A3AD18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08187A-8CB8-1180-6D98-35F2D27B5219}"/>
              </a:ext>
            </a:extLst>
          </p:cNvPr>
          <p:cNvSpPr>
            <a:spLocks noGrp="1"/>
          </p:cNvSpPr>
          <p:nvPr>
            <p:ph type="body" idx="1"/>
          </p:nvPr>
        </p:nvSpPr>
        <p:spPr/>
        <p:txBody>
          <a:bodyPr/>
          <a:lstStyle/>
          <a:p>
            <a:pPr marL="640594" lvl="1" indent="-174708">
              <a:buFontTx/>
              <a:buChar char="-"/>
            </a:pPr>
            <a:r>
              <a:rPr lang="en-CA"/>
              <a:t>Road Permit</a:t>
            </a:r>
          </a:p>
          <a:p>
            <a:pPr marL="1106481" lvl="2" indent="-174708" defTabSz="931774">
              <a:buFontTx/>
              <a:buChar char="-"/>
              <a:defRPr/>
            </a:pPr>
            <a:r>
              <a:rPr lang="en-CA"/>
              <a:t>Content FA s 118</a:t>
            </a:r>
          </a:p>
          <a:p>
            <a:pPr marL="1106481" lvl="2" indent="-174708">
              <a:buFontTx/>
              <a:buChar char="-"/>
            </a:pPr>
            <a:endParaRPr lang="en-CA"/>
          </a:p>
          <a:p>
            <a:pPr marL="640594" lvl="1" indent="-174708">
              <a:buFontTx/>
              <a:buChar char="-"/>
            </a:pPr>
            <a:r>
              <a:rPr lang="en-CA"/>
              <a:t>Main Body (the entire road length)</a:t>
            </a:r>
          </a:p>
          <a:p>
            <a:pPr marL="1106481" lvl="2" indent="-174708">
              <a:buFontTx/>
              <a:buChar char="-"/>
            </a:pPr>
            <a:r>
              <a:rPr lang="en-CA"/>
              <a:t>Extracted much of the content from the licence agreement </a:t>
            </a:r>
          </a:p>
          <a:p>
            <a:pPr marL="1572368" lvl="3" indent="-174708">
              <a:buFontTx/>
              <a:buChar char="-"/>
            </a:pPr>
            <a:r>
              <a:rPr lang="en-CA"/>
              <a:t>1.0 Grant of Rights, Road Permit Area and Term</a:t>
            </a:r>
          </a:p>
          <a:p>
            <a:pPr marL="1572368" lvl="3" indent="-174708">
              <a:buFontTx/>
              <a:buChar char="-"/>
            </a:pPr>
            <a:r>
              <a:rPr lang="en-CA"/>
              <a:t>3.0 Other Terms and Conditions</a:t>
            </a:r>
          </a:p>
          <a:p>
            <a:pPr marL="2038255" lvl="4" indent="-174708">
              <a:buFontTx/>
              <a:buChar char="-"/>
            </a:pPr>
            <a:r>
              <a:rPr lang="en-CA"/>
              <a:t>Standard limits on the constructions, use, maintenance and deactivation within the described area</a:t>
            </a:r>
          </a:p>
          <a:p>
            <a:pPr marL="1572368" lvl="3" indent="-174708">
              <a:buFontTx/>
              <a:buChar char="-"/>
            </a:pPr>
            <a:r>
              <a:rPr lang="en-CA"/>
              <a:t>4.0 Timber Mark</a:t>
            </a:r>
          </a:p>
          <a:p>
            <a:pPr marL="1572368" lvl="3" indent="-174708">
              <a:buFontTx/>
              <a:buChar char="-"/>
            </a:pPr>
            <a:r>
              <a:rPr lang="en-CA"/>
              <a:t>5.0 Waste Assessment</a:t>
            </a:r>
          </a:p>
          <a:p>
            <a:pPr marL="1572368" lvl="3" indent="-174708">
              <a:buFontTx/>
              <a:buChar char="-"/>
            </a:pPr>
            <a:r>
              <a:rPr lang="en-CA"/>
              <a:t>6.0 Roadway Timber Charges to a Specified Licence</a:t>
            </a:r>
          </a:p>
          <a:p>
            <a:pPr marL="2038255" lvl="4" indent="-174708">
              <a:buFontTx/>
              <a:buChar char="-"/>
            </a:pPr>
            <a:r>
              <a:rPr lang="en-CA"/>
              <a:t>Roadway Timber</a:t>
            </a:r>
          </a:p>
          <a:p>
            <a:pPr marL="2038255" lvl="4" indent="-174708">
              <a:buFontTx/>
              <a:buChar char="-"/>
            </a:pPr>
            <a:r>
              <a:rPr lang="en-CA"/>
              <a:t>Encumbered Roadway Timber</a:t>
            </a:r>
          </a:p>
          <a:p>
            <a:pPr marL="1572368" lvl="3" indent="-174708">
              <a:buFontTx/>
              <a:buChar char="-"/>
            </a:pPr>
            <a:r>
              <a:rPr lang="en-CA"/>
              <a:t>Mandatory Agreement Content (formerly part of a licence agreement)</a:t>
            </a:r>
          </a:p>
          <a:p>
            <a:pPr marL="2038255" lvl="4" indent="-174708">
              <a:buFontTx/>
              <a:buChar char="-"/>
            </a:pPr>
            <a:r>
              <a:rPr lang="en-CA"/>
              <a:t>7.0 Reporting – harvest performance</a:t>
            </a:r>
          </a:p>
          <a:p>
            <a:pPr marL="2038255" lvl="4" indent="-174708">
              <a:buFontTx/>
              <a:buChar char="-"/>
            </a:pPr>
            <a:r>
              <a:rPr lang="en-CA"/>
              <a:t>8.0 Liabilities and Indemnity – specifies the government is not held responsible for any issues associated with the permit</a:t>
            </a:r>
          </a:p>
          <a:p>
            <a:pPr marL="2038255" lvl="4" indent="-174708">
              <a:buFontTx/>
              <a:buChar char="-"/>
            </a:pPr>
            <a:r>
              <a:rPr lang="en-CA"/>
              <a:t>9.0 Court Determined Aboriginal Rights and Title – describes the responsibility of the CP holder in the event of a court determination or a discover of an Aboriginal issue/resource/value </a:t>
            </a:r>
          </a:p>
          <a:p>
            <a:pPr marL="2038255" lvl="4" indent="-174708">
              <a:buFontTx/>
              <a:buChar char="-"/>
            </a:pPr>
            <a:r>
              <a:rPr lang="en-CA"/>
              <a:t>10.0 Expiry, Surrender, (Suspension) (or) Cancellation – describes what is permitted in the event of a licence expiration, surrender or </a:t>
            </a:r>
            <a:r>
              <a:rPr lang="en-CA" err="1"/>
              <a:t>suspenson</a:t>
            </a:r>
            <a:endParaRPr lang="en-CA"/>
          </a:p>
          <a:p>
            <a:pPr marL="2038255" lvl="4" indent="-174708">
              <a:buFontTx/>
              <a:buChar char="-"/>
            </a:pPr>
            <a:r>
              <a:rPr lang="en-CA"/>
              <a:t>11.0 Waiver limited scope and use of a waiver as it relates to the CP</a:t>
            </a:r>
          </a:p>
          <a:p>
            <a:pPr marL="2038255" lvl="4" indent="-174708">
              <a:buFontTx/>
              <a:buChar char="-"/>
            </a:pPr>
            <a:r>
              <a:rPr lang="en-CA"/>
              <a:t>12.0 Notice requirements for notice must be in writing and the rules on the purpose and application of a notice</a:t>
            </a:r>
          </a:p>
          <a:p>
            <a:pPr marL="2038255" lvl="4" indent="-174708">
              <a:buFontTx/>
              <a:buChar char="-"/>
            </a:pPr>
            <a:r>
              <a:rPr lang="en-CA"/>
              <a:t>13.0 Miscellaneous – additional rules on the permit and its limitations to both the holder and the SDM</a:t>
            </a:r>
          </a:p>
          <a:p>
            <a:pPr marL="2038255" lvl="4" indent="-174708">
              <a:buFontTx/>
              <a:buChar char="-"/>
            </a:pPr>
            <a:r>
              <a:rPr lang="en-CA"/>
              <a:t>14.0 Definition</a:t>
            </a:r>
          </a:p>
          <a:p>
            <a:pPr marL="1572368" lvl="3" indent="-174708">
              <a:buFontTx/>
              <a:buChar char="-"/>
            </a:pPr>
            <a:r>
              <a:rPr lang="en-CA"/>
              <a:t>Signature and Seal</a:t>
            </a:r>
          </a:p>
          <a:p>
            <a:pPr marL="1572368" lvl="3" indent="-174708">
              <a:buFontTx/>
              <a:buChar char="-"/>
            </a:pPr>
            <a:endParaRPr lang="en-CA"/>
          </a:p>
          <a:p>
            <a:pPr marL="1106481" lvl="2" indent="-174708">
              <a:buFontTx/>
              <a:buChar char="-"/>
            </a:pPr>
            <a:r>
              <a:rPr lang="en-CA"/>
              <a:t>Includes the following</a:t>
            </a:r>
          </a:p>
          <a:p>
            <a:pPr marL="1572368" lvl="3" indent="-174708">
              <a:buFontTx/>
              <a:buChar char="-"/>
            </a:pPr>
            <a:r>
              <a:rPr lang="en-CA"/>
              <a:t>RP #, Associated Licence # (for cut control purposes), </a:t>
            </a:r>
          </a:p>
          <a:p>
            <a:pPr marL="1572368" lvl="3" indent="-174708">
              <a:buFontTx/>
              <a:buChar char="-"/>
            </a:pPr>
            <a:r>
              <a:rPr lang="en-CA"/>
              <a:t>timber mark</a:t>
            </a:r>
          </a:p>
          <a:p>
            <a:pPr marL="1572368" lvl="3" indent="-174708">
              <a:buFontTx/>
              <a:buChar char="-"/>
            </a:pPr>
            <a:endParaRPr lang="en-CA"/>
          </a:p>
          <a:p>
            <a:pPr marL="1106481" lvl="2" indent="-174708">
              <a:buFontTx/>
              <a:buChar char="-"/>
            </a:pPr>
            <a:r>
              <a:rPr lang="en-CA"/>
              <a:t>Schedule A Road Permit Section (issued with each new RP application)</a:t>
            </a:r>
          </a:p>
          <a:p>
            <a:pPr marL="1572368" lvl="3" indent="-174708">
              <a:buFontTx/>
              <a:buChar char="-"/>
            </a:pPr>
            <a:r>
              <a:rPr lang="en-CA"/>
              <a:t>additional terms and conditions specific to RP sections</a:t>
            </a:r>
          </a:p>
          <a:p>
            <a:pPr marL="2038255" lvl="4" indent="-174708">
              <a:buFontTx/>
              <a:buChar char="-"/>
            </a:pPr>
            <a:r>
              <a:rPr lang="en-CA"/>
              <a:t>Expiration date, timber mark, timber rights, status, conditions by section, </a:t>
            </a:r>
          </a:p>
          <a:p>
            <a:pPr marL="1572368" lvl="3" indent="-174708">
              <a:buFontTx/>
              <a:buChar char="-"/>
            </a:pPr>
            <a:r>
              <a:rPr lang="en-CA"/>
              <a:t>Exhibit A</a:t>
            </a:r>
          </a:p>
          <a:p>
            <a:pPr marL="931774" lvl="2"/>
            <a:r>
              <a:rPr lang="en-CA"/>
              <a:t>	map of RP (sections)</a:t>
            </a:r>
          </a:p>
          <a:p>
            <a:pPr marL="1572368" lvl="3" indent="-174708">
              <a:buFontTx/>
              <a:buChar char="-"/>
            </a:pPr>
            <a:endParaRPr lang="en-CA"/>
          </a:p>
          <a:p>
            <a:pPr marL="1863547" lvl="4"/>
            <a:endParaRPr lang="en-CA"/>
          </a:p>
          <a:p>
            <a:pPr marL="174708" indent="-174708">
              <a:buFontTx/>
              <a:buChar char="-"/>
            </a:pPr>
            <a:endParaRPr lang="en-CA"/>
          </a:p>
        </p:txBody>
      </p:sp>
      <p:sp>
        <p:nvSpPr>
          <p:cNvPr id="4" name="Slide Number Placeholder 3">
            <a:extLst>
              <a:ext uri="{FF2B5EF4-FFF2-40B4-BE49-F238E27FC236}">
                <a16:creationId xmlns:a16="http://schemas.microsoft.com/office/drawing/2014/main" id="{D3686A7F-4ED1-DEB1-5741-076F6E8E765F}"/>
              </a:ext>
            </a:extLst>
          </p:cNvPr>
          <p:cNvSpPr>
            <a:spLocks noGrp="1"/>
          </p:cNvSpPr>
          <p:nvPr>
            <p:ph type="sldNum" sz="quarter" idx="5"/>
          </p:nvPr>
        </p:nvSpPr>
        <p:spPr/>
        <p:txBody>
          <a:bodyPr/>
          <a:lstStyle/>
          <a:p>
            <a:fld id="{A20FDB56-1717-4180-9B17-1E1FC24BE584}" type="slidenum">
              <a:rPr lang="en-CA" smtClean="0"/>
              <a:t>16</a:t>
            </a:fld>
            <a:endParaRPr lang="en-CA"/>
          </a:p>
        </p:txBody>
      </p:sp>
    </p:spTree>
    <p:extLst>
      <p:ext uri="{BB962C8B-B14F-4D97-AF65-F5344CB8AC3E}">
        <p14:creationId xmlns:p14="http://schemas.microsoft.com/office/powerpoint/2010/main" val="13939358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FOM Scenario 1: What happens when a FOM report is submitted to government via the government FOM portal, but not all cutblock or road spatial has been finalized?  </a:t>
            </a:r>
          </a:p>
          <a:p>
            <a:endParaRPr lang="en-US">
              <a:latin typeface="Calibri"/>
              <a:ea typeface="Calibri"/>
              <a:cs typeface="Calibri"/>
            </a:endParaRPr>
          </a:p>
          <a:p>
            <a:r>
              <a:rPr lang="en-US">
                <a:latin typeface="Calibri"/>
                <a:ea typeface="Calibri"/>
                <a:cs typeface="Calibri"/>
              </a:rPr>
              <a:t>FRPA s. 15.1 (2) (c)requires the FSP holder to submit to government a report on the public review and comments on the FOM in accordance with the regulations (FPPR s. 34.4)</a:t>
            </a:r>
          </a:p>
          <a:p>
            <a:endParaRPr lang="en-US">
              <a:latin typeface="Calibri"/>
              <a:ea typeface="Calibri"/>
              <a:cs typeface="Calibri"/>
            </a:endParaRPr>
          </a:p>
          <a:p>
            <a:r>
              <a:rPr lang="en-US">
                <a:latin typeface="Calibri"/>
                <a:ea typeface="Calibri"/>
                <a:cs typeface="Calibri"/>
              </a:rPr>
              <a:t>When using the FOM portal, hitting the "finalize" button is what triggers the system to submit the "report" to government. This includes the uploaded newspaper notice, the web notice (if using the FOM portal, otherwise you can upload as a supporting document), the copy of the forest operations map (initial which was advertised), and a copy of the final FOM (final cutblock and road shapes) which acts as the description of changes made to the map as a result of comments received. </a:t>
            </a:r>
          </a:p>
          <a:p>
            <a:endParaRPr lang="en-US">
              <a:latin typeface="Calibri"/>
              <a:ea typeface="Calibri"/>
              <a:cs typeface="Calibri"/>
            </a:endParaRPr>
          </a:p>
          <a:p>
            <a:r>
              <a:rPr lang="en-US">
                <a:latin typeface="Calibri"/>
                <a:ea typeface="Calibri"/>
                <a:cs typeface="Calibri"/>
              </a:rPr>
              <a:t>At the district, it's the "final FOM shapes" which are used for the "consistency test" in Forest Act s. 52.05 (1) (b) (ii) (b) and s. 117 (3) (a) (ii) (B) to compare against the CP or RP exhibit A shapes. The consistency test requires that the cutting permit or road permit area be consistent with the approximate locations of cutblocks or roads shown in the FOM. </a:t>
            </a:r>
          </a:p>
          <a:p>
            <a:endParaRPr lang="en-US">
              <a:latin typeface="Calibri"/>
              <a:ea typeface="Calibri"/>
              <a:cs typeface="Calibri"/>
            </a:endParaRPr>
          </a:p>
          <a:p>
            <a:r>
              <a:rPr lang="en-US">
                <a:latin typeface="Calibri"/>
                <a:ea typeface="Calibri"/>
                <a:cs typeface="Calibri"/>
              </a:rPr>
              <a:t>So, what are some options to consider when it might be difficult to finalize all road or cutblock spatial prior to finalizing? Options: </a:t>
            </a:r>
          </a:p>
          <a:p>
            <a:pPr marL="232410" indent="-232410">
              <a:buAutoNum type="arabicPeriod"/>
            </a:pPr>
            <a:r>
              <a:rPr lang="en-US">
                <a:latin typeface="Calibri"/>
                <a:ea typeface="Calibri"/>
                <a:cs typeface="Calibri"/>
              </a:rPr>
              <a:t>Before finalizing: Ensure the FOM is the correct size configuration so that all blocks and roads can have final spatial uploaded prior to finalizing the FOM. </a:t>
            </a:r>
          </a:p>
          <a:p>
            <a:pPr marL="232410" marR="0" lvl="0" indent="-232410" algn="l" defTabSz="914400" rtl="0" eaLnBrk="1" fontAlgn="auto" latinLnBrk="0" hangingPunct="1">
              <a:lnSpc>
                <a:spcPct val="100000"/>
              </a:lnSpc>
              <a:spcBef>
                <a:spcPts val="0"/>
              </a:spcBef>
              <a:spcAft>
                <a:spcPts val="0"/>
              </a:spcAft>
              <a:buClrTx/>
              <a:buSzTx/>
              <a:buFontTx/>
              <a:buAutoNum type="arabicPeriod"/>
              <a:tabLst/>
              <a:defRPr/>
            </a:pPr>
            <a:r>
              <a:rPr lang="en-US">
                <a:latin typeface="Calibri"/>
                <a:ea typeface="Calibri"/>
                <a:cs typeface="Calibri"/>
              </a:rPr>
              <a:t>Finalize the FOM with all final spatial uploaded, but contact the district ahead of finalizing to let them know there may be minor inconsistencies between final shapes and CP/RP Exhibit A shapes, and discuss whether this will meet the DM's expectations for the "consistency test". </a:t>
            </a:r>
          </a:p>
          <a:p>
            <a:pPr marL="232410" indent="-232410">
              <a:buAutoNum type="arabicPeriod"/>
            </a:pPr>
            <a:r>
              <a:rPr lang="en-US">
                <a:latin typeface="Calibri"/>
                <a:ea typeface="Calibri"/>
                <a:cs typeface="Calibri"/>
              </a:rPr>
              <a:t>After finalizing: Post a new FOM in the future that includes any roads or cutblocks with spatial that was not finalized on the original FOM. </a:t>
            </a:r>
          </a:p>
          <a:p>
            <a:pPr marL="232410" indent="-232410">
              <a:buAutoNum type="arabicPeriod"/>
            </a:pPr>
            <a:r>
              <a:rPr lang="en-US">
                <a:latin typeface="Calibri"/>
                <a:ea typeface="Calibri"/>
                <a:cs typeface="Calibri"/>
              </a:rPr>
              <a:t>If you have this scenario where you’ve finalized the FOM but haven’t uploaded all final spatial: Speak to district staff on possible alternative options for the "report to government". </a:t>
            </a:r>
          </a:p>
        </p:txBody>
      </p:sp>
      <p:sp>
        <p:nvSpPr>
          <p:cNvPr id="4" name="Slide Number Placeholder 3"/>
          <p:cNvSpPr>
            <a:spLocks noGrp="1"/>
          </p:cNvSpPr>
          <p:nvPr>
            <p:ph type="sldNum" sz="quarter" idx="5"/>
          </p:nvPr>
        </p:nvSpPr>
        <p:spPr/>
        <p:txBody>
          <a:bodyPr/>
          <a:lstStyle/>
          <a:p>
            <a:fld id="{A20FDB56-1717-4180-9B17-1E1FC24BE584}" type="slidenum">
              <a:rPr lang="en-CA" smtClean="0"/>
              <a:t>17</a:t>
            </a:fld>
            <a:endParaRPr lang="en-CA"/>
          </a:p>
        </p:txBody>
      </p:sp>
    </p:spTree>
    <p:extLst>
      <p:ext uri="{BB962C8B-B14F-4D97-AF65-F5344CB8AC3E}">
        <p14:creationId xmlns:p14="http://schemas.microsoft.com/office/powerpoint/2010/main" val="41354651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6E4FDC-54BA-F011-3AD2-8062C95FF4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FBEB56-5C3F-338F-F6D9-1F37F212A6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51442C-023C-07A1-E1BC-B79388EB83C4}"/>
              </a:ext>
            </a:extLst>
          </p:cNvPr>
          <p:cNvSpPr>
            <a:spLocks noGrp="1"/>
          </p:cNvSpPr>
          <p:nvPr>
            <p:ph type="body" idx="1"/>
          </p:nvPr>
        </p:nvSpPr>
        <p:spPr/>
        <p:txBody>
          <a:bodyPr/>
          <a:lstStyle/>
          <a:p>
            <a:r>
              <a:rPr lang="en-CA"/>
              <a:t>FOM scenario 2: Do in-block roads or non-status roads need to be advertised on the FOM? </a:t>
            </a:r>
          </a:p>
          <a:p>
            <a:r>
              <a:rPr lang="en-CA"/>
              <a:t>FRPA requires that the holder of an FSP must prepare a FOM before applying for a road permit to construct a road. This is for any road to be included in a </a:t>
            </a:r>
            <a:r>
              <a:rPr lang="en-CA" b="1"/>
              <a:t>road permit application</a:t>
            </a:r>
            <a:r>
              <a:rPr lang="en-CA"/>
              <a:t>, including new construction, in-block roads or non-status roads. </a:t>
            </a:r>
          </a:p>
          <a:p>
            <a:endParaRPr lang="en-CA"/>
          </a:p>
          <a:p>
            <a:r>
              <a:rPr lang="en-CA"/>
              <a:t>Left picture</a:t>
            </a:r>
            <a:r>
              <a:rPr lang="en-US"/>
              <a:t>: Red line indicates a non-status road: </a:t>
            </a:r>
            <a:r>
              <a:rPr lang="en-US" b="1"/>
              <a:t>must</a:t>
            </a:r>
            <a:r>
              <a:rPr lang="en-US"/>
              <a:t> be shown on the FOM as it will be included in a RP application. The in-block road segment (green) </a:t>
            </a:r>
            <a:r>
              <a:rPr lang="en-US" b="1"/>
              <a:t>may</a:t>
            </a:r>
            <a:r>
              <a:rPr lang="en-US"/>
              <a:t> be shown on the FOM as road linework, or not included as it will be authorized under the cutting permit area. </a:t>
            </a:r>
          </a:p>
          <a:p>
            <a:endParaRPr lang="en-US"/>
          </a:p>
          <a:p>
            <a:r>
              <a:rPr lang="en-US"/>
              <a:t>Right picture: Red road segments </a:t>
            </a:r>
            <a:r>
              <a:rPr lang="en-US" b="1"/>
              <a:t>must</a:t>
            </a:r>
            <a:r>
              <a:rPr lang="en-US"/>
              <a:t> be shown on the FOM as it is a continuous RP outside of the block. Green road segments are all in-block and </a:t>
            </a:r>
            <a:r>
              <a:rPr lang="en-US" b="1"/>
              <a:t>may</a:t>
            </a:r>
            <a:r>
              <a:rPr lang="en-US"/>
              <a:t> be advertised on the FOM as proposed road (otherwise it is just shown within the polygon as cutblock and is authorized under the CP). For situations where the FSP holder knows that in-block roads will become RPs in the future (for example it will connect to road permit outside of the cutblock), it is </a:t>
            </a:r>
            <a:r>
              <a:rPr lang="en-US" b="1"/>
              <a:t>recommended</a:t>
            </a:r>
            <a:r>
              <a:rPr lang="en-US"/>
              <a:t> to advertise on the FOM. If it isn’t advertised on the FOM, when the CP expires and the licensee wishes to continue to use that road section, then they </a:t>
            </a:r>
            <a:r>
              <a:rPr lang="en-US" b="1"/>
              <a:t>must</a:t>
            </a:r>
            <a:r>
              <a:rPr lang="en-US"/>
              <a:t> meet the FOM requirements prior to applying for the road permit. </a:t>
            </a:r>
          </a:p>
        </p:txBody>
      </p:sp>
      <p:sp>
        <p:nvSpPr>
          <p:cNvPr id="4" name="Slide Number Placeholder 3">
            <a:extLst>
              <a:ext uri="{FF2B5EF4-FFF2-40B4-BE49-F238E27FC236}">
                <a16:creationId xmlns:a16="http://schemas.microsoft.com/office/drawing/2014/main" id="{81EF86BD-B11B-8BDF-ADB2-9EDA6DD34EA5}"/>
              </a:ext>
            </a:extLst>
          </p:cNvPr>
          <p:cNvSpPr>
            <a:spLocks noGrp="1"/>
          </p:cNvSpPr>
          <p:nvPr>
            <p:ph type="sldNum" sz="quarter" idx="5"/>
          </p:nvPr>
        </p:nvSpPr>
        <p:spPr/>
        <p:txBody>
          <a:bodyPr/>
          <a:lstStyle/>
          <a:p>
            <a:fld id="{A20FDB56-1717-4180-9B17-1E1FC24BE584}" type="slidenum">
              <a:rPr lang="en-CA" smtClean="0"/>
              <a:t>18</a:t>
            </a:fld>
            <a:endParaRPr lang="en-CA"/>
          </a:p>
        </p:txBody>
      </p:sp>
    </p:spTree>
    <p:extLst>
      <p:ext uri="{BB962C8B-B14F-4D97-AF65-F5344CB8AC3E}">
        <p14:creationId xmlns:p14="http://schemas.microsoft.com/office/powerpoint/2010/main" val="36537029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DB6763-BA88-7F9B-D71F-9459D6DD10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2AFEBD-2AFA-1211-8C14-EB0E93349A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02D4A02-5F2E-1D4E-A4E6-7E8A90A95B52}"/>
              </a:ext>
            </a:extLst>
          </p:cNvPr>
          <p:cNvSpPr>
            <a:spLocks noGrp="1"/>
          </p:cNvSpPr>
          <p:nvPr>
            <p:ph type="body" idx="1"/>
          </p:nvPr>
        </p:nvSpPr>
        <p:spPr/>
        <p:txBody>
          <a:bodyPr/>
          <a:lstStyle/>
          <a:p>
            <a:r>
              <a:rPr lang="en-US"/>
              <a:t>FOM scenario 3: A FOM submitted to the district outside of the government FOM portal. FRPA and FPPR require: that a FOM be submitted prior to CP/RP application; there's no mandatory requirement to use the government FOM portal; but paper FOMs or FOMs advertised on an FSP holder's website might trigger a more detailed review at the district as using the government FOM portal helps with processing efficiency and ensures the majority of FRPA and FPPR requirements are met. I'll discuss some nuances of FOMs submitted outside of the portal, but some have been addressed by District Managers around the province by a DM Letter of Expectations. Please connect with natural resource district staff to discuss these expectations.</a:t>
            </a:r>
          </a:p>
          <a:p>
            <a:endParaRPr lang="en-US"/>
          </a:p>
          <a:p>
            <a:r>
              <a:rPr lang="en-US"/>
              <a:t>Nuances of FOMs submitted outside of FOM portal: </a:t>
            </a:r>
          </a:p>
          <a:p>
            <a:pPr marL="349250" indent="-349250">
              <a:buFont typeface="Symbol,Sans-Serif"/>
              <a:buChar char=""/>
            </a:pPr>
            <a:r>
              <a:rPr lang="en-US" b="1"/>
              <a:t>The FOM area is smaller than the CP Exhibit A area. </a:t>
            </a:r>
            <a:r>
              <a:rPr lang="en-US"/>
              <a:t>This is addressed in DM Expectations letter if issued, some have considerations for if the Exhibit A area is larger than the FOM area. Best option is to communicate any known discrepancies between the shapes to the district prior to submitting a CP or RP application. Explaining the circumstances and providing a rationale ahead of time will allow the district and FSP holder to assess if any changes are required. In the example on screen, the FOM advertised net block areas while the CP Exhibit A had gross block areas. In this case, the District Manager found the CP application to be inconsistent with the FOM cutblocks so did not issue the CP, and a new FOM was required. </a:t>
            </a:r>
            <a:endParaRPr lang="en-US" b="1"/>
          </a:p>
          <a:p>
            <a:pPr marL="349250" indent="-349250">
              <a:buFont typeface="Symbol,Sans-Serif"/>
              <a:buChar char=""/>
            </a:pPr>
            <a:r>
              <a:rPr lang="en-US" b="1"/>
              <a:t>District received paper FOM and does not have shape files to compare final FOM area against CP submitted area. </a:t>
            </a:r>
            <a:r>
              <a:rPr lang="en-US"/>
              <a:t> Addressed in DM Expectations letter, noting that if no shapefiles are provided then CP/RP processing may take longer. </a:t>
            </a:r>
          </a:p>
          <a:p>
            <a:pPr marL="349415" indent="-349415">
              <a:buFont typeface="Symbol,Sans-Serif"/>
              <a:buChar char=""/>
            </a:pPr>
            <a:endParaRPr lang="en-US"/>
          </a:p>
          <a:p>
            <a:r>
              <a:rPr lang="en-US"/>
              <a:t> Additional questions:</a:t>
            </a:r>
          </a:p>
          <a:p>
            <a:pPr marL="349250" indent="-349250">
              <a:buFont typeface="Symbol,Sans-Serif"/>
              <a:buChar char=""/>
            </a:pPr>
            <a:r>
              <a:rPr lang="en-US" b="1"/>
              <a:t>District does not have access to the comment history for review (licensee stated there were no comments in this situation, but how can the district confirm this?)</a:t>
            </a:r>
            <a:r>
              <a:rPr lang="en-US"/>
              <a:t> FSP holder must submit a report to government on all comments received. It is the report that the district reviews. FRPA s. 110.1 applies, requiring persons to submit information that is complete and accurate. </a:t>
            </a:r>
          </a:p>
          <a:p>
            <a:pPr marL="349250" indent="-349250">
              <a:buFont typeface="Symbol,Sans-Serif"/>
              <a:buChar char=""/>
            </a:pPr>
            <a:r>
              <a:rPr lang="en-US" b="1"/>
              <a:t>If a member of the public misses the 30 day comment period, they have no notion that it was ever advertised. </a:t>
            </a:r>
            <a:r>
              <a:rPr lang="en-US"/>
              <a:t> </a:t>
            </a:r>
            <a:r>
              <a:rPr lang="en-US" b="1"/>
              <a:t>An individual can request info on the FSP holder's site, but must quote a FOM# that is not being displayed.</a:t>
            </a:r>
            <a:r>
              <a:rPr lang="en-US"/>
              <a:t> The FOM holder is required to maintain a record of the FOM for 5 years. Interested parties could go to the FOM holder’s office to view the map.</a:t>
            </a:r>
          </a:p>
          <a:p>
            <a:pPr marL="349250" indent="-349250">
              <a:buFont typeface="Symbol,Sans-Serif"/>
              <a:buChar char=""/>
            </a:pPr>
            <a:r>
              <a:rPr lang="en-US" b="1"/>
              <a:t>If a licensee makes changes due to public comments, do they then need to publicly readvertise the new final FOM shapes?</a:t>
            </a:r>
            <a:r>
              <a:rPr lang="en-US"/>
              <a:t> A: No, unless the shapes are completely different than the original advertisement (such as the considerations in the DM Expectations letter). </a:t>
            </a:r>
          </a:p>
          <a:p>
            <a:pPr marL="349250" indent="-349250">
              <a:buFont typeface="Symbol,Sans-Serif"/>
              <a:buChar char=""/>
            </a:pPr>
            <a:r>
              <a:rPr lang="en-US" b="1"/>
              <a:t>I would assume that no further comment period would be initiated?  Would another notification be required? </a:t>
            </a:r>
            <a:r>
              <a:rPr lang="en-US"/>
              <a:t>A: No further comment period nor notification is required, since no new FOM is required. </a:t>
            </a:r>
          </a:p>
          <a:p>
            <a:pPr marL="349250" indent="-349250">
              <a:buFont typeface="Symbol,Sans-Serif"/>
              <a:buChar char=""/>
            </a:pPr>
            <a:r>
              <a:rPr lang="en-US" b="1"/>
              <a:t>The new final FOM shapes would at least need to be displayed post comment period for the public to have any idea if comments were addressed or ignored.</a:t>
            </a:r>
            <a:r>
              <a:rPr lang="en-US"/>
              <a:t> A: This is not a requirement in FRPA or FPPR. The FOM holder must submit the final map to government for review. The shapes on the map will be compared to the Exhibit A shapes during the consistency test, so the FOM holder would have to put the final FOM shapes on the submitted map for the report to government.</a:t>
            </a:r>
          </a:p>
          <a:p>
            <a:r>
              <a:rPr lang="en-US"/>
              <a:t> </a:t>
            </a:r>
          </a:p>
          <a:p>
            <a:endParaRPr lang="en-US"/>
          </a:p>
          <a:p>
            <a:pPr marL="465887"/>
            <a:endParaRPr lang="en-US"/>
          </a:p>
        </p:txBody>
      </p:sp>
      <p:sp>
        <p:nvSpPr>
          <p:cNvPr id="4" name="Slide Number Placeholder 3">
            <a:extLst>
              <a:ext uri="{FF2B5EF4-FFF2-40B4-BE49-F238E27FC236}">
                <a16:creationId xmlns:a16="http://schemas.microsoft.com/office/drawing/2014/main" id="{2774545E-C942-1ABF-2823-D8DFD9496D0F}"/>
              </a:ext>
            </a:extLst>
          </p:cNvPr>
          <p:cNvSpPr>
            <a:spLocks noGrp="1"/>
          </p:cNvSpPr>
          <p:nvPr>
            <p:ph type="sldNum" sz="quarter" idx="5"/>
          </p:nvPr>
        </p:nvSpPr>
        <p:spPr/>
        <p:txBody>
          <a:bodyPr/>
          <a:lstStyle/>
          <a:p>
            <a:fld id="{A20FDB56-1717-4180-9B17-1E1FC24BE584}" type="slidenum">
              <a:rPr lang="en-CA" smtClean="0"/>
              <a:t>19</a:t>
            </a:fld>
            <a:endParaRPr lang="en-CA"/>
          </a:p>
        </p:txBody>
      </p:sp>
    </p:spTree>
    <p:extLst>
      <p:ext uri="{BB962C8B-B14F-4D97-AF65-F5344CB8AC3E}">
        <p14:creationId xmlns:p14="http://schemas.microsoft.com/office/powerpoint/2010/main" val="1953978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9A2DA9-AEB8-73DD-F538-CB825D6A663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819BC17-C249-CDCC-ACC1-60FE4BA64D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46D6DC2-BE18-044C-87CA-30174F69F707}"/>
              </a:ext>
            </a:extLst>
          </p:cNvPr>
          <p:cNvSpPr>
            <a:spLocks noGrp="1"/>
          </p:cNvSpPr>
          <p:nvPr>
            <p:ph type="body" idx="1"/>
          </p:nvPr>
        </p:nvSpPr>
        <p:spPr/>
        <p:txBody>
          <a:bodyPr/>
          <a:lstStyle/>
          <a:p>
            <a:pPr marL="174708" indent="-174708">
              <a:buFont typeface="Arial" panose="020B0604020202020204" pitchFamily="34" charset="0"/>
              <a:buChar char="•"/>
            </a:pPr>
            <a:r>
              <a:rPr lang="en-CA" b="1" dirty="0"/>
              <a:t>Acknowledgment</a:t>
            </a:r>
          </a:p>
          <a:p>
            <a:pPr marL="174708" indent="-174708">
              <a:buFont typeface="Arial" panose="020B0604020202020204" pitchFamily="34" charset="0"/>
              <a:buChar char="•"/>
            </a:pPr>
            <a:endParaRPr lang="en-CA" dirty="0"/>
          </a:p>
          <a:p>
            <a:pPr marL="174708" indent="-174708">
              <a:buFont typeface="Arial" panose="020B0604020202020204" pitchFamily="34" charset="0"/>
              <a:buChar char="•"/>
            </a:pPr>
            <a:r>
              <a:rPr lang="en-CA" b="1" dirty="0"/>
              <a:t>Purpose: </a:t>
            </a:r>
          </a:p>
          <a:p>
            <a:pPr marL="640594" lvl="1" indent="-174708">
              <a:buFont typeface="Arial" panose="020B0604020202020204" pitchFamily="34" charset="0"/>
              <a:buChar char="•"/>
            </a:pPr>
            <a:r>
              <a:rPr lang="en-CA" dirty="0"/>
              <a:t>General overview of legislated requirements</a:t>
            </a:r>
          </a:p>
          <a:p>
            <a:pPr marL="1106481" lvl="2" indent="-174708">
              <a:buFont typeface="Arial" panose="020B0604020202020204" pitchFamily="34" charset="0"/>
              <a:buChar char="•"/>
            </a:pPr>
            <a:r>
              <a:rPr lang="en-CA" dirty="0"/>
              <a:t>Provide overview of amendments to FA April 1, 2024, regarding CP/RP discretion</a:t>
            </a:r>
          </a:p>
          <a:p>
            <a:pPr marL="1106481" lvl="2" indent="-174708">
              <a:buFont typeface="Arial" panose="020B0604020202020204" pitchFamily="34" charset="0"/>
              <a:buChar char="•"/>
            </a:pPr>
            <a:r>
              <a:rPr lang="en-CA" dirty="0"/>
              <a:t>Wildfire Timber Salvage Admin and Guidance – authorizations for timber salvage</a:t>
            </a:r>
          </a:p>
          <a:p>
            <a:pPr marL="1106481" lvl="2" indent="-174708">
              <a:buFont typeface="Arial" panose="020B0604020202020204" pitchFamily="34" charset="0"/>
              <a:buChar char="•"/>
            </a:pPr>
            <a:r>
              <a:rPr lang="en-CA" dirty="0"/>
              <a:t>Location of tools and resources</a:t>
            </a:r>
          </a:p>
          <a:p>
            <a:pPr marL="640594" lvl="1" indent="-174708">
              <a:buFont typeface="Arial" panose="020B0604020202020204" pitchFamily="34" charset="0"/>
              <a:buChar char="•"/>
            </a:pPr>
            <a:r>
              <a:rPr lang="en-CA" b="1" dirty="0"/>
              <a:t>Diving into permitting process/review and scenarios to share</a:t>
            </a:r>
          </a:p>
          <a:p>
            <a:pPr marL="174708" indent="-174708">
              <a:buFont typeface="Arial" panose="020B0604020202020204" pitchFamily="34" charset="0"/>
              <a:buChar char="•"/>
            </a:pPr>
            <a:endParaRPr lang="en-CA" dirty="0"/>
          </a:p>
          <a:p>
            <a:pPr marL="640594" lvl="1" indent="-174708">
              <a:buFont typeface="Arial" panose="020B0604020202020204" pitchFamily="34" charset="0"/>
              <a:buChar char="•"/>
            </a:pPr>
            <a:r>
              <a:rPr lang="en-CA" dirty="0"/>
              <a:t>Development to application–internal staff, licensees, consultants, and First Nations</a:t>
            </a:r>
          </a:p>
          <a:p>
            <a:pPr marL="1106481" lvl="2" indent="-174708">
              <a:buFont typeface="Arial" panose="020B0604020202020204" pitchFamily="34" charset="0"/>
              <a:buChar char="•"/>
            </a:pPr>
            <a:r>
              <a:rPr lang="en-CA" dirty="0"/>
              <a:t>Scenarios – RP sections/segments </a:t>
            </a:r>
          </a:p>
          <a:p>
            <a:pPr marL="1572368" lvl="3" indent="-174708">
              <a:buFont typeface="Arial" panose="020B0604020202020204" pitchFamily="34" charset="0"/>
              <a:buChar char="•"/>
            </a:pPr>
            <a:r>
              <a:rPr lang="en-CA" dirty="0"/>
              <a:t>FOM – spatial differences – boundaries, roads</a:t>
            </a:r>
          </a:p>
          <a:p>
            <a:pPr marL="1572368" lvl="3" indent="-174708">
              <a:buFont typeface="Arial" panose="020B0604020202020204" pitchFamily="34" charset="0"/>
              <a:buChar char="•"/>
            </a:pPr>
            <a:r>
              <a:rPr lang="en-CA" dirty="0"/>
              <a:t>Wildfire</a:t>
            </a:r>
          </a:p>
          <a:p>
            <a:pPr marL="1106481" lvl="2" indent="-174708">
              <a:buFont typeface="Arial" panose="020B0604020202020204" pitchFamily="34" charset="0"/>
              <a:buChar char="•"/>
            </a:pPr>
            <a:r>
              <a:rPr lang="en-CA" dirty="0"/>
              <a:t>Q&amp;A half hour at end</a:t>
            </a:r>
          </a:p>
          <a:p>
            <a:pPr marL="465887" lvl="1"/>
            <a:endParaRPr lang="en-CA" dirty="0"/>
          </a:p>
          <a:p>
            <a:pPr marL="174708" indent="-174708">
              <a:buFont typeface="Arial" panose="020B0604020202020204" pitchFamily="34" charset="0"/>
              <a:buChar char="•"/>
            </a:pPr>
            <a:endParaRPr lang="en-CA" dirty="0"/>
          </a:p>
          <a:p>
            <a:pPr marL="174708" indent="-174708">
              <a:buFont typeface="Arial" panose="020B0604020202020204" pitchFamily="34" charset="0"/>
              <a:buChar char="•"/>
            </a:pPr>
            <a:endParaRPr lang="en-CA" dirty="0"/>
          </a:p>
        </p:txBody>
      </p:sp>
      <p:sp>
        <p:nvSpPr>
          <p:cNvPr id="4" name="Slide Number Placeholder 3">
            <a:extLst>
              <a:ext uri="{FF2B5EF4-FFF2-40B4-BE49-F238E27FC236}">
                <a16:creationId xmlns:a16="http://schemas.microsoft.com/office/drawing/2014/main" id="{67BB3D16-1128-6E1B-ABB4-EABCF88D71DC}"/>
              </a:ext>
            </a:extLst>
          </p:cNvPr>
          <p:cNvSpPr>
            <a:spLocks noGrp="1"/>
          </p:cNvSpPr>
          <p:nvPr>
            <p:ph type="sldNum" sz="quarter" idx="5"/>
          </p:nvPr>
        </p:nvSpPr>
        <p:spPr/>
        <p:txBody>
          <a:bodyPr/>
          <a:lstStyle/>
          <a:p>
            <a:fld id="{A20FDB56-1717-4180-9B17-1E1FC24BE584}" type="slidenum">
              <a:rPr lang="en-CA" smtClean="0"/>
              <a:t>2</a:t>
            </a:fld>
            <a:endParaRPr lang="en-CA"/>
          </a:p>
        </p:txBody>
      </p:sp>
    </p:spTree>
    <p:extLst>
      <p:ext uri="{BB962C8B-B14F-4D97-AF65-F5344CB8AC3E}">
        <p14:creationId xmlns:p14="http://schemas.microsoft.com/office/powerpoint/2010/main" val="2166732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F74CF8-5E74-0C84-2EB3-2A09C846CD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74C6E8-C0A0-D4AC-31C6-AAB6FB050F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463AFA-79A4-D567-2F97-311D1D1E4E8B}"/>
              </a:ext>
            </a:extLst>
          </p:cNvPr>
          <p:cNvSpPr>
            <a:spLocks noGrp="1"/>
          </p:cNvSpPr>
          <p:nvPr>
            <p:ph type="body" idx="1"/>
          </p:nvPr>
        </p:nvSpPr>
        <p:spPr/>
        <p:txBody>
          <a:bodyPr/>
          <a:lstStyle/>
          <a:p>
            <a:r>
              <a:rPr lang="en-US" b="1"/>
              <a:t>Scenario 4: FOMs and road permit amendments. The Forest Act requires the DM to refuse to issue a permit if the application did not comply with the FOM provisions in FRPA or FPPR, or the approximate locations are deemed inconsistent with the FOM. </a:t>
            </a:r>
          </a:p>
          <a:p>
            <a:endParaRPr lang="en-US" b="1"/>
          </a:p>
          <a:p>
            <a:r>
              <a:rPr lang="en-US"/>
              <a:t>In this example, the </a:t>
            </a:r>
            <a:r>
              <a:rPr lang="en-US" b="1"/>
              <a:t>pink road sections </a:t>
            </a:r>
            <a:r>
              <a:rPr lang="en-US"/>
              <a:t>were issued prior to the FOM provisions taking effect, so were not advertised on a FOM. But, since the time of approval the field crew made some road adjustments, with the </a:t>
            </a:r>
            <a:r>
              <a:rPr lang="en-US" b="1"/>
              <a:t>green road sections </a:t>
            </a:r>
            <a:r>
              <a:rPr lang="en-US"/>
              <a:t>being the adjusted locations. In this case, a new road permit was required, and the new RP application needed to undergo FOM requirements. </a:t>
            </a:r>
          </a:p>
          <a:p>
            <a:endParaRPr lang="en-US"/>
          </a:p>
          <a:p>
            <a:r>
              <a:rPr lang="en-US"/>
              <a:t>Question: If the original pink road permit had undergone FOM requirements, would the green road permit application need a new FOM? In this case, the DM would need to apply the consistency test to see if the location of the proposed road is consistent with the approximate locations of roads shown in the original FOM. If deemed inconsistent, a new FOM would be required, but if deemed consistent, no new FOM would be required. </a:t>
            </a:r>
          </a:p>
          <a:p>
            <a:endParaRPr lang="en-US"/>
          </a:p>
          <a:p>
            <a:r>
              <a:rPr lang="en-US"/>
              <a:t>-For RP amendment scenarios like this, it is best to get in contact with district staff early to discuss the scenario ahead of RP applications, especially how the DM will be applying the consistency test. </a:t>
            </a:r>
          </a:p>
          <a:p>
            <a:pPr marL="465887"/>
            <a:endParaRPr lang="en-US"/>
          </a:p>
        </p:txBody>
      </p:sp>
      <p:sp>
        <p:nvSpPr>
          <p:cNvPr id="4" name="Slide Number Placeholder 3">
            <a:extLst>
              <a:ext uri="{FF2B5EF4-FFF2-40B4-BE49-F238E27FC236}">
                <a16:creationId xmlns:a16="http://schemas.microsoft.com/office/drawing/2014/main" id="{C807B00C-FF64-33C8-ACBF-A42FDC125914}"/>
              </a:ext>
            </a:extLst>
          </p:cNvPr>
          <p:cNvSpPr>
            <a:spLocks noGrp="1"/>
          </p:cNvSpPr>
          <p:nvPr>
            <p:ph type="sldNum" sz="quarter" idx="5"/>
          </p:nvPr>
        </p:nvSpPr>
        <p:spPr/>
        <p:txBody>
          <a:bodyPr/>
          <a:lstStyle/>
          <a:p>
            <a:fld id="{A20FDB56-1717-4180-9B17-1E1FC24BE584}" type="slidenum">
              <a:rPr lang="en-CA" smtClean="0"/>
              <a:t>20</a:t>
            </a:fld>
            <a:endParaRPr lang="en-CA"/>
          </a:p>
        </p:txBody>
      </p:sp>
    </p:spTree>
    <p:extLst>
      <p:ext uri="{BB962C8B-B14F-4D97-AF65-F5344CB8AC3E}">
        <p14:creationId xmlns:p14="http://schemas.microsoft.com/office/powerpoint/2010/main" val="19403447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BEB7C9-F7EF-30E0-3AC1-BE18150DE3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546BCD-E9B9-24D5-C8D1-E65178631A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590FE2-36F7-8094-2C04-D8FE4640C242}"/>
              </a:ext>
            </a:extLst>
          </p:cNvPr>
          <p:cNvSpPr>
            <a:spLocks noGrp="1"/>
          </p:cNvSpPr>
          <p:nvPr>
            <p:ph type="body" idx="1"/>
          </p:nvPr>
        </p:nvSpPr>
        <p:spPr/>
        <p:txBody>
          <a:bodyPr/>
          <a:lstStyle/>
          <a:p>
            <a:pPr marL="171450" indent="-171450">
              <a:buFont typeface="Arial" panose="020B0604020202020204" pitchFamily="34" charset="0"/>
              <a:buChar char="•"/>
            </a:pPr>
            <a:r>
              <a:rPr lang="en-CA" b="1" dirty="0"/>
              <a:t>DPG example </a:t>
            </a:r>
            <a:endParaRPr lang="en-US" dirty="0"/>
          </a:p>
          <a:p>
            <a:pPr marL="0" indent="0">
              <a:buFont typeface="Arial" panose="020B0604020202020204" pitchFamily="34" charset="0"/>
              <a:buNone/>
            </a:pPr>
            <a:endParaRPr lang="en-US" dirty="0"/>
          </a:p>
          <a:p>
            <a:pPr marL="800100" lvl="1" indent="-342900">
              <a:buFont typeface="Arial" panose="020B0604020202020204" pitchFamily="34" charset="0"/>
              <a:buChar char="•"/>
            </a:pPr>
            <a:r>
              <a:rPr lang="en-US" b="1" dirty="0"/>
              <a:t>Woodlot A</a:t>
            </a:r>
            <a:r>
              <a:rPr lang="en-US" dirty="0"/>
              <a:t> R02924 Section H</a:t>
            </a:r>
            <a:endParaRPr lang="en-US" sz="1000" dirty="0">
              <a:solidFill>
                <a:srgbClr val="7030A0"/>
              </a:solidFill>
            </a:endParaRPr>
          </a:p>
          <a:p>
            <a:pPr lvl="2"/>
            <a:r>
              <a:rPr lang="en-US" sz="1000" dirty="0">
                <a:solidFill>
                  <a:srgbClr val="7030A0"/>
                </a:solidFill>
              </a:rPr>
              <a:t>Any right-of-way timber cut to construct the road for the road section outside of the woodlot becomes encumbered (had underlying timber rights) and a </a:t>
            </a:r>
            <a:r>
              <a:rPr lang="en-US" sz="1000" dirty="0" err="1">
                <a:solidFill>
                  <a:srgbClr val="7030A0"/>
                </a:solidFill>
              </a:rPr>
              <a:t>timbermark</a:t>
            </a:r>
            <a:r>
              <a:rPr lang="en-US" sz="1000" dirty="0">
                <a:solidFill>
                  <a:srgbClr val="7030A0"/>
                </a:solidFill>
              </a:rPr>
              <a:t> is not provided to the woodlot holder for the road section.  In this RP example, there is no timber to remove for the road section as it goes through a previously harvested block. If there was any timber harvested to construct the road, it would need to be decked in accordance with the RP requirements and an overlapping permit (CP, FLTC) would be required to remove the decked timber. </a:t>
            </a:r>
          </a:p>
          <a:p>
            <a:pPr marL="914400" lvl="2" indent="0">
              <a:buFont typeface="Arial" panose="020B0604020202020204" pitchFamily="34" charset="0"/>
              <a:buNone/>
            </a:pPr>
            <a:endParaRPr lang="en-US" sz="1000" dirty="0">
              <a:solidFill>
                <a:srgbClr val="7030A0"/>
              </a:solidFill>
            </a:endParaRPr>
          </a:p>
          <a:p>
            <a:pPr marL="914400" lvl="2" indent="0">
              <a:buFont typeface="Arial" panose="020B0604020202020204" pitchFamily="34" charset="0"/>
              <a:buNone/>
            </a:pPr>
            <a:r>
              <a:rPr lang="en-US" sz="1000" dirty="0">
                <a:solidFill>
                  <a:srgbClr val="7030A0"/>
                </a:solidFill>
              </a:rPr>
              <a:t>For the DM to issue the RP to the woodlot holder, the woodlot licensee needs to be an agreement holder to an existing FSP in which the road section is within the FSP’s FDU. Plus, this road section must be </a:t>
            </a:r>
            <a:r>
              <a:rPr lang="en-US" sz="1000" dirty="0" err="1">
                <a:solidFill>
                  <a:srgbClr val="7030A0"/>
                </a:solidFill>
              </a:rPr>
              <a:t>FOM’d</a:t>
            </a:r>
            <a:r>
              <a:rPr lang="en-US" sz="1000" dirty="0">
                <a:solidFill>
                  <a:srgbClr val="7030A0"/>
                </a:solidFill>
              </a:rPr>
              <a:t> as per FRPA/FPPR requirements.</a:t>
            </a:r>
          </a:p>
          <a:p>
            <a:pPr marL="914400" lvl="2" indent="0">
              <a:buFont typeface="Arial" panose="020B0604020202020204" pitchFamily="34" charset="0"/>
              <a:buNone/>
            </a:pPr>
            <a:endParaRPr lang="en-US" sz="1000" dirty="0">
              <a:solidFill>
                <a:srgbClr val="7030A0"/>
              </a:solidFill>
            </a:endParaRPr>
          </a:p>
          <a:p>
            <a:pPr marL="457200" lvl="1" indent="0">
              <a:buFont typeface="Arial" panose="020B0604020202020204" pitchFamily="34" charset="0"/>
              <a:buNone/>
            </a:pPr>
            <a:r>
              <a:rPr lang="en-US" sz="1000" dirty="0">
                <a:solidFill>
                  <a:srgbClr val="7030A0"/>
                </a:solidFill>
              </a:rPr>
              <a:t>-------------------------------------------------------------------------------------------------------------------</a:t>
            </a:r>
          </a:p>
          <a:p>
            <a:pPr marL="914400" lvl="2" indent="0">
              <a:buFont typeface="Arial" panose="020B0604020202020204" pitchFamily="34" charset="0"/>
              <a:buNone/>
            </a:pPr>
            <a:endParaRPr lang="en-CA"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rPr>
              <a:t>Authorization</a:t>
            </a:r>
            <a:endParaRPr lang="en-CA" sz="1200" b="0" i="0" u="none" strike="noStrike" kern="1200" cap="none" spc="0" normalizeH="0" baseline="0" noProof="0" dirty="0">
              <a:ln>
                <a:noFill/>
              </a:ln>
              <a:solidFill>
                <a:prstClr val="black"/>
              </a:solidFill>
              <a:effectLst/>
              <a:uLnTx/>
              <a:uFillTx/>
              <a:latin typeface="Aptos" panose="02110004020202020204"/>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rPr>
              <a:t>One CP</a:t>
            </a:r>
            <a:endParaRPr lang="en-CA" sz="1200" b="0" i="0" u="none" strike="noStrike" kern="1200" cap="none" spc="0" normalizeH="0" baseline="0" noProof="0" dirty="0">
              <a:ln>
                <a:noFill/>
              </a:ln>
              <a:solidFill>
                <a:prstClr val="black"/>
              </a:solidFill>
              <a:effectLst/>
              <a:uLnTx/>
              <a:uFillTx/>
              <a:latin typeface="Aptos" panose="02110004020202020204"/>
            </a:endParaRPr>
          </a:p>
          <a:p>
            <a:pPr marL="1085850" marR="0" lvl="2"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1200" b="0" i="0" u="none" strike="noStrike" kern="1200" cap="none" spc="0" normalizeH="0" baseline="0" noProof="0" dirty="0">
                <a:ln>
                  <a:noFill/>
                </a:ln>
                <a:solidFill>
                  <a:prstClr val="black"/>
                </a:solidFill>
                <a:effectLst/>
                <a:uLnTx/>
                <a:uFillTx/>
                <a:latin typeface="Aptos" panose="02110004020202020204"/>
                <a:ea typeface="+mn-ea"/>
                <a:cs typeface="+mn-cs"/>
              </a:rPr>
              <a:t>Is not a legal authority under the Forest Act</a:t>
            </a:r>
            <a:endParaRPr lang="en-US" sz="1200" b="0" i="0" u="none" strike="noStrike" kern="1200" cap="none" spc="0" normalizeH="0" baseline="0" noProof="0" dirty="0">
              <a:ln>
                <a:noFill/>
              </a:ln>
              <a:solidFill>
                <a:prstClr val="black"/>
              </a:solidFill>
              <a:effectLst/>
              <a:uLnTx/>
              <a:uFillTx/>
              <a:latin typeface="Aptos" panose="02110004020202020204"/>
            </a:endParaRPr>
          </a:p>
          <a:p>
            <a:pPr marL="1085850" marR="0" lvl="2"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rPr>
              <a:t>Issuance is at the discretion of the District Manager</a:t>
            </a:r>
            <a:endParaRPr lang="en-CA" sz="1200" b="0" i="0" u="none" strike="noStrike" kern="1200" cap="none" spc="0" normalizeH="0" baseline="0" noProof="0" dirty="0">
              <a:ln>
                <a:noFill/>
              </a:ln>
              <a:solidFill>
                <a:prstClr val="black"/>
              </a:solidFill>
              <a:effectLst/>
              <a:uLnTx/>
              <a:uFillTx/>
              <a:latin typeface="Aptos" panose="02110004020202020204"/>
            </a:endParaRPr>
          </a:p>
          <a:p>
            <a:pPr marL="1543050" marR="0" lvl="3"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0" i="1" u="none" strike="noStrike" kern="1200" cap="none" spc="0" normalizeH="0" baseline="0" noProof="0" dirty="0">
                <a:ln>
                  <a:noFill/>
                </a:ln>
                <a:solidFill>
                  <a:prstClr val="black"/>
                </a:solidFill>
                <a:effectLst/>
                <a:uLnTx/>
                <a:uFillTx/>
                <a:latin typeface="Aptos" panose="02110004020202020204"/>
                <a:ea typeface="+mn-ea"/>
                <a:cs typeface="+mn-cs"/>
              </a:rPr>
              <a:t>Forest Act </a:t>
            </a:r>
            <a:r>
              <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rPr>
              <a:t>Part 3.1 applies to the decision to issue the CP</a:t>
            </a:r>
            <a:endParaRPr kumimoji="0" lang="en-CA" sz="1200" b="0" i="1" u="none" strike="noStrike" kern="1200" cap="none" spc="0" normalizeH="0" baseline="0" noProof="0" dirty="0">
              <a:ln>
                <a:noFill/>
              </a:ln>
              <a:solidFill>
                <a:prstClr val="black"/>
              </a:solidFill>
              <a:effectLst/>
              <a:uLnTx/>
              <a:uFillTx/>
              <a:latin typeface="Aptos" panose="02110004020202020204"/>
              <a:ea typeface="+mn-ea"/>
              <a:cs typeface="+mn-cs"/>
            </a:endParaRPr>
          </a:p>
          <a:p>
            <a:pPr marL="1543050" marR="0" lvl="3"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rPr>
              <a:t>Applicant must complete an application form</a:t>
            </a:r>
            <a:endParaRPr lang="en-CA" sz="1200" b="0" i="0" u="none" strike="noStrike" kern="1200" cap="none" spc="0" normalizeH="0" baseline="0" noProof="0" dirty="0">
              <a:ln>
                <a:noFill/>
              </a:ln>
              <a:solidFill>
                <a:prstClr val="black"/>
              </a:solidFill>
              <a:effectLst/>
              <a:uLnTx/>
              <a:uFillTx/>
              <a:latin typeface="Aptos" panose="02110004020202020204"/>
            </a:endParaRPr>
          </a:p>
          <a:p>
            <a:pPr marL="1543050" marR="0" lvl="3"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rPr>
              <a:t>Applicant requires a licence agreement in good standing, and an approved WLP</a:t>
            </a:r>
            <a:endParaRPr lang="en-CA" sz="1200" b="0" i="0" u="none" strike="noStrike" kern="1200" cap="none" spc="0" normalizeH="0" baseline="0" noProof="0" dirty="0">
              <a:ln>
                <a:noFill/>
              </a:ln>
              <a:solidFill>
                <a:prstClr val="black"/>
              </a:solidFill>
              <a:effectLst/>
              <a:uLnTx/>
              <a:uFillTx/>
              <a:latin typeface="Aptos" panose="02110004020202020204"/>
            </a:endParaRPr>
          </a:p>
          <a:p>
            <a:pPr marL="1543050" marR="0" lvl="3"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rPr>
              <a:t>May be issued to holders of Woodlot Licences and Community Forest Agreements</a:t>
            </a:r>
            <a:endParaRPr lang="en-CA" sz="1200" b="0" i="0" u="none" strike="noStrike" kern="1200" cap="none" spc="0" normalizeH="0" baseline="0" noProof="0" dirty="0">
              <a:ln>
                <a:noFill/>
              </a:ln>
              <a:solidFill>
                <a:prstClr val="black"/>
              </a:solidFill>
              <a:effectLst/>
              <a:uLnTx/>
              <a:uFillTx/>
              <a:latin typeface="Aptos" panose="02110004020202020204"/>
            </a:endParaRPr>
          </a:p>
          <a:p>
            <a:pPr marL="1543050" marR="0" lvl="3"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rPr>
              <a:t>Applies tabular rates,  a cruise or appraisal is not required</a:t>
            </a:r>
            <a:endParaRPr lang="en-CA" sz="1200" b="0" i="0" u="none" strike="noStrike" kern="1200" cap="none" spc="0" normalizeH="0" baseline="0" noProof="0" dirty="0">
              <a:ln>
                <a:noFill/>
              </a:ln>
              <a:solidFill>
                <a:prstClr val="black"/>
              </a:solidFill>
              <a:effectLst/>
              <a:uLnTx/>
              <a:uFillTx/>
              <a:latin typeface="Aptos" panose="02110004020202020204"/>
            </a:endParaRPr>
          </a:p>
          <a:p>
            <a:pPr marL="1543050" marR="0" lvl="3"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rPr>
              <a:t>DM may request information, which may apply to the entire licence areas</a:t>
            </a:r>
            <a:endParaRPr lang="en-CA" sz="1200" b="0" i="0" u="none" strike="noStrike" kern="1200" cap="none" spc="0" normalizeH="0" baseline="0" noProof="0" dirty="0">
              <a:ln>
                <a:noFill/>
              </a:ln>
              <a:solidFill>
                <a:prstClr val="black"/>
              </a:solidFill>
              <a:effectLst/>
              <a:uLnTx/>
              <a:uFillTx/>
              <a:latin typeface="Aptos" panose="02110004020202020204"/>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rPr>
              <a:t>RP</a:t>
            </a:r>
            <a:endParaRPr lang="en-CA" sz="1200" b="0" i="0" u="none" strike="noStrike" kern="1200" cap="none" spc="0" normalizeH="0" baseline="0" noProof="0" dirty="0">
              <a:ln>
                <a:noFill/>
              </a:ln>
              <a:solidFill>
                <a:prstClr val="black"/>
              </a:solidFill>
              <a:effectLst/>
              <a:uLnTx/>
              <a:uFillTx/>
              <a:latin typeface="Aptos" panose="02110004020202020204"/>
            </a:endParaRPr>
          </a:p>
          <a:p>
            <a:pPr marL="1085850" marR="0" lvl="2"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rPr>
              <a:t>Not required within the licence area (WL/CFA) under a One CP as all roads are considered in block roads</a:t>
            </a:r>
            <a:endParaRPr lang="en-CA" sz="1200" b="0" i="0" u="none" strike="noStrike" kern="1200" cap="none" spc="0" normalizeH="0" baseline="0" noProof="0" dirty="0">
              <a:ln>
                <a:noFill/>
              </a:ln>
              <a:solidFill>
                <a:prstClr val="black"/>
              </a:solidFill>
              <a:effectLst/>
              <a:uLnTx/>
              <a:uFillTx/>
              <a:latin typeface="Aptos" panose="02110004020202020204"/>
            </a:endParaRPr>
          </a:p>
          <a:p>
            <a:pPr marL="1085850" marR="0" lvl="2"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rPr>
              <a:t>RP outside of the WL </a:t>
            </a:r>
            <a:r>
              <a:rPr kumimoji="0" lang="en-CA" sz="1200" b="1" i="0" u="none" strike="noStrike" kern="1200" cap="none" spc="0" normalizeH="0" baseline="0" noProof="0" dirty="0">
                <a:ln>
                  <a:noFill/>
                </a:ln>
                <a:solidFill>
                  <a:prstClr val="black"/>
                </a:solidFill>
                <a:effectLst/>
                <a:uLnTx/>
                <a:uFillTx/>
                <a:latin typeface="Aptos" panose="02110004020202020204"/>
                <a:ea typeface="+mn-ea"/>
                <a:cs typeface="+mn-cs"/>
              </a:rPr>
              <a:t>requires an approved FSP and to meet the requirements for a FOM</a:t>
            </a:r>
            <a:endParaRPr lang="en-CA" sz="1200" b="1" i="0" u="none" strike="noStrike" kern="1200" cap="none" spc="0" normalizeH="0" baseline="0" noProof="0" dirty="0">
              <a:ln>
                <a:noFill/>
              </a:ln>
              <a:solidFill>
                <a:prstClr val="black"/>
              </a:solidFill>
              <a:effectLst/>
              <a:uLnTx/>
              <a:uFillTx/>
              <a:latin typeface="Aptos" panose="02110004020202020204"/>
            </a:endParaRPr>
          </a:p>
          <a:p>
            <a:pPr marL="1543050" marR="0" lvl="3"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0" i="1" u="none" strike="noStrike" kern="1200" cap="none" spc="0" normalizeH="0" baseline="0" noProof="0" dirty="0">
                <a:ln>
                  <a:noFill/>
                </a:ln>
                <a:solidFill>
                  <a:prstClr val="black"/>
                </a:solidFill>
                <a:effectLst/>
                <a:uLnTx/>
                <a:uFillTx/>
                <a:latin typeface="Aptos" panose="02110004020202020204"/>
                <a:ea typeface="+mn-ea"/>
                <a:cs typeface="+mn-cs"/>
              </a:rPr>
              <a:t>Forest Act </a:t>
            </a:r>
            <a:r>
              <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rPr>
              <a:t>Part 8.0 applies to the decision to issue the RP</a:t>
            </a:r>
            <a:endParaRPr kumimoji="0" lang="en-CA" sz="1200" b="0" i="1" u="none" strike="noStrike" kern="1200" cap="none" spc="0" normalizeH="0" baseline="0" noProof="0" dirty="0">
              <a:ln>
                <a:noFill/>
              </a:ln>
              <a:solidFill>
                <a:prstClr val="black"/>
              </a:solidFill>
              <a:effectLst/>
              <a:uLnTx/>
              <a:uFillTx/>
              <a:latin typeface="Aptos" panose="02110004020202020204"/>
              <a:ea typeface="+mn-ea"/>
              <a:cs typeface="+mn-cs"/>
            </a:endParaRPr>
          </a:p>
          <a:p>
            <a:pPr marL="1543050" marR="0" lvl="3"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rPr>
              <a:t>Applicant must complete an application form</a:t>
            </a:r>
            <a:endParaRPr lang="en-CA" sz="1200" b="0" i="0" u="none" strike="noStrike" kern="1200" cap="none" spc="0" normalizeH="0" baseline="0" noProof="0" dirty="0">
              <a:ln>
                <a:noFill/>
              </a:ln>
              <a:solidFill>
                <a:prstClr val="black"/>
              </a:solidFill>
              <a:effectLst/>
              <a:uLnTx/>
              <a:uFillTx/>
              <a:latin typeface="Aptos" panose="02110004020202020204"/>
            </a:endParaRPr>
          </a:p>
          <a:p>
            <a:pPr marL="1543050" marR="0" lvl="3"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rPr>
              <a:t>Applicant requires a licence agreement in good standing</a:t>
            </a:r>
            <a:endParaRPr lang="en-CA" sz="1200" b="0" i="0" u="none" strike="noStrike" kern="1200" cap="none" spc="0" normalizeH="0" baseline="0" noProof="0" dirty="0">
              <a:ln>
                <a:noFill/>
              </a:ln>
              <a:solidFill>
                <a:prstClr val="black"/>
              </a:solidFill>
              <a:effectLst/>
              <a:uLnTx/>
              <a:uFillTx/>
              <a:latin typeface="Aptos" panose="02110004020202020204"/>
            </a:endParaRPr>
          </a:p>
        </p:txBody>
      </p:sp>
      <p:sp>
        <p:nvSpPr>
          <p:cNvPr id="4" name="Slide Number Placeholder 3">
            <a:extLst>
              <a:ext uri="{FF2B5EF4-FFF2-40B4-BE49-F238E27FC236}">
                <a16:creationId xmlns:a16="http://schemas.microsoft.com/office/drawing/2014/main" id="{B5286831-B780-1877-32F8-D502D6F228F3}"/>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0FDB56-1717-4180-9B17-1E1FC24BE584}" type="slidenum">
              <a:rPr kumimoji="0" lang="en-CA"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CA"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702326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Wildfire Timber Salvage Planning and Administration Guidance 2025 release</a:t>
            </a:r>
          </a:p>
          <a:p>
            <a:pPr marL="628650" lvl="1" indent="-171450">
              <a:buFont typeface="Arial" panose="020B0604020202020204" pitchFamily="34" charset="0"/>
              <a:buChar char="•"/>
            </a:pPr>
            <a:r>
              <a:rPr lang="en-CA" dirty="0"/>
              <a:t>Emphasizes early planning and phase development and ongoing collaboration and relationship building</a:t>
            </a:r>
          </a:p>
          <a:p>
            <a:pPr marL="628650" lvl="1" indent="-171450">
              <a:buFont typeface="Arial" panose="020B0604020202020204" pitchFamily="34" charset="0"/>
              <a:buChar char="•"/>
            </a:pPr>
            <a:r>
              <a:rPr lang="en-CA" dirty="0"/>
              <a:t>Clearly outlines the existing permits and processes</a:t>
            </a:r>
          </a:p>
          <a:p>
            <a:pPr marL="457200" lvl="1" indent="0">
              <a:buFont typeface="Arial" panose="020B0604020202020204" pitchFamily="34" charset="0"/>
              <a:buNone/>
            </a:pPr>
            <a:endParaRPr lang="en-CA" dirty="0"/>
          </a:p>
          <a:p>
            <a:pPr marL="171450" lvl="0" indent="-171450">
              <a:buFont typeface="Arial" panose="020B0604020202020204" pitchFamily="34" charset="0"/>
              <a:buChar char="•"/>
            </a:pPr>
            <a:r>
              <a:rPr lang="en-CA" dirty="0"/>
              <a:t>Tenures/Agreements </a:t>
            </a:r>
          </a:p>
          <a:p>
            <a:pPr marL="628650" lvl="1" indent="-171450">
              <a:buFont typeface="Arial" panose="020B0604020202020204" pitchFamily="34" charset="0"/>
              <a:buChar char="•"/>
            </a:pPr>
            <a:r>
              <a:rPr lang="en-US" dirty="0"/>
              <a:t>All replaceable and non-replaceable agreements, and</a:t>
            </a:r>
          </a:p>
          <a:p>
            <a:pPr marL="628650" lvl="1" indent="-171450">
              <a:buFont typeface="Arial" panose="020B0604020202020204" pitchFamily="34" charset="0"/>
              <a:buChar char="•"/>
            </a:pPr>
            <a:r>
              <a:rPr lang="en-US" dirty="0"/>
              <a:t>Wildfire Salvage Opportunity Agreements (WSOAs)</a:t>
            </a:r>
            <a:endParaRPr lang="en-CA" dirty="0"/>
          </a:p>
          <a:p>
            <a:pPr marL="171450" lvl="0" indent="-171450">
              <a:buFont typeface="Arial" panose="020B0604020202020204" pitchFamily="34" charset="0"/>
              <a:buChar char="•"/>
            </a:pPr>
            <a:endParaRPr lang="en-CA" dirty="0"/>
          </a:p>
          <a:p>
            <a:pPr marL="171450" lvl="0" indent="-171450">
              <a:buFont typeface="Arial" panose="020B0604020202020204" pitchFamily="34" charset="0"/>
              <a:buChar char="•"/>
            </a:pPr>
            <a:r>
              <a:rPr lang="en-CA" dirty="0"/>
              <a:t>Authorizations:</a:t>
            </a:r>
          </a:p>
          <a:p>
            <a:pPr marL="628650" lvl="1" indent="-171450">
              <a:buFont typeface="Arial" panose="020B0604020202020204" pitchFamily="34" charset="0"/>
              <a:buChar char="•"/>
            </a:pPr>
            <a:r>
              <a:rPr lang="en-US" dirty="0"/>
              <a:t>Cutting Permit</a:t>
            </a:r>
          </a:p>
          <a:p>
            <a:pPr marL="628650" lvl="1" indent="-171450">
              <a:buFont typeface="Arial" panose="020B0604020202020204" pitchFamily="34" charset="0"/>
              <a:buChar char="•"/>
            </a:pPr>
            <a:r>
              <a:rPr lang="en-US" dirty="0"/>
              <a:t>Blanket Salvage Cutting Permit – District BSCP policy rescinded and replaced?</a:t>
            </a:r>
          </a:p>
          <a:p>
            <a:pPr marL="628650" lvl="1" indent="-171450">
              <a:buFont typeface="Arial" panose="020B0604020202020204" pitchFamily="34" charset="0"/>
              <a:buChar char="•"/>
            </a:pPr>
            <a:r>
              <a:rPr lang="en-US" dirty="0"/>
              <a:t>Forestry </a:t>
            </a:r>
            <a:r>
              <a:rPr lang="en-US" dirty="0" err="1"/>
              <a:t>Licence</a:t>
            </a:r>
            <a:r>
              <a:rPr lang="en-US" dirty="0"/>
              <a:t> to Cut (&lt;2000 m3, &lt;5000m3, Remove only)</a:t>
            </a:r>
          </a:p>
          <a:p>
            <a:pPr marL="628650" lvl="1" indent="-171450">
              <a:buFont typeface="Arial" panose="020B0604020202020204" pitchFamily="34" charset="0"/>
              <a:buChar char="•"/>
            </a:pPr>
            <a:r>
              <a:rPr lang="en-US" dirty="0"/>
              <a:t>Forestry </a:t>
            </a:r>
            <a:r>
              <a:rPr lang="en-US" dirty="0" err="1"/>
              <a:t>Licence</a:t>
            </a:r>
            <a:r>
              <a:rPr lang="en-US" dirty="0"/>
              <a:t> to Cut with Cutting Permit (associated with WSOA)</a:t>
            </a:r>
          </a:p>
          <a:p>
            <a:pPr marL="628650" lvl="1" indent="-171450">
              <a:buFont typeface="Arial" panose="020B0604020202020204" pitchFamily="34" charset="0"/>
              <a:buChar char="•"/>
            </a:pPr>
            <a:endParaRPr lang="en-CA" dirty="0"/>
          </a:p>
          <a:p>
            <a:pPr marL="171450" lvl="0" indent="-171450">
              <a:buFont typeface="Arial" panose="020B0604020202020204" pitchFamily="34" charset="0"/>
              <a:buChar char="•"/>
            </a:pPr>
            <a:r>
              <a:rPr lang="en-CA" dirty="0"/>
              <a:t>Training in April</a:t>
            </a:r>
          </a:p>
          <a:p>
            <a:pPr marL="628650" lvl="1" indent="-171450">
              <a:buFont typeface="Arial" panose="020B0604020202020204" pitchFamily="34" charset="0"/>
              <a:buChar char="•"/>
            </a:pPr>
            <a:endParaRPr lang="en-CA" dirty="0"/>
          </a:p>
          <a:p>
            <a:pPr marL="457200" lvl="1" indent="0">
              <a:buFont typeface="Arial" panose="020B0604020202020204" pitchFamily="34" charset="0"/>
              <a:buNone/>
            </a:pPr>
            <a:endParaRPr lang="en-CA" dirty="0"/>
          </a:p>
          <a:p>
            <a:endParaRPr lang="en-US" dirty="0"/>
          </a:p>
        </p:txBody>
      </p:sp>
      <p:sp>
        <p:nvSpPr>
          <p:cNvPr id="4" name="Slide Number Placeholder 3"/>
          <p:cNvSpPr>
            <a:spLocks noGrp="1"/>
          </p:cNvSpPr>
          <p:nvPr>
            <p:ph type="sldNum" sz="quarter" idx="5"/>
          </p:nvPr>
        </p:nvSpPr>
        <p:spPr/>
        <p:txBody>
          <a:bodyPr/>
          <a:lstStyle/>
          <a:p>
            <a:fld id="{A20FDB56-1717-4180-9B17-1E1FC24BE584}" type="slidenum">
              <a:rPr lang="en-CA" smtClean="0"/>
              <a:t>22</a:t>
            </a:fld>
            <a:endParaRPr lang="en-CA"/>
          </a:p>
        </p:txBody>
      </p:sp>
    </p:spTree>
    <p:extLst>
      <p:ext uri="{BB962C8B-B14F-4D97-AF65-F5344CB8AC3E}">
        <p14:creationId xmlns:p14="http://schemas.microsoft.com/office/powerpoint/2010/main" val="35062850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846729-5E23-DBCB-E971-44EAB57E32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5E2597-93BA-481D-53A0-4799C0E7BD1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AA7067-563F-F05E-CC8F-8F8CE2866AB9}"/>
              </a:ext>
            </a:extLst>
          </p:cNvPr>
          <p:cNvSpPr>
            <a:spLocks noGrp="1"/>
          </p:cNvSpPr>
          <p:nvPr>
            <p:ph type="body" idx="1"/>
          </p:nvPr>
        </p:nvSpPr>
        <p:spPr/>
        <p:txBody>
          <a:bodyPr/>
          <a:lstStyle/>
          <a:p>
            <a:endParaRPr lang="en-CA" dirty="0"/>
          </a:p>
          <a:p>
            <a:r>
              <a:rPr lang="en-CA" dirty="0"/>
              <a:t>Maximum Area requirement (under 7850 ha) does not apply if all blocks are:</a:t>
            </a:r>
          </a:p>
          <a:p>
            <a:endParaRPr lang="en-CA" dirty="0"/>
          </a:p>
          <a:p>
            <a:r>
              <a:rPr lang="en-US" dirty="0"/>
              <a:t> (Fred) - working on future policy for the Coast</a:t>
            </a:r>
          </a:p>
        </p:txBody>
      </p:sp>
      <p:sp>
        <p:nvSpPr>
          <p:cNvPr id="4" name="Slide Number Placeholder 3">
            <a:extLst>
              <a:ext uri="{FF2B5EF4-FFF2-40B4-BE49-F238E27FC236}">
                <a16:creationId xmlns:a16="http://schemas.microsoft.com/office/drawing/2014/main" id="{9891EE07-9958-CF93-FFBB-5440AEE4B187}"/>
              </a:ext>
            </a:extLst>
          </p:cNvPr>
          <p:cNvSpPr>
            <a:spLocks noGrp="1"/>
          </p:cNvSpPr>
          <p:nvPr>
            <p:ph type="sldNum" sz="quarter" idx="5"/>
          </p:nvPr>
        </p:nvSpPr>
        <p:spPr/>
        <p:txBody>
          <a:bodyPr/>
          <a:lstStyle/>
          <a:p>
            <a:fld id="{A20FDB56-1717-4180-9B17-1E1FC24BE584}" type="slidenum">
              <a:rPr lang="en-CA" smtClean="0"/>
              <a:t>23</a:t>
            </a:fld>
            <a:endParaRPr lang="en-CA"/>
          </a:p>
        </p:txBody>
      </p:sp>
    </p:spTree>
    <p:extLst>
      <p:ext uri="{BB962C8B-B14F-4D97-AF65-F5344CB8AC3E}">
        <p14:creationId xmlns:p14="http://schemas.microsoft.com/office/powerpoint/2010/main" val="18919923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DE327A-7DE6-3BBA-52FB-432B02044F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52279B1-E8A7-D21A-EDDF-DCD181ACE4C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694984-1C4A-2AC7-30EC-49F0D6230532}"/>
              </a:ext>
            </a:extLst>
          </p:cNvPr>
          <p:cNvSpPr>
            <a:spLocks noGrp="1"/>
          </p:cNvSpPr>
          <p:nvPr>
            <p:ph type="body" idx="1"/>
          </p:nvPr>
        </p:nvSpPr>
        <p:spPr/>
        <p:txBody>
          <a:bodyPr/>
          <a:lstStyle/>
          <a:p>
            <a:pPr marL="174708" indent="-174708">
              <a:buFont typeface="Arial" panose="020B0604020202020204" pitchFamily="34" charset="0"/>
              <a:buChar char="•"/>
            </a:pPr>
            <a:r>
              <a:rPr lang="en-CA" dirty="0"/>
              <a:t>Comparative Cruise: for fully appraised permits</a:t>
            </a:r>
          </a:p>
          <a:p>
            <a:endParaRPr lang="en-US" dirty="0"/>
          </a:p>
        </p:txBody>
      </p:sp>
      <p:sp>
        <p:nvSpPr>
          <p:cNvPr id="4" name="Slide Number Placeholder 3">
            <a:extLst>
              <a:ext uri="{FF2B5EF4-FFF2-40B4-BE49-F238E27FC236}">
                <a16:creationId xmlns:a16="http://schemas.microsoft.com/office/drawing/2014/main" id="{EED18B26-A4C0-DDA7-684C-9ACC61F13A9D}"/>
              </a:ext>
            </a:extLst>
          </p:cNvPr>
          <p:cNvSpPr>
            <a:spLocks noGrp="1"/>
          </p:cNvSpPr>
          <p:nvPr>
            <p:ph type="sldNum" sz="quarter" idx="5"/>
          </p:nvPr>
        </p:nvSpPr>
        <p:spPr/>
        <p:txBody>
          <a:bodyPr/>
          <a:lstStyle/>
          <a:p>
            <a:fld id="{A20FDB56-1717-4180-9B17-1E1FC24BE584}" type="slidenum">
              <a:rPr lang="en-CA" smtClean="0"/>
              <a:t>24</a:t>
            </a:fld>
            <a:endParaRPr lang="en-CA"/>
          </a:p>
        </p:txBody>
      </p:sp>
    </p:spTree>
    <p:extLst>
      <p:ext uri="{BB962C8B-B14F-4D97-AF65-F5344CB8AC3E}">
        <p14:creationId xmlns:p14="http://schemas.microsoft.com/office/powerpoint/2010/main" val="22520610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55A1DE-F72B-B0BE-CCEF-F786C0DE12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5E50BF-7B4C-9F14-3437-DC4AA9D899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49944F-3F04-D133-E3F0-2BA4738AAE95}"/>
              </a:ext>
            </a:extLst>
          </p:cNvPr>
          <p:cNvSpPr>
            <a:spLocks noGrp="1"/>
          </p:cNvSpPr>
          <p:nvPr>
            <p:ph type="body" idx="1"/>
          </p:nvPr>
        </p:nvSpPr>
        <p:spPr/>
        <p:txBody>
          <a:bodyPr/>
          <a:lstStyle/>
          <a:p>
            <a:pPr marL="0" lvl="0" indent="0">
              <a:buFont typeface="Arial" panose="020B0604020202020204" pitchFamily="34" charset="0"/>
              <a:buNone/>
            </a:pPr>
            <a:r>
              <a:rPr lang="en-CA" b="0" dirty="0"/>
              <a:t>Coast – no reduction in quality for full appraisals</a:t>
            </a:r>
            <a:endParaRPr lang="en-US" b="0" dirty="0"/>
          </a:p>
        </p:txBody>
      </p:sp>
      <p:sp>
        <p:nvSpPr>
          <p:cNvPr id="4" name="Slide Number Placeholder 3">
            <a:extLst>
              <a:ext uri="{FF2B5EF4-FFF2-40B4-BE49-F238E27FC236}">
                <a16:creationId xmlns:a16="http://schemas.microsoft.com/office/drawing/2014/main" id="{26665027-D0F4-62A2-14A0-9611DE89435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0FDB56-1717-4180-9B17-1E1FC24BE584}" type="slidenum">
              <a:rPr kumimoji="0" lang="en-CA"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CA"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1697744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20FDB56-1717-4180-9B17-1E1FC24BE584}" type="slidenum">
              <a:rPr lang="en-CA" smtClean="0"/>
              <a:t>26</a:t>
            </a:fld>
            <a:endParaRPr lang="en-CA"/>
          </a:p>
        </p:txBody>
      </p:sp>
    </p:spTree>
    <p:extLst>
      <p:ext uri="{BB962C8B-B14F-4D97-AF65-F5344CB8AC3E}">
        <p14:creationId xmlns:p14="http://schemas.microsoft.com/office/powerpoint/2010/main" val="38414703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20FDB56-1717-4180-9B17-1E1FC24BE584}" type="slidenum">
              <a:rPr lang="en-CA" smtClean="0"/>
              <a:t>27</a:t>
            </a:fld>
            <a:endParaRPr lang="en-CA"/>
          </a:p>
        </p:txBody>
      </p:sp>
    </p:spTree>
    <p:extLst>
      <p:ext uri="{BB962C8B-B14F-4D97-AF65-F5344CB8AC3E}">
        <p14:creationId xmlns:p14="http://schemas.microsoft.com/office/powerpoint/2010/main" val="4236275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A20FDB56-1717-4180-9B17-1E1FC24BE584}" type="slidenum">
              <a:rPr lang="en-CA" smtClean="0"/>
              <a:t>3</a:t>
            </a:fld>
            <a:endParaRPr lang="en-CA"/>
          </a:p>
        </p:txBody>
      </p:sp>
    </p:spTree>
    <p:extLst>
      <p:ext uri="{BB962C8B-B14F-4D97-AF65-F5344CB8AC3E}">
        <p14:creationId xmlns:p14="http://schemas.microsoft.com/office/powerpoint/2010/main" val="3722155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1"/>
          </a:p>
          <a:p>
            <a:r>
              <a:rPr lang="en-CA"/>
              <a:t>Cutting Authorities</a:t>
            </a:r>
            <a:endParaRPr lang="en-CA" b="1"/>
          </a:p>
          <a:p>
            <a:pPr marL="349415" indent="-349415">
              <a:buFont typeface="Arial" panose="020B0604020202020204" pitchFamily="34" charset="0"/>
              <a:buChar char="•"/>
            </a:pPr>
            <a:r>
              <a:rPr lang="en-US"/>
              <a:t>What are they</a:t>
            </a:r>
          </a:p>
          <a:p>
            <a:pPr marL="815302" lvl="1" indent="-349415">
              <a:buFont typeface="Arial" panose="020B0604020202020204" pitchFamily="34" charset="0"/>
              <a:buChar char="•"/>
            </a:pPr>
            <a:r>
              <a:rPr lang="en-US"/>
              <a:t>Cutting Permits, Road Permits and </a:t>
            </a:r>
            <a:r>
              <a:rPr lang="en-US" err="1"/>
              <a:t>Licence</a:t>
            </a:r>
            <a:r>
              <a:rPr lang="en-US"/>
              <a:t> to Cut</a:t>
            </a:r>
          </a:p>
          <a:p>
            <a:pPr marL="0" indent="0">
              <a:buFont typeface="Arial" panose="020B0604020202020204" pitchFamily="34" charset="0"/>
              <a:buNone/>
            </a:pPr>
            <a:r>
              <a:rPr lang="en-US"/>
              <a:t>Legislation Reference</a:t>
            </a:r>
          </a:p>
          <a:p>
            <a:pPr marL="349415" indent="-349415">
              <a:buFont typeface="Arial" panose="020B0604020202020204" pitchFamily="34" charset="0"/>
              <a:buChar char="•"/>
            </a:pPr>
            <a:r>
              <a:rPr lang="en-US"/>
              <a:t>CP/RP are a type of agreement under FA s12, issued in accordance with </a:t>
            </a:r>
            <a:r>
              <a:rPr lang="en-US" i="1"/>
              <a:t>Forest Act </a:t>
            </a:r>
            <a:r>
              <a:rPr lang="en-US"/>
              <a:t>Part 3.1 and 8.0, Regulations</a:t>
            </a:r>
          </a:p>
          <a:p>
            <a:pPr marL="806615" lvl="1" indent="-349415">
              <a:buFont typeface="Arial" panose="020B0604020202020204" pitchFamily="34" charset="0"/>
              <a:buChar char="•"/>
            </a:pPr>
            <a:r>
              <a:rPr lang="en-US"/>
              <a:t>They are no longer a permit issued through a </a:t>
            </a:r>
            <a:r>
              <a:rPr lang="en-US" err="1"/>
              <a:t>licence</a:t>
            </a:r>
            <a:r>
              <a:rPr lang="en-US"/>
              <a:t> agreement</a:t>
            </a:r>
          </a:p>
          <a:p>
            <a:pPr marL="349415" indent="-349415">
              <a:buFont typeface="Arial" panose="020B0604020202020204" pitchFamily="34" charset="0"/>
              <a:buChar char="•"/>
            </a:pPr>
            <a:r>
              <a:rPr lang="en-US"/>
              <a:t>Common understanding</a:t>
            </a:r>
          </a:p>
          <a:p>
            <a:pPr marL="815302" lvl="1" indent="-349415">
              <a:buFont typeface="Arial" panose="020B0604020202020204" pitchFamily="34" charset="0"/>
              <a:buChar char="•"/>
            </a:pPr>
            <a:r>
              <a:rPr lang="en-US"/>
              <a:t>Cutting Permits are the primary (and only) cutting authority for major tenure holders to cut all timber including damaged, at risk or green timber.</a:t>
            </a:r>
          </a:p>
          <a:p>
            <a:pPr marL="815302" lvl="1" indent="-349415">
              <a:buFont typeface="Arial" panose="020B0604020202020204" pitchFamily="34" charset="0"/>
              <a:buChar char="•"/>
            </a:pPr>
            <a:r>
              <a:rPr lang="en-US"/>
              <a:t>Road Permits are the primary authority to construct, use, maintain and deactivate a road for a forest agreement holder to access timber on Crown land, or private land associated with an agreement (TFL/WL)</a:t>
            </a:r>
          </a:p>
          <a:p>
            <a:pPr marL="815302" lvl="1" indent="-349415">
              <a:buFont typeface="Arial" panose="020B0604020202020204" pitchFamily="34" charset="0"/>
              <a:buChar char="•"/>
            </a:pPr>
            <a:r>
              <a:rPr lang="en-US" err="1"/>
              <a:t>Licence</a:t>
            </a:r>
            <a:r>
              <a:rPr lang="en-US"/>
              <a:t> to Cut can be issued in many forms (FLTC, OLTC, MLTC, FSLTC, FUP) but cannot be issued to an existing forest tenure holder, </a:t>
            </a:r>
          </a:p>
          <a:p>
            <a:pPr marL="1281189" lvl="2" indent="-349415">
              <a:buFont typeface="Arial" panose="020B0604020202020204" pitchFamily="34" charset="0"/>
              <a:buChar char="•"/>
            </a:pPr>
            <a:r>
              <a:rPr lang="en-US"/>
              <a:t>usually associated with timber salvage or to further an agreement with FN (i.e. FTOA, WSOA) </a:t>
            </a:r>
          </a:p>
          <a:p>
            <a:pPr marL="1281189" lvl="2" indent="-349415">
              <a:buFont typeface="Arial" panose="020B0604020202020204" pitchFamily="34" charset="0"/>
              <a:buChar char="•"/>
            </a:pPr>
            <a:r>
              <a:rPr lang="en-US"/>
              <a:t>Can be issued with a CP or may be a cutting authority</a:t>
            </a:r>
          </a:p>
          <a:p>
            <a:pPr marL="815302" lvl="1" indent="-349415">
              <a:buFont typeface="Arial" panose="020B0604020202020204" pitchFamily="34" charset="0"/>
              <a:buChar char="•"/>
            </a:pPr>
            <a:r>
              <a:rPr lang="en-US"/>
              <a:t>A Blanket Salvage Cutting Permit is a form of a Cutting Permit for a defined purpose.</a:t>
            </a:r>
          </a:p>
          <a:p>
            <a:pPr marL="815302" lvl="1" indent="-349415">
              <a:buFont typeface="Arial" panose="020B0604020202020204" pitchFamily="34" charset="0"/>
              <a:buChar char="•"/>
            </a:pPr>
            <a:endParaRPr lang="en-US"/>
          </a:p>
          <a:p>
            <a:r>
              <a:rPr lang="en-US"/>
              <a:t>Authorities issued under the FA,FPC,FRPA are for forestry purposes and do not allow the holder to use these authorities to make money.</a:t>
            </a:r>
          </a:p>
          <a:p>
            <a:r>
              <a:rPr lang="en-US"/>
              <a:t>Tenures are issued for the purpose of harvesting an AAC they do not permit the holder to use the tenure for another purpose, nor can they refuse another party from occupying the land,</a:t>
            </a:r>
          </a:p>
          <a:p>
            <a:r>
              <a:rPr lang="en-US"/>
              <a:t>All authorities issued under the FA/LA are non-exclusive</a:t>
            </a:r>
          </a:p>
          <a:p>
            <a:r>
              <a:rPr lang="en-US"/>
              <a:t>All agreements are legal documents, these have been reviewed and approved by our legal counsel, the black text cannot be altered.</a:t>
            </a:r>
          </a:p>
          <a:p>
            <a:r>
              <a:rPr lang="en-US"/>
              <a:t>All authorities other than an SUP are issued on Crown land.  SUP can only be issued in the Provincial Forest.</a:t>
            </a:r>
          </a:p>
          <a:p>
            <a:endParaRPr lang="en-CA" b="1"/>
          </a:p>
          <a:p>
            <a:r>
              <a:rPr lang="en-CA" b="1"/>
              <a:t>BSCP (Blanket Salvage Cutting Permit)</a:t>
            </a:r>
          </a:p>
          <a:p>
            <a:pPr marL="174708" indent="-174708">
              <a:buFont typeface="Arial" panose="020B0604020202020204" pitchFamily="34" charset="0"/>
              <a:buChar char="•"/>
            </a:pPr>
            <a:r>
              <a:rPr lang="en-CA" b="1"/>
              <a:t>Is a CP specifically for the purpose of salvaging damage timber, for area of =&lt; 15ha or 5,000m3 </a:t>
            </a:r>
          </a:p>
          <a:p>
            <a:r>
              <a:rPr lang="en-CA" b="1"/>
              <a:t>RUP are issued by the DM/TSM for industrial use of a FSR</a:t>
            </a:r>
          </a:p>
          <a:p>
            <a:pPr marL="174708" indent="-174708">
              <a:buFont typeface="Arial" panose="020B0604020202020204" pitchFamily="34" charset="0"/>
              <a:buChar char="•"/>
            </a:pPr>
            <a:r>
              <a:rPr lang="en-CA" b="1"/>
              <a:t>They may include maintenance obligations or a fee to pay for maintenance</a:t>
            </a:r>
          </a:p>
          <a:p>
            <a:pPr marL="174708" indent="-174708">
              <a:buFont typeface="Arial" panose="020B0604020202020204" pitchFamily="34" charset="0"/>
              <a:buChar char="•"/>
            </a:pPr>
            <a:r>
              <a:rPr lang="en-CA" b="1"/>
              <a:t>They do not authorize harvesting of trees</a:t>
            </a:r>
          </a:p>
          <a:p>
            <a:endParaRPr lang="en-CA" b="1"/>
          </a:p>
          <a:p>
            <a:r>
              <a:rPr lang="en-CA" b="1"/>
              <a:t>Other forms of authorizations include:</a:t>
            </a:r>
          </a:p>
          <a:p>
            <a:pPr marL="174708" indent="-174708">
              <a:buFont typeface="Arial" panose="020B0604020202020204" pitchFamily="34" charset="0"/>
              <a:buChar char="•"/>
            </a:pPr>
            <a:r>
              <a:rPr lang="en-CA" b="1"/>
              <a:t>OLTC (Occupant Licence to Cut) may provide cut and remove, or cut only, may include conditions, must have a right to occupy i.e. SUP or LA tenure</a:t>
            </a:r>
          </a:p>
          <a:p>
            <a:pPr marL="174708" indent="-174708" defTabSz="931774">
              <a:buFont typeface="Arial" panose="020B0604020202020204" pitchFamily="34" charset="0"/>
              <a:buChar char="•"/>
              <a:defRPr/>
            </a:pPr>
            <a:r>
              <a:rPr lang="en-CA" b="1"/>
              <a:t>FRPA s52 does not permit the removal of timber, may include conditions, must have a right to occupy i.e. SUP or LA tenure</a:t>
            </a:r>
          </a:p>
          <a:p>
            <a:pPr marL="174708" indent="-174708">
              <a:buFont typeface="Arial" panose="020B0604020202020204" pitchFamily="34" charset="0"/>
              <a:buChar char="•"/>
            </a:pPr>
            <a:r>
              <a:rPr lang="en-CA" b="1"/>
              <a:t>SNRFL/</a:t>
            </a:r>
            <a:r>
              <a:rPr lang="en-CA" b="1" err="1"/>
              <a:t>ReNRFL</a:t>
            </a:r>
            <a:r>
              <a:rPr lang="en-CA" b="1"/>
              <a:t> Supplemental Non-Replaceable Forest Licence/Restricted Non-Replaceable Forest Licence – non-replaceable, target value added manufacturing, use undercut volume/forest service reserve volume in a s</a:t>
            </a:r>
          </a:p>
          <a:p>
            <a:r>
              <a:rPr lang="en-CA" b="1"/>
              <a:t>specified area or species type,</a:t>
            </a:r>
          </a:p>
          <a:p>
            <a:endParaRPr lang="en-CA" b="1"/>
          </a:p>
        </p:txBody>
      </p:sp>
      <p:sp>
        <p:nvSpPr>
          <p:cNvPr id="4" name="Slide Number Placeholder 3"/>
          <p:cNvSpPr>
            <a:spLocks noGrp="1"/>
          </p:cNvSpPr>
          <p:nvPr>
            <p:ph type="sldNum" sz="quarter" idx="5"/>
          </p:nvPr>
        </p:nvSpPr>
        <p:spPr/>
        <p:txBody>
          <a:bodyPr/>
          <a:lstStyle/>
          <a:p>
            <a:fld id="{A20FDB56-1717-4180-9B17-1E1FC24BE584}" type="slidenum">
              <a:rPr lang="en-CA" smtClean="0"/>
              <a:t>4</a:t>
            </a:fld>
            <a:endParaRPr lang="en-CA"/>
          </a:p>
        </p:txBody>
      </p:sp>
    </p:spTree>
    <p:extLst>
      <p:ext uri="{BB962C8B-B14F-4D97-AF65-F5344CB8AC3E}">
        <p14:creationId xmlns:p14="http://schemas.microsoft.com/office/powerpoint/2010/main" val="3529559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Application is received by email or ESF (Electronic Submission Form)</a:t>
            </a:r>
          </a:p>
          <a:p>
            <a:endParaRPr lang="en-CA"/>
          </a:p>
          <a:p>
            <a:r>
              <a:rPr lang="en-CA"/>
              <a:t>Primary Mandatory review – must have a complete application, met FOM requirements, valid licence agreement, approved FSP</a:t>
            </a:r>
          </a:p>
          <a:p>
            <a:r>
              <a:rPr lang="en-CA"/>
              <a:t>Secondary Mandatory review – FA Part 13 – designated area with Ministerial Order, FA Part 15 – established Special Purpose Area, CP/RP Refusal Regulation -located within an BCTS operating area and the TSM has identified a conflict with planned or issued TSL or FSP results and strategies.</a:t>
            </a:r>
          </a:p>
          <a:p>
            <a:endParaRPr lang="en-CA"/>
          </a:p>
          <a:p>
            <a:r>
              <a:rPr lang="en-CA"/>
              <a:t>Rationales are optional of issued without conditions and recommended for issued with conditions or refuse to issue</a:t>
            </a:r>
          </a:p>
          <a:p>
            <a:endParaRPr lang="en-CA"/>
          </a:p>
          <a:p>
            <a:endParaRPr lang="en-US"/>
          </a:p>
        </p:txBody>
      </p:sp>
      <p:sp>
        <p:nvSpPr>
          <p:cNvPr id="4" name="Slide Number Placeholder 3"/>
          <p:cNvSpPr>
            <a:spLocks noGrp="1"/>
          </p:cNvSpPr>
          <p:nvPr>
            <p:ph type="sldNum" sz="quarter" idx="5"/>
          </p:nvPr>
        </p:nvSpPr>
        <p:spPr/>
        <p:txBody>
          <a:bodyPr/>
          <a:lstStyle/>
          <a:p>
            <a:fld id="{A20FDB56-1717-4180-9B17-1E1FC24BE584}" type="slidenum">
              <a:rPr lang="en-CA" smtClean="0"/>
              <a:t>5</a:t>
            </a:fld>
            <a:endParaRPr lang="en-CA"/>
          </a:p>
        </p:txBody>
      </p:sp>
    </p:spTree>
    <p:extLst>
      <p:ext uri="{BB962C8B-B14F-4D97-AF65-F5344CB8AC3E}">
        <p14:creationId xmlns:p14="http://schemas.microsoft.com/office/powerpoint/2010/main" val="1444958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25EB04-3C1C-837C-EB79-9BDF883183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FBF539-0EF5-195D-2205-E81B1F7077C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99996F-7FC0-DBE7-05B1-D9AD60C249C5}"/>
              </a:ext>
            </a:extLst>
          </p:cNvPr>
          <p:cNvSpPr>
            <a:spLocks noGrp="1"/>
          </p:cNvSpPr>
          <p:nvPr>
            <p:ph type="body" idx="1"/>
          </p:nvPr>
        </p:nvSpPr>
        <p:spPr/>
        <p:txBody>
          <a:bodyPr/>
          <a:lstStyle/>
          <a:p>
            <a:r>
              <a:rPr lang="en-CA" b="1"/>
              <a:t>General</a:t>
            </a:r>
            <a:r>
              <a:rPr lang="en-CA" b="1" baseline="0"/>
              <a:t> </a:t>
            </a:r>
          </a:p>
          <a:p>
            <a:r>
              <a:rPr lang="en-CA" baseline="0"/>
              <a:t>A CP is the primary and only authority to harvest timber for a person who holds a licence (in good standing)</a:t>
            </a:r>
          </a:p>
          <a:p>
            <a:r>
              <a:rPr lang="en-CA" baseline="0"/>
              <a:t>A CP cannot exceed the term of a licence or be greater than 4 years</a:t>
            </a:r>
          </a:p>
          <a:p>
            <a:r>
              <a:rPr lang="en-CA"/>
              <a:t>A CP must be in a form and manner</a:t>
            </a:r>
            <a:r>
              <a:rPr lang="en-CA" baseline="0"/>
              <a:t> specified by the Minister</a:t>
            </a:r>
          </a:p>
          <a:p>
            <a:r>
              <a:rPr lang="en-CA" baseline="0"/>
              <a:t>A CP can be transferred as part of licence transfer or a subdivision/consolidation.  It cannot be transferred independent of an agreement</a:t>
            </a:r>
            <a:endParaRPr lang="en-CA"/>
          </a:p>
          <a:p>
            <a:endParaRPr lang="en-CA"/>
          </a:p>
          <a:p>
            <a:r>
              <a:rPr lang="en-CA"/>
              <a:t>DM</a:t>
            </a:r>
            <a:r>
              <a:rPr lang="en-CA" baseline="0"/>
              <a:t> decision regarding the issuance of a CP/RP are not appealable and would require a judicial </a:t>
            </a:r>
          </a:p>
          <a:p>
            <a:endParaRPr lang="en-CA"/>
          </a:p>
          <a:p>
            <a:r>
              <a:rPr lang="en-CA" b="1"/>
              <a:t>Considerations:</a:t>
            </a:r>
          </a:p>
          <a:p>
            <a:r>
              <a:rPr lang="en-CA"/>
              <a:t>DM must consider the impact harvesting</a:t>
            </a:r>
            <a:r>
              <a:rPr lang="en-CA" baseline="0"/>
              <a:t> will have on </a:t>
            </a:r>
          </a:p>
          <a:p>
            <a:r>
              <a:rPr lang="en-CA" baseline="0"/>
              <a:t>	management and conservation of forest resources – this is broad and includes recreation, visuals, wildlife water, timber supply </a:t>
            </a:r>
            <a:r>
              <a:rPr lang="en-CA" baseline="0" err="1"/>
              <a:t>etc</a:t>
            </a:r>
            <a:endParaRPr lang="en-CA" baseline="0"/>
          </a:p>
          <a:p>
            <a:r>
              <a:rPr lang="en-CA" baseline="0"/>
              <a:t>	cultural heritage resources as defined in FA s1, includes both indigenous and non-indigenous interests and values</a:t>
            </a:r>
          </a:p>
          <a:p>
            <a:r>
              <a:rPr lang="en-CA" baseline="0"/>
              <a:t>	public health and safety</a:t>
            </a:r>
          </a:p>
          <a:p>
            <a:r>
              <a:rPr lang="en-CA" baseline="0"/>
              <a:t>	prescribed matters – non in place today. A regulation is required and must reference FA s52.03</a:t>
            </a:r>
          </a:p>
          <a:p>
            <a:endParaRPr lang="en-CA" baseline="0"/>
          </a:p>
          <a:p>
            <a:r>
              <a:rPr lang="en-CA" b="1" baseline="0"/>
              <a:t>Mandatory Refusal</a:t>
            </a:r>
          </a:p>
          <a:p>
            <a:r>
              <a:rPr lang="en-CA" baseline="0"/>
              <a:t>	Refusal of CP/RP Regulation - Located within a BCTS operating area and impacts planned or issued TSL, or ability to achieve results and</a:t>
            </a:r>
          </a:p>
          <a:p>
            <a:r>
              <a:rPr lang="en-CA" baseline="0"/>
              <a:t>	strategies in the approved FSP</a:t>
            </a:r>
          </a:p>
          <a:p>
            <a:r>
              <a:rPr lang="en-CA" baseline="0"/>
              <a:t>	License has been suspended or cancelled or expired</a:t>
            </a:r>
          </a:p>
          <a:p>
            <a:r>
              <a:rPr lang="en-CA" baseline="0"/>
              <a:t>	Have not met the FOM requirements and/or the CP is not consistent with the approximate location and shape of the blocks advertised on the	FOM</a:t>
            </a:r>
          </a:p>
          <a:p>
            <a:r>
              <a:rPr lang="en-CA" baseline="0"/>
              <a:t>	The applicant does not have an approved FSP.  Note harvest of the area described in the CP must be consistent with the FSP in place at the time</a:t>
            </a:r>
          </a:p>
          <a:p>
            <a:r>
              <a:rPr lang="en-CA" baseline="0"/>
              <a:t>	the CP was issued.</a:t>
            </a:r>
          </a:p>
          <a:p>
            <a:r>
              <a:rPr lang="en-CA" baseline="0"/>
              <a:t>	Part 13 Designated Area (FA s169) - Ministerial Order under FA s171 has suspended issued CP and RP and the issuance of a CP/RP</a:t>
            </a:r>
          </a:p>
          <a:p>
            <a:r>
              <a:rPr lang="en-CA" baseline="0"/>
              <a:t>	Part 15 Special Purpose Area – upon establishment in accordance with FA s181-183 suspends issued CP and RP and the issuance of a CP/RP </a:t>
            </a:r>
          </a:p>
          <a:p>
            <a:endParaRPr lang="en-CA" b="1" baseline="0"/>
          </a:p>
          <a:p>
            <a:r>
              <a:rPr lang="en-CA" b="1" baseline="0"/>
              <a:t>Information Request</a:t>
            </a:r>
          </a:p>
          <a:p>
            <a:r>
              <a:rPr lang="en-CA" baseline="0"/>
              <a:t>	DM can request additional information at any time for the licences that is applicable to the area under the CP</a:t>
            </a:r>
          </a:p>
          <a:p>
            <a:r>
              <a:rPr lang="en-CA" baseline="0"/>
              <a:t>	DM can also gather information from Agencies </a:t>
            </a:r>
          </a:p>
          <a:p>
            <a:r>
              <a:rPr lang="en-CA" baseline="0"/>
              <a:t>	Information request should be applicable to the decision, to assist the DM with making an informed decision on the issuance of the CP</a:t>
            </a:r>
          </a:p>
          <a:p>
            <a:r>
              <a:rPr lang="en-CA" b="1" baseline="0"/>
              <a:t>Discretion</a:t>
            </a:r>
          </a:p>
          <a:p>
            <a:r>
              <a:rPr lang="en-CA" b="1" baseline="0"/>
              <a:t>	</a:t>
            </a:r>
            <a:r>
              <a:rPr lang="en-CA" b="0" baseline="0"/>
              <a:t>DM can add conditions for:</a:t>
            </a:r>
          </a:p>
          <a:p>
            <a:r>
              <a:rPr lang="en-CA" b="0" baseline="0"/>
              <a:t>		timing of harvest</a:t>
            </a:r>
          </a:p>
          <a:p>
            <a:r>
              <a:rPr lang="en-CA" b="0" baseline="0"/>
              <a:t>		reserve of timber for a specified purpose</a:t>
            </a:r>
          </a:p>
          <a:p>
            <a:r>
              <a:rPr lang="en-CA" b="0" baseline="0"/>
              <a:t>		type of machinery and use of machinery</a:t>
            </a:r>
          </a:p>
          <a:p>
            <a:r>
              <a:rPr lang="en-CA" b="0" baseline="0"/>
              <a:t>		access to and within a cut block(s)</a:t>
            </a:r>
          </a:p>
          <a:p>
            <a:r>
              <a:rPr lang="en-CA" b="0" baseline="0"/>
              <a:t>		</a:t>
            </a:r>
            <a:endParaRPr lang="en-CA" b="1" baseline="0"/>
          </a:p>
          <a:p>
            <a:r>
              <a:rPr lang="en-CA" b="0" baseline="0"/>
              <a:t>	DM can add conditions that are consistent with or more restrictive than legislation, the FSP or the agreement</a:t>
            </a:r>
          </a:p>
          <a:p>
            <a:r>
              <a:rPr lang="en-CA" b="0" baseline="0"/>
              <a:t>	Rationale should be provided to the applicant</a:t>
            </a:r>
          </a:p>
          <a:p>
            <a:r>
              <a:rPr lang="en-CA" b="0" baseline="0"/>
              <a:t>	CP holder must comply with the conditions</a:t>
            </a:r>
          </a:p>
          <a:p>
            <a:r>
              <a:rPr lang="en-CA" b="0" baseline="0"/>
              <a:t>	Discussion with the applicant should occur prior to the decision </a:t>
            </a:r>
          </a:p>
          <a:p>
            <a:r>
              <a:rPr lang="en-CA" b="0" baseline="0"/>
              <a:t>	FA s15, 36, 43.4, 43.56, 46 – may not issue a CP if another agreement has been suspended, cancelled or expired.  A CP may not be issued for</a:t>
            </a:r>
          </a:p>
          <a:p>
            <a:r>
              <a:rPr lang="en-CA" b="0" baseline="0"/>
              <a:t>	issues of non-compliance, or not meeting the terms and conditions of an agreement, this also applies to replacements of the forest tenure licence</a:t>
            </a:r>
          </a:p>
          <a:p>
            <a:endParaRPr lang="en-CA" b="0" baseline="0"/>
          </a:p>
          <a:p>
            <a:r>
              <a:rPr lang="en-CA" b="1" baseline="0"/>
              <a:t>Transition</a:t>
            </a:r>
          </a:p>
          <a:p>
            <a:r>
              <a:rPr lang="en-CA" b="1" baseline="0"/>
              <a:t>	</a:t>
            </a:r>
            <a:r>
              <a:rPr lang="en-CA" b="0" baseline="0"/>
              <a:t>All CP submitted prior to April 1, 2024, must be approved under the old rules, regardless of when it approved</a:t>
            </a:r>
          </a:p>
          <a:p>
            <a:r>
              <a:rPr lang="en-CA" b="0" baseline="0"/>
              <a:t>	Does not require a FOM, limited ability to add conditions, still have ability to request information,</a:t>
            </a:r>
          </a:p>
          <a:p>
            <a:r>
              <a:rPr lang="en-CA" b="0" baseline="0"/>
              <a:t>	Transition requirements are addressed through the </a:t>
            </a:r>
            <a:r>
              <a:rPr lang="en-CA" b="0" i="1" baseline="0"/>
              <a:t>Forest Statute Amendment Act </a:t>
            </a:r>
            <a:r>
              <a:rPr lang="en-CA" b="0" baseline="0"/>
              <a:t>(</a:t>
            </a:r>
            <a:r>
              <a:rPr lang="en-CA" b="0" i="1" baseline="0"/>
              <a:t>FSAA</a:t>
            </a:r>
            <a:r>
              <a:rPr lang="en-CA" b="0" baseline="0"/>
              <a:t>) 2023</a:t>
            </a:r>
          </a:p>
          <a:p>
            <a:r>
              <a:rPr lang="en-CA" b="0" baseline="0"/>
              <a:t>	All issued CP prior to April 1, 2024 are considered a CP under FA s52.03, all postponement are considered a postponement under FA s52.11</a:t>
            </a:r>
          </a:p>
          <a:p>
            <a:endParaRPr lang="en-CA" b="0" baseline="0"/>
          </a:p>
        </p:txBody>
      </p:sp>
      <p:sp>
        <p:nvSpPr>
          <p:cNvPr id="4" name="Slide Number Placeholder 3">
            <a:extLst>
              <a:ext uri="{FF2B5EF4-FFF2-40B4-BE49-F238E27FC236}">
                <a16:creationId xmlns:a16="http://schemas.microsoft.com/office/drawing/2014/main" id="{9D8A8C97-3582-E2F4-F659-A7C86AB874F4}"/>
              </a:ext>
            </a:extLst>
          </p:cNvPr>
          <p:cNvSpPr>
            <a:spLocks noGrp="1"/>
          </p:cNvSpPr>
          <p:nvPr>
            <p:ph type="sldNum" sz="quarter" idx="5"/>
          </p:nvPr>
        </p:nvSpPr>
        <p:spPr/>
        <p:txBody>
          <a:bodyPr/>
          <a:lstStyle/>
          <a:p>
            <a:fld id="{A20FDB56-1717-4180-9B17-1E1FC24BE584}" type="slidenum">
              <a:rPr lang="en-CA" smtClean="0"/>
              <a:t>6</a:t>
            </a:fld>
            <a:endParaRPr lang="en-CA"/>
          </a:p>
        </p:txBody>
      </p:sp>
    </p:spTree>
    <p:extLst>
      <p:ext uri="{BB962C8B-B14F-4D97-AF65-F5344CB8AC3E}">
        <p14:creationId xmlns:p14="http://schemas.microsoft.com/office/powerpoint/2010/main" val="1918052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Tx/>
              <a:buChar char="-"/>
            </a:pPr>
            <a:endParaRPr lang="en-CA"/>
          </a:p>
        </p:txBody>
      </p:sp>
      <p:sp>
        <p:nvSpPr>
          <p:cNvPr id="4" name="Slide Number Placeholder 3"/>
          <p:cNvSpPr>
            <a:spLocks noGrp="1"/>
          </p:cNvSpPr>
          <p:nvPr>
            <p:ph type="sldNum" sz="quarter" idx="5"/>
          </p:nvPr>
        </p:nvSpPr>
        <p:spPr/>
        <p:txBody>
          <a:bodyPr/>
          <a:lstStyle/>
          <a:p>
            <a:fld id="{A20FDB56-1717-4180-9B17-1E1FC24BE584}" type="slidenum">
              <a:rPr lang="en-CA" smtClean="0"/>
              <a:t>7</a:t>
            </a:fld>
            <a:endParaRPr lang="en-CA"/>
          </a:p>
        </p:txBody>
      </p:sp>
    </p:spTree>
    <p:extLst>
      <p:ext uri="{BB962C8B-B14F-4D97-AF65-F5344CB8AC3E}">
        <p14:creationId xmlns:p14="http://schemas.microsoft.com/office/powerpoint/2010/main" val="2849187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6880C6-DD82-5C2F-7A07-07BE4B6B4E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5D4534-DC50-1B30-C280-881235CB06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E588DCE-E7B0-96B1-EA82-9C090CEB9E1E}"/>
              </a:ext>
            </a:extLst>
          </p:cNvPr>
          <p:cNvSpPr>
            <a:spLocks noGrp="1"/>
          </p:cNvSpPr>
          <p:nvPr>
            <p:ph type="body" idx="1"/>
          </p:nvPr>
        </p:nvSpPr>
        <p:spPr/>
        <p:txBody>
          <a:bodyPr/>
          <a:lstStyle/>
          <a:p>
            <a:r>
              <a:rPr lang="en-CA"/>
              <a:t>Suspensions</a:t>
            </a:r>
          </a:p>
          <a:p>
            <a:pPr marL="174708" indent="-174708">
              <a:buFontTx/>
              <a:buChar char="-"/>
            </a:pPr>
            <a:r>
              <a:rPr lang="en-CA"/>
              <a:t>Part 13 s 170(s)</a:t>
            </a:r>
          </a:p>
          <a:p>
            <a:pPr marL="174708" indent="-174708">
              <a:buFontTx/>
              <a:buChar char="-"/>
            </a:pPr>
            <a:r>
              <a:rPr lang="en-CA"/>
              <a:t>Minister’s order may require the suspension of existing CP, and no further issuance of CP/RP</a:t>
            </a:r>
          </a:p>
          <a:p>
            <a:pPr marL="174708" indent="-174708">
              <a:buFontTx/>
              <a:buChar char="-"/>
            </a:pPr>
            <a:endParaRPr lang="en-CA"/>
          </a:p>
          <a:p>
            <a:r>
              <a:rPr lang="en-CA"/>
              <a:t>Cancelation</a:t>
            </a:r>
          </a:p>
          <a:p>
            <a:pPr marL="174708" indent="-174708">
              <a:buFontTx/>
              <a:buChar char="-"/>
            </a:pPr>
            <a:r>
              <a:rPr lang="en-CA"/>
              <a:t>If a person does not have rights to harvest timber they cannot be issued, or continue to hold a RP</a:t>
            </a:r>
          </a:p>
          <a:p>
            <a:pPr marL="174708" indent="-174708">
              <a:buFontTx/>
              <a:buChar char="-"/>
            </a:pPr>
            <a:endParaRPr lang="en-CA"/>
          </a:p>
          <a:p>
            <a:endParaRPr lang="en-CA"/>
          </a:p>
        </p:txBody>
      </p:sp>
      <p:sp>
        <p:nvSpPr>
          <p:cNvPr id="4" name="Slide Number Placeholder 3">
            <a:extLst>
              <a:ext uri="{FF2B5EF4-FFF2-40B4-BE49-F238E27FC236}">
                <a16:creationId xmlns:a16="http://schemas.microsoft.com/office/drawing/2014/main" id="{1540BC47-7DC7-6F1D-0E70-D6EA8228B834}"/>
              </a:ext>
            </a:extLst>
          </p:cNvPr>
          <p:cNvSpPr>
            <a:spLocks noGrp="1"/>
          </p:cNvSpPr>
          <p:nvPr>
            <p:ph type="sldNum" sz="quarter" idx="5"/>
          </p:nvPr>
        </p:nvSpPr>
        <p:spPr/>
        <p:txBody>
          <a:bodyPr/>
          <a:lstStyle/>
          <a:p>
            <a:fld id="{A20FDB56-1717-4180-9B17-1E1FC24BE584}" type="slidenum">
              <a:rPr lang="en-CA" smtClean="0"/>
              <a:t>8</a:t>
            </a:fld>
            <a:endParaRPr lang="en-CA"/>
          </a:p>
        </p:txBody>
      </p:sp>
    </p:spTree>
    <p:extLst>
      <p:ext uri="{BB962C8B-B14F-4D97-AF65-F5344CB8AC3E}">
        <p14:creationId xmlns:p14="http://schemas.microsoft.com/office/powerpoint/2010/main" val="3632094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844E63-9A40-B59E-AA61-76FE06D093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08F55F-C897-B582-534D-8123EDD133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EC68F7-137D-366A-61C0-950FEEC1AAF0}"/>
              </a:ext>
            </a:extLst>
          </p:cNvPr>
          <p:cNvSpPr>
            <a:spLocks noGrp="1"/>
          </p:cNvSpPr>
          <p:nvPr>
            <p:ph type="body" idx="1"/>
          </p:nvPr>
        </p:nvSpPr>
        <p:spPr/>
        <p:txBody>
          <a:bodyPr/>
          <a:lstStyle/>
          <a:p>
            <a:r>
              <a:rPr lang="en-CA" b="1"/>
              <a:t>General</a:t>
            </a:r>
            <a:r>
              <a:rPr lang="en-CA" b="1" baseline="0"/>
              <a:t> </a:t>
            </a:r>
          </a:p>
          <a:p>
            <a:r>
              <a:rPr lang="en-CA" baseline="0"/>
              <a:t>A RP is the primary authority to construct, use, maintain and deactivate a Road to access granted harvesting rights</a:t>
            </a:r>
          </a:p>
          <a:p>
            <a:r>
              <a:rPr lang="en-CA"/>
              <a:t>A RP must be in a form and manner</a:t>
            </a:r>
            <a:r>
              <a:rPr lang="en-CA" baseline="0"/>
              <a:t> specified by the Minister</a:t>
            </a:r>
          </a:p>
          <a:p>
            <a:r>
              <a:rPr lang="en-CA" baseline="0"/>
              <a:t>A RP can be transferred as part of licence transfer or a subdivision/consolidation.  It can be transferred independent of an agreement</a:t>
            </a:r>
            <a:endParaRPr lang="en-CA"/>
          </a:p>
          <a:p>
            <a:endParaRPr lang="en-CA"/>
          </a:p>
          <a:p>
            <a:r>
              <a:rPr lang="en-CA"/>
              <a:t>DM</a:t>
            </a:r>
            <a:r>
              <a:rPr lang="en-CA" baseline="0"/>
              <a:t> decision regarding the issuance of a CP/RP are not appealable and would require a judicial </a:t>
            </a:r>
          </a:p>
          <a:p>
            <a:endParaRPr lang="en-CA"/>
          </a:p>
          <a:p>
            <a:r>
              <a:rPr lang="en-CA" b="1"/>
              <a:t>Considerations:</a:t>
            </a:r>
          </a:p>
          <a:p>
            <a:r>
              <a:rPr lang="en-CA"/>
              <a:t>DM must consider the impact harvesting</a:t>
            </a:r>
            <a:r>
              <a:rPr lang="en-CA" baseline="0"/>
              <a:t> will have on </a:t>
            </a:r>
          </a:p>
          <a:p>
            <a:r>
              <a:rPr lang="en-CA" baseline="0"/>
              <a:t>	management and conservation of forest resources – this is broad and includes recreation, visuals, wildlife water, timber supply </a:t>
            </a:r>
            <a:r>
              <a:rPr lang="en-CA" baseline="0" err="1"/>
              <a:t>etc</a:t>
            </a:r>
            <a:endParaRPr lang="en-CA" baseline="0"/>
          </a:p>
          <a:p>
            <a:r>
              <a:rPr lang="en-CA" baseline="0"/>
              <a:t>	cultural heritage resources as defined in FA s1, includes both indigenous and non-indigenous interests and values</a:t>
            </a:r>
          </a:p>
          <a:p>
            <a:r>
              <a:rPr lang="en-CA" baseline="0"/>
              <a:t>	public health and safety</a:t>
            </a:r>
          </a:p>
          <a:p>
            <a:r>
              <a:rPr lang="en-CA" baseline="0"/>
              <a:t>	prescribed matters – non in place today. A regulation is required and must reference FA s52.03</a:t>
            </a:r>
          </a:p>
          <a:p>
            <a:endParaRPr lang="en-CA" baseline="0"/>
          </a:p>
          <a:p>
            <a:r>
              <a:rPr lang="en-CA" b="1" baseline="0"/>
              <a:t>Mandatory Refusal</a:t>
            </a:r>
          </a:p>
          <a:p>
            <a:r>
              <a:rPr lang="en-CA" baseline="0"/>
              <a:t>	Refusal of CP/RP Regulation - Located within a BCTS operating area and impacts planned or issued TSL, or ability to achieve results and</a:t>
            </a:r>
          </a:p>
          <a:p>
            <a:r>
              <a:rPr lang="en-CA" baseline="0"/>
              <a:t>	strategies in the approved FSP</a:t>
            </a:r>
          </a:p>
          <a:p>
            <a:r>
              <a:rPr lang="en-CA" baseline="0"/>
              <a:t>	License has been suspended or cancelled or expired</a:t>
            </a:r>
          </a:p>
          <a:p>
            <a:r>
              <a:rPr lang="en-CA" baseline="0"/>
              <a:t>	Have not met the FOM requirements and/or the CP is not consistent with the approximate location and shape of the blocks advertised on the	FOM</a:t>
            </a:r>
          </a:p>
          <a:p>
            <a:r>
              <a:rPr lang="en-CA" baseline="0"/>
              <a:t>	The applicant does not have an approved FSP.  Note harvest of the area described in the CP must be consistent with the FSP in place at the time</a:t>
            </a:r>
          </a:p>
          <a:p>
            <a:r>
              <a:rPr lang="en-CA" baseline="0"/>
              <a:t>	the CP was issued.</a:t>
            </a:r>
          </a:p>
          <a:p>
            <a:r>
              <a:rPr lang="en-CA" baseline="0"/>
              <a:t>	Part 13 Designated Area (FA s169) - Ministerial Order under FA s171 has suspended issued CP and RP and the issuance of a CP/RP</a:t>
            </a:r>
          </a:p>
          <a:p>
            <a:r>
              <a:rPr lang="en-CA" baseline="0"/>
              <a:t>	Part 15 Special Purpose Area – upon establishment in accordance with FA s181-183 suspends issued CP and RP and the issuance of a CP/RP </a:t>
            </a:r>
          </a:p>
          <a:p>
            <a:endParaRPr lang="en-CA" b="1" baseline="0"/>
          </a:p>
          <a:p>
            <a:r>
              <a:rPr lang="en-CA" b="1" baseline="0"/>
              <a:t>Information Request</a:t>
            </a:r>
          </a:p>
          <a:p>
            <a:r>
              <a:rPr lang="en-CA" baseline="0"/>
              <a:t>	DM can request additional information at any time for the licences that is applicable to the area under the CP</a:t>
            </a:r>
          </a:p>
          <a:p>
            <a:r>
              <a:rPr lang="en-CA" baseline="0"/>
              <a:t>	DM can also gather information from Agencies </a:t>
            </a:r>
          </a:p>
          <a:p>
            <a:r>
              <a:rPr lang="en-CA" baseline="0"/>
              <a:t>	Information request should be applicable to the decision, to assist the DM with making an informed decision on the issuance of the CP</a:t>
            </a:r>
          </a:p>
          <a:p>
            <a:r>
              <a:rPr lang="en-CA" b="1" baseline="0"/>
              <a:t>Discretion</a:t>
            </a:r>
          </a:p>
          <a:p>
            <a:r>
              <a:rPr lang="en-CA" b="1" baseline="0"/>
              <a:t>	</a:t>
            </a:r>
            <a:r>
              <a:rPr lang="en-CA" b="0" baseline="0"/>
              <a:t>DM can add conditions for:</a:t>
            </a:r>
          </a:p>
          <a:p>
            <a:r>
              <a:rPr lang="en-CA" b="0" baseline="0"/>
              <a:t>		timing of harvest</a:t>
            </a:r>
          </a:p>
          <a:p>
            <a:r>
              <a:rPr lang="en-CA" b="0" baseline="0"/>
              <a:t>		reserve of timber for a specified purpose</a:t>
            </a:r>
          </a:p>
          <a:p>
            <a:r>
              <a:rPr lang="en-CA" b="0" baseline="0"/>
              <a:t>		type of machinery and use of machinery</a:t>
            </a:r>
          </a:p>
          <a:p>
            <a:r>
              <a:rPr lang="en-CA" b="0" baseline="0"/>
              <a:t>		access to and within a cut block(s)</a:t>
            </a:r>
          </a:p>
          <a:p>
            <a:r>
              <a:rPr lang="en-CA" b="0" baseline="0"/>
              <a:t>		</a:t>
            </a:r>
            <a:endParaRPr lang="en-CA" b="1" baseline="0"/>
          </a:p>
          <a:p>
            <a:r>
              <a:rPr lang="en-CA" b="0" baseline="0"/>
              <a:t>	DM can add conditions that are consistent with or more restrictive than legislation, the FSP or the agreement</a:t>
            </a:r>
          </a:p>
          <a:p>
            <a:r>
              <a:rPr lang="en-CA" b="0" baseline="0"/>
              <a:t>	Rationale should be provided to the applicant</a:t>
            </a:r>
          </a:p>
          <a:p>
            <a:r>
              <a:rPr lang="en-CA" b="0" baseline="0"/>
              <a:t>	CP holder must comply with the conditions</a:t>
            </a:r>
          </a:p>
          <a:p>
            <a:r>
              <a:rPr lang="en-CA" b="0" baseline="0"/>
              <a:t>	Discussion with the applicant should occur prior to the decision </a:t>
            </a:r>
          </a:p>
          <a:p>
            <a:r>
              <a:rPr lang="en-CA" b="0" baseline="0"/>
              <a:t>	FA s15, 36, 43.4, 43.56, 46 – may not issue a CP if another agreement has been suspended, cancelled or expired.  A CP may not be issued for</a:t>
            </a:r>
          </a:p>
          <a:p>
            <a:r>
              <a:rPr lang="en-CA" b="0" baseline="0"/>
              <a:t>	issues of non-compliance, or not meeting the terms and conditions of an agreement, this also applies to replacements of the forest tenure licence</a:t>
            </a:r>
          </a:p>
          <a:p>
            <a:endParaRPr lang="en-CA" b="0" baseline="0"/>
          </a:p>
          <a:p>
            <a:r>
              <a:rPr lang="en-CA" b="1" baseline="0"/>
              <a:t>Transition</a:t>
            </a:r>
          </a:p>
          <a:p>
            <a:r>
              <a:rPr lang="en-CA" b="1" baseline="0"/>
              <a:t>	</a:t>
            </a:r>
            <a:r>
              <a:rPr lang="en-CA" b="0" baseline="0"/>
              <a:t>All RP submitted prior to April 1, 2024, must be approved under the old rules, regardless of when it approved</a:t>
            </a:r>
          </a:p>
          <a:p>
            <a:r>
              <a:rPr lang="en-CA" b="0" baseline="0"/>
              <a:t>	Does not require a FOM, limited ability to add conditions, still have ability to request information,</a:t>
            </a:r>
          </a:p>
          <a:p>
            <a:r>
              <a:rPr lang="en-CA" b="0" baseline="0"/>
              <a:t>	Transition requirements are addressed through the </a:t>
            </a:r>
            <a:r>
              <a:rPr lang="en-CA" b="0" i="1" baseline="0"/>
              <a:t>Forest Statute Amendment Act </a:t>
            </a:r>
            <a:r>
              <a:rPr lang="en-CA" b="0" baseline="0"/>
              <a:t>(</a:t>
            </a:r>
            <a:r>
              <a:rPr lang="en-CA" b="0" i="1" baseline="0"/>
              <a:t>FSAA</a:t>
            </a:r>
            <a:r>
              <a:rPr lang="en-CA" b="0" baseline="0"/>
              <a:t>) 2023.</a:t>
            </a:r>
          </a:p>
          <a:p>
            <a:r>
              <a:rPr lang="en-CA" b="0" baseline="0"/>
              <a:t>	A RP issued prior to the effective date is a RP under </a:t>
            </a:r>
            <a:r>
              <a:rPr lang="en-CA" b="0" i="1" baseline="0"/>
              <a:t>Forest Act</a:t>
            </a:r>
            <a:r>
              <a:rPr lang="en-CA" b="0" i="0" baseline="0"/>
              <a:t> s115</a:t>
            </a:r>
            <a:endParaRPr lang="en-CA" b="1"/>
          </a:p>
        </p:txBody>
      </p:sp>
      <p:sp>
        <p:nvSpPr>
          <p:cNvPr id="4" name="Slide Number Placeholder 3">
            <a:extLst>
              <a:ext uri="{FF2B5EF4-FFF2-40B4-BE49-F238E27FC236}">
                <a16:creationId xmlns:a16="http://schemas.microsoft.com/office/drawing/2014/main" id="{CD632EC1-737C-3358-55B4-B3A2EB501CEA}"/>
              </a:ext>
            </a:extLst>
          </p:cNvPr>
          <p:cNvSpPr>
            <a:spLocks noGrp="1"/>
          </p:cNvSpPr>
          <p:nvPr>
            <p:ph type="sldNum" sz="quarter" idx="5"/>
          </p:nvPr>
        </p:nvSpPr>
        <p:spPr/>
        <p:txBody>
          <a:bodyPr/>
          <a:lstStyle/>
          <a:p>
            <a:fld id="{A20FDB56-1717-4180-9B17-1E1FC24BE584}" type="slidenum">
              <a:rPr lang="en-CA" smtClean="0"/>
              <a:t>9</a:t>
            </a:fld>
            <a:endParaRPr lang="en-CA"/>
          </a:p>
        </p:txBody>
      </p:sp>
    </p:spTree>
    <p:extLst>
      <p:ext uri="{BB962C8B-B14F-4D97-AF65-F5344CB8AC3E}">
        <p14:creationId xmlns:p14="http://schemas.microsoft.com/office/powerpoint/2010/main" val="10298807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9" name="Picture 8" descr="A picture containing mountain, outdoor, nature, distance&#10;&#10;Description automatically generated">
            <a:extLst>
              <a:ext uri="{FF2B5EF4-FFF2-40B4-BE49-F238E27FC236}">
                <a16:creationId xmlns:a16="http://schemas.microsoft.com/office/drawing/2014/main" id="{C84DD15D-AD43-8135-45D1-6428DD4E5753}"/>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0" y="-1"/>
            <a:ext cx="12249614" cy="6858001"/>
          </a:xfrm>
          <a:prstGeom prst="rect">
            <a:avLst/>
          </a:prstGeom>
        </p:spPr>
      </p:pic>
      <p:sp>
        <p:nvSpPr>
          <p:cNvPr id="2" name="Title 1"/>
          <p:cNvSpPr>
            <a:spLocks noGrp="1"/>
          </p:cNvSpPr>
          <p:nvPr>
            <p:ph type="ctrTitle" hasCustomPrompt="1"/>
          </p:nvPr>
        </p:nvSpPr>
        <p:spPr>
          <a:xfrm>
            <a:off x="275938" y="652176"/>
            <a:ext cx="4554894" cy="1078687"/>
          </a:xfrm>
        </p:spPr>
        <p:txBody>
          <a:bodyPr anchor="b"/>
          <a:lstStyle>
            <a:lvl1pPr algn="ctr">
              <a:defRPr sz="6000"/>
            </a:lvl1pPr>
          </a:lstStyle>
          <a:p>
            <a:r>
              <a:rPr lang="en-US"/>
              <a:t>Add Title</a:t>
            </a:r>
          </a:p>
        </p:txBody>
      </p:sp>
      <p:sp>
        <p:nvSpPr>
          <p:cNvPr id="3" name="Subtitle 2"/>
          <p:cNvSpPr>
            <a:spLocks noGrp="1"/>
          </p:cNvSpPr>
          <p:nvPr>
            <p:ph type="subTitle" idx="1" hasCustomPrompt="1"/>
          </p:nvPr>
        </p:nvSpPr>
        <p:spPr>
          <a:xfrm>
            <a:off x="4038600" y="4369696"/>
            <a:ext cx="4427072" cy="116864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Add Title</a:t>
            </a:r>
          </a:p>
        </p:txBody>
      </p:sp>
      <p:sp>
        <p:nvSpPr>
          <p:cNvPr id="4" name="Date Placeholder 3"/>
          <p:cNvSpPr>
            <a:spLocks noGrp="1"/>
          </p:cNvSpPr>
          <p:nvPr>
            <p:ph type="dt" sz="half" idx="10"/>
          </p:nvPr>
        </p:nvSpPr>
        <p:spPr/>
        <p:txBody>
          <a:bodyPr/>
          <a:lstStyle/>
          <a:p>
            <a:fld id="{02F143AD-3C60-4BC4-9560-AE68E93BA23C}" type="datetimeFigureOut">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B2C07-A764-4E12-9B20-103347BD0BB5}" type="slidenum">
              <a:rPr lang="en-US" smtClean="0"/>
              <a:t>‹#›</a:t>
            </a:fld>
            <a:endParaRPr lang="en-US"/>
          </a:p>
        </p:txBody>
      </p:sp>
      <p:pic>
        <p:nvPicPr>
          <p:cNvPr id="10" name="Picture 9" descr="Logo&#10;&#10;Description automatically generated">
            <a:extLst>
              <a:ext uri="{FF2B5EF4-FFF2-40B4-BE49-F238E27FC236}">
                <a16:creationId xmlns:a16="http://schemas.microsoft.com/office/drawing/2014/main" id="{7C72A22B-59FB-E826-A566-BE3082D9FAF4}"/>
              </a:ext>
            </a:extLst>
          </p:cNvPr>
          <p:cNvPicPr>
            <a:picLocks noGrp="1" noRot="1" noChangeAspect="1" noMove="1" noResize="1" noEditPoints="1" noAdjustHandles="1" noChangeArrowheads="1" noChangeShapeType="1" noCrop="1"/>
          </p:cNvPicPr>
          <p:nvPr userDrawn="1"/>
        </p:nvPicPr>
        <p:blipFill>
          <a:blip r:embed="rId3">
            <a:extLst>
              <a:ext uri="{28A0092B-C50C-407E-A947-70E740481C1C}">
                <a14:useLocalDpi xmlns:a14="http://schemas.microsoft.com/office/drawing/2010/main" val="0"/>
              </a:ext>
            </a:extLst>
          </a:blip>
          <a:stretch>
            <a:fillRect/>
          </a:stretch>
        </p:blipFill>
        <p:spPr>
          <a:xfrm>
            <a:off x="9999539" y="-117394"/>
            <a:ext cx="2192461" cy="2617826"/>
          </a:xfrm>
          <a:prstGeom prst="rect">
            <a:avLst/>
          </a:prstGeom>
        </p:spPr>
      </p:pic>
    </p:spTree>
    <p:extLst>
      <p:ext uri="{BB962C8B-B14F-4D97-AF65-F5344CB8AC3E}">
        <p14:creationId xmlns:p14="http://schemas.microsoft.com/office/powerpoint/2010/main" val="1106723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565392" y="1864086"/>
            <a:ext cx="4666488" cy="4351338"/>
          </a:xfrm>
        </p:spPr>
        <p:txBody>
          <a:bodyPr/>
          <a:lstStyle>
            <a:lvl1pPr>
              <a:defRPr/>
            </a:lvl1pPr>
          </a:lstStyle>
          <a:p>
            <a:pPr lvl="0"/>
            <a:r>
              <a:rPr lang="en-US"/>
              <a:t>Topic one</a:t>
            </a:r>
          </a:p>
          <a:p>
            <a:pPr lvl="0"/>
            <a:r>
              <a:rPr lang="en-US"/>
              <a:t>Topic two</a:t>
            </a:r>
          </a:p>
          <a:p>
            <a:pPr lvl="0"/>
            <a:r>
              <a:rPr lang="en-US"/>
              <a:t>Topic three</a:t>
            </a:r>
          </a:p>
          <a:p>
            <a:pPr lvl="0"/>
            <a:r>
              <a:rPr lang="en-US"/>
              <a:t>Topic four</a:t>
            </a:r>
          </a:p>
          <a:p>
            <a:pPr lvl="0"/>
            <a:r>
              <a:rPr lang="en-US"/>
              <a:t>Topic five</a:t>
            </a:r>
          </a:p>
        </p:txBody>
      </p:sp>
      <p:sp>
        <p:nvSpPr>
          <p:cNvPr id="4" name="Date Placeholder 3"/>
          <p:cNvSpPr>
            <a:spLocks noGrp="1"/>
          </p:cNvSpPr>
          <p:nvPr>
            <p:ph type="dt" sz="half" idx="10"/>
          </p:nvPr>
        </p:nvSpPr>
        <p:spPr/>
        <p:txBody>
          <a:bodyPr/>
          <a:lstStyle/>
          <a:p>
            <a:fld id="{02F143AD-3C60-4BC4-9560-AE68E93BA23C}" type="datetimeFigureOut">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B2C07-A764-4E12-9B20-103347BD0BB5}" type="slidenum">
              <a:rPr lang="en-US" smtClean="0"/>
              <a:t>‹#›</a:t>
            </a:fld>
            <a:endParaRPr lang="en-US"/>
          </a:p>
        </p:txBody>
      </p:sp>
      <p:pic>
        <p:nvPicPr>
          <p:cNvPr id="13" name="Picture 12" descr="A picture containing sky, outdoor, day&#10;&#10;Description automatically generated">
            <a:extLst>
              <a:ext uri="{FF2B5EF4-FFF2-40B4-BE49-F238E27FC236}">
                <a16:creationId xmlns:a16="http://schemas.microsoft.com/office/drawing/2014/main" id="{D88D9B95-D862-41AF-04B1-1EC4A75F1D29}"/>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646236"/>
          </a:xfrm>
          <a:prstGeom prst="rect">
            <a:avLst/>
          </a:prstGeom>
        </p:spPr>
      </p:pic>
      <p:pic>
        <p:nvPicPr>
          <p:cNvPr id="9" name="Picture 8" descr="Logo&#10;&#10;Description automatically generated">
            <a:extLst>
              <a:ext uri="{FF2B5EF4-FFF2-40B4-BE49-F238E27FC236}">
                <a16:creationId xmlns:a16="http://schemas.microsoft.com/office/drawing/2014/main" id="{C7847644-345D-B1B1-4A82-168E1F9EC7A1}"/>
              </a:ext>
            </a:extLst>
          </p:cNvPr>
          <p:cNvPicPr>
            <a:picLocks noGrp="1" noRot="1" noChangeAspect="1" noMove="1" noResize="1" noEditPoints="1" noAdjustHandles="1" noChangeArrowheads="1" noChangeShapeType="1" noCrop="1"/>
          </p:cNvPicPr>
          <p:nvPr userDrawn="1"/>
        </p:nvPicPr>
        <p:blipFill>
          <a:blip r:embed="rId3">
            <a:extLst>
              <a:ext uri="{28A0092B-C50C-407E-A947-70E740481C1C}">
                <a14:useLocalDpi xmlns:a14="http://schemas.microsoft.com/office/drawing/2010/main" val="0"/>
              </a:ext>
            </a:extLst>
          </a:blip>
          <a:stretch>
            <a:fillRect/>
          </a:stretch>
        </p:blipFill>
        <p:spPr>
          <a:xfrm>
            <a:off x="10714041" y="-80005"/>
            <a:ext cx="1477959" cy="1764702"/>
          </a:xfrm>
          <a:prstGeom prst="rect">
            <a:avLst/>
          </a:prstGeom>
        </p:spPr>
      </p:pic>
      <p:sp>
        <p:nvSpPr>
          <p:cNvPr id="14" name="TextBox 13">
            <a:extLst>
              <a:ext uri="{FF2B5EF4-FFF2-40B4-BE49-F238E27FC236}">
                <a16:creationId xmlns:a16="http://schemas.microsoft.com/office/drawing/2014/main" id="{76AFE975-BEB6-6E0B-27E8-0360AA0174B6}"/>
              </a:ext>
            </a:extLst>
          </p:cNvPr>
          <p:cNvSpPr txBox="1"/>
          <p:nvPr userDrawn="1"/>
        </p:nvSpPr>
        <p:spPr>
          <a:xfrm>
            <a:off x="2462784" y="3167390"/>
            <a:ext cx="4666488" cy="523220"/>
          </a:xfrm>
          <a:prstGeom prst="rect">
            <a:avLst/>
          </a:prstGeom>
          <a:noFill/>
        </p:spPr>
        <p:txBody>
          <a:bodyPr wrap="square" rtlCol="0">
            <a:spAutoFit/>
          </a:bodyPr>
          <a:lstStyle/>
          <a:p>
            <a:r>
              <a:rPr lang="en-CA" sz="2800" b="1"/>
              <a:t>AGENDA</a:t>
            </a:r>
            <a:endParaRPr lang="en-US" sz="2800" b="1"/>
          </a:p>
        </p:txBody>
      </p:sp>
    </p:spTree>
    <p:extLst>
      <p:ext uri="{BB962C8B-B14F-4D97-AF65-F5344CB8AC3E}">
        <p14:creationId xmlns:p14="http://schemas.microsoft.com/office/powerpoint/2010/main" val="809752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1844130"/>
            <a:ext cx="10515600" cy="953645"/>
          </a:xfrm>
        </p:spPr>
        <p:txBody>
          <a:bodyPr anchor="b"/>
          <a:lstStyle>
            <a:lvl1pPr>
              <a:defRPr sz="6000"/>
            </a:lvl1pPr>
          </a:lstStyle>
          <a:p>
            <a:r>
              <a:rPr lang="en-US"/>
              <a:t>Introduction</a:t>
            </a:r>
          </a:p>
        </p:txBody>
      </p:sp>
      <p:sp>
        <p:nvSpPr>
          <p:cNvPr id="3" name="Text Placeholder 2"/>
          <p:cNvSpPr>
            <a:spLocks noGrp="1"/>
          </p:cNvSpPr>
          <p:nvPr>
            <p:ph type="body" idx="1"/>
          </p:nvPr>
        </p:nvSpPr>
        <p:spPr>
          <a:xfrm>
            <a:off x="831851" y="2995669"/>
            <a:ext cx="10515600" cy="3093983"/>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F143AD-3C60-4BC4-9560-AE68E93BA23C}" type="datetimeFigureOut">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B2C07-A764-4E12-9B20-103347BD0BB5}" type="slidenum">
              <a:rPr lang="en-US" smtClean="0"/>
              <a:t>‹#›</a:t>
            </a:fld>
            <a:endParaRPr lang="en-US"/>
          </a:p>
        </p:txBody>
      </p:sp>
      <p:pic>
        <p:nvPicPr>
          <p:cNvPr id="7" name="Picture 6" descr="A picture containing sky, outdoor, day&#10;&#10;Description automatically generated">
            <a:extLst>
              <a:ext uri="{FF2B5EF4-FFF2-40B4-BE49-F238E27FC236}">
                <a16:creationId xmlns:a16="http://schemas.microsoft.com/office/drawing/2014/main" id="{29CF1169-42D2-9CE4-1F05-D61CEBA03D48}"/>
              </a:ext>
            </a:extLst>
          </p:cNvPr>
          <p:cNvPicPr>
            <a:picLocks noGrp="1" noRo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6349" y="0"/>
            <a:ext cx="12192000" cy="1646236"/>
          </a:xfrm>
          <a:prstGeom prst="rect">
            <a:avLst/>
          </a:prstGeom>
        </p:spPr>
      </p:pic>
      <p:pic>
        <p:nvPicPr>
          <p:cNvPr id="8" name="Picture 7" descr="Logo&#10;&#10;Description automatically generated">
            <a:extLst>
              <a:ext uri="{FF2B5EF4-FFF2-40B4-BE49-F238E27FC236}">
                <a16:creationId xmlns:a16="http://schemas.microsoft.com/office/drawing/2014/main" id="{52CC6F9B-920B-67B2-D701-8A5C8ECAC03C}"/>
              </a:ext>
            </a:extLst>
          </p:cNvPr>
          <p:cNvPicPr>
            <a:picLocks noGrp="1" noRot="1" noMove="1" noResize="1" noEditPoints="1" noAdjustHandles="1" noChangeArrowheads="1" noChangeShapeType="1" noCrop="1"/>
          </p:cNvPicPr>
          <p:nvPr userDrawn="1"/>
        </p:nvPicPr>
        <p:blipFill>
          <a:blip r:embed="rId3">
            <a:extLst>
              <a:ext uri="{28A0092B-C50C-407E-A947-70E740481C1C}">
                <a14:useLocalDpi xmlns:a14="http://schemas.microsoft.com/office/drawing/2010/main" val="0"/>
              </a:ext>
            </a:extLst>
          </a:blip>
          <a:stretch>
            <a:fillRect/>
          </a:stretch>
        </p:blipFill>
        <p:spPr>
          <a:xfrm>
            <a:off x="10714041" y="-80005"/>
            <a:ext cx="1477959" cy="1764702"/>
          </a:xfrm>
          <a:prstGeom prst="rect">
            <a:avLst/>
          </a:prstGeom>
        </p:spPr>
      </p:pic>
    </p:spTree>
    <p:extLst>
      <p:ext uri="{BB962C8B-B14F-4D97-AF65-F5344CB8AC3E}">
        <p14:creationId xmlns:p14="http://schemas.microsoft.com/office/powerpoint/2010/main" val="369459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Content with Forest Header and no Oval">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2F143AD-3C60-4BC4-9560-AE68E93BA23C}" type="datetimeFigureOut">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B2C07-A764-4E12-9B20-103347BD0BB5}" type="slidenum">
              <a:rPr lang="en-US" smtClean="0"/>
              <a:t>‹#›</a:t>
            </a:fld>
            <a:endParaRPr lang="en-US"/>
          </a:p>
        </p:txBody>
      </p:sp>
      <p:pic>
        <p:nvPicPr>
          <p:cNvPr id="8" name="Picture 7" descr="A picture containing sky, outdoor, day&#10;&#10;Description automatically generated">
            <a:extLst>
              <a:ext uri="{FF2B5EF4-FFF2-40B4-BE49-F238E27FC236}">
                <a16:creationId xmlns:a16="http://schemas.microsoft.com/office/drawing/2014/main" id="{6656BC4F-95FC-A473-E7B4-7891A82F4607}"/>
              </a:ext>
            </a:extLst>
          </p:cNvPr>
          <p:cNvPicPr>
            <a:picLocks noGrp="1" noRo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6349" y="0"/>
            <a:ext cx="12192000" cy="1646236"/>
          </a:xfrm>
          <a:prstGeom prst="rect">
            <a:avLst/>
          </a:prstGeom>
        </p:spPr>
      </p:pic>
    </p:spTree>
    <p:extLst>
      <p:ext uri="{BB962C8B-B14F-4D97-AF65-F5344CB8AC3E}">
        <p14:creationId xmlns:p14="http://schemas.microsoft.com/office/powerpoint/2010/main" val="908175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Content with Forest Header">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02F143AD-3C60-4BC4-9560-AE68E93BA23C}" type="datetimeFigureOut">
              <a:rPr lang="en-US" smtClean="0"/>
              <a:t>3/13/2025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9B2C07-A764-4E12-9B20-103347BD0BB5}" type="slidenum">
              <a:rPr lang="en-US" smtClean="0"/>
              <a:t>‹#›</a:t>
            </a:fld>
            <a:endParaRPr lang="en-US"/>
          </a:p>
        </p:txBody>
      </p:sp>
      <p:pic>
        <p:nvPicPr>
          <p:cNvPr id="10" name="Picture 9" descr="A picture containing sky, outdoor, day&#10;&#10;Description automatically generated">
            <a:extLst>
              <a:ext uri="{FF2B5EF4-FFF2-40B4-BE49-F238E27FC236}">
                <a16:creationId xmlns:a16="http://schemas.microsoft.com/office/drawing/2014/main" id="{1340167D-43B0-3085-3314-FBC5ADB15A6B}"/>
              </a:ext>
            </a:extLst>
          </p:cNvPr>
          <p:cNvPicPr>
            <a:picLocks noGrp="1" noRo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6349" y="0"/>
            <a:ext cx="12192000" cy="1646236"/>
          </a:xfrm>
          <a:prstGeom prst="rect">
            <a:avLst/>
          </a:prstGeom>
        </p:spPr>
      </p:pic>
      <p:pic>
        <p:nvPicPr>
          <p:cNvPr id="11" name="Picture 10" descr="Logo&#10;&#10;Description automatically generated">
            <a:extLst>
              <a:ext uri="{FF2B5EF4-FFF2-40B4-BE49-F238E27FC236}">
                <a16:creationId xmlns:a16="http://schemas.microsoft.com/office/drawing/2014/main" id="{03B34B19-18D6-22C1-90A8-D399FF1D02FA}"/>
              </a:ext>
            </a:extLst>
          </p:cNvPr>
          <p:cNvPicPr>
            <a:picLocks noGrp="1" noRot="1" noMove="1" noResize="1" noEditPoints="1" noAdjustHandles="1" noChangeArrowheads="1" noChangeShapeType="1" noCrop="1"/>
          </p:cNvPicPr>
          <p:nvPr userDrawn="1"/>
        </p:nvPicPr>
        <p:blipFill>
          <a:blip r:embed="rId3">
            <a:extLst>
              <a:ext uri="{28A0092B-C50C-407E-A947-70E740481C1C}">
                <a14:useLocalDpi xmlns:a14="http://schemas.microsoft.com/office/drawing/2010/main" val="0"/>
              </a:ext>
            </a:extLst>
          </a:blip>
          <a:stretch>
            <a:fillRect/>
          </a:stretch>
        </p:blipFill>
        <p:spPr>
          <a:xfrm>
            <a:off x="10714041" y="-80005"/>
            <a:ext cx="1477959" cy="1764702"/>
          </a:xfrm>
          <a:prstGeom prst="rect">
            <a:avLst/>
          </a:prstGeom>
        </p:spPr>
      </p:pic>
    </p:spTree>
    <p:extLst>
      <p:ext uri="{BB962C8B-B14F-4D97-AF65-F5344CB8AC3E}">
        <p14:creationId xmlns:p14="http://schemas.microsoft.com/office/powerpoint/2010/main" val="1152555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age with Oval on Righ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6C9FEA2-5A25-EC90-A094-8B67760E0B7A}"/>
              </a:ext>
            </a:extLst>
          </p:cNvPr>
          <p:cNvSpPr>
            <a:spLocks noGrp="1"/>
          </p:cNvSpPr>
          <p:nvPr>
            <p:ph type="dt" sz="half" idx="10"/>
          </p:nvPr>
        </p:nvSpPr>
        <p:spPr/>
        <p:txBody>
          <a:bodyPr/>
          <a:lstStyle/>
          <a:p>
            <a:fld id="{02F143AD-3C60-4BC4-9560-AE68E93BA23C}" type="datetimeFigureOut">
              <a:rPr lang="en-US" smtClean="0"/>
              <a:t>3/13/2025</a:t>
            </a:fld>
            <a:endParaRPr lang="en-US"/>
          </a:p>
        </p:txBody>
      </p:sp>
      <p:sp>
        <p:nvSpPr>
          <p:cNvPr id="4" name="Footer Placeholder 3">
            <a:extLst>
              <a:ext uri="{FF2B5EF4-FFF2-40B4-BE49-F238E27FC236}">
                <a16:creationId xmlns:a16="http://schemas.microsoft.com/office/drawing/2014/main" id="{83BF3AD3-FEDF-2369-865C-BD27696B27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C37E2EA-6F20-8AE8-CDFC-768637FD9D7E}"/>
              </a:ext>
            </a:extLst>
          </p:cNvPr>
          <p:cNvSpPr>
            <a:spLocks noGrp="1"/>
          </p:cNvSpPr>
          <p:nvPr>
            <p:ph type="sldNum" sz="quarter" idx="12"/>
          </p:nvPr>
        </p:nvSpPr>
        <p:spPr/>
        <p:txBody>
          <a:bodyPr/>
          <a:lstStyle/>
          <a:p>
            <a:fld id="{579B2C07-A764-4E12-9B20-103347BD0BB5}" type="slidenum">
              <a:rPr lang="en-US" smtClean="0"/>
              <a:t>‹#›</a:t>
            </a:fld>
            <a:endParaRPr lang="en-US"/>
          </a:p>
        </p:txBody>
      </p:sp>
      <p:pic>
        <p:nvPicPr>
          <p:cNvPr id="6" name="Picture 5" descr="Logo&#10;&#10;Description automatically generated">
            <a:extLst>
              <a:ext uri="{FF2B5EF4-FFF2-40B4-BE49-F238E27FC236}">
                <a16:creationId xmlns:a16="http://schemas.microsoft.com/office/drawing/2014/main" id="{81EBF645-226C-3992-D80D-5380BB925D9D}"/>
              </a:ext>
            </a:extLst>
          </p:cNvPr>
          <p:cNvPicPr>
            <a:picLocks noGrp="1" noRo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10714041" y="-80005"/>
            <a:ext cx="1477959" cy="1764702"/>
          </a:xfrm>
          <a:prstGeom prst="rect">
            <a:avLst/>
          </a:prstGeom>
        </p:spPr>
      </p:pic>
    </p:spTree>
    <p:extLst>
      <p:ext uri="{BB962C8B-B14F-4D97-AF65-F5344CB8AC3E}">
        <p14:creationId xmlns:p14="http://schemas.microsoft.com/office/powerpoint/2010/main" val="2276550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Content with Oval on Lef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17550B0-A774-589A-3D76-3DEA5A329B73}"/>
              </a:ext>
            </a:extLst>
          </p:cNvPr>
          <p:cNvSpPr>
            <a:spLocks noGrp="1"/>
          </p:cNvSpPr>
          <p:nvPr>
            <p:ph type="dt" sz="half" idx="10"/>
          </p:nvPr>
        </p:nvSpPr>
        <p:spPr/>
        <p:txBody>
          <a:bodyPr/>
          <a:lstStyle/>
          <a:p>
            <a:fld id="{02F143AD-3C60-4BC4-9560-AE68E93BA23C}" type="datetimeFigureOut">
              <a:rPr lang="en-US" smtClean="0"/>
              <a:t>3/13/2025</a:t>
            </a:fld>
            <a:endParaRPr lang="en-US"/>
          </a:p>
        </p:txBody>
      </p:sp>
      <p:sp>
        <p:nvSpPr>
          <p:cNvPr id="4" name="Footer Placeholder 3">
            <a:extLst>
              <a:ext uri="{FF2B5EF4-FFF2-40B4-BE49-F238E27FC236}">
                <a16:creationId xmlns:a16="http://schemas.microsoft.com/office/drawing/2014/main" id="{05E53D4D-DB3D-55A7-621C-76D382AA645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3B52CF1-33AA-B8E3-1389-9276F4D2361E}"/>
              </a:ext>
            </a:extLst>
          </p:cNvPr>
          <p:cNvSpPr>
            <a:spLocks noGrp="1"/>
          </p:cNvSpPr>
          <p:nvPr>
            <p:ph type="sldNum" sz="quarter" idx="12"/>
          </p:nvPr>
        </p:nvSpPr>
        <p:spPr/>
        <p:txBody>
          <a:bodyPr/>
          <a:lstStyle/>
          <a:p>
            <a:fld id="{579B2C07-A764-4E12-9B20-103347BD0BB5}" type="slidenum">
              <a:rPr lang="en-US" smtClean="0"/>
              <a:t>‹#›</a:t>
            </a:fld>
            <a:endParaRPr lang="en-US"/>
          </a:p>
        </p:txBody>
      </p:sp>
      <p:pic>
        <p:nvPicPr>
          <p:cNvPr id="6" name="Picture 5" descr="Logo&#10;&#10;Description automatically generated">
            <a:extLst>
              <a:ext uri="{FF2B5EF4-FFF2-40B4-BE49-F238E27FC236}">
                <a16:creationId xmlns:a16="http://schemas.microsoft.com/office/drawing/2014/main" id="{DBA57734-C1C4-61C1-408C-DF08E5C61B38}"/>
              </a:ext>
            </a:extLst>
          </p:cNvPr>
          <p:cNvPicPr>
            <a:picLocks noGrp="1" noRo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99220" y="-55621"/>
            <a:ext cx="1477959" cy="1764702"/>
          </a:xfrm>
          <a:prstGeom prst="rect">
            <a:avLst/>
          </a:prstGeom>
        </p:spPr>
      </p:pic>
    </p:spTree>
    <p:extLst>
      <p:ext uri="{BB962C8B-B14F-4D97-AF65-F5344CB8AC3E}">
        <p14:creationId xmlns:p14="http://schemas.microsoft.com/office/powerpoint/2010/main" val="3694796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ntent without Header">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EF49B60-8FD3-3EAC-98C0-7C61590B0818}"/>
              </a:ext>
            </a:extLst>
          </p:cNvPr>
          <p:cNvSpPr>
            <a:spLocks noGrp="1"/>
          </p:cNvSpPr>
          <p:nvPr>
            <p:ph type="dt" sz="half" idx="10"/>
          </p:nvPr>
        </p:nvSpPr>
        <p:spPr/>
        <p:txBody>
          <a:bodyPr/>
          <a:lstStyle/>
          <a:p>
            <a:fld id="{02F143AD-3C60-4BC4-9560-AE68E93BA23C}" type="datetimeFigureOut">
              <a:rPr lang="en-US" smtClean="0"/>
              <a:t>3/13/2025</a:t>
            </a:fld>
            <a:endParaRPr lang="en-US"/>
          </a:p>
        </p:txBody>
      </p:sp>
      <p:sp>
        <p:nvSpPr>
          <p:cNvPr id="4" name="Footer Placeholder 3">
            <a:extLst>
              <a:ext uri="{FF2B5EF4-FFF2-40B4-BE49-F238E27FC236}">
                <a16:creationId xmlns:a16="http://schemas.microsoft.com/office/drawing/2014/main" id="{AB818114-18E8-8195-87BA-4DB3CF52B21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D591CA3-0169-9B26-90F1-2B9783337B07}"/>
              </a:ext>
            </a:extLst>
          </p:cNvPr>
          <p:cNvSpPr>
            <a:spLocks noGrp="1"/>
          </p:cNvSpPr>
          <p:nvPr>
            <p:ph type="sldNum" sz="quarter" idx="12"/>
          </p:nvPr>
        </p:nvSpPr>
        <p:spPr/>
        <p:txBody>
          <a:bodyPr/>
          <a:lstStyle/>
          <a:p>
            <a:fld id="{579B2C07-A764-4E12-9B20-103347BD0BB5}" type="slidenum">
              <a:rPr lang="en-US" smtClean="0"/>
              <a:t>‹#›</a:t>
            </a:fld>
            <a:endParaRPr lang="en-US"/>
          </a:p>
        </p:txBody>
      </p:sp>
    </p:spTree>
    <p:extLst>
      <p:ext uri="{BB962C8B-B14F-4D97-AF65-F5344CB8AC3E}">
        <p14:creationId xmlns:p14="http://schemas.microsoft.com/office/powerpoint/2010/main" val="2441063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F143AD-3C60-4BC4-9560-AE68E93BA23C}" type="datetimeFigureOut">
              <a:rPr lang="en-US" smtClean="0"/>
              <a:t>3/13/2025</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9B2C07-A764-4E12-9B20-103347BD0BB5}" type="slidenum">
              <a:rPr lang="en-US" smtClean="0"/>
              <a:t>‹#›</a:t>
            </a:fld>
            <a:endParaRPr lang="en-US"/>
          </a:p>
        </p:txBody>
      </p:sp>
    </p:spTree>
    <p:extLst>
      <p:ext uri="{BB962C8B-B14F-4D97-AF65-F5344CB8AC3E}">
        <p14:creationId xmlns:p14="http://schemas.microsoft.com/office/powerpoint/2010/main" val="14928945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2" r:id="rId6"/>
    <p:sldLayoutId id="2147483673" r:id="rId7"/>
    <p:sldLayoutId id="2147483674"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cid:image003.png@01DAB109.1727143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cid:image001.png@01DB028E.8F6F01B0"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customXml" Target="../ink/ink1.xml"/></Relationships>
</file>

<file path=ppt/slides/_rels/slide22.xml.rels><?xml version="1.0" encoding="UTF-8" standalone="yes"?>
<Relationships xmlns="http://schemas.openxmlformats.org/package/2006/relationships"><Relationship Id="rId3" Type="http://schemas.openxmlformats.org/officeDocument/2006/relationships/hyperlink" Target="https://www2.gov.bc.ca/gov/content/industry/forestry/forest-tenures"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hyperlink" Target="mailto:Shelley.Zupp@gov.bc.ca" TargetMode="External"/><Relationship Id="rId3" Type="http://schemas.openxmlformats.org/officeDocument/2006/relationships/hyperlink" Target="https://www2.gov.bc.ca/gov/content/industry/forestry/forest-tenures/timber-harvesting-rights/cutting-permit-road-tenure-administration" TargetMode="External"/><Relationship Id="rId7" Type="http://schemas.openxmlformats.org/officeDocument/2006/relationships/hyperlink" Target="mailto:Erin.Lindberg@gov.bc.ca" TargetMode="External"/><Relationship Id="rId12" Type="http://schemas.openxmlformats.org/officeDocument/2006/relationships/hyperlink" Target="mailto:FRPA.Support@gov.bc.ca"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hyperlink" Target="mailto:Kevin.Kilpatrick@gov.bc.ca" TargetMode="External"/><Relationship Id="rId11" Type="http://schemas.openxmlformats.org/officeDocument/2006/relationships/hyperlink" Target="mailto:FOM.Admin@gov.bc.ca" TargetMode="External"/><Relationship Id="rId5" Type="http://schemas.openxmlformats.org/officeDocument/2006/relationships/hyperlink" Target="mailto:ForestTenuresBranch@gov.bc.ca" TargetMode="External"/><Relationship Id="rId10" Type="http://schemas.openxmlformats.org/officeDocument/2006/relationships/hyperlink" Target="https://fom.nrs.gov.bc.ca/admin/about" TargetMode="External"/><Relationship Id="rId4" Type="http://schemas.openxmlformats.org/officeDocument/2006/relationships/hyperlink" Target="https://www2.gov.bc.ca/gov/content/industry/forestry/forest-tenures/timber-tenure-bulletins-policies-and-procedures" TargetMode="External"/><Relationship Id="rId9" Type="http://schemas.openxmlformats.org/officeDocument/2006/relationships/hyperlink" Target="https://www2.gov.bc.ca/gov/content/environment/natural-resource-stewardship/laws-policies-standards-guidance/legislation-regulation/forest-range-practices-act/frpa-improvement-initiative/forest-operations-map"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60CF2-B990-E257-A35F-C3B67B506562}"/>
              </a:ext>
            </a:extLst>
          </p:cNvPr>
          <p:cNvSpPr>
            <a:spLocks noGrp="1"/>
          </p:cNvSpPr>
          <p:nvPr>
            <p:ph type="ctrTitle"/>
          </p:nvPr>
        </p:nvSpPr>
        <p:spPr>
          <a:xfrm>
            <a:off x="1570182" y="652176"/>
            <a:ext cx="8126268" cy="2187739"/>
          </a:xfrm>
        </p:spPr>
        <p:txBody>
          <a:bodyPr>
            <a:noAutofit/>
          </a:bodyPr>
          <a:lstStyle/>
          <a:p>
            <a:r>
              <a:rPr lang="en-CA" sz="5000" b="1"/>
              <a:t>Cutting Permit and </a:t>
            </a:r>
            <a:br>
              <a:rPr lang="en-CA" sz="5000" b="1"/>
            </a:br>
            <a:r>
              <a:rPr lang="en-CA" sz="5000" b="1"/>
              <a:t>Road Permit:</a:t>
            </a:r>
            <a:br>
              <a:rPr lang="en-CA" sz="5000" b="1"/>
            </a:br>
            <a:r>
              <a:rPr lang="en-CA" sz="5000" b="1"/>
              <a:t>Development to Application</a:t>
            </a:r>
            <a:endParaRPr lang="en-US" sz="5000" b="1"/>
          </a:p>
        </p:txBody>
      </p:sp>
      <p:sp>
        <p:nvSpPr>
          <p:cNvPr id="3" name="Subtitle 2">
            <a:extLst>
              <a:ext uri="{FF2B5EF4-FFF2-40B4-BE49-F238E27FC236}">
                <a16:creationId xmlns:a16="http://schemas.microsoft.com/office/drawing/2014/main" id="{480E1C3A-A7D6-488A-513E-C9EAE43CE116}"/>
              </a:ext>
            </a:extLst>
          </p:cNvPr>
          <p:cNvSpPr>
            <a:spLocks noGrp="1"/>
          </p:cNvSpPr>
          <p:nvPr>
            <p:ph type="subTitle" idx="1"/>
          </p:nvPr>
        </p:nvSpPr>
        <p:spPr>
          <a:xfrm>
            <a:off x="2189286" y="3323492"/>
            <a:ext cx="7156938" cy="3194753"/>
          </a:xfrm>
        </p:spPr>
        <p:txBody>
          <a:bodyPr vert="horz" lIns="91440" tIns="45720" rIns="91440" bIns="45720" rtlCol="0" anchor="t">
            <a:normAutofit fontScale="85000" lnSpcReduction="20000"/>
          </a:bodyPr>
          <a:lstStyle/>
          <a:p>
            <a:r>
              <a:rPr lang="en-US" b="1"/>
              <a:t>Forest Tenures Branch</a:t>
            </a:r>
          </a:p>
          <a:p>
            <a:r>
              <a:rPr lang="en-US"/>
              <a:t>Kevin Kilpatrick, Senior Tenures Forester, RPF</a:t>
            </a:r>
            <a:endParaRPr lang="en-US">
              <a:ea typeface="Calibri"/>
              <a:cs typeface="Calibri"/>
            </a:endParaRPr>
          </a:p>
          <a:p>
            <a:r>
              <a:rPr lang="en-US"/>
              <a:t>Erin Lindberg, Timber Tenures Forester, RPF</a:t>
            </a:r>
            <a:endParaRPr lang="en-US">
              <a:ea typeface="Calibri"/>
              <a:cs typeface="Calibri"/>
            </a:endParaRPr>
          </a:p>
          <a:p>
            <a:r>
              <a:rPr lang="en-US"/>
              <a:t>Shelley Zupp, Business Application Manager</a:t>
            </a:r>
            <a:endParaRPr lang="en-US">
              <a:ea typeface="Calibri"/>
              <a:cs typeface="Calibri"/>
            </a:endParaRPr>
          </a:p>
          <a:p>
            <a:r>
              <a:rPr lang="en-US" b="1">
                <a:ea typeface="Calibri"/>
                <a:cs typeface="Calibri"/>
              </a:rPr>
              <a:t>Forest Science, Planning and Practices Branch</a:t>
            </a:r>
          </a:p>
          <a:p>
            <a:r>
              <a:rPr lang="en-US">
                <a:ea typeface="Calibri"/>
                <a:cs typeface="Calibri"/>
              </a:rPr>
              <a:t>Aaren Ritchie-Bonar, Values Coordinator, RPF</a:t>
            </a:r>
          </a:p>
          <a:p>
            <a:r>
              <a:rPr lang="en-US" b="1"/>
              <a:t>Area Pricing</a:t>
            </a:r>
            <a:endParaRPr lang="en-US" b="1">
              <a:ea typeface="Calibri"/>
              <a:cs typeface="Calibri"/>
            </a:endParaRPr>
          </a:p>
          <a:p>
            <a:r>
              <a:rPr lang="en-US"/>
              <a:t>Bruce Sullivan, South Area Pricing Section Lead, RPF</a:t>
            </a:r>
            <a:endParaRPr lang="en-US">
              <a:ea typeface="Calibri"/>
              <a:cs typeface="Calibri"/>
            </a:endParaRPr>
          </a:p>
          <a:p>
            <a:r>
              <a:rPr lang="en-US"/>
              <a:t>Fred von </a:t>
            </a:r>
            <a:r>
              <a:rPr lang="en-US" err="1"/>
              <a:t>Westarp</a:t>
            </a:r>
            <a:r>
              <a:rPr lang="en-US"/>
              <a:t>, Coast Area Pricing Section Head, RPF</a:t>
            </a:r>
            <a:endParaRPr lang="en-US">
              <a:ea typeface="Calibri"/>
              <a:cs typeface="Calibri"/>
            </a:endParaRPr>
          </a:p>
          <a:p>
            <a:endParaRPr lang="en-US">
              <a:ea typeface="Calibri"/>
              <a:cs typeface="Calibri"/>
            </a:endParaRPr>
          </a:p>
        </p:txBody>
      </p:sp>
    </p:spTree>
    <p:extLst>
      <p:ext uri="{BB962C8B-B14F-4D97-AF65-F5344CB8AC3E}">
        <p14:creationId xmlns:p14="http://schemas.microsoft.com/office/powerpoint/2010/main" val="2701957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B3C79B-A649-B6A9-764D-49282B91AB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8C0747-E37F-D5EC-BAAD-8DD8C9AD7C18}"/>
              </a:ext>
            </a:extLst>
          </p:cNvPr>
          <p:cNvSpPr>
            <a:spLocks noGrp="1"/>
          </p:cNvSpPr>
          <p:nvPr>
            <p:ph type="title"/>
          </p:nvPr>
        </p:nvSpPr>
        <p:spPr>
          <a:xfrm>
            <a:off x="838200" y="0"/>
            <a:ext cx="9879767" cy="1325880"/>
          </a:xfrm>
        </p:spPr>
        <p:txBody>
          <a:bodyPr>
            <a:normAutofit/>
          </a:bodyPr>
          <a:lstStyle/>
          <a:p>
            <a:r>
              <a:rPr lang="en-CA" sz="4000"/>
              <a:t>RP Amendments, Transfers, Reassignments and Timber Rights</a:t>
            </a:r>
          </a:p>
        </p:txBody>
      </p:sp>
      <p:sp>
        <p:nvSpPr>
          <p:cNvPr id="3" name="Text Placeholder 2">
            <a:extLst>
              <a:ext uri="{FF2B5EF4-FFF2-40B4-BE49-F238E27FC236}">
                <a16:creationId xmlns:a16="http://schemas.microsoft.com/office/drawing/2014/main" id="{2015F85C-C2FB-4FD4-D11A-450EB651FFDF}"/>
              </a:ext>
            </a:extLst>
          </p:cNvPr>
          <p:cNvSpPr>
            <a:spLocks noGrp="1"/>
          </p:cNvSpPr>
          <p:nvPr>
            <p:ph type="body" idx="1"/>
          </p:nvPr>
        </p:nvSpPr>
        <p:spPr>
          <a:xfrm>
            <a:off x="838200" y="1828801"/>
            <a:ext cx="10515600" cy="4329864"/>
          </a:xfrm>
        </p:spPr>
        <p:txBody>
          <a:bodyPr>
            <a:normAutofit fontScale="70000" lnSpcReduction="20000"/>
          </a:bodyPr>
          <a:lstStyle/>
          <a:p>
            <a:pPr marL="342900" indent="-342900">
              <a:buFont typeface="Arial" panose="020B0604020202020204" pitchFamily="34" charset="0"/>
              <a:buChar char="•"/>
            </a:pPr>
            <a:r>
              <a:rPr lang="en-CA"/>
              <a:t>RP Amendments:</a:t>
            </a:r>
          </a:p>
          <a:p>
            <a:pPr marL="800100" lvl="1" indent="-342900">
              <a:buFont typeface="Arial" panose="020B0604020202020204" pitchFamily="34" charset="0"/>
              <a:buChar char="•"/>
            </a:pPr>
            <a:r>
              <a:rPr lang="en-CA" i="1"/>
              <a:t>Forest Act</a:t>
            </a:r>
            <a:r>
              <a:rPr lang="en-CA"/>
              <a:t>, Part 8.0</a:t>
            </a:r>
          </a:p>
          <a:p>
            <a:pPr marL="800100" lvl="1" indent="-342900">
              <a:buFont typeface="Arial" panose="020B0604020202020204" pitchFamily="34" charset="0"/>
              <a:buChar char="•"/>
            </a:pPr>
            <a:r>
              <a:rPr lang="en-CA"/>
              <a:t>Must be approved by the District Manager</a:t>
            </a:r>
          </a:p>
          <a:p>
            <a:pPr marL="800100" lvl="1" indent="-342900">
              <a:buFont typeface="Arial" panose="020B0604020202020204" pitchFamily="34" charset="0"/>
              <a:buChar char="•"/>
            </a:pPr>
            <a:r>
              <a:rPr lang="en-CA"/>
              <a:t>Applies to an approved section of a RP</a:t>
            </a:r>
          </a:p>
          <a:p>
            <a:pPr marL="342900" indent="-342900">
              <a:buFont typeface="Arial" panose="020B0604020202020204" pitchFamily="34" charset="0"/>
              <a:buChar char="•"/>
            </a:pPr>
            <a:r>
              <a:rPr lang="en-CA"/>
              <a:t>RP Transfers</a:t>
            </a:r>
          </a:p>
          <a:p>
            <a:pPr marL="800100" lvl="1" indent="-342900">
              <a:buFont typeface="Arial" panose="020B0604020202020204" pitchFamily="34" charset="0"/>
              <a:buChar char="•"/>
            </a:pPr>
            <a:r>
              <a:rPr lang="en-CA" i="1"/>
              <a:t>Forest Act, s 54</a:t>
            </a:r>
          </a:p>
          <a:p>
            <a:pPr marL="800100" lvl="1" indent="-342900">
              <a:buFont typeface="Arial" panose="020B0604020202020204" pitchFamily="34" charset="0"/>
              <a:buChar char="•"/>
            </a:pPr>
            <a:r>
              <a:rPr lang="en-CA"/>
              <a:t>RPs can be transferred from one licensee to another licensee independent of a licence transfer, as part of a licence transfer, subdivision/consolidation</a:t>
            </a:r>
          </a:p>
          <a:p>
            <a:pPr marL="342900" indent="-342900">
              <a:buFont typeface="Arial" panose="020B0604020202020204" pitchFamily="34" charset="0"/>
              <a:buChar char="•"/>
            </a:pPr>
            <a:r>
              <a:rPr lang="en-CA"/>
              <a:t>RP Reassignment</a:t>
            </a:r>
          </a:p>
          <a:p>
            <a:pPr marL="800100" lvl="1" indent="-342900">
              <a:buFont typeface="Arial" panose="020B0604020202020204" pitchFamily="34" charset="0"/>
              <a:buChar char="•"/>
            </a:pPr>
            <a:r>
              <a:rPr lang="en-CA"/>
              <a:t>RP can be reassigned from one licence to another licence if both are held by the same person/company</a:t>
            </a:r>
          </a:p>
          <a:p>
            <a:pPr marL="342900" indent="-342900">
              <a:buFont typeface="Arial" panose="020B0604020202020204" pitchFamily="34" charset="0"/>
              <a:buChar char="•"/>
            </a:pPr>
            <a:r>
              <a:rPr lang="en-CA"/>
              <a:t>RP Timber Rights</a:t>
            </a:r>
          </a:p>
          <a:p>
            <a:pPr marL="800100" lvl="1" indent="-342900">
              <a:buFont typeface="Arial" panose="020B0604020202020204" pitchFamily="34" charset="0"/>
              <a:buChar char="•"/>
            </a:pPr>
            <a:r>
              <a:rPr lang="en-CA" i="1"/>
              <a:t>Forest Act</a:t>
            </a:r>
            <a:r>
              <a:rPr lang="en-CA"/>
              <a:t> s 119.1</a:t>
            </a:r>
          </a:p>
          <a:p>
            <a:pPr marL="800100" lvl="1" indent="-342900">
              <a:buFont typeface="Arial" panose="020B0604020202020204" pitchFamily="34" charset="0"/>
              <a:buChar char="•"/>
            </a:pPr>
            <a:r>
              <a:rPr lang="en-CA"/>
              <a:t>An RP can be issued with the right to cut and remove timber or to cut and deck the timber</a:t>
            </a:r>
          </a:p>
          <a:p>
            <a:pPr lvl="1"/>
            <a:endParaRPr lang="en-CA"/>
          </a:p>
          <a:p>
            <a:pPr marL="800100" lvl="1" indent="-342900">
              <a:buFont typeface="Arial" panose="020B0604020202020204" pitchFamily="34" charset="0"/>
              <a:buChar char="•"/>
            </a:pPr>
            <a:endParaRPr lang="en-CA"/>
          </a:p>
          <a:p>
            <a:pPr marL="800100" lvl="1" indent="-342900">
              <a:buFont typeface="Arial" panose="020B0604020202020204" pitchFamily="34" charset="0"/>
              <a:buChar char="•"/>
            </a:pPr>
            <a:endParaRPr lang="en-CA"/>
          </a:p>
          <a:p>
            <a:r>
              <a:rPr lang="en-CA"/>
              <a:t>	</a:t>
            </a:r>
          </a:p>
        </p:txBody>
      </p:sp>
    </p:spTree>
    <p:extLst>
      <p:ext uri="{BB962C8B-B14F-4D97-AF65-F5344CB8AC3E}">
        <p14:creationId xmlns:p14="http://schemas.microsoft.com/office/powerpoint/2010/main" val="7113647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6AB3B3-E9D8-A570-E1A0-725EB4D7B4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49DAB4-A157-699A-E865-F110BACEB47B}"/>
              </a:ext>
            </a:extLst>
          </p:cNvPr>
          <p:cNvSpPr>
            <a:spLocks noGrp="1"/>
          </p:cNvSpPr>
          <p:nvPr>
            <p:ph type="title"/>
          </p:nvPr>
        </p:nvSpPr>
        <p:spPr>
          <a:xfrm>
            <a:off x="838200" y="299803"/>
            <a:ext cx="9879767" cy="734518"/>
          </a:xfrm>
        </p:spPr>
        <p:txBody>
          <a:bodyPr>
            <a:noAutofit/>
          </a:bodyPr>
          <a:lstStyle/>
          <a:p>
            <a:r>
              <a:rPr lang="en-CA" sz="4800"/>
              <a:t>The Application</a:t>
            </a:r>
          </a:p>
        </p:txBody>
      </p:sp>
      <p:sp>
        <p:nvSpPr>
          <p:cNvPr id="3" name="Text Placeholder 2">
            <a:extLst>
              <a:ext uri="{FF2B5EF4-FFF2-40B4-BE49-F238E27FC236}">
                <a16:creationId xmlns:a16="http://schemas.microsoft.com/office/drawing/2014/main" id="{C3344ACB-00CB-8E06-DD5C-DD5B30276573}"/>
              </a:ext>
            </a:extLst>
          </p:cNvPr>
          <p:cNvSpPr>
            <a:spLocks noGrp="1"/>
          </p:cNvSpPr>
          <p:nvPr>
            <p:ph type="body" idx="1"/>
          </p:nvPr>
        </p:nvSpPr>
        <p:spPr>
          <a:xfrm>
            <a:off x="838200" y="1828801"/>
            <a:ext cx="10515600" cy="4329864"/>
          </a:xfrm>
        </p:spPr>
        <p:txBody>
          <a:bodyPr>
            <a:normAutofit/>
          </a:bodyPr>
          <a:lstStyle/>
          <a:p>
            <a:pPr marL="800100" lvl="1" indent="-342900">
              <a:buFont typeface="Arial" panose="020B0604020202020204" pitchFamily="34" charset="0"/>
              <a:buChar char="•"/>
            </a:pPr>
            <a:endParaRPr lang="en-CA"/>
          </a:p>
          <a:p>
            <a:r>
              <a:rPr lang="en-CA"/>
              <a:t>	</a:t>
            </a:r>
          </a:p>
        </p:txBody>
      </p:sp>
      <p:pic>
        <p:nvPicPr>
          <p:cNvPr id="4" name="Picture 3">
            <a:extLst>
              <a:ext uri="{FF2B5EF4-FFF2-40B4-BE49-F238E27FC236}">
                <a16:creationId xmlns:a16="http://schemas.microsoft.com/office/drawing/2014/main" id="{96891F9E-F944-6DA1-E80C-C02461ADE722}"/>
              </a:ext>
            </a:extLst>
          </p:cNvPr>
          <p:cNvPicPr>
            <a:picLocks noChangeAspect="1"/>
          </p:cNvPicPr>
          <p:nvPr/>
        </p:nvPicPr>
        <p:blipFill>
          <a:blip r:embed="rId3"/>
          <a:stretch>
            <a:fillRect/>
          </a:stretch>
        </p:blipFill>
        <p:spPr>
          <a:xfrm>
            <a:off x="2260386" y="992877"/>
            <a:ext cx="3517697" cy="5755123"/>
          </a:xfrm>
          <a:prstGeom prst="rect">
            <a:avLst/>
          </a:prstGeom>
        </p:spPr>
      </p:pic>
      <p:pic>
        <p:nvPicPr>
          <p:cNvPr id="7" name="Picture 6">
            <a:extLst>
              <a:ext uri="{FF2B5EF4-FFF2-40B4-BE49-F238E27FC236}">
                <a16:creationId xmlns:a16="http://schemas.microsoft.com/office/drawing/2014/main" id="{1CD1D618-B5D3-B552-A1D8-82599C5439F3}"/>
              </a:ext>
            </a:extLst>
          </p:cNvPr>
          <p:cNvPicPr>
            <a:picLocks noChangeAspect="1"/>
          </p:cNvPicPr>
          <p:nvPr/>
        </p:nvPicPr>
        <p:blipFill>
          <a:blip r:embed="rId4"/>
          <a:stretch>
            <a:fillRect/>
          </a:stretch>
        </p:blipFill>
        <p:spPr>
          <a:xfrm>
            <a:off x="6236146" y="1652666"/>
            <a:ext cx="5175953" cy="4682134"/>
          </a:xfrm>
          <a:prstGeom prst="rect">
            <a:avLst/>
          </a:prstGeom>
        </p:spPr>
      </p:pic>
    </p:spTree>
    <p:extLst>
      <p:ext uri="{BB962C8B-B14F-4D97-AF65-F5344CB8AC3E}">
        <p14:creationId xmlns:p14="http://schemas.microsoft.com/office/powerpoint/2010/main" val="1294619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3FADB3-9C26-BDE3-1A61-65A3F4B3A0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E8F3739-82AC-D550-336F-357732CC751C}"/>
              </a:ext>
            </a:extLst>
          </p:cNvPr>
          <p:cNvSpPr>
            <a:spLocks noGrp="1"/>
          </p:cNvSpPr>
          <p:nvPr>
            <p:ph type="title"/>
          </p:nvPr>
        </p:nvSpPr>
        <p:spPr>
          <a:xfrm>
            <a:off x="838200" y="299803"/>
            <a:ext cx="9879767" cy="734518"/>
          </a:xfrm>
        </p:spPr>
        <p:txBody>
          <a:bodyPr>
            <a:noAutofit/>
          </a:bodyPr>
          <a:lstStyle/>
          <a:p>
            <a:r>
              <a:rPr lang="en-CA" sz="4800"/>
              <a:t>The Cutting Permit</a:t>
            </a:r>
          </a:p>
        </p:txBody>
      </p:sp>
      <p:sp>
        <p:nvSpPr>
          <p:cNvPr id="3" name="Text Placeholder 2">
            <a:extLst>
              <a:ext uri="{FF2B5EF4-FFF2-40B4-BE49-F238E27FC236}">
                <a16:creationId xmlns:a16="http://schemas.microsoft.com/office/drawing/2014/main" id="{FEE8C175-8CB4-2F56-64B0-7C35B1FCA7A7}"/>
              </a:ext>
            </a:extLst>
          </p:cNvPr>
          <p:cNvSpPr>
            <a:spLocks noGrp="1"/>
          </p:cNvSpPr>
          <p:nvPr>
            <p:ph type="body" idx="1"/>
          </p:nvPr>
        </p:nvSpPr>
        <p:spPr>
          <a:xfrm>
            <a:off x="838200" y="1828801"/>
            <a:ext cx="10515600" cy="4329864"/>
          </a:xfrm>
        </p:spPr>
        <p:txBody>
          <a:bodyPr>
            <a:normAutofit fontScale="77500" lnSpcReduction="20000"/>
          </a:bodyPr>
          <a:lstStyle/>
          <a:p>
            <a:pPr marL="800100" lvl="1" indent="-342900">
              <a:buFont typeface="Arial" panose="020B0604020202020204" pitchFamily="34" charset="0"/>
              <a:buChar char="•"/>
            </a:pPr>
            <a:endParaRPr lang="en-CA"/>
          </a:p>
          <a:p>
            <a:pPr marL="342900" indent="-342900">
              <a:buFont typeface="Arial" panose="020B0604020202020204" pitchFamily="34" charset="0"/>
              <a:buChar char="•"/>
            </a:pPr>
            <a:r>
              <a:rPr lang="en-CA"/>
              <a:t>Main Body</a:t>
            </a:r>
          </a:p>
          <a:p>
            <a:pPr marL="800100" lvl="1" indent="-342900">
              <a:buFont typeface="Arial" panose="020B0604020202020204" pitchFamily="34" charset="0"/>
              <a:buChar char="•"/>
            </a:pPr>
            <a:r>
              <a:rPr lang="en-CA"/>
              <a:t>Licence #</a:t>
            </a:r>
          </a:p>
          <a:p>
            <a:pPr marL="800100" lvl="1" indent="-342900">
              <a:buFont typeface="Arial" panose="020B0604020202020204" pitchFamily="34" charset="0"/>
              <a:buChar char="•"/>
            </a:pPr>
            <a:r>
              <a:rPr lang="en-CA"/>
              <a:t>CP #</a:t>
            </a:r>
          </a:p>
          <a:p>
            <a:pPr marL="800100" lvl="1" indent="-342900">
              <a:buFont typeface="Arial" panose="020B0604020202020204" pitchFamily="34" charset="0"/>
              <a:buChar char="•"/>
            </a:pPr>
            <a:r>
              <a:rPr lang="en-CA"/>
              <a:t>Timber Mark</a:t>
            </a:r>
          </a:p>
          <a:p>
            <a:pPr marL="800100" lvl="1" indent="-342900">
              <a:buFont typeface="Arial" panose="020B0604020202020204" pitchFamily="34" charset="0"/>
              <a:buChar char="•"/>
            </a:pPr>
            <a:r>
              <a:rPr lang="en-CA"/>
              <a:t>Issued and end date</a:t>
            </a:r>
          </a:p>
          <a:p>
            <a:pPr marL="800100" lvl="1" indent="-342900">
              <a:buFont typeface="Arial" panose="020B0604020202020204" pitchFamily="34" charset="0"/>
              <a:buChar char="•"/>
            </a:pPr>
            <a:r>
              <a:rPr lang="en-CA"/>
              <a:t>District Manager signature and effective date</a:t>
            </a:r>
          </a:p>
          <a:p>
            <a:pPr marL="800100" lvl="1" indent="-342900">
              <a:buFont typeface="Arial" panose="020B0604020202020204" pitchFamily="34" charset="0"/>
              <a:buChar char="•"/>
            </a:pPr>
            <a:endParaRPr lang="en-CA"/>
          </a:p>
          <a:p>
            <a:pPr marL="342900" indent="-342900">
              <a:buFont typeface="Arial" panose="020B0604020202020204" pitchFamily="34" charset="0"/>
              <a:buChar char="•"/>
            </a:pPr>
            <a:r>
              <a:rPr lang="en-CA"/>
              <a:t>Schedule A</a:t>
            </a:r>
          </a:p>
          <a:p>
            <a:pPr marL="800100" lvl="1" indent="-342900">
              <a:buFont typeface="Arial" panose="020B0604020202020204" pitchFamily="34" charset="0"/>
              <a:buChar char="•"/>
            </a:pPr>
            <a:r>
              <a:rPr lang="en-CA"/>
              <a:t>Site specific terms and conditions</a:t>
            </a:r>
          </a:p>
          <a:p>
            <a:pPr marL="342900" indent="-342900">
              <a:buFont typeface="Arial" panose="020B0604020202020204" pitchFamily="34" charset="0"/>
              <a:buChar char="•"/>
            </a:pPr>
            <a:r>
              <a:rPr lang="en-CA"/>
              <a:t>Schedule B</a:t>
            </a:r>
          </a:p>
          <a:p>
            <a:pPr marL="800100" lvl="1" indent="-342900">
              <a:buFont typeface="Arial" panose="020B0604020202020204" pitchFamily="34" charset="0"/>
              <a:buChar char="•"/>
            </a:pPr>
            <a:r>
              <a:rPr lang="en-CA"/>
              <a:t>Identification of (permanent) reserved timber</a:t>
            </a:r>
          </a:p>
          <a:p>
            <a:pPr marL="342900" indent="-342900">
              <a:buFont typeface="Arial" panose="020B0604020202020204" pitchFamily="34" charset="0"/>
              <a:buChar char="•"/>
            </a:pPr>
            <a:r>
              <a:rPr lang="en-CA"/>
              <a:t>Schedule C</a:t>
            </a:r>
          </a:p>
          <a:p>
            <a:pPr marL="800100" lvl="1" indent="-342900">
              <a:buFont typeface="Arial" panose="020B0604020202020204" pitchFamily="34" charset="0"/>
              <a:buChar char="•"/>
            </a:pPr>
            <a:r>
              <a:rPr lang="en-CA"/>
              <a:t>Mandatory agreement content</a:t>
            </a:r>
          </a:p>
          <a:p>
            <a:pPr marL="342900" indent="-342900">
              <a:buFont typeface="Arial" panose="020B0604020202020204" pitchFamily="34" charset="0"/>
              <a:buChar char="•"/>
            </a:pPr>
            <a:r>
              <a:rPr lang="en-CA"/>
              <a:t>Exhibit A</a:t>
            </a:r>
          </a:p>
          <a:p>
            <a:pPr marL="800100" lvl="1" indent="-342900">
              <a:buFont typeface="Arial" panose="020B0604020202020204" pitchFamily="34" charset="0"/>
              <a:buChar char="•"/>
            </a:pPr>
            <a:r>
              <a:rPr lang="en-CA"/>
              <a:t>All </a:t>
            </a:r>
            <a:r>
              <a:rPr lang="en-CA" err="1"/>
              <a:t>cutblocks</a:t>
            </a:r>
            <a:r>
              <a:rPr lang="en-CA"/>
              <a:t> under the permit</a:t>
            </a:r>
          </a:p>
          <a:p>
            <a:pPr marL="342900" indent="-342900">
              <a:buFont typeface="Arial" panose="020B0604020202020204" pitchFamily="34" charset="0"/>
              <a:buChar char="•"/>
            </a:pPr>
            <a:endParaRPr lang="en-CA"/>
          </a:p>
        </p:txBody>
      </p:sp>
      <p:sp>
        <p:nvSpPr>
          <p:cNvPr id="4" name="TextBox 3">
            <a:extLst>
              <a:ext uri="{FF2B5EF4-FFF2-40B4-BE49-F238E27FC236}">
                <a16:creationId xmlns:a16="http://schemas.microsoft.com/office/drawing/2014/main" id="{124F28ED-3E95-C6F2-5CE3-8508E9D40D06}"/>
              </a:ext>
            </a:extLst>
          </p:cNvPr>
          <p:cNvSpPr txBox="1"/>
          <p:nvPr/>
        </p:nvSpPr>
        <p:spPr>
          <a:xfrm>
            <a:off x="1019331" y="1828801"/>
            <a:ext cx="184731" cy="646331"/>
          </a:xfrm>
          <a:prstGeom prst="rect">
            <a:avLst/>
          </a:prstGeom>
          <a:noFill/>
        </p:spPr>
        <p:txBody>
          <a:bodyPr wrap="none" rtlCol="0">
            <a:spAutoFit/>
          </a:bodyPr>
          <a:lstStyle/>
          <a:p>
            <a:endParaRPr lang="en-CA"/>
          </a:p>
          <a:p>
            <a:endParaRPr lang="en-US"/>
          </a:p>
        </p:txBody>
      </p:sp>
    </p:spTree>
    <p:extLst>
      <p:ext uri="{BB962C8B-B14F-4D97-AF65-F5344CB8AC3E}">
        <p14:creationId xmlns:p14="http://schemas.microsoft.com/office/powerpoint/2010/main" val="79987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27739-AE92-C4C1-AF06-AF0ED9CB496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B5537C-AA87-89AB-4198-304F04C27895}"/>
              </a:ext>
            </a:extLst>
          </p:cNvPr>
          <p:cNvSpPr>
            <a:spLocks noGrp="1"/>
          </p:cNvSpPr>
          <p:nvPr>
            <p:ph type="title"/>
          </p:nvPr>
        </p:nvSpPr>
        <p:spPr>
          <a:xfrm>
            <a:off x="838200" y="299803"/>
            <a:ext cx="9879767" cy="734518"/>
          </a:xfrm>
        </p:spPr>
        <p:txBody>
          <a:bodyPr>
            <a:noAutofit/>
          </a:bodyPr>
          <a:lstStyle/>
          <a:p>
            <a:r>
              <a:rPr lang="en-CA" sz="4800"/>
              <a:t>The Road Permit</a:t>
            </a:r>
          </a:p>
        </p:txBody>
      </p:sp>
      <p:sp>
        <p:nvSpPr>
          <p:cNvPr id="3" name="Text Placeholder 2">
            <a:extLst>
              <a:ext uri="{FF2B5EF4-FFF2-40B4-BE49-F238E27FC236}">
                <a16:creationId xmlns:a16="http://schemas.microsoft.com/office/drawing/2014/main" id="{F8C711AD-612D-7ED3-0B99-84A791953E2F}"/>
              </a:ext>
            </a:extLst>
          </p:cNvPr>
          <p:cNvSpPr>
            <a:spLocks noGrp="1"/>
          </p:cNvSpPr>
          <p:nvPr>
            <p:ph type="body" idx="1"/>
          </p:nvPr>
        </p:nvSpPr>
        <p:spPr>
          <a:xfrm>
            <a:off x="838200" y="1828801"/>
            <a:ext cx="10515600" cy="4329864"/>
          </a:xfrm>
        </p:spPr>
        <p:txBody>
          <a:bodyPr>
            <a:normAutofit fontScale="92500" lnSpcReduction="10000"/>
          </a:bodyPr>
          <a:lstStyle/>
          <a:p>
            <a:pPr marL="800100" lvl="1" indent="-342900">
              <a:buFont typeface="Arial" panose="020B0604020202020204" pitchFamily="34" charset="0"/>
              <a:buChar char="•"/>
            </a:pPr>
            <a:endParaRPr lang="en-CA"/>
          </a:p>
          <a:p>
            <a:pPr marL="342900" indent="-342900">
              <a:buFont typeface="Arial" panose="020B0604020202020204" pitchFamily="34" charset="0"/>
              <a:buChar char="•"/>
            </a:pPr>
            <a:r>
              <a:rPr lang="en-CA"/>
              <a:t>Main body</a:t>
            </a:r>
          </a:p>
          <a:p>
            <a:pPr marL="800100" lvl="1" indent="-342900">
              <a:buFont typeface="Arial" panose="020B0604020202020204" pitchFamily="34" charset="0"/>
              <a:buChar char="•"/>
            </a:pPr>
            <a:r>
              <a:rPr lang="en-CA"/>
              <a:t>RP #, </a:t>
            </a:r>
          </a:p>
          <a:p>
            <a:pPr marL="800100" lvl="1" indent="-342900">
              <a:buFont typeface="Arial" panose="020B0604020202020204" pitchFamily="34" charset="0"/>
              <a:buChar char="•"/>
            </a:pPr>
            <a:r>
              <a:rPr lang="en-CA"/>
              <a:t>Associated Licences and Timber Marks</a:t>
            </a:r>
          </a:p>
          <a:p>
            <a:pPr marL="800100" lvl="1" indent="-342900">
              <a:buFont typeface="Arial" panose="020B0604020202020204" pitchFamily="34" charset="0"/>
              <a:buChar char="•"/>
            </a:pPr>
            <a:r>
              <a:rPr lang="en-CA"/>
              <a:t>Terms and Conditions</a:t>
            </a:r>
          </a:p>
          <a:p>
            <a:pPr marL="800100" lvl="1" indent="-342900">
              <a:buFont typeface="Arial" panose="020B0604020202020204" pitchFamily="34" charset="0"/>
              <a:buChar char="•"/>
            </a:pPr>
            <a:r>
              <a:rPr lang="en-CA"/>
              <a:t>District Manager Signature and effective date</a:t>
            </a:r>
          </a:p>
          <a:p>
            <a:pPr marL="342900" indent="-342900">
              <a:buFont typeface="Arial" panose="020B0604020202020204" pitchFamily="34" charset="0"/>
              <a:buChar char="•"/>
            </a:pPr>
            <a:r>
              <a:rPr lang="en-CA"/>
              <a:t>Schedule A</a:t>
            </a:r>
          </a:p>
          <a:p>
            <a:pPr marL="800100" lvl="1" indent="-342900">
              <a:buFont typeface="Arial" panose="020B0604020202020204" pitchFamily="34" charset="0"/>
              <a:buChar char="•"/>
            </a:pPr>
            <a:r>
              <a:rPr lang="en-CA"/>
              <a:t>2 tables</a:t>
            </a:r>
          </a:p>
          <a:p>
            <a:pPr marL="1257300" lvl="2" indent="-342900">
              <a:buFont typeface="Arial" panose="020B0604020202020204" pitchFamily="34" charset="0"/>
              <a:buChar char="•"/>
            </a:pPr>
            <a:r>
              <a:rPr lang="en-CA"/>
              <a:t>RP sections identification, status, timber rights, deactivation date (if applicable) and section conditions, </a:t>
            </a:r>
          </a:p>
          <a:p>
            <a:pPr marL="1257300" lvl="2" indent="-342900">
              <a:buFont typeface="Arial" panose="020B0604020202020204" pitchFamily="34" charset="0"/>
              <a:buChar char="•"/>
            </a:pPr>
            <a:r>
              <a:rPr lang="en-CA"/>
              <a:t>RP list of various conditions that may be applied to one or more sections</a:t>
            </a:r>
          </a:p>
          <a:p>
            <a:pPr marL="1257300" lvl="2" indent="-342900">
              <a:buFont typeface="Arial" panose="020B0604020202020204" pitchFamily="34" charset="0"/>
              <a:buChar char="•"/>
            </a:pPr>
            <a:r>
              <a:rPr lang="en-CA"/>
              <a:t>District Manager Signature</a:t>
            </a:r>
          </a:p>
          <a:p>
            <a:pPr marL="342900" indent="-342900">
              <a:buFont typeface="Arial" panose="020B0604020202020204" pitchFamily="34" charset="0"/>
              <a:buChar char="•"/>
            </a:pPr>
            <a:r>
              <a:rPr lang="en-CA"/>
              <a:t>Exhibit A</a:t>
            </a:r>
          </a:p>
          <a:p>
            <a:pPr marL="800100" lvl="1" indent="-342900">
              <a:buFont typeface="Arial" panose="020B0604020202020204" pitchFamily="34" charset="0"/>
              <a:buChar char="•"/>
            </a:pPr>
            <a:r>
              <a:rPr lang="en-CA"/>
              <a:t>Road section(s)</a:t>
            </a:r>
          </a:p>
        </p:txBody>
      </p:sp>
    </p:spTree>
    <p:extLst>
      <p:ext uri="{BB962C8B-B14F-4D97-AF65-F5344CB8AC3E}">
        <p14:creationId xmlns:p14="http://schemas.microsoft.com/office/powerpoint/2010/main" val="1196799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868F4-BD88-DAC4-38A4-66256887A30F}"/>
              </a:ext>
            </a:extLst>
          </p:cNvPr>
          <p:cNvSpPr>
            <a:spLocks noGrp="1"/>
          </p:cNvSpPr>
          <p:nvPr>
            <p:ph type="title"/>
          </p:nvPr>
        </p:nvSpPr>
        <p:spPr>
          <a:xfrm>
            <a:off x="831851" y="432189"/>
            <a:ext cx="10515600" cy="953645"/>
          </a:xfrm>
        </p:spPr>
        <p:txBody>
          <a:bodyPr>
            <a:normAutofit/>
          </a:bodyPr>
          <a:lstStyle/>
          <a:p>
            <a:r>
              <a:rPr lang="en-CA" sz="4400"/>
              <a:t>Road Permit Sections and Segments</a:t>
            </a:r>
            <a:endParaRPr lang="en-US" sz="4400"/>
          </a:p>
        </p:txBody>
      </p:sp>
      <p:sp>
        <p:nvSpPr>
          <p:cNvPr id="3" name="Text Placeholder 2">
            <a:extLst>
              <a:ext uri="{FF2B5EF4-FFF2-40B4-BE49-F238E27FC236}">
                <a16:creationId xmlns:a16="http://schemas.microsoft.com/office/drawing/2014/main" id="{561616D2-CE8E-1D0B-13B5-D85FB99D5D49}"/>
              </a:ext>
            </a:extLst>
          </p:cNvPr>
          <p:cNvSpPr>
            <a:spLocks noGrp="1"/>
          </p:cNvSpPr>
          <p:nvPr>
            <p:ph type="body" idx="1"/>
          </p:nvPr>
        </p:nvSpPr>
        <p:spPr>
          <a:xfrm>
            <a:off x="831851" y="1837189"/>
            <a:ext cx="10515600" cy="4252463"/>
          </a:xfrm>
        </p:spPr>
        <p:txBody>
          <a:bodyPr/>
          <a:lstStyle/>
          <a:p>
            <a:pPr marL="342900" indent="-342900">
              <a:buFont typeface="Arial" panose="020B0604020202020204" pitchFamily="34" charset="0"/>
              <a:buChar char="•"/>
            </a:pPr>
            <a:r>
              <a:rPr lang="en-CA"/>
              <a:t>RP (sections) are to be submitted as one continuous section</a:t>
            </a:r>
          </a:p>
          <a:p>
            <a:pPr marL="800100" lvl="1" indent="-342900">
              <a:buFont typeface="Arial" panose="020B0604020202020204" pitchFamily="34" charset="0"/>
              <a:buChar char="•"/>
            </a:pPr>
            <a:r>
              <a:rPr lang="en-US"/>
              <a:t>Do not divide the sections based on road activities (engineered costs estimates) or change in constructions</a:t>
            </a:r>
          </a:p>
          <a:p>
            <a:pPr marL="800100" lvl="1" indent="-342900">
              <a:buFont typeface="Arial" panose="020B0604020202020204" pitchFamily="34" charset="0"/>
              <a:buChar char="•"/>
            </a:pPr>
            <a:r>
              <a:rPr lang="en-US"/>
              <a:t>Licensee determined</a:t>
            </a:r>
          </a:p>
          <a:p>
            <a:pPr marL="800100" lvl="1" indent="-342900">
              <a:buFont typeface="Arial" panose="020B0604020202020204" pitchFamily="34" charset="0"/>
              <a:buChar char="•"/>
            </a:pPr>
            <a:r>
              <a:rPr lang="en-US"/>
              <a:t>Contains one or more segments</a:t>
            </a:r>
          </a:p>
          <a:p>
            <a:pPr marL="800100" lvl="1" indent="-342900">
              <a:buFont typeface="Arial" panose="020B0604020202020204" pitchFamily="34" charset="0"/>
              <a:buChar char="•"/>
            </a:pPr>
            <a:endParaRPr lang="en-US"/>
          </a:p>
          <a:p>
            <a:pPr marL="342900" indent="-342900">
              <a:buFont typeface="Arial" panose="020B0604020202020204" pitchFamily="34" charset="0"/>
              <a:buChar char="•"/>
            </a:pPr>
            <a:r>
              <a:rPr lang="en-US"/>
              <a:t>RP segments are created for administrative boundaries</a:t>
            </a:r>
          </a:p>
          <a:p>
            <a:pPr marL="800100" lvl="1" indent="-342900">
              <a:buFont typeface="Arial" panose="020B0604020202020204" pitchFamily="34" charset="0"/>
              <a:buChar char="•"/>
            </a:pPr>
            <a:r>
              <a:rPr lang="en-US"/>
              <a:t>Smallest element of a road permit used to define change in administrative boundary</a:t>
            </a:r>
          </a:p>
          <a:p>
            <a:pPr marL="800100" lvl="1" indent="-342900">
              <a:buFont typeface="Arial" panose="020B0604020202020204" pitchFamily="34" charset="0"/>
              <a:buChar char="•"/>
            </a:pPr>
            <a:r>
              <a:rPr lang="en-US"/>
              <a:t>System generated</a:t>
            </a:r>
          </a:p>
        </p:txBody>
      </p:sp>
    </p:spTree>
    <p:extLst>
      <p:ext uri="{BB962C8B-B14F-4D97-AF65-F5344CB8AC3E}">
        <p14:creationId xmlns:p14="http://schemas.microsoft.com/office/powerpoint/2010/main" val="4628283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76659-65C4-58FC-F8DB-028B415B2A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D4D3A2-D534-1990-20B4-EB8A30EF2F58}"/>
              </a:ext>
            </a:extLst>
          </p:cNvPr>
          <p:cNvSpPr>
            <a:spLocks noGrp="1"/>
          </p:cNvSpPr>
          <p:nvPr>
            <p:ph type="title"/>
          </p:nvPr>
        </p:nvSpPr>
        <p:spPr>
          <a:xfrm>
            <a:off x="838200" y="299803"/>
            <a:ext cx="9879767" cy="734518"/>
          </a:xfrm>
        </p:spPr>
        <p:txBody>
          <a:bodyPr>
            <a:noAutofit/>
          </a:bodyPr>
          <a:lstStyle/>
          <a:p>
            <a:r>
              <a:rPr lang="en-CA" sz="4800"/>
              <a:t>The Road Permit Schedule A Table 1.01</a:t>
            </a:r>
          </a:p>
        </p:txBody>
      </p:sp>
      <p:sp>
        <p:nvSpPr>
          <p:cNvPr id="3" name="Text Placeholder 2">
            <a:extLst>
              <a:ext uri="{FF2B5EF4-FFF2-40B4-BE49-F238E27FC236}">
                <a16:creationId xmlns:a16="http://schemas.microsoft.com/office/drawing/2014/main" id="{48067BB8-7D19-6333-E5CC-775A380F6545}"/>
              </a:ext>
            </a:extLst>
          </p:cNvPr>
          <p:cNvSpPr>
            <a:spLocks noGrp="1"/>
          </p:cNvSpPr>
          <p:nvPr>
            <p:ph type="body" idx="1"/>
          </p:nvPr>
        </p:nvSpPr>
        <p:spPr>
          <a:xfrm>
            <a:off x="838200" y="1828801"/>
            <a:ext cx="10515600" cy="4329864"/>
          </a:xfrm>
        </p:spPr>
        <p:txBody>
          <a:bodyPr>
            <a:normAutofit/>
          </a:bodyPr>
          <a:lstStyle/>
          <a:p>
            <a:pPr marL="800100" lvl="1" indent="-342900">
              <a:buFont typeface="Arial" panose="020B0604020202020204" pitchFamily="34" charset="0"/>
              <a:buChar char="•"/>
            </a:pPr>
            <a:endParaRPr lang="en-CA"/>
          </a:p>
          <a:p>
            <a:pPr marL="342900" indent="-342900">
              <a:buFont typeface="Arial" panose="020B0604020202020204" pitchFamily="34" charset="0"/>
              <a:buChar char="•"/>
            </a:pPr>
            <a:endParaRPr lang="en-CA"/>
          </a:p>
        </p:txBody>
      </p:sp>
      <p:pic>
        <p:nvPicPr>
          <p:cNvPr id="10" name="Picture 9">
            <a:extLst>
              <a:ext uri="{FF2B5EF4-FFF2-40B4-BE49-F238E27FC236}">
                <a16:creationId xmlns:a16="http://schemas.microsoft.com/office/drawing/2014/main" id="{A2C67899-162E-CF40-2AE7-E07612C4C28A}"/>
              </a:ext>
            </a:extLst>
          </p:cNvPr>
          <p:cNvPicPr>
            <a:picLocks noChangeAspect="1"/>
          </p:cNvPicPr>
          <p:nvPr/>
        </p:nvPicPr>
        <p:blipFill>
          <a:blip r:embed="rId3"/>
          <a:stretch>
            <a:fillRect/>
          </a:stretch>
        </p:blipFill>
        <p:spPr>
          <a:xfrm>
            <a:off x="3410596" y="1034321"/>
            <a:ext cx="7453716" cy="5824610"/>
          </a:xfrm>
          <a:prstGeom prst="rect">
            <a:avLst/>
          </a:prstGeom>
        </p:spPr>
      </p:pic>
    </p:spTree>
    <p:extLst>
      <p:ext uri="{BB962C8B-B14F-4D97-AF65-F5344CB8AC3E}">
        <p14:creationId xmlns:p14="http://schemas.microsoft.com/office/powerpoint/2010/main" val="8996184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ADC98-9B47-8192-3354-18CAB5F6E98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C20653-EEF3-6475-D4E4-93FD5ECF5BD3}"/>
              </a:ext>
            </a:extLst>
          </p:cNvPr>
          <p:cNvSpPr>
            <a:spLocks noGrp="1"/>
          </p:cNvSpPr>
          <p:nvPr>
            <p:ph type="title"/>
          </p:nvPr>
        </p:nvSpPr>
        <p:spPr>
          <a:xfrm>
            <a:off x="838200" y="299803"/>
            <a:ext cx="9879767" cy="734518"/>
          </a:xfrm>
        </p:spPr>
        <p:txBody>
          <a:bodyPr>
            <a:noAutofit/>
          </a:bodyPr>
          <a:lstStyle/>
          <a:p>
            <a:r>
              <a:rPr lang="en-CA" sz="4400"/>
              <a:t>The Road Permit: Schedule A Table 2.01</a:t>
            </a:r>
          </a:p>
        </p:txBody>
      </p:sp>
      <p:sp>
        <p:nvSpPr>
          <p:cNvPr id="3" name="Text Placeholder 2">
            <a:extLst>
              <a:ext uri="{FF2B5EF4-FFF2-40B4-BE49-F238E27FC236}">
                <a16:creationId xmlns:a16="http://schemas.microsoft.com/office/drawing/2014/main" id="{16FC8FDD-AE02-A9D9-204E-0C1A66E7C30F}"/>
              </a:ext>
            </a:extLst>
          </p:cNvPr>
          <p:cNvSpPr>
            <a:spLocks noGrp="1"/>
          </p:cNvSpPr>
          <p:nvPr>
            <p:ph type="body" idx="1"/>
          </p:nvPr>
        </p:nvSpPr>
        <p:spPr>
          <a:xfrm>
            <a:off x="838200" y="1828801"/>
            <a:ext cx="10515600" cy="4329864"/>
          </a:xfrm>
        </p:spPr>
        <p:txBody>
          <a:bodyPr>
            <a:normAutofit/>
          </a:bodyPr>
          <a:lstStyle/>
          <a:p>
            <a:pPr marL="800100" lvl="1" indent="-342900">
              <a:buFont typeface="Arial" panose="020B0604020202020204" pitchFamily="34" charset="0"/>
              <a:buChar char="•"/>
            </a:pPr>
            <a:endParaRPr lang="en-CA"/>
          </a:p>
          <a:p>
            <a:pPr marL="342900" indent="-342900">
              <a:buFont typeface="Arial" panose="020B0604020202020204" pitchFamily="34" charset="0"/>
              <a:buChar char="•"/>
            </a:pPr>
            <a:endParaRPr lang="en-CA"/>
          </a:p>
        </p:txBody>
      </p:sp>
      <p:pic>
        <p:nvPicPr>
          <p:cNvPr id="8" name="Picture 7">
            <a:extLst>
              <a:ext uri="{FF2B5EF4-FFF2-40B4-BE49-F238E27FC236}">
                <a16:creationId xmlns:a16="http://schemas.microsoft.com/office/drawing/2014/main" id="{88E66076-E7E0-96F5-6B11-AC1ECDB0D026}"/>
              </a:ext>
            </a:extLst>
          </p:cNvPr>
          <p:cNvPicPr>
            <a:picLocks noChangeAspect="1"/>
          </p:cNvPicPr>
          <p:nvPr/>
        </p:nvPicPr>
        <p:blipFill>
          <a:blip r:embed="rId3"/>
          <a:stretch>
            <a:fillRect/>
          </a:stretch>
        </p:blipFill>
        <p:spPr>
          <a:xfrm>
            <a:off x="838200" y="1728787"/>
            <a:ext cx="10515600" cy="4675055"/>
          </a:xfrm>
          <a:prstGeom prst="rect">
            <a:avLst/>
          </a:prstGeom>
        </p:spPr>
      </p:pic>
    </p:spTree>
    <p:extLst>
      <p:ext uri="{BB962C8B-B14F-4D97-AF65-F5344CB8AC3E}">
        <p14:creationId xmlns:p14="http://schemas.microsoft.com/office/powerpoint/2010/main" val="14609431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shot of a map&#10;&#10;AI-generated content may be incorrect.">
            <a:extLst>
              <a:ext uri="{FF2B5EF4-FFF2-40B4-BE49-F238E27FC236}">
                <a16:creationId xmlns:a16="http://schemas.microsoft.com/office/drawing/2014/main" id="{D1412C0C-1B9F-6DAB-ACBF-73DFF07DC333}"/>
              </a:ext>
            </a:extLst>
          </p:cNvPr>
          <p:cNvPicPr>
            <a:picLocks noChangeAspect="1"/>
          </p:cNvPicPr>
          <p:nvPr/>
        </p:nvPicPr>
        <p:blipFill>
          <a:blip r:embed="rId3"/>
          <a:stretch>
            <a:fillRect/>
          </a:stretch>
        </p:blipFill>
        <p:spPr>
          <a:xfrm>
            <a:off x="353630" y="2497945"/>
            <a:ext cx="7468499" cy="3403840"/>
          </a:xfrm>
          <a:prstGeom prst="rect">
            <a:avLst/>
          </a:prstGeom>
          <a:ln w="12700" cap="sq">
            <a:solidFill>
              <a:schemeClr val="tx1">
                <a:lumMod val="85000"/>
                <a:lumOff val="15000"/>
              </a:schemeClr>
            </a:solidFill>
            <a:miter lim="800000"/>
          </a:ln>
          <a:effectLst>
            <a:outerShdw blurRad="57150" dist="50800" dir="2700000" algn="tl" rotWithShape="0">
              <a:srgbClr val="000000">
                <a:alpha val="40000"/>
              </a:srgbClr>
            </a:outerShdw>
          </a:effectLst>
        </p:spPr>
      </p:pic>
      <p:sp>
        <p:nvSpPr>
          <p:cNvPr id="4" name="Title 1">
            <a:extLst>
              <a:ext uri="{FF2B5EF4-FFF2-40B4-BE49-F238E27FC236}">
                <a16:creationId xmlns:a16="http://schemas.microsoft.com/office/drawing/2014/main" id="{27205A43-356A-0355-158E-200B489CD857}"/>
              </a:ext>
            </a:extLst>
          </p:cNvPr>
          <p:cNvSpPr txBox="1">
            <a:spLocks/>
          </p:cNvSpPr>
          <p:nvPr/>
        </p:nvSpPr>
        <p:spPr>
          <a:xfrm>
            <a:off x="838200" y="299803"/>
            <a:ext cx="9879767" cy="734518"/>
          </a:xfrm>
          <a:prstGeom prst="rect">
            <a:avLst/>
          </a:prstGeom>
        </p:spPr>
        <p:txBody>
          <a:bodyPr lIns="91440" tIns="45720" rIns="91440" bIns="4572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a:t>Forest Operations Map Scenario 1</a:t>
            </a:r>
          </a:p>
        </p:txBody>
      </p:sp>
      <p:sp>
        <p:nvSpPr>
          <p:cNvPr id="5" name="TextBox 4">
            <a:extLst>
              <a:ext uri="{FF2B5EF4-FFF2-40B4-BE49-F238E27FC236}">
                <a16:creationId xmlns:a16="http://schemas.microsoft.com/office/drawing/2014/main" id="{168574C4-8633-22F7-E611-1D1564D4F9B0}"/>
              </a:ext>
            </a:extLst>
          </p:cNvPr>
          <p:cNvSpPr txBox="1"/>
          <p:nvPr/>
        </p:nvSpPr>
        <p:spPr>
          <a:xfrm>
            <a:off x="8195094" y="2731698"/>
            <a:ext cx="3177396"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Calibri"/>
                <a:cs typeface="Calibri"/>
              </a:rPr>
              <a:t>FPPR s. 34.4 requires a report: </a:t>
            </a:r>
          </a:p>
          <a:p>
            <a:endParaRPr lang="en-US">
              <a:ea typeface="Calibri"/>
              <a:cs typeface="Calibri"/>
            </a:endParaRPr>
          </a:p>
          <a:p>
            <a:pPr marL="285750" indent="-285750">
              <a:buFont typeface="Arial"/>
              <a:buChar char="•"/>
            </a:pPr>
            <a:r>
              <a:rPr lang="en-US">
                <a:ea typeface="Calibri"/>
                <a:cs typeface="Calibri"/>
              </a:rPr>
              <a:t>Copy of the public notices</a:t>
            </a:r>
          </a:p>
          <a:p>
            <a:pPr marL="285750" indent="-285750">
              <a:buFont typeface="Arial"/>
              <a:buChar char="•"/>
            </a:pPr>
            <a:r>
              <a:rPr lang="en-US">
                <a:ea typeface="Calibri"/>
                <a:cs typeface="Calibri"/>
              </a:rPr>
              <a:t>Copy of the FOM</a:t>
            </a:r>
          </a:p>
          <a:p>
            <a:pPr marL="285750" indent="-285750">
              <a:buFont typeface="Arial"/>
              <a:buChar char="•"/>
            </a:pPr>
            <a:r>
              <a:rPr lang="en-US">
                <a:ea typeface="Calibri"/>
                <a:cs typeface="Calibri"/>
              </a:rPr>
              <a:t>Description of the changes made to the map as a result of comments received</a:t>
            </a:r>
          </a:p>
        </p:txBody>
      </p:sp>
      <p:sp>
        <p:nvSpPr>
          <p:cNvPr id="6" name="TextBox 5">
            <a:extLst>
              <a:ext uri="{FF2B5EF4-FFF2-40B4-BE49-F238E27FC236}">
                <a16:creationId xmlns:a16="http://schemas.microsoft.com/office/drawing/2014/main" id="{C4A7888C-415C-594D-4691-FE39281A947E}"/>
              </a:ext>
            </a:extLst>
          </p:cNvPr>
          <p:cNvSpPr txBox="1"/>
          <p:nvPr/>
        </p:nvSpPr>
        <p:spPr>
          <a:xfrm>
            <a:off x="352245" y="1898962"/>
            <a:ext cx="880872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ea typeface="Calibri"/>
                <a:cs typeface="Calibri"/>
              </a:rPr>
              <a:t>FOM submitted to district but not all </a:t>
            </a:r>
            <a:r>
              <a:rPr lang="en-US" b="1" err="1">
                <a:ea typeface="Calibri"/>
                <a:cs typeface="Calibri"/>
              </a:rPr>
              <a:t>cutblock</a:t>
            </a:r>
            <a:r>
              <a:rPr lang="en-US" b="1">
                <a:ea typeface="Calibri"/>
                <a:cs typeface="Calibri"/>
              </a:rPr>
              <a:t> or road spatial finalized. </a:t>
            </a:r>
          </a:p>
        </p:txBody>
      </p:sp>
    </p:spTree>
    <p:extLst>
      <p:ext uri="{BB962C8B-B14F-4D97-AF65-F5344CB8AC3E}">
        <p14:creationId xmlns:p14="http://schemas.microsoft.com/office/powerpoint/2010/main" val="37791678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B57EE5-1046-C649-EFE2-8264E1EA1C11}"/>
            </a:ext>
          </a:extLst>
        </p:cNvPr>
        <p:cNvGrpSpPr/>
        <p:nvPr/>
      </p:nvGrpSpPr>
      <p:grpSpPr>
        <a:xfrm>
          <a:off x="0" y="0"/>
          <a:ext cx="0" cy="0"/>
          <a:chOff x="0" y="0"/>
          <a:chExt cx="0" cy="0"/>
        </a:xfrm>
      </p:grpSpPr>
      <p:pic>
        <p:nvPicPr>
          <p:cNvPr id="1026" name="Picture 2">
            <a:extLst>
              <a:ext uri="{FF2B5EF4-FFF2-40B4-BE49-F238E27FC236}">
                <a16:creationId xmlns:a16="http://schemas.microsoft.com/office/drawing/2014/main" id="{6CA78BDB-8FF2-9ADA-3E8A-2840CABC49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129" y="2745988"/>
            <a:ext cx="3520791" cy="319032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622A41ED-FE5A-7072-142B-60C6B455D2E1}"/>
              </a:ext>
            </a:extLst>
          </p:cNvPr>
          <p:cNvSpPr txBox="1">
            <a:spLocks/>
          </p:cNvSpPr>
          <p:nvPr/>
        </p:nvSpPr>
        <p:spPr>
          <a:xfrm>
            <a:off x="838200" y="299803"/>
            <a:ext cx="9879767" cy="734518"/>
          </a:xfrm>
          <a:prstGeom prst="rect">
            <a:avLst/>
          </a:prstGeom>
        </p:spPr>
        <p:txBody>
          <a:bodyPr lIns="91440" tIns="45720" rIns="91440" bIns="4572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a:t>Forest Operations Map Scenario 2</a:t>
            </a:r>
          </a:p>
        </p:txBody>
      </p:sp>
      <p:sp>
        <p:nvSpPr>
          <p:cNvPr id="5" name="TextBox 4">
            <a:extLst>
              <a:ext uri="{FF2B5EF4-FFF2-40B4-BE49-F238E27FC236}">
                <a16:creationId xmlns:a16="http://schemas.microsoft.com/office/drawing/2014/main" id="{93D8A119-5419-AE2E-5C3C-AEBAD8FB9542}"/>
              </a:ext>
            </a:extLst>
          </p:cNvPr>
          <p:cNvSpPr txBox="1"/>
          <p:nvPr/>
        </p:nvSpPr>
        <p:spPr>
          <a:xfrm>
            <a:off x="352245" y="2268294"/>
            <a:ext cx="1163420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Calibri"/>
                <a:cs typeface="Calibri"/>
              </a:rPr>
              <a:t>FRPA s. 15.1 (2): </a:t>
            </a:r>
          </a:p>
          <a:p>
            <a:pPr marL="285750" indent="-285750">
              <a:buFont typeface="Arial" panose="020B0604020202020204" pitchFamily="34" charset="0"/>
              <a:buChar char="•"/>
            </a:pPr>
            <a:r>
              <a:rPr lang="en-US">
                <a:ea typeface="Calibri"/>
                <a:cs typeface="Calibri"/>
              </a:rPr>
              <a:t>Before applying for a road permit to construct a road, the holder of an FSP must prepare a FOM.  </a:t>
            </a:r>
          </a:p>
        </p:txBody>
      </p:sp>
      <p:sp>
        <p:nvSpPr>
          <p:cNvPr id="6" name="TextBox 5">
            <a:extLst>
              <a:ext uri="{FF2B5EF4-FFF2-40B4-BE49-F238E27FC236}">
                <a16:creationId xmlns:a16="http://schemas.microsoft.com/office/drawing/2014/main" id="{1A1DB8FE-0BD1-7D12-5369-08FA633C05DC}"/>
              </a:ext>
            </a:extLst>
          </p:cNvPr>
          <p:cNvSpPr txBox="1"/>
          <p:nvPr/>
        </p:nvSpPr>
        <p:spPr>
          <a:xfrm>
            <a:off x="352245" y="1898962"/>
            <a:ext cx="880872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ea typeface="Calibri"/>
                <a:cs typeface="Calibri"/>
              </a:rPr>
              <a:t>Do in-block roads or non-status roads need to be advertised on the FOM?</a:t>
            </a:r>
          </a:p>
        </p:txBody>
      </p:sp>
      <p:pic>
        <p:nvPicPr>
          <p:cNvPr id="1028" name="Picture 4">
            <a:extLst>
              <a:ext uri="{FF2B5EF4-FFF2-40B4-BE49-F238E27FC236}">
                <a16:creationId xmlns:a16="http://schemas.microsoft.com/office/drawing/2014/main" id="{4B086DFF-8308-2260-6835-E59F6C9724B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4057" y="2889495"/>
            <a:ext cx="6679664" cy="300584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CB10972-5932-9FE7-F83D-D19848B48EB3}"/>
              </a:ext>
            </a:extLst>
          </p:cNvPr>
          <p:cNvSpPr txBox="1"/>
          <p:nvPr/>
        </p:nvSpPr>
        <p:spPr>
          <a:xfrm>
            <a:off x="514129" y="5895344"/>
            <a:ext cx="3520791" cy="923330"/>
          </a:xfrm>
          <a:prstGeom prst="rect">
            <a:avLst/>
          </a:prstGeom>
          <a:noFill/>
        </p:spPr>
        <p:txBody>
          <a:bodyPr wrap="square" rtlCol="0">
            <a:spAutoFit/>
          </a:bodyPr>
          <a:lstStyle/>
          <a:p>
            <a:r>
              <a:rPr lang="en-CA"/>
              <a:t>New construction </a:t>
            </a:r>
            <a:r>
              <a:rPr lang="en-CA" u="sng"/>
              <a:t>must</a:t>
            </a:r>
            <a:r>
              <a:rPr lang="en-CA"/>
              <a:t> be shown on a FOM. In-block road </a:t>
            </a:r>
            <a:r>
              <a:rPr lang="en-CA" u="sng"/>
              <a:t>may</a:t>
            </a:r>
            <a:r>
              <a:rPr lang="en-CA"/>
              <a:t> be shown on the FOM. </a:t>
            </a:r>
            <a:endParaRPr lang="en-US"/>
          </a:p>
        </p:txBody>
      </p:sp>
      <p:sp>
        <p:nvSpPr>
          <p:cNvPr id="7" name="TextBox 6">
            <a:extLst>
              <a:ext uri="{FF2B5EF4-FFF2-40B4-BE49-F238E27FC236}">
                <a16:creationId xmlns:a16="http://schemas.microsoft.com/office/drawing/2014/main" id="{68A88062-F1B5-7E65-88B6-137462179C6F}"/>
              </a:ext>
            </a:extLst>
          </p:cNvPr>
          <p:cNvSpPr txBox="1"/>
          <p:nvPr/>
        </p:nvSpPr>
        <p:spPr>
          <a:xfrm>
            <a:off x="5021044" y="5936308"/>
            <a:ext cx="6742677" cy="646331"/>
          </a:xfrm>
          <a:prstGeom prst="rect">
            <a:avLst/>
          </a:prstGeom>
          <a:noFill/>
        </p:spPr>
        <p:txBody>
          <a:bodyPr wrap="square" rtlCol="0">
            <a:spAutoFit/>
          </a:bodyPr>
          <a:lstStyle/>
          <a:p>
            <a:r>
              <a:rPr lang="en-CA"/>
              <a:t>In-block roads that connect to an RP at both ends becomes an RP, so </a:t>
            </a:r>
            <a:r>
              <a:rPr lang="en-CA" u="sng"/>
              <a:t>must</a:t>
            </a:r>
            <a:r>
              <a:rPr lang="en-CA"/>
              <a:t> be shown on a FOM. </a:t>
            </a:r>
            <a:endParaRPr lang="en-US"/>
          </a:p>
        </p:txBody>
      </p:sp>
    </p:spTree>
    <p:extLst>
      <p:ext uri="{BB962C8B-B14F-4D97-AF65-F5344CB8AC3E}">
        <p14:creationId xmlns:p14="http://schemas.microsoft.com/office/powerpoint/2010/main" val="26080525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7F65E3-A779-BDA1-9762-E70B6F39E3E0}"/>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3CD6F3E1-9706-18C2-B7A2-AC672287201E}"/>
              </a:ext>
            </a:extLst>
          </p:cNvPr>
          <p:cNvSpPr txBox="1">
            <a:spLocks/>
          </p:cNvSpPr>
          <p:nvPr/>
        </p:nvSpPr>
        <p:spPr>
          <a:xfrm>
            <a:off x="838200" y="299803"/>
            <a:ext cx="9879767" cy="734518"/>
          </a:xfrm>
          <a:prstGeom prst="rect">
            <a:avLst/>
          </a:prstGeom>
        </p:spPr>
        <p:txBody>
          <a:bodyPr lIns="91440" tIns="45720" rIns="91440" bIns="4572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a:t>Forest Operations Map Scenario 3</a:t>
            </a:r>
          </a:p>
        </p:txBody>
      </p:sp>
      <p:sp>
        <p:nvSpPr>
          <p:cNvPr id="5" name="TextBox 4">
            <a:extLst>
              <a:ext uri="{FF2B5EF4-FFF2-40B4-BE49-F238E27FC236}">
                <a16:creationId xmlns:a16="http://schemas.microsoft.com/office/drawing/2014/main" id="{FC0E9321-07A4-E877-E086-2FDCDAD1524A}"/>
              </a:ext>
            </a:extLst>
          </p:cNvPr>
          <p:cNvSpPr txBox="1"/>
          <p:nvPr/>
        </p:nvSpPr>
        <p:spPr>
          <a:xfrm>
            <a:off x="4988943" y="2429773"/>
            <a:ext cx="6556075" cy="36933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Calibri"/>
                <a:cs typeface="Calibri"/>
              </a:rPr>
              <a:t>FRPA and the FPPR requires: </a:t>
            </a:r>
          </a:p>
          <a:p>
            <a:endParaRPr lang="en-US">
              <a:ea typeface="Calibri"/>
              <a:cs typeface="Calibri"/>
            </a:endParaRPr>
          </a:p>
          <a:p>
            <a:pPr marL="285750" indent="-285750">
              <a:buFont typeface="Arial"/>
              <a:buChar char="•"/>
            </a:pPr>
            <a:r>
              <a:rPr lang="en-US">
                <a:ea typeface="Calibri"/>
                <a:cs typeface="Calibri"/>
              </a:rPr>
              <a:t>FOM must be submitted prior to CP/RP application</a:t>
            </a:r>
          </a:p>
          <a:p>
            <a:pPr marL="285750" indent="-285750">
              <a:buFont typeface="Arial"/>
              <a:buChar char="•"/>
            </a:pPr>
            <a:r>
              <a:rPr lang="en-US">
                <a:ea typeface="Calibri"/>
                <a:cs typeface="Calibri"/>
              </a:rPr>
              <a:t>No mandatory requirement to use government FOM portal</a:t>
            </a:r>
          </a:p>
          <a:p>
            <a:pPr marL="285750" indent="-285750">
              <a:buFont typeface="Arial"/>
              <a:buChar char="•"/>
            </a:pPr>
            <a:r>
              <a:rPr lang="en-US">
                <a:ea typeface="Calibri"/>
                <a:cs typeface="Calibri"/>
              </a:rPr>
              <a:t>Nuances may be addressed via a District Manager Letter of Expectations (paper FOMs, FOMs on licensee's website, etc.)</a:t>
            </a:r>
          </a:p>
          <a:p>
            <a:pPr marL="285750" indent="-285750">
              <a:buFont typeface="Arial"/>
              <a:buChar char="•"/>
            </a:pPr>
            <a:endParaRPr lang="en-US">
              <a:ea typeface="Calibri"/>
              <a:cs typeface="Calibri"/>
            </a:endParaRPr>
          </a:p>
          <a:p>
            <a:pPr marL="285750" indent="-285750">
              <a:buFont typeface="Arial,Sans-Serif"/>
              <a:buChar char="•"/>
            </a:pPr>
            <a:r>
              <a:rPr lang="en-US">
                <a:ea typeface="Calibri"/>
                <a:cs typeface="Calibri"/>
              </a:rPr>
              <a:t>DDM to refuse to issue a cutting permit/road permit if the area is inconsistent with the approximate locations of cutblocks or roads shown in the FOM. </a:t>
            </a:r>
          </a:p>
          <a:p>
            <a:pPr marL="285750" indent="-285750">
              <a:buFont typeface="Arial,Sans-Serif"/>
              <a:buChar char="•"/>
            </a:pPr>
            <a:r>
              <a:rPr lang="en-US">
                <a:ea typeface="Calibri"/>
                <a:cs typeface="Calibri"/>
              </a:rPr>
              <a:t>No definition in the </a:t>
            </a:r>
            <a:r>
              <a:rPr lang="en-US" i="1">
                <a:ea typeface="Calibri"/>
                <a:cs typeface="Calibri"/>
              </a:rPr>
              <a:t>Forest Act</a:t>
            </a:r>
            <a:r>
              <a:rPr lang="en-US">
                <a:ea typeface="Calibri"/>
                <a:cs typeface="Calibri"/>
              </a:rPr>
              <a:t> for "inconsistent", up to DDM discretion. </a:t>
            </a:r>
          </a:p>
          <a:p>
            <a:pPr marL="285750" indent="-285750">
              <a:buFont typeface="Arial,Sans-Serif"/>
              <a:buChar char="•"/>
            </a:pPr>
            <a:endParaRPr lang="en-US">
              <a:ea typeface="Calibri"/>
              <a:cs typeface="Calibri"/>
            </a:endParaRPr>
          </a:p>
        </p:txBody>
      </p:sp>
      <p:sp>
        <p:nvSpPr>
          <p:cNvPr id="6" name="TextBox 5">
            <a:extLst>
              <a:ext uri="{FF2B5EF4-FFF2-40B4-BE49-F238E27FC236}">
                <a16:creationId xmlns:a16="http://schemas.microsoft.com/office/drawing/2014/main" id="{A82D607B-3D23-9B1B-BD74-41FAE9AB3E35}"/>
              </a:ext>
            </a:extLst>
          </p:cNvPr>
          <p:cNvSpPr txBox="1"/>
          <p:nvPr/>
        </p:nvSpPr>
        <p:spPr>
          <a:xfrm>
            <a:off x="352245" y="1898962"/>
            <a:ext cx="880872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ea typeface="Calibri"/>
                <a:cs typeface="Calibri"/>
              </a:rPr>
              <a:t>FOM submitted to district outside of the government FOM portal</a:t>
            </a:r>
          </a:p>
        </p:txBody>
      </p:sp>
      <p:pic>
        <p:nvPicPr>
          <p:cNvPr id="7" name="Picture 6" descr="A map of land with red lines&#10;&#10;AI-generated content may be incorrect.">
            <a:extLst>
              <a:ext uri="{FF2B5EF4-FFF2-40B4-BE49-F238E27FC236}">
                <a16:creationId xmlns:a16="http://schemas.microsoft.com/office/drawing/2014/main" id="{701FD4BE-463C-5392-0F82-25B22304280B}"/>
              </a:ext>
            </a:extLst>
          </p:cNvPr>
          <p:cNvPicPr>
            <a:picLocks noChangeAspect="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348363" y="2436935"/>
            <a:ext cx="3887918" cy="3704782"/>
          </a:xfrm>
          <a:prstGeom prst="rect">
            <a:avLst/>
          </a:prstGeom>
          <a:noFill/>
          <a:ln>
            <a:solidFill>
              <a:schemeClr val="tx1">
                <a:lumMod val="85000"/>
                <a:lumOff val="15000"/>
              </a:schemeClr>
            </a:solidFill>
          </a:ln>
        </p:spPr>
      </p:pic>
    </p:spTree>
    <p:extLst>
      <p:ext uri="{BB962C8B-B14F-4D97-AF65-F5344CB8AC3E}">
        <p14:creationId xmlns:p14="http://schemas.microsoft.com/office/powerpoint/2010/main" val="1169058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87F238-5DAA-EEEB-DC60-67F33CC0727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8DF4393-D794-9157-EA43-C574F26395CC}"/>
              </a:ext>
            </a:extLst>
          </p:cNvPr>
          <p:cNvSpPr>
            <a:spLocks noGrp="1"/>
          </p:cNvSpPr>
          <p:nvPr>
            <p:ph type="title"/>
          </p:nvPr>
        </p:nvSpPr>
        <p:spPr/>
        <p:txBody>
          <a:bodyPr>
            <a:normAutofit/>
          </a:bodyPr>
          <a:lstStyle/>
          <a:p>
            <a:r>
              <a:rPr lang="en-US"/>
              <a:t>Introduction</a:t>
            </a:r>
          </a:p>
        </p:txBody>
      </p:sp>
      <p:sp>
        <p:nvSpPr>
          <p:cNvPr id="4" name="Text Placeholder 3">
            <a:extLst>
              <a:ext uri="{FF2B5EF4-FFF2-40B4-BE49-F238E27FC236}">
                <a16:creationId xmlns:a16="http://schemas.microsoft.com/office/drawing/2014/main" id="{A6840DB7-C02F-66B3-DEEC-9EAED9F84DEB}"/>
              </a:ext>
            </a:extLst>
          </p:cNvPr>
          <p:cNvSpPr>
            <a:spLocks noGrp="1"/>
          </p:cNvSpPr>
          <p:nvPr>
            <p:ph type="body" idx="1"/>
          </p:nvPr>
        </p:nvSpPr>
        <p:spPr>
          <a:xfrm>
            <a:off x="838200" y="2977196"/>
            <a:ext cx="10515600" cy="3093983"/>
          </a:xfrm>
        </p:spPr>
        <p:txBody>
          <a:bodyPr>
            <a:normAutofit/>
          </a:bodyPr>
          <a:lstStyle/>
          <a:p>
            <a:endParaRPr lang="en-US"/>
          </a:p>
          <a:p>
            <a:pPr lvl="1"/>
            <a:endParaRPr lang="en-US"/>
          </a:p>
          <a:p>
            <a:pPr marL="342900" indent="-342900">
              <a:buFont typeface="Arial" panose="020B0604020202020204" pitchFamily="34" charset="0"/>
              <a:buChar char="•"/>
            </a:pPr>
            <a:r>
              <a:rPr lang="en-US"/>
              <a:t>Purpose</a:t>
            </a:r>
          </a:p>
          <a:p>
            <a:pPr marL="342900" indent="-342900">
              <a:buFont typeface="Arial" panose="020B0604020202020204" pitchFamily="34" charset="0"/>
              <a:buChar char="•"/>
            </a:pPr>
            <a:r>
              <a:rPr lang="en-US"/>
              <a:t>Target Audience</a:t>
            </a:r>
          </a:p>
          <a:p>
            <a:pPr marL="342900" indent="-342900">
              <a:buFont typeface="Arial" panose="020B0604020202020204" pitchFamily="34" charset="0"/>
              <a:buChar char="•"/>
            </a:pPr>
            <a:r>
              <a:rPr lang="en-US"/>
              <a:t>Introduce presenters</a:t>
            </a:r>
          </a:p>
        </p:txBody>
      </p:sp>
    </p:spTree>
    <p:extLst>
      <p:ext uri="{BB962C8B-B14F-4D97-AF65-F5344CB8AC3E}">
        <p14:creationId xmlns:p14="http://schemas.microsoft.com/office/powerpoint/2010/main" val="1353518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35122E-0129-8523-0B6C-28BE41D093B6}"/>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50E1F49B-00B2-8E8B-7FC9-06EA20B76EAE}"/>
              </a:ext>
            </a:extLst>
          </p:cNvPr>
          <p:cNvSpPr txBox="1">
            <a:spLocks/>
          </p:cNvSpPr>
          <p:nvPr/>
        </p:nvSpPr>
        <p:spPr>
          <a:xfrm>
            <a:off x="838200" y="299803"/>
            <a:ext cx="9879767" cy="734518"/>
          </a:xfrm>
          <a:prstGeom prst="rect">
            <a:avLst/>
          </a:prstGeom>
        </p:spPr>
        <p:txBody>
          <a:bodyPr lIns="91440" tIns="45720" rIns="91440" bIns="4572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a:t>Forest Operations Map Scenario 4</a:t>
            </a:r>
          </a:p>
        </p:txBody>
      </p:sp>
      <p:sp>
        <p:nvSpPr>
          <p:cNvPr id="5" name="TextBox 4">
            <a:extLst>
              <a:ext uri="{FF2B5EF4-FFF2-40B4-BE49-F238E27FC236}">
                <a16:creationId xmlns:a16="http://schemas.microsoft.com/office/drawing/2014/main" id="{62E45DA3-E62F-9B66-14A0-7CA6A0F398CB}"/>
              </a:ext>
            </a:extLst>
          </p:cNvPr>
          <p:cNvSpPr txBox="1"/>
          <p:nvPr/>
        </p:nvSpPr>
        <p:spPr>
          <a:xfrm>
            <a:off x="6370068" y="2744098"/>
            <a:ext cx="4860625" cy="31393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Calibri"/>
                <a:cs typeface="Calibri"/>
              </a:rPr>
              <a:t>Forest Act s. 52.05 and s. 117 require:  </a:t>
            </a:r>
          </a:p>
          <a:p>
            <a:endParaRPr lang="en-US">
              <a:ea typeface="Calibri"/>
              <a:cs typeface="Calibri"/>
            </a:endParaRPr>
          </a:p>
          <a:p>
            <a:pPr marL="285750" indent="-285750">
              <a:buFont typeface="Arial"/>
              <a:buChar char="•"/>
            </a:pPr>
            <a:r>
              <a:rPr lang="en-US">
                <a:ea typeface="Calibri"/>
                <a:cs typeface="Calibri"/>
              </a:rPr>
              <a:t>DDM to refuse to issue a cutting permit or road permit if the applicant was required to prepare and make publicly available a FOM before applying for the permit, and the applicant has not complied with section 15.1 of FRPA, or if the locations on the application are inconsistent with approximate locations on the FOM. </a:t>
            </a:r>
          </a:p>
          <a:p>
            <a:pPr marL="285750" indent="-285750">
              <a:buFont typeface="Arial"/>
              <a:buChar char="•"/>
            </a:pPr>
            <a:endParaRPr lang="en-US">
              <a:ea typeface="Calibri"/>
              <a:cs typeface="Calibri"/>
            </a:endParaRPr>
          </a:p>
        </p:txBody>
      </p:sp>
      <p:sp>
        <p:nvSpPr>
          <p:cNvPr id="6" name="TextBox 5">
            <a:extLst>
              <a:ext uri="{FF2B5EF4-FFF2-40B4-BE49-F238E27FC236}">
                <a16:creationId xmlns:a16="http://schemas.microsoft.com/office/drawing/2014/main" id="{1F1C309E-6116-4167-9D6E-AD14E5C05998}"/>
              </a:ext>
            </a:extLst>
          </p:cNvPr>
          <p:cNvSpPr txBox="1"/>
          <p:nvPr/>
        </p:nvSpPr>
        <p:spPr>
          <a:xfrm>
            <a:off x="352245" y="1898962"/>
            <a:ext cx="880872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b="1">
                <a:ea typeface="Calibri"/>
                <a:cs typeface="Calibri"/>
              </a:rPr>
              <a:t>FOMS and road permit amendments</a:t>
            </a:r>
            <a:endParaRPr lang="en-US" b="1">
              <a:ea typeface="Calibri"/>
              <a:cs typeface="Calibri"/>
            </a:endParaRPr>
          </a:p>
        </p:txBody>
      </p:sp>
      <p:pic>
        <p:nvPicPr>
          <p:cNvPr id="3" name="Picture 1">
            <a:extLst>
              <a:ext uri="{FF2B5EF4-FFF2-40B4-BE49-F238E27FC236}">
                <a16:creationId xmlns:a16="http://schemas.microsoft.com/office/drawing/2014/main" id="{372D1D61-2237-7741-4D36-95AD37847FF0}"/>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350520" y="2606041"/>
            <a:ext cx="5579407" cy="3796665"/>
          </a:xfrm>
          <a:prstGeom prst="rect">
            <a:avLst/>
          </a:prstGeom>
          <a:noFill/>
          <a:ln>
            <a:solidFill>
              <a:schemeClr val="tx1">
                <a:lumMod val="85000"/>
                <a:lumOff val="1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01408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774194-7D58-0076-EA99-B3FA2E20B107}"/>
            </a:ext>
          </a:extLst>
        </p:cNvPr>
        <p:cNvGrpSpPr/>
        <p:nvPr/>
      </p:nvGrpSpPr>
      <p:grpSpPr>
        <a:xfrm>
          <a:off x="0" y="0"/>
          <a:ext cx="0" cy="0"/>
          <a:chOff x="0" y="0"/>
          <a:chExt cx="0" cy="0"/>
        </a:xfrm>
      </p:grpSpPr>
      <p:pic>
        <p:nvPicPr>
          <p:cNvPr id="5" name="Picture 4" descr="A map with lines and numbers&#10;&#10;AI-generated content may be incorrect.">
            <a:extLst>
              <a:ext uri="{FF2B5EF4-FFF2-40B4-BE49-F238E27FC236}">
                <a16:creationId xmlns:a16="http://schemas.microsoft.com/office/drawing/2014/main" id="{34FE033B-4951-C827-065E-165FA181B5B6}"/>
              </a:ext>
            </a:extLst>
          </p:cNvPr>
          <p:cNvPicPr>
            <a:picLocks noChangeAspect="1"/>
          </p:cNvPicPr>
          <p:nvPr/>
        </p:nvPicPr>
        <p:blipFill>
          <a:blip r:embed="rId3"/>
          <a:stretch>
            <a:fillRect/>
          </a:stretch>
        </p:blipFill>
        <p:spPr>
          <a:xfrm>
            <a:off x="6473640" y="1713200"/>
            <a:ext cx="5092493" cy="4937454"/>
          </a:xfrm>
          <a:prstGeom prst="rect">
            <a:avLst/>
          </a:prstGeom>
        </p:spPr>
      </p:pic>
      <p:sp>
        <p:nvSpPr>
          <p:cNvPr id="2" name="Title 1">
            <a:extLst>
              <a:ext uri="{FF2B5EF4-FFF2-40B4-BE49-F238E27FC236}">
                <a16:creationId xmlns:a16="http://schemas.microsoft.com/office/drawing/2014/main" id="{945ECB78-05FF-83F9-B247-27E9D45D5AE3}"/>
              </a:ext>
            </a:extLst>
          </p:cNvPr>
          <p:cNvSpPr>
            <a:spLocks noGrp="1"/>
          </p:cNvSpPr>
          <p:nvPr>
            <p:ph type="title"/>
          </p:nvPr>
        </p:nvSpPr>
        <p:spPr>
          <a:xfrm>
            <a:off x="176463" y="1652553"/>
            <a:ext cx="10677067" cy="700891"/>
          </a:xfrm>
        </p:spPr>
        <p:txBody>
          <a:bodyPr>
            <a:noAutofit/>
          </a:bodyPr>
          <a:lstStyle/>
          <a:p>
            <a:r>
              <a:rPr lang="en-CA" sz="3600"/>
              <a:t>Woodlot applies for RP outside licence area – Scenario 5</a:t>
            </a:r>
            <a:br>
              <a:rPr lang="en-CA" sz="4400"/>
            </a:br>
            <a:br>
              <a:rPr lang="en-US" sz="4800"/>
            </a:br>
            <a:endParaRPr lang="en-CA" sz="4400"/>
          </a:p>
        </p:txBody>
      </p:sp>
      <p:sp>
        <p:nvSpPr>
          <p:cNvPr id="3" name="Text Placeholder 2">
            <a:extLst>
              <a:ext uri="{FF2B5EF4-FFF2-40B4-BE49-F238E27FC236}">
                <a16:creationId xmlns:a16="http://schemas.microsoft.com/office/drawing/2014/main" id="{2AAB5EF1-52E2-E053-BCA9-AAB4B9988822}"/>
              </a:ext>
            </a:extLst>
          </p:cNvPr>
          <p:cNvSpPr>
            <a:spLocks noGrp="1"/>
          </p:cNvSpPr>
          <p:nvPr>
            <p:ph type="body" idx="1"/>
          </p:nvPr>
        </p:nvSpPr>
        <p:spPr>
          <a:xfrm>
            <a:off x="449179" y="1771651"/>
            <a:ext cx="11566358" cy="4646406"/>
          </a:xfrm>
        </p:spPr>
        <p:txBody>
          <a:bodyPr vert="horz" lIns="91440" tIns="45720" rIns="91440" bIns="45720" rtlCol="0" anchor="t">
            <a:normAutofit/>
          </a:bodyPr>
          <a:lstStyle/>
          <a:p>
            <a:pPr marL="342900" indent="-342900">
              <a:buFont typeface="Arial" panose="020B0604020202020204" pitchFamily="34" charset="0"/>
              <a:buChar char="•"/>
            </a:pPr>
            <a:r>
              <a:rPr lang="en-CA" b="1"/>
              <a:t>Must be included in an approved FSP</a:t>
            </a:r>
          </a:p>
          <a:p>
            <a:pPr marL="800100" lvl="1" indent="-342900">
              <a:buFont typeface="Arial" panose="020B0604020202020204" pitchFamily="34" charset="0"/>
              <a:buChar char="•"/>
            </a:pPr>
            <a:r>
              <a:rPr lang="en-CA" b="1">
                <a:solidFill>
                  <a:schemeClr val="tx1"/>
                </a:solidFill>
              </a:rPr>
              <a:t>Options:</a:t>
            </a:r>
            <a:endParaRPr lang="en-CA" b="1">
              <a:solidFill>
                <a:schemeClr val="tx1"/>
              </a:solidFill>
              <a:ea typeface="Calibri"/>
              <a:cs typeface="Calibri"/>
            </a:endParaRPr>
          </a:p>
          <a:p>
            <a:pPr marL="1257300" lvl="2" indent="-342900">
              <a:buFont typeface="Arial" panose="020B0604020202020204" pitchFamily="34" charset="0"/>
              <a:buChar char="•"/>
            </a:pPr>
            <a:r>
              <a:rPr lang="en-CA">
                <a:solidFill>
                  <a:schemeClr val="tx1"/>
                </a:solidFill>
              </a:rPr>
              <a:t>Agreement with adjacent FSP holder </a:t>
            </a:r>
            <a:endParaRPr lang="en-CA">
              <a:solidFill>
                <a:schemeClr val="tx1"/>
              </a:solidFill>
              <a:ea typeface="Calibri"/>
              <a:cs typeface="Calibri"/>
            </a:endParaRPr>
          </a:p>
          <a:p>
            <a:pPr lvl="3"/>
            <a:r>
              <a:rPr lang="en-CA" sz="1800">
                <a:solidFill>
                  <a:schemeClr val="tx1"/>
                </a:solidFill>
              </a:rPr>
              <a:t>to include in their FSP </a:t>
            </a:r>
            <a:endParaRPr lang="en-CA" sz="1800">
              <a:solidFill>
                <a:schemeClr val="tx1"/>
              </a:solidFill>
              <a:ea typeface="Calibri"/>
              <a:cs typeface="Calibri"/>
            </a:endParaRPr>
          </a:p>
          <a:p>
            <a:pPr marL="1200150" lvl="2" indent="-285750">
              <a:buFont typeface="Arial" panose="020B0604020202020204" pitchFamily="34" charset="0"/>
              <a:buChar char="•"/>
            </a:pPr>
            <a:r>
              <a:rPr lang="en-CA" sz="2000">
                <a:solidFill>
                  <a:schemeClr val="tx1"/>
                </a:solidFill>
              </a:rPr>
              <a:t>Agreement with adjacent FSP holder</a:t>
            </a:r>
            <a:endParaRPr lang="en-CA" sz="2000">
              <a:solidFill>
                <a:schemeClr val="tx1"/>
              </a:solidFill>
              <a:ea typeface="Calibri"/>
              <a:cs typeface="Calibri"/>
            </a:endParaRPr>
          </a:p>
          <a:p>
            <a:pPr lvl="3"/>
            <a:r>
              <a:rPr lang="en-CA" sz="1800">
                <a:solidFill>
                  <a:schemeClr val="tx1"/>
                </a:solidFill>
              </a:rPr>
              <a:t>to apply and build road access for Woodlot</a:t>
            </a:r>
            <a:endParaRPr lang="en-CA" sz="1800">
              <a:solidFill>
                <a:schemeClr val="tx1"/>
              </a:solidFill>
              <a:ea typeface="Calibri"/>
              <a:cs typeface="Calibri"/>
            </a:endParaRPr>
          </a:p>
          <a:p>
            <a:pPr marL="1200150" lvl="2" indent="-285750">
              <a:buFont typeface="Arial" panose="020B0604020202020204" pitchFamily="34" charset="0"/>
              <a:buChar char="•"/>
            </a:pPr>
            <a:r>
              <a:rPr lang="en-CA">
                <a:solidFill>
                  <a:schemeClr val="tx1"/>
                </a:solidFill>
              </a:rPr>
              <a:t>WL has an FSP for outside their licence</a:t>
            </a:r>
            <a:endParaRPr lang="en-CA">
              <a:solidFill>
                <a:schemeClr val="tx1"/>
              </a:solidFill>
              <a:ea typeface="Calibri"/>
              <a:cs typeface="Calibri"/>
            </a:endParaRPr>
          </a:p>
          <a:p>
            <a:pPr lvl="3"/>
            <a:r>
              <a:rPr lang="en-CA" sz="1800">
                <a:solidFill>
                  <a:schemeClr val="tx1"/>
                </a:solidFill>
              </a:rPr>
              <a:t>Area</a:t>
            </a:r>
            <a:endParaRPr lang="en-CA" sz="1800">
              <a:solidFill>
                <a:schemeClr val="tx1"/>
              </a:solidFill>
              <a:ea typeface="Calibri"/>
              <a:cs typeface="Calibri"/>
            </a:endParaRPr>
          </a:p>
          <a:p>
            <a:pPr lvl="3"/>
            <a:endParaRPr lang="en-CA" sz="1800">
              <a:solidFill>
                <a:schemeClr val="tx1"/>
              </a:solidFill>
            </a:endParaRPr>
          </a:p>
          <a:p>
            <a:pPr marL="342900" indent="-342900">
              <a:buFont typeface="Arial" panose="020B0604020202020204" pitchFamily="34" charset="0"/>
              <a:buChar char="•"/>
            </a:pPr>
            <a:r>
              <a:rPr lang="en-CA" b="1"/>
              <a:t>FOM requirements apply to the RP</a:t>
            </a:r>
            <a:endParaRPr lang="en-CA" b="1">
              <a:ea typeface="Calibri"/>
              <a:cs typeface="Calibri"/>
            </a:endParaRPr>
          </a:p>
        </p:txBody>
      </p:sp>
      <mc:AlternateContent xmlns:mc="http://schemas.openxmlformats.org/markup-compatibility/2006" xmlns:p14="http://schemas.microsoft.com/office/powerpoint/2010/main">
        <mc:Choice Requires="p14">
          <p:contentPart p14:bwMode="auto" r:id="rId4">
            <p14:nvContentPartPr>
              <p14:cNvPr id="12" name="Ink 11">
                <a:extLst>
                  <a:ext uri="{FF2B5EF4-FFF2-40B4-BE49-F238E27FC236}">
                    <a16:creationId xmlns:a16="http://schemas.microsoft.com/office/drawing/2014/main" id="{6074F076-D8D6-5E0B-D7FF-ECB2187DD174}"/>
                  </a:ext>
                </a:extLst>
              </p14:cNvPr>
              <p14:cNvContentPartPr/>
              <p14:nvPr/>
            </p14:nvContentPartPr>
            <p14:xfrm>
              <a:off x="7141837" y="4524038"/>
              <a:ext cx="1155120" cy="1277546"/>
            </p14:xfrm>
          </p:contentPart>
        </mc:Choice>
        <mc:Fallback xmlns="">
          <p:pic>
            <p:nvPicPr>
              <p:cNvPr id="12" name="Ink 11">
                <a:extLst>
                  <a:ext uri="{FF2B5EF4-FFF2-40B4-BE49-F238E27FC236}">
                    <a16:creationId xmlns:a16="http://schemas.microsoft.com/office/drawing/2014/main" id="{6074F076-D8D6-5E0B-D7FF-ECB2187DD174}"/>
                  </a:ext>
                </a:extLst>
              </p:cNvPr>
              <p:cNvPicPr/>
              <p:nvPr/>
            </p:nvPicPr>
            <p:blipFill>
              <a:blip r:embed="rId5"/>
              <a:stretch>
                <a:fillRect/>
              </a:stretch>
            </p:blipFill>
            <p:spPr>
              <a:xfrm>
                <a:off x="7123839" y="4506044"/>
                <a:ext cx="1190756" cy="1313173"/>
              </a:xfrm>
              <a:prstGeom prst="rect">
                <a:avLst/>
              </a:prstGeom>
            </p:spPr>
          </p:pic>
        </mc:Fallback>
      </mc:AlternateContent>
      <p:sp>
        <p:nvSpPr>
          <p:cNvPr id="17" name="TextBox 16">
            <a:extLst>
              <a:ext uri="{FF2B5EF4-FFF2-40B4-BE49-F238E27FC236}">
                <a16:creationId xmlns:a16="http://schemas.microsoft.com/office/drawing/2014/main" id="{FB4B83EC-23BA-6DCF-E797-B82AFB364E52}"/>
              </a:ext>
            </a:extLst>
          </p:cNvPr>
          <p:cNvSpPr txBox="1"/>
          <p:nvPr/>
        </p:nvSpPr>
        <p:spPr>
          <a:xfrm>
            <a:off x="9212238" y="1967552"/>
            <a:ext cx="1447772" cy="461665"/>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solidFill>
                  <a:srgbClr val="C00000"/>
                </a:solidFill>
                <a:ea typeface="Calibri"/>
                <a:cs typeface="Calibri"/>
              </a:rPr>
              <a:t>Woodlot</a:t>
            </a:r>
          </a:p>
        </p:txBody>
      </p:sp>
      <p:sp>
        <p:nvSpPr>
          <p:cNvPr id="19" name="TextBox 18">
            <a:extLst>
              <a:ext uri="{FF2B5EF4-FFF2-40B4-BE49-F238E27FC236}">
                <a16:creationId xmlns:a16="http://schemas.microsoft.com/office/drawing/2014/main" id="{F358949E-05A9-BFA8-F43A-5AE4C3B74720}"/>
              </a:ext>
            </a:extLst>
          </p:cNvPr>
          <p:cNvSpPr txBox="1"/>
          <p:nvPr/>
        </p:nvSpPr>
        <p:spPr>
          <a:xfrm>
            <a:off x="6562840" y="3832746"/>
            <a:ext cx="131874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a:solidFill>
                  <a:srgbClr val="C00000"/>
                </a:solidFill>
                <a:ea typeface="Calibri"/>
                <a:cs typeface="Calibri"/>
              </a:rPr>
              <a:t>FNWL</a:t>
            </a:r>
          </a:p>
        </p:txBody>
      </p:sp>
    </p:spTree>
    <p:extLst>
      <p:ext uri="{BB962C8B-B14F-4D97-AF65-F5344CB8AC3E}">
        <p14:creationId xmlns:p14="http://schemas.microsoft.com/office/powerpoint/2010/main" val="17164886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E96F3-AC50-55D6-0B15-72481C139D9A}"/>
              </a:ext>
            </a:extLst>
          </p:cNvPr>
          <p:cNvSpPr>
            <a:spLocks noGrp="1"/>
          </p:cNvSpPr>
          <p:nvPr>
            <p:ph type="title"/>
          </p:nvPr>
        </p:nvSpPr>
        <p:spPr>
          <a:xfrm>
            <a:off x="174373" y="439882"/>
            <a:ext cx="9189156" cy="656929"/>
          </a:xfrm>
        </p:spPr>
        <p:txBody>
          <a:bodyPr>
            <a:noAutofit/>
          </a:bodyPr>
          <a:lstStyle/>
          <a:p>
            <a:r>
              <a:rPr lang="en-CA" sz="4400" dirty="0"/>
              <a:t>Wildfire Timber Salvage Scenario 6</a:t>
            </a:r>
          </a:p>
        </p:txBody>
      </p:sp>
      <p:sp>
        <p:nvSpPr>
          <p:cNvPr id="3" name="Text Placeholder 2">
            <a:extLst>
              <a:ext uri="{FF2B5EF4-FFF2-40B4-BE49-F238E27FC236}">
                <a16:creationId xmlns:a16="http://schemas.microsoft.com/office/drawing/2014/main" id="{56E67D3E-3FEB-B64F-069F-E1CB1D7DD324}"/>
              </a:ext>
            </a:extLst>
          </p:cNvPr>
          <p:cNvSpPr>
            <a:spLocks noGrp="1"/>
          </p:cNvSpPr>
          <p:nvPr>
            <p:ph type="body" idx="1"/>
          </p:nvPr>
        </p:nvSpPr>
        <p:spPr>
          <a:xfrm>
            <a:off x="430306" y="1778467"/>
            <a:ext cx="10917145" cy="4311186"/>
          </a:xfrm>
        </p:spPr>
        <p:txBody>
          <a:bodyPr>
            <a:noAutofit/>
          </a:bodyPr>
          <a:lstStyle/>
          <a:p>
            <a:r>
              <a:rPr lang="en-CA" sz="1800" u="sng">
                <a:hlinkClick r:id="rId3"/>
              </a:rPr>
              <a:t>Wildfire Timber Salvage Planning and Administration Guidance 2025 release</a:t>
            </a:r>
            <a:r>
              <a:rPr lang="en-CA" sz="1800"/>
              <a:t> </a:t>
            </a:r>
          </a:p>
          <a:p>
            <a:pPr marL="742950" lvl="1" indent="-285750">
              <a:spcBef>
                <a:spcPts val="0"/>
              </a:spcBef>
              <a:buFont typeface="Arial" panose="020B0604020202020204" pitchFamily="34" charset="0"/>
              <a:buChar char="•"/>
            </a:pPr>
            <a:r>
              <a:rPr lang="en-CA" sz="1600">
                <a:solidFill>
                  <a:schemeClr val="tx1"/>
                </a:solidFill>
              </a:rPr>
              <a:t>Prioritizes moderate to high burn severity timber</a:t>
            </a:r>
          </a:p>
          <a:p>
            <a:pPr marL="800100" lvl="1" indent="-342900">
              <a:spcBef>
                <a:spcPts val="0"/>
              </a:spcBef>
              <a:buFont typeface="Arial" panose="020B0604020202020204" pitchFamily="34" charset="0"/>
              <a:buChar char="•"/>
            </a:pPr>
            <a:r>
              <a:rPr lang="en-CA" sz="1600">
                <a:solidFill>
                  <a:schemeClr val="tx1"/>
                </a:solidFill>
              </a:rPr>
              <a:t>Includes:</a:t>
            </a:r>
          </a:p>
          <a:p>
            <a:pPr marL="1257300" lvl="2" indent="-342900">
              <a:spcBef>
                <a:spcPts val="0"/>
              </a:spcBef>
              <a:buFont typeface="Courier New" panose="02070309020205020404" pitchFamily="49" charset="0"/>
              <a:buChar char="o"/>
            </a:pPr>
            <a:r>
              <a:rPr lang="en-CA" sz="1600">
                <a:solidFill>
                  <a:schemeClr val="tx1"/>
                </a:solidFill>
              </a:rPr>
              <a:t>Post Wildfire Fibre Recovery Guidance</a:t>
            </a:r>
          </a:p>
          <a:p>
            <a:pPr marL="1257300" lvl="2" indent="-342900">
              <a:spcBef>
                <a:spcPts val="0"/>
              </a:spcBef>
              <a:buFont typeface="Courier New" panose="02070309020205020404" pitchFamily="49" charset="0"/>
              <a:buChar char="o"/>
            </a:pPr>
            <a:r>
              <a:rPr lang="en-CA" sz="1600">
                <a:solidFill>
                  <a:schemeClr val="tx1"/>
                </a:solidFill>
              </a:rPr>
              <a:t>Ribbonless Boundary Tool</a:t>
            </a:r>
          </a:p>
          <a:p>
            <a:pPr marL="1257300" lvl="2" indent="-342900">
              <a:spcBef>
                <a:spcPts val="0"/>
              </a:spcBef>
              <a:buFont typeface="Courier New" panose="02070309020205020404" pitchFamily="49" charset="0"/>
              <a:buChar char="o"/>
            </a:pPr>
            <a:r>
              <a:rPr lang="en-CA" sz="1600">
                <a:solidFill>
                  <a:schemeClr val="tx1"/>
                </a:solidFill>
              </a:rPr>
              <a:t>Wildfire Salvage Opportunity Agreement</a:t>
            </a:r>
          </a:p>
          <a:p>
            <a:pPr>
              <a:spcBef>
                <a:spcPts val="0"/>
              </a:spcBef>
            </a:pPr>
            <a:endParaRPr lang="en-CA" sz="1800"/>
          </a:p>
          <a:p>
            <a:pPr>
              <a:spcBef>
                <a:spcPts val="0"/>
              </a:spcBef>
            </a:pPr>
            <a:r>
              <a:rPr lang="en-CA" sz="1800"/>
              <a:t>Phase Planning and Development</a:t>
            </a:r>
          </a:p>
          <a:p>
            <a:pPr marL="742950" lvl="1" indent="-285750">
              <a:spcBef>
                <a:spcPts val="0"/>
              </a:spcBef>
              <a:buFont typeface="Arial" panose="020B0604020202020204" pitchFamily="34" charset="0"/>
              <a:buChar char="•"/>
            </a:pPr>
            <a:r>
              <a:rPr lang="en-CA" sz="1600">
                <a:solidFill>
                  <a:schemeClr val="tx1"/>
                </a:solidFill>
              </a:rPr>
              <a:t>5 Phases</a:t>
            </a:r>
          </a:p>
          <a:p>
            <a:pPr>
              <a:spcBef>
                <a:spcPts val="0"/>
              </a:spcBef>
            </a:pPr>
            <a:endParaRPr lang="en-CA" sz="1800"/>
          </a:p>
          <a:p>
            <a:pPr>
              <a:spcBef>
                <a:spcPts val="0"/>
              </a:spcBef>
            </a:pPr>
            <a:r>
              <a:rPr lang="en-CA" sz="1800"/>
              <a:t>Current Tools:</a:t>
            </a:r>
          </a:p>
          <a:p>
            <a:pPr marL="742950" lvl="1" indent="-285750">
              <a:spcBef>
                <a:spcPts val="0"/>
              </a:spcBef>
              <a:buFont typeface="Arial" panose="020B0604020202020204" pitchFamily="34" charset="0"/>
              <a:buChar char="•"/>
            </a:pPr>
            <a:r>
              <a:rPr lang="en-CA" sz="1600">
                <a:solidFill>
                  <a:schemeClr val="tx1"/>
                </a:solidFill>
              </a:rPr>
              <a:t>Tenures and Agreements</a:t>
            </a:r>
          </a:p>
          <a:p>
            <a:pPr marL="742950" lvl="1" indent="-285750">
              <a:spcBef>
                <a:spcPts val="0"/>
              </a:spcBef>
              <a:buFont typeface="Arial" panose="020B0604020202020204" pitchFamily="34" charset="0"/>
              <a:buChar char="•"/>
            </a:pPr>
            <a:r>
              <a:rPr lang="en-CA" sz="1600">
                <a:solidFill>
                  <a:schemeClr val="tx1"/>
                </a:solidFill>
              </a:rPr>
              <a:t>Authorizations</a:t>
            </a:r>
          </a:p>
          <a:p>
            <a:pPr>
              <a:spcBef>
                <a:spcPts val="0"/>
              </a:spcBef>
            </a:pPr>
            <a:endParaRPr lang="en-CA" sz="2000"/>
          </a:p>
          <a:p>
            <a:pPr>
              <a:spcBef>
                <a:spcPts val="0"/>
              </a:spcBef>
            </a:pPr>
            <a:r>
              <a:rPr lang="en-CA" sz="2000"/>
              <a:t>Training in near future</a:t>
            </a:r>
            <a:endParaRPr lang="en-CA" sz="2000">
              <a:solidFill>
                <a:schemeClr val="tx1"/>
              </a:solidFill>
            </a:endParaRPr>
          </a:p>
          <a:p>
            <a:pPr>
              <a:spcBef>
                <a:spcPts val="0"/>
              </a:spcBef>
            </a:pPr>
            <a:endParaRPr lang="en-CA" sz="1800"/>
          </a:p>
          <a:p>
            <a:pPr>
              <a:spcBef>
                <a:spcPts val="0"/>
              </a:spcBef>
            </a:pPr>
            <a:r>
              <a:rPr lang="en-CA" sz="1800"/>
              <a:t>Pricing</a:t>
            </a:r>
          </a:p>
          <a:p>
            <a:pPr marL="800100" lvl="1" indent="-342900">
              <a:spcBef>
                <a:spcPts val="0"/>
              </a:spcBef>
              <a:buFont typeface="Arial" panose="020B0604020202020204" pitchFamily="34" charset="0"/>
              <a:buChar char="•"/>
            </a:pPr>
            <a:r>
              <a:rPr lang="en-CA" sz="1600">
                <a:solidFill>
                  <a:schemeClr val="tx1"/>
                </a:solidFill>
              </a:rPr>
              <a:t>Fully appraised</a:t>
            </a:r>
          </a:p>
          <a:p>
            <a:pPr marL="800100" lvl="1" indent="-342900">
              <a:spcBef>
                <a:spcPts val="0"/>
              </a:spcBef>
              <a:buFont typeface="Arial" panose="020B0604020202020204" pitchFamily="34" charset="0"/>
              <a:buChar char="•"/>
            </a:pPr>
            <a:r>
              <a:rPr lang="en-CA" sz="1600">
                <a:solidFill>
                  <a:schemeClr val="tx1"/>
                </a:solidFill>
              </a:rPr>
              <a:t>Comparative Cruise</a:t>
            </a:r>
          </a:p>
          <a:p>
            <a:endParaRPr lang="en-CA" sz="1800"/>
          </a:p>
        </p:txBody>
      </p:sp>
      <p:pic>
        <p:nvPicPr>
          <p:cNvPr id="5" name="Picture 4">
            <a:extLst>
              <a:ext uri="{FF2B5EF4-FFF2-40B4-BE49-F238E27FC236}">
                <a16:creationId xmlns:a16="http://schemas.microsoft.com/office/drawing/2014/main" id="{C6255E02-8C7F-EC5D-F96D-F805F9B742F0}"/>
              </a:ext>
            </a:extLst>
          </p:cNvPr>
          <p:cNvPicPr>
            <a:picLocks noChangeAspect="1"/>
          </p:cNvPicPr>
          <p:nvPr/>
        </p:nvPicPr>
        <p:blipFill>
          <a:blip r:embed="rId4"/>
          <a:stretch>
            <a:fillRect/>
          </a:stretch>
        </p:blipFill>
        <p:spPr>
          <a:xfrm>
            <a:off x="6213501" y="2304008"/>
            <a:ext cx="5751950" cy="3924860"/>
          </a:xfrm>
          <a:prstGeom prst="rect">
            <a:avLst/>
          </a:prstGeom>
        </p:spPr>
      </p:pic>
    </p:spTree>
    <p:extLst>
      <p:ext uri="{BB962C8B-B14F-4D97-AF65-F5344CB8AC3E}">
        <p14:creationId xmlns:p14="http://schemas.microsoft.com/office/powerpoint/2010/main" val="10146169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90E93A-85EC-EE9B-11A7-B50744ECC6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74AEEC-68D0-1B4B-E8D5-3C31E5CD99E5}"/>
              </a:ext>
            </a:extLst>
          </p:cNvPr>
          <p:cNvSpPr>
            <a:spLocks noGrp="1"/>
          </p:cNvSpPr>
          <p:nvPr>
            <p:ph type="title"/>
          </p:nvPr>
        </p:nvSpPr>
        <p:spPr>
          <a:xfrm>
            <a:off x="174373" y="439882"/>
            <a:ext cx="9189156" cy="656929"/>
          </a:xfrm>
        </p:spPr>
        <p:txBody>
          <a:bodyPr>
            <a:noAutofit/>
          </a:bodyPr>
          <a:lstStyle/>
          <a:p>
            <a:r>
              <a:rPr lang="en-CA" sz="4400"/>
              <a:t>Wildfire Timber Salvage Scenario 6</a:t>
            </a:r>
          </a:p>
        </p:txBody>
      </p:sp>
      <p:sp>
        <p:nvSpPr>
          <p:cNvPr id="3" name="Text Placeholder 2">
            <a:extLst>
              <a:ext uri="{FF2B5EF4-FFF2-40B4-BE49-F238E27FC236}">
                <a16:creationId xmlns:a16="http://schemas.microsoft.com/office/drawing/2014/main" id="{B7037B0C-953F-98AA-1FE3-A956CB57B273}"/>
              </a:ext>
            </a:extLst>
          </p:cNvPr>
          <p:cNvSpPr>
            <a:spLocks noGrp="1"/>
          </p:cNvSpPr>
          <p:nvPr>
            <p:ph type="body" idx="1"/>
          </p:nvPr>
        </p:nvSpPr>
        <p:spPr>
          <a:xfrm>
            <a:off x="831851" y="1714968"/>
            <a:ext cx="10624457" cy="4556114"/>
          </a:xfrm>
        </p:spPr>
        <p:txBody>
          <a:bodyPr vert="horz" lIns="91440" tIns="45720" rIns="91440" bIns="45720" rtlCol="0" anchor="t">
            <a:normAutofit/>
          </a:bodyPr>
          <a:lstStyle/>
          <a:p>
            <a:r>
              <a:rPr lang="en-CA"/>
              <a:t>Pricing Interior Appraisal Manual (IAM)</a:t>
            </a:r>
          </a:p>
          <a:p>
            <a:pPr marL="800100" lvl="1" indent="-342900">
              <a:buChar char="•"/>
            </a:pPr>
            <a:r>
              <a:rPr lang="en-CA"/>
              <a:t>Fully Appraised Cutting Authority Area (section 1.4 - IAM)</a:t>
            </a:r>
            <a:endParaRPr lang="en-CA">
              <a:ea typeface="Calibri" panose="020F0502020204030204"/>
              <a:cs typeface="Calibri" panose="020F0502020204030204"/>
            </a:endParaRPr>
          </a:p>
          <a:p>
            <a:pPr marL="800100" lvl="1" indent="-342900">
              <a:buFont typeface="Arial" panose="020B0604020202020204" pitchFamily="34" charset="0"/>
              <a:buChar char="•"/>
            </a:pPr>
            <a:endParaRPr lang="en-CA">
              <a:solidFill>
                <a:srgbClr val="898989"/>
              </a:solidFill>
              <a:ea typeface="Calibri" panose="020F0502020204030204"/>
              <a:cs typeface="Calibri" panose="020F0502020204030204"/>
            </a:endParaRPr>
          </a:p>
        </p:txBody>
      </p:sp>
      <p:pic>
        <p:nvPicPr>
          <p:cNvPr id="4" name="Picture 3" descr="A black and white image of a rectangular object with text&#10;&#10;AI-generated content may be incorrect.">
            <a:extLst>
              <a:ext uri="{FF2B5EF4-FFF2-40B4-BE49-F238E27FC236}">
                <a16:creationId xmlns:a16="http://schemas.microsoft.com/office/drawing/2014/main" id="{C0699307-5D70-69C5-DDA9-79F1E0BFE22B}"/>
              </a:ext>
            </a:extLst>
          </p:cNvPr>
          <p:cNvPicPr>
            <a:picLocks noChangeAspect="1"/>
          </p:cNvPicPr>
          <p:nvPr/>
        </p:nvPicPr>
        <p:blipFill>
          <a:blip r:embed="rId3"/>
          <a:stretch>
            <a:fillRect/>
          </a:stretch>
        </p:blipFill>
        <p:spPr>
          <a:xfrm>
            <a:off x="536348" y="3090635"/>
            <a:ext cx="4234090" cy="3253015"/>
          </a:xfrm>
          <a:prstGeom prst="rect">
            <a:avLst/>
          </a:prstGeom>
        </p:spPr>
      </p:pic>
      <p:sp>
        <p:nvSpPr>
          <p:cNvPr id="5" name="TextBox 4">
            <a:extLst>
              <a:ext uri="{FF2B5EF4-FFF2-40B4-BE49-F238E27FC236}">
                <a16:creationId xmlns:a16="http://schemas.microsoft.com/office/drawing/2014/main" id="{087DDFBE-B40E-F1E3-4E99-36349131AF43}"/>
              </a:ext>
            </a:extLst>
          </p:cNvPr>
          <p:cNvSpPr txBox="1"/>
          <p:nvPr/>
        </p:nvSpPr>
        <p:spPr>
          <a:xfrm>
            <a:off x="4039895" y="2818356"/>
            <a:ext cx="8152105" cy="42442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1">
              <a:lnSpc>
                <a:spcPct val="90000"/>
              </a:lnSpc>
              <a:spcBef>
                <a:spcPts val="500"/>
              </a:spcBef>
            </a:pPr>
            <a:r>
              <a:rPr lang="en-CA" sz="2800">
                <a:latin typeface="Calibri"/>
                <a:ea typeface="Calibri"/>
                <a:cs typeface="Calibri"/>
              </a:rPr>
              <a:t>Two options: </a:t>
            </a:r>
          </a:p>
          <a:p>
            <a:pPr marL="1371600" lvl="2" indent="-457200">
              <a:lnSpc>
                <a:spcPct val="90000"/>
              </a:lnSpc>
              <a:spcBef>
                <a:spcPts val="500"/>
              </a:spcBef>
              <a:buFont typeface="Courier New" panose="02070309020205020404" pitchFamily="49" charset="0"/>
              <a:buChar char="o"/>
            </a:pPr>
            <a:r>
              <a:rPr lang="en-CA" sz="2800">
                <a:solidFill>
                  <a:srgbClr val="898989"/>
                </a:solidFill>
                <a:ea typeface="Calibri"/>
                <a:cs typeface="Calibri"/>
              </a:rPr>
              <a:t>Less than 7850 rule, or</a:t>
            </a:r>
          </a:p>
          <a:p>
            <a:pPr marL="1371600" lvl="2" indent="-457200">
              <a:lnSpc>
                <a:spcPct val="90000"/>
              </a:lnSpc>
              <a:spcBef>
                <a:spcPts val="500"/>
              </a:spcBef>
              <a:buFont typeface="Courier New" panose="02070309020205020404" pitchFamily="49" charset="0"/>
              <a:buChar char="o"/>
            </a:pPr>
            <a:r>
              <a:rPr lang="en-CA" sz="2800">
                <a:solidFill>
                  <a:srgbClr val="898989"/>
                </a:solidFill>
                <a:ea typeface="Calibri"/>
                <a:cs typeface="Calibri"/>
              </a:rPr>
              <a:t>For salvage of wildfire damaged timber, all blocks must:</a:t>
            </a:r>
          </a:p>
          <a:p>
            <a:pPr marL="1828800" lvl="3" indent="-457200">
              <a:lnSpc>
                <a:spcPct val="90000"/>
              </a:lnSpc>
              <a:spcBef>
                <a:spcPts val="500"/>
              </a:spcBef>
              <a:buFont typeface="Arial" panose="020B0604020202020204" pitchFamily="34" charset="0"/>
              <a:buChar char="•"/>
            </a:pPr>
            <a:r>
              <a:rPr lang="en-CA" sz="2400">
                <a:solidFill>
                  <a:srgbClr val="898989"/>
                </a:solidFill>
                <a:ea typeface="Calibri"/>
                <a:cs typeface="Calibri"/>
              </a:rPr>
              <a:t>Be fully within a mapped wildfire boundary</a:t>
            </a:r>
            <a:r>
              <a:rPr lang="en-US" sz="2400">
                <a:solidFill>
                  <a:srgbClr val="000000"/>
                </a:solidFill>
                <a:ea typeface="Calibri"/>
                <a:cs typeface="Calibri"/>
              </a:rPr>
              <a:t> </a:t>
            </a:r>
          </a:p>
          <a:p>
            <a:pPr marL="1828800" lvl="3" indent="-457200">
              <a:lnSpc>
                <a:spcPct val="90000"/>
              </a:lnSpc>
              <a:spcBef>
                <a:spcPts val="500"/>
              </a:spcBef>
              <a:buFont typeface="Arial" panose="020B0604020202020204" pitchFamily="34" charset="0"/>
              <a:buChar char="•"/>
            </a:pPr>
            <a:r>
              <a:rPr lang="en-CA" sz="2400">
                <a:solidFill>
                  <a:srgbClr val="898989"/>
                </a:solidFill>
                <a:ea typeface="Calibri"/>
                <a:cs typeface="Calibri"/>
              </a:rPr>
              <a:t>consist of at least 40% fire damaged timber</a:t>
            </a:r>
          </a:p>
          <a:p>
            <a:pPr marL="1828800" lvl="3" indent="-457200">
              <a:lnSpc>
                <a:spcPct val="90000"/>
              </a:lnSpc>
              <a:spcBef>
                <a:spcPts val="500"/>
              </a:spcBef>
              <a:buFont typeface="Arial" panose="020B0604020202020204" pitchFamily="34" charset="0"/>
              <a:buChar char="•"/>
            </a:pPr>
            <a:r>
              <a:rPr lang="en-CA" sz="2400" baseline="0">
                <a:solidFill>
                  <a:srgbClr val="898989"/>
                </a:solidFill>
                <a:ea typeface="Arial"/>
                <a:cs typeface="Arial"/>
              </a:rPr>
              <a:t>be within same management unit</a:t>
            </a:r>
            <a:r>
              <a:rPr lang="en-US" sz="2400">
                <a:solidFill>
                  <a:schemeClr val="tx1">
                    <a:lumMod val="50000"/>
                    <a:lumOff val="50000"/>
                  </a:schemeClr>
                </a:solidFill>
                <a:ea typeface="Arial"/>
                <a:cs typeface="Arial"/>
              </a:rPr>
              <a:t>​ (TSA)</a:t>
            </a:r>
            <a:endParaRPr lang="en-US" sz="2800">
              <a:solidFill>
                <a:schemeClr val="tx1">
                  <a:lumMod val="50000"/>
                  <a:lumOff val="50000"/>
                </a:schemeClr>
              </a:solidFill>
              <a:ea typeface="Arial"/>
              <a:cs typeface="Calibri" panose="020F0502020204030204"/>
            </a:endParaRPr>
          </a:p>
          <a:p>
            <a:pPr marL="1828800" lvl="3" indent="-457200">
              <a:lnSpc>
                <a:spcPct val="90000"/>
              </a:lnSpc>
              <a:spcBef>
                <a:spcPts val="500"/>
              </a:spcBef>
              <a:buFont typeface="Arial" panose="020B0604020202020204" pitchFamily="34" charset="0"/>
              <a:buChar char="•"/>
            </a:pPr>
            <a:r>
              <a:rPr lang="en-CA" sz="2400" baseline="0">
                <a:solidFill>
                  <a:srgbClr val="898989"/>
                </a:solidFill>
                <a:ea typeface="Arial"/>
                <a:cs typeface="Arial"/>
              </a:rPr>
              <a:t>be appraised to the same Point Of Appraisal (POA)</a:t>
            </a:r>
            <a:r>
              <a:rPr lang="en-US" sz="2400">
                <a:ea typeface="Arial"/>
                <a:cs typeface="Arial"/>
              </a:rPr>
              <a:t>​</a:t>
            </a:r>
          </a:p>
          <a:p>
            <a:pPr marL="1714500" lvl="3" indent="-342900" rtl="0">
              <a:buFont typeface="Arial"/>
              <a:buChar char="•"/>
            </a:pPr>
            <a:endParaRPr lang="en-CA">
              <a:latin typeface="Arial"/>
              <a:cs typeface="Arial"/>
            </a:endParaRPr>
          </a:p>
          <a:p>
            <a:pPr marL="1714500" lvl="3" indent="-342900">
              <a:buFont typeface="Arial"/>
              <a:buChar char="•"/>
            </a:pPr>
            <a:endParaRPr lang="en-US">
              <a:ea typeface="Calibri" panose="020F0502020204030204"/>
              <a:cs typeface="Calibri" panose="020F0502020204030204"/>
            </a:endParaRPr>
          </a:p>
        </p:txBody>
      </p:sp>
    </p:spTree>
    <p:extLst>
      <p:ext uri="{BB962C8B-B14F-4D97-AF65-F5344CB8AC3E}">
        <p14:creationId xmlns:p14="http://schemas.microsoft.com/office/powerpoint/2010/main" val="36818187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84D347-1C26-20F8-C1F8-5540AF5348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0695C4-A2F3-5C49-DF55-2110F1969442}"/>
              </a:ext>
            </a:extLst>
          </p:cNvPr>
          <p:cNvSpPr>
            <a:spLocks noGrp="1"/>
          </p:cNvSpPr>
          <p:nvPr>
            <p:ph type="title"/>
          </p:nvPr>
        </p:nvSpPr>
        <p:spPr>
          <a:xfrm>
            <a:off x="174373" y="439882"/>
            <a:ext cx="10223996" cy="656929"/>
          </a:xfrm>
        </p:spPr>
        <p:txBody>
          <a:bodyPr>
            <a:noAutofit/>
          </a:bodyPr>
          <a:lstStyle/>
          <a:p>
            <a:r>
              <a:rPr lang="en-CA" sz="4400"/>
              <a:t>Interior Wildfire Timber Salvage Scenario 6</a:t>
            </a:r>
          </a:p>
        </p:txBody>
      </p:sp>
      <p:sp>
        <p:nvSpPr>
          <p:cNvPr id="3" name="Text Placeholder 2">
            <a:extLst>
              <a:ext uri="{FF2B5EF4-FFF2-40B4-BE49-F238E27FC236}">
                <a16:creationId xmlns:a16="http://schemas.microsoft.com/office/drawing/2014/main" id="{6C734839-709D-BBE5-C623-FB40E78DA599}"/>
              </a:ext>
            </a:extLst>
          </p:cNvPr>
          <p:cNvSpPr>
            <a:spLocks noGrp="1"/>
          </p:cNvSpPr>
          <p:nvPr>
            <p:ph type="body" idx="1"/>
          </p:nvPr>
        </p:nvSpPr>
        <p:spPr>
          <a:xfrm>
            <a:off x="831851" y="1778467"/>
            <a:ext cx="10515600" cy="4311186"/>
          </a:xfrm>
        </p:spPr>
        <p:txBody>
          <a:bodyPr vert="horz" lIns="91440" tIns="45720" rIns="91440" bIns="45720" rtlCol="0" anchor="t">
            <a:normAutofit/>
          </a:bodyPr>
          <a:lstStyle/>
          <a:p>
            <a:r>
              <a:rPr lang="en-CA"/>
              <a:t>Pricing Interior Appraisal Manual (IAM)</a:t>
            </a:r>
          </a:p>
          <a:p>
            <a:pPr marL="800100" lvl="1" indent="-342900">
              <a:buChar char="•"/>
            </a:pPr>
            <a:r>
              <a:rPr lang="en-CA">
                <a:solidFill>
                  <a:schemeClr val="tx1"/>
                </a:solidFill>
                <a:ea typeface="Calibri" panose="020F0502020204030204"/>
                <a:cs typeface="Calibri" panose="020F0502020204030204"/>
              </a:rPr>
              <a:t>Comparative Cruise Data </a:t>
            </a:r>
            <a:r>
              <a:rPr lang="en-CA">
                <a:ea typeface="Calibri" panose="020F0502020204030204"/>
                <a:cs typeface="Calibri" panose="020F0502020204030204"/>
              </a:rPr>
              <a:t>(section 1.5.1.1)</a:t>
            </a:r>
            <a:endParaRPr lang="en-CA"/>
          </a:p>
          <a:p>
            <a:pPr marL="800100" lvl="1" indent="-342900">
              <a:buFont typeface="Arial" panose="020B0604020202020204" pitchFamily="34" charset="0"/>
              <a:buChar char="•"/>
            </a:pPr>
            <a:endParaRPr lang="en-CA" sz="1400">
              <a:ea typeface="Calibri" panose="020F0502020204030204"/>
              <a:cs typeface="Calibri" panose="020F0502020204030204"/>
            </a:endParaRPr>
          </a:p>
          <a:p>
            <a:pPr marL="1257300" lvl="2" indent="-342900">
              <a:buFont typeface="Arial" panose="020B0604020202020204" pitchFamily="34" charset="0"/>
              <a:buChar char="•"/>
            </a:pPr>
            <a:r>
              <a:rPr lang="en-CA">
                <a:ea typeface="Calibri" panose="020F0502020204030204"/>
                <a:cs typeface="Calibri" panose="020F0502020204030204"/>
              </a:rPr>
              <a:t>If there is time to perform a full cruise, timber is to be cruised (ss 1).</a:t>
            </a:r>
          </a:p>
          <a:p>
            <a:pPr marL="1257300" lvl="2" indent="-342900">
              <a:buFont typeface="Arial" panose="020B0604020202020204" pitchFamily="34" charset="0"/>
              <a:buChar char="•"/>
            </a:pPr>
            <a:r>
              <a:rPr lang="en-CA">
                <a:ea typeface="Calibri" panose="020F0502020204030204"/>
                <a:cs typeface="Calibri" panose="020F0502020204030204"/>
              </a:rPr>
              <a:t>Approval requirement – determination that cruising will delay expeditious harvesting and will result in further damage (ss 2).</a:t>
            </a:r>
          </a:p>
          <a:p>
            <a:pPr marL="1714500" lvl="3" indent="-342900">
              <a:buFont typeface="Arial" panose="020B0604020202020204" pitchFamily="34" charset="0"/>
              <a:buChar char="•"/>
            </a:pPr>
            <a:r>
              <a:rPr lang="en-CA">
                <a:ea typeface="Calibri" panose="020F0502020204030204"/>
                <a:cs typeface="Calibri" panose="020F0502020204030204"/>
              </a:rPr>
              <a:t>Under 5000m3 District Manager</a:t>
            </a:r>
          </a:p>
          <a:p>
            <a:pPr marL="1714500" lvl="3" indent="-342900">
              <a:buFont typeface="Arial" panose="020B0604020202020204" pitchFamily="34" charset="0"/>
              <a:buChar char="•"/>
            </a:pPr>
            <a:r>
              <a:rPr lang="en-CA">
                <a:ea typeface="Calibri" panose="020F0502020204030204"/>
                <a:cs typeface="Calibri" panose="020F0502020204030204"/>
              </a:rPr>
              <a:t>Over 5000m3 </a:t>
            </a:r>
            <a:r>
              <a:rPr lang="en-CA" sz="1800">
                <a:ea typeface="Calibri" panose="020F0502020204030204"/>
                <a:cs typeface="Calibri" panose="020F0502020204030204"/>
              </a:rPr>
              <a:t>Regional Manager or BCTS ED</a:t>
            </a:r>
            <a:endParaRPr lang="en-CA">
              <a:ea typeface="Calibri" panose="020F0502020204030204"/>
              <a:cs typeface="Calibri" panose="020F0502020204030204"/>
            </a:endParaRPr>
          </a:p>
          <a:p>
            <a:pPr marL="1257300" lvl="2" indent="-342900">
              <a:buFont typeface="Arial" panose="020B0604020202020204" pitchFamily="34" charset="0"/>
              <a:buChar char="•"/>
            </a:pPr>
            <a:r>
              <a:rPr lang="en-CA">
                <a:ea typeface="Calibri" panose="020F0502020204030204"/>
                <a:cs typeface="Calibri" panose="020F0502020204030204"/>
              </a:rPr>
              <a:t>May not be used if Licensee's history does not harvest in timely manner (ss 3) </a:t>
            </a:r>
            <a:endParaRPr lang="en-CA">
              <a:solidFill>
                <a:srgbClr val="898989"/>
              </a:solidFill>
              <a:ea typeface="Calibri"/>
              <a:cs typeface="Calibri"/>
            </a:endParaRPr>
          </a:p>
          <a:p>
            <a:pPr marL="1257300" lvl="2" indent="-342900">
              <a:buFont typeface="Arial" panose="020B0604020202020204" pitchFamily="34" charset="0"/>
              <a:buChar char="•"/>
            </a:pPr>
            <a:endParaRPr lang="en-CA" sz="1400">
              <a:solidFill>
                <a:srgbClr val="898989"/>
              </a:solidFill>
              <a:ea typeface="Calibri"/>
              <a:cs typeface="Calibri"/>
            </a:endParaRPr>
          </a:p>
          <a:p>
            <a:pPr marL="800100" lvl="1" indent="-342900">
              <a:buFont typeface="Arial,Sans-Serif"/>
              <a:buChar char="•"/>
            </a:pPr>
            <a:r>
              <a:rPr lang="en-CA">
                <a:solidFill>
                  <a:schemeClr val="tx1"/>
                </a:solidFill>
                <a:ea typeface="Calibri"/>
                <a:cs typeface="Calibri"/>
              </a:rPr>
              <a:t>Interior Comparative Cruise Policy </a:t>
            </a:r>
            <a:r>
              <a:rPr lang="en-CA">
                <a:solidFill>
                  <a:srgbClr val="898989"/>
                </a:solidFill>
                <a:ea typeface="Calibri"/>
                <a:cs typeface="Calibri"/>
              </a:rPr>
              <a:t>is posted on TPB website.</a:t>
            </a:r>
          </a:p>
          <a:p>
            <a:pPr marL="1257300" lvl="2" indent="-342900">
              <a:buFont typeface="Arial,Sans-Serif"/>
              <a:buChar char="•"/>
            </a:pPr>
            <a:r>
              <a:rPr lang="en-CA">
                <a:solidFill>
                  <a:srgbClr val="898989"/>
                </a:solidFill>
                <a:ea typeface="+mn-lt"/>
                <a:cs typeface="+mn-lt"/>
              </a:rPr>
              <a:t>Procedure to request comparative cruise approval.</a:t>
            </a:r>
          </a:p>
          <a:p>
            <a:pPr marL="1257300" lvl="2" indent="-342900">
              <a:buFont typeface="Arial,Sans-Serif"/>
              <a:buChar char="•"/>
            </a:pPr>
            <a:r>
              <a:rPr lang="en-CA">
                <a:solidFill>
                  <a:srgbClr val="898989"/>
                </a:solidFill>
                <a:ea typeface="Calibri"/>
                <a:cs typeface="Calibri"/>
              </a:rPr>
              <a:t>Outlines requirements.</a:t>
            </a:r>
          </a:p>
          <a:p>
            <a:pPr marL="1200150" lvl="2" indent="-285750">
              <a:buChar char="•"/>
            </a:pPr>
            <a:endParaRPr lang="en-CA">
              <a:solidFill>
                <a:srgbClr val="898989"/>
              </a:solidFill>
              <a:ea typeface="Calibri"/>
              <a:cs typeface="Calibri"/>
            </a:endParaRPr>
          </a:p>
          <a:p>
            <a:pPr lvl="2"/>
            <a:endParaRPr lang="en-CA">
              <a:solidFill>
                <a:srgbClr val="898989"/>
              </a:solidFill>
              <a:ea typeface="Calibri"/>
              <a:cs typeface="Calibri"/>
            </a:endParaRPr>
          </a:p>
          <a:p>
            <a:endParaRPr lang="en-CA">
              <a:solidFill>
                <a:srgbClr val="000000"/>
              </a:solidFill>
              <a:ea typeface="Calibri"/>
              <a:cs typeface="Calibri"/>
            </a:endParaRPr>
          </a:p>
        </p:txBody>
      </p:sp>
    </p:spTree>
    <p:extLst>
      <p:ext uri="{BB962C8B-B14F-4D97-AF65-F5344CB8AC3E}">
        <p14:creationId xmlns:p14="http://schemas.microsoft.com/office/powerpoint/2010/main" val="3914667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1DA007-E793-B0FF-3000-93A3098FF8F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816C7F-FB2A-483A-7F56-80B14DA78605}"/>
              </a:ext>
            </a:extLst>
          </p:cNvPr>
          <p:cNvSpPr>
            <a:spLocks noGrp="1"/>
          </p:cNvSpPr>
          <p:nvPr>
            <p:ph type="title"/>
          </p:nvPr>
        </p:nvSpPr>
        <p:spPr>
          <a:xfrm>
            <a:off x="174372" y="257002"/>
            <a:ext cx="10377803" cy="1047000"/>
          </a:xfrm>
        </p:spPr>
        <p:txBody>
          <a:bodyPr>
            <a:noAutofit/>
          </a:bodyPr>
          <a:lstStyle/>
          <a:p>
            <a:r>
              <a:rPr lang="en-CA" sz="4400" dirty="0"/>
              <a:t>COAST Wildfire Timber Salvage Scenario 5</a:t>
            </a:r>
          </a:p>
        </p:txBody>
      </p:sp>
      <p:sp>
        <p:nvSpPr>
          <p:cNvPr id="3" name="Text Placeholder 2">
            <a:extLst>
              <a:ext uri="{FF2B5EF4-FFF2-40B4-BE49-F238E27FC236}">
                <a16:creationId xmlns:a16="http://schemas.microsoft.com/office/drawing/2014/main" id="{6412CF07-7BA2-B8B6-F2B8-0DAF4C4358C3}"/>
              </a:ext>
            </a:extLst>
          </p:cNvPr>
          <p:cNvSpPr>
            <a:spLocks noGrp="1"/>
          </p:cNvSpPr>
          <p:nvPr>
            <p:ph type="body" idx="1"/>
          </p:nvPr>
        </p:nvSpPr>
        <p:spPr>
          <a:xfrm>
            <a:off x="831851" y="1714968"/>
            <a:ext cx="10515600" cy="4066257"/>
          </a:xfrm>
        </p:spPr>
        <p:txBody>
          <a:bodyPr vert="horz" lIns="91440" tIns="45720" rIns="91440" bIns="45720" rtlCol="0" anchor="t">
            <a:normAutofit/>
          </a:bodyPr>
          <a:lstStyle/>
          <a:p>
            <a:r>
              <a:rPr lang="en-CA" dirty="0"/>
              <a:t>Stumpage Rates - </a:t>
            </a:r>
            <a:r>
              <a:rPr lang="en-CA" b="1" dirty="0"/>
              <a:t>Coast Appraisal Manual </a:t>
            </a:r>
            <a:r>
              <a:rPr lang="en-CA" dirty="0"/>
              <a:t>(CAM)</a:t>
            </a:r>
          </a:p>
          <a:p>
            <a:pPr marL="800100" lvl="1" indent="-342900">
              <a:buChar char="•"/>
            </a:pPr>
            <a:endParaRPr lang="en-CA" sz="1400" dirty="0">
              <a:solidFill>
                <a:schemeClr val="tx1"/>
              </a:solidFill>
              <a:ea typeface="Calibri" panose="020F0502020204030204"/>
              <a:cs typeface="Calibri" panose="020F0502020204030204"/>
            </a:endParaRPr>
          </a:p>
          <a:p>
            <a:pPr marL="800100" lvl="1" indent="-342900">
              <a:buChar char="•"/>
            </a:pPr>
            <a:r>
              <a:rPr lang="en-CA" dirty="0">
                <a:solidFill>
                  <a:schemeClr val="tx1"/>
                </a:solidFill>
                <a:ea typeface="Calibri" panose="020F0502020204030204"/>
                <a:cs typeface="Calibri" panose="020F0502020204030204"/>
              </a:rPr>
              <a:t>Fully Appraised (No Reduction in Quality)</a:t>
            </a:r>
          </a:p>
          <a:p>
            <a:pPr marL="800100" lvl="1" indent="-342900">
              <a:buFont typeface="Arial" panose="020B0604020202020204" pitchFamily="34" charset="0"/>
              <a:buChar char="•"/>
            </a:pPr>
            <a:r>
              <a:rPr lang="en-CA" dirty="0">
                <a:solidFill>
                  <a:schemeClr val="tx1"/>
                </a:solidFill>
                <a:ea typeface="Calibri" panose="020F0502020204030204"/>
                <a:cs typeface="Calibri" panose="020F0502020204030204"/>
              </a:rPr>
              <a:t>District Average Sawlog Rates (under 2,500m3)</a:t>
            </a:r>
          </a:p>
          <a:p>
            <a:pPr marL="800100" lvl="1" indent="-342900">
              <a:buFont typeface="Arial" panose="020B0604020202020204" pitchFamily="34" charset="0"/>
              <a:buChar char="•"/>
            </a:pPr>
            <a:r>
              <a:rPr lang="en-CA" dirty="0">
                <a:solidFill>
                  <a:schemeClr val="tx1"/>
                </a:solidFill>
                <a:ea typeface="Calibri" panose="020F0502020204030204"/>
                <a:cs typeface="Calibri" panose="020F0502020204030204"/>
              </a:rPr>
              <a:t>Damaged Timber Salvage Rates</a:t>
            </a:r>
          </a:p>
          <a:p>
            <a:pPr marL="1257300" lvl="2" indent="-342900">
              <a:buFont typeface="Wingdings" panose="020B0604020202020204" pitchFamily="34" charset="0"/>
              <a:buChar char="§"/>
            </a:pPr>
            <a:r>
              <a:rPr lang="en-CA" dirty="0">
                <a:solidFill>
                  <a:schemeClr val="tx1"/>
                </a:solidFill>
                <a:ea typeface="Calibri" panose="020F0502020204030204"/>
                <a:cs typeface="Calibri" panose="020F0502020204030204"/>
              </a:rPr>
              <a:t>40-60% Reduction</a:t>
            </a:r>
          </a:p>
          <a:p>
            <a:pPr marL="1257300" lvl="2" indent="-342900">
              <a:buFont typeface="Wingdings" panose="020B0604020202020204" pitchFamily="34" charset="0"/>
              <a:buChar char="§"/>
            </a:pPr>
            <a:r>
              <a:rPr lang="en-CA" dirty="0">
                <a:solidFill>
                  <a:schemeClr val="tx1"/>
                </a:solidFill>
                <a:ea typeface="Calibri" panose="020F0502020204030204"/>
                <a:cs typeface="Calibri" panose="020F0502020204030204"/>
              </a:rPr>
              <a:t>Take the District Average Sawlog Rate (by species) and multiply by 40% - </a:t>
            </a:r>
            <a:r>
              <a:rPr lang="en-CA" dirty="0" err="1">
                <a:solidFill>
                  <a:schemeClr val="tx1"/>
                </a:solidFill>
                <a:ea typeface="Calibri" panose="020F0502020204030204"/>
                <a:cs typeface="Calibri" panose="020F0502020204030204"/>
              </a:rPr>
              <a:t>HemBal</a:t>
            </a:r>
            <a:endParaRPr lang="en-CA" dirty="0">
              <a:solidFill>
                <a:schemeClr val="tx1"/>
              </a:solidFill>
              <a:ea typeface="Calibri" panose="020F0502020204030204"/>
              <a:cs typeface="Calibri" panose="020F0502020204030204"/>
            </a:endParaRPr>
          </a:p>
          <a:p>
            <a:pPr marL="1257300" lvl="2" indent="-342900">
              <a:buFont typeface="Wingdings,Sans-Serif" panose="020B0604020202020204" pitchFamily="34" charset="0"/>
              <a:buChar char="§"/>
            </a:pPr>
            <a:r>
              <a:rPr lang="en-CA" dirty="0">
                <a:solidFill>
                  <a:schemeClr val="tx1"/>
                </a:solidFill>
                <a:ea typeface="Calibri" panose="020F0502020204030204"/>
                <a:cs typeface="Calibri" panose="020F0502020204030204"/>
              </a:rPr>
              <a:t>Take the District Average Sawlog Rate (by species) and multiply by 60% - </a:t>
            </a:r>
            <a:r>
              <a:rPr lang="en-CA" dirty="0" err="1">
                <a:solidFill>
                  <a:schemeClr val="tx1"/>
                </a:solidFill>
                <a:ea typeface="Calibri" panose="020F0502020204030204"/>
                <a:cs typeface="Calibri" panose="020F0502020204030204"/>
              </a:rPr>
              <a:t>Cedar,Cypress,Spruce,Fir</a:t>
            </a:r>
            <a:endParaRPr lang="en-CA" dirty="0">
              <a:solidFill>
                <a:schemeClr val="tx1"/>
              </a:solidFill>
              <a:ea typeface="Calibri" panose="020F0502020204030204"/>
              <a:cs typeface="Calibri" panose="020F0502020204030204"/>
            </a:endParaRPr>
          </a:p>
          <a:p>
            <a:pPr marL="1257300" lvl="2" indent="-342900">
              <a:buFont typeface="Wingdings,Sans-Serif" panose="020B0604020202020204" pitchFamily="34" charset="0"/>
              <a:buChar char="§"/>
            </a:pPr>
            <a:r>
              <a:rPr lang="en-CA" dirty="0">
                <a:solidFill>
                  <a:schemeClr val="tx1"/>
                </a:solidFill>
                <a:ea typeface="Calibri" panose="020F0502020204030204"/>
                <a:cs typeface="Calibri" panose="020F0502020204030204"/>
              </a:rPr>
              <a:t>Restricted to </a:t>
            </a:r>
            <a:r>
              <a:rPr lang="en-CA" dirty="0">
                <a:solidFill>
                  <a:schemeClr val="tx1"/>
                </a:solidFill>
                <a:ea typeface="+mn-lt"/>
                <a:cs typeface="+mn-lt"/>
              </a:rPr>
              <a:t>individual clearcut openings less than three hectares.</a:t>
            </a:r>
            <a:endParaRPr lang="en-CA" dirty="0">
              <a:solidFill>
                <a:schemeClr val="tx1"/>
              </a:solidFill>
              <a:ea typeface="Calibri"/>
              <a:cs typeface="Calibri"/>
            </a:endParaRPr>
          </a:p>
          <a:p>
            <a:pPr marL="1257300" lvl="2" indent="-342900">
              <a:buFont typeface="Wingdings" panose="020B0604020202020204" pitchFamily="34" charset="0"/>
              <a:buChar char="§"/>
            </a:pPr>
            <a:endParaRPr lang="en-CA" dirty="0">
              <a:solidFill>
                <a:srgbClr val="000000"/>
              </a:solidFill>
              <a:ea typeface="Calibri"/>
              <a:cs typeface="Calibri"/>
            </a:endParaRPr>
          </a:p>
          <a:p>
            <a:pPr marL="800100" lvl="1" indent="-342900">
              <a:buFont typeface="Arial" panose="020B0604020202020204" pitchFamily="34" charset="0"/>
              <a:buChar char="•"/>
            </a:pPr>
            <a:endParaRPr lang="en-CA" dirty="0">
              <a:solidFill>
                <a:srgbClr val="898989"/>
              </a:solidFill>
              <a:ea typeface="Calibri"/>
              <a:cs typeface="Calibri"/>
            </a:endParaRPr>
          </a:p>
          <a:p>
            <a:pPr marL="1714500" lvl="3" indent="-342900">
              <a:buFont typeface="Arial" panose="020B0604020202020204" pitchFamily="34" charset="0"/>
              <a:buChar char="•"/>
            </a:pPr>
            <a:endParaRPr lang="en-CA" dirty="0">
              <a:solidFill>
                <a:srgbClr val="898989"/>
              </a:solidFill>
              <a:ea typeface="Calibri"/>
              <a:cs typeface="Calibri"/>
            </a:endParaRPr>
          </a:p>
          <a:p>
            <a:pPr marL="1714500" lvl="3" indent="-342900">
              <a:buFont typeface="Arial" panose="020B0604020202020204" pitchFamily="34" charset="0"/>
              <a:buChar char="•"/>
            </a:pPr>
            <a:endParaRPr lang="en-CA" dirty="0">
              <a:solidFill>
                <a:srgbClr val="898989"/>
              </a:solidFill>
              <a:ea typeface="Calibri"/>
              <a:cs typeface="Calibri"/>
            </a:endParaRPr>
          </a:p>
        </p:txBody>
      </p:sp>
    </p:spTree>
    <p:extLst>
      <p:ext uri="{BB962C8B-B14F-4D97-AF65-F5344CB8AC3E}">
        <p14:creationId xmlns:p14="http://schemas.microsoft.com/office/powerpoint/2010/main" val="39155826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F0A0F5-F7E7-E376-64F6-AC8B1C02D95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16C3175-4C95-C265-884A-3F1645CC7F9B}"/>
              </a:ext>
            </a:extLst>
          </p:cNvPr>
          <p:cNvSpPr>
            <a:spLocks noGrp="1"/>
          </p:cNvSpPr>
          <p:nvPr>
            <p:ph type="title"/>
          </p:nvPr>
        </p:nvSpPr>
        <p:spPr>
          <a:xfrm>
            <a:off x="838200" y="226504"/>
            <a:ext cx="10515600" cy="989900"/>
          </a:xfrm>
        </p:spPr>
        <p:txBody>
          <a:bodyPr/>
          <a:lstStyle/>
          <a:p>
            <a:r>
              <a:rPr lang="en-CA"/>
              <a:t>Questions/Takeaways</a:t>
            </a:r>
          </a:p>
        </p:txBody>
      </p:sp>
      <p:sp>
        <p:nvSpPr>
          <p:cNvPr id="4" name="Text Placeholder 3">
            <a:extLst>
              <a:ext uri="{FF2B5EF4-FFF2-40B4-BE49-F238E27FC236}">
                <a16:creationId xmlns:a16="http://schemas.microsoft.com/office/drawing/2014/main" id="{218F9168-874B-6C02-4456-75650866D780}"/>
              </a:ext>
            </a:extLst>
          </p:cNvPr>
          <p:cNvSpPr>
            <a:spLocks noGrp="1"/>
          </p:cNvSpPr>
          <p:nvPr>
            <p:ph type="body" idx="1"/>
          </p:nvPr>
        </p:nvSpPr>
        <p:spPr>
          <a:xfrm>
            <a:off x="831851" y="1778466"/>
            <a:ext cx="10515600" cy="4974671"/>
          </a:xfrm>
        </p:spPr>
        <p:txBody>
          <a:bodyPr/>
          <a:lstStyle/>
          <a:p>
            <a:pPr marL="342900" indent="-342900">
              <a:buFont typeface="Arial" panose="020B0604020202020204" pitchFamily="34" charset="0"/>
              <a:buChar char="•"/>
            </a:pPr>
            <a:r>
              <a:rPr lang="en-CA"/>
              <a:t>CP and RP are a type of agreement under s12 of the </a:t>
            </a:r>
            <a:r>
              <a:rPr lang="en-CA" i="1"/>
              <a:t>Forest Act</a:t>
            </a:r>
            <a:endParaRPr lang="en-CA"/>
          </a:p>
          <a:p>
            <a:pPr marL="342900" indent="-342900">
              <a:buFont typeface="Arial" panose="020B0604020202020204" pitchFamily="34" charset="0"/>
              <a:buChar char="•"/>
            </a:pPr>
            <a:r>
              <a:rPr lang="en-CA"/>
              <a:t>Provision for the discretionary issuance of CP and RP are provided in Part 3.1 and 8.0 of the </a:t>
            </a:r>
            <a:r>
              <a:rPr lang="en-CA" i="1"/>
              <a:t>Forest Act</a:t>
            </a:r>
            <a:endParaRPr lang="en-CA"/>
          </a:p>
          <a:p>
            <a:pPr marL="342900" indent="-342900">
              <a:buFont typeface="Arial" panose="020B0604020202020204" pitchFamily="34" charset="0"/>
              <a:buChar char="•"/>
            </a:pPr>
            <a:r>
              <a:rPr lang="en-CA"/>
              <a:t>CP is the cutting authority for all tenures that require an FSP</a:t>
            </a:r>
          </a:p>
          <a:p>
            <a:pPr marL="800100" lvl="1" indent="-342900">
              <a:buFont typeface="Arial" panose="020B0604020202020204" pitchFamily="34" charset="0"/>
              <a:buChar char="•"/>
            </a:pPr>
            <a:r>
              <a:rPr lang="en-CA"/>
              <a:t>BSCP is CP for a salvage of small areas/volumes of damaged timber</a:t>
            </a:r>
          </a:p>
          <a:p>
            <a:pPr marL="342900" indent="-342900">
              <a:buFont typeface="Arial" panose="020B0604020202020204" pitchFamily="34" charset="0"/>
              <a:buChar char="•"/>
            </a:pPr>
            <a:r>
              <a:rPr lang="en-CA"/>
              <a:t>RP is the authority to construct, use, maintain and deactivate a road</a:t>
            </a:r>
          </a:p>
          <a:p>
            <a:pPr marL="342900" indent="-342900">
              <a:buFont typeface="Arial" panose="020B0604020202020204" pitchFamily="34" charset="0"/>
              <a:buChar char="•"/>
            </a:pPr>
            <a:r>
              <a:rPr lang="en-CA"/>
              <a:t>FOM is a non-approvable document, it is a valuable resource for public awareness and comment</a:t>
            </a:r>
          </a:p>
          <a:p>
            <a:pPr marL="342900" indent="-342900">
              <a:buFont typeface="Arial" panose="020B0604020202020204" pitchFamily="34" charset="0"/>
              <a:buChar char="•"/>
            </a:pPr>
            <a:r>
              <a:rPr lang="en-CA"/>
              <a:t>Do not alter templates</a:t>
            </a:r>
          </a:p>
          <a:p>
            <a:pPr marL="342900" indent="-342900">
              <a:buFont typeface="Arial" panose="020B0604020202020204" pitchFamily="34" charset="0"/>
              <a:buChar char="•"/>
            </a:pPr>
            <a:endParaRPr lang="en-CA"/>
          </a:p>
          <a:p>
            <a:endParaRPr lang="en-US"/>
          </a:p>
        </p:txBody>
      </p:sp>
    </p:spTree>
    <p:extLst>
      <p:ext uri="{BB962C8B-B14F-4D97-AF65-F5344CB8AC3E}">
        <p14:creationId xmlns:p14="http://schemas.microsoft.com/office/powerpoint/2010/main" val="7497856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70D198-91A6-22DF-EBDD-7DD8F8B164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57737A-A7A6-BAD1-AF75-7728BCEB0162}"/>
              </a:ext>
            </a:extLst>
          </p:cNvPr>
          <p:cNvSpPr>
            <a:spLocks noGrp="1"/>
          </p:cNvSpPr>
          <p:nvPr>
            <p:ph type="title"/>
          </p:nvPr>
        </p:nvSpPr>
        <p:spPr>
          <a:xfrm>
            <a:off x="838200" y="188260"/>
            <a:ext cx="9307882" cy="968187"/>
          </a:xfrm>
        </p:spPr>
        <p:txBody>
          <a:bodyPr>
            <a:noAutofit/>
          </a:bodyPr>
          <a:lstStyle/>
          <a:p>
            <a:r>
              <a:rPr lang="en-CA" sz="4000"/>
              <a:t>Resources: Tenures and Authorizations</a:t>
            </a:r>
          </a:p>
        </p:txBody>
      </p:sp>
      <p:sp>
        <p:nvSpPr>
          <p:cNvPr id="3" name="Text Placeholder 2">
            <a:extLst>
              <a:ext uri="{FF2B5EF4-FFF2-40B4-BE49-F238E27FC236}">
                <a16:creationId xmlns:a16="http://schemas.microsoft.com/office/drawing/2014/main" id="{06588DF4-316F-B3B5-F296-D1EE63F1032A}"/>
              </a:ext>
            </a:extLst>
          </p:cNvPr>
          <p:cNvSpPr>
            <a:spLocks noGrp="1"/>
          </p:cNvSpPr>
          <p:nvPr>
            <p:ph type="body" idx="1"/>
          </p:nvPr>
        </p:nvSpPr>
        <p:spPr>
          <a:xfrm>
            <a:off x="496208" y="1954520"/>
            <a:ext cx="10515600" cy="4153276"/>
          </a:xfrm>
        </p:spPr>
        <p:txBody>
          <a:bodyPr>
            <a:normAutofit fontScale="77500" lnSpcReduction="20000"/>
          </a:bodyPr>
          <a:lstStyle/>
          <a:p>
            <a:r>
              <a:rPr lang="en-CA"/>
              <a:t>Forest Tenures Branch websites for </a:t>
            </a:r>
          </a:p>
          <a:p>
            <a:pPr marL="342900" indent="-342900">
              <a:buFont typeface="Arial" panose="020B0604020202020204" pitchFamily="34" charset="0"/>
              <a:buChar char="•"/>
            </a:pPr>
            <a:r>
              <a:rPr lang="en-CA"/>
              <a:t>Manuals, Bulletins and Application Form (External):</a:t>
            </a:r>
          </a:p>
          <a:p>
            <a:pPr marL="800100" lvl="1" indent="-342900">
              <a:buFont typeface="Arial" panose="020B0604020202020204" pitchFamily="34" charset="0"/>
              <a:buChar char="•"/>
            </a:pPr>
            <a:r>
              <a:rPr lang="en-US">
                <a:hlinkClick r:id="rId3"/>
              </a:rPr>
              <a:t>Cutting Permit &amp; Road Tenure Administration Manuals - Province of British Columbia</a:t>
            </a:r>
            <a:endParaRPr lang="en-US">
              <a:hlinkClick r:id="rId4"/>
            </a:endParaRPr>
          </a:p>
          <a:p>
            <a:pPr marL="800100" lvl="1" indent="-342900">
              <a:buFont typeface="Arial" panose="020B0604020202020204" pitchFamily="34" charset="0"/>
              <a:buChar char="•"/>
            </a:pPr>
            <a:r>
              <a:rPr lang="en-US">
                <a:hlinkClick r:id="rId4"/>
              </a:rPr>
              <a:t>Timber Tenure Bulletins, Policies and Procedures - Province of British Columbia</a:t>
            </a:r>
            <a:endParaRPr lang="en-US"/>
          </a:p>
          <a:p>
            <a:pPr marL="800100" lvl="1" indent="-342900">
              <a:buFont typeface="Arial" panose="020B0604020202020204" pitchFamily="34" charset="0"/>
              <a:buChar char="•"/>
            </a:pPr>
            <a:endParaRPr lang="en-US"/>
          </a:p>
          <a:p>
            <a:pPr marL="342900" indent="-342900">
              <a:buFont typeface="Arial" panose="020B0604020202020204" pitchFamily="34" charset="0"/>
              <a:buChar char="•"/>
            </a:pPr>
            <a:r>
              <a:rPr lang="en-US"/>
              <a:t>Forest Tenures Branch contact</a:t>
            </a:r>
          </a:p>
          <a:p>
            <a:pPr marL="800100" lvl="1" indent="-342900">
              <a:buFont typeface="Arial" panose="020B0604020202020204" pitchFamily="34" charset="0"/>
              <a:buChar char="•"/>
            </a:pPr>
            <a:r>
              <a:rPr lang="en-CA"/>
              <a:t>Forest Tenures Branch FOR:EX </a:t>
            </a:r>
            <a:r>
              <a:rPr lang="en-CA">
                <a:hlinkClick r:id="rId5"/>
              </a:rPr>
              <a:t>ForestTenuresBranch@gov.bc.ca</a:t>
            </a:r>
            <a:endParaRPr lang="en-CA"/>
          </a:p>
          <a:p>
            <a:pPr marL="800100" lvl="1" indent="-342900">
              <a:buFont typeface="Arial" panose="020B0604020202020204" pitchFamily="34" charset="0"/>
              <a:buChar char="•"/>
            </a:pPr>
            <a:r>
              <a:rPr lang="en-CA"/>
              <a:t>Kevin Kilpatrick:  </a:t>
            </a:r>
            <a:r>
              <a:rPr lang="en-CA">
                <a:hlinkClick r:id="rId6"/>
              </a:rPr>
              <a:t>Kevin.Kilpatrick@gov.bc.ca</a:t>
            </a:r>
            <a:endParaRPr lang="en-CA"/>
          </a:p>
          <a:p>
            <a:pPr marL="800100" lvl="1" indent="-342900">
              <a:buFont typeface="Arial" panose="020B0604020202020204" pitchFamily="34" charset="0"/>
              <a:buChar char="•"/>
            </a:pPr>
            <a:r>
              <a:rPr lang="en-CA"/>
              <a:t>Erin Lindberg: </a:t>
            </a:r>
            <a:r>
              <a:rPr lang="en-CA">
                <a:hlinkClick r:id="rId7"/>
              </a:rPr>
              <a:t>Erin.Lindberg@gov.bc.ca</a:t>
            </a:r>
            <a:endParaRPr lang="en-CA"/>
          </a:p>
          <a:p>
            <a:pPr marL="800100" lvl="1" indent="-342900">
              <a:buFont typeface="Arial" panose="020B0604020202020204" pitchFamily="34" charset="0"/>
              <a:buChar char="•"/>
            </a:pPr>
            <a:r>
              <a:rPr lang="en-CA"/>
              <a:t>Shelley Zupp:  </a:t>
            </a:r>
            <a:r>
              <a:rPr lang="en-CA">
                <a:hlinkClick r:id="rId8"/>
              </a:rPr>
              <a:t>Shelley.Zupp@gov.bc.ca</a:t>
            </a:r>
            <a:endParaRPr lang="en-CA"/>
          </a:p>
          <a:p>
            <a:pPr marL="800100" lvl="1" indent="-342900">
              <a:buFont typeface="Arial" panose="020B0604020202020204" pitchFamily="34" charset="0"/>
              <a:buChar char="•"/>
            </a:pPr>
            <a:endParaRPr lang="en-CA"/>
          </a:p>
          <a:p>
            <a:pPr marL="342900" indent="-342900">
              <a:buFont typeface="Arial" panose="020B0604020202020204" pitchFamily="34" charset="0"/>
              <a:buChar char="•"/>
            </a:pPr>
            <a:r>
              <a:rPr lang="en-CA">
                <a:solidFill>
                  <a:schemeClr val="tx1"/>
                </a:solidFill>
              </a:rPr>
              <a:t>FRPA websites for Forest Operations Map: </a:t>
            </a:r>
          </a:p>
          <a:p>
            <a:pPr marL="800100" lvl="1" indent="-342900">
              <a:buFont typeface="Arial" panose="020B0604020202020204" pitchFamily="34" charset="0"/>
              <a:buChar char="•"/>
            </a:pPr>
            <a:r>
              <a:rPr lang="en-US">
                <a:hlinkClick r:id="rId9"/>
              </a:rPr>
              <a:t>Forest Operations Map - Province of British Columbia</a:t>
            </a:r>
            <a:endParaRPr lang="en-US"/>
          </a:p>
          <a:p>
            <a:pPr marL="800100" lvl="1" indent="-342900">
              <a:buFont typeface="Arial" panose="020B0604020202020204" pitchFamily="34" charset="0"/>
              <a:buChar char="•"/>
            </a:pPr>
            <a:r>
              <a:rPr lang="en-US">
                <a:hlinkClick r:id="rId10"/>
              </a:rPr>
              <a:t>Forest Operations Map – Admin training modules</a:t>
            </a:r>
            <a:endParaRPr lang="en-US"/>
          </a:p>
          <a:p>
            <a:pPr marL="800100" lvl="1" indent="-342900">
              <a:buFont typeface="Arial" panose="020B0604020202020204" pitchFamily="34" charset="0"/>
              <a:buChar char="•"/>
            </a:pPr>
            <a:r>
              <a:rPr lang="en-US">
                <a:solidFill>
                  <a:schemeClr val="tx1"/>
                </a:solidFill>
              </a:rPr>
              <a:t>FOM contact: </a:t>
            </a:r>
            <a:r>
              <a:rPr lang="en-US">
                <a:solidFill>
                  <a:schemeClr val="tx1"/>
                </a:solidFill>
                <a:hlinkClick r:id="rId11"/>
              </a:rPr>
              <a:t>FOM.Admin@gov.bc.ca</a:t>
            </a:r>
            <a:r>
              <a:rPr lang="en-US">
                <a:solidFill>
                  <a:schemeClr val="tx1"/>
                </a:solidFill>
              </a:rPr>
              <a:t> </a:t>
            </a:r>
            <a:endParaRPr lang="en-CA">
              <a:solidFill>
                <a:schemeClr val="tx1"/>
              </a:solidFill>
            </a:endParaRPr>
          </a:p>
          <a:p>
            <a:pPr marL="800100" lvl="1" indent="-342900">
              <a:buFont typeface="Arial" panose="020B0604020202020204" pitchFamily="34" charset="0"/>
              <a:buChar char="•"/>
            </a:pPr>
            <a:r>
              <a:rPr lang="en-CA">
                <a:solidFill>
                  <a:schemeClr val="tx1"/>
                </a:solidFill>
              </a:rPr>
              <a:t>FRPA support contact: </a:t>
            </a:r>
            <a:r>
              <a:rPr lang="en-CA" err="1">
                <a:solidFill>
                  <a:schemeClr val="tx1"/>
                </a:solidFill>
                <a:hlinkClick r:id="rId12"/>
              </a:rPr>
              <a:t>FRPA.Support@gov</a:t>
            </a:r>
            <a:r>
              <a:rPr lang="en-CA">
                <a:solidFill>
                  <a:schemeClr val="tx1"/>
                </a:solidFill>
                <a:hlinkClick r:id="rId12"/>
              </a:rPr>
              <a:t>.bc.ca</a:t>
            </a:r>
            <a:r>
              <a:rPr lang="en-CA">
                <a:solidFill>
                  <a:schemeClr val="tx1"/>
                </a:solidFill>
              </a:rPr>
              <a:t> </a:t>
            </a:r>
          </a:p>
          <a:p>
            <a:endParaRPr lang="en-CA"/>
          </a:p>
        </p:txBody>
      </p:sp>
    </p:spTree>
    <p:extLst>
      <p:ext uri="{BB962C8B-B14F-4D97-AF65-F5344CB8AC3E}">
        <p14:creationId xmlns:p14="http://schemas.microsoft.com/office/powerpoint/2010/main" val="1964665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57FD75B-EB36-4626-181C-0D00D32142B0}"/>
              </a:ext>
            </a:extLst>
          </p:cNvPr>
          <p:cNvSpPr>
            <a:spLocks noGrp="1"/>
          </p:cNvSpPr>
          <p:nvPr>
            <p:ph idx="1"/>
          </p:nvPr>
        </p:nvSpPr>
        <p:spPr>
          <a:xfrm>
            <a:off x="4840941" y="1864086"/>
            <a:ext cx="6390939" cy="4351338"/>
          </a:xfrm>
        </p:spPr>
        <p:txBody>
          <a:bodyPr>
            <a:normAutofit/>
          </a:bodyPr>
          <a:lstStyle/>
          <a:p>
            <a:endParaRPr lang="en-CA"/>
          </a:p>
          <a:p>
            <a:r>
              <a:rPr lang="en-CA" sz="2000"/>
              <a:t>Implementation of CP/RP </a:t>
            </a:r>
            <a:r>
              <a:rPr lang="en-CA" sz="2000" i="1"/>
              <a:t>Forest Act </a:t>
            </a:r>
            <a:r>
              <a:rPr lang="en-CA" sz="2000"/>
              <a:t>Part 3.1 and 8.0</a:t>
            </a:r>
          </a:p>
          <a:p>
            <a:r>
              <a:rPr lang="en-CA" sz="2000"/>
              <a:t>CP/RP Administration Process</a:t>
            </a:r>
          </a:p>
          <a:p>
            <a:r>
              <a:rPr lang="en-CA" b="1"/>
              <a:t>Operational Scenarios (Interactive Q&amp;A)</a:t>
            </a:r>
          </a:p>
          <a:p>
            <a:r>
              <a:rPr lang="en-CA" sz="2000"/>
              <a:t>Questions/Takeaways</a:t>
            </a:r>
          </a:p>
          <a:p>
            <a:r>
              <a:rPr lang="en-CA" sz="2000"/>
              <a:t>Existing Tools and Resources</a:t>
            </a:r>
          </a:p>
          <a:p>
            <a:endParaRPr lang="en-CA" sz="2000"/>
          </a:p>
        </p:txBody>
      </p:sp>
    </p:spTree>
    <p:extLst>
      <p:ext uri="{BB962C8B-B14F-4D97-AF65-F5344CB8AC3E}">
        <p14:creationId xmlns:p14="http://schemas.microsoft.com/office/powerpoint/2010/main" val="413477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B08272-DB8E-1B38-B2CC-1874DD425F0F}"/>
              </a:ext>
            </a:extLst>
          </p:cNvPr>
          <p:cNvSpPr>
            <a:spLocks noGrp="1"/>
          </p:cNvSpPr>
          <p:nvPr>
            <p:ph type="title"/>
          </p:nvPr>
        </p:nvSpPr>
        <p:spPr>
          <a:xfrm>
            <a:off x="314794" y="149902"/>
            <a:ext cx="10238282" cy="1004341"/>
          </a:xfrm>
        </p:spPr>
        <p:txBody>
          <a:bodyPr>
            <a:normAutofit/>
          </a:bodyPr>
          <a:lstStyle/>
          <a:p>
            <a:r>
              <a:rPr lang="en-CA"/>
              <a:t>Agreements and Authorizations</a:t>
            </a:r>
            <a:endParaRPr lang="en-US"/>
          </a:p>
        </p:txBody>
      </p:sp>
      <p:sp>
        <p:nvSpPr>
          <p:cNvPr id="4" name="Text Placeholder 3">
            <a:extLst>
              <a:ext uri="{FF2B5EF4-FFF2-40B4-BE49-F238E27FC236}">
                <a16:creationId xmlns:a16="http://schemas.microsoft.com/office/drawing/2014/main" id="{FE5C582C-30A2-4EE2-73A2-EE84F7524392}"/>
              </a:ext>
            </a:extLst>
          </p:cNvPr>
          <p:cNvSpPr>
            <a:spLocks noGrp="1"/>
          </p:cNvSpPr>
          <p:nvPr>
            <p:ph type="body" idx="1"/>
          </p:nvPr>
        </p:nvSpPr>
        <p:spPr>
          <a:xfrm>
            <a:off x="831851" y="1843791"/>
            <a:ext cx="10515600" cy="4245862"/>
          </a:xfrm>
        </p:spPr>
        <p:txBody>
          <a:bodyPr>
            <a:normAutofit/>
          </a:bodyPr>
          <a:lstStyle/>
          <a:p>
            <a:endParaRPr lang="en-US"/>
          </a:p>
        </p:txBody>
      </p:sp>
      <p:pic>
        <p:nvPicPr>
          <p:cNvPr id="6" name="Picture 5">
            <a:extLst>
              <a:ext uri="{FF2B5EF4-FFF2-40B4-BE49-F238E27FC236}">
                <a16:creationId xmlns:a16="http://schemas.microsoft.com/office/drawing/2014/main" id="{1134F104-EF68-20AF-3652-B6F1906A27C2}"/>
              </a:ext>
            </a:extLst>
          </p:cNvPr>
          <p:cNvPicPr>
            <a:picLocks noChangeAspect="1"/>
          </p:cNvPicPr>
          <p:nvPr/>
        </p:nvPicPr>
        <p:blipFill>
          <a:blip r:embed="rId3"/>
          <a:stretch>
            <a:fillRect/>
          </a:stretch>
        </p:blipFill>
        <p:spPr>
          <a:xfrm>
            <a:off x="831851" y="1154243"/>
            <a:ext cx="10515600" cy="5553856"/>
          </a:xfrm>
          <a:prstGeom prst="rect">
            <a:avLst/>
          </a:prstGeom>
        </p:spPr>
      </p:pic>
    </p:spTree>
    <p:extLst>
      <p:ext uri="{BB962C8B-B14F-4D97-AF65-F5344CB8AC3E}">
        <p14:creationId xmlns:p14="http://schemas.microsoft.com/office/powerpoint/2010/main" val="1386310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197C1D-2344-C7C0-0AC8-4D87AF0086C3}"/>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5B6135AD-ACFA-74DD-27E6-B17B41BB5AC0}"/>
              </a:ext>
            </a:extLst>
          </p:cNvPr>
          <p:cNvSpPr txBox="1"/>
          <p:nvPr/>
        </p:nvSpPr>
        <p:spPr>
          <a:xfrm>
            <a:off x="209862" y="1933731"/>
            <a:ext cx="177764" cy="584775"/>
          </a:xfrm>
          <a:prstGeom prst="rect">
            <a:avLst/>
          </a:prstGeom>
          <a:noFill/>
        </p:spPr>
        <p:txBody>
          <a:bodyPr wrap="square" rtlCol="0">
            <a:spAutoFit/>
          </a:bodyPr>
          <a:lstStyle/>
          <a:p>
            <a:endParaRPr lang="en-US" sz="3200"/>
          </a:p>
        </p:txBody>
      </p:sp>
      <p:pic>
        <p:nvPicPr>
          <p:cNvPr id="4" name="Picture 3">
            <a:extLst>
              <a:ext uri="{FF2B5EF4-FFF2-40B4-BE49-F238E27FC236}">
                <a16:creationId xmlns:a16="http://schemas.microsoft.com/office/drawing/2014/main" id="{FD696140-2074-8B32-D0B2-41A5FC7E33EB}"/>
              </a:ext>
            </a:extLst>
          </p:cNvPr>
          <p:cNvPicPr>
            <a:picLocks noChangeAspect="1"/>
          </p:cNvPicPr>
          <p:nvPr/>
        </p:nvPicPr>
        <p:blipFill>
          <a:blip r:embed="rId3"/>
          <a:stretch>
            <a:fillRect/>
          </a:stretch>
        </p:blipFill>
        <p:spPr>
          <a:xfrm>
            <a:off x="1549259" y="125835"/>
            <a:ext cx="9093481" cy="6610526"/>
          </a:xfrm>
          <a:prstGeom prst="rect">
            <a:avLst/>
          </a:prstGeom>
        </p:spPr>
      </p:pic>
    </p:spTree>
    <p:extLst>
      <p:ext uri="{BB962C8B-B14F-4D97-AF65-F5344CB8AC3E}">
        <p14:creationId xmlns:p14="http://schemas.microsoft.com/office/powerpoint/2010/main" val="2780193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F7FB50-8CAB-83E5-9EC6-ED891ECF899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A3B5220-3121-9E39-40AE-886CE33ADCE7}"/>
              </a:ext>
            </a:extLst>
          </p:cNvPr>
          <p:cNvSpPr>
            <a:spLocks noGrp="1"/>
          </p:cNvSpPr>
          <p:nvPr>
            <p:ph type="title"/>
          </p:nvPr>
        </p:nvSpPr>
        <p:spPr>
          <a:xfrm>
            <a:off x="329784" y="374755"/>
            <a:ext cx="10148341" cy="899410"/>
          </a:xfrm>
        </p:spPr>
        <p:txBody>
          <a:bodyPr>
            <a:normAutofit fontScale="90000"/>
          </a:bodyPr>
          <a:lstStyle/>
          <a:p>
            <a:r>
              <a:rPr lang="en-CA"/>
              <a:t>Cutting Permits, </a:t>
            </a:r>
            <a:r>
              <a:rPr lang="en-CA" i="1"/>
              <a:t>Forest Act </a:t>
            </a:r>
            <a:r>
              <a:rPr lang="en-CA"/>
              <a:t>Part 3.1</a:t>
            </a:r>
            <a:endParaRPr lang="en-US"/>
          </a:p>
        </p:txBody>
      </p:sp>
      <p:sp>
        <p:nvSpPr>
          <p:cNvPr id="4" name="Text Placeholder 3">
            <a:extLst>
              <a:ext uri="{FF2B5EF4-FFF2-40B4-BE49-F238E27FC236}">
                <a16:creationId xmlns:a16="http://schemas.microsoft.com/office/drawing/2014/main" id="{C32C4108-BC79-C1DD-C805-FBCB48D9D237}"/>
              </a:ext>
            </a:extLst>
          </p:cNvPr>
          <p:cNvSpPr>
            <a:spLocks noGrp="1"/>
          </p:cNvSpPr>
          <p:nvPr>
            <p:ph type="body" idx="1"/>
          </p:nvPr>
        </p:nvSpPr>
        <p:spPr>
          <a:xfrm>
            <a:off x="831851" y="1978703"/>
            <a:ext cx="10515600" cy="4110950"/>
          </a:xfrm>
        </p:spPr>
        <p:txBody>
          <a:bodyPr>
            <a:normAutofit fontScale="92500" lnSpcReduction="10000"/>
          </a:bodyPr>
          <a:lstStyle/>
          <a:p>
            <a:r>
              <a:rPr lang="en-US"/>
              <a:t>Considerations</a:t>
            </a:r>
          </a:p>
          <a:p>
            <a:pPr marL="800100" lvl="1" indent="-342900">
              <a:buFont typeface="Arial" panose="020B0604020202020204" pitchFamily="34" charset="0"/>
              <a:buChar char="•"/>
            </a:pPr>
            <a:r>
              <a:rPr lang="en-US" i="1"/>
              <a:t>Forest Act, </a:t>
            </a:r>
            <a:r>
              <a:rPr lang="en-US"/>
              <a:t>section 52.03</a:t>
            </a:r>
          </a:p>
          <a:p>
            <a:r>
              <a:rPr lang="en-US"/>
              <a:t>Mandatory Refusal</a:t>
            </a:r>
          </a:p>
          <a:p>
            <a:pPr marL="800100" lvl="1" indent="-342900">
              <a:buFont typeface="Arial" panose="020B0604020202020204" pitchFamily="34" charset="0"/>
              <a:buChar char="•"/>
            </a:pPr>
            <a:r>
              <a:rPr lang="en-US" i="1"/>
              <a:t>Forest Act, </a:t>
            </a:r>
            <a:r>
              <a:rPr lang="en-US"/>
              <a:t>section 52.05, Part 13, Part 15</a:t>
            </a:r>
          </a:p>
          <a:p>
            <a:pPr marL="800100" lvl="1" indent="-342900">
              <a:buFont typeface="Arial" panose="020B0604020202020204" pitchFamily="34" charset="0"/>
              <a:buChar char="•"/>
            </a:pPr>
            <a:r>
              <a:rPr lang="en-US" i="1"/>
              <a:t>Forest and Range Practices Act</a:t>
            </a:r>
            <a:r>
              <a:rPr lang="en-US"/>
              <a:t>, section 5, 15.1</a:t>
            </a:r>
          </a:p>
          <a:p>
            <a:r>
              <a:rPr lang="en-US"/>
              <a:t>Information Request</a:t>
            </a:r>
          </a:p>
          <a:p>
            <a:pPr marL="800100" lvl="1" indent="-342900">
              <a:buFont typeface="Arial" panose="020B0604020202020204" pitchFamily="34" charset="0"/>
              <a:buChar char="•"/>
            </a:pPr>
            <a:r>
              <a:rPr lang="en-US" i="1"/>
              <a:t>Forest Act, section 52.04</a:t>
            </a:r>
          </a:p>
          <a:p>
            <a:r>
              <a:rPr lang="en-US"/>
              <a:t>Discretionary Issuance </a:t>
            </a:r>
          </a:p>
          <a:p>
            <a:pPr marL="800100" lvl="1" indent="-342900">
              <a:buFont typeface="Arial" panose="020B0604020202020204" pitchFamily="34" charset="0"/>
              <a:buChar char="•"/>
            </a:pPr>
            <a:r>
              <a:rPr lang="en-US" i="1"/>
              <a:t>Forest Act, </a:t>
            </a:r>
            <a:r>
              <a:rPr lang="en-US"/>
              <a:t>section 52.08, 52.09</a:t>
            </a:r>
          </a:p>
          <a:p>
            <a:r>
              <a:rPr lang="en-US"/>
              <a:t>Transition</a:t>
            </a:r>
          </a:p>
          <a:p>
            <a:pPr marL="800100" lvl="1" indent="-342900">
              <a:buFont typeface="Arial" panose="020B0604020202020204" pitchFamily="34" charset="0"/>
              <a:buChar char="•"/>
            </a:pPr>
            <a:r>
              <a:rPr lang="en-US" i="1"/>
              <a:t>Forest Act, </a:t>
            </a:r>
            <a:r>
              <a:rPr lang="en-US"/>
              <a:t>section 52.13</a:t>
            </a:r>
          </a:p>
          <a:p>
            <a:pPr marL="800100" lvl="1" indent="-342900">
              <a:buFont typeface="Arial" panose="020B0604020202020204" pitchFamily="34" charset="0"/>
              <a:buChar char="•"/>
            </a:pPr>
            <a:r>
              <a:rPr lang="en-US" i="1"/>
              <a:t>Forest Statues Amendment Act 2023</a:t>
            </a:r>
            <a:r>
              <a:rPr lang="en-US"/>
              <a:t>, section 172 to 177</a:t>
            </a:r>
          </a:p>
          <a:p>
            <a:pPr marL="342900" indent="-342900">
              <a:buFont typeface="Arial" panose="020B0604020202020204" pitchFamily="34" charset="0"/>
              <a:buChar char="•"/>
            </a:pPr>
            <a:endParaRPr lang="en-US"/>
          </a:p>
        </p:txBody>
      </p:sp>
    </p:spTree>
    <p:extLst>
      <p:ext uri="{BB962C8B-B14F-4D97-AF65-F5344CB8AC3E}">
        <p14:creationId xmlns:p14="http://schemas.microsoft.com/office/powerpoint/2010/main" val="544497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0C1C2-E6BF-AD0E-C05E-3DF4371C0E35}"/>
              </a:ext>
            </a:extLst>
          </p:cNvPr>
          <p:cNvSpPr>
            <a:spLocks noGrp="1"/>
          </p:cNvSpPr>
          <p:nvPr>
            <p:ph type="title"/>
          </p:nvPr>
        </p:nvSpPr>
        <p:spPr>
          <a:xfrm>
            <a:off x="838200" y="0"/>
            <a:ext cx="9879767" cy="1402915"/>
          </a:xfrm>
        </p:spPr>
        <p:txBody>
          <a:bodyPr>
            <a:normAutofit/>
          </a:bodyPr>
          <a:lstStyle/>
          <a:p>
            <a:r>
              <a:rPr lang="en-CA" sz="4000"/>
              <a:t>CP Postponements, Amendments, Extensions and Surrenders</a:t>
            </a:r>
          </a:p>
        </p:txBody>
      </p:sp>
      <p:sp>
        <p:nvSpPr>
          <p:cNvPr id="3" name="Text Placeholder 2">
            <a:extLst>
              <a:ext uri="{FF2B5EF4-FFF2-40B4-BE49-F238E27FC236}">
                <a16:creationId xmlns:a16="http://schemas.microsoft.com/office/drawing/2014/main" id="{F6CD0BFF-9CBB-ADCB-234C-D005AF7AC17A}"/>
              </a:ext>
            </a:extLst>
          </p:cNvPr>
          <p:cNvSpPr>
            <a:spLocks noGrp="1"/>
          </p:cNvSpPr>
          <p:nvPr>
            <p:ph type="body" idx="1"/>
          </p:nvPr>
        </p:nvSpPr>
        <p:spPr>
          <a:xfrm>
            <a:off x="838200" y="1828801"/>
            <a:ext cx="10515600" cy="4329864"/>
          </a:xfrm>
        </p:spPr>
        <p:txBody>
          <a:bodyPr>
            <a:normAutofit fontScale="47500" lnSpcReduction="20000"/>
          </a:bodyPr>
          <a:lstStyle/>
          <a:p>
            <a:pPr marL="342900" indent="-342900">
              <a:buFont typeface="Arial" panose="020B0604020202020204" pitchFamily="34" charset="0"/>
              <a:buChar char="•"/>
            </a:pPr>
            <a:r>
              <a:rPr lang="en-CA"/>
              <a:t>CP Amendments:</a:t>
            </a:r>
          </a:p>
          <a:p>
            <a:pPr marL="800100" lvl="1" indent="-342900">
              <a:buFont typeface="Arial" panose="020B0604020202020204" pitchFamily="34" charset="0"/>
              <a:buChar char="•"/>
            </a:pPr>
            <a:r>
              <a:rPr lang="en-CA" i="1"/>
              <a:t>Forest Act</a:t>
            </a:r>
            <a:r>
              <a:rPr lang="en-CA"/>
              <a:t>, Part 3.1</a:t>
            </a:r>
          </a:p>
          <a:p>
            <a:pPr marL="800100" lvl="1" indent="-342900">
              <a:buFont typeface="Arial" panose="020B0604020202020204" pitchFamily="34" charset="0"/>
              <a:buChar char="•"/>
            </a:pPr>
            <a:r>
              <a:rPr lang="en-CA"/>
              <a:t>Must be approved by the District Manager</a:t>
            </a:r>
          </a:p>
          <a:p>
            <a:pPr marL="342900" indent="-342900">
              <a:buFont typeface="Arial" panose="020B0604020202020204" pitchFamily="34" charset="0"/>
              <a:buChar char="•"/>
            </a:pPr>
            <a:r>
              <a:rPr lang="en-CA"/>
              <a:t>CP Extensions:</a:t>
            </a:r>
          </a:p>
          <a:p>
            <a:pPr marL="800100" lvl="1" indent="-342900">
              <a:buFont typeface="Arial" panose="020B0604020202020204" pitchFamily="34" charset="0"/>
              <a:buChar char="•"/>
            </a:pPr>
            <a:r>
              <a:rPr lang="en-CA" i="1"/>
              <a:t>Forest Act</a:t>
            </a:r>
            <a:r>
              <a:rPr lang="en-CA"/>
              <a:t>, s52.10</a:t>
            </a:r>
          </a:p>
          <a:p>
            <a:pPr marL="800100" lvl="1" indent="-342900">
              <a:buFont typeface="Arial" panose="020B0604020202020204" pitchFamily="34" charset="0"/>
              <a:buChar char="•"/>
            </a:pPr>
            <a:r>
              <a:rPr lang="en-CA"/>
              <a:t>Maximum 1 year, extension plus original term of the CP cannot exceed a total of 4 years or the term of the licence</a:t>
            </a:r>
          </a:p>
          <a:p>
            <a:pPr marL="342900" indent="-342900">
              <a:buFont typeface="Arial" panose="020B0604020202020204" pitchFamily="34" charset="0"/>
              <a:buChar char="•"/>
            </a:pPr>
            <a:r>
              <a:rPr lang="en-CA"/>
              <a:t>CP Postponements:</a:t>
            </a:r>
          </a:p>
          <a:p>
            <a:pPr marL="800100" lvl="1" indent="-342900">
              <a:buFont typeface="Arial" panose="020B0604020202020204" pitchFamily="34" charset="0"/>
              <a:buChar char="•"/>
            </a:pPr>
            <a:r>
              <a:rPr lang="en-CA" i="1"/>
              <a:t>Forest Act</a:t>
            </a:r>
            <a:r>
              <a:rPr lang="en-CA"/>
              <a:t>, s 52.11, Cutting Permit Postponement Regulation</a:t>
            </a:r>
          </a:p>
          <a:p>
            <a:pPr marL="800100" lvl="1" indent="-342900">
              <a:buFont typeface="Arial" panose="020B0604020202020204" pitchFamily="34" charset="0"/>
              <a:buChar char="•"/>
            </a:pPr>
            <a:r>
              <a:rPr lang="en-CA"/>
              <a:t>Maximum 2 years, may be renewed, cannot exceed the combined term of the licence and postponement.</a:t>
            </a:r>
          </a:p>
          <a:p>
            <a:pPr marL="800100" lvl="1" indent="-342900">
              <a:buFont typeface="Arial" panose="020B0604020202020204" pitchFamily="34" charset="0"/>
              <a:buChar char="•"/>
            </a:pPr>
            <a:r>
              <a:rPr lang="en-CA"/>
              <a:t>Can be for access, directed by the Minister to harvest at risk timber</a:t>
            </a:r>
          </a:p>
          <a:p>
            <a:pPr marL="800100" lvl="1" indent="-342900">
              <a:buFont typeface="Arial" panose="020B0604020202020204" pitchFamily="34" charset="0"/>
              <a:buChar char="•"/>
            </a:pPr>
            <a:r>
              <a:rPr lang="en-CA"/>
              <a:t>Cannot be for economic or market conditions</a:t>
            </a:r>
          </a:p>
          <a:p>
            <a:pPr marL="800100" lvl="1" indent="-342900">
              <a:buFont typeface="Arial" panose="020B0604020202020204" pitchFamily="34" charset="0"/>
              <a:buChar char="•"/>
            </a:pPr>
            <a:r>
              <a:rPr lang="en-CA"/>
              <a:t>Cannot be for old growth</a:t>
            </a:r>
          </a:p>
          <a:p>
            <a:pPr marL="800100" lvl="1" indent="-342900">
              <a:buFont typeface="Arial" panose="020B0604020202020204" pitchFamily="34" charset="0"/>
              <a:buChar char="•"/>
            </a:pPr>
            <a:r>
              <a:rPr lang="en-CA"/>
              <a:t>Cannot be extend or renewed if the holder of the CP requests the postponement to be cancelled or rescinded.</a:t>
            </a:r>
          </a:p>
          <a:p>
            <a:pPr marL="800100" lvl="1" indent="-342900">
              <a:buFont typeface="Arial" panose="020B0604020202020204" pitchFamily="34" charset="0"/>
              <a:buChar char="•"/>
            </a:pPr>
            <a:r>
              <a:rPr lang="en-CA"/>
              <a:t>Cut and remove is not permitted  during the term of the postponement but obligations continue</a:t>
            </a:r>
          </a:p>
          <a:p>
            <a:pPr marL="342900" indent="-342900">
              <a:buFont typeface="Arial" panose="020B0604020202020204" pitchFamily="34" charset="0"/>
              <a:buChar char="•"/>
            </a:pPr>
            <a:r>
              <a:rPr lang="en-CA"/>
              <a:t>CP Surrender</a:t>
            </a:r>
          </a:p>
          <a:p>
            <a:pPr marL="800100" lvl="1" indent="-342900">
              <a:buFont typeface="Arial" panose="020B0604020202020204" pitchFamily="34" charset="0"/>
              <a:buChar char="•"/>
            </a:pPr>
            <a:r>
              <a:rPr lang="en-CA"/>
              <a:t>Surrender Regulation</a:t>
            </a:r>
          </a:p>
          <a:p>
            <a:pPr marL="800100" lvl="1" indent="-342900">
              <a:buFont typeface="Arial" panose="020B0604020202020204" pitchFamily="34" charset="0"/>
              <a:buChar char="•"/>
            </a:pPr>
            <a:r>
              <a:rPr lang="en-CA"/>
              <a:t>CP can be surrendered prior to the commencement of harvest without a waste assessment </a:t>
            </a:r>
          </a:p>
          <a:p>
            <a:pPr marL="800100" lvl="1" indent="-342900">
              <a:buFont typeface="Arial" panose="020B0604020202020204" pitchFamily="34" charset="0"/>
              <a:buChar char="•"/>
            </a:pPr>
            <a:r>
              <a:rPr lang="en-CA"/>
              <a:t>CP can be surrendered after the commencement of harvest standing waste would apply</a:t>
            </a:r>
          </a:p>
          <a:p>
            <a:pPr marL="342900" indent="-342900">
              <a:buFont typeface="Arial" panose="020B0604020202020204" pitchFamily="34" charset="0"/>
              <a:buChar char="•"/>
            </a:pPr>
            <a:r>
              <a:rPr lang="en-CA"/>
              <a:t>CP Transfer/reassignment</a:t>
            </a:r>
          </a:p>
          <a:p>
            <a:pPr marL="800100" lvl="1" indent="-342900">
              <a:buFont typeface="Arial" panose="020B0604020202020204" pitchFamily="34" charset="0"/>
              <a:buChar char="•"/>
            </a:pPr>
            <a:r>
              <a:rPr lang="en-CA"/>
              <a:t>CP cannot be transferred or reassigned except as part of a subdivision/consolidation or a licence transfer</a:t>
            </a:r>
          </a:p>
          <a:p>
            <a:pPr marL="800100" lvl="1" indent="-342900">
              <a:buFont typeface="Arial" panose="020B0604020202020204" pitchFamily="34" charset="0"/>
              <a:buChar char="•"/>
            </a:pPr>
            <a:endParaRPr lang="en-CA"/>
          </a:p>
          <a:p>
            <a:r>
              <a:rPr lang="en-CA"/>
              <a:t>	</a:t>
            </a:r>
          </a:p>
        </p:txBody>
      </p:sp>
    </p:spTree>
    <p:extLst>
      <p:ext uri="{BB962C8B-B14F-4D97-AF65-F5344CB8AC3E}">
        <p14:creationId xmlns:p14="http://schemas.microsoft.com/office/powerpoint/2010/main" val="10383016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E64B3C-668B-470B-62DD-BF4699D2DC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19D30C-FAB4-3973-735C-871FAF009182}"/>
              </a:ext>
            </a:extLst>
          </p:cNvPr>
          <p:cNvSpPr>
            <a:spLocks noGrp="1"/>
          </p:cNvSpPr>
          <p:nvPr>
            <p:ph type="title"/>
          </p:nvPr>
        </p:nvSpPr>
        <p:spPr>
          <a:xfrm>
            <a:off x="838200" y="299803"/>
            <a:ext cx="9879767" cy="734518"/>
          </a:xfrm>
        </p:spPr>
        <p:txBody>
          <a:bodyPr>
            <a:normAutofit/>
          </a:bodyPr>
          <a:lstStyle/>
          <a:p>
            <a:r>
              <a:rPr lang="en-CA" sz="4000"/>
              <a:t>CP/RP Suspension/Cancelation/Expiration</a:t>
            </a:r>
          </a:p>
        </p:txBody>
      </p:sp>
      <p:sp>
        <p:nvSpPr>
          <p:cNvPr id="3" name="Text Placeholder 2">
            <a:extLst>
              <a:ext uri="{FF2B5EF4-FFF2-40B4-BE49-F238E27FC236}">
                <a16:creationId xmlns:a16="http://schemas.microsoft.com/office/drawing/2014/main" id="{F9BCEC79-27A1-5BE5-0486-7BADD774CD6F}"/>
              </a:ext>
            </a:extLst>
          </p:cNvPr>
          <p:cNvSpPr>
            <a:spLocks noGrp="1"/>
          </p:cNvSpPr>
          <p:nvPr>
            <p:ph type="body" idx="1"/>
          </p:nvPr>
        </p:nvSpPr>
        <p:spPr>
          <a:xfrm>
            <a:off x="838200" y="1828801"/>
            <a:ext cx="10515600" cy="4329864"/>
          </a:xfrm>
        </p:spPr>
        <p:txBody>
          <a:bodyPr>
            <a:normAutofit/>
          </a:bodyPr>
          <a:lstStyle/>
          <a:p>
            <a:pPr marL="342900" indent="-342900">
              <a:buFont typeface="Arial" panose="020B0604020202020204" pitchFamily="34" charset="0"/>
              <a:buChar char="•"/>
            </a:pPr>
            <a:r>
              <a:rPr lang="en-CA"/>
              <a:t>CP/RP Suspension</a:t>
            </a:r>
          </a:p>
          <a:p>
            <a:pPr marL="800100" lvl="1" indent="-342900">
              <a:buFont typeface="Arial" panose="020B0604020202020204" pitchFamily="34" charset="0"/>
              <a:buChar char="•"/>
            </a:pPr>
            <a:r>
              <a:rPr lang="en-CA" i="1"/>
              <a:t>Forest Act </a:t>
            </a:r>
            <a:r>
              <a:rPr lang="en-CA"/>
              <a:t>Part 13, s170(2)</a:t>
            </a:r>
          </a:p>
          <a:p>
            <a:pPr marL="800100" lvl="1" indent="-342900">
              <a:buFont typeface="Arial" panose="020B0604020202020204" pitchFamily="34" charset="0"/>
              <a:buChar char="•"/>
            </a:pPr>
            <a:r>
              <a:rPr lang="en-CA"/>
              <a:t>Ministerial Order </a:t>
            </a:r>
          </a:p>
          <a:p>
            <a:pPr marL="1257300" lvl="2" indent="-342900">
              <a:buFont typeface="Arial" panose="020B0604020202020204" pitchFamily="34" charset="0"/>
              <a:buChar char="•"/>
            </a:pPr>
            <a:r>
              <a:rPr lang="en-CA"/>
              <a:t>May suspend/vary permits, licences and plans</a:t>
            </a:r>
          </a:p>
          <a:p>
            <a:pPr marL="1257300" lvl="2" indent="-342900">
              <a:buFont typeface="Arial" panose="020B0604020202020204" pitchFamily="34" charset="0"/>
              <a:buChar char="•"/>
            </a:pPr>
            <a:r>
              <a:rPr lang="en-CA"/>
              <a:t>May stop the issuance of CP/RP</a:t>
            </a:r>
          </a:p>
          <a:p>
            <a:pPr marL="800100" lvl="1" indent="-342900">
              <a:buFont typeface="Arial" panose="020B0604020202020204" pitchFamily="34" charset="0"/>
              <a:buChar char="•"/>
            </a:pPr>
            <a:r>
              <a:rPr lang="en-CA"/>
              <a:t>Obligations continue under a suspension</a:t>
            </a:r>
          </a:p>
          <a:p>
            <a:pPr marL="800100" lvl="1" indent="-342900">
              <a:buFont typeface="Arial" panose="020B0604020202020204" pitchFamily="34" charset="0"/>
              <a:buChar char="•"/>
            </a:pPr>
            <a:endParaRPr lang="en-CA"/>
          </a:p>
          <a:p>
            <a:r>
              <a:rPr lang="en-CA"/>
              <a:t>CP/RP Cancelation</a:t>
            </a:r>
          </a:p>
          <a:p>
            <a:pPr marL="800100" lvl="1" indent="-342900">
              <a:buFont typeface="Arial" panose="020B0604020202020204" pitchFamily="34" charset="0"/>
              <a:buChar char="•"/>
            </a:pPr>
            <a:r>
              <a:rPr lang="en-CA" i="1"/>
              <a:t>Forest Act, </a:t>
            </a:r>
            <a:r>
              <a:rPr lang="en-CA"/>
              <a:t>s52.12, 119.3</a:t>
            </a:r>
          </a:p>
          <a:p>
            <a:pPr marL="800100" lvl="1" indent="-342900">
              <a:buFont typeface="Arial" panose="020B0604020202020204" pitchFamily="34" charset="0"/>
              <a:buChar char="•"/>
            </a:pPr>
            <a:r>
              <a:rPr lang="en-CA"/>
              <a:t>Occurs upon the cancellation/surrender/expiration of the associated licence agreement</a:t>
            </a:r>
          </a:p>
          <a:p>
            <a:pPr marL="800100" lvl="1" indent="-342900">
              <a:buFont typeface="Arial" panose="020B0604020202020204" pitchFamily="34" charset="0"/>
              <a:buChar char="•"/>
            </a:pPr>
            <a:r>
              <a:rPr lang="en-CA"/>
              <a:t>RP must be deactivated or transferred if the holder no longer holds a valid licence</a:t>
            </a:r>
          </a:p>
          <a:p>
            <a:endParaRPr lang="en-CA"/>
          </a:p>
        </p:txBody>
      </p:sp>
    </p:spTree>
    <p:extLst>
      <p:ext uri="{BB962C8B-B14F-4D97-AF65-F5344CB8AC3E}">
        <p14:creationId xmlns:p14="http://schemas.microsoft.com/office/powerpoint/2010/main" val="29974099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77C164-C1C3-A334-47B1-1CB60DF6957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0C46820-32FE-8146-CF6C-D8B1F278372A}"/>
              </a:ext>
            </a:extLst>
          </p:cNvPr>
          <p:cNvSpPr>
            <a:spLocks noGrp="1"/>
          </p:cNvSpPr>
          <p:nvPr>
            <p:ph type="title"/>
          </p:nvPr>
        </p:nvSpPr>
        <p:spPr>
          <a:xfrm>
            <a:off x="329784" y="374755"/>
            <a:ext cx="10148341" cy="899410"/>
          </a:xfrm>
        </p:spPr>
        <p:txBody>
          <a:bodyPr>
            <a:normAutofit fontScale="90000"/>
          </a:bodyPr>
          <a:lstStyle/>
          <a:p>
            <a:r>
              <a:rPr lang="en-CA"/>
              <a:t>Road Permits, </a:t>
            </a:r>
            <a:r>
              <a:rPr lang="en-CA" i="1"/>
              <a:t>Forest Act </a:t>
            </a:r>
            <a:r>
              <a:rPr lang="en-CA"/>
              <a:t>Part 8.0</a:t>
            </a:r>
            <a:endParaRPr lang="en-US"/>
          </a:p>
        </p:txBody>
      </p:sp>
      <p:sp>
        <p:nvSpPr>
          <p:cNvPr id="4" name="Text Placeholder 3">
            <a:extLst>
              <a:ext uri="{FF2B5EF4-FFF2-40B4-BE49-F238E27FC236}">
                <a16:creationId xmlns:a16="http://schemas.microsoft.com/office/drawing/2014/main" id="{CF82651D-DA91-E698-2383-111D868FDB14}"/>
              </a:ext>
            </a:extLst>
          </p:cNvPr>
          <p:cNvSpPr>
            <a:spLocks noGrp="1"/>
          </p:cNvSpPr>
          <p:nvPr>
            <p:ph type="body" idx="1"/>
          </p:nvPr>
        </p:nvSpPr>
        <p:spPr>
          <a:xfrm>
            <a:off x="831851" y="1978703"/>
            <a:ext cx="10515600" cy="4110950"/>
          </a:xfrm>
        </p:spPr>
        <p:txBody>
          <a:bodyPr>
            <a:normAutofit lnSpcReduction="10000"/>
          </a:bodyPr>
          <a:lstStyle/>
          <a:p>
            <a:r>
              <a:rPr lang="en-US"/>
              <a:t>Considerations</a:t>
            </a:r>
          </a:p>
          <a:p>
            <a:pPr marL="800100" lvl="1" indent="-342900">
              <a:buFont typeface="Arial" panose="020B0604020202020204" pitchFamily="34" charset="0"/>
              <a:buChar char="•"/>
            </a:pPr>
            <a:r>
              <a:rPr lang="en-US" i="1"/>
              <a:t>Forest Act, </a:t>
            </a:r>
            <a:r>
              <a:rPr lang="en-US"/>
              <a:t>section 115</a:t>
            </a:r>
          </a:p>
          <a:p>
            <a:r>
              <a:rPr lang="en-US"/>
              <a:t>Mandatory Refusal</a:t>
            </a:r>
          </a:p>
          <a:p>
            <a:pPr marL="800100" lvl="1" indent="-342900">
              <a:buFont typeface="Arial" panose="020B0604020202020204" pitchFamily="34" charset="0"/>
              <a:buChar char="•"/>
            </a:pPr>
            <a:r>
              <a:rPr lang="en-US" i="1"/>
              <a:t>Forest Act, </a:t>
            </a:r>
            <a:r>
              <a:rPr lang="en-US"/>
              <a:t>section 117, Part 13, Part 15</a:t>
            </a:r>
          </a:p>
          <a:p>
            <a:pPr marL="800100" lvl="1" indent="-342900">
              <a:buFont typeface="Arial" panose="020B0604020202020204" pitchFamily="34" charset="0"/>
              <a:buChar char="•"/>
            </a:pPr>
            <a:r>
              <a:rPr lang="en-US" i="1"/>
              <a:t>Forest and Range Practices Act</a:t>
            </a:r>
            <a:r>
              <a:rPr lang="en-US"/>
              <a:t>, section 5, 15.1</a:t>
            </a:r>
          </a:p>
          <a:p>
            <a:r>
              <a:rPr lang="en-US"/>
              <a:t>Information Request</a:t>
            </a:r>
          </a:p>
          <a:p>
            <a:pPr marL="800100" lvl="1" indent="-342900">
              <a:buFont typeface="Arial" panose="020B0604020202020204" pitchFamily="34" charset="0"/>
              <a:buChar char="•"/>
            </a:pPr>
            <a:r>
              <a:rPr lang="en-US" i="1"/>
              <a:t>Forest Act, section 116</a:t>
            </a:r>
          </a:p>
          <a:p>
            <a:r>
              <a:rPr lang="en-US"/>
              <a:t>Discretionary Issuance </a:t>
            </a:r>
          </a:p>
          <a:p>
            <a:pPr marL="800100" lvl="1" indent="-342900">
              <a:buFont typeface="Arial" panose="020B0604020202020204" pitchFamily="34" charset="0"/>
              <a:buChar char="•"/>
            </a:pPr>
            <a:r>
              <a:rPr lang="en-US" i="1"/>
              <a:t>Forest Act, </a:t>
            </a:r>
            <a:r>
              <a:rPr lang="en-US"/>
              <a:t>section 118</a:t>
            </a:r>
          </a:p>
          <a:p>
            <a:r>
              <a:rPr lang="en-US"/>
              <a:t>Transition</a:t>
            </a:r>
          </a:p>
          <a:p>
            <a:pPr marL="800100" lvl="1" indent="-342900">
              <a:buFont typeface="Arial" panose="020B0604020202020204" pitchFamily="34" charset="0"/>
              <a:buChar char="•"/>
            </a:pPr>
            <a:r>
              <a:rPr lang="en-US" i="1"/>
              <a:t>Forest Statues Amendment Act 2023, </a:t>
            </a:r>
            <a:r>
              <a:rPr lang="en-US"/>
              <a:t>section 179 to 180</a:t>
            </a:r>
            <a:endParaRPr lang="en-US" i="1"/>
          </a:p>
        </p:txBody>
      </p:sp>
    </p:spTree>
    <p:extLst>
      <p:ext uri="{BB962C8B-B14F-4D97-AF65-F5344CB8AC3E}">
        <p14:creationId xmlns:p14="http://schemas.microsoft.com/office/powerpoint/2010/main" val="41074749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 2013 - 2022</Template>
  <TotalTime>30</TotalTime>
  <Words>7250</Words>
  <Application>Microsoft Office PowerPoint</Application>
  <PresentationFormat>Widescreen</PresentationFormat>
  <Paragraphs>708</Paragraphs>
  <Slides>27</Slides>
  <Notes>27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Aptos</vt:lpstr>
      <vt:lpstr>Arial</vt:lpstr>
      <vt:lpstr>Arial,Sans-Serif</vt:lpstr>
      <vt:lpstr>Calibri</vt:lpstr>
      <vt:lpstr>Courier New</vt:lpstr>
      <vt:lpstr>Symbol,Sans-Serif</vt:lpstr>
      <vt:lpstr>Wingdings</vt:lpstr>
      <vt:lpstr>Wingdings,Sans-Serif</vt:lpstr>
      <vt:lpstr>Office Theme</vt:lpstr>
      <vt:lpstr>Cutting Permit and  Road Permit: Development to Application</vt:lpstr>
      <vt:lpstr>Introduction</vt:lpstr>
      <vt:lpstr>PowerPoint Presentation</vt:lpstr>
      <vt:lpstr>Agreements and Authorizations</vt:lpstr>
      <vt:lpstr>PowerPoint Presentation</vt:lpstr>
      <vt:lpstr>Cutting Permits, Forest Act Part 3.1</vt:lpstr>
      <vt:lpstr>CP Postponements, Amendments, Extensions and Surrenders</vt:lpstr>
      <vt:lpstr>CP/RP Suspension/Cancelation/Expiration</vt:lpstr>
      <vt:lpstr>Road Permits, Forest Act Part 8.0</vt:lpstr>
      <vt:lpstr>RP Amendments, Transfers, Reassignments and Timber Rights</vt:lpstr>
      <vt:lpstr>The Application</vt:lpstr>
      <vt:lpstr>The Cutting Permit</vt:lpstr>
      <vt:lpstr>The Road Permit</vt:lpstr>
      <vt:lpstr>Road Permit Sections and Segments</vt:lpstr>
      <vt:lpstr>The Road Permit Schedule A Table 1.01</vt:lpstr>
      <vt:lpstr>The Road Permit: Schedule A Table 2.01</vt:lpstr>
      <vt:lpstr>PowerPoint Presentation</vt:lpstr>
      <vt:lpstr>PowerPoint Presentation</vt:lpstr>
      <vt:lpstr>PowerPoint Presentation</vt:lpstr>
      <vt:lpstr>PowerPoint Presentation</vt:lpstr>
      <vt:lpstr>Woodlot applies for RP outside licence area – Scenario 5  </vt:lpstr>
      <vt:lpstr>Wildfire Timber Salvage Scenario 6</vt:lpstr>
      <vt:lpstr>Wildfire Timber Salvage Scenario 6</vt:lpstr>
      <vt:lpstr>Interior Wildfire Timber Salvage Scenario 6</vt:lpstr>
      <vt:lpstr>COAST Wildfire Timber Salvage Scenario 5</vt:lpstr>
      <vt:lpstr>Questions/Takeaways</vt:lpstr>
      <vt:lpstr>Resources: Tenures and Authorizations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Farook, Safriya FOR:EX</dc:creator>
  <cp:lastModifiedBy>Lindberg, Erin FOR:EX</cp:lastModifiedBy>
  <cp:revision>2</cp:revision>
  <cp:lastPrinted>2025-03-04T16:58:02Z</cp:lastPrinted>
  <dcterms:created xsi:type="dcterms:W3CDTF">2023-02-09T17:28:42Z</dcterms:created>
  <dcterms:modified xsi:type="dcterms:W3CDTF">2025-03-13T16:41:00Z</dcterms:modified>
</cp:coreProperties>
</file>