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6" d="100"/>
          <a:sy n="96" d="100"/>
        </p:scale>
        <p:origin x="13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8E46B-08D0-4608-843D-05A23D2996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1962E8F3-B225-4D42-905A-7512F099DE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E3B0FC34-6AAC-4A50-99BB-6E5C91E87607}"/>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EB74DD95-2462-46BE-B332-8B0321E249F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F42BCB1-796C-486E-B635-C4C2A67AAD44}"/>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1400625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5A991-3F54-42D3-80CC-E392A1698A8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61CC99D-7CD4-4EEC-B307-89425941A4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C2D2412-0C83-46D6-A67A-1E7A934D8A7B}"/>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FDC006DA-C824-4657-B354-01D99447989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1E6DF39-85E1-4959-BB5C-D7B3D19B73F0}"/>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931294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4AD11C-5E25-44F5-AD71-29C9829287C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E7F150A-42A6-4343-B453-ACB8514BBD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4D6FE26-6ABF-40F2-81CD-6EF6B7C16662}"/>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56E74720-C1C4-4EB6-8B72-9E25822572D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7092994-483D-45E0-BD49-81CB7D9DE13F}"/>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1352246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118B5-484D-4694-BF1A-922F232AA93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15F5145D-5D73-4EE4-818A-03C2E77F38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8E4C13A-D960-4372-BA77-C0EF164A7EAB}"/>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0C0A4B79-BCE1-41DE-B5D6-63343885761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D644846-81F2-48E5-B690-FFDA0244D52B}"/>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4080175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1A159-7B22-41F9-8D89-2A0C014505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E4EBE9F0-F967-4479-88DE-88F9C2C75B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296C35-F6FD-403C-8B54-D2E8A79F7D3E}"/>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7230BAD5-D152-45CF-AD09-A5739E269E4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2E7009E-806D-4093-A49F-31D7EEE1717D}"/>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2905322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BEF4C-B833-44E9-A5E9-B1D27F3F12B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4877A18-906A-41C9-81D7-B95FBAF748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C414324-BCB2-4745-9BE9-9B7C460B8B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CEDAF1EE-6B16-427C-82AC-D7B81D2BE6E4}"/>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6" name="Footer Placeholder 5">
            <a:extLst>
              <a:ext uri="{FF2B5EF4-FFF2-40B4-BE49-F238E27FC236}">
                <a16:creationId xmlns:a16="http://schemas.microsoft.com/office/drawing/2014/main" id="{DA983854-C447-4D1E-8BF0-B557FF2AD0E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B8D0511-C4A5-4529-A42C-2686C9BA9BBF}"/>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1271636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49067-DC45-4DCE-919F-B8438734A189}"/>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DD0CA44-4C2E-49A4-AC73-48441F1F7D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CBEC24-FBDD-4DB4-A376-F200D796E7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6C024E4C-382A-46D9-B26A-6DFF37687B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CDFB3-25BF-4296-87A0-B69073CAAA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A5485B84-CA63-4C31-80B6-CD76B2C5E924}"/>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8" name="Footer Placeholder 7">
            <a:extLst>
              <a:ext uri="{FF2B5EF4-FFF2-40B4-BE49-F238E27FC236}">
                <a16:creationId xmlns:a16="http://schemas.microsoft.com/office/drawing/2014/main" id="{9C20968D-97BE-4083-BFE0-CBD3D4AD386C}"/>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91859DAF-62D7-4A74-8A51-6FFD85E1ED78}"/>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616864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D1C78-8D45-4329-87A9-E9AFB70454D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0F3E3C36-EC3E-4C94-B27B-23239FFEB5A5}"/>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4" name="Footer Placeholder 3">
            <a:extLst>
              <a:ext uri="{FF2B5EF4-FFF2-40B4-BE49-F238E27FC236}">
                <a16:creationId xmlns:a16="http://schemas.microsoft.com/office/drawing/2014/main" id="{FD7C0D5C-3799-4A66-A9DE-CF95DC71A24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2F2BCF0E-1AC6-44C7-9058-A1CEE606635D}"/>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1689423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58BBD0-BD9D-4624-8A49-238871CC0941}"/>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3" name="Footer Placeholder 2">
            <a:extLst>
              <a:ext uri="{FF2B5EF4-FFF2-40B4-BE49-F238E27FC236}">
                <a16:creationId xmlns:a16="http://schemas.microsoft.com/office/drawing/2014/main" id="{D66B4EF4-6E41-4D9C-A1EE-79685DE4D45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D6DE33F-E52E-4D80-9FB2-1DEA51ADBAC6}"/>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2522329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78439-3098-46ED-AB44-2CF7D660B5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63C7F90E-86ED-42C8-AC71-6E7204B8BC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FF14ACE-D95F-40A7-A7B6-FB10814C8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237CB3-9409-40DB-A6ED-A6125E691D7A}"/>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6" name="Footer Placeholder 5">
            <a:extLst>
              <a:ext uri="{FF2B5EF4-FFF2-40B4-BE49-F238E27FC236}">
                <a16:creationId xmlns:a16="http://schemas.microsoft.com/office/drawing/2014/main" id="{616CEFEF-6A5D-4E44-BE32-4690E2F1C4C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E8AED86-0939-4AA4-BA5C-3A229B73546D}"/>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36855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D2930-509B-43BF-8D24-2C289DCF46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C576310-F7FC-4CC6-B4F7-E604DCBA94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D9711948-64FB-4654-AEDA-17324EC230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5E747A-A3AE-4129-BC32-74A4BBF70AD8}"/>
              </a:ext>
            </a:extLst>
          </p:cNvPr>
          <p:cNvSpPr>
            <a:spLocks noGrp="1"/>
          </p:cNvSpPr>
          <p:nvPr>
            <p:ph type="dt" sz="half" idx="10"/>
          </p:nvPr>
        </p:nvSpPr>
        <p:spPr/>
        <p:txBody>
          <a:bodyPr/>
          <a:lstStyle/>
          <a:p>
            <a:fld id="{C87100FC-1358-4C7B-8B22-39190ADBBBC3}" type="datetimeFigureOut">
              <a:rPr lang="en-CA" smtClean="0"/>
              <a:t>2025-02-06</a:t>
            </a:fld>
            <a:endParaRPr lang="en-CA"/>
          </a:p>
        </p:txBody>
      </p:sp>
      <p:sp>
        <p:nvSpPr>
          <p:cNvPr id="6" name="Footer Placeholder 5">
            <a:extLst>
              <a:ext uri="{FF2B5EF4-FFF2-40B4-BE49-F238E27FC236}">
                <a16:creationId xmlns:a16="http://schemas.microsoft.com/office/drawing/2014/main" id="{C85E8FF3-55CA-45B6-A020-E2FBCA5F79D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D6B94D5-0F98-4953-B747-6AF2DD165454}"/>
              </a:ext>
            </a:extLst>
          </p:cNvPr>
          <p:cNvSpPr>
            <a:spLocks noGrp="1"/>
          </p:cNvSpPr>
          <p:nvPr>
            <p:ph type="sldNum" sz="quarter" idx="12"/>
          </p:nvPr>
        </p:nvSpPr>
        <p:spPr/>
        <p:txBody>
          <a:bodyPr/>
          <a:lstStyle/>
          <a:p>
            <a:fld id="{54BFA265-DD96-4101-866A-30A8F4D318BA}" type="slidenum">
              <a:rPr lang="en-CA" smtClean="0"/>
              <a:t>‹#›</a:t>
            </a:fld>
            <a:endParaRPr lang="en-CA"/>
          </a:p>
        </p:txBody>
      </p:sp>
    </p:spTree>
    <p:extLst>
      <p:ext uri="{BB962C8B-B14F-4D97-AF65-F5344CB8AC3E}">
        <p14:creationId xmlns:p14="http://schemas.microsoft.com/office/powerpoint/2010/main" val="412514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37B393-EF02-4FD7-BBED-FDBFF61800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0221294-E3F2-4D6C-8B42-4DD685C36E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2FE86C9-35C8-4FC8-AD55-292672E317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100FC-1358-4C7B-8B22-39190ADBBBC3}" type="datetimeFigureOut">
              <a:rPr lang="en-CA" smtClean="0"/>
              <a:t>2025-02-06</a:t>
            </a:fld>
            <a:endParaRPr lang="en-CA"/>
          </a:p>
        </p:txBody>
      </p:sp>
      <p:sp>
        <p:nvSpPr>
          <p:cNvPr id="5" name="Footer Placeholder 4">
            <a:extLst>
              <a:ext uri="{FF2B5EF4-FFF2-40B4-BE49-F238E27FC236}">
                <a16:creationId xmlns:a16="http://schemas.microsoft.com/office/drawing/2014/main" id="{02463E36-C76F-40E8-B0B1-3794925EFA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298085A-3875-4A9F-9BD9-F60E1C725B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BFA265-DD96-4101-866A-30A8F4D318BA}" type="slidenum">
              <a:rPr lang="en-CA" smtClean="0"/>
              <a:t>‹#›</a:t>
            </a:fld>
            <a:endParaRPr lang="en-CA"/>
          </a:p>
        </p:txBody>
      </p:sp>
    </p:spTree>
    <p:extLst>
      <p:ext uri="{BB962C8B-B14F-4D97-AF65-F5344CB8AC3E}">
        <p14:creationId xmlns:p14="http://schemas.microsoft.com/office/powerpoint/2010/main" val="1992934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87E3-86FA-483A-8AF9-C11134389A60}"/>
              </a:ext>
            </a:extLst>
          </p:cNvPr>
          <p:cNvSpPr>
            <a:spLocks noGrp="1"/>
          </p:cNvSpPr>
          <p:nvPr>
            <p:ph type="title"/>
          </p:nvPr>
        </p:nvSpPr>
        <p:spPr>
          <a:xfrm>
            <a:off x="838200" y="113233"/>
            <a:ext cx="10515600" cy="1325563"/>
          </a:xfrm>
        </p:spPr>
        <p:txBody>
          <a:bodyPr>
            <a:noAutofit/>
          </a:bodyPr>
          <a:lstStyle/>
          <a:p>
            <a:pPr algn="ctr"/>
            <a:r>
              <a:rPr lang="en-CA" sz="2500" b="1" dirty="0"/>
              <a:t>2022 Mill List Survey Response Rates by Products</a:t>
            </a:r>
          </a:p>
        </p:txBody>
      </p:sp>
      <p:sp>
        <p:nvSpPr>
          <p:cNvPr id="5" name="TextBox 4">
            <a:extLst>
              <a:ext uri="{FF2B5EF4-FFF2-40B4-BE49-F238E27FC236}">
                <a16:creationId xmlns:a16="http://schemas.microsoft.com/office/drawing/2014/main" id="{91F94BA5-26F7-4E25-9331-5DCCA7BCBF5E}"/>
              </a:ext>
            </a:extLst>
          </p:cNvPr>
          <p:cNvSpPr txBox="1"/>
          <p:nvPr/>
        </p:nvSpPr>
        <p:spPr>
          <a:xfrm>
            <a:off x="558494" y="5975840"/>
            <a:ext cx="10795306" cy="646331"/>
          </a:xfrm>
          <a:prstGeom prst="rect">
            <a:avLst/>
          </a:prstGeom>
          <a:noFill/>
        </p:spPr>
        <p:txBody>
          <a:bodyPr wrap="square" rtlCol="0">
            <a:spAutoFit/>
          </a:bodyPr>
          <a:lstStyle/>
          <a:p>
            <a:r>
              <a:rPr lang="en-CA" sz="1200" dirty="0"/>
              <a:t>Source: 2022 BC Mill List Database as of January 30, 2025</a:t>
            </a:r>
          </a:p>
          <a:p>
            <a:r>
              <a:rPr lang="en-US" sz="1200" dirty="0"/>
              <a:t>Notes: Responded mills are those that were in operation and provided survey responses. Non-responded mills are those that were presumed to be in operation but did not provide survey responses. Permanently closed mills and mills that were not in operation during the survey year were excluded from this calculation.</a:t>
            </a:r>
            <a:endParaRPr lang="en-CA" sz="1200" dirty="0"/>
          </a:p>
        </p:txBody>
      </p:sp>
      <p:pic>
        <p:nvPicPr>
          <p:cNvPr id="3" name="Picture 2">
            <a:extLst>
              <a:ext uri="{FF2B5EF4-FFF2-40B4-BE49-F238E27FC236}">
                <a16:creationId xmlns:a16="http://schemas.microsoft.com/office/drawing/2014/main" id="{8A56EE01-93A1-7A1D-6C12-3F47CFD71BBB}"/>
              </a:ext>
            </a:extLst>
          </p:cNvPr>
          <p:cNvPicPr>
            <a:picLocks noChangeAspect="1"/>
          </p:cNvPicPr>
          <p:nvPr/>
        </p:nvPicPr>
        <p:blipFill>
          <a:blip r:embed="rId2"/>
          <a:stretch>
            <a:fillRect/>
          </a:stretch>
        </p:blipFill>
        <p:spPr>
          <a:xfrm>
            <a:off x="628154" y="1089448"/>
            <a:ext cx="10458388" cy="4667296"/>
          </a:xfrm>
          <a:prstGeom prst="rect">
            <a:avLst/>
          </a:prstGeom>
        </p:spPr>
      </p:pic>
    </p:spTree>
    <p:extLst>
      <p:ext uri="{BB962C8B-B14F-4D97-AF65-F5344CB8AC3E}">
        <p14:creationId xmlns:p14="http://schemas.microsoft.com/office/powerpoint/2010/main" val="659439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D0DA5A6-C68D-4E19-A556-CB65558816F2}"/>
              </a:ext>
            </a:extLst>
          </p:cNvPr>
          <p:cNvSpPr txBox="1"/>
          <p:nvPr/>
        </p:nvSpPr>
        <p:spPr>
          <a:xfrm>
            <a:off x="2258721" y="665739"/>
            <a:ext cx="7324701" cy="477054"/>
          </a:xfrm>
          <a:prstGeom prst="rect">
            <a:avLst/>
          </a:prstGeom>
          <a:noFill/>
        </p:spPr>
        <p:txBody>
          <a:bodyPr wrap="square" rtlCol="0">
            <a:spAutoFit/>
          </a:bodyPr>
          <a:lstStyle/>
          <a:p>
            <a:pPr algn="ctr"/>
            <a:r>
              <a:rPr lang="en-CA" sz="2500" b="1" dirty="0">
                <a:latin typeface="+mj-lt"/>
              </a:rPr>
              <a:t>BC Primary Log Use and Supply for Selected Years</a:t>
            </a:r>
          </a:p>
        </p:txBody>
      </p:sp>
      <p:sp>
        <p:nvSpPr>
          <p:cNvPr id="10" name="TextBox 9">
            <a:extLst>
              <a:ext uri="{FF2B5EF4-FFF2-40B4-BE49-F238E27FC236}">
                <a16:creationId xmlns:a16="http://schemas.microsoft.com/office/drawing/2014/main" id="{64B0E53A-8880-4944-90E3-85B313FE26EE}"/>
              </a:ext>
            </a:extLst>
          </p:cNvPr>
          <p:cNvSpPr txBox="1"/>
          <p:nvPr/>
        </p:nvSpPr>
        <p:spPr>
          <a:xfrm>
            <a:off x="1071750" y="6097272"/>
            <a:ext cx="3765711" cy="276999"/>
          </a:xfrm>
          <a:prstGeom prst="rect">
            <a:avLst/>
          </a:prstGeom>
          <a:noFill/>
        </p:spPr>
        <p:txBody>
          <a:bodyPr wrap="none" rtlCol="0">
            <a:spAutoFit/>
          </a:bodyPr>
          <a:lstStyle/>
          <a:p>
            <a:r>
              <a:rPr lang="en-CA" sz="1200" dirty="0"/>
              <a:t>Source: 2022 BC Mill List Database as of January 30, 2025</a:t>
            </a:r>
          </a:p>
        </p:txBody>
      </p:sp>
      <p:pic>
        <p:nvPicPr>
          <p:cNvPr id="2" name="Picture 1">
            <a:extLst>
              <a:ext uri="{FF2B5EF4-FFF2-40B4-BE49-F238E27FC236}">
                <a16:creationId xmlns:a16="http://schemas.microsoft.com/office/drawing/2014/main" id="{B618FBD3-444C-E585-15C8-AFE01F8A642A}"/>
              </a:ext>
            </a:extLst>
          </p:cNvPr>
          <p:cNvPicPr>
            <a:picLocks noChangeAspect="1"/>
          </p:cNvPicPr>
          <p:nvPr/>
        </p:nvPicPr>
        <p:blipFill>
          <a:blip r:embed="rId2"/>
          <a:stretch>
            <a:fillRect/>
          </a:stretch>
        </p:blipFill>
        <p:spPr>
          <a:xfrm>
            <a:off x="1071750" y="773766"/>
            <a:ext cx="10030603" cy="5027767"/>
          </a:xfrm>
          <a:prstGeom prst="rect">
            <a:avLst/>
          </a:prstGeom>
        </p:spPr>
      </p:pic>
    </p:spTree>
    <p:extLst>
      <p:ext uri="{BB962C8B-B14F-4D97-AF65-F5344CB8AC3E}">
        <p14:creationId xmlns:p14="http://schemas.microsoft.com/office/powerpoint/2010/main" val="72957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96</Words>
  <Application>Microsoft Office PowerPoint</Application>
  <PresentationFormat>Widescreen</PresentationFormat>
  <Paragraphs>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2022 Mill List Survey Response Rates by Products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Leng, Jiali J FLNR:EX</dc:creator>
  <cp:lastModifiedBy>Leng, Jiali J FOR:EX</cp:lastModifiedBy>
  <cp:revision>14</cp:revision>
  <dcterms:created xsi:type="dcterms:W3CDTF">2021-01-29T22:22:22Z</dcterms:created>
  <dcterms:modified xsi:type="dcterms:W3CDTF">2025-02-06T19:41:02Z</dcterms:modified>
</cp:coreProperties>
</file>