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4"/>
  </p:sldMasterIdLst>
  <p:notesMasterIdLst>
    <p:notesMasterId r:id="rId12"/>
  </p:notesMasterIdLst>
  <p:sldIdLst>
    <p:sldId id="256" r:id="rId5"/>
    <p:sldId id="266" r:id="rId6"/>
    <p:sldId id="257" r:id="rId7"/>
    <p:sldId id="268" r:id="rId8"/>
    <p:sldId id="267" r:id="rId9"/>
    <p:sldId id="263" r:id="rId10"/>
    <p:sldId id="269" r:id="rId11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 autoAdjust="0"/>
    <p:restoredTop sz="94660" autoAdjust="0"/>
  </p:normalViewPr>
  <p:slideViewPr>
    <p:cSldViewPr snapToGrid="0">
      <p:cViewPr>
        <p:scale>
          <a:sx n="90" d="100"/>
          <a:sy n="90" d="100"/>
        </p:scale>
        <p:origin x="-2394" y="-6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l">
              <a:defRPr sz="12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r">
              <a:defRPr sz="1200"/>
            </a:lvl1pPr>
          </a:lstStyle>
          <a:p>
            <a:pPr>
              <a:defRPr/>
            </a:pPr>
            <a:fld id="{464E087D-4340-4468-96FB-A96CA057FBC2}" type="datetimeFigureOut">
              <a:rPr lang="en-CA"/>
              <a:pPr>
                <a:defRPr/>
              </a:pPr>
              <a:t>2018-06-14</a:t>
            </a:fld>
            <a:endParaRPr lang="en-C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53" tIns="48327" rIns="96653" bIns="48327" rtlCol="0" anchor="ctr"/>
          <a:lstStyle/>
          <a:p>
            <a:pPr lvl="0"/>
            <a:endParaRPr lang="en-CA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21175"/>
          </a:xfrm>
          <a:prstGeom prst="rect">
            <a:avLst/>
          </a:prstGeom>
        </p:spPr>
        <p:txBody>
          <a:bodyPr vert="horz" lIns="96653" tIns="48327" rIns="96653" bIns="48327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CA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8600"/>
            <a:ext cx="3170238" cy="481013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18600"/>
            <a:ext cx="3170238" cy="481013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r">
              <a:defRPr sz="1200"/>
            </a:lvl1pPr>
          </a:lstStyle>
          <a:p>
            <a:pPr>
              <a:defRPr/>
            </a:pPr>
            <a:fld id="{5775E13B-DC5F-40C0-AE0E-A46B32D39F45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623182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CA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2B3CB94-FB95-4F3B-A99B-52D122FA5088}" type="slidenum">
              <a:rPr lang="en-CA" smtClean="0"/>
              <a:pPr/>
              <a:t>1</a:t>
            </a:fld>
            <a:endParaRPr lang="en-C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CA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8A85DE8-D001-4BBE-9D62-1E1FE4503FC8}" type="slidenum">
              <a:rPr lang="en-CA" smtClean="0"/>
              <a:pPr/>
              <a:t>4</a:t>
            </a:fld>
            <a:endParaRPr lang="en-C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emplate_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082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0" y="1600200"/>
            <a:ext cx="9144000" cy="0"/>
          </a:xfrm>
          <a:prstGeom prst="line">
            <a:avLst/>
          </a:prstGeom>
          <a:noFill/>
          <a:ln w="76200" cmpd="thickThin">
            <a:solidFill>
              <a:srgbClr val="99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CA" dirty="0"/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0" y="1600200"/>
            <a:ext cx="9144000" cy="5257800"/>
          </a:xfrm>
          <a:prstGeom prst="rect">
            <a:avLst/>
          </a:prstGeom>
          <a:noFill/>
          <a:ln w="28575">
            <a:solidFill>
              <a:srgbClr val="99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44653-2AE3-42EB-B652-4C34C93A9D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99A225-1FC1-4221-92C9-03871AD4B7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8A106-A7D0-4942-8C6E-AC22787BD6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61C5E4-0CDC-4979-988F-ACA0A65AA03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0DCC7F-C897-4AB2-B9B9-9104F6F64CC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80FC2-8032-4CD8-9EEA-0D002F7D72D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9317C2-F25E-44E2-AF41-11965D7A49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17E145-88EB-4B81-B7C5-8D35E89A85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A7667-BA4A-4217-A2C8-787242E2B6E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A2F52F-0F8C-4798-80CE-8B06AD7E61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emplate_16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082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auto">
          <a:xfrm>
            <a:off x="0" y="990600"/>
            <a:ext cx="9144000" cy="0"/>
          </a:xfrm>
          <a:prstGeom prst="line">
            <a:avLst/>
          </a:prstGeom>
          <a:noFill/>
          <a:ln w="76200" cmpd="thickThin">
            <a:solidFill>
              <a:srgbClr val="99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CA" dirty="0"/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0" y="990600"/>
            <a:ext cx="9144000" cy="5867400"/>
          </a:xfrm>
          <a:prstGeom prst="rect">
            <a:avLst/>
          </a:prstGeom>
          <a:noFill/>
          <a:ln w="28575">
            <a:solidFill>
              <a:srgbClr val="99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49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  <p:sldLayoutId id="21474839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FFCC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FFCC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FFCC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FFCC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50875" y="307975"/>
            <a:ext cx="7772400" cy="938213"/>
          </a:xfrm>
        </p:spPr>
        <p:txBody>
          <a:bodyPr/>
          <a:lstStyle/>
          <a:p>
            <a:pPr eaLnBrk="1" hangingPunct="1"/>
            <a:r>
              <a:rPr lang="en-US" smtClean="0"/>
              <a:t>BC Timber Sales Fuel Handling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305050"/>
            <a:ext cx="6400800" cy="2057400"/>
          </a:xfrm>
          <a:effectLst>
            <a:outerShdw dist="28398" dir="1593903" algn="ctr" rotWithShape="0">
              <a:srgbClr val="990033"/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A pictorial of key requirements of the BCTS FUEL HANDLING ENVIRONMENTAL FIELD PROCEDURE 06</a:t>
            </a:r>
          </a:p>
        </p:txBody>
      </p:sp>
      <p:pic>
        <p:nvPicPr>
          <p:cNvPr id="13316" name="Picture 4" descr="BCTS_Watermark.gif"/>
          <p:cNvPicPr>
            <a:picLocks noChangeAspect="1"/>
          </p:cNvPicPr>
          <p:nvPr/>
        </p:nvPicPr>
        <p:blipFill rotWithShape="1">
          <a:blip r:embed="rId3" cstate="print"/>
          <a:srcRect l="34559"/>
          <a:stretch/>
        </p:blipFill>
        <p:spPr bwMode="auto">
          <a:xfrm>
            <a:off x="3181104" y="4549246"/>
            <a:ext cx="2162951" cy="137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Fuel Handling 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CA" smtClean="0"/>
              <a:t>Purpose</a:t>
            </a:r>
          </a:p>
          <a:p>
            <a:r>
              <a:rPr lang="en-CA" sz="2000" smtClean="0"/>
              <a:t>The purpose of this pictorial is to support the BCTS EMS Fuel Handling Environmental Field Procedure #06, (EFP 06) by displaying requirements of commonly utilized tanks by BCTS Licensees, Permittees and Contractors (LPC’s) to help prevent and minimize impacts of fuel on the environment.     </a:t>
            </a:r>
          </a:p>
          <a:p>
            <a:endParaRPr lang="en-CA" sz="2000" smtClean="0"/>
          </a:p>
          <a:p>
            <a:r>
              <a:rPr lang="en-CA" sz="2000" smtClean="0"/>
              <a:t>EFP 06 brings together legislative requirements, forest industry standards and best management practices as it relates to fuel handling, storage and transportation.  </a:t>
            </a:r>
          </a:p>
          <a:p>
            <a:endParaRPr lang="en-CA" sz="2000" smtClean="0"/>
          </a:p>
          <a:p>
            <a:r>
              <a:rPr lang="en-CA" sz="2000" smtClean="0"/>
              <a:t>EFP 06 applies to all BCTS LPC’s and their workers involved in fuel handling within the scope of the EMS Program. </a:t>
            </a:r>
          </a:p>
          <a:p>
            <a:endParaRPr lang="en-CA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Key Sections of EFP-06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229600" cy="460533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smtClean="0"/>
              <a:t>Truck Box (Slip Tanks) and other large portable tanks--230 to 3000 liters </a:t>
            </a:r>
            <a:r>
              <a:rPr lang="en-US" sz="2000" smtClean="0"/>
              <a:t>(EFP-06 Table #2 and #3)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000" smtClean="0"/>
              <a:t>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smtClean="0"/>
              <a:t>    -non-specification tanks can only be used for diesel in the 230L to 450L volume range and;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0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smtClean="0"/>
              <a:t>    -tanks for diesel and gasoline in the &gt;450L to 3000L volume range must be specification containers and tested by a Transport Canada Registered Facility every 5 years;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smtClean="0"/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Large (double walled) Stationary Skid Tanks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smtClean="0"/>
              <a:t>	-EFP-06 Table #5</a:t>
            </a:r>
          </a:p>
          <a:p>
            <a:pPr eaLnBrk="1" hangingPunct="1">
              <a:lnSpc>
                <a:spcPct val="80000"/>
              </a:lnSpc>
            </a:pPr>
            <a:endParaRPr lang="en-US" sz="2000" smtClean="0"/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Spill Kits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smtClean="0"/>
              <a:t>	-EFP-06 Table #7</a:t>
            </a:r>
          </a:p>
          <a:p>
            <a:pPr eaLnBrk="1" hangingPunct="1">
              <a:lnSpc>
                <a:spcPct val="80000"/>
              </a:lnSpc>
            </a:pPr>
            <a:endParaRPr lang="en-US" sz="20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smtClean="0"/>
          </a:p>
          <a:p>
            <a:pPr eaLnBrk="1" hangingPunct="1">
              <a:lnSpc>
                <a:spcPct val="80000"/>
              </a:lnSpc>
            </a:pPr>
            <a:endParaRPr lang="en-US" sz="2800" smtClean="0"/>
          </a:p>
          <a:p>
            <a:pPr eaLnBrk="1" hangingPunct="1">
              <a:lnSpc>
                <a:spcPct val="80000"/>
              </a:lnSpc>
            </a:pPr>
            <a:endParaRPr lang="en-US" sz="2000" smtClean="0"/>
          </a:p>
          <a:p>
            <a:pPr eaLnBrk="1" hangingPunct="1">
              <a:lnSpc>
                <a:spcPct val="80000"/>
              </a:lnSpc>
            </a:pPr>
            <a:endParaRPr lang="en-US" sz="2000" smtClean="0"/>
          </a:p>
          <a:p>
            <a:pPr eaLnBrk="1" hangingPunct="1">
              <a:lnSpc>
                <a:spcPct val="80000"/>
              </a:lnSpc>
            </a:pPr>
            <a:endParaRPr lang="en-US" sz="20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8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/>
          <p:cNvPicPr>
            <a:picLocks noChangeAspect="1" noChangeArrowheads="1"/>
          </p:cNvPicPr>
          <p:nvPr/>
        </p:nvPicPr>
        <p:blipFill rotWithShape="1">
          <a:blip r:embed="rId3" cstate="print"/>
          <a:srcRect r="6001" b="6154"/>
          <a:stretch/>
        </p:blipFill>
        <p:spPr bwMode="auto">
          <a:xfrm>
            <a:off x="1" y="985838"/>
            <a:ext cx="9144000" cy="587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Truck Box Slip Tanks</a:t>
            </a:r>
          </a:p>
        </p:txBody>
      </p:sp>
      <p:cxnSp>
        <p:nvCxnSpPr>
          <p:cNvPr id="16388" name="Straight Arrow Connector 32"/>
          <p:cNvCxnSpPr>
            <a:cxnSpLocks noChangeShapeType="1"/>
          </p:cNvCxnSpPr>
          <p:nvPr/>
        </p:nvCxnSpPr>
        <p:spPr bwMode="auto">
          <a:xfrm flipV="1">
            <a:off x="1946275" y="5137150"/>
            <a:ext cx="773113" cy="854075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triangle" w="med" len="med"/>
          </a:ln>
        </p:spPr>
      </p:cxnSp>
      <p:sp>
        <p:nvSpPr>
          <p:cNvPr id="21" name="TextBox 20"/>
          <p:cNvSpPr txBox="1"/>
          <p:nvPr/>
        </p:nvSpPr>
        <p:spPr>
          <a:xfrm>
            <a:off x="6421438" y="1112837"/>
            <a:ext cx="1476375" cy="461963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alpha val="45000"/>
                </a:schemeClr>
              </a:gs>
              <a:gs pos="75000">
                <a:schemeClr val="bg1">
                  <a:lumMod val="95000"/>
                  <a:alpha val="35000"/>
                </a:schemeClr>
              </a:gs>
            </a:gsLst>
            <a:lin ang="0" scaled="0"/>
            <a:tileRect/>
          </a:gradFill>
          <a:ln>
            <a:noFill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CA" sz="1200" b="1" dirty="0">
                <a:solidFill>
                  <a:srgbClr val="FF0000"/>
                </a:solidFill>
              </a:rPr>
              <a:t>Drip Containment</a:t>
            </a:r>
          </a:p>
          <a:p>
            <a:pPr>
              <a:defRPr/>
            </a:pPr>
            <a:r>
              <a:rPr lang="en-CA" sz="1200" b="1" dirty="0">
                <a:solidFill>
                  <a:srgbClr val="FF0000"/>
                </a:solidFill>
              </a:rPr>
              <a:t>Options</a:t>
            </a:r>
          </a:p>
        </p:txBody>
      </p:sp>
      <p:cxnSp>
        <p:nvCxnSpPr>
          <p:cNvPr id="16390" name="Straight Arrow Connector 36"/>
          <p:cNvCxnSpPr>
            <a:cxnSpLocks noChangeShapeType="1"/>
            <a:stCxn id="21" idx="1"/>
          </p:cNvCxnSpPr>
          <p:nvPr/>
        </p:nvCxnSpPr>
        <p:spPr bwMode="auto">
          <a:xfrm flipH="1">
            <a:off x="6039293" y="1343819"/>
            <a:ext cx="382145" cy="924718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triangle" w="med" len="med"/>
          </a:ln>
        </p:spPr>
      </p:cxnSp>
      <p:cxnSp>
        <p:nvCxnSpPr>
          <p:cNvPr id="16391" name="Straight Arrow Connector 42"/>
          <p:cNvCxnSpPr>
            <a:cxnSpLocks noChangeShapeType="1"/>
          </p:cNvCxnSpPr>
          <p:nvPr/>
        </p:nvCxnSpPr>
        <p:spPr bwMode="auto">
          <a:xfrm>
            <a:off x="1627188" y="1781175"/>
            <a:ext cx="522287" cy="688975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triangle" w="med" len="med"/>
          </a:ln>
        </p:spPr>
      </p:cxnSp>
      <p:sp>
        <p:nvSpPr>
          <p:cNvPr id="24" name="TextBox 23"/>
          <p:cNvSpPr txBox="1"/>
          <p:nvPr/>
        </p:nvSpPr>
        <p:spPr>
          <a:xfrm>
            <a:off x="395288" y="1441450"/>
            <a:ext cx="1443037" cy="27622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alpha val="45000"/>
                </a:schemeClr>
              </a:gs>
              <a:gs pos="75000">
                <a:schemeClr val="bg1">
                  <a:lumMod val="95000"/>
                  <a:alpha val="35000"/>
                </a:schemeClr>
              </a:gs>
            </a:gsLst>
            <a:lin ang="0" scaled="0"/>
            <a:tileRect/>
          </a:gradFill>
          <a:ln>
            <a:noFill/>
          </a:ln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CA" sz="1200" b="1" dirty="0">
                <a:solidFill>
                  <a:srgbClr val="FF0000"/>
                </a:solidFill>
              </a:rPr>
              <a:t>Fire Extinguisher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88925" y="5789613"/>
            <a:ext cx="1549400" cy="46196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alpha val="45000"/>
                </a:schemeClr>
              </a:gs>
              <a:gs pos="75000">
                <a:schemeClr val="bg1">
                  <a:lumMod val="95000"/>
                  <a:alpha val="35000"/>
                </a:schemeClr>
              </a:gs>
            </a:gsLst>
            <a:lin ang="0" scaled="0"/>
            <a:tileRect/>
          </a:gradFill>
          <a:ln>
            <a:noFill/>
          </a:ln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CA" sz="1200" b="1" dirty="0">
                <a:solidFill>
                  <a:srgbClr val="FF0000"/>
                </a:solidFill>
              </a:rPr>
              <a:t>Tank secured to</a:t>
            </a:r>
          </a:p>
          <a:p>
            <a:pPr algn="r">
              <a:defRPr/>
            </a:pPr>
            <a:r>
              <a:rPr lang="en-CA" sz="1200" b="1" dirty="0">
                <a:solidFill>
                  <a:srgbClr val="FF0000"/>
                </a:solidFill>
              </a:rPr>
              <a:t>prevent movement</a:t>
            </a:r>
          </a:p>
        </p:txBody>
      </p:sp>
      <p:cxnSp>
        <p:nvCxnSpPr>
          <p:cNvPr id="16394" name="Straight Arrow Connector 42"/>
          <p:cNvCxnSpPr>
            <a:cxnSpLocks noChangeShapeType="1"/>
          </p:cNvCxnSpPr>
          <p:nvPr/>
        </p:nvCxnSpPr>
        <p:spPr bwMode="auto">
          <a:xfrm>
            <a:off x="1733550" y="3480727"/>
            <a:ext cx="473075" cy="355600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triangle" w="med" len="med"/>
          </a:ln>
        </p:spPr>
      </p:cxnSp>
      <p:sp>
        <p:nvSpPr>
          <p:cNvPr id="30" name="TextBox 29"/>
          <p:cNvSpPr txBox="1"/>
          <p:nvPr/>
        </p:nvSpPr>
        <p:spPr>
          <a:xfrm>
            <a:off x="833438" y="3139414"/>
            <a:ext cx="1004887" cy="27622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alpha val="45000"/>
                </a:schemeClr>
              </a:gs>
              <a:gs pos="75000">
                <a:schemeClr val="bg1">
                  <a:lumMod val="95000"/>
                  <a:alpha val="35000"/>
                </a:schemeClr>
              </a:gs>
            </a:gsLst>
            <a:lin ang="0" scaled="0"/>
            <a:tileRect/>
          </a:gradFill>
          <a:ln>
            <a:noFill/>
          </a:ln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CA" sz="1200" b="1" dirty="0">
                <a:solidFill>
                  <a:srgbClr val="FF0000"/>
                </a:solidFill>
              </a:rPr>
              <a:t>Spec. Plate</a:t>
            </a:r>
          </a:p>
        </p:txBody>
      </p:sp>
      <p:cxnSp>
        <p:nvCxnSpPr>
          <p:cNvPr id="16396" name="Straight Arrow Connector 32"/>
          <p:cNvCxnSpPr>
            <a:cxnSpLocks noChangeShapeType="1"/>
          </p:cNvCxnSpPr>
          <p:nvPr/>
        </p:nvCxnSpPr>
        <p:spPr bwMode="auto">
          <a:xfrm flipH="1">
            <a:off x="5672915" y="5319713"/>
            <a:ext cx="1303338" cy="700881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triangle" w="med" len="med"/>
          </a:ln>
        </p:spPr>
      </p:cxnSp>
      <p:sp>
        <p:nvSpPr>
          <p:cNvPr id="32" name="TextBox 31"/>
          <p:cNvSpPr txBox="1"/>
          <p:nvPr/>
        </p:nvSpPr>
        <p:spPr>
          <a:xfrm>
            <a:off x="7033403" y="5173663"/>
            <a:ext cx="760412" cy="27622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alpha val="45000"/>
                </a:schemeClr>
              </a:gs>
              <a:gs pos="75000">
                <a:schemeClr val="bg1">
                  <a:lumMod val="95000"/>
                  <a:alpha val="35000"/>
                </a:schemeClr>
              </a:gs>
            </a:gsLst>
            <a:lin ang="0" scaled="0"/>
            <a:tileRect/>
          </a:gradFill>
          <a:ln>
            <a:noFill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CA" sz="1200" b="1" dirty="0">
                <a:solidFill>
                  <a:srgbClr val="FF0000"/>
                </a:solidFill>
              </a:rPr>
              <a:t>Spill Kit</a:t>
            </a:r>
          </a:p>
        </p:txBody>
      </p:sp>
      <p:cxnSp>
        <p:nvCxnSpPr>
          <p:cNvPr id="16398" name="Straight Arrow Connector 32"/>
          <p:cNvCxnSpPr>
            <a:cxnSpLocks noChangeShapeType="1"/>
          </p:cNvCxnSpPr>
          <p:nvPr/>
        </p:nvCxnSpPr>
        <p:spPr bwMode="auto">
          <a:xfrm flipH="1">
            <a:off x="4977590" y="4381500"/>
            <a:ext cx="1974851" cy="0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triangle" w="med" len="med"/>
          </a:ln>
        </p:spPr>
      </p:cxnSp>
      <p:sp>
        <p:nvSpPr>
          <p:cNvPr id="35" name="TextBox 34"/>
          <p:cNvSpPr txBox="1"/>
          <p:nvPr/>
        </p:nvSpPr>
        <p:spPr>
          <a:xfrm>
            <a:off x="7033403" y="4270375"/>
            <a:ext cx="955675" cy="27622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alpha val="45000"/>
                </a:schemeClr>
              </a:gs>
              <a:gs pos="75000">
                <a:schemeClr val="bg1">
                  <a:lumMod val="95000"/>
                  <a:alpha val="35000"/>
                </a:schemeClr>
              </a:gs>
            </a:gsLst>
            <a:lin ang="0" scaled="0"/>
            <a:tileRect/>
          </a:gradFill>
          <a:ln>
            <a:noFill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CA" sz="1200" b="1" dirty="0">
                <a:solidFill>
                  <a:srgbClr val="FF0000"/>
                </a:solidFill>
              </a:rPr>
              <a:t>TDG Label</a:t>
            </a:r>
          </a:p>
        </p:txBody>
      </p:sp>
      <p:cxnSp>
        <p:nvCxnSpPr>
          <p:cNvPr id="16400" name="Straight Arrow Connector 32"/>
          <p:cNvCxnSpPr>
            <a:cxnSpLocks noChangeShapeType="1"/>
          </p:cNvCxnSpPr>
          <p:nvPr/>
        </p:nvCxnSpPr>
        <p:spPr bwMode="auto">
          <a:xfrm flipH="1" flipV="1">
            <a:off x="6893703" y="2576513"/>
            <a:ext cx="712787" cy="630237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triangle" w="med" len="med"/>
          </a:ln>
        </p:spPr>
      </p:cxnSp>
      <p:sp>
        <p:nvSpPr>
          <p:cNvPr id="38" name="TextBox 37"/>
          <p:cNvSpPr txBox="1"/>
          <p:nvPr/>
        </p:nvSpPr>
        <p:spPr>
          <a:xfrm>
            <a:off x="7033403" y="3305175"/>
            <a:ext cx="1360487" cy="6477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alpha val="45000"/>
                </a:schemeClr>
              </a:gs>
              <a:gs pos="75000">
                <a:schemeClr val="bg1">
                  <a:lumMod val="95000"/>
                  <a:alpha val="35000"/>
                </a:schemeClr>
              </a:gs>
            </a:gsLst>
            <a:lin ang="0" scaled="0"/>
            <a:tileRect/>
          </a:gradFill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CA" sz="1200" b="1" dirty="0">
                <a:solidFill>
                  <a:srgbClr val="FF0000"/>
                </a:solidFill>
              </a:rPr>
              <a:t>Proper fuel dispensing</a:t>
            </a:r>
          </a:p>
          <a:p>
            <a:pPr>
              <a:defRPr/>
            </a:pPr>
            <a:r>
              <a:rPr lang="en-CA" sz="1200" b="1" dirty="0">
                <a:solidFill>
                  <a:srgbClr val="FF0000"/>
                </a:solidFill>
              </a:rPr>
              <a:t>pump</a:t>
            </a:r>
          </a:p>
        </p:txBody>
      </p:sp>
      <p:pic>
        <p:nvPicPr>
          <p:cNvPr id="16402" name="Picture 43" descr="WHMIS_label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60775" y="1692275"/>
            <a:ext cx="1160463" cy="830263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46" name="TextBox 45"/>
          <p:cNvSpPr txBox="1"/>
          <p:nvPr/>
        </p:nvSpPr>
        <p:spPr>
          <a:xfrm>
            <a:off x="3660775" y="1387475"/>
            <a:ext cx="1160463" cy="27622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alpha val="45000"/>
                </a:schemeClr>
              </a:gs>
              <a:gs pos="75000">
                <a:schemeClr val="bg1">
                  <a:lumMod val="95000"/>
                  <a:alpha val="35000"/>
                </a:schemeClr>
              </a:gs>
            </a:gsLst>
            <a:lin ang="0" scaled="0"/>
            <a:tileRect/>
          </a:gradFill>
          <a:ln>
            <a:noFill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CA" sz="1200" b="1" dirty="0">
                <a:solidFill>
                  <a:srgbClr val="FF0000"/>
                </a:solidFill>
              </a:rPr>
              <a:t>WHMIS Label</a:t>
            </a:r>
          </a:p>
        </p:txBody>
      </p:sp>
      <p:cxnSp>
        <p:nvCxnSpPr>
          <p:cNvPr id="16404" name="Straight Arrow Connector 32"/>
          <p:cNvCxnSpPr>
            <a:cxnSpLocks noChangeShapeType="1"/>
          </p:cNvCxnSpPr>
          <p:nvPr/>
        </p:nvCxnSpPr>
        <p:spPr bwMode="auto">
          <a:xfrm flipH="1">
            <a:off x="4202113" y="2606675"/>
            <a:ext cx="4762" cy="968375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triangle" w="med" len="med"/>
          </a:ln>
        </p:spPr>
      </p:cxnSp>
      <p:pic>
        <p:nvPicPr>
          <p:cNvPr id="16405" name="Picture 7" descr="DSC00161 (Altered, Rotation)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 cstate="print"/>
          <a:srcRect l="12721" r="11661" b="11134"/>
          <a:stretch>
            <a:fillRect/>
          </a:stretch>
        </p:blipFill>
        <p:spPr>
          <a:xfrm>
            <a:off x="7931150" y="1136650"/>
            <a:ext cx="938213" cy="1470025"/>
          </a:xfrm>
          <a:noFill/>
          <a:ln w="19050">
            <a:solidFill>
              <a:schemeClr val="bg1"/>
            </a:solidFill>
          </a:ln>
        </p:spPr>
      </p:pic>
      <p:sp>
        <p:nvSpPr>
          <p:cNvPr id="26" name="TextBox 25"/>
          <p:cNvSpPr txBox="1"/>
          <p:nvPr/>
        </p:nvSpPr>
        <p:spPr>
          <a:xfrm>
            <a:off x="6692900" y="5659438"/>
            <a:ext cx="2212975" cy="92392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alpha val="45000"/>
                </a:schemeClr>
              </a:gs>
              <a:gs pos="75000">
                <a:schemeClr val="bg1">
                  <a:lumMod val="95000"/>
                  <a:alpha val="35000"/>
                </a:schemeClr>
              </a:gs>
            </a:gsLst>
            <a:lin ang="0" scaled="0"/>
            <a:tileRect/>
          </a:gradFill>
          <a:ln w="12700">
            <a:solidFill>
              <a:srgbClr val="FF000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CA" dirty="0">
                <a:solidFill>
                  <a:srgbClr val="FF0000"/>
                </a:solidFill>
                <a:sym typeface="Webdings"/>
              </a:rPr>
              <a:t> </a:t>
            </a:r>
            <a:r>
              <a:rPr lang="en-CA" sz="1200" b="1" dirty="0">
                <a:solidFill>
                  <a:srgbClr val="FF0000"/>
                </a:solidFill>
              </a:rPr>
              <a:t>All tanks &gt;450L must be tested by a Transport Canada Registered Facility every 5 years.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9" descr="Stationary Tanks.JPG"/>
          <p:cNvPicPr>
            <a:picLocks noChangeAspect="1"/>
          </p:cNvPicPr>
          <p:nvPr/>
        </p:nvPicPr>
        <p:blipFill>
          <a:blip r:embed="rId2" cstate="print"/>
          <a:srcRect r="8450"/>
          <a:stretch>
            <a:fillRect/>
          </a:stretch>
        </p:blipFill>
        <p:spPr bwMode="auto">
          <a:xfrm>
            <a:off x="0" y="989013"/>
            <a:ext cx="9144000" cy="586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86800" cy="715963"/>
          </a:xfrm>
        </p:spPr>
        <p:txBody>
          <a:bodyPr/>
          <a:lstStyle/>
          <a:p>
            <a:pPr eaLnBrk="1" hangingPunct="1"/>
            <a:r>
              <a:rPr lang="en-US" smtClean="0"/>
              <a:t>Large Double Walled Stationary Skid Tanks</a:t>
            </a:r>
          </a:p>
        </p:txBody>
      </p:sp>
      <p:sp>
        <p:nvSpPr>
          <p:cNvPr id="17412" name="Oval 19"/>
          <p:cNvSpPr>
            <a:spLocks noChangeArrowheads="1"/>
          </p:cNvSpPr>
          <p:nvPr/>
        </p:nvSpPr>
        <p:spPr bwMode="auto">
          <a:xfrm>
            <a:off x="3290888" y="2479675"/>
            <a:ext cx="533400" cy="533400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wrap="none"/>
          <a:lstStyle/>
          <a:p>
            <a:endParaRPr lang="en-CA"/>
          </a:p>
        </p:txBody>
      </p:sp>
      <p:sp>
        <p:nvSpPr>
          <p:cNvPr id="17413" name="Oval 20"/>
          <p:cNvSpPr>
            <a:spLocks noChangeArrowheads="1"/>
          </p:cNvSpPr>
          <p:nvPr/>
        </p:nvSpPr>
        <p:spPr bwMode="auto">
          <a:xfrm>
            <a:off x="788988" y="3587750"/>
            <a:ext cx="533400" cy="533400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wrap="none"/>
          <a:lstStyle/>
          <a:p>
            <a:endParaRPr lang="en-CA"/>
          </a:p>
        </p:txBody>
      </p:sp>
      <p:sp>
        <p:nvSpPr>
          <p:cNvPr id="17414" name="Oval 22"/>
          <p:cNvSpPr>
            <a:spLocks noChangeArrowheads="1"/>
          </p:cNvSpPr>
          <p:nvPr/>
        </p:nvSpPr>
        <p:spPr bwMode="auto">
          <a:xfrm>
            <a:off x="3525838" y="4921250"/>
            <a:ext cx="685800" cy="685800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wrap="none"/>
          <a:lstStyle/>
          <a:p>
            <a:endParaRPr lang="en-CA"/>
          </a:p>
        </p:txBody>
      </p:sp>
      <p:cxnSp>
        <p:nvCxnSpPr>
          <p:cNvPr id="17415" name="Straight Arrow Connector 25"/>
          <p:cNvCxnSpPr>
            <a:cxnSpLocks noChangeShapeType="1"/>
          </p:cNvCxnSpPr>
          <p:nvPr/>
        </p:nvCxnSpPr>
        <p:spPr bwMode="auto">
          <a:xfrm flipH="1" flipV="1">
            <a:off x="7315200" y="5913438"/>
            <a:ext cx="374650" cy="395287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triangle" w="med" len="med"/>
          </a:ln>
        </p:spPr>
      </p:cxnSp>
      <p:sp>
        <p:nvSpPr>
          <p:cNvPr id="17416" name="Rounded Rectangle 26"/>
          <p:cNvSpPr>
            <a:spLocks noChangeArrowheads="1"/>
          </p:cNvSpPr>
          <p:nvPr/>
        </p:nvSpPr>
        <p:spPr bwMode="auto">
          <a:xfrm>
            <a:off x="4799013" y="3200400"/>
            <a:ext cx="609600" cy="1447800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wrap="none"/>
          <a:lstStyle/>
          <a:p>
            <a:endParaRPr lang="en-CA"/>
          </a:p>
        </p:txBody>
      </p:sp>
      <p:cxnSp>
        <p:nvCxnSpPr>
          <p:cNvPr id="17417" name="Straight Arrow Connector 28"/>
          <p:cNvCxnSpPr>
            <a:cxnSpLocks noChangeShapeType="1"/>
          </p:cNvCxnSpPr>
          <p:nvPr/>
        </p:nvCxnSpPr>
        <p:spPr bwMode="auto">
          <a:xfrm flipH="1">
            <a:off x="5180013" y="2897188"/>
            <a:ext cx="990600" cy="531812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triangle" w="med" len="med"/>
          </a:ln>
        </p:spPr>
      </p:cxnSp>
      <p:cxnSp>
        <p:nvCxnSpPr>
          <p:cNvPr id="17418" name="Straight Arrow Connector 32"/>
          <p:cNvCxnSpPr>
            <a:cxnSpLocks noChangeShapeType="1"/>
          </p:cNvCxnSpPr>
          <p:nvPr/>
        </p:nvCxnSpPr>
        <p:spPr bwMode="auto">
          <a:xfrm flipV="1">
            <a:off x="2065338" y="5548313"/>
            <a:ext cx="619125" cy="612775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triangle" w="med" len="med"/>
          </a:ln>
        </p:spPr>
      </p:cxnSp>
      <p:sp>
        <p:nvSpPr>
          <p:cNvPr id="35" name="TextBox 34"/>
          <p:cNvSpPr txBox="1"/>
          <p:nvPr/>
        </p:nvSpPr>
        <p:spPr>
          <a:xfrm>
            <a:off x="4545013" y="1420813"/>
            <a:ext cx="2346325" cy="27622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alpha val="45000"/>
                </a:schemeClr>
              </a:gs>
              <a:gs pos="75000">
                <a:schemeClr val="bg1">
                  <a:lumMod val="95000"/>
                  <a:alpha val="35000"/>
                </a:schemeClr>
              </a:gs>
            </a:gsLst>
            <a:lin ang="0" scaled="0"/>
            <a:tileRect/>
          </a:gradFill>
          <a:ln>
            <a:noFill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CA" sz="1200" b="1" dirty="0">
                <a:solidFill>
                  <a:srgbClr val="FF0000"/>
                </a:solidFill>
              </a:rPr>
              <a:t>Positive Containment Check</a:t>
            </a:r>
          </a:p>
        </p:txBody>
      </p:sp>
      <p:pic>
        <p:nvPicPr>
          <p:cNvPr id="17420" name="Picture 35" descr="Positive containment gauge inser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86288" y="1714500"/>
            <a:ext cx="1143000" cy="857250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</p:pic>
      <p:cxnSp>
        <p:nvCxnSpPr>
          <p:cNvPr id="17421" name="Straight Arrow Connector 36"/>
          <p:cNvCxnSpPr>
            <a:cxnSpLocks noChangeShapeType="1"/>
          </p:cNvCxnSpPr>
          <p:nvPr/>
        </p:nvCxnSpPr>
        <p:spPr bwMode="auto">
          <a:xfrm flipH="1">
            <a:off x="3592513" y="1546225"/>
            <a:ext cx="841375" cy="1162050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triangle" w="med" len="med"/>
          </a:ln>
        </p:spPr>
      </p:cxnSp>
      <p:pic>
        <p:nvPicPr>
          <p:cNvPr id="17422" name="Picture 39" descr="ULC 601 Spec Plate inse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4188" y="2041525"/>
            <a:ext cx="1752600" cy="708025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</p:pic>
      <p:cxnSp>
        <p:nvCxnSpPr>
          <p:cNvPr id="17423" name="Straight Arrow Connector 42"/>
          <p:cNvCxnSpPr>
            <a:cxnSpLocks noChangeShapeType="1"/>
          </p:cNvCxnSpPr>
          <p:nvPr/>
        </p:nvCxnSpPr>
        <p:spPr bwMode="auto">
          <a:xfrm flipH="1">
            <a:off x="1093788" y="2901950"/>
            <a:ext cx="76200" cy="914400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triangle" w="med" len="med"/>
          </a:ln>
        </p:spPr>
      </p:cxnSp>
      <p:pic>
        <p:nvPicPr>
          <p:cNvPr id="17424" name="Picture 15" descr="DSC01280"/>
          <p:cNvPicPr>
            <a:picLocks noChangeAspect="1" noChangeArrowheads="1"/>
          </p:cNvPicPr>
          <p:nvPr/>
        </p:nvPicPr>
        <p:blipFill>
          <a:blip r:embed="rId5" cstate="print"/>
          <a:srcRect l="38461" r="42308" b="79492"/>
          <a:stretch>
            <a:fillRect/>
          </a:stretch>
        </p:blipFill>
        <p:spPr bwMode="auto">
          <a:xfrm>
            <a:off x="4933950" y="5616575"/>
            <a:ext cx="1333500" cy="1066800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</p:pic>
      <p:cxnSp>
        <p:nvCxnSpPr>
          <p:cNvPr id="17425" name="Straight Arrow Connector 48"/>
          <p:cNvCxnSpPr>
            <a:cxnSpLocks noChangeShapeType="1"/>
          </p:cNvCxnSpPr>
          <p:nvPr/>
        </p:nvCxnSpPr>
        <p:spPr bwMode="auto">
          <a:xfrm flipH="1" flipV="1">
            <a:off x="3906838" y="5302250"/>
            <a:ext cx="914400" cy="609600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triangle" w="med" len="med"/>
          </a:ln>
        </p:spPr>
      </p:cxnSp>
      <p:sp>
        <p:nvSpPr>
          <p:cNvPr id="52" name="TextBox 51"/>
          <p:cNvSpPr txBox="1"/>
          <p:nvPr/>
        </p:nvSpPr>
        <p:spPr>
          <a:xfrm>
            <a:off x="481013" y="1677988"/>
            <a:ext cx="1730375" cy="27781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alpha val="45000"/>
                </a:schemeClr>
              </a:gs>
              <a:gs pos="75000">
                <a:schemeClr val="bg1">
                  <a:lumMod val="95000"/>
                  <a:alpha val="35000"/>
                </a:schemeClr>
              </a:gs>
            </a:gsLst>
            <a:lin ang="0" scaled="0"/>
            <a:tileRect/>
          </a:gradFill>
          <a:ln>
            <a:noFill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CA" sz="1200" b="1" dirty="0">
                <a:solidFill>
                  <a:srgbClr val="FF0000"/>
                </a:solidFill>
              </a:rPr>
              <a:t>ULC-S601 Spec Plate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181725" y="2684463"/>
            <a:ext cx="1444625" cy="46196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alpha val="45000"/>
                </a:schemeClr>
              </a:gs>
              <a:gs pos="75000">
                <a:schemeClr val="bg1">
                  <a:lumMod val="95000"/>
                  <a:alpha val="35000"/>
                </a:schemeClr>
              </a:gs>
            </a:gsLst>
            <a:lin ang="0" scaled="0"/>
            <a:tileRect/>
          </a:gradFill>
          <a:ln>
            <a:noFill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CA" sz="1200" b="1" dirty="0">
                <a:solidFill>
                  <a:srgbClr val="FF0000"/>
                </a:solidFill>
              </a:rPr>
              <a:t>TDG, WHMIS and</a:t>
            </a:r>
          </a:p>
          <a:p>
            <a:pPr>
              <a:defRPr/>
            </a:pPr>
            <a:r>
              <a:rPr lang="en-CA" sz="1200" b="1" dirty="0">
                <a:solidFill>
                  <a:srgbClr val="FF0000"/>
                </a:solidFill>
              </a:rPr>
              <a:t>Safety Labels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7743825" y="6188075"/>
            <a:ext cx="965200" cy="277813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alpha val="45000"/>
                </a:schemeClr>
              </a:gs>
              <a:gs pos="75000">
                <a:schemeClr val="bg1">
                  <a:lumMod val="95000"/>
                  <a:alpha val="35000"/>
                </a:schemeClr>
              </a:gs>
            </a:gsLst>
            <a:lin ang="0" scaled="0"/>
            <a:tileRect/>
          </a:gradFill>
          <a:ln>
            <a:noFill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CA" sz="1200" b="1" dirty="0">
                <a:solidFill>
                  <a:srgbClr val="FF0000"/>
                </a:solidFill>
              </a:rPr>
              <a:t>Guard Log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4924425" y="5253038"/>
            <a:ext cx="2103438" cy="27781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alpha val="45000"/>
                </a:schemeClr>
              </a:gs>
              <a:gs pos="75000">
                <a:schemeClr val="bg1">
                  <a:lumMod val="95000"/>
                  <a:alpha val="35000"/>
                </a:schemeClr>
              </a:gs>
            </a:gsLst>
            <a:lin ang="0" scaled="0"/>
            <a:tileRect/>
          </a:gradFill>
          <a:ln>
            <a:noFill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CA" sz="1200" b="1" dirty="0">
                <a:solidFill>
                  <a:srgbClr val="FF0000"/>
                </a:solidFill>
              </a:rPr>
              <a:t>Drip Containment Options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11163" y="5948363"/>
            <a:ext cx="1630362" cy="46196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alpha val="45000"/>
                </a:schemeClr>
              </a:gs>
              <a:gs pos="75000">
                <a:schemeClr val="bg1">
                  <a:lumMod val="95000"/>
                  <a:alpha val="35000"/>
                </a:schemeClr>
              </a:gs>
            </a:gsLst>
            <a:lin ang="0" scaled="0"/>
            <a:tileRect/>
          </a:gradFill>
          <a:ln>
            <a:noFill/>
          </a:ln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CA" sz="1200" b="1" dirty="0">
                <a:solidFill>
                  <a:srgbClr val="FF0000"/>
                </a:solidFill>
              </a:rPr>
              <a:t>Spill Kit </a:t>
            </a:r>
          </a:p>
          <a:p>
            <a:pPr algn="r">
              <a:defRPr/>
            </a:pPr>
            <a:r>
              <a:rPr lang="en-CA" sz="1200" b="1" dirty="0">
                <a:solidFill>
                  <a:srgbClr val="FF0000"/>
                </a:solidFill>
              </a:rPr>
              <a:t>Fire Extinguisher(s)</a:t>
            </a:r>
          </a:p>
        </p:txBody>
      </p:sp>
      <p:pic>
        <p:nvPicPr>
          <p:cNvPr id="17431" name="Picture 2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43588" y="1714500"/>
            <a:ext cx="977900" cy="855663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27" name="TextBox 26"/>
          <p:cNvSpPr txBox="1"/>
          <p:nvPr/>
        </p:nvSpPr>
        <p:spPr>
          <a:xfrm>
            <a:off x="4591050" y="2346325"/>
            <a:ext cx="1127125" cy="23018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alpha val="45000"/>
                </a:schemeClr>
              </a:gs>
              <a:gs pos="75000">
                <a:schemeClr val="bg1">
                  <a:lumMod val="95000"/>
                  <a:alpha val="35000"/>
                </a:schemeClr>
              </a:gs>
            </a:gsLst>
            <a:lin ang="0" scaled="0"/>
            <a:tileRect/>
          </a:gradFill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CA" sz="900" dirty="0">
                <a:solidFill>
                  <a:srgbClr val="FF0000"/>
                </a:solidFill>
              </a:rPr>
              <a:t>Vacuum Gauge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843588" y="2346325"/>
            <a:ext cx="973137" cy="23018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alpha val="45000"/>
                </a:schemeClr>
              </a:gs>
              <a:gs pos="75000">
                <a:schemeClr val="bg1">
                  <a:lumMod val="95000"/>
                  <a:alpha val="35000"/>
                </a:schemeClr>
              </a:gs>
            </a:gsLst>
            <a:lin ang="0" scaled="0"/>
            <a:tileRect/>
          </a:gradFill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CA" sz="900" dirty="0">
                <a:solidFill>
                  <a:srgbClr val="FF0000"/>
                </a:solidFill>
              </a:rPr>
              <a:t>Dip Stick Port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16"/>
          <p:cNvPicPr>
            <a:picLocks noChangeAspect="1" noChangeArrowheads="1"/>
          </p:cNvPicPr>
          <p:nvPr/>
        </p:nvPicPr>
        <p:blipFill>
          <a:blip r:embed="rId2" cstate="print"/>
          <a:srcRect l="6931" r="4950"/>
          <a:stretch>
            <a:fillRect/>
          </a:stretch>
        </p:blipFill>
        <p:spPr bwMode="auto">
          <a:xfrm>
            <a:off x="0" y="993775"/>
            <a:ext cx="9144000" cy="586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4"/>
          <p:cNvSpPr>
            <a:spLocks noGrp="1" noChangeArrowheads="1"/>
          </p:cNvSpPr>
          <p:nvPr>
            <p:ph type="title"/>
          </p:nvPr>
        </p:nvSpPr>
        <p:spPr>
          <a:xfrm>
            <a:off x="398463" y="238125"/>
            <a:ext cx="8229600" cy="414338"/>
          </a:xfrm>
        </p:spPr>
        <p:txBody>
          <a:bodyPr/>
          <a:lstStyle/>
          <a:p>
            <a:pPr eaLnBrk="1" hangingPunct="1"/>
            <a:r>
              <a:rPr lang="en-US" smtClean="0"/>
              <a:t>Spill Kits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0" y="1009650"/>
            <a:ext cx="2576513" cy="5848350"/>
          </a:xfrm>
          <a:prstGeom prst="rect">
            <a:avLst/>
          </a:prstGeom>
          <a:solidFill>
            <a:schemeClr val="bg1">
              <a:lumMod val="75000"/>
              <a:alpha val="35000"/>
            </a:schemeClr>
          </a:solidFill>
        </p:spPr>
        <p:txBody>
          <a:bodyPr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chemeClr val="bg1"/>
              </a:solidFill>
              <a:latin typeface="Arial"/>
              <a:ea typeface="Times New Roman"/>
              <a:cs typeface="Times New Roman"/>
            </a:endParaRPr>
          </a:p>
          <a:p>
            <a:pPr marL="177800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chemeClr val="bg1"/>
              </a:solidFill>
              <a:latin typeface="Arial"/>
              <a:ea typeface="Times New Roman"/>
              <a:cs typeface="Times New Roman"/>
            </a:endParaRPr>
          </a:p>
          <a:p>
            <a:pPr marL="17780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bg1"/>
                </a:solidFill>
                <a:latin typeface="Arial"/>
                <a:ea typeface="Times New Roman"/>
                <a:cs typeface="Times New Roman"/>
              </a:rPr>
              <a:t>Spill kits must be present in all equipment, vehicles transporting and dispensing fuel, near stationary tanks and mobile fuel storage and dispensing areas.</a:t>
            </a:r>
            <a:endParaRPr lang="en-CA" sz="1200" dirty="0">
              <a:solidFill>
                <a:schemeClr val="bg1"/>
              </a:solidFill>
              <a:latin typeface="Arial"/>
              <a:ea typeface="Times New Roman"/>
              <a:cs typeface="Times New Roman"/>
            </a:endParaRPr>
          </a:p>
          <a:p>
            <a:pPr marL="355600" indent="-177800">
              <a:spcBef>
                <a:spcPts val="0"/>
              </a:spcBef>
              <a:spcAft>
                <a:spcPts val="0"/>
              </a:spcAft>
              <a:buFont typeface="Symbol"/>
              <a:buChar char=""/>
              <a:defRPr/>
            </a:pPr>
            <a:r>
              <a:rPr lang="en-US" sz="1200" dirty="0">
                <a:solidFill>
                  <a:schemeClr val="bg1"/>
                </a:solidFill>
                <a:latin typeface="Arial"/>
                <a:ea typeface="Times New Roman"/>
                <a:cs typeface="Times New Roman"/>
              </a:rPr>
              <a:t>Spill kits must include a minimum of:</a:t>
            </a:r>
            <a:endParaRPr lang="en-CA" sz="1200" dirty="0">
              <a:solidFill>
                <a:schemeClr val="bg1"/>
              </a:solidFill>
              <a:latin typeface="Arial"/>
              <a:ea typeface="Times New Roman"/>
              <a:cs typeface="Times New Roman"/>
            </a:endParaRPr>
          </a:p>
          <a:p>
            <a:pPr marL="534988" lvl="1" indent="-179388">
              <a:spcBef>
                <a:spcPts val="0"/>
              </a:spcBef>
              <a:spcAft>
                <a:spcPts val="0"/>
              </a:spcAft>
              <a:buFont typeface="Courier New"/>
              <a:buChar char="o"/>
              <a:defRPr/>
            </a:pPr>
            <a:r>
              <a:rPr lang="en-US" sz="1200" dirty="0">
                <a:solidFill>
                  <a:schemeClr val="bg1"/>
                </a:solidFill>
                <a:latin typeface="Arial"/>
                <a:ea typeface="Times New Roman"/>
                <a:cs typeface="Times New Roman"/>
              </a:rPr>
              <a:t> heavy duty plastic bags or suitable container(s),</a:t>
            </a:r>
            <a:endParaRPr lang="en-CA" sz="1200" dirty="0">
              <a:solidFill>
                <a:schemeClr val="bg1"/>
              </a:solidFill>
              <a:latin typeface="Arial"/>
              <a:ea typeface="Times New Roman"/>
              <a:cs typeface="Times New Roman"/>
            </a:endParaRPr>
          </a:p>
          <a:p>
            <a:pPr marL="534988" lvl="1" indent="-179388">
              <a:spcBef>
                <a:spcPts val="0"/>
              </a:spcBef>
              <a:spcAft>
                <a:spcPts val="0"/>
              </a:spcAft>
              <a:buFont typeface="Courier New"/>
              <a:buChar char="o"/>
              <a:defRPr/>
            </a:pPr>
            <a:r>
              <a:rPr lang="en-US" sz="1200" dirty="0">
                <a:solidFill>
                  <a:schemeClr val="bg1"/>
                </a:solidFill>
                <a:latin typeface="Arial"/>
                <a:ea typeface="Times New Roman"/>
                <a:cs typeface="Times New Roman"/>
              </a:rPr>
              <a:t> absorbent pads (or equivalent absorbent material) appropriate for the type of spill,</a:t>
            </a:r>
            <a:endParaRPr lang="en-CA" sz="1200" dirty="0">
              <a:solidFill>
                <a:schemeClr val="bg1"/>
              </a:solidFill>
              <a:latin typeface="Arial"/>
              <a:ea typeface="Times New Roman"/>
              <a:cs typeface="Times New Roman"/>
            </a:endParaRPr>
          </a:p>
          <a:p>
            <a:pPr marL="534988" lvl="1" indent="-179388">
              <a:spcBef>
                <a:spcPts val="0"/>
              </a:spcBef>
              <a:spcAft>
                <a:spcPts val="0"/>
              </a:spcAft>
              <a:buFont typeface="Courier New"/>
              <a:buChar char="o"/>
              <a:defRPr/>
            </a:pPr>
            <a:r>
              <a:rPr lang="en-US" sz="1200" dirty="0">
                <a:solidFill>
                  <a:schemeClr val="bg1"/>
                </a:solidFill>
                <a:latin typeface="Arial"/>
                <a:ea typeface="Times New Roman"/>
                <a:cs typeface="Times New Roman"/>
              </a:rPr>
              <a:t>absorbent booms/ socks, </a:t>
            </a:r>
            <a:endParaRPr lang="en-CA" sz="1200" dirty="0">
              <a:solidFill>
                <a:schemeClr val="bg1"/>
              </a:solidFill>
              <a:latin typeface="Arial"/>
              <a:ea typeface="Times New Roman"/>
              <a:cs typeface="Times New Roman"/>
            </a:endParaRPr>
          </a:p>
          <a:p>
            <a:pPr marL="534988" lvl="1" indent="-179388">
              <a:spcBef>
                <a:spcPts val="0"/>
              </a:spcBef>
              <a:spcAft>
                <a:spcPts val="0"/>
              </a:spcAft>
              <a:buFont typeface="Courier New"/>
              <a:buChar char="o"/>
              <a:defRPr/>
            </a:pPr>
            <a:r>
              <a:rPr lang="en-US" sz="1200" dirty="0">
                <a:solidFill>
                  <a:schemeClr val="bg1"/>
                </a:solidFill>
                <a:latin typeface="Arial"/>
                <a:ea typeface="Times New Roman"/>
                <a:cs typeface="Times New Roman"/>
              </a:rPr>
              <a:t>bioremediation product, </a:t>
            </a:r>
            <a:endParaRPr lang="en-CA" sz="1200" dirty="0">
              <a:solidFill>
                <a:schemeClr val="bg1"/>
              </a:solidFill>
              <a:latin typeface="Arial"/>
              <a:ea typeface="Times New Roman"/>
              <a:cs typeface="Times New Roman"/>
            </a:endParaRPr>
          </a:p>
          <a:p>
            <a:pPr marL="534988" lvl="1" indent="-179388">
              <a:spcBef>
                <a:spcPts val="0"/>
              </a:spcBef>
              <a:spcAft>
                <a:spcPts val="0"/>
              </a:spcAft>
              <a:buFont typeface="Courier New"/>
              <a:buChar char="o"/>
              <a:defRPr/>
            </a:pPr>
            <a:r>
              <a:rPr lang="en-US" sz="1200" dirty="0">
                <a:solidFill>
                  <a:schemeClr val="bg1"/>
                </a:solidFill>
                <a:latin typeface="Arial"/>
                <a:ea typeface="Times New Roman"/>
                <a:cs typeface="Times New Roman"/>
              </a:rPr>
              <a:t>a shovel</a:t>
            </a:r>
            <a:endParaRPr lang="en-CA" sz="1200" dirty="0">
              <a:solidFill>
                <a:schemeClr val="bg1"/>
              </a:solidFill>
              <a:latin typeface="Arial"/>
              <a:ea typeface="Times New Roman"/>
              <a:cs typeface="Times New Roman"/>
            </a:endParaRPr>
          </a:p>
          <a:p>
            <a:pPr marL="534988" lvl="1" indent="-179388">
              <a:spcBef>
                <a:spcPts val="0"/>
              </a:spcBef>
              <a:spcAft>
                <a:spcPts val="0"/>
              </a:spcAft>
              <a:buFont typeface="Courier New"/>
              <a:buChar char="o"/>
              <a:defRPr/>
            </a:pPr>
            <a:r>
              <a:rPr lang="en-US" sz="1200" dirty="0">
                <a:solidFill>
                  <a:schemeClr val="bg1"/>
                </a:solidFill>
                <a:latin typeface="Arial"/>
                <a:ea typeface="Times New Roman"/>
                <a:cs typeface="Times New Roman"/>
              </a:rPr>
              <a:t>a container of emergency tank sealant (i.e. Plug-N-Dike, Seal-it or equivalent) </a:t>
            </a:r>
            <a:endParaRPr lang="en-CA" sz="1200" dirty="0">
              <a:solidFill>
                <a:schemeClr val="bg1"/>
              </a:solidFill>
              <a:latin typeface="Arial"/>
              <a:ea typeface="Times New Roman"/>
              <a:cs typeface="Times New Roman"/>
            </a:endParaRPr>
          </a:p>
          <a:p>
            <a:pPr marL="355600" indent="-177800">
              <a:spcBef>
                <a:spcPts val="0"/>
              </a:spcBef>
              <a:spcAft>
                <a:spcPts val="0"/>
              </a:spcAft>
              <a:buFont typeface="Symbol"/>
              <a:buChar char=""/>
              <a:defRPr/>
            </a:pPr>
            <a:r>
              <a:rPr lang="en-US" sz="1200" dirty="0">
                <a:solidFill>
                  <a:schemeClr val="bg1"/>
                </a:solidFill>
                <a:latin typeface="Arial"/>
                <a:ea typeface="Times New Roman"/>
                <a:cs typeface="Times New Roman"/>
              </a:rPr>
              <a:t>personal protective safety gear as required for the type of spill</a:t>
            </a:r>
          </a:p>
          <a:p>
            <a:pPr marL="177800">
              <a:spcBef>
                <a:spcPts val="0"/>
              </a:spcBef>
              <a:spcAft>
                <a:spcPts val="0"/>
              </a:spcAft>
              <a:buFont typeface="Symbol"/>
              <a:buChar char=""/>
              <a:defRPr/>
            </a:pPr>
            <a:endParaRPr lang="en-US" sz="1200" dirty="0">
              <a:latin typeface="Arial"/>
              <a:ea typeface="Times New Roman"/>
              <a:cs typeface="Times New Roman"/>
            </a:endParaRPr>
          </a:p>
          <a:p>
            <a:pPr marL="17780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rgbClr val="FF0000"/>
                </a:solidFill>
              </a:rPr>
              <a:t>See Fuel Handling Environmental Field Procedure 06, (Table #7) for details regarding spill kit  requirements.</a:t>
            </a:r>
            <a:r>
              <a:rPr lang="en-US" sz="1400" dirty="0">
                <a:latin typeface="Arial"/>
                <a:ea typeface="Times New Roman"/>
                <a:cs typeface="Times New Roman"/>
              </a:rPr>
              <a:t> </a:t>
            </a:r>
            <a:endParaRPr lang="en-CA" sz="1400" dirty="0">
              <a:latin typeface="Arial"/>
              <a:ea typeface="Times New Roman"/>
              <a:cs typeface="Times New Roman"/>
            </a:endParaRPr>
          </a:p>
          <a:p>
            <a:pPr>
              <a:defRPr/>
            </a:pPr>
            <a:endParaRPr lang="en-CA" sz="1400" dirty="0"/>
          </a:p>
        </p:txBody>
      </p:sp>
      <p:sp>
        <p:nvSpPr>
          <p:cNvPr id="5" name="TextBox 4"/>
          <p:cNvSpPr txBox="1"/>
          <p:nvPr/>
        </p:nvSpPr>
        <p:spPr>
          <a:xfrm rot="17004547">
            <a:off x="4510176" y="3605478"/>
            <a:ext cx="1308407" cy="577801"/>
          </a:xfrm>
          <a:custGeom>
            <a:avLst/>
            <a:gdLst>
              <a:gd name="connsiteX0" fmla="*/ 0 w 1324070"/>
              <a:gd name="connsiteY0" fmla="*/ 0 h 338554"/>
              <a:gd name="connsiteX1" fmla="*/ 1324070 w 1324070"/>
              <a:gd name="connsiteY1" fmla="*/ 0 h 338554"/>
              <a:gd name="connsiteX2" fmla="*/ 1324070 w 1324070"/>
              <a:gd name="connsiteY2" fmla="*/ 338554 h 338554"/>
              <a:gd name="connsiteX3" fmla="*/ 0 w 1324070"/>
              <a:gd name="connsiteY3" fmla="*/ 338554 h 338554"/>
              <a:gd name="connsiteX4" fmla="*/ 0 w 1324070"/>
              <a:gd name="connsiteY4" fmla="*/ 0 h 338554"/>
              <a:gd name="connsiteX0" fmla="*/ 0 w 1324070"/>
              <a:gd name="connsiteY0" fmla="*/ 0 h 338554"/>
              <a:gd name="connsiteX1" fmla="*/ 1324070 w 1324070"/>
              <a:gd name="connsiteY1" fmla="*/ 0 h 338554"/>
              <a:gd name="connsiteX2" fmla="*/ 1324070 w 1324070"/>
              <a:gd name="connsiteY2" fmla="*/ 338554 h 338554"/>
              <a:gd name="connsiteX3" fmla="*/ 37189 w 1324070"/>
              <a:gd name="connsiteY3" fmla="*/ 169574 h 338554"/>
              <a:gd name="connsiteX4" fmla="*/ 0 w 1324070"/>
              <a:gd name="connsiteY4" fmla="*/ 0 h 338554"/>
              <a:gd name="connsiteX0" fmla="*/ 0 w 1324070"/>
              <a:gd name="connsiteY0" fmla="*/ 0 h 338554"/>
              <a:gd name="connsiteX1" fmla="*/ 1324070 w 1324070"/>
              <a:gd name="connsiteY1" fmla="*/ 0 h 338554"/>
              <a:gd name="connsiteX2" fmla="*/ 1324070 w 1324070"/>
              <a:gd name="connsiteY2" fmla="*/ 338554 h 338554"/>
              <a:gd name="connsiteX3" fmla="*/ 37189 w 1324070"/>
              <a:gd name="connsiteY3" fmla="*/ 169574 h 338554"/>
              <a:gd name="connsiteX4" fmla="*/ 0 w 1324070"/>
              <a:gd name="connsiteY4" fmla="*/ 0 h 338554"/>
              <a:gd name="connsiteX0" fmla="*/ 0 w 1324070"/>
              <a:gd name="connsiteY0" fmla="*/ 0 h 338554"/>
              <a:gd name="connsiteX1" fmla="*/ 1324070 w 1324070"/>
              <a:gd name="connsiteY1" fmla="*/ 0 h 338554"/>
              <a:gd name="connsiteX2" fmla="*/ 1324070 w 1324070"/>
              <a:gd name="connsiteY2" fmla="*/ 338554 h 338554"/>
              <a:gd name="connsiteX3" fmla="*/ 37189 w 1324070"/>
              <a:gd name="connsiteY3" fmla="*/ 169574 h 338554"/>
              <a:gd name="connsiteX4" fmla="*/ 0 w 1324070"/>
              <a:gd name="connsiteY4" fmla="*/ 0 h 338554"/>
              <a:gd name="connsiteX0" fmla="*/ 0 w 1328793"/>
              <a:gd name="connsiteY0" fmla="*/ 0 h 575017"/>
              <a:gd name="connsiteX1" fmla="*/ 1324070 w 1328793"/>
              <a:gd name="connsiteY1" fmla="*/ 0 h 575017"/>
              <a:gd name="connsiteX2" fmla="*/ 1328793 w 1328793"/>
              <a:gd name="connsiteY2" fmla="*/ 575017 h 575017"/>
              <a:gd name="connsiteX3" fmla="*/ 37189 w 1328793"/>
              <a:gd name="connsiteY3" fmla="*/ 169574 h 575017"/>
              <a:gd name="connsiteX4" fmla="*/ 0 w 1328793"/>
              <a:gd name="connsiteY4" fmla="*/ 0 h 575017"/>
              <a:gd name="connsiteX0" fmla="*/ 0 w 1343609"/>
              <a:gd name="connsiteY0" fmla="*/ 0 h 575017"/>
              <a:gd name="connsiteX1" fmla="*/ 1324070 w 1343609"/>
              <a:gd name="connsiteY1" fmla="*/ 0 h 575017"/>
              <a:gd name="connsiteX2" fmla="*/ 1328793 w 1343609"/>
              <a:gd name="connsiteY2" fmla="*/ 575017 h 575017"/>
              <a:gd name="connsiteX3" fmla="*/ 37189 w 1343609"/>
              <a:gd name="connsiteY3" fmla="*/ 169574 h 575017"/>
              <a:gd name="connsiteX4" fmla="*/ 0 w 1343609"/>
              <a:gd name="connsiteY4" fmla="*/ 0 h 575017"/>
              <a:gd name="connsiteX0" fmla="*/ 0 w 1347302"/>
              <a:gd name="connsiteY0" fmla="*/ 0 h 575017"/>
              <a:gd name="connsiteX1" fmla="*/ 1324070 w 1347302"/>
              <a:gd name="connsiteY1" fmla="*/ 0 h 575017"/>
              <a:gd name="connsiteX2" fmla="*/ 1328793 w 1347302"/>
              <a:gd name="connsiteY2" fmla="*/ 575017 h 575017"/>
              <a:gd name="connsiteX3" fmla="*/ 37189 w 1347302"/>
              <a:gd name="connsiteY3" fmla="*/ 169574 h 575017"/>
              <a:gd name="connsiteX4" fmla="*/ 0 w 1347302"/>
              <a:gd name="connsiteY4" fmla="*/ 0 h 575017"/>
              <a:gd name="connsiteX0" fmla="*/ 14012 w 1310113"/>
              <a:gd name="connsiteY0" fmla="*/ 0 h 576894"/>
              <a:gd name="connsiteX1" fmla="*/ 1286881 w 1310113"/>
              <a:gd name="connsiteY1" fmla="*/ 1877 h 576894"/>
              <a:gd name="connsiteX2" fmla="*/ 1291604 w 1310113"/>
              <a:gd name="connsiteY2" fmla="*/ 576894 h 576894"/>
              <a:gd name="connsiteX3" fmla="*/ 0 w 1310113"/>
              <a:gd name="connsiteY3" fmla="*/ 171451 h 576894"/>
              <a:gd name="connsiteX4" fmla="*/ 14012 w 1310113"/>
              <a:gd name="connsiteY4" fmla="*/ 0 h 576894"/>
              <a:gd name="connsiteX0" fmla="*/ 14012 w 1310113"/>
              <a:gd name="connsiteY0" fmla="*/ 0 h 576894"/>
              <a:gd name="connsiteX1" fmla="*/ 1286881 w 1310113"/>
              <a:gd name="connsiteY1" fmla="*/ 1877 h 576894"/>
              <a:gd name="connsiteX2" fmla="*/ 1291604 w 1310113"/>
              <a:gd name="connsiteY2" fmla="*/ 576894 h 576894"/>
              <a:gd name="connsiteX3" fmla="*/ 0 w 1310113"/>
              <a:gd name="connsiteY3" fmla="*/ 171451 h 576894"/>
              <a:gd name="connsiteX4" fmla="*/ 14012 w 1310113"/>
              <a:gd name="connsiteY4" fmla="*/ 0 h 576894"/>
              <a:gd name="connsiteX0" fmla="*/ 14012 w 1310113"/>
              <a:gd name="connsiteY0" fmla="*/ 0 h 576894"/>
              <a:gd name="connsiteX1" fmla="*/ 1286881 w 1310113"/>
              <a:gd name="connsiteY1" fmla="*/ 1877 h 576894"/>
              <a:gd name="connsiteX2" fmla="*/ 1291604 w 1310113"/>
              <a:gd name="connsiteY2" fmla="*/ 576894 h 576894"/>
              <a:gd name="connsiteX3" fmla="*/ 0 w 1310113"/>
              <a:gd name="connsiteY3" fmla="*/ 171451 h 576894"/>
              <a:gd name="connsiteX4" fmla="*/ 14012 w 1310113"/>
              <a:gd name="connsiteY4" fmla="*/ 0 h 576894"/>
              <a:gd name="connsiteX0" fmla="*/ 14012 w 1303218"/>
              <a:gd name="connsiteY0" fmla="*/ 907 h 577801"/>
              <a:gd name="connsiteX1" fmla="*/ 1255227 w 1303218"/>
              <a:gd name="connsiteY1" fmla="*/ 0 h 577801"/>
              <a:gd name="connsiteX2" fmla="*/ 1291604 w 1303218"/>
              <a:gd name="connsiteY2" fmla="*/ 577801 h 577801"/>
              <a:gd name="connsiteX3" fmla="*/ 0 w 1303218"/>
              <a:gd name="connsiteY3" fmla="*/ 172358 h 577801"/>
              <a:gd name="connsiteX4" fmla="*/ 14012 w 1303218"/>
              <a:gd name="connsiteY4" fmla="*/ 907 h 577801"/>
              <a:gd name="connsiteX0" fmla="*/ 14012 w 1308407"/>
              <a:gd name="connsiteY0" fmla="*/ 907 h 577801"/>
              <a:gd name="connsiteX1" fmla="*/ 1255227 w 1308407"/>
              <a:gd name="connsiteY1" fmla="*/ 0 h 577801"/>
              <a:gd name="connsiteX2" fmla="*/ 1291604 w 1308407"/>
              <a:gd name="connsiteY2" fmla="*/ 577801 h 577801"/>
              <a:gd name="connsiteX3" fmla="*/ 0 w 1308407"/>
              <a:gd name="connsiteY3" fmla="*/ 172358 h 577801"/>
              <a:gd name="connsiteX4" fmla="*/ 14012 w 1308407"/>
              <a:gd name="connsiteY4" fmla="*/ 907 h 577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8407" h="577801">
                <a:moveTo>
                  <a:pt x="14012" y="907"/>
                </a:moveTo>
                <a:lnTo>
                  <a:pt x="1255227" y="0"/>
                </a:lnTo>
                <a:cubicBezTo>
                  <a:pt x="1302889" y="211675"/>
                  <a:pt x="1326797" y="367034"/>
                  <a:pt x="1291604" y="577801"/>
                </a:cubicBezTo>
                <a:cubicBezTo>
                  <a:pt x="785356" y="457260"/>
                  <a:pt x="325876" y="294581"/>
                  <a:pt x="0" y="172358"/>
                </a:cubicBezTo>
                <a:cubicBezTo>
                  <a:pt x="4671" y="115208"/>
                  <a:pt x="12838" y="72718"/>
                  <a:pt x="14012" y="907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  <a:alpha val="70000"/>
                </a:schemeClr>
              </a:gs>
              <a:gs pos="75000">
                <a:schemeClr val="bg1">
                  <a:lumMod val="95000"/>
                  <a:alpha val="35000"/>
                </a:schemeClr>
              </a:gs>
            </a:gsLst>
            <a:lin ang="0" scaled="0"/>
            <a:tileRect/>
          </a:gradFill>
          <a:ln>
            <a:noFill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CA" sz="800" b="1" spc="200" dirty="0" smtClean="0">
                <a:solidFill>
                  <a:schemeClr val="accent1">
                    <a:lumMod val="25000"/>
                  </a:schemeClr>
                </a:solidFill>
              </a:rPr>
              <a:t>Bioremediation</a:t>
            </a:r>
          </a:p>
          <a:p>
            <a:pPr algn="ctr">
              <a:defRPr/>
            </a:pPr>
            <a:r>
              <a:rPr lang="en-CA" sz="800" b="1" spc="200" dirty="0" smtClean="0">
                <a:solidFill>
                  <a:schemeClr val="accent1">
                    <a:lumMod val="25000"/>
                  </a:schemeClr>
                </a:solidFill>
              </a:rPr>
              <a:t>Product</a:t>
            </a:r>
            <a:endParaRPr lang="en-CA" sz="800" b="1" spc="200" dirty="0">
              <a:solidFill>
                <a:schemeClr val="accent1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Fuel Handling 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CA" smtClean="0"/>
              <a:t>Conclusion</a:t>
            </a:r>
          </a:p>
          <a:p>
            <a:r>
              <a:rPr lang="en-CA" sz="2000" smtClean="0"/>
              <a:t>Conformance to this EFP pictorial will assist LPC’s to achieve a balance between their operational needs and requirements of the BCTS EMS-EFP 06 to help reduce significant risk to the environment.   </a:t>
            </a:r>
          </a:p>
          <a:p>
            <a:endParaRPr lang="en-CA" sz="2000" smtClean="0"/>
          </a:p>
          <a:p>
            <a:pPr>
              <a:buFontTx/>
              <a:buNone/>
            </a:pPr>
            <a:r>
              <a:rPr lang="en-CA" sz="2000" smtClean="0"/>
              <a:t> </a:t>
            </a:r>
          </a:p>
          <a:p>
            <a:r>
              <a:rPr lang="en-CA" sz="2000" smtClean="0"/>
              <a:t>For a copy of this fuel management pictorial please contact your local BCTS Certification Standards Officer.</a:t>
            </a:r>
          </a:p>
          <a:p>
            <a:endParaRPr lang="en-CA" sz="2000" smtClean="0"/>
          </a:p>
          <a:p>
            <a:pPr>
              <a:buFontTx/>
              <a:buNone/>
            </a:pPr>
            <a:r>
              <a:rPr lang="en-CA" sz="2000" smtClean="0"/>
              <a:t>	</a:t>
            </a:r>
          </a:p>
          <a:p>
            <a:endParaRPr lang="en-CA" sz="2000" smtClean="0"/>
          </a:p>
          <a:p>
            <a:endParaRPr lang="en-CA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ova Master #2">
  <a:themeElements>
    <a:clrScheme name="Nova Master #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Nova Master #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Nova Master #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va Master #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va Master #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va Master #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va Master #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va Master #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va Master #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va Master #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va Master #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va Master #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va Master #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va Master #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99511704406F48BD886DDDCE547C87" ma:contentTypeVersion="0" ma:contentTypeDescription="Create a new document." ma:contentTypeScope="" ma:versionID="a1b4fd33c7bd00d7807240c15b2215e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64f78fbe56d5b4bc4798013fa9527c7a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.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5251C7B0-154C-4D96-95AB-D16F68D7E2C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CE5EB75-9422-463D-B7EF-E4C5380D2C8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A21BE48-2F26-4DAB-84EE-BA349900DD65}">
  <ds:schemaRefs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purl.org/dc/dcmitype/"/>
    <ds:schemaRef ds:uri="http://purl.org/dc/terms/"/>
    <ds:schemaRef ds:uri="http://schemas.microsoft.com/office/2006/metadata/properties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1251</TotalTime>
  <Words>461</Words>
  <Application>Microsoft Office PowerPoint</Application>
  <PresentationFormat>On-screen Show (4:3)</PresentationFormat>
  <Paragraphs>78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Nova Master #2</vt:lpstr>
      <vt:lpstr>BC Timber Sales Fuel Handling</vt:lpstr>
      <vt:lpstr>Fuel Handling </vt:lpstr>
      <vt:lpstr>Key Sections of EFP-06</vt:lpstr>
      <vt:lpstr>Truck Box Slip Tanks</vt:lpstr>
      <vt:lpstr>Large Double Walled Stationary Skid Tanks</vt:lpstr>
      <vt:lpstr>Spill Kits</vt:lpstr>
      <vt:lpstr>Fuel Handling </vt:lpstr>
    </vt:vector>
  </TitlesOfParts>
  <Company>Nova Management Services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BCTS Fuel Management Training</dc:title>
  <dc:creator>Gary Rehmeier</dc:creator>
  <cp:lastModifiedBy>Geisler, William S FLNR:EX</cp:lastModifiedBy>
  <cp:revision>160</cp:revision>
  <dcterms:created xsi:type="dcterms:W3CDTF">2006-03-14T05:30:06Z</dcterms:created>
  <dcterms:modified xsi:type="dcterms:W3CDTF">2018-06-14T20:43:15Z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0x0101005599511704406F48BD886DDDCE547C87</vt:lpwstr>
  </property>
  <property fmtid="{D5CDD505-2E9C-101B-9397-08002B2CF9AE}" pid="3" name="TemplateUrl">
    <vt:lpwstr/>
  </property>
  <property fmtid="{D5CDD505-2E9C-101B-9397-08002B2CF9AE}" pid="4" name="Order">
    <vt:r8>213300</vt:r8>
  </property>
  <property fmtid="{D5CDD505-2E9C-101B-9397-08002B2CF9AE}" pid="5" name="xd_Signature">
    <vt:bool>false</vt:bool>
  </property>
  <property fmtid="{D5CDD505-2E9C-101B-9397-08002B2CF9AE}" pid="6" name="xd_ProgID">
    <vt:lpwstr/>
  </property>
</Properties>
</file>