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sldIdLst>
    <p:sldId id="275" r:id="rId5"/>
    <p:sldId id="260" r:id="rId6"/>
    <p:sldId id="261" r:id="rId7"/>
    <p:sldId id="262" r:id="rId8"/>
    <p:sldId id="271" r:id="rId9"/>
    <p:sldId id="265" r:id="rId10"/>
    <p:sldId id="263" r:id="rId11"/>
    <p:sldId id="264" r:id="rId12"/>
    <p:sldId id="269" r:id="rId13"/>
    <p:sldId id="266" r:id="rId14"/>
    <p:sldId id="272" r:id="rId15"/>
    <p:sldId id="267" r:id="rId16"/>
    <p:sldId id="274"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30"/>
    <p:restoredTop sz="94694"/>
  </p:normalViewPr>
  <p:slideViewPr>
    <p:cSldViewPr snapToGrid="0" snapToObjects="1">
      <p:cViewPr varScale="1">
        <p:scale>
          <a:sx n="102" d="100"/>
          <a:sy n="102" d="100"/>
        </p:scale>
        <p:origin x="420" y="6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DF9A0-90A0-4764-911D-213BBAAA2E49}" type="datetimeFigureOut">
              <a:rPr lang="en-US" smtClean="0"/>
              <a:t>7/19/2024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0663FE-1509-46E6-8606-AD3C4F0641B7}" type="slidenum">
              <a:rPr lang="en-US" smtClean="0"/>
              <a:t>‹#›</a:t>
            </a:fld>
            <a:endParaRPr lang="en-US" dirty="0"/>
          </a:p>
        </p:txBody>
      </p:sp>
    </p:spTree>
    <p:extLst>
      <p:ext uri="{BB962C8B-B14F-4D97-AF65-F5344CB8AC3E}">
        <p14:creationId xmlns:p14="http://schemas.microsoft.com/office/powerpoint/2010/main" val="3081095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Wildlife Act –  Section 13 endangered or threatened species Burrowing Owl, sea otter, VI Marmot, American White Pelican, Section 34 - Bald Eagles, osprey, heron </a:t>
            </a:r>
          </a:p>
          <a:p>
            <a:r>
              <a:rPr lang="en-CA" dirty="0"/>
              <a:t>FRPA – Section 7 notices – NOGO, MAMU,  for TBA = Grizzly Bear, Caribou and MAMU</a:t>
            </a:r>
          </a:p>
          <a:p>
            <a:r>
              <a:rPr lang="en-CA" dirty="0"/>
              <a:t>GAR species – species at risk - and ungulates to establish UWR for deer, elk, mountain goat, caribou, sheep and moose</a:t>
            </a:r>
          </a:p>
          <a:p>
            <a:r>
              <a:rPr lang="en-CA" dirty="0"/>
              <a:t>IWMS – Identified Wildlife Management Strategy - </a:t>
            </a:r>
          </a:p>
          <a:p>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5</a:t>
            </a:fld>
            <a:endParaRPr lang="en-US" dirty="0"/>
          </a:p>
        </p:txBody>
      </p:sp>
    </p:spTree>
    <p:extLst>
      <p:ext uri="{BB962C8B-B14F-4D97-AF65-F5344CB8AC3E}">
        <p14:creationId xmlns:p14="http://schemas.microsoft.com/office/powerpoint/2010/main" val="2023695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There are other federal regulations, but they aren’t specific to SOMC, such as the fisheries Act.</a:t>
            </a:r>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7</a:t>
            </a:fld>
            <a:endParaRPr lang="en-US" dirty="0"/>
          </a:p>
        </p:txBody>
      </p:sp>
    </p:spTree>
    <p:extLst>
      <p:ext uri="{BB962C8B-B14F-4D97-AF65-F5344CB8AC3E}">
        <p14:creationId xmlns:p14="http://schemas.microsoft.com/office/powerpoint/2010/main" val="339054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Species at Risk and Regionally Important Wildlife are designated by the Minister responsible for the Wildlife Act.  </a:t>
            </a:r>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8</a:t>
            </a:fld>
            <a:endParaRPr lang="en-US" dirty="0"/>
          </a:p>
        </p:txBody>
      </p:sp>
    </p:spTree>
    <p:extLst>
      <p:ext uri="{BB962C8B-B14F-4D97-AF65-F5344CB8AC3E}">
        <p14:creationId xmlns:p14="http://schemas.microsoft.com/office/powerpoint/2010/main" val="3648994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BC Sans" pitchFamily="2" charset="0"/>
                <a:ea typeface="Times New Roman" panose="02020603050405020304" pitchFamily="18" charset="0"/>
                <a:cs typeface="Arial" panose="020B0604020202020204" pitchFamily="34" charset="0"/>
              </a:rPr>
              <a:t>SFI defines a </a:t>
            </a:r>
            <a:r>
              <a:rPr lang="en-CA" sz="1800" i="1" dirty="0">
                <a:effectLst/>
                <a:latin typeface="BC Sans" pitchFamily="2" charset="0"/>
                <a:ea typeface="Times New Roman" panose="02020603050405020304" pitchFamily="18" charset="0"/>
                <a:cs typeface="Arial" panose="020B0604020202020204" pitchFamily="34" charset="0"/>
              </a:rPr>
              <a:t>Program</a:t>
            </a:r>
            <a:r>
              <a:rPr lang="en-CA" sz="1800" dirty="0">
                <a:effectLst/>
                <a:latin typeface="BC Sans" pitchFamily="2" charset="0"/>
                <a:ea typeface="Times New Roman" panose="02020603050405020304" pitchFamily="18" charset="0"/>
                <a:cs typeface="Arial" panose="020B0604020202020204" pitchFamily="34" charset="0"/>
              </a:rPr>
              <a:t> as an organized system, process or set of activities to achieve an objective or performance measure. </a:t>
            </a:r>
            <a:endParaRPr lang="en-US" sz="1800" dirty="0">
              <a:effectLst/>
              <a:latin typeface="BC Sans" pitchFamily="2" charset="0"/>
              <a:ea typeface="Times New Roman" panose="02020603050405020304" pitchFamily="18" charset="0"/>
              <a:cs typeface="Arial" panose="020B0604020202020204" pitchFamily="34" charset="0"/>
            </a:endParaRPr>
          </a:p>
          <a:p>
            <a:r>
              <a:rPr lang="en-US" sz="1800" dirty="0">
                <a:effectLst/>
                <a:latin typeface="BC Sans" pitchFamily="2" charset="0"/>
                <a:ea typeface="Calibri" panose="020F0502020204030204" pitchFamily="34" charset="0"/>
                <a:cs typeface="Calibri" panose="020F0502020204030204" pitchFamily="34" charset="0"/>
              </a:rPr>
              <a:t>Conformance with these indicators is being achieved through the development of Species of Management Concern (SOMC) guidance and implementation programs.  This includes the identification of SOMC, development of training materials and delivery of SOMC awareness training for staff, and guidance on the management of SOMC. </a:t>
            </a:r>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10</a:t>
            </a:fld>
            <a:endParaRPr lang="en-US" dirty="0"/>
          </a:p>
        </p:txBody>
      </p:sp>
    </p:spTree>
    <p:extLst>
      <p:ext uri="{BB962C8B-B14F-4D97-AF65-F5344CB8AC3E}">
        <p14:creationId xmlns:p14="http://schemas.microsoft.com/office/powerpoint/2010/main" val="145549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11</a:t>
            </a:fld>
            <a:endParaRPr lang="en-US" dirty="0"/>
          </a:p>
        </p:txBody>
      </p:sp>
    </p:spTree>
    <p:extLst>
      <p:ext uri="{BB962C8B-B14F-4D97-AF65-F5344CB8AC3E}">
        <p14:creationId xmlns:p14="http://schemas.microsoft.com/office/powerpoint/2010/main" val="3106231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MS Mincho" panose="02020609040205080304" pitchFamily="49" charset="-128"/>
                <a:cs typeface="Arial" panose="020B0604020202020204" pitchFamily="34" charset="0"/>
              </a:rPr>
              <a:t>Species to be reported to the BC CDC include all Red or Blue-listed species and their nests or dens, species included on Schedule 1 of the </a:t>
            </a:r>
            <a:r>
              <a:rPr lang="en-CA" sz="1800" i="1" dirty="0">
                <a:effectLst/>
                <a:latin typeface="Calibri" panose="020F0502020204030204" pitchFamily="34" charset="0"/>
                <a:ea typeface="MS Mincho" panose="02020609040205080304" pitchFamily="49" charset="-128"/>
                <a:cs typeface="Arial" panose="020B0604020202020204" pitchFamily="34" charset="0"/>
              </a:rPr>
              <a:t>Species at Risk Act</a:t>
            </a:r>
            <a:r>
              <a:rPr lang="en-CA" sz="1800" dirty="0">
                <a:effectLst/>
                <a:latin typeface="Calibri" panose="020F0502020204030204" pitchFamily="34" charset="0"/>
                <a:ea typeface="MS Mincho" panose="02020609040205080304" pitchFamily="49" charset="-128"/>
                <a:cs typeface="Arial" panose="020B0604020202020204" pitchFamily="34" charset="0"/>
              </a:rPr>
              <a:t> and their nests or dens.</a:t>
            </a:r>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13</a:t>
            </a:fld>
            <a:endParaRPr lang="en-US" dirty="0"/>
          </a:p>
        </p:txBody>
      </p:sp>
    </p:spTree>
    <p:extLst>
      <p:ext uri="{BB962C8B-B14F-4D97-AF65-F5344CB8AC3E}">
        <p14:creationId xmlns:p14="http://schemas.microsoft.com/office/powerpoint/2010/main" val="3572396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14</a:t>
            </a:fld>
            <a:endParaRPr lang="en-US" dirty="0"/>
          </a:p>
        </p:txBody>
      </p:sp>
    </p:spTree>
    <p:extLst>
      <p:ext uri="{BB962C8B-B14F-4D97-AF65-F5344CB8AC3E}">
        <p14:creationId xmlns:p14="http://schemas.microsoft.com/office/powerpoint/2010/main" val="608552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0DD3D03-244B-B945-BD76-27782F53E6AA}"/>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BBD2AD6-A1E4-D74D-97E5-89A1ECAFE07C}"/>
              </a:ext>
            </a:extLst>
          </p:cNvPr>
          <p:cNvSpPr>
            <a:spLocks noGrp="1"/>
          </p:cNvSpPr>
          <p:nvPr>
            <p:ph type="ctrTitle" hasCustomPrompt="1"/>
          </p:nvPr>
        </p:nvSpPr>
        <p:spPr>
          <a:xfrm>
            <a:off x="375920" y="3464560"/>
            <a:ext cx="5344160" cy="1288038"/>
          </a:xfrm>
        </p:spPr>
        <p:txBody>
          <a:bodyPr anchor="b"/>
          <a:lstStyle>
            <a:lvl1pPr algn="l">
              <a:defRPr sz="4000" b="1">
                <a:solidFill>
                  <a:schemeClr val="bg1"/>
                </a:solidFill>
                <a:latin typeface="BC Sans" pitchFamily="2" charset="0"/>
                <a:ea typeface="BC Sans" pitchFamily="2" charset="0"/>
              </a:defRPr>
            </a:lvl1pPr>
          </a:lstStyle>
          <a:p>
            <a:r>
              <a:rPr lang="en-US" dirty="0"/>
              <a:t>Click to Edit Master Title Style</a:t>
            </a:r>
          </a:p>
        </p:txBody>
      </p:sp>
      <p:sp>
        <p:nvSpPr>
          <p:cNvPr id="3" name="Subtitle 2">
            <a:extLst>
              <a:ext uri="{FF2B5EF4-FFF2-40B4-BE49-F238E27FC236}">
                <a16:creationId xmlns:a16="http://schemas.microsoft.com/office/drawing/2014/main" id="{60F8FB78-6187-544F-810D-1A16E3CE1320}"/>
              </a:ext>
            </a:extLst>
          </p:cNvPr>
          <p:cNvSpPr>
            <a:spLocks noGrp="1"/>
          </p:cNvSpPr>
          <p:nvPr>
            <p:ph type="subTitle" idx="1"/>
          </p:nvPr>
        </p:nvSpPr>
        <p:spPr>
          <a:xfrm>
            <a:off x="375920" y="4886980"/>
            <a:ext cx="5344160" cy="538460"/>
          </a:xfrm>
        </p:spPr>
        <p:txBody>
          <a:bodyPr/>
          <a:lstStyle>
            <a:lvl1pPr marL="0" indent="0" algn="l">
              <a:buNone/>
              <a:defRPr sz="2400">
                <a:solidFill>
                  <a:schemeClr val="bg1"/>
                </a:solidFill>
                <a:latin typeface="BC Sans" pitchFamily="2" charset="0"/>
                <a:ea typeface="BC Sans"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6" name="Picture 5" descr="Graphical user interface, logo&#10;&#10;Description automatically generated with medium confidence">
            <a:extLst>
              <a:ext uri="{FF2B5EF4-FFF2-40B4-BE49-F238E27FC236}">
                <a16:creationId xmlns:a16="http://schemas.microsoft.com/office/drawing/2014/main" id="{952B0E57-5DAE-4143-9348-9E314BB1646B}"/>
              </a:ext>
            </a:extLst>
          </p:cNvPr>
          <p:cNvPicPr>
            <a:picLocks noChangeAspect="1"/>
          </p:cNvPicPr>
          <p:nvPr userDrawn="1"/>
        </p:nvPicPr>
        <p:blipFill>
          <a:blip r:embed="rId3"/>
          <a:stretch>
            <a:fillRect/>
          </a:stretch>
        </p:blipFill>
        <p:spPr>
          <a:xfrm>
            <a:off x="60960" y="1122144"/>
            <a:ext cx="4358640" cy="1819711"/>
          </a:xfrm>
          <a:prstGeom prst="rect">
            <a:avLst/>
          </a:prstGeom>
        </p:spPr>
      </p:pic>
    </p:spTree>
    <p:extLst>
      <p:ext uri="{BB962C8B-B14F-4D97-AF65-F5344CB8AC3E}">
        <p14:creationId xmlns:p14="http://schemas.microsoft.com/office/powerpoint/2010/main" val="3581005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CDB9A-83CE-EB45-A501-A626C7A044A0}"/>
              </a:ext>
            </a:extLst>
          </p:cNvPr>
          <p:cNvSpPr>
            <a:spLocks noGrp="1"/>
          </p:cNvSpPr>
          <p:nvPr>
            <p:ph type="title" hasCustomPrompt="1"/>
          </p:nvPr>
        </p:nvSpPr>
        <p:spPr/>
        <p:txBody>
          <a:bodyPr/>
          <a:lstStyle/>
          <a:p>
            <a:r>
              <a:rPr lang="en-US" dirty="0"/>
              <a:t>Click To Edit Master Title Style</a:t>
            </a:r>
          </a:p>
        </p:txBody>
      </p:sp>
      <p:sp>
        <p:nvSpPr>
          <p:cNvPr id="3" name="Vertical Text Placeholder 2">
            <a:extLst>
              <a:ext uri="{FF2B5EF4-FFF2-40B4-BE49-F238E27FC236}">
                <a16:creationId xmlns:a16="http://schemas.microsoft.com/office/drawing/2014/main" id="{78EEF9A9-35D4-EF4E-A86A-557E8D7281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55338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7C00CC-3683-2B44-B622-A37CD4D5C009}"/>
              </a:ext>
            </a:extLst>
          </p:cNvPr>
          <p:cNvSpPr>
            <a:spLocks noGrp="1"/>
          </p:cNvSpPr>
          <p:nvPr>
            <p:ph type="title" orient="vert" hasCustomPrompt="1"/>
          </p:nvPr>
        </p:nvSpPr>
        <p:spPr>
          <a:xfrm>
            <a:off x="8724900" y="1777999"/>
            <a:ext cx="2628900" cy="4398963"/>
          </a:xfrm>
        </p:spPr>
        <p:txBody>
          <a:bodyPr vert="eaVert"/>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D26404E4-ABBE-9046-984B-184F195C9C5D}"/>
              </a:ext>
            </a:extLst>
          </p:cNvPr>
          <p:cNvSpPr>
            <a:spLocks noGrp="1"/>
          </p:cNvSpPr>
          <p:nvPr>
            <p:ph type="body" orient="vert" idx="1"/>
          </p:nvPr>
        </p:nvSpPr>
        <p:spPr>
          <a:xfrm>
            <a:off x="838200" y="1777999"/>
            <a:ext cx="7734300" cy="439896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38622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9D45-B38E-DE4B-8A36-B016D8A0F8B7}"/>
              </a:ext>
            </a:extLst>
          </p:cNvPr>
          <p:cNvSpPr>
            <a:spLocks noGrp="1"/>
          </p:cNvSpPr>
          <p:nvPr>
            <p:ph type="title" hasCustomPrompt="1"/>
          </p:nvPr>
        </p:nvSpPr>
        <p:spPr/>
        <p:txBody>
          <a:bodyPr/>
          <a:lstStyle>
            <a:lvl1pPr>
              <a:defRPr sz="3600" b="1">
                <a:solidFill>
                  <a:schemeClr val="bg1"/>
                </a:solidFill>
                <a:latin typeface="BC Sans" pitchFamily="2" charset="0"/>
                <a:ea typeface="BC Sans" pitchFamily="2"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25CC8D5-642D-9C46-B1F1-CD7B379DF000}"/>
              </a:ext>
            </a:extLst>
          </p:cNvPr>
          <p:cNvSpPr>
            <a:spLocks noGrp="1"/>
          </p:cNvSpPr>
          <p:nvPr>
            <p:ph idx="1"/>
          </p:nvPr>
        </p:nvSpPr>
        <p:spPr/>
        <p:txBody>
          <a:bodyPr/>
          <a:lstStyle>
            <a:lvl1pPr>
              <a:buFont typeface="Wingdings" pitchFamily="2" charset="2"/>
              <a:buChar char="§"/>
              <a:defRPr sz="2400">
                <a:latin typeface="BC Sans" pitchFamily="2" charset="0"/>
                <a:ea typeface="BC Sans" pitchFamily="2" charset="0"/>
              </a:defRPr>
            </a:lvl1pPr>
            <a:lvl2pPr>
              <a:defRPr sz="2000">
                <a:latin typeface="BC Sans" pitchFamily="2" charset="0"/>
                <a:ea typeface="BC Sans" pitchFamily="2" charset="0"/>
              </a:defRPr>
            </a:lvl2pPr>
            <a:lvl3pPr>
              <a:defRPr sz="1800">
                <a:latin typeface="BC Sans" pitchFamily="2" charset="0"/>
                <a:ea typeface="BC Sans" pitchFamily="2" charset="0"/>
              </a:defRPr>
            </a:lvl3pPr>
            <a:lvl4pPr>
              <a:defRPr sz="1600">
                <a:latin typeface="BC Sans" pitchFamily="2" charset="0"/>
                <a:ea typeface="BC Sans" pitchFamily="2" charset="0"/>
              </a:defRPr>
            </a:lvl4pPr>
            <a:lvl5pPr>
              <a:defRPr sz="1400">
                <a:latin typeface="BC Sans" pitchFamily="2" charset="0"/>
                <a:ea typeface="BC Sans"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39510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AF53E-172B-1E47-BDFA-08AE0F1AC316}"/>
              </a:ext>
            </a:extLst>
          </p:cNvPr>
          <p:cNvSpPr>
            <a:spLocks noGrp="1"/>
          </p:cNvSpPr>
          <p:nvPr>
            <p:ph type="title" hasCustomPrompt="1"/>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C73D97FD-12A5-BE4E-8C93-A1326A647D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42782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85B32-9C45-3D4D-A78F-FE63F2A73493}"/>
              </a:ext>
            </a:extLst>
          </p:cNvPr>
          <p:cNvSpPr>
            <a:spLocks noGrp="1"/>
          </p:cNvSpPr>
          <p:nvPr>
            <p:ph type="title" hasCustomPrompt="1"/>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A3D98B69-4792-9C48-AA9D-0CC56164D0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8EDF5E-B357-E345-958D-5AAC59982B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428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8ADF03-F495-CA47-A24F-144A9B248980}"/>
              </a:ext>
            </a:extLst>
          </p:cNvPr>
          <p:cNvSpPr>
            <a:spLocks noGrp="1"/>
          </p:cNvSpPr>
          <p:nvPr>
            <p:ph type="body" idx="1"/>
          </p:nvPr>
        </p:nvSpPr>
        <p:spPr>
          <a:xfrm>
            <a:off x="839788" y="1788159"/>
            <a:ext cx="5157787" cy="473075"/>
          </a:xfrm>
        </p:spPr>
        <p:txBody>
          <a:bodyPr anchor="b"/>
          <a:lstStyle>
            <a:lvl1pPr marL="0" indent="0">
              <a:buNone/>
              <a:defRPr sz="25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EE418E77-5286-2741-A26C-964CC9C6B205}"/>
              </a:ext>
            </a:extLst>
          </p:cNvPr>
          <p:cNvSpPr>
            <a:spLocks noGrp="1"/>
          </p:cNvSpPr>
          <p:nvPr>
            <p:ph sz="half" idx="2"/>
          </p:nvPr>
        </p:nvSpPr>
        <p:spPr>
          <a:xfrm>
            <a:off x="839788" y="2261234"/>
            <a:ext cx="5157787" cy="3753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199950-BFBB-2446-88F1-78D5962BE4F2}"/>
              </a:ext>
            </a:extLst>
          </p:cNvPr>
          <p:cNvSpPr>
            <a:spLocks noGrp="1"/>
          </p:cNvSpPr>
          <p:nvPr>
            <p:ph type="body" sz="quarter" idx="3"/>
          </p:nvPr>
        </p:nvSpPr>
        <p:spPr>
          <a:xfrm>
            <a:off x="6172200" y="1788159"/>
            <a:ext cx="5183188" cy="473075"/>
          </a:xfrm>
        </p:spPr>
        <p:txBody>
          <a:bodyPr anchor="b"/>
          <a:lstStyle>
            <a:lvl1pPr marL="0" indent="0">
              <a:buNone/>
              <a:defRPr sz="25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7DF0AAD-C7CD-0B41-958D-E527AB4F7A88}"/>
              </a:ext>
            </a:extLst>
          </p:cNvPr>
          <p:cNvSpPr>
            <a:spLocks noGrp="1"/>
          </p:cNvSpPr>
          <p:nvPr>
            <p:ph sz="quarter" idx="4"/>
          </p:nvPr>
        </p:nvSpPr>
        <p:spPr>
          <a:xfrm>
            <a:off x="6172200" y="2261234"/>
            <a:ext cx="5183188" cy="3753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a:extLst>
              <a:ext uri="{FF2B5EF4-FFF2-40B4-BE49-F238E27FC236}">
                <a16:creationId xmlns:a16="http://schemas.microsoft.com/office/drawing/2014/main" id="{13B09FFA-72A3-F746-91AB-4A49686793B9}"/>
              </a:ext>
            </a:extLst>
          </p:cNvPr>
          <p:cNvSpPr>
            <a:spLocks noGrp="1"/>
          </p:cNvSpPr>
          <p:nvPr>
            <p:ph type="title"/>
          </p:nvPr>
        </p:nvSpPr>
        <p:spPr>
          <a:xfrm>
            <a:off x="365760" y="18255"/>
            <a:ext cx="9626600" cy="139398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546201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F252-5E92-A247-86FE-8D9A156D4076}"/>
              </a:ext>
            </a:extLst>
          </p:cNvPr>
          <p:cNvSpPr>
            <a:spLocks noGrp="1"/>
          </p:cNvSpPr>
          <p:nvPr>
            <p:ph type="title" hasCustomPrompt="1"/>
          </p:nvPr>
        </p:nvSpPr>
        <p:spPr/>
        <p:txBody>
          <a:bodyPr/>
          <a:lstStyle/>
          <a:p>
            <a:r>
              <a:rPr lang="en-US" dirty="0"/>
              <a:t>Click To Edit Master Title Style</a:t>
            </a:r>
          </a:p>
        </p:txBody>
      </p:sp>
    </p:spTree>
    <p:extLst>
      <p:ext uri="{BB962C8B-B14F-4D97-AF65-F5344CB8AC3E}">
        <p14:creationId xmlns:p14="http://schemas.microsoft.com/office/powerpoint/2010/main" val="4037929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7759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98E5E-53B6-D149-9F4E-F786700183D5}"/>
              </a:ext>
            </a:extLst>
          </p:cNvPr>
          <p:cNvSpPr>
            <a:spLocks noGrp="1"/>
          </p:cNvSpPr>
          <p:nvPr>
            <p:ph type="title"/>
          </p:nvPr>
        </p:nvSpPr>
        <p:spPr>
          <a:xfrm>
            <a:off x="839788" y="989012"/>
            <a:ext cx="3932237" cy="1600200"/>
          </a:xfrm>
        </p:spPr>
        <p:txBody>
          <a:bodyPr anchor="b"/>
          <a:lstStyle>
            <a:lvl1pPr>
              <a:defRPr sz="3200">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68A5BC60-AE6B-1240-9CEB-EB2F49536A15}"/>
              </a:ext>
            </a:extLst>
          </p:cNvPr>
          <p:cNvSpPr>
            <a:spLocks noGrp="1"/>
          </p:cNvSpPr>
          <p:nvPr>
            <p:ph idx="1"/>
          </p:nvPr>
        </p:nvSpPr>
        <p:spPr>
          <a:xfrm>
            <a:off x="5183188" y="1737360"/>
            <a:ext cx="6172200" cy="41236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AEAAB89-07DA-CF47-AEA7-0BEF05D7EAF3}"/>
              </a:ext>
            </a:extLst>
          </p:cNvPr>
          <p:cNvSpPr>
            <a:spLocks noGrp="1"/>
          </p:cNvSpPr>
          <p:nvPr>
            <p:ph type="body" sz="half" idx="2"/>
          </p:nvPr>
        </p:nvSpPr>
        <p:spPr>
          <a:xfrm>
            <a:off x="839788" y="2773680"/>
            <a:ext cx="3932237" cy="30953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840426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6681D85-898A-8A4E-9658-3F58E40FA4C5}"/>
              </a:ext>
            </a:extLst>
          </p:cNvPr>
          <p:cNvSpPr>
            <a:spLocks noGrp="1"/>
          </p:cNvSpPr>
          <p:nvPr>
            <p:ph type="pic" idx="1"/>
          </p:nvPr>
        </p:nvSpPr>
        <p:spPr>
          <a:xfrm>
            <a:off x="5183188" y="1828800"/>
            <a:ext cx="6172200" cy="4032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6" name="Title 1">
            <a:extLst>
              <a:ext uri="{FF2B5EF4-FFF2-40B4-BE49-F238E27FC236}">
                <a16:creationId xmlns:a16="http://schemas.microsoft.com/office/drawing/2014/main" id="{088CB16D-314A-CE45-9608-FE9B5799B424}"/>
              </a:ext>
            </a:extLst>
          </p:cNvPr>
          <p:cNvSpPr>
            <a:spLocks noGrp="1"/>
          </p:cNvSpPr>
          <p:nvPr>
            <p:ph type="title"/>
          </p:nvPr>
        </p:nvSpPr>
        <p:spPr>
          <a:xfrm>
            <a:off x="839788" y="989012"/>
            <a:ext cx="3932237" cy="1600200"/>
          </a:xfrm>
        </p:spPr>
        <p:txBody>
          <a:bodyPr anchor="b"/>
          <a:lstStyle>
            <a:lvl1pPr>
              <a:defRPr sz="3200">
                <a:solidFill>
                  <a:schemeClr val="tx1"/>
                </a:solidFill>
              </a:defRPr>
            </a:lvl1pPr>
          </a:lstStyle>
          <a:p>
            <a:r>
              <a:rPr lang="en-US" dirty="0"/>
              <a:t>Click to edit Master title style</a:t>
            </a:r>
          </a:p>
        </p:txBody>
      </p:sp>
      <p:sp>
        <p:nvSpPr>
          <p:cNvPr id="8" name="Text Placeholder 3">
            <a:extLst>
              <a:ext uri="{FF2B5EF4-FFF2-40B4-BE49-F238E27FC236}">
                <a16:creationId xmlns:a16="http://schemas.microsoft.com/office/drawing/2014/main" id="{B0ABA03E-4652-C34A-80F4-B058EF47E191}"/>
              </a:ext>
            </a:extLst>
          </p:cNvPr>
          <p:cNvSpPr>
            <a:spLocks noGrp="1"/>
          </p:cNvSpPr>
          <p:nvPr>
            <p:ph type="body" sz="half" idx="2"/>
          </p:nvPr>
        </p:nvSpPr>
        <p:spPr>
          <a:xfrm>
            <a:off x="839788" y="2773680"/>
            <a:ext cx="3932237" cy="30953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367471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A picture containing text, plant&#10;&#10;Description automatically generated">
            <a:extLst>
              <a:ext uri="{FF2B5EF4-FFF2-40B4-BE49-F238E27FC236}">
                <a16:creationId xmlns:a16="http://schemas.microsoft.com/office/drawing/2014/main" id="{7860CF49-E832-F240-BB91-A223AC490911}"/>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65882C4-EBC7-A940-B88A-CAD1698D7E55}"/>
              </a:ext>
            </a:extLst>
          </p:cNvPr>
          <p:cNvSpPr>
            <a:spLocks noGrp="1"/>
          </p:cNvSpPr>
          <p:nvPr>
            <p:ph type="title"/>
          </p:nvPr>
        </p:nvSpPr>
        <p:spPr>
          <a:xfrm>
            <a:off x="365760" y="18255"/>
            <a:ext cx="9626600" cy="139398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2BA9426-E274-3142-950B-4F46E916C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a:extLst>
              <a:ext uri="{FF2B5EF4-FFF2-40B4-BE49-F238E27FC236}">
                <a16:creationId xmlns:a16="http://schemas.microsoft.com/office/drawing/2014/main" id="{798F2493-BA58-6A42-95A2-8067428B17A1}"/>
              </a:ext>
            </a:extLst>
          </p:cNvPr>
          <p:cNvSpPr txBox="1">
            <a:spLocks/>
          </p:cNvSpPr>
          <p:nvPr userDrawn="1"/>
        </p:nvSpPr>
        <p:spPr>
          <a:xfrm>
            <a:off x="9383584" y="642851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500" b="1" kern="1200">
                <a:solidFill>
                  <a:schemeClr val="accent6"/>
                </a:solidFill>
                <a:latin typeface="BC Sans" pitchFamily="2" charset="0"/>
                <a:ea typeface="BC Sans"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DD3005F-8597-9E49-AF21-B8D36DDE4FEA}" type="slidenum">
              <a:rPr lang="en-US" smtClean="0">
                <a:solidFill>
                  <a:schemeClr val="bg1"/>
                </a:solidFill>
              </a:rPr>
              <a:pPr/>
              <a:t>‹#›</a:t>
            </a:fld>
            <a:endParaRPr lang="en-US" dirty="0">
              <a:solidFill>
                <a:schemeClr val="bg1"/>
              </a:solidFill>
            </a:endParaRPr>
          </a:p>
        </p:txBody>
      </p:sp>
      <p:pic>
        <p:nvPicPr>
          <p:cNvPr id="7" name="Content Placeholder 10" descr="Logo&#10;&#10;Description automatically generated">
            <a:extLst>
              <a:ext uri="{FF2B5EF4-FFF2-40B4-BE49-F238E27FC236}">
                <a16:creationId xmlns:a16="http://schemas.microsoft.com/office/drawing/2014/main" id="{C208961A-2BFA-8C4F-BD03-6E14814D259C}"/>
              </a:ext>
            </a:extLst>
          </p:cNvPr>
          <p:cNvPicPr>
            <a:picLocks noChangeAspect="1"/>
          </p:cNvPicPr>
          <p:nvPr userDrawn="1"/>
        </p:nvPicPr>
        <p:blipFill>
          <a:blip r:embed="rId14"/>
          <a:stretch>
            <a:fillRect/>
          </a:stretch>
        </p:blipFill>
        <p:spPr>
          <a:xfrm>
            <a:off x="10165080" y="105003"/>
            <a:ext cx="1854200" cy="1213028"/>
          </a:xfrm>
          <a:prstGeom prst="rect">
            <a:avLst/>
          </a:prstGeom>
        </p:spPr>
      </p:pic>
    </p:spTree>
    <p:extLst>
      <p:ext uri="{BB962C8B-B14F-4D97-AF65-F5344CB8AC3E}">
        <p14:creationId xmlns:p14="http://schemas.microsoft.com/office/powerpoint/2010/main" val="25266454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bg1"/>
          </a:solidFill>
          <a:latin typeface="BC Sans" pitchFamily="2" charset="0"/>
          <a:ea typeface="BC Sans" pitchFamily="2" charset="0"/>
          <a:cs typeface="+mj-cs"/>
        </a:defRPr>
      </a:lvl1pPr>
    </p:titleStyle>
    <p:bodyStyle>
      <a:lvl1pPr marL="228600" indent="-228600" algn="l" defTabSz="914400" rtl="0" eaLnBrk="1" latinLnBrk="0" hangingPunct="1">
        <a:lnSpc>
          <a:spcPct val="90000"/>
        </a:lnSpc>
        <a:spcBef>
          <a:spcPts val="1000"/>
        </a:spcBef>
        <a:buFont typeface="Wingdings" pitchFamily="2" charset="2"/>
        <a:buChar char="§"/>
        <a:defRPr sz="2400" kern="1200">
          <a:solidFill>
            <a:schemeClr val="tx1"/>
          </a:solidFill>
          <a:latin typeface="BC Sans" pitchFamily="2" charset="0"/>
          <a:ea typeface="BC Sans"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C Sans" pitchFamily="2" charset="0"/>
          <a:ea typeface="BC Sans"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C Sans" pitchFamily="2" charset="0"/>
          <a:ea typeface="BC Sans"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BC Sans" pitchFamily="2" charset="0"/>
          <a:ea typeface="BC Sans"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BC Sans" pitchFamily="2" charset="0"/>
          <a:ea typeface="BC Sans"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intranet.gov.bc.ca/for/bcts/sustainability/sustainability/species-of-management-concern/focus-lists"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hyperlink" Target="https://www2.gov.bc.ca/gov/content/environment/plants-animals-ecosystems/wildlife/wildlife-data-information/submit-wildlife-data-information"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merlin.allaboutbirds.org/" TargetMode="External"/><Relationship Id="rId3" Type="http://schemas.openxmlformats.org/officeDocument/2006/relationships/hyperlink" Target="https://intranet.gov.bc.ca/for/bcts/sustainability/sustainability/species-of-management-concern" TargetMode="External"/><Relationship Id="rId7" Type="http://schemas.openxmlformats.org/officeDocument/2006/relationships/hyperlink" Target="https://www.inaturalist.org/pages/seek_app"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https://www.inaturalist.org/" TargetMode="External"/><Relationship Id="rId11" Type="http://schemas.openxmlformats.org/officeDocument/2006/relationships/image" Target="../media/image16.png"/><Relationship Id="rId5" Type="http://schemas.openxmlformats.org/officeDocument/2006/relationships/hyperlink" Target="https://www2.gov.bc.ca/gov/content/environment/plants-animals-ecosystems/conservation-data-centre/explore-cdc-data/species-and-ecosystems-explorer" TargetMode="External"/><Relationship Id="rId10" Type="http://schemas.openxmlformats.org/officeDocument/2006/relationships/image" Target="../media/image15.png"/><Relationship Id="rId4" Type="http://schemas.openxmlformats.org/officeDocument/2006/relationships/hyperlink" Target="https://bcreptilesandamphibians.trubox.ca/identification-keys-amphibians/" TargetMode="External"/><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AE869-8729-B9DA-030C-FC98CC0012C2}"/>
              </a:ext>
            </a:extLst>
          </p:cNvPr>
          <p:cNvSpPr>
            <a:spLocks noGrp="1"/>
          </p:cNvSpPr>
          <p:nvPr>
            <p:ph type="title"/>
          </p:nvPr>
        </p:nvSpPr>
        <p:spPr/>
        <p:txBody>
          <a:bodyPr/>
          <a:lstStyle/>
          <a:p>
            <a:r>
              <a:rPr lang="en-CA" dirty="0"/>
              <a:t>Presentation Instructions</a:t>
            </a:r>
            <a:endParaRPr lang="en-US" dirty="0"/>
          </a:p>
        </p:txBody>
      </p:sp>
      <p:sp>
        <p:nvSpPr>
          <p:cNvPr id="3" name="Content Placeholder 2">
            <a:extLst>
              <a:ext uri="{FF2B5EF4-FFF2-40B4-BE49-F238E27FC236}">
                <a16:creationId xmlns:a16="http://schemas.microsoft.com/office/drawing/2014/main" id="{D72AE0BB-D4B8-F926-BF79-C90E5A3DBF57}"/>
              </a:ext>
            </a:extLst>
          </p:cNvPr>
          <p:cNvSpPr>
            <a:spLocks noGrp="1"/>
          </p:cNvSpPr>
          <p:nvPr>
            <p:ph idx="1"/>
          </p:nvPr>
        </p:nvSpPr>
        <p:spPr/>
        <p:txBody>
          <a:bodyPr/>
          <a:lstStyle/>
          <a:p>
            <a:r>
              <a:rPr lang="en-CA" dirty="0"/>
              <a:t>Prepare a group of the Focus List Field Cards to review on slide 12.</a:t>
            </a:r>
          </a:p>
          <a:p>
            <a:r>
              <a:rPr lang="en-CA" dirty="0"/>
              <a:t>Deliver this presentation and on slide 12, bring up the group of Focus List Field Cards separately and review them.</a:t>
            </a:r>
          </a:p>
          <a:p>
            <a:r>
              <a:rPr lang="en-CA" dirty="0"/>
              <a:t>Field Cards should be chosen:</a:t>
            </a:r>
          </a:p>
          <a:p>
            <a:pPr lvl="1"/>
            <a:r>
              <a:rPr lang="en-CA" dirty="0"/>
              <a:t> To focus on specific species (</a:t>
            </a:r>
            <a:r>
              <a:rPr lang="en-CA" dirty="0" err="1"/>
              <a:t>eg</a:t>
            </a:r>
            <a:r>
              <a:rPr lang="en-CA" dirty="0"/>
              <a:t> to deliver a block specific species list to a TSL holder), or</a:t>
            </a:r>
          </a:p>
          <a:p>
            <a:pPr lvl="1"/>
            <a:r>
              <a:rPr lang="en-CA" dirty="0"/>
              <a:t>as examples (</a:t>
            </a:r>
            <a:r>
              <a:rPr lang="en-CA" dirty="0" err="1"/>
              <a:t>ie</a:t>
            </a:r>
            <a:r>
              <a:rPr lang="en-CA" dirty="0"/>
              <a:t> if the purpose of the training is to deliver the entire catalogue of Field Cards </a:t>
            </a:r>
            <a:r>
              <a:rPr lang="en-CA" dirty="0" err="1"/>
              <a:t>eg</a:t>
            </a:r>
            <a:r>
              <a:rPr lang="en-CA" dirty="0"/>
              <a:t> to a multiphase contractor).</a:t>
            </a:r>
          </a:p>
          <a:p>
            <a:r>
              <a:rPr lang="en-CA" dirty="0"/>
              <a:t>Ensure you record attendance so the training record can </a:t>
            </a:r>
            <a:r>
              <a:rPr lang="en-CA"/>
              <a:t>be updated.</a:t>
            </a:r>
            <a:endParaRPr lang="en-US" dirty="0"/>
          </a:p>
        </p:txBody>
      </p:sp>
    </p:spTree>
    <p:extLst>
      <p:ext uri="{BB962C8B-B14F-4D97-AF65-F5344CB8AC3E}">
        <p14:creationId xmlns:p14="http://schemas.microsoft.com/office/powerpoint/2010/main" val="192774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4A175-25DD-D367-C316-307635069E10}"/>
              </a:ext>
            </a:extLst>
          </p:cNvPr>
          <p:cNvSpPr>
            <a:spLocks noGrp="1"/>
          </p:cNvSpPr>
          <p:nvPr>
            <p:ph type="title"/>
          </p:nvPr>
        </p:nvSpPr>
        <p:spPr/>
        <p:txBody>
          <a:bodyPr/>
          <a:lstStyle/>
          <a:p>
            <a:r>
              <a:rPr lang="en-CA" dirty="0"/>
              <a:t>Sustainable Forestry Initiative</a:t>
            </a:r>
            <a:endParaRPr lang="en-US" dirty="0"/>
          </a:p>
        </p:txBody>
      </p:sp>
      <p:sp>
        <p:nvSpPr>
          <p:cNvPr id="4" name="TextBox 3">
            <a:extLst>
              <a:ext uri="{FF2B5EF4-FFF2-40B4-BE49-F238E27FC236}">
                <a16:creationId xmlns:a16="http://schemas.microsoft.com/office/drawing/2014/main" id="{CB4A9C23-AD15-6088-A5BF-98CF4BD9E27D}"/>
              </a:ext>
            </a:extLst>
          </p:cNvPr>
          <p:cNvSpPr txBox="1"/>
          <p:nvPr/>
        </p:nvSpPr>
        <p:spPr>
          <a:xfrm>
            <a:off x="748937" y="1778016"/>
            <a:ext cx="7427397" cy="4678204"/>
          </a:xfrm>
          <a:prstGeom prst="rect">
            <a:avLst/>
          </a:prstGeom>
          <a:noFill/>
        </p:spPr>
        <p:txBody>
          <a:bodyPr wrap="square" rtlCol="0">
            <a:spAutoFit/>
          </a:bodyPr>
          <a:lstStyle/>
          <a:p>
            <a:r>
              <a:rPr lang="en-US" sz="2000" dirty="0"/>
              <a:t>BC Timber Sales is certified under the Sustainable Forestry Initiative (SFI) Forest Management Standard (2022)</a:t>
            </a:r>
          </a:p>
          <a:p>
            <a:endParaRPr lang="en-US" sz="1000" dirty="0"/>
          </a:p>
          <a:p>
            <a:r>
              <a:rPr lang="en-US" sz="2000" b="1" dirty="0"/>
              <a:t>Objective 4 . Conservation of Biological Diversity   </a:t>
            </a:r>
          </a:p>
          <a:p>
            <a:pPr marL="0" lvl="1"/>
            <a:r>
              <a:rPr lang="en-US" sz="2000" u="sng" dirty="0"/>
              <a:t>Performance Measure 4.2</a:t>
            </a:r>
            <a:r>
              <a:rPr lang="en-US" sz="2000" dirty="0"/>
              <a:t>:  </a:t>
            </a:r>
            <a:r>
              <a:rPr lang="en-US" sz="2000" i="1" dirty="0"/>
              <a:t>Certified Organizations shall protect threatened and endangered species, critically imperiled and imperiled species (Forests with Exceptional Conservation Values), and natural communities and old-growth forests</a:t>
            </a:r>
            <a:r>
              <a:rPr lang="en-US" sz="2000" dirty="0"/>
              <a:t>.</a:t>
            </a:r>
          </a:p>
          <a:p>
            <a:pPr marL="742950" lvl="1" indent="-285750">
              <a:buFont typeface="Arial" panose="020B0604020202020204" pitchFamily="34" charset="0"/>
              <a:buChar char="•"/>
            </a:pPr>
            <a:r>
              <a:rPr lang="en-US" sz="2000" u="sng" dirty="0"/>
              <a:t>Indicator 4.2.1</a:t>
            </a:r>
            <a:r>
              <a:rPr lang="en-US" sz="2000" dirty="0"/>
              <a:t>:  </a:t>
            </a:r>
            <a:r>
              <a:rPr lang="en-US" sz="2000" i="1" dirty="0"/>
              <a:t>Program to protect threatened and endangered species</a:t>
            </a:r>
            <a:r>
              <a:rPr lang="en-US" sz="2000" dirty="0"/>
              <a:t>.</a:t>
            </a:r>
          </a:p>
          <a:p>
            <a:pPr marL="742950" lvl="1" indent="-285750">
              <a:buFont typeface="Arial" panose="020B0604020202020204" pitchFamily="34" charset="0"/>
              <a:buChar char="•"/>
            </a:pPr>
            <a:r>
              <a:rPr lang="en-US" sz="2000" u="sng" dirty="0"/>
              <a:t>Indicator 4.2.2</a:t>
            </a:r>
            <a:r>
              <a:rPr lang="en-US" sz="2000" dirty="0"/>
              <a:t>: </a:t>
            </a:r>
            <a:r>
              <a:rPr lang="en-US" sz="2000" i="1" dirty="0"/>
              <a:t>Program to locate and protect known sites of flora and fauna associated with viable occurrences of critically imperiled and imperiled species and ecological communities, defined as Forests with Exceptional Conservation Value</a:t>
            </a:r>
            <a:r>
              <a:rPr lang="en-US" sz="2000" dirty="0"/>
              <a:t>.  </a:t>
            </a:r>
          </a:p>
          <a:p>
            <a:pPr lvl="1"/>
            <a:endParaRPr lang="en-US" dirty="0"/>
          </a:p>
        </p:txBody>
      </p:sp>
      <p:pic>
        <p:nvPicPr>
          <p:cNvPr id="3" name="Picture 2">
            <a:extLst>
              <a:ext uri="{FF2B5EF4-FFF2-40B4-BE49-F238E27FC236}">
                <a16:creationId xmlns:a16="http://schemas.microsoft.com/office/drawing/2014/main" id="{446D0B9F-D052-9207-700E-11A157D1ACF7}"/>
              </a:ext>
            </a:extLst>
          </p:cNvPr>
          <p:cNvPicPr>
            <a:picLocks noChangeAspect="1"/>
          </p:cNvPicPr>
          <p:nvPr/>
        </p:nvPicPr>
        <p:blipFill rotWithShape="1">
          <a:blip r:embed="rId3"/>
          <a:srcRect t="2984" b="3097"/>
          <a:stretch/>
        </p:blipFill>
        <p:spPr>
          <a:xfrm>
            <a:off x="8288531" y="1855434"/>
            <a:ext cx="2950599" cy="4154750"/>
          </a:xfrm>
          <a:prstGeom prst="rect">
            <a:avLst/>
          </a:prstGeom>
        </p:spPr>
      </p:pic>
    </p:spTree>
    <p:extLst>
      <p:ext uri="{BB962C8B-B14F-4D97-AF65-F5344CB8AC3E}">
        <p14:creationId xmlns:p14="http://schemas.microsoft.com/office/powerpoint/2010/main" val="2257157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5CB2E-B8F7-DA5C-E6D3-D4E3227DCE36}"/>
              </a:ext>
            </a:extLst>
          </p:cNvPr>
          <p:cNvSpPr>
            <a:spLocks noGrp="1"/>
          </p:cNvSpPr>
          <p:nvPr>
            <p:ph type="title"/>
          </p:nvPr>
        </p:nvSpPr>
        <p:spPr>
          <a:xfrm>
            <a:off x="88777" y="18255"/>
            <a:ext cx="10134010" cy="1393985"/>
          </a:xfrm>
        </p:spPr>
        <p:txBody>
          <a:bodyPr/>
          <a:lstStyle/>
          <a:p>
            <a:pPr algn="ctr"/>
            <a:r>
              <a:rPr lang="en-CA" dirty="0"/>
              <a:t>What are the SOMC for your Business Area?</a:t>
            </a:r>
            <a:endParaRPr lang="en-US" dirty="0"/>
          </a:p>
        </p:txBody>
      </p:sp>
      <p:sp>
        <p:nvSpPr>
          <p:cNvPr id="3" name="TextBox 2">
            <a:extLst>
              <a:ext uri="{FF2B5EF4-FFF2-40B4-BE49-F238E27FC236}">
                <a16:creationId xmlns:a16="http://schemas.microsoft.com/office/drawing/2014/main" id="{E372F459-28A3-3D7C-D6A9-2574BFCC13CE}"/>
              </a:ext>
            </a:extLst>
          </p:cNvPr>
          <p:cNvSpPr txBox="1"/>
          <p:nvPr/>
        </p:nvSpPr>
        <p:spPr>
          <a:xfrm>
            <a:off x="752129" y="1940064"/>
            <a:ext cx="5953703" cy="3910942"/>
          </a:xfrm>
          <a:prstGeom prst="rect">
            <a:avLst/>
          </a:prstGeom>
          <a:noFill/>
        </p:spPr>
        <p:txBody>
          <a:bodyPr wrap="square" rtlCol="0">
            <a:spAutoFit/>
          </a:bodyPr>
          <a:lstStyle/>
          <a:p>
            <a:r>
              <a:rPr lang="en-CA" sz="2000" dirty="0"/>
              <a:t>The BCTS corporate resources include a Business Area SOMC </a:t>
            </a:r>
            <a:r>
              <a:rPr lang="en-CA" sz="2000" dirty="0">
                <a:hlinkClick r:id="rId3"/>
              </a:rPr>
              <a:t>Focus List </a:t>
            </a:r>
            <a:r>
              <a:rPr lang="en-CA" sz="2000" dirty="0"/>
              <a:t>of plants and animals.  </a:t>
            </a:r>
            <a:r>
              <a:rPr lang="en-CA" sz="2000" i="1" dirty="0"/>
              <a:t>Suggest sharing the table and the location of the list for future reference.</a:t>
            </a:r>
            <a:r>
              <a:rPr lang="en-CA" sz="2000" dirty="0"/>
              <a:t> </a:t>
            </a:r>
          </a:p>
          <a:p>
            <a:endParaRPr lang="en-CA" sz="2000" dirty="0"/>
          </a:p>
          <a:p>
            <a:r>
              <a:rPr lang="en-CA" sz="2000" dirty="0"/>
              <a:t>The Focus List is updated when the Conservation Data Centre updates their list. Changes typically include:</a:t>
            </a:r>
          </a:p>
          <a:p>
            <a:endParaRPr lang="en-CA" sz="2000" dirty="0"/>
          </a:p>
          <a:p>
            <a:pPr marL="342900" indent="-342900">
              <a:buFont typeface="Arial" panose="020B0604020202020204" pitchFamily="34" charset="0"/>
              <a:buChar char="•"/>
            </a:pPr>
            <a:r>
              <a:rPr lang="en-CA" sz="2000" dirty="0"/>
              <a:t>Changes to species classification.</a:t>
            </a:r>
          </a:p>
          <a:p>
            <a:pPr marL="342900" indent="-342900">
              <a:buFont typeface="Arial" panose="020B0604020202020204" pitchFamily="34" charset="0"/>
              <a:buChar char="•"/>
            </a:pPr>
            <a:r>
              <a:rPr lang="en-CA" sz="2000" dirty="0"/>
              <a:t>Changes to the provincial rankings (red, blue, yellow)</a:t>
            </a:r>
          </a:p>
          <a:p>
            <a:pPr lvl="1"/>
            <a:endParaRPr lang="en-CA" sz="1200" dirty="0"/>
          </a:p>
          <a:p>
            <a:pPr marL="0" lvl="1">
              <a:lnSpc>
                <a:spcPct val="150000"/>
              </a:lnSpc>
            </a:pPr>
            <a:r>
              <a:rPr lang="en-CA" sz="1200" dirty="0"/>
              <a:t>* An At Risk Ecological Community Focus List will be developed and available in 2023</a:t>
            </a:r>
            <a:endParaRPr lang="en-CA" sz="2000" dirty="0"/>
          </a:p>
        </p:txBody>
      </p:sp>
      <p:pic>
        <p:nvPicPr>
          <p:cNvPr id="4" name="Picture 3" descr="A group of brown animals on a rock&#10;&#10;Description automatically generated with low confidence">
            <a:extLst>
              <a:ext uri="{FF2B5EF4-FFF2-40B4-BE49-F238E27FC236}">
                <a16:creationId xmlns:a16="http://schemas.microsoft.com/office/drawing/2014/main" id="{DE8E9C52-8358-F6A3-D03E-F1E267657AA4}"/>
              </a:ext>
            </a:extLst>
          </p:cNvPr>
          <p:cNvPicPr>
            <a:picLocks noChangeAspect="1"/>
          </p:cNvPicPr>
          <p:nvPr/>
        </p:nvPicPr>
        <p:blipFill>
          <a:blip r:embed="rId4"/>
          <a:stretch>
            <a:fillRect/>
          </a:stretch>
        </p:blipFill>
        <p:spPr>
          <a:xfrm>
            <a:off x="6871448" y="2218764"/>
            <a:ext cx="4395522" cy="3281083"/>
          </a:xfrm>
          <a:prstGeom prst="rect">
            <a:avLst/>
          </a:prstGeom>
        </p:spPr>
      </p:pic>
    </p:spTree>
    <p:extLst>
      <p:ext uri="{BB962C8B-B14F-4D97-AF65-F5344CB8AC3E}">
        <p14:creationId xmlns:p14="http://schemas.microsoft.com/office/powerpoint/2010/main" val="1120249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EEC51-7554-920F-9A0E-2F5EC3F11FD5}"/>
              </a:ext>
            </a:extLst>
          </p:cNvPr>
          <p:cNvSpPr>
            <a:spLocks noGrp="1"/>
          </p:cNvSpPr>
          <p:nvPr>
            <p:ph type="title"/>
          </p:nvPr>
        </p:nvSpPr>
        <p:spPr/>
        <p:txBody>
          <a:bodyPr/>
          <a:lstStyle/>
          <a:p>
            <a:r>
              <a:rPr lang="en-CA" dirty="0"/>
              <a:t>Key Documents &amp; Field Card Examples</a:t>
            </a:r>
            <a:endParaRPr lang="en-US" dirty="0"/>
          </a:p>
        </p:txBody>
      </p:sp>
      <p:pic>
        <p:nvPicPr>
          <p:cNvPr id="5" name="Picture 4">
            <a:extLst>
              <a:ext uri="{FF2B5EF4-FFF2-40B4-BE49-F238E27FC236}">
                <a16:creationId xmlns:a16="http://schemas.microsoft.com/office/drawing/2014/main" id="{2C5924CA-68F1-4941-9380-2C4D1EECC1B8}"/>
              </a:ext>
            </a:extLst>
          </p:cNvPr>
          <p:cNvPicPr>
            <a:picLocks noChangeAspect="1"/>
          </p:cNvPicPr>
          <p:nvPr/>
        </p:nvPicPr>
        <p:blipFill>
          <a:blip r:embed="rId2"/>
          <a:stretch>
            <a:fillRect/>
          </a:stretch>
        </p:blipFill>
        <p:spPr>
          <a:xfrm>
            <a:off x="998277" y="1606272"/>
            <a:ext cx="2852407" cy="3667991"/>
          </a:xfrm>
          <a:prstGeom prst="rect">
            <a:avLst/>
          </a:prstGeom>
          <a:ln w="12700">
            <a:solidFill>
              <a:schemeClr val="accent1"/>
            </a:solidFill>
          </a:ln>
        </p:spPr>
      </p:pic>
      <p:sp>
        <p:nvSpPr>
          <p:cNvPr id="6" name="Rectangle: Rounded Corners 5">
            <a:extLst>
              <a:ext uri="{FF2B5EF4-FFF2-40B4-BE49-F238E27FC236}">
                <a16:creationId xmlns:a16="http://schemas.microsoft.com/office/drawing/2014/main" id="{6EC0F0E9-FEEA-93FD-D95D-B4335419F44C}"/>
              </a:ext>
            </a:extLst>
          </p:cNvPr>
          <p:cNvSpPr/>
          <p:nvPr/>
        </p:nvSpPr>
        <p:spPr>
          <a:xfrm>
            <a:off x="1333434" y="5468296"/>
            <a:ext cx="2182091" cy="77931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Standard Operating Procedure (SOP)</a:t>
            </a:r>
            <a:endParaRPr lang="en-US" dirty="0">
              <a:solidFill>
                <a:schemeClr val="tx1"/>
              </a:solidFill>
            </a:endParaRPr>
          </a:p>
        </p:txBody>
      </p:sp>
      <p:pic>
        <p:nvPicPr>
          <p:cNvPr id="8" name="Picture 7">
            <a:extLst>
              <a:ext uri="{FF2B5EF4-FFF2-40B4-BE49-F238E27FC236}">
                <a16:creationId xmlns:a16="http://schemas.microsoft.com/office/drawing/2014/main" id="{4881C12F-047E-633A-CE68-3C9EFBB12A3D}"/>
              </a:ext>
            </a:extLst>
          </p:cNvPr>
          <p:cNvPicPr>
            <a:picLocks noChangeAspect="1"/>
          </p:cNvPicPr>
          <p:nvPr/>
        </p:nvPicPr>
        <p:blipFill>
          <a:blip r:embed="rId3"/>
          <a:stretch>
            <a:fillRect/>
          </a:stretch>
        </p:blipFill>
        <p:spPr>
          <a:xfrm>
            <a:off x="4673849" y="1606272"/>
            <a:ext cx="2844302" cy="3667991"/>
          </a:xfrm>
          <a:prstGeom prst="rect">
            <a:avLst/>
          </a:prstGeom>
          <a:noFill/>
          <a:ln w="12700">
            <a:solidFill>
              <a:schemeClr val="accent1">
                <a:shade val="15000"/>
              </a:schemeClr>
            </a:solidFill>
          </a:ln>
        </p:spPr>
      </p:pic>
      <p:sp>
        <p:nvSpPr>
          <p:cNvPr id="9" name="Rectangle: Rounded Corners 8">
            <a:extLst>
              <a:ext uri="{FF2B5EF4-FFF2-40B4-BE49-F238E27FC236}">
                <a16:creationId xmlns:a16="http://schemas.microsoft.com/office/drawing/2014/main" id="{77601EA9-9443-F9A9-3258-4D860B9DA6F7}"/>
              </a:ext>
            </a:extLst>
          </p:cNvPr>
          <p:cNvSpPr/>
          <p:nvPr/>
        </p:nvSpPr>
        <p:spPr>
          <a:xfrm>
            <a:off x="5004954" y="5468296"/>
            <a:ext cx="2182091" cy="77931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SOMC</a:t>
            </a:r>
          </a:p>
          <a:p>
            <a:pPr algn="ctr"/>
            <a:r>
              <a:rPr lang="en-CA" dirty="0">
                <a:solidFill>
                  <a:schemeClr val="tx1"/>
                </a:solidFill>
              </a:rPr>
              <a:t>Program Guide</a:t>
            </a:r>
            <a:endParaRPr lang="en-US" dirty="0">
              <a:solidFill>
                <a:schemeClr val="tx1"/>
              </a:solidFill>
            </a:endParaRPr>
          </a:p>
        </p:txBody>
      </p:sp>
      <p:pic>
        <p:nvPicPr>
          <p:cNvPr id="11" name="Picture 10">
            <a:extLst>
              <a:ext uri="{FF2B5EF4-FFF2-40B4-BE49-F238E27FC236}">
                <a16:creationId xmlns:a16="http://schemas.microsoft.com/office/drawing/2014/main" id="{9748FF61-80EA-F606-3648-DDF60E0968A8}"/>
              </a:ext>
            </a:extLst>
          </p:cNvPr>
          <p:cNvPicPr>
            <a:picLocks noChangeAspect="1"/>
          </p:cNvPicPr>
          <p:nvPr/>
        </p:nvPicPr>
        <p:blipFill>
          <a:blip r:embed="rId4"/>
          <a:stretch>
            <a:fillRect/>
          </a:stretch>
        </p:blipFill>
        <p:spPr>
          <a:xfrm>
            <a:off x="8474085" y="1606272"/>
            <a:ext cx="2533657" cy="3667991"/>
          </a:xfrm>
          <a:prstGeom prst="rect">
            <a:avLst/>
          </a:prstGeom>
          <a:ln w="12700">
            <a:solidFill>
              <a:schemeClr val="accent1">
                <a:shade val="15000"/>
              </a:schemeClr>
            </a:solidFill>
          </a:ln>
        </p:spPr>
      </p:pic>
      <p:sp>
        <p:nvSpPr>
          <p:cNvPr id="12" name="Rectangle: Rounded Corners 11">
            <a:extLst>
              <a:ext uri="{FF2B5EF4-FFF2-40B4-BE49-F238E27FC236}">
                <a16:creationId xmlns:a16="http://schemas.microsoft.com/office/drawing/2014/main" id="{230D4F2D-68E0-972C-9464-751E302E9E7E}"/>
              </a:ext>
            </a:extLst>
          </p:cNvPr>
          <p:cNvSpPr/>
          <p:nvPr/>
        </p:nvSpPr>
        <p:spPr>
          <a:xfrm>
            <a:off x="8649867" y="5468296"/>
            <a:ext cx="2182091" cy="77931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Focus List</a:t>
            </a:r>
          </a:p>
          <a:p>
            <a:pPr algn="ctr"/>
            <a:r>
              <a:rPr lang="en-CA" dirty="0">
                <a:solidFill>
                  <a:schemeClr val="tx1"/>
                </a:solidFill>
              </a:rPr>
              <a:t>Field Cards</a:t>
            </a:r>
            <a:endParaRPr lang="en-US" dirty="0">
              <a:solidFill>
                <a:schemeClr val="tx1"/>
              </a:solidFill>
            </a:endParaRPr>
          </a:p>
        </p:txBody>
      </p:sp>
    </p:spTree>
    <p:extLst>
      <p:ext uri="{BB962C8B-B14F-4D97-AF65-F5344CB8AC3E}">
        <p14:creationId xmlns:p14="http://schemas.microsoft.com/office/powerpoint/2010/main" val="4152450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EEC51-7554-920F-9A0E-2F5EC3F11FD5}"/>
              </a:ext>
            </a:extLst>
          </p:cNvPr>
          <p:cNvSpPr>
            <a:spLocks noGrp="1"/>
          </p:cNvSpPr>
          <p:nvPr>
            <p:ph type="title"/>
          </p:nvPr>
        </p:nvSpPr>
        <p:spPr/>
        <p:txBody>
          <a:bodyPr/>
          <a:lstStyle/>
          <a:p>
            <a:r>
              <a:rPr lang="en-CA" dirty="0"/>
              <a:t>SOMC Reporting</a:t>
            </a:r>
            <a:endParaRPr lang="en-US" dirty="0"/>
          </a:p>
        </p:txBody>
      </p:sp>
      <p:sp>
        <p:nvSpPr>
          <p:cNvPr id="3" name="TextBox 2">
            <a:extLst>
              <a:ext uri="{FF2B5EF4-FFF2-40B4-BE49-F238E27FC236}">
                <a16:creationId xmlns:a16="http://schemas.microsoft.com/office/drawing/2014/main" id="{3136F3D1-FB87-330F-B0DD-9982B65C66AA}"/>
              </a:ext>
            </a:extLst>
          </p:cNvPr>
          <p:cNvSpPr txBox="1"/>
          <p:nvPr/>
        </p:nvSpPr>
        <p:spPr>
          <a:xfrm>
            <a:off x="3769798" y="1862043"/>
            <a:ext cx="7655763" cy="2708434"/>
          </a:xfrm>
          <a:prstGeom prst="rect">
            <a:avLst/>
          </a:prstGeom>
          <a:noFill/>
        </p:spPr>
        <p:txBody>
          <a:bodyPr wrap="square" rtlCol="0">
            <a:spAutoFit/>
          </a:bodyPr>
          <a:lstStyle/>
          <a:p>
            <a:pPr>
              <a:spcAft>
                <a:spcPts val="1200"/>
              </a:spcAft>
            </a:pPr>
            <a:r>
              <a:rPr lang="en-CA" sz="2000" dirty="0"/>
              <a:t>If you find a species of management concern or a feature used by SOMC record the following:</a:t>
            </a:r>
          </a:p>
          <a:p>
            <a:pPr marL="285750" indent="-285750">
              <a:buFont typeface="Arial" panose="020B0604020202020204" pitchFamily="34" charset="0"/>
              <a:buChar char="•"/>
            </a:pPr>
            <a:r>
              <a:rPr lang="en-CA" sz="2000" dirty="0"/>
              <a:t>Record the location on a map, GPS or iPad</a:t>
            </a:r>
          </a:p>
          <a:p>
            <a:pPr marL="285750" indent="-285750">
              <a:buFont typeface="Arial" panose="020B0604020202020204" pitchFamily="34" charset="0"/>
              <a:buChar char="•"/>
            </a:pPr>
            <a:r>
              <a:rPr lang="en-CA" sz="2000" dirty="0"/>
              <a:t>Take photos and video if possible</a:t>
            </a:r>
          </a:p>
          <a:p>
            <a:pPr marL="285750" indent="-285750">
              <a:buFont typeface="Arial" panose="020B0604020202020204" pitchFamily="34" charset="0"/>
              <a:buChar char="•"/>
            </a:pPr>
            <a:r>
              <a:rPr lang="en-CA" sz="2000" dirty="0"/>
              <a:t>General description of the habitat, including stand age and structure </a:t>
            </a:r>
          </a:p>
          <a:p>
            <a:pPr marL="285750" indent="-285750">
              <a:buFont typeface="Arial" panose="020B0604020202020204" pitchFamily="34" charset="0"/>
              <a:buChar char="•"/>
            </a:pPr>
            <a:r>
              <a:rPr lang="en-CA" sz="2000" dirty="0"/>
              <a:t>Note any special features such as amount of coarse woody debris and wildlife trees</a:t>
            </a:r>
          </a:p>
          <a:p>
            <a:pPr marL="285750" indent="-285750">
              <a:buFont typeface="Arial" panose="020B0604020202020204" pitchFamily="34" charset="0"/>
              <a:buChar char="•"/>
            </a:pPr>
            <a:r>
              <a:rPr lang="en-CA" sz="2000" dirty="0"/>
              <a:t>Record the elevation and slope of the site</a:t>
            </a:r>
          </a:p>
        </p:txBody>
      </p:sp>
      <p:pic>
        <p:nvPicPr>
          <p:cNvPr id="4" name="Picture 3">
            <a:extLst>
              <a:ext uri="{FF2B5EF4-FFF2-40B4-BE49-F238E27FC236}">
                <a16:creationId xmlns:a16="http://schemas.microsoft.com/office/drawing/2014/main" id="{50101543-D2C6-69E8-2D89-3AADE634D7B6}"/>
              </a:ext>
            </a:extLst>
          </p:cNvPr>
          <p:cNvPicPr>
            <a:picLocks noChangeAspect="1"/>
          </p:cNvPicPr>
          <p:nvPr/>
        </p:nvPicPr>
        <p:blipFill>
          <a:blip r:embed="rId3"/>
          <a:stretch>
            <a:fillRect/>
          </a:stretch>
        </p:blipFill>
        <p:spPr>
          <a:xfrm>
            <a:off x="923917" y="2035182"/>
            <a:ext cx="2660548" cy="2172834"/>
          </a:xfrm>
          <a:prstGeom prst="rect">
            <a:avLst/>
          </a:prstGeom>
        </p:spPr>
      </p:pic>
      <p:sp>
        <p:nvSpPr>
          <p:cNvPr id="5" name="TextBox 4">
            <a:extLst>
              <a:ext uri="{FF2B5EF4-FFF2-40B4-BE49-F238E27FC236}">
                <a16:creationId xmlns:a16="http://schemas.microsoft.com/office/drawing/2014/main" id="{5045EC36-AC07-F82C-2F87-BB533EDE52AF}"/>
              </a:ext>
            </a:extLst>
          </p:cNvPr>
          <p:cNvSpPr txBox="1"/>
          <p:nvPr/>
        </p:nvSpPr>
        <p:spPr>
          <a:xfrm>
            <a:off x="989139" y="4192839"/>
            <a:ext cx="2530103" cy="307777"/>
          </a:xfrm>
          <a:prstGeom prst="rect">
            <a:avLst/>
          </a:prstGeom>
          <a:noFill/>
        </p:spPr>
        <p:txBody>
          <a:bodyPr wrap="square" rtlCol="0">
            <a:spAutoFit/>
          </a:bodyPr>
          <a:lstStyle/>
          <a:p>
            <a:pPr algn="ctr"/>
            <a:r>
              <a:rPr lang="en-CA" sz="1400" b="1" i="1" dirty="0"/>
              <a:t>Gillette’s Checkerspot</a:t>
            </a:r>
            <a:endParaRPr lang="en-US" sz="1400" b="1" i="1" dirty="0"/>
          </a:p>
        </p:txBody>
      </p:sp>
      <p:sp>
        <p:nvSpPr>
          <p:cNvPr id="6" name="TextBox 5">
            <a:extLst>
              <a:ext uri="{FF2B5EF4-FFF2-40B4-BE49-F238E27FC236}">
                <a16:creationId xmlns:a16="http://schemas.microsoft.com/office/drawing/2014/main" id="{FFFC9481-D7B2-44B4-BCA6-FFA8F86C6793}"/>
              </a:ext>
            </a:extLst>
          </p:cNvPr>
          <p:cNvSpPr txBox="1"/>
          <p:nvPr/>
        </p:nvSpPr>
        <p:spPr>
          <a:xfrm>
            <a:off x="541538" y="4863077"/>
            <a:ext cx="11097087" cy="923330"/>
          </a:xfrm>
          <a:prstGeom prst="rect">
            <a:avLst/>
          </a:prstGeom>
          <a:noFill/>
        </p:spPr>
        <p:txBody>
          <a:bodyPr wrap="square" rtlCol="0">
            <a:spAutoFit/>
          </a:bodyPr>
          <a:lstStyle/>
          <a:p>
            <a:pPr>
              <a:spcBef>
                <a:spcPts val="1200"/>
              </a:spcBef>
              <a:spcAft>
                <a:spcPts val="1200"/>
              </a:spcAft>
            </a:pPr>
            <a:r>
              <a:rPr lang="en-CA" sz="1800" dirty="0"/>
              <a:t>Observations of SOMC or wildlife habitat features should be submitted to the BCTS Planning Team for documentation and tracking.  Observations can be submitted to the BC Conservation Data Centre as Incidental Observations at:        </a:t>
            </a:r>
            <a:r>
              <a:rPr lang="en-US" sz="1800" dirty="0">
                <a:hlinkClick r:id="rId4"/>
              </a:rPr>
              <a:t>Submit Wildlife / Plant Data and Information - Province of British Columbia (gov.bc.ca)</a:t>
            </a:r>
            <a:r>
              <a:rPr lang="en-CA" sz="1800" dirty="0"/>
              <a:t>   </a:t>
            </a:r>
            <a:endParaRPr lang="en-US" sz="1800" dirty="0"/>
          </a:p>
        </p:txBody>
      </p:sp>
    </p:spTree>
    <p:extLst>
      <p:ext uri="{BB962C8B-B14F-4D97-AF65-F5344CB8AC3E}">
        <p14:creationId xmlns:p14="http://schemas.microsoft.com/office/powerpoint/2010/main" val="103504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20972-6700-7109-6F9F-E7AE991942D5}"/>
              </a:ext>
            </a:extLst>
          </p:cNvPr>
          <p:cNvSpPr>
            <a:spLocks noGrp="1"/>
          </p:cNvSpPr>
          <p:nvPr>
            <p:ph type="title"/>
          </p:nvPr>
        </p:nvSpPr>
        <p:spPr/>
        <p:txBody>
          <a:bodyPr/>
          <a:lstStyle/>
          <a:p>
            <a:r>
              <a:rPr lang="en-CA" dirty="0"/>
              <a:t>Resources</a:t>
            </a:r>
            <a:endParaRPr lang="en-US" dirty="0"/>
          </a:p>
        </p:txBody>
      </p:sp>
      <p:sp>
        <p:nvSpPr>
          <p:cNvPr id="3" name="TextBox 2">
            <a:extLst>
              <a:ext uri="{FF2B5EF4-FFF2-40B4-BE49-F238E27FC236}">
                <a16:creationId xmlns:a16="http://schemas.microsoft.com/office/drawing/2014/main" id="{D89C9D99-307C-5530-9BA9-E048B332BE23}"/>
              </a:ext>
            </a:extLst>
          </p:cNvPr>
          <p:cNvSpPr txBox="1"/>
          <p:nvPr/>
        </p:nvSpPr>
        <p:spPr>
          <a:xfrm>
            <a:off x="881132" y="1593531"/>
            <a:ext cx="10747451" cy="830997"/>
          </a:xfrm>
          <a:prstGeom prst="rect">
            <a:avLst/>
          </a:prstGeom>
          <a:noFill/>
        </p:spPr>
        <p:txBody>
          <a:bodyPr wrap="square" rtlCol="0">
            <a:spAutoFit/>
          </a:bodyPr>
          <a:lstStyle/>
          <a:p>
            <a:r>
              <a:rPr lang="en-CA" sz="2400" dirty="0"/>
              <a:t>For additional information, consult the </a:t>
            </a:r>
            <a:r>
              <a:rPr lang="en-CA" sz="2400" dirty="0">
                <a:hlinkClick r:id="rId3"/>
              </a:rPr>
              <a:t>BCTS Sustainability Intranet </a:t>
            </a:r>
            <a:r>
              <a:rPr lang="en-CA" sz="2400" dirty="0"/>
              <a:t> page where you will find the BCTS corporate SOMC resources.</a:t>
            </a:r>
            <a:endParaRPr lang="en-US" sz="2400" dirty="0"/>
          </a:p>
        </p:txBody>
      </p:sp>
      <p:sp>
        <p:nvSpPr>
          <p:cNvPr id="4" name="TextBox 3">
            <a:extLst>
              <a:ext uri="{FF2B5EF4-FFF2-40B4-BE49-F238E27FC236}">
                <a16:creationId xmlns:a16="http://schemas.microsoft.com/office/drawing/2014/main" id="{5D7E990B-7664-7C08-9D22-573AD117D3F1}"/>
              </a:ext>
            </a:extLst>
          </p:cNvPr>
          <p:cNvSpPr txBox="1"/>
          <p:nvPr/>
        </p:nvSpPr>
        <p:spPr>
          <a:xfrm>
            <a:off x="881132" y="2437786"/>
            <a:ext cx="2820856" cy="461665"/>
          </a:xfrm>
          <a:prstGeom prst="rect">
            <a:avLst/>
          </a:prstGeom>
          <a:noFill/>
        </p:spPr>
        <p:txBody>
          <a:bodyPr wrap="square" rtlCol="0">
            <a:spAutoFit/>
          </a:bodyPr>
          <a:lstStyle/>
          <a:p>
            <a:r>
              <a:rPr lang="en-CA" sz="2400" b="1" dirty="0"/>
              <a:t>Species ID Resources</a:t>
            </a:r>
            <a:endParaRPr lang="en-US" sz="2400" b="1" dirty="0"/>
          </a:p>
        </p:txBody>
      </p:sp>
      <p:sp>
        <p:nvSpPr>
          <p:cNvPr id="5" name="TextBox 4">
            <a:extLst>
              <a:ext uri="{FF2B5EF4-FFF2-40B4-BE49-F238E27FC236}">
                <a16:creationId xmlns:a16="http://schemas.microsoft.com/office/drawing/2014/main" id="{4697EA3B-3CA0-CB99-FEE1-823D6E5D227F}"/>
              </a:ext>
            </a:extLst>
          </p:cNvPr>
          <p:cNvSpPr txBox="1"/>
          <p:nvPr/>
        </p:nvSpPr>
        <p:spPr>
          <a:xfrm>
            <a:off x="1018903" y="2816443"/>
            <a:ext cx="10411994" cy="5173852"/>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CA" sz="1800" dirty="0">
                <a:hlinkClick r:id="rId4"/>
              </a:rPr>
              <a:t>Regional Amphibian ID Keys</a:t>
            </a:r>
            <a:r>
              <a:rPr lang="en-CA" sz="1800" dirty="0"/>
              <a:t> – ID keys for frogs, toads and salamanders </a:t>
            </a:r>
          </a:p>
          <a:p>
            <a:pPr marL="342900" indent="-342900">
              <a:lnSpc>
                <a:spcPct val="150000"/>
              </a:lnSpc>
              <a:buFont typeface="Arial" panose="020B0604020202020204" pitchFamily="34" charset="0"/>
              <a:buChar char="•"/>
            </a:pPr>
            <a:r>
              <a:rPr lang="en-CA" sz="1800" dirty="0">
                <a:hlinkClick r:id="rId5"/>
              </a:rPr>
              <a:t>BC Species and Ecosystems Explorer</a:t>
            </a:r>
            <a:r>
              <a:rPr lang="en-CA" sz="1800" dirty="0"/>
              <a:t> – data about species and ecosystems in BC </a:t>
            </a:r>
          </a:p>
          <a:p>
            <a:pPr marL="342900" indent="-342900">
              <a:lnSpc>
                <a:spcPct val="150000"/>
              </a:lnSpc>
              <a:spcBef>
                <a:spcPts val="1800"/>
              </a:spcBef>
              <a:spcAft>
                <a:spcPts val="1800"/>
              </a:spcAft>
              <a:buFont typeface="Arial" panose="020B0604020202020204" pitchFamily="34" charset="0"/>
              <a:buChar char="•"/>
            </a:pPr>
            <a:r>
              <a:rPr lang="en-CA" sz="1800" dirty="0"/>
              <a:t>                    </a:t>
            </a:r>
            <a:r>
              <a:rPr lang="en-CA" sz="1800" dirty="0">
                <a:hlinkClick r:id="rId6"/>
              </a:rPr>
              <a:t>iNaturalist</a:t>
            </a:r>
            <a:r>
              <a:rPr lang="en-CA" sz="1800" dirty="0"/>
              <a:t>  </a:t>
            </a:r>
            <a:r>
              <a:rPr lang="en-CA" dirty="0"/>
              <a:t>– identification tool for plants and animals</a:t>
            </a:r>
          </a:p>
          <a:p>
            <a:pPr marL="342900" indent="-342900">
              <a:lnSpc>
                <a:spcPct val="150000"/>
              </a:lnSpc>
              <a:spcBef>
                <a:spcPts val="1800"/>
              </a:spcBef>
              <a:spcAft>
                <a:spcPts val="1800"/>
              </a:spcAft>
              <a:buFont typeface="Arial" panose="020B0604020202020204" pitchFamily="34" charset="0"/>
              <a:buChar char="•"/>
            </a:pPr>
            <a:r>
              <a:rPr lang="en-CA" dirty="0"/>
              <a:t>                     </a:t>
            </a:r>
            <a:r>
              <a:rPr lang="en-CA" dirty="0">
                <a:hlinkClick r:id="rId7"/>
              </a:rPr>
              <a:t>Seek</a:t>
            </a:r>
            <a:r>
              <a:rPr lang="en-CA" dirty="0"/>
              <a:t> – developed by iNaturalist, will work without internet connection</a:t>
            </a:r>
          </a:p>
          <a:p>
            <a:pPr marL="342900" indent="-342900">
              <a:lnSpc>
                <a:spcPct val="150000"/>
              </a:lnSpc>
              <a:spcBef>
                <a:spcPts val="1800"/>
              </a:spcBef>
              <a:spcAft>
                <a:spcPts val="1800"/>
              </a:spcAft>
              <a:buFont typeface="Arial" panose="020B0604020202020204" pitchFamily="34" charset="0"/>
              <a:buChar char="•"/>
            </a:pPr>
            <a:r>
              <a:rPr lang="en-CA" dirty="0"/>
              <a:t>                     </a:t>
            </a:r>
            <a:r>
              <a:rPr lang="en-CA" dirty="0">
                <a:hlinkClick r:id="rId8"/>
              </a:rPr>
              <a:t>Merlin Bird ID</a:t>
            </a:r>
            <a:r>
              <a:rPr lang="en-CA" dirty="0"/>
              <a:t> – bird identification by sight and sound </a:t>
            </a:r>
          </a:p>
          <a:p>
            <a:pPr marL="342900" indent="-342900">
              <a:lnSpc>
                <a:spcPct val="150000"/>
              </a:lnSpc>
              <a:buFont typeface="Arial" panose="020B0604020202020204" pitchFamily="34" charset="0"/>
              <a:buChar char="•"/>
            </a:pPr>
            <a:endParaRPr lang="en-CA" sz="1800" dirty="0"/>
          </a:p>
          <a:p>
            <a:pPr>
              <a:lnSpc>
                <a:spcPct val="150000"/>
              </a:lnSpc>
            </a:pPr>
            <a:endParaRPr lang="en-CA" sz="1800" dirty="0"/>
          </a:p>
          <a:p>
            <a:pPr marL="342900" indent="-342900">
              <a:lnSpc>
                <a:spcPct val="150000"/>
              </a:lnSpc>
              <a:buFont typeface="Arial" panose="020B0604020202020204" pitchFamily="34" charset="0"/>
              <a:buChar char="•"/>
            </a:pPr>
            <a:endParaRPr lang="en-CA" sz="1800" dirty="0"/>
          </a:p>
          <a:p>
            <a:pPr marL="342900" indent="-342900">
              <a:lnSpc>
                <a:spcPct val="150000"/>
              </a:lnSpc>
              <a:buFont typeface="Arial" panose="020B0604020202020204" pitchFamily="34" charset="0"/>
              <a:buChar char="•"/>
            </a:pPr>
            <a:endParaRPr lang="en-CA" sz="1800" dirty="0"/>
          </a:p>
        </p:txBody>
      </p:sp>
      <p:pic>
        <p:nvPicPr>
          <p:cNvPr id="11" name="Picture 10">
            <a:extLst>
              <a:ext uri="{FF2B5EF4-FFF2-40B4-BE49-F238E27FC236}">
                <a16:creationId xmlns:a16="http://schemas.microsoft.com/office/drawing/2014/main" id="{2AEE28E5-F8A4-9C19-8C72-2847191025C9}"/>
              </a:ext>
            </a:extLst>
          </p:cNvPr>
          <p:cNvPicPr>
            <a:picLocks noChangeAspect="1"/>
          </p:cNvPicPr>
          <p:nvPr/>
        </p:nvPicPr>
        <p:blipFill>
          <a:blip r:embed="rId9"/>
          <a:stretch>
            <a:fillRect/>
          </a:stretch>
        </p:blipFill>
        <p:spPr>
          <a:xfrm>
            <a:off x="1354861" y="3706864"/>
            <a:ext cx="936699" cy="720000"/>
          </a:xfrm>
          <a:prstGeom prst="rect">
            <a:avLst/>
          </a:prstGeom>
        </p:spPr>
      </p:pic>
      <p:pic>
        <p:nvPicPr>
          <p:cNvPr id="13" name="Picture 12">
            <a:extLst>
              <a:ext uri="{FF2B5EF4-FFF2-40B4-BE49-F238E27FC236}">
                <a16:creationId xmlns:a16="http://schemas.microsoft.com/office/drawing/2014/main" id="{CDD781F7-945A-C0CD-E2F4-50D3E630DDC8}"/>
              </a:ext>
            </a:extLst>
          </p:cNvPr>
          <p:cNvPicPr>
            <a:picLocks noChangeAspect="1"/>
          </p:cNvPicPr>
          <p:nvPr/>
        </p:nvPicPr>
        <p:blipFill>
          <a:blip r:embed="rId10"/>
          <a:stretch>
            <a:fillRect/>
          </a:stretch>
        </p:blipFill>
        <p:spPr>
          <a:xfrm>
            <a:off x="1301829" y="5488579"/>
            <a:ext cx="1042759" cy="720000"/>
          </a:xfrm>
          <a:prstGeom prst="rect">
            <a:avLst/>
          </a:prstGeom>
        </p:spPr>
      </p:pic>
      <p:pic>
        <p:nvPicPr>
          <p:cNvPr id="15" name="Picture 14">
            <a:extLst>
              <a:ext uri="{FF2B5EF4-FFF2-40B4-BE49-F238E27FC236}">
                <a16:creationId xmlns:a16="http://schemas.microsoft.com/office/drawing/2014/main" id="{BD68AF57-05AB-F5B2-1273-0F80EB219D67}"/>
              </a:ext>
            </a:extLst>
          </p:cNvPr>
          <p:cNvPicPr>
            <a:picLocks noChangeAspect="1"/>
          </p:cNvPicPr>
          <p:nvPr/>
        </p:nvPicPr>
        <p:blipFill>
          <a:blip r:embed="rId11"/>
          <a:stretch>
            <a:fillRect/>
          </a:stretch>
        </p:blipFill>
        <p:spPr>
          <a:xfrm>
            <a:off x="1483529" y="4704421"/>
            <a:ext cx="679358" cy="540000"/>
          </a:xfrm>
          <a:prstGeom prst="rect">
            <a:avLst/>
          </a:prstGeom>
        </p:spPr>
      </p:pic>
    </p:spTree>
    <p:extLst>
      <p:ext uri="{BB962C8B-B14F-4D97-AF65-F5344CB8AC3E}">
        <p14:creationId xmlns:p14="http://schemas.microsoft.com/office/powerpoint/2010/main" val="102439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F60CB-DBDB-F545-AE45-05D0C43D8B3C}"/>
              </a:ext>
            </a:extLst>
          </p:cNvPr>
          <p:cNvSpPr>
            <a:spLocks noGrp="1"/>
          </p:cNvSpPr>
          <p:nvPr>
            <p:ph type="ctrTitle"/>
          </p:nvPr>
        </p:nvSpPr>
        <p:spPr>
          <a:xfrm>
            <a:off x="375919" y="2923953"/>
            <a:ext cx="5603776" cy="2913321"/>
          </a:xfrm>
        </p:spPr>
        <p:txBody>
          <a:bodyPr anchor="ctr">
            <a:normAutofit/>
          </a:bodyPr>
          <a:lstStyle/>
          <a:p>
            <a:r>
              <a:rPr lang="en-US" sz="3600" dirty="0"/>
              <a:t>TKA SOMC</a:t>
            </a:r>
            <a:br>
              <a:rPr lang="en-US" sz="3600" dirty="0"/>
            </a:br>
            <a:br>
              <a:rPr lang="en-US" sz="3600" dirty="0"/>
            </a:br>
            <a:r>
              <a:rPr lang="en-US" sz="3600" dirty="0"/>
              <a:t>Species of Management  Concern</a:t>
            </a:r>
            <a:br>
              <a:rPr lang="en-US" sz="3600" dirty="0"/>
            </a:br>
            <a:r>
              <a:rPr lang="en-US" sz="3600" dirty="0"/>
              <a:t>Awareness Training</a:t>
            </a:r>
          </a:p>
        </p:txBody>
      </p:sp>
    </p:spTree>
    <p:extLst>
      <p:ext uri="{BB962C8B-B14F-4D97-AF65-F5344CB8AC3E}">
        <p14:creationId xmlns:p14="http://schemas.microsoft.com/office/powerpoint/2010/main" val="3628541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57E4F-2BBE-C2BF-009E-F990E792A797}"/>
              </a:ext>
            </a:extLst>
          </p:cNvPr>
          <p:cNvSpPr>
            <a:spLocks noGrp="1"/>
          </p:cNvSpPr>
          <p:nvPr>
            <p:ph type="title"/>
          </p:nvPr>
        </p:nvSpPr>
        <p:spPr/>
        <p:txBody>
          <a:bodyPr/>
          <a:lstStyle/>
          <a:p>
            <a:r>
              <a:rPr lang="en-CA" dirty="0"/>
              <a:t>SOMC Awareness Training Overview</a:t>
            </a:r>
            <a:endParaRPr lang="en-US" dirty="0"/>
          </a:p>
        </p:txBody>
      </p:sp>
      <p:sp>
        <p:nvSpPr>
          <p:cNvPr id="3" name="TextBox 2">
            <a:extLst>
              <a:ext uri="{FF2B5EF4-FFF2-40B4-BE49-F238E27FC236}">
                <a16:creationId xmlns:a16="http://schemas.microsoft.com/office/drawing/2014/main" id="{7DCA919A-0364-4EDA-67E6-B5F81CC75438}"/>
              </a:ext>
            </a:extLst>
          </p:cNvPr>
          <p:cNvSpPr txBox="1"/>
          <p:nvPr/>
        </p:nvSpPr>
        <p:spPr>
          <a:xfrm>
            <a:off x="775063" y="1760915"/>
            <a:ext cx="6414385" cy="4031873"/>
          </a:xfrm>
          <a:prstGeom prst="rect">
            <a:avLst/>
          </a:prstGeom>
          <a:noFill/>
        </p:spPr>
        <p:txBody>
          <a:bodyPr wrap="none" rtlCol="0">
            <a:spAutoFit/>
          </a:bodyPr>
          <a:lstStyle/>
          <a:p>
            <a:pPr marL="285750" indent="-285750">
              <a:spcAft>
                <a:spcPts val="600"/>
              </a:spcAft>
              <a:buFont typeface="Arial" panose="020B0604020202020204" pitchFamily="34" charset="0"/>
              <a:buChar char="•"/>
            </a:pPr>
            <a:r>
              <a:rPr lang="en-CA" sz="2400" dirty="0"/>
              <a:t>Introduction</a:t>
            </a:r>
          </a:p>
          <a:p>
            <a:pPr marL="742950" lvl="1" indent="-285750">
              <a:spcAft>
                <a:spcPts val="600"/>
              </a:spcAft>
              <a:buFont typeface="Arial" panose="020B0604020202020204" pitchFamily="34" charset="0"/>
              <a:buChar char="•"/>
            </a:pPr>
            <a:r>
              <a:rPr lang="en-CA" sz="2400" dirty="0"/>
              <a:t>What are Species of Management Concern?</a:t>
            </a:r>
          </a:p>
          <a:p>
            <a:pPr marL="742950" lvl="1" indent="-285750">
              <a:spcAft>
                <a:spcPts val="600"/>
              </a:spcAft>
              <a:buFont typeface="Arial" panose="020B0604020202020204" pitchFamily="34" charset="0"/>
              <a:buChar char="•"/>
            </a:pPr>
            <a:r>
              <a:rPr lang="en-CA" sz="2400" dirty="0"/>
              <a:t>Why protect them?</a:t>
            </a:r>
          </a:p>
          <a:p>
            <a:pPr marL="285750" indent="-285750">
              <a:spcAft>
                <a:spcPts val="600"/>
              </a:spcAft>
              <a:buFont typeface="Arial" panose="020B0604020202020204" pitchFamily="34" charset="0"/>
              <a:buChar char="•"/>
            </a:pPr>
            <a:r>
              <a:rPr lang="en-CA" sz="2400" dirty="0"/>
              <a:t>Legislation – Federal and Provincial</a:t>
            </a:r>
          </a:p>
          <a:p>
            <a:pPr marL="285750" indent="-285750">
              <a:spcAft>
                <a:spcPts val="600"/>
              </a:spcAft>
              <a:buFont typeface="Arial" panose="020B0604020202020204" pitchFamily="34" charset="0"/>
              <a:buChar char="•"/>
            </a:pPr>
            <a:r>
              <a:rPr lang="en-CA" sz="2400" dirty="0"/>
              <a:t>SFI Certification</a:t>
            </a:r>
          </a:p>
          <a:p>
            <a:pPr marL="285750" indent="-285750">
              <a:spcAft>
                <a:spcPts val="600"/>
              </a:spcAft>
              <a:buFont typeface="Arial" panose="020B0604020202020204" pitchFamily="34" charset="0"/>
              <a:buChar char="•"/>
            </a:pPr>
            <a:r>
              <a:rPr lang="en-CA" sz="2400" dirty="0"/>
              <a:t>Business Area SOMC Focus Species</a:t>
            </a:r>
          </a:p>
          <a:p>
            <a:pPr marL="285750" indent="-285750">
              <a:spcAft>
                <a:spcPts val="600"/>
              </a:spcAft>
              <a:buFont typeface="Arial" panose="020B0604020202020204" pitchFamily="34" charset="0"/>
              <a:buChar char="•"/>
            </a:pPr>
            <a:r>
              <a:rPr lang="en-CA" sz="2400" dirty="0"/>
              <a:t>Reporting SOMC</a:t>
            </a:r>
          </a:p>
          <a:p>
            <a:pPr marL="285750" indent="-285750">
              <a:spcAft>
                <a:spcPts val="600"/>
              </a:spcAft>
              <a:buFont typeface="Arial" panose="020B0604020202020204" pitchFamily="34" charset="0"/>
              <a:buChar char="•"/>
            </a:pPr>
            <a:r>
              <a:rPr lang="en-CA" sz="2400" dirty="0"/>
              <a:t>Identification Resources</a:t>
            </a:r>
          </a:p>
          <a:p>
            <a:pPr marL="285750" indent="-285750">
              <a:buFont typeface="Arial" panose="020B0604020202020204" pitchFamily="34" charset="0"/>
              <a:buChar char="•"/>
            </a:pPr>
            <a:endParaRPr lang="en-CA" sz="2400" dirty="0"/>
          </a:p>
        </p:txBody>
      </p:sp>
      <p:pic>
        <p:nvPicPr>
          <p:cNvPr id="5" name="Picture 4">
            <a:extLst>
              <a:ext uri="{FF2B5EF4-FFF2-40B4-BE49-F238E27FC236}">
                <a16:creationId xmlns:a16="http://schemas.microsoft.com/office/drawing/2014/main" id="{AE196A98-0E31-0B95-AAE8-153BE08F3CC5}"/>
              </a:ext>
            </a:extLst>
          </p:cNvPr>
          <p:cNvPicPr>
            <a:picLocks noChangeAspect="1"/>
          </p:cNvPicPr>
          <p:nvPr/>
        </p:nvPicPr>
        <p:blipFill rotWithShape="1">
          <a:blip r:embed="rId2"/>
          <a:srcRect t="35644"/>
          <a:stretch/>
        </p:blipFill>
        <p:spPr>
          <a:xfrm>
            <a:off x="7063714" y="1760914"/>
            <a:ext cx="4353223" cy="4413505"/>
          </a:xfrm>
          <a:prstGeom prst="rect">
            <a:avLst/>
          </a:prstGeom>
        </p:spPr>
      </p:pic>
    </p:spTree>
    <p:extLst>
      <p:ext uri="{BB962C8B-B14F-4D97-AF65-F5344CB8AC3E}">
        <p14:creationId xmlns:p14="http://schemas.microsoft.com/office/powerpoint/2010/main" val="2882340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F8C1F-3C51-C21A-A394-82AE21BEF268}"/>
              </a:ext>
            </a:extLst>
          </p:cNvPr>
          <p:cNvSpPr>
            <a:spLocks noGrp="1"/>
          </p:cNvSpPr>
          <p:nvPr>
            <p:ph type="title"/>
          </p:nvPr>
        </p:nvSpPr>
        <p:spPr>
          <a:xfrm>
            <a:off x="159799" y="18255"/>
            <a:ext cx="10055356" cy="1393985"/>
          </a:xfrm>
        </p:spPr>
        <p:txBody>
          <a:bodyPr/>
          <a:lstStyle/>
          <a:p>
            <a:r>
              <a:rPr lang="en-CA" dirty="0"/>
              <a:t>What are Species of Management Concern?</a:t>
            </a:r>
            <a:endParaRPr lang="en-US" dirty="0"/>
          </a:p>
        </p:txBody>
      </p:sp>
      <p:sp>
        <p:nvSpPr>
          <p:cNvPr id="3" name="TextBox 2">
            <a:extLst>
              <a:ext uri="{FF2B5EF4-FFF2-40B4-BE49-F238E27FC236}">
                <a16:creationId xmlns:a16="http://schemas.microsoft.com/office/drawing/2014/main" id="{39FF583A-593F-4731-769F-46A4CF87137F}"/>
              </a:ext>
            </a:extLst>
          </p:cNvPr>
          <p:cNvSpPr txBox="1"/>
          <p:nvPr/>
        </p:nvSpPr>
        <p:spPr>
          <a:xfrm>
            <a:off x="1100833" y="1855433"/>
            <a:ext cx="9934112" cy="3737946"/>
          </a:xfrm>
          <a:prstGeom prst="rect">
            <a:avLst/>
          </a:prstGeom>
          <a:noFill/>
        </p:spPr>
        <p:txBody>
          <a:bodyPr wrap="square" rtlCol="0">
            <a:spAutoFit/>
          </a:bodyPr>
          <a:lstStyle/>
          <a:p>
            <a:pPr>
              <a:lnSpc>
                <a:spcPct val="150000"/>
              </a:lnSpc>
            </a:pPr>
            <a:r>
              <a:rPr lang="en-US" sz="2000" dirty="0">
                <a:effectLst/>
                <a:latin typeface="Calibri" panose="020F0502020204030204" pitchFamily="34" charset="0"/>
                <a:ea typeface="Calibri" panose="020F0502020204030204" pitchFamily="34" charset="0"/>
              </a:rPr>
              <a:t>BCTS has both legal and stewardship obligations to manage and conserve specific species, ecosystems and habitats that might occur within BCTS operating areas and be adversely affected by forestry activities. These </a:t>
            </a:r>
            <a:r>
              <a:rPr lang="en-US" sz="2000" b="1" dirty="0">
                <a:effectLst/>
                <a:latin typeface="Calibri" panose="020F0502020204030204" pitchFamily="34" charset="0"/>
                <a:ea typeface="Calibri" panose="020F0502020204030204" pitchFamily="34" charset="0"/>
              </a:rPr>
              <a:t>species and ecosystems of management concern</a:t>
            </a:r>
            <a:r>
              <a:rPr lang="en-US" sz="2000" dirty="0">
                <a:effectLst/>
                <a:latin typeface="Calibri" panose="020F0502020204030204" pitchFamily="34" charset="0"/>
                <a:ea typeface="Calibri" panose="020F0502020204030204" pitchFamily="34" charset="0"/>
              </a:rPr>
              <a:t> (SOMC) are identified by a variety of sources, including provincial and federal legislation and policy; independent bodies such as the BC Conservation Data Centre (CDC) or the Committee on Status of Endangered Wildlife in Canada (COSEWIC); local resource management plans; and forest certification programs.  Some of these species and ecosystems are considered at risk; others are not at risk but require special management for social and/or economic reasons.</a:t>
            </a:r>
          </a:p>
        </p:txBody>
      </p:sp>
    </p:spTree>
    <p:extLst>
      <p:ext uri="{BB962C8B-B14F-4D97-AF65-F5344CB8AC3E}">
        <p14:creationId xmlns:p14="http://schemas.microsoft.com/office/powerpoint/2010/main" val="2321893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57E4F-2BBE-C2BF-009E-F990E792A797}"/>
              </a:ext>
            </a:extLst>
          </p:cNvPr>
          <p:cNvSpPr>
            <a:spLocks noGrp="1"/>
          </p:cNvSpPr>
          <p:nvPr>
            <p:ph type="title"/>
          </p:nvPr>
        </p:nvSpPr>
        <p:spPr>
          <a:xfrm>
            <a:off x="106532" y="18255"/>
            <a:ext cx="10102788" cy="1393985"/>
          </a:xfrm>
        </p:spPr>
        <p:txBody>
          <a:bodyPr/>
          <a:lstStyle/>
          <a:p>
            <a:r>
              <a:rPr lang="en-CA" dirty="0"/>
              <a:t>What are Species of Management Concern?</a:t>
            </a:r>
            <a:endParaRPr lang="en-US" dirty="0"/>
          </a:p>
        </p:txBody>
      </p:sp>
      <p:sp>
        <p:nvSpPr>
          <p:cNvPr id="3" name="TextBox 2">
            <a:extLst>
              <a:ext uri="{FF2B5EF4-FFF2-40B4-BE49-F238E27FC236}">
                <a16:creationId xmlns:a16="http://schemas.microsoft.com/office/drawing/2014/main" id="{7DCA919A-0364-4EDA-67E6-B5F81CC75438}"/>
              </a:ext>
            </a:extLst>
          </p:cNvPr>
          <p:cNvSpPr txBox="1"/>
          <p:nvPr/>
        </p:nvSpPr>
        <p:spPr>
          <a:xfrm>
            <a:off x="4900474" y="1542154"/>
            <a:ext cx="6708607" cy="4708981"/>
          </a:xfrm>
          <a:prstGeom prst="rect">
            <a:avLst/>
          </a:prstGeom>
          <a:noFill/>
        </p:spPr>
        <p:txBody>
          <a:bodyPr wrap="square" rtlCol="0">
            <a:spAutoFit/>
          </a:bodyPr>
          <a:lstStyle/>
          <a:p>
            <a:r>
              <a:rPr lang="en-CA" sz="2000" b="1" dirty="0"/>
              <a:t>SOMC include the following</a:t>
            </a:r>
            <a:r>
              <a:rPr lang="en-CA" sz="2000" dirty="0"/>
              <a:t>:</a:t>
            </a:r>
          </a:p>
          <a:p>
            <a:pPr marL="285750" indent="-285750">
              <a:buFont typeface="Arial" panose="020B0604020202020204" pitchFamily="34" charset="0"/>
              <a:buChar char="•"/>
            </a:pPr>
            <a:r>
              <a:rPr lang="en-CA" sz="2000" dirty="0"/>
              <a:t>Species and ecological communities that are designated as being at risk by federal or provincial agencies</a:t>
            </a:r>
          </a:p>
          <a:p>
            <a:pPr marL="742950" lvl="1" indent="-285750">
              <a:buFont typeface="Arial" panose="020B0604020202020204" pitchFamily="34" charset="0"/>
              <a:buChar char="•"/>
            </a:pPr>
            <a:r>
              <a:rPr lang="en-CA" sz="2000" dirty="0"/>
              <a:t>Federal – included on Schedule 1 of the </a:t>
            </a:r>
            <a:r>
              <a:rPr lang="en-CA" sz="2000" i="1" dirty="0"/>
              <a:t>Species at Risk Act </a:t>
            </a:r>
            <a:r>
              <a:rPr lang="en-CA" sz="2000" dirty="0"/>
              <a:t>(only species)</a:t>
            </a:r>
          </a:p>
          <a:p>
            <a:pPr marL="742950" lvl="1" indent="-285750">
              <a:buFont typeface="Arial" panose="020B0604020202020204" pitchFamily="34" charset="0"/>
              <a:buChar char="•"/>
            </a:pPr>
            <a:r>
              <a:rPr lang="en-CA" sz="2000" dirty="0"/>
              <a:t>Provincial – included on the red or blue list (species and ecological communities)</a:t>
            </a:r>
          </a:p>
          <a:p>
            <a:pPr marL="285750" indent="-285750">
              <a:buFont typeface="Arial" panose="020B0604020202020204" pitchFamily="34" charset="0"/>
              <a:buChar char="•"/>
            </a:pPr>
            <a:r>
              <a:rPr lang="en-CA" sz="2000" dirty="0"/>
              <a:t>Species listed in specific regulations</a:t>
            </a:r>
          </a:p>
          <a:p>
            <a:pPr marL="742950" lvl="1" indent="-285750">
              <a:buFont typeface="Arial" panose="020B0604020202020204" pitchFamily="34" charset="0"/>
              <a:buChar char="•"/>
            </a:pPr>
            <a:r>
              <a:rPr lang="en-CA" sz="2000" dirty="0"/>
              <a:t>BC </a:t>
            </a:r>
            <a:r>
              <a:rPr lang="en-CA" sz="2000" i="1" dirty="0"/>
              <a:t>Wildlife Act </a:t>
            </a:r>
          </a:p>
          <a:p>
            <a:pPr marL="742950" lvl="1" indent="-285750">
              <a:buFont typeface="Arial" panose="020B0604020202020204" pitchFamily="34" charset="0"/>
              <a:buChar char="•"/>
            </a:pPr>
            <a:r>
              <a:rPr lang="en-CA" sz="2000" dirty="0"/>
              <a:t>FRPA – IWMS, GAR species (WHAs or UWR)</a:t>
            </a:r>
          </a:p>
          <a:p>
            <a:pPr marL="285750" indent="-285750">
              <a:buFont typeface="Arial" panose="020B0604020202020204" pitchFamily="34" charset="0"/>
              <a:buChar char="•"/>
            </a:pPr>
            <a:r>
              <a:rPr lang="en-CA" sz="2000" dirty="0"/>
              <a:t>SFI Certification – includes species or communities (FECV) listed by NatureServe (Global) to be critically imperiled or imperiled</a:t>
            </a:r>
          </a:p>
          <a:p>
            <a:pPr marL="285750" indent="-285750">
              <a:buFont typeface="Arial" panose="020B0604020202020204" pitchFamily="34" charset="0"/>
              <a:buChar char="•"/>
            </a:pPr>
            <a:r>
              <a:rPr lang="en-US" sz="2000" dirty="0">
                <a:effectLst/>
                <a:latin typeface="Calibri" panose="020F0502020204030204" pitchFamily="34" charset="0"/>
                <a:ea typeface="Calibri" panose="020F0502020204030204" pitchFamily="34" charset="0"/>
              </a:rPr>
              <a:t>Some SOMC are not at risk but require special management for social and/or economic reasons</a:t>
            </a:r>
            <a:endParaRPr lang="en-CA" sz="2000" dirty="0"/>
          </a:p>
        </p:txBody>
      </p:sp>
      <p:pic>
        <p:nvPicPr>
          <p:cNvPr id="4" name="Picture 3">
            <a:extLst>
              <a:ext uri="{FF2B5EF4-FFF2-40B4-BE49-F238E27FC236}">
                <a16:creationId xmlns:a16="http://schemas.microsoft.com/office/drawing/2014/main" id="{34315FE3-85E3-E814-6722-D29064FF5CE4}"/>
              </a:ext>
            </a:extLst>
          </p:cNvPr>
          <p:cNvPicPr>
            <a:picLocks noChangeAspect="1"/>
          </p:cNvPicPr>
          <p:nvPr/>
        </p:nvPicPr>
        <p:blipFill rotWithShape="1">
          <a:blip r:embed="rId3"/>
          <a:srcRect t="7577" b="10224"/>
          <a:stretch/>
        </p:blipFill>
        <p:spPr>
          <a:xfrm>
            <a:off x="721019" y="1681665"/>
            <a:ext cx="3999901" cy="4429958"/>
          </a:xfrm>
          <a:prstGeom prst="rect">
            <a:avLst/>
          </a:prstGeom>
        </p:spPr>
      </p:pic>
    </p:spTree>
    <p:extLst>
      <p:ext uri="{BB962C8B-B14F-4D97-AF65-F5344CB8AC3E}">
        <p14:creationId xmlns:p14="http://schemas.microsoft.com/office/powerpoint/2010/main" val="2114233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979DE-D2D1-3ED0-C810-69E1E4317452}"/>
              </a:ext>
            </a:extLst>
          </p:cNvPr>
          <p:cNvSpPr>
            <a:spLocks noGrp="1"/>
          </p:cNvSpPr>
          <p:nvPr>
            <p:ph type="title"/>
          </p:nvPr>
        </p:nvSpPr>
        <p:spPr/>
        <p:txBody>
          <a:bodyPr/>
          <a:lstStyle/>
          <a:p>
            <a:r>
              <a:rPr lang="en-CA" dirty="0"/>
              <a:t>Why Protect SOMC ?</a:t>
            </a:r>
            <a:endParaRPr lang="en-US" dirty="0"/>
          </a:p>
        </p:txBody>
      </p:sp>
      <p:sp>
        <p:nvSpPr>
          <p:cNvPr id="3" name="TextBox 2">
            <a:extLst>
              <a:ext uri="{FF2B5EF4-FFF2-40B4-BE49-F238E27FC236}">
                <a16:creationId xmlns:a16="http://schemas.microsoft.com/office/drawing/2014/main" id="{9FED3E0D-8715-5CE2-C410-EF82884059E7}"/>
              </a:ext>
            </a:extLst>
          </p:cNvPr>
          <p:cNvSpPr txBox="1"/>
          <p:nvPr/>
        </p:nvSpPr>
        <p:spPr>
          <a:xfrm>
            <a:off x="949233" y="1721591"/>
            <a:ext cx="5895449" cy="4401205"/>
          </a:xfrm>
          <a:prstGeom prst="rect">
            <a:avLst/>
          </a:prstGeom>
          <a:noFill/>
        </p:spPr>
        <p:txBody>
          <a:bodyPr wrap="square" numCol="1" rtlCol="0">
            <a:spAutoFit/>
          </a:bodyPr>
          <a:lstStyle/>
          <a:p>
            <a:pPr marL="285750" indent="-285750">
              <a:spcAft>
                <a:spcPts val="600"/>
              </a:spcAft>
              <a:buFont typeface="Arial" panose="020B0604020202020204" pitchFamily="34" charset="0"/>
              <a:buChar char="•"/>
            </a:pPr>
            <a:r>
              <a:rPr lang="en-CA" sz="2000" dirty="0"/>
              <a:t>The conservation of SOMC is a fundamental component of sustainable forest management, an overarching BCTS principle  </a:t>
            </a:r>
          </a:p>
          <a:p>
            <a:pPr marL="285750" indent="-285750">
              <a:spcAft>
                <a:spcPts val="600"/>
              </a:spcAft>
              <a:buFont typeface="Arial" panose="020B0604020202020204" pitchFamily="34" charset="0"/>
              <a:buChar char="•"/>
            </a:pPr>
            <a:r>
              <a:rPr lang="en-CA" sz="2000" dirty="0"/>
              <a:t>To maintain biological diversity</a:t>
            </a:r>
          </a:p>
          <a:p>
            <a:pPr marL="285750" indent="-285750">
              <a:spcAft>
                <a:spcPts val="600"/>
              </a:spcAft>
              <a:buFont typeface="Arial" panose="020B0604020202020204" pitchFamily="34" charset="0"/>
              <a:buChar char="•"/>
            </a:pPr>
            <a:r>
              <a:rPr lang="en-CA" sz="2000" dirty="0"/>
              <a:t>To comply with federal legislation - </a:t>
            </a:r>
            <a:r>
              <a:rPr lang="en-CA" sz="2000" i="1" dirty="0"/>
              <a:t>Species at Risk Act, Fisheries Act </a:t>
            </a:r>
            <a:r>
              <a:rPr lang="en-CA" sz="2000" dirty="0"/>
              <a:t>and the </a:t>
            </a:r>
            <a:r>
              <a:rPr lang="en-CA" sz="2000" i="1" dirty="0"/>
              <a:t>Migratory Birds Convention Act</a:t>
            </a:r>
          </a:p>
          <a:p>
            <a:pPr marL="285750" indent="-285750">
              <a:spcAft>
                <a:spcPts val="600"/>
              </a:spcAft>
              <a:buFont typeface="Arial" panose="020B0604020202020204" pitchFamily="34" charset="0"/>
              <a:buChar char="•"/>
            </a:pPr>
            <a:r>
              <a:rPr lang="en-CA" sz="2000" dirty="0"/>
              <a:t>To comply with provincial legislation - </a:t>
            </a:r>
            <a:r>
              <a:rPr lang="en-CA" sz="2000" i="1" dirty="0"/>
              <a:t>Wildlife Act </a:t>
            </a:r>
            <a:r>
              <a:rPr lang="en-CA" sz="2000" dirty="0"/>
              <a:t>and the</a:t>
            </a:r>
            <a:r>
              <a:rPr lang="en-CA" sz="2000" i="1" dirty="0"/>
              <a:t> Forest and Range Practices Act</a:t>
            </a:r>
          </a:p>
          <a:p>
            <a:pPr marL="285750" indent="-285750">
              <a:spcAft>
                <a:spcPts val="600"/>
              </a:spcAft>
              <a:buFont typeface="Arial" panose="020B0604020202020204" pitchFamily="34" charset="0"/>
              <a:buChar char="•"/>
            </a:pPr>
            <a:r>
              <a:rPr lang="en-CA" sz="2000" dirty="0"/>
              <a:t>To maintain Sustainable Forestry Initiative certification – BCTS is required to have a program to protect threatened and endangered species and ecosystems</a:t>
            </a:r>
          </a:p>
        </p:txBody>
      </p:sp>
      <p:pic>
        <p:nvPicPr>
          <p:cNvPr id="8" name="Picture 7">
            <a:extLst>
              <a:ext uri="{FF2B5EF4-FFF2-40B4-BE49-F238E27FC236}">
                <a16:creationId xmlns:a16="http://schemas.microsoft.com/office/drawing/2014/main" id="{80AD1970-7388-127C-7992-1F5227CA1C1D}"/>
              </a:ext>
            </a:extLst>
          </p:cNvPr>
          <p:cNvPicPr>
            <a:picLocks noChangeAspect="1"/>
          </p:cNvPicPr>
          <p:nvPr/>
        </p:nvPicPr>
        <p:blipFill>
          <a:blip r:embed="rId2"/>
          <a:stretch>
            <a:fillRect/>
          </a:stretch>
        </p:blipFill>
        <p:spPr>
          <a:xfrm>
            <a:off x="7038782" y="2133366"/>
            <a:ext cx="4474962" cy="3577654"/>
          </a:xfrm>
          <a:prstGeom prst="rect">
            <a:avLst/>
          </a:prstGeom>
        </p:spPr>
      </p:pic>
    </p:spTree>
    <p:extLst>
      <p:ext uri="{BB962C8B-B14F-4D97-AF65-F5344CB8AC3E}">
        <p14:creationId xmlns:p14="http://schemas.microsoft.com/office/powerpoint/2010/main" val="710880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C5746-BAF7-561E-8615-B057525C281A}"/>
              </a:ext>
            </a:extLst>
          </p:cNvPr>
          <p:cNvSpPr>
            <a:spLocks noGrp="1"/>
          </p:cNvSpPr>
          <p:nvPr>
            <p:ph type="title"/>
          </p:nvPr>
        </p:nvSpPr>
        <p:spPr/>
        <p:txBody>
          <a:bodyPr/>
          <a:lstStyle/>
          <a:p>
            <a:r>
              <a:rPr lang="en-CA" dirty="0"/>
              <a:t>Federal Legislation</a:t>
            </a:r>
            <a:endParaRPr lang="en-US" dirty="0"/>
          </a:p>
        </p:txBody>
      </p:sp>
      <p:graphicFrame>
        <p:nvGraphicFramePr>
          <p:cNvPr id="4" name="Table 3">
            <a:extLst>
              <a:ext uri="{FF2B5EF4-FFF2-40B4-BE49-F238E27FC236}">
                <a16:creationId xmlns:a16="http://schemas.microsoft.com/office/drawing/2014/main" id="{F005CA49-A64A-E8F7-8700-65FC8ADAB761}"/>
              </a:ext>
            </a:extLst>
          </p:cNvPr>
          <p:cNvGraphicFramePr>
            <a:graphicFrameLocks noGrp="1"/>
          </p:cNvGraphicFramePr>
          <p:nvPr>
            <p:extLst>
              <p:ext uri="{D42A27DB-BD31-4B8C-83A1-F6EECF244321}">
                <p14:modId xmlns:p14="http://schemas.microsoft.com/office/powerpoint/2010/main" val="3166121105"/>
              </p:ext>
            </p:extLst>
          </p:nvPr>
        </p:nvGraphicFramePr>
        <p:xfrm>
          <a:off x="299320" y="1222625"/>
          <a:ext cx="11593360" cy="5219270"/>
        </p:xfrm>
        <a:graphic>
          <a:graphicData uri="http://schemas.openxmlformats.org/drawingml/2006/table">
            <a:tbl>
              <a:tblPr firstRow="1" firstCol="1" bandRow="1">
                <a:tableStyleId>{5C22544A-7EE6-4342-B048-85BDC9FD1C3A}</a:tableStyleId>
              </a:tblPr>
              <a:tblGrid>
                <a:gridCol w="2173819">
                  <a:extLst>
                    <a:ext uri="{9D8B030D-6E8A-4147-A177-3AD203B41FA5}">
                      <a16:colId xmlns:a16="http://schemas.microsoft.com/office/drawing/2014/main" val="4291268266"/>
                    </a:ext>
                  </a:extLst>
                </a:gridCol>
                <a:gridCol w="4103861">
                  <a:extLst>
                    <a:ext uri="{9D8B030D-6E8A-4147-A177-3AD203B41FA5}">
                      <a16:colId xmlns:a16="http://schemas.microsoft.com/office/drawing/2014/main" val="1270670787"/>
                    </a:ext>
                  </a:extLst>
                </a:gridCol>
                <a:gridCol w="3141861">
                  <a:extLst>
                    <a:ext uri="{9D8B030D-6E8A-4147-A177-3AD203B41FA5}">
                      <a16:colId xmlns:a16="http://schemas.microsoft.com/office/drawing/2014/main" val="1554490266"/>
                    </a:ext>
                  </a:extLst>
                </a:gridCol>
                <a:gridCol w="2173819">
                  <a:extLst>
                    <a:ext uri="{9D8B030D-6E8A-4147-A177-3AD203B41FA5}">
                      <a16:colId xmlns:a16="http://schemas.microsoft.com/office/drawing/2014/main" val="1694377443"/>
                    </a:ext>
                  </a:extLst>
                </a:gridCol>
              </a:tblGrid>
              <a:tr h="253779">
                <a:tc>
                  <a:txBody>
                    <a:bodyPr/>
                    <a:lstStyle/>
                    <a:p>
                      <a:pPr algn="ctr">
                        <a:lnSpc>
                          <a:spcPct val="107000"/>
                        </a:lnSpc>
                        <a:spcAft>
                          <a:spcPts val="800"/>
                        </a:spcAft>
                      </a:pPr>
                      <a:r>
                        <a:rPr lang="en-US" sz="1600" dirty="0">
                          <a:effectLst/>
                        </a:rPr>
                        <a:t>Federal Legislation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algn="ctr">
                        <a:lnSpc>
                          <a:spcPct val="107000"/>
                        </a:lnSpc>
                        <a:spcAft>
                          <a:spcPts val="800"/>
                        </a:spcAft>
                      </a:pPr>
                      <a:r>
                        <a:rPr lang="en-US" sz="1600" dirty="0">
                          <a:effectLst/>
                        </a:rPr>
                        <a:t>Protection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algn="ctr">
                        <a:lnSpc>
                          <a:spcPct val="107000"/>
                        </a:lnSpc>
                        <a:spcAft>
                          <a:spcPts val="800"/>
                        </a:spcAft>
                      </a:pPr>
                      <a:r>
                        <a:rPr lang="en-US" sz="1600" dirty="0">
                          <a:effectLst/>
                        </a:rPr>
                        <a:t>What does it apply to?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tc>
                  <a:txBody>
                    <a:bodyPr/>
                    <a:lstStyle/>
                    <a:p>
                      <a:pPr algn="ctr">
                        <a:lnSpc>
                          <a:spcPct val="107000"/>
                        </a:lnSpc>
                        <a:spcAft>
                          <a:spcPts val="800"/>
                        </a:spcAft>
                      </a:pPr>
                      <a:r>
                        <a:rPr lang="en-US" sz="1600" dirty="0">
                          <a:effectLst/>
                        </a:rPr>
                        <a:t>Where does it apply?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4">
                        <a:lumMod val="50000"/>
                      </a:schemeClr>
                    </a:solidFill>
                  </a:tcPr>
                </a:tc>
                <a:extLst>
                  <a:ext uri="{0D108BD9-81ED-4DB2-BD59-A6C34878D82A}">
                    <a16:rowId xmlns:a16="http://schemas.microsoft.com/office/drawing/2014/main" val="1804336126"/>
                  </a:ext>
                </a:extLst>
              </a:tr>
              <a:tr h="2586844">
                <a:tc>
                  <a:txBody>
                    <a:bodyPr/>
                    <a:lstStyle/>
                    <a:p>
                      <a:pPr algn="ctr">
                        <a:lnSpc>
                          <a:spcPct val="107000"/>
                        </a:lnSpc>
                        <a:spcAft>
                          <a:spcPts val="800"/>
                        </a:spcAft>
                      </a:pPr>
                      <a:r>
                        <a:rPr lang="en-US" sz="1600" i="1" dirty="0">
                          <a:effectLst/>
                        </a:rPr>
                        <a:t>Species at Risk Act</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50000"/>
                      </a:schemeClr>
                    </a:solidFill>
                  </a:tcPr>
                </a:tc>
                <a:tc>
                  <a:txBody>
                    <a:bodyPr/>
                    <a:lstStyle/>
                    <a:p>
                      <a:pPr marL="342900" lvl="0" indent="-342900">
                        <a:lnSpc>
                          <a:spcPct val="107000"/>
                        </a:lnSpc>
                        <a:buFont typeface="Symbol" panose="05050102010706020507" pitchFamily="18" charset="2"/>
                        <a:buChar char=""/>
                      </a:pPr>
                      <a:r>
                        <a:rPr lang="en-CA" sz="1600" dirty="0">
                          <a:effectLst/>
                        </a:rPr>
                        <a:t>The legislation that </a:t>
                      </a:r>
                      <a:r>
                        <a:rPr lang="en-CA" sz="1600" b="1" dirty="0">
                          <a:effectLst/>
                        </a:rPr>
                        <a:t>legally assigns</a:t>
                      </a:r>
                      <a:r>
                        <a:rPr lang="en-CA" sz="1600" b="0" dirty="0">
                          <a:effectLst/>
                        </a:rPr>
                        <a:t> the national biological </a:t>
                      </a:r>
                      <a:r>
                        <a:rPr lang="en-CA" sz="1600" b="1" dirty="0">
                          <a:effectLst/>
                        </a:rPr>
                        <a:t>conservation status </a:t>
                      </a:r>
                      <a:r>
                        <a:rPr lang="en-CA" sz="1600" dirty="0">
                          <a:effectLst/>
                        </a:rPr>
                        <a:t>of species based on advice of COSEWIC </a:t>
                      </a:r>
                      <a:endParaRPr lang="en-US" sz="1600" dirty="0">
                        <a:effectLst/>
                      </a:endParaRPr>
                    </a:p>
                    <a:p>
                      <a:pPr marL="342900" lvl="0" indent="-342900">
                        <a:lnSpc>
                          <a:spcPct val="107000"/>
                        </a:lnSpc>
                        <a:buFont typeface="Symbol" panose="05050102010706020507" pitchFamily="18" charset="2"/>
                        <a:buChar char=""/>
                      </a:pPr>
                      <a:r>
                        <a:rPr lang="en-CA" sz="1600" dirty="0">
                          <a:effectLst/>
                        </a:rPr>
                        <a:t>Provides </a:t>
                      </a:r>
                      <a:r>
                        <a:rPr lang="en-CA" sz="1600" b="1" dirty="0">
                          <a:effectLst/>
                        </a:rPr>
                        <a:t>legal protection of species </a:t>
                      </a:r>
                      <a:r>
                        <a:rPr lang="en-CA" sz="1600" dirty="0">
                          <a:effectLst/>
                        </a:rPr>
                        <a:t>listed in Schedule 1, their residences and critical habitat if located on federal land.</a:t>
                      </a:r>
                      <a:endParaRPr lang="en-US" sz="1600" dirty="0">
                        <a:effectLst/>
                      </a:endParaRPr>
                    </a:p>
                    <a:p>
                      <a:pPr marL="342900" lvl="0" indent="-342900">
                        <a:lnSpc>
                          <a:spcPct val="107000"/>
                        </a:lnSpc>
                        <a:buFont typeface="Symbol" panose="05050102010706020507" pitchFamily="18" charset="2"/>
                        <a:buChar char=""/>
                      </a:pPr>
                      <a:r>
                        <a:rPr lang="en-CA" sz="1600" b="1" dirty="0">
                          <a:effectLst/>
                        </a:rPr>
                        <a:t>Critical habitat </a:t>
                      </a:r>
                      <a:r>
                        <a:rPr lang="en-CA" sz="1600" dirty="0">
                          <a:effectLst/>
                        </a:rPr>
                        <a:t>is designated for species listed as Endangered or Threatened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07000"/>
                        </a:lnSpc>
                        <a:buFont typeface="Symbol" panose="05050102010706020507" pitchFamily="18" charset="2"/>
                        <a:buChar char=""/>
                      </a:pPr>
                      <a:r>
                        <a:rPr lang="en-CA" sz="1600" dirty="0">
                          <a:effectLst/>
                        </a:rPr>
                        <a:t>Applies to species listed in </a:t>
                      </a:r>
                      <a:r>
                        <a:rPr lang="en-CA" sz="1600" b="1" dirty="0">
                          <a:effectLst/>
                        </a:rPr>
                        <a:t>Schedule 1</a:t>
                      </a:r>
                      <a:r>
                        <a:rPr lang="en-CA" sz="1600" dirty="0">
                          <a:effectLst/>
                        </a:rPr>
                        <a:t> as Endangered, Threatened and Special Concern</a:t>
                      </a:r>
                      <a:endParaRPr lang="en-US" sz="1600" dirty="0">
                        <a:effectLst/>
                      </a:endParaRPr>
                    </a:p>
                    <a:p>
                      <a:pPr marL="342900" lvl="0" indent="-342900">
                        <a:lnSpc>
                          <a:spcPct val="107000"/>
                        </a:lnSpc>
                        <a:buFont typeface="Symbol" panose="05050102010706020507" pitchFamily="18" charset="2"/>
                        <a:buChar char=""/>
                      </a:pPr>
                      <a:r>
                        <a:rPr lang="en-CA" sz="1600" dirty="0">
                          <a:effectLst/>
                        </a:rPr>
                        <a:t>Currently SARA only includes species and </a:t>
                      </a:r>
                      <a:r>
                        <a:rPr lang="en-CA" sz="1600" b="1" dirty="0">
                          <a:effectLst/>
                        </a:rPr>
                        <a:t>does not include ecological communities</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07000"/>
                        </a:lnSpc>
                        <a:buFont typeface="Symbol" panose="05050102010706020507" pitchFamily="18" charset="2"/>
                        <a:buChar char=""/>
                      </a:pPr>
                      <a:r>
                        <a:rPr lang="en-CA" sz="1600" b="1" dirty="0">
                          <a:effectLst/>
                        </a:rPr>
                        <a:t>Aquatic species and migratory birds </a:t>
                      </a:r>
                      <a:r>
                        <a:rPr lang="en-CA" sz="1600" dirty="0">
                          <a:effectLst/>
                        </a:rPr>
                        <a:t>– everywhere</a:t>
                      </a:r>
                      <a:endParaRPr lang="en-US" sz="1600" dirty="0">
                        <a:effectLst/>
                      </a:endParaRPr>
                    </a:p>
                    <a:p>
                      <a:pPr marL="342900" lvl="0" indent="-342900">
                        <a:lnSpc>
                          <a:spcPct val="107000"/>
                        </a:lnSpc>
                        <a:spcAft>
                          <a:spcPts val="800"/>
                        </a:spcAft>
                        <a:buFont typeface="Symbol" panose="05050102010706020507" pitchFamily="18" charset="2"/>
                        <a:buChar char=""/>
                      </a:pPr>
                      <a:r>
                        <a:rPr lang="en-CA" sz="1600" dirty="0">
                          <a:effectLst/>
                        </a:rPr>
                        <a:t>All other species – federal lands only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1377926"/>
                  </a:ext>
                </a:extLst>
              </a:tr>
              <a:tr h="2378647">
                <a:tc>
                  <a:txBody>
                    <a:bodyPr/>
                    <a:lstStyle/>
                    <a:p>
                      <a:pPr algn="ctr">
                        <a:lnSpc>
                          <a:spcPct val="107000"/>
                        </a:lnSpc>
                        <a:spcAft>
                          <a:spcPts val="800"/>
                        </a:spcAft>
                      </a:pPr>
                      <a:r>
                        <a:rPr lang="en-US" sz="1600" i="1" dirty="0">
                          <a:effectLst/>
                        </a:rPr>
                        <a:t>Migratory Birds Convention Act</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50000"/>
                      </a:schemeClr>
                    </a:solidFill>
                  </a:tcPr>
                </a:tc>
                <a:tc>
                  <a:txBody>
                    <a:bodyPr/>
                    <a:lstStyle/>
                    <a:p>
                      <a:pPr marL="342900" lvl="0" indent="-342900">
                        <a:lnSpc>
                          <a:spcPct val="107000"/>
                        </a:lnSpc>
                        <a:buFont typeface="Symbol" panose="05050102010706020507" pitchFamily="18" charset="2"/>
                        <a:buChar char=""/>
                      </a:pPr>
                      <a:r>
                        <a:rPr lang="en-CA" sz="1600" b="1" dirty="0">
                          <a:effectLst/>
                        </a:rPr>
                        <a:t>Designates</a:t>
                      </a:r>
                      <a:r>
                        <a:rPr lang="en-CA" sz="1600" dirty="0">
                          <a:effectLst/>
                        </a:rPr>
                        <a:t> the migratory birds that the act applies to</a:t>
                      </a:r>
                      <a:endParaRPr lang="en-US" sz="1600" dirty="0">
                        <a:effectLst/>
                      </a:endParaRPr>
                    </a:p>
                    <a:p>
                      <a:pPr marL="342900" lvl="0" indent="-342900">
                        <a:lnSpc>
                          <a:spcPct val="107000"/>
                        </a:lnSpc>
                        <a:buFont typeface="Symbol" panose="05050102010706020507" pitchFamily="18" charset="2"/>
                        <a:buChar char=""/>
                      </a:pPr>
                      <a:r>
                        <a:rPr lang="en-CA" sz="1600" b="1" dirty="0">
                          <a:effectLst/>
                        </a:rPr>
                        <a:t>Protects migratory birds and their nests </a:t>
                      </a:r>
                      <a:r>
                        <a:rPr lang="en-CA" sz="1600" dirty="0">
                          <a:effectLst/>
                        </a:rPr>
                        <a:t>when they contain a live bird or a viable egg </a:t>
                      </a:r>
                      <a:endParaRPr lang="en-US" sz="1600" dirty="0">
                        <a:effectLst/>
                      </a:endParaRPr>
                    </a:p>
                    <a:p>
                      <a:pPr marL="342900" lvl="0" indent="-342900">
                        <a:lnSpc>
                          <a:spcPct val="107000"/>
                        </a:lnSpc>
                        <a:buFont typeface="Symbol" panose="05050102010706020507" pitchFamily="18" charset="2"/>
                        <a:buChar char=""/>
                      </a:pPr>
                      <a:r>
                        <a:rPr lang="en-CA" sz="1600" dirty="0">
                          <a:effectLst/>
                        </a:rPr>
                        <a:t>The new Migratory Birds Regulations (2022) includes a list of 18 species whose nests are reused and are protected year-round, unless they have been shown to be abandoned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07000"/>
                        </a:lnSpc>
                        <a:buFont typeface="Symbol" panose="05050102010706020507" pitchFamily="18" charset="2"/>
                        <a:buChar char=""/>
                      </a:pPr>
                      <a:r>
                        <a:rPr lang="en-CA" sz="1600" b="1" dirty="0">
                          <a:effectLst/>
                        </a:rPr>
                        <a:t>Applies to migratory birds </a:t>
                      </a:r>
                      <a:r>
                        <a:rPr lang="en-CA" sz="1600" dirty="0">
                          <a:effectLst/>
                        </a:rPr>
                        <a:t>identified under the Act  </a:t>
                      </a:r>
                      <a:endParaRPr lang="en-US" sz="1600" dirty="0">
                        <a:effectLst/>
                      </a:endParaRPr>
                    </a:p>
                    <a:p>
                      <a:pPr marL="342900" lvl="0" indent="-342900">
                        <a:lnSpc>
                          <a:spcPct val="107000"/>
                        </a:lnSpc>
                        <a:buFont typeface="Symbol" panose="05050102010706020507" pitchFamily="18" charset="2"/>
                        <a:buChar char=""/>
                      </a:pPr>
                      <a:r>
                        <a:rPr lang="en-CA" sz="1600" dirty="0">
                          <a:effectLst/>
                        </a:rPr>
                        <a:t>Some examples of groups it does not apply to are owls, jays, crows, ravens, hawks and eagles </a:t>
                      </a:r>
                      <a:endParaRPr lang="en-US" sz="1600" dirty="0">
                        <a:effectLst/>
                      </a:endParaRPr>
                    </a:p>
                    <a:p>
                      <a:pPr marL="342900" lvl="0" indent="-342900">
                        <a:lnSpc>
                          <a:spcPct val="107000"/>
                        </a:lnSpc>
                        <a:buFont typeface="Symbol" panose="05050102010706020507" pitchFamily="18" charset="2"/>
                        <a:buChar char=""/>
                      </a:pPr>
                      <a:r>
                        <a:rPr lang="en-CA" sz="1600" dirty="0">
                          <a:effectLst/>
                        </a:rPr>
                        <a:t>The nests of the 18 species identified in Schedule 1 of the MBR are protected year-round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nSpc>
                          <a:spcPct val="107000"/>
                        </a:lnSpc>
                        <a:spcAft>
                          <a:spcPts val="800"/>
                        </a:spcAft>
                        <a:buFont typeface="Symbol" panose="05050102010706020507" pitchFamily="18" charset="2"/>
                        <a:buChar char=""/>
                      </a:pPr>
                      <a:r>
                        <a:rPr lang="en-CA" sz="1600" b="1" dirty="0">
                          <a:effectLst/>
                        </a:rPr>
                        <a:t>Applies on all lands </a:t>
                      </a:r>
                      <a:r>
                        <a:rPr lang="en-CA" sz="1600" dirty="0">
                          <a:effectLst/>
                        </a:rPr>
                        <a:t>and all tenures in Canada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13170150"/>
                  </a:ext>
                </a:extLst>
              </a:tr>
            </a:tbl>
          </a:graphicData>
        </a:graphic>
      </p:graphicFrame>
    </p:spTree>
    <p:extLst>
      <p:ext uri="{BB962C8B-B14F-4D97-AF65-F5344CB8AC3E}">
        <p14:creationId xmlns:p14="http://schemas.microsoft.com/office/powerpoint/2010/main" val="1401783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5CB2E-B8F7-DA5C-E6D3-D4E3227DCE36}"/>
              </a:ext>
            </a:extLst>
          </p:cNvPr>
          <p:cNvSpPr>
            <a:spLocks noGrp="1"/>
          </p:cNvSpPr>
          <p:nvPr>
            <p:ph type="title"/>
          </p:nvPr>
        </p:nvSpPr>
        <p:spPr/>
        <p:txBody>
          <a:bodyPr/>
          <a:lstStyle/>
          <a:p>
            <a:r>
              <a:rPr lang="en-CA" dirty="0"/>
              <a:t>Provincial Legislation</a:t>
            </a:r>
            <a:endParaRPr lang="en-US" dirty="0"/>
          </a:p>
        </p:txBody>
      </p:sp>
      <p:graphicFrame>
        <p:nvGraphicFramePr>
          <p:cNvPr id="6" name="Table 5">
            <a:extLst>
              <a:ext uri="{FF2B5EF4-FFF2-40B4-BE49-F238E27FC236}">
                <a16:creationId xmlns:a16="http://schemas.microsoft.com/office/drawing/2014/main" id="{D3122DEC-685B-CF91-5C03-99E42797D713}"/>
              </a:ext>
            </a:extLst>
          </p:cNvPr>
          <p:cNvGraphicFramePr>
            <a:graphicFrameLocks noGrp="1"/>
          </p:cNvGraphicFramePr>
          <p:nvPr>
            <p:extLst>
              <p:ext uri="{D42A27DB-BD31-4B8C-83A1-F6EECF244321}">
                <p14:modId xmlns:p14="http://schemas.microsoft.com/office/powerpoint/2010/main" val="1449614366"/>
              </p:ext>
            </p:extLst>
          </p:nvPr>
        </p:nvGraphicFramePr>
        <p:xfrm>
          <a:off x="365760" y="1290917"/>
          <a:ext cx="11460479" cy="5150222"/>
        </p:xfrm>
        <a:graphic>
          <a:graphicData uri="http://schemas.openxmlformats.org/drawingml/2006/table">
            <a:tbl>
              <a:tblPr firstRow="1" firstCol="1" bandRow="1">
                <a:tableStyleId>{5C22544A-7EE6-4342-B048-85BDC9FD1C3A}</a:tableStyleId>
              </a:tblPr>
              <a:tblGrid>
                <a:gridCol w="1698024">
                  <a:extLst>
                    <a:ext uri="{9D8B030D-6E8A-4147-A177-3AD203B41FA5}">
                      <a16:colId xmlns:a16="http://schemas.microsoft.com/office/drawing/2014/main" val="1220057913"/>
                    </a:ext>
                  </a:extLst>
                </a:gridCol>
                <a:gridCol w="4767529">
                  <a:extLst>
                    <a:ext uri="{9D8B030D-6E8A-4147-A177-3AD203B41FA5}">
                      <a16:colId xmlns:a16="http://schemas.microsoft.com/office/drawing/2014/main" val="1526410722"/>
                    </a:ext>
                  </a:extLst>
                </a:gridCol>
                <a:gridCol w="3569154">
                  <a:extLst>
                    <a:ext uri="{9D8B030D-6E8A-4147-A177-3AD203B41FA5}">
                      <a16:colId xmlns:a16="http://schemas.microsoft.com/office/drawing/2014/main" val="2223418259"/>
                    </a:ext>
                  </a:extLst>
                </a:gridCol>
                <a:gridCol w="1425772">
                  <a:extLst>
                    <a:ext uri="{9D8B030D-6E8A-4147-A177-3AD203B41FA5}">
                      <a16:colId xmlns:a16="http://schemas.microsoft.com/office/drawing/2014/main" val="1972395522"/>
                    </a:ext>
                  </a:extLst>
                </a:gridCol>
              </a:tblGrid>
              <a:tr h="406500">
                <a:tc>
                  <a:txBody>
                    <a:bodyPr/>
                    <a:lstStyle/>
                    <a:p>
                      <a:pPr algn="ctr">
                        <a:lnSpc>
                          <a:spcPct val="107000"/>
                        </a:lnSpc>
                        <a:spcAft>
                          <a:spcPts val="800"/>
                        </a:spcAft>
                      </a:pPr>
                      <a:r>
                        <a:rPr lang="en-US" sz="1200" dirty="0">
                          <a:effectLst/>
                        </a:rPr>
                        <a:t>Provincial Legislation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tc>
                  <a:txBody>
                    <a:bodyPr/>
                    <a:lstStyle/>
                    <a:p>
                      <a:pPr algn="ctr">
                        <a:lnSpc>
                          <a:spcPct val="107000"/>
                        </a:lnSpc>
                        <a:spcAft>
                          <a:spcPts val="800"/>
                        </a:spcAft>
                      </a:pPr>
                      <a:r>
                        <a:rPr lang="en-US" sz="1200" dirty="0">
                          <a:effectLst/>
                        </a:rPr>
                        <a:t>Protection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tc>
                  <a:txBody>
                    <a:bodyPr/>
                    <a:lstStyle/>
                    <a:p>
                      <a:pPr algn="ctr">
                        <a:lnSpc>
                          <a:spcPct val="107000"/>
                        </a:lnSpc>
                        <a:spcAft>
                          <a:spcPts val="800"/>
                        </a:spcAft>
                      </a:pPr>
                      <a:r>
                        <a:rPr lang="en-US" sz="1200" dirty="0">
                          <a:effectLst/>
                        </a:rPr>
                        <a:t>What does it apply to?</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tc>
                  <a:txBody>
                    <a:bodyPr/>
                    <a:lstStyle/>
                    <a:p>
                      <a:pPr algn="ctr">
                        <a:lnSpc>
                          <a:spcPct val="107000"/>
                        </a:lnSpc>
                        <a:spcAft>
                          <a:spcPts val="800"/>
                        </a:spcAft>
                      </a:pPr>
                      <a:r>
                        <a:rPr lang="en-US" sz="1200" dirty="0">
                          <a:effectLst/>
                        </a:rPr>
                        <a:t>Where does it apply?</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extLst>
                  <a:ext uri="{0D108BD9-81ED-4DB2-BD59-A6C34878D82A}">
                    <a16:rowId xmlns:a16="http://schemas.microsoft.com/office/drawing/2014/main" val="2041381388"/>
                  </a:ext>
                </a:extLst>
              </a:tr>
              <a:tr h="1653590">
                <a:tc>
                  <a:txBody>
                    <a:bodyPr/>
                    <a:lstStyle/>
                    <a:p>
                      <a:pPr algn="ctr">
                        <a:lnSpc>
                          <a:spcPct val="107000"/>
                        </a:lnSpc>
                        <a:spcAft>
                          <a:spcPts val="800"/>
                        </a:spcAft>
                      </a:pPr>
                      <a:r>
                        <a:rPr lang="en-US" sz="1200" i="1" dirty="0">
                          <a:effectLst/>
                        </a:rPr>
                        <a:t>Wildlife Act</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tc>
                  <a:txBody>
                    <a:bodyPr/>
                    <a:lstStyle/>
                    <a:p>
                      <a:pPr marL="342900" lvl="0" indent="-342900">
                        <a:lnSpc>
                          <a:spcPct val="107000"/>
                        </a:lnSpc>
                        <a:buFont typeface="Symbol" panose="05050102010706020507" pitchFamily="18" charset="2"/>
                        <a:buChar char=""/>
                      </a:pPr>
                      <a:r>
                        <a:rPr lang="en-CA" sz="1200" dirty="0">
                          <a:effectLst/>
                        </a:rPr>
                        <a:t>Prohibits the hunting, trapping, wounding of endangered or threatened species and all native wildlife species (S.26)</a:t>
                      </a:r>
                      <a:endParaRPr lang="en-US" sz="1200" dirty="0">
                        <a:effectLst/>
                      </a:endParaRPr>
                    </a:p>
                    <a:p>
                      <a:pPr marL="342900" lvl="0" indent="-342900">
                        <a:lnSpc>
                          <a:spcPct val="107000"/>
                        </a:lnSpc>
                        <a:buFont typeface="Symbol" panose="05050102010706020507" pitchFamily="18" charset="2"/>
                        <a:buChar char=""/>
                      </a:pPr>
                      <a:r>
                        <a:rPr lang="en-CA" sz="1200" dirty="0">
                          <a:effectLst/>
                        </a:rPr>
                        <a:t>Protects a bird or its egg, the nest of an eagle, peregrine falcon, gyrfalcon, osprey, heron or burrowing owl or </a:t>
                      </a:r>
                      <a:r>
                        <a:rPr lang="en-CA" sz="1200">
                          <a:effectLst/>
                        </a:rPr>
                        <a:t>the nest </a:t>
                      </a:r>
                      <a:r>
                        <a:rPr lang="en-CA" sz="1200" dirty="0">
                          <a:effectLst/>
                        </a:rPr>
                        <a:t>of a bird not referred to when the nest it occupied by a bird or its egg (S.34)</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342900" lvl="0" indent="-342900">
                        <a:lnSpc>
                          <a:spcPct val="107000"/>
                        </a:lnSpc>
                        <a:buFont typeface="Symbol" panose="05050102010706020507" pitchFamily="18" charset="2"/>
                        <a:buChar char=""/>
                      </a:pPr>
                      <a:r>
                        <a:rPr lang="en-CA" sz="1200" dirty="0">
                          <a:effectLst/>
                        </a:rPr>
                        <a:t>All native species.</a:t>
                      </a:r>
                      <a:endParaRPr lang="en-US" sz="1200" dirty="0">
                        <a:effectLst/>
                      </a:endParaRPr>
                    </a:p>
                    <a:p>
                      <a:pPr marL="342900" lvl="0" indent="-342900">
                        <a:lnSpc>
                          <a:spcPct val="107000"/>
                        </a:lnSpc>
                        <a:buFont typeface="Symbol" panose="05050102010706020507" pitchFamily="18" charset="2"/>
                        <a:buChar char=""/>
                      </a:pPr>
                      <a:r>
                        <a:rPr lang="en-CA" sz="1200" dirty="0">
                          <a:effectLst/>
                        </a:rPr>
                        <a:t>Designated endangered or threatened species (S.13) include Burrowing Owl, Sea Otter, Vancouver Island Marmot, American White Pelican</a:t>
                      </a:r>
                      <a:endParaRPr lang="en-US" sz="1200" dirty="0">
                        <a:effectLst/>
                      </a:endParaRPr>
                    </a:p>
                    <a:p>
                      <a:pPr marL="342900" lvl="0" indent="-342900">
                        <a:lnSpc>
                          <a:spcPct val="107000"/>
                        </a:lnSpc>
                        <a:buFont typeface="Symbol" panose="05050102010706020507" pitchFamily="18" charset="2"/>
                        <a:buChar char=""/>
                      </a:pPr>
                      <a:r>
                        <a:rPr lang="en-CA" sz="1200" dirty="0">
                          <a:effectLst/>
                        </a:rPr>
                        <a:t>Nests of eagles, peregrine falcons, osprey, herons or burrowing owls</a:t>
                      </a:r>
                      <a:endParaRPr lang="en-US" sz="1200" dirty="0">
                        <a:effectLst/>
                      </a:endParaRPr>
                    </a:p>
                    <a:p>
                      <a:pPr marL="342900" lvl="0" indent="-342900">
                        <a:lnSpc>
                          <a:spcPct val="107000"/>
                        </a:lnSpc>
                        <a:buFont typeface="Symbol" panose="05050102010706020507" pitchFamily="18" charset="2"/>
                        <a:buChar char=""/>
                      </a:pPr>
                      <a:r>
                        <a:rPr lang="en-CA" sz="1200" dirty="0">
                          <a:effectLst/>
                        </a:rPr>
                        <a:t>Active nests of all bird species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0" lvl="0" indent="0">
                        <a:lnSpc>
                          <a:spcPct val="107000"/>
                        </a:lnSpc>
                        <a:spcAft>
                          <a:spcPts val="800"/>
                        </a:spcAft>
                        <a:buFontTx/>
                        <a:buNone/>
                      </a:pPr>
                      <a:r>
                        <a:rPr lang="en-CA" sz="1200" dirty="0">
                          <a:effectLst/>
                        </a:rPr>
                        <a:t>Everywhere in BC</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extLst>
                  <a:ext uri="{0D108BD9-81ED-4DB2-BD59-A6C34878D82A}">
                    <a16:rowId xmlns:a16="http://schemas.microsoft.com/office/drawing/2014/main" val="4052626601"/>
                  </a:ext>
                </a:extLst>
              </a:tr>
              <a:tr h="1030044">
                <a:tc>
                  <a:txBody>
                    <a:bodyPr/>
                    <a:lstStyle/>
                    <a:p>
                      <a:pPr algn="ctr">
                        <a:lnSpc>
                          <a:spcPct val="107000"/>
                        </a:lnSpc>
                        <a:spcAft>
                          <a:spcPts val="800"/>
                        </a:spcAft>
                      </a:pPr>
                      <a:r>
                        <a:rPr lang="en-US" sz="1200" i="1" dirty="0">
                          <a:effectLst/>
                        </a:rPr>
                        <a:t>Forest and Range Practices Act</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tc>
                  <a:txBody>
                    <a:bodyPr/>
                    <a:lstStyle/>
                    <a:p>
                      <a:pPr marL="342900" lvl="0" indent="-342900">
                        <a:lnSpc>
                          <a:spcPct val="107000"/>
                        </a:lnSpc>
                        <a:buFont typeface="Symbol" panose="05050102010706020507" pitchFamily="18" charset="2"/>
                        <a:buChar char=""/>
                      </a:pPr>
                      <a:r>
                        <a:rPr lang="en-CA" sz="1200" dirty="0">
                          <a:effectLst/>
                        </a:rPr>
                        <a:t>Section 7 Notices are objectives set by government for consideration during forestry planning (result of strategy in FSP)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342900" lvl="0" indent="-342900">
                        <a:lnSpc>
                          <a:spcPct val="107000"/>
                        </a:lnSpc>
                        <a:buFont typeface="Symbol" panose="05050102010706020507" pitchFamily="18" charset="2"/>
                        <a:buChar char=""/>
                      </a:pPr>
                      <a:r>
                        <a:rPr lang="en-CA" sz="1200" dirty="0">
                          <a:effectLst/>
                        </a:rPr>
                        <a:t>Provincially designated species at risk</a:t>
                      </a:r>
                      <a:endParaRPr lang="en-US" sz="1200" dirty="0">
                        <a:effectLst/>
                      </a:endParaRPr>
                    </a:p>
                    <a:p>
                      <a:pPr marL="342900" lvl="0" indent="-342900">
                        <a:lnSpc>
                          <a:spcPct val="107000"/>
                        </a:lnSpc>
                        <a:buFont typeface="Symbol" panose="05050102010706020507" pitchFamily="18" charset="2"/>
                        <a:buChar char=""/>
                      </a:pPr>
                      <a:r>
                        <a:rPr lang="en-CA" sz="1200" dirty="0">
                          <a:effectLst/>
                        </a:rPr>
                        <a:t>Regionally important wildlife (none currently identified)</a:t>
                      </a:r>
                      <a:endParaRPr lang="en-US" sz="1200" dirty="0">
                        <a:effectLst/>
                      </a:endParaRPr>
                    </a:p>
                    <a:p>
                      <a:pPr marL="342900" lvl="0" indent="-342900">
                        <a:lnSpc>
                          <a:spcPct val="107000"/>
                        </a:lnSpc>
                        <a:buFont typeface="Symbol" panose="05050102010706020507" pitchFamily="18" charset="2"/>
                        <a:buChar char=""/>
                      </a:pPr>
                      <a:r>
                        <a:rPr lang="en-CA" sz="1200" dirty="0">
                          <a:effectLst/>
                        </a:rPr>
                        <a:t>Winter survival of specified ungulate species (GAR S.12)</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0" lvl="0" indent="0">
                        <a:lnSpc>
                          <a:spcPct val="107000"/>
                        </a:lnSpc>
                        <a:spcAft>
                          <a:spcPts val="800"/>
                        </a:spcAft>
                        <a:buFontTx/>
                        <a:buNone/>
                      </a:pPr>
                      <a:r>
                        <a:rPr lang="en-CA" sz="1200" dirty="0">
                          <a:effectLst/>
                        </a:rPr>
                        <a:t>Provincial Crown Land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extLst>
                  <a:ext uri="{0D108BD9-81ED-4DB2-BD59-A6C34878D82A}">
                    <a16:rowId xmlns:a16="http://schemas.microsoft.com/office/drawing/2014/main" val="1584179484"/>
                  </a:ext>
                </a:extLst>
              </a:tr>
              <a:tr h="1030044">
                <a:tc>
                  <a:txBody>
                    <a:bodyPr/>
                    <a:lstStyle/>
                    <a:p>
                      <a:pPr algn="ctr">
                        <a:lnSpc>
                          <a:spcPct val="107000"/>
                        </a:lnSpc>
                        <a:spcAft>
                          <a:spcPts val="800"/>
                        </a:spcAft>
                      </a:pPr>
                      <a:r>
                        <a:rPr lang="en-US" sz="1200" dirty="0">
                          <a:effectLst/>
                        </a:rPr>
                        <a:t>Identified Wildlife Management Strategy supported by the </a:t>
                      </a:r>
                      <a:r>
                        <a:rPr lang="en-US" sz="1200" i="1" dirty="0">
                          <a:effectLst/>
                        </a:rPr>
                        <a:t>Government Actions Regulation</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tc>
                  <a:txBody>
                    <a:bodyPr/>
                    <a:lstStyle/>
                    <a:p>
                      <a:pPr marL="342900" lvl="0" indent="-342900">
                        <a:lnSpc>
                          <a:spcPct val="107000"/>
                        </a:lnSpc>
                        <a:buFont typeface="Symbol" panose="05050102010706020507" pitchFamily="18" charset="2"/>
                        <a:buChar char=""/>
                      </a:pPr>
                      <a:r>
                        <a:rPr lang="en-CA" sz="1200" dirty="0">
                          <a:effectLst/>
                        </a:rPr>
                        <a:t>IWMS (2004) is policy used to establish Wildlife Habitat Areas (GAR S.10) and the implementation of general wildlife measures (GAR S.9) for species designated as identified wildlife that are affected by forest or range operations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342900" lvl="0" indent="-342900">
                        <a:lnSpc>
                          <a:spcPct val="107000"/>
                        </a:lnSpc>
                        <a:buFont typeface="Symbol" panose="05050102010706020507" pitchFamily="18" charset="2"/>
                        <a:buChar char=""/>
                      </a:pPr>
                      <a:r>
                        <a:rPr lang="en-CA" sz="1200" dirty="0">
                          <a:effectLst/>
                        </a:rPr>
                        <a:t>Identified Wildlife = Species at Risk and Regionally Important Wildlife</a:t>
                      </a:r>
                      <a:endParaRPr lang="en-US" sz="1200" dirty="0">
                        <a:effectLst/>
                      </a:endParaRPr>
                    </a:p>
                    <a:p>
                      <a:pPr marL="342900" lvl="0" indent="-342900">
                        <a:lnSpc>
                          <a:spcPct val="107000"/>
                        </a:lnSpc>
                        <a:buFont typeface="Symbol" panose="05050102010706020507" pitchFamily="18" charset="2"/>
                        <a:buChar char=""/>
                      </a:pPr>
                      <a:r>
                        <a:rPr lang="en-CA" sz="1200" dirty="0">
                          <a:effectLst/>
                        </a:rPr>
                        <a:t>Includes plant communities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0" lvl="0" indent="0">
                        <a:lnSpc>
                          <a:spcPct val="107000"/>
                        </a:lnSpc>
                        <a:spcAft>
                          <a:spcPts val="800"/>
                        </a:spcAft>
                        <a:buFontTx/>
                        <a:buNone/>
                      </a:pPr>
                      <a:r>
                        <a:rPr lang="en-CA" sz="1200" dirty="0">
                          <a:effectLst/>
                        </a:rPr>
                        <a:t>Provincial Crown Land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extLst>
                  <a:ext uri="{0D108BD9-81ED-4DB2-BD59-A6C34878D82A}">
                    <a16:rowId xmlns:a16="http://schemas.microsoft.com/office/drawing/2014/main" val="3523462937"/>
                  </a:ext>
                </a:extLst>
              </a:tr>
              <a:tr h="1030044">
                <a:tc>
                  <a:txBody>
                    <a:bodyPr/>
                    <a:lstStyle/>
                    <a:p>
                      <a:pPr algn="ctr">
                        <a:lnSpc>
                          <a:spcPct val="107000"/>
                        </a:lnSpc>
                        <a:spcAft>
                          <a:spcPts val="800"/>
                        </a:spcAft>
                      </a:pPr>
                      <a:r>
                        <a:rPr lang="en-US" sz="1200" i="1" dirty="0">
                          <a:effectLst/>
                        </a:rPr>
                        <a:t>Government Actions Regulation</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solidFill>
                      <a:schemeClr val="accent4">
                        <a:lumMod val="50000"/>
                      </a:schemeClr>
                    </a:solidFill>
                  </a:tcPr>
                </a:tc>
                <a:tc>
                  <a:txBody>
                    <a:bodyPr/>
                    <a:lstStyle/>
                    <a:p>
                      <a:pPr marL="342900" lvl="0" indent="-342900">
                        <a:lnSpc>
                          <a:spcPct val="107000"/>
                        </a:lnSpc>
                        <a:buFont typeface="Symbol" panose="05050102010706020507" pitchFamily="18" charset="2"/>
                        <a:buChar char=""/>
                      </a:pPr>
                      <a:r>
                        <a:rPr lang="en-CA" sz="1200" dirty="0">
                          <a:effectLst/>
                        </a:rPr>
                        <a:t>Identify wildlife habitat features (GAR S.11) such as a fisheries sensitive feature, a marine sensitive feature, as significant mineral lick or wallow, the nest of a bald eagle, osprey, great blue heron or a category of species at risk that is limited to birds, any other localized feature.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342900" lvl="0" indent="-342900">
                        <a:lnSpc>
                          <a:spcPct val="107000"/>
                        </a:lnSpc>
                        <a:buFont typeface="Symbol" panose="05050102010706020507" pitchFamily="18" charset="2"/>
                        <a:buChar char=""/>
                      </a:pPr>
                      <a:r>
                        <a:rPr lang="en-CA" sz="1200" dirty="0">
                          <a:effectLst/>
                        </a:rPr>
                        <a:t>Various species</a:t>
                      </a:r>
                      <a:endParaRPr lang="en-US" sz="1200" dirty="0">
                        <a:effectLst/>
                      </a:endParaRPr>
                    </a:p>
                    <a:p>
                      <a:pPr marL="342900" lvl="0" indent="-342900">
                        <a:lnSpc>
                          <a:spcPct val="107000"/>
                        </a:lnSpc>
                        <a:buFont typeface="Symbol" panose="05050102010706020507" pitchFamily="18" charset="2"/>
                        <a:buChar char=""/>
                      </a:pPr>
                      <a:r>
                        <a:rPr lang="en-CA" sz="1200" dirty="0">
                          <a:effectLst/>
                        </a:rPr>
                        <a:t>Specifically named species in GAR S.11(d) include bald eagle, osprey, great blue heron</a:t>
                      </a:r>
                      <a:endParaRPr lang="en-US" sz="1200" dirty="0">
                        <a:effectLst/>
                      </a:endParaRPr>
                    </a:p>
                    <a:p>
                      <a:pPr marL="342900" lvl="0" indent="-342900">
                        <a:lnSpc>
                          <a:spcPct val="107000"/>
                        </a:lnSpc>
                        <a:buFont typeface="Symbol" panose="05050102010706020507" pitchFamily="18" charset="2"/>
                        <a:buChar char=""/>
                      </a:pPr>
                      <a:r>
                        <a:rPr lang="en-CA" sz="1200" dirty="0">
                          <a:effectLst/>
                        </a:rPr>
                        <a:t>Currently only designated in the Kootenay Boundary region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tc>
                  <a:txBody>
                    <a:bodyPr/>
                    <a:lstStyle/>
                    <a:p>
                      <a:pPr marL="0" lvl="0" indent="0">
                        <a:lnSpc>
                          <a:spcPct val="107000"/>
                        </a:lnSpc>
                        <a:spcAft>
                          <a:spcPts val="800"/>
                        </a:spcAft>
                        <a:buFontTx/>
                        <a:buNone/>
                      </a:pPr>
                      <a:r>
                        <a:rPr lang="en-CA" sz="1200" dirty="0">
                          <a:effectLst/>
                        </a:rPr>
                        <a:t>Provincial Crown Land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135" marR="67135" marT="0" marB="0" anchor="ctr"/>
                </a:tc>
                <a:extLst>
                  <a:ext uri="{0D108BD9-81ED-4DB2-BD59-A6C34878D82A}">
                    <a16:rowId xmlns:a16="http://schemas.microsoft.com/office/drawing/2014/main" val="2620937322"/>
                  </a:ext>
                </a:extLst>
              </a:tr>
            </a:tbl>
          </a:graphicData>
        </a:graphic>
      </p:graphicFrame>
    </p:spTree>
    <p:extLst>
      <p:ext uri="{BB962C8B-B14F-4D97-AF65-F5344CB8AC3E}">
        <p14:creationId xmlns:p14="http://schemas.microsoft.com/office/powerpoint/2010/main" val="3871423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5CB2E-B8F7-DA5C-E6D3-D4E3227DCE36}"/>
              </a:ext>
            </a:extLst>
          </p:cNvPr>
          <p:cNvSpPr>
            <a:spLocks noGrp="1"/>
          </p:cNvSpPr>
          <p:nvPr>
            <p:ph type="title"/>
          </p:nvPr>
        </p:nvSpPr>
        <p:spPr/>
        <p:txBody>
          <a:bodyPr/>
          <a:lstStyle/>
          <a:p>
            <a:r>
              <a:rPr lang="en-CA" dirty="0"/>
              <a:t>SOMC Ranking</a:t>
            </a:r>
            <a:endParaRPr lang="en-US" dirty="0"/>
          </a:p>
        </p:txBody>
      </p:sp>
      <p:graphicFrame>
        <p:nvGraphicFramePr>
          <p:cNvPr id="4" name="Table 3">
            <a:extLst>
              <a:ext uri="{FF2B5EF4-FFF2-40B4-BE49-F238E27FC236}">
                <a16:creationId xmlns:a16="http://schemas.microsoft.com/office/drawing/2014/main" id="{BFCF7576-4749-9681-4094-E4328E0B61F4}"/>
              </a:ext>
            </a:extLst>
          </p:cNvPr>
          <p:cNvGraphicFramePr>
            <a:graphicFrameLocks noGrp="1"/>
          </p:cNvGraphicFramePr>
          <p:nvPr>
            <p:extLst>
              <p:ext uri="{D42A27DB-BD31-4B8C-83A1-F6EECF244321}">
                <p14:modId xmlns:p14="http://schemas.microsoft.com/office/powerpoint/2010/main" val="3046064873"/>
              </p:ext>
            </p:extLst>
          </p:nvPr>
        </p:nvGraphicFramePr>
        <p:xfrm>
          <a:off x="365759" y="1154098"/>
          <a:ext cx="11370521" cy="5496880"/>
        </p:xfrm>
        <a:graphic>
          <a:graphicData uri="http://schemas.openxmlformats.org/drawingml/2006/table">
            <a:tbl>
              <a:tblPr firstRow="1" firstCol="1" bandRow="1">
                <a:tableStyleId>{0660B408-B3CF-4A94-85FC-2B1E0A45F4A2}</a:tableStyleId>
              </a:tblPr>
              <a:tblGrid>
                <a:gridCol w="3765439">
                  <a:extLst>
                    <a:ext uri="{9D8B030D-6E8A-4147-A177-3AD203B41FA5}">
                      <a16:colId xmlns:a16="http://schemas.microsoft.com/office/drawing/2014/main" val="2735825528"/>
                    </a:ext>
                  </a:extLst>
                </a:gridCol>
                <a:gridCol w="4025130">
                  <a:extLst>
                    <a:ext uri="{9D8B030D-6E8A-4147-A177-3AD203B41FA5}">
                      <a16:colId xmlns:a16="http://schemas.microsoft.com/office/drawing/2014/main" val="318320714"/>
                    </a:ext>
                  </a:extLst>
                </a:gridCol>
                <a:gridCol w="3579952">
                  <a:extLst>
                    <a:ext uri="{9D8B030D-6E8A-4147-A177-3AD203B41FA5}">
                      <a16:colId xmlns:a16="http://schemas.microsoft.com/office/drawing/2014/main" val="1709967333"/>
                    </a:ext>
                  </a:extLst>
                </a:gridCol>
              </a:tblGrid>
              <a:tr h="847810">
                <a:tc>
                  <a:txBody>
                    <a:bodyPr/>
                    <a:lstStyle/>
                    <a:p>
                      <a:pPr algn="ctr">
                        <a:lnSpc>
                          <a:spcPct val="100000"/>
                        </a:lnSpc>
                        <a:spcAft>
                          <a:spcPts val="800"/>
                        </a:spcAft>
                      </a:pPr>
                      <a:r>
                        <a:rPr lang="en-US" sz="1600" dirty="0">
                          <a:effectLst/>
                        </a:rPr>
                        <a:t>Provincial Rankings</a:t>
                      </a:r>
                    </a:p>
                    <a:p>
                      <a:pPr algn="ctr">
                        <a:lnSpc>
                          <a:spcPct val="100000"/>
                        </a:lnSpc>
                        <a:spcAft>
                          <a:spcPts val="800"/>
                        </a:spcAft>
                      </a:pPr>
                      <a:r>
                        <a:rPr lang="en-US" sz="1600" dirty="0">
                          <a:effectLst/>
                        </a:rPr>
                        <a:t>(BC CDC)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50000"/>
                      </a:schemeClr>
                    </a:solidFill>
                  </a:tcPr>
                </a:tc>
                <a:tc>
                  <a:txBody>
                    <a:bodyPr/>
                    <a:lstStyle/>
                    <a:p>
                      <a:pPr algn="ctr">
                        <a:lnSpc>
                          <a:spcPct val="100000"/>
                        </a:lnSpc>
                        <a:spcAft>
                          <a:spcPts val="800"/>
                        </a:spcAft>
                      </a:pPr>
                      <a:r>
                        <a:rPr lang="en-US" sz="1600" dirty="0">
                          <a:effectLst/>
                        </a:rPr>
                        <a:t>Federal Rankings</a:t>
                      </a:r>
                    </a:p>
                    <a:p>
                      <a:pPr algn="ctr">
                        <a:lnSpc>
                          <a:spcPct val="100000"/>
                        </a:lnSpc>
                        <a:spcAft>
                          <a:spcPts val="800"/>
                        </a:spcAft>
                      </a:pPr>
                      <a:r>
                        <a:rPr lang="en-US" sz="1600" dirty="0">
                          <a:effectLst/>
                        </a:rPr>
                        <a:t>(COSEWIC)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50000"/>
                      </a:schemeClr>
                    </a:solidFill>
                  </a:tcPr>
                </a:tc>
                <a:tc>
                  <a:txBody>
                    <a:bodyPr/>
                    <a:lstStyle/>
                    <a:p>
                      <a:pPr algn="ctr">
                        <a:lnSpc>
                          <a:spcPct val="100000"/>
                        </a:lnSpc>
                        <a:spcAft>
                          <a:spcPts val="800"/>
                        </a:spcAft>
                      </a:pPr>
                      <a:r>
                        <a:rPr lang="en-US" sz="1600" dirty="0">
                          <a:effectLst/>
                        </a:rPr>
                        <a:t>Global Rankings</a:t>
                      </a:r>
                    </a:p>
                    <a:p>
                      <a:pPr algn="ctr">
                        <a:lnSpc>
                          <a:spcPct val="100000"/>
                        </a:lnSpc>
                        <a:spcAft>
                          <a:spcPts val="800"/>
                        </a:spcAft>
                      </a:pPr>
                      <a:r>
                        <a:rPr lang="en-US" sz="1600" dirty="0">
                          <a:effectLst/>
                        </a:rPr>
                        <a:t>Global (G), Provincial (S)</a:t>
                      </a:r>
                    </a:p>
                    <a:p>
                      <a:pPr algn="ctr">
                        <a:lnSpc>
                          <a:spcPct val="100000"/>
                        </a:lnSpc>
                        <a:spcAft>
                          <a:spcPts val="800"/>
                        </a:spcAft>
                      </a:pPr>
                      <a:r>
                        <a:rPr lang="en-US" sz="1600" dirty="0">
                          <a:effectLst/>
                        </a:rPr>
                        <a:t>(NatureServe)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50000"/>
                      </a:schemeClr>
                    </a:solidFill>
                  </a:tcPr>
                </a:tc>
                <a:extLst>
                  <a:ext uri="{0D108BD9-81ED-4DB2-BD59-A6C34878D82A}">
                    <a16:rowId xmlns:a16="http://schemas.microsoft.com/office/drawing/2014/main" val="2504392405"/>
                  </a:ext>
                </a:extLst>
              </a:tr>
              <a:tr h="546207">
                <a:tc rowSpan="3">
                  <a:txBody>
                    <a:bodyPr/>
                    <a:lstStyle/>
                    <a:p>
                      <a:pPr algn="ctr">
                        <a:lnSpc>
                          <a:spcPct val="107000"/>
                        </a:lnSpc>
                        <a:spcAft>
                          <a:spcPts val="800"/>
                        </a:spcAft>
                      </a:pPr>
                      <a:r>
                        <a:rPr lang="en-US" sz="1600" dirty="0">
                          <a:effectLst/>
                        </a:rPr>
                        <a:t>Red</a:t>
                      </a:r>
                    </a:p>
                    <a:p>
                      <a:pPr algn="ctr">
                        <a:lnSpc>
                          <a:spcPct val="107000"/>
                        </a:lnSpc>
                        <a:spcAft>
                          <a:spcPts val="800"/>
                        </a:spcAft>
                      </a:pPr>
                      <a:r>
                        <a:rPr lang="en-US" sz="1600" b="0" i="1" dirty="0">
                          <a:effectLst/>
                        </a:rPr>
                        <a:t>Facing imminent extirpation or extinction (endangered). Likely to become endangered if limiting factors are not reversed (threatened).</a:t>
                      </a:r>
                      <a:endParaRPr lang="en-US" sz="16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Extirpated</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GH, SH</a:t>
                      </a:r>
                    </a:p>
                    <a:p>
                      <a:pPr algn="ctr">
                        <a:lnSpc>
                          <a:spcPct val="107000"/>
                        </a:lnSpc>
                        <a:spcAft>
                          <a:spcPts val="800"/>
                        </a:spcAft>
                      </a:pPr>
                      <a:r>
                        <a:rPr lang="en-US" sz="1600" i="1" dirty="0">
                          <a:effectLst/>
                        </a:rPr>
                        <a:t>Possibly extinct</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46251309"/>
                  </a:ext>
                </a:extLst>
              </a:tr>
              <a:tr h="766896">
                <a:tc vMerge="1">
                  <a:txBody>
                    <a:bodyPr/>
                    <a:lstStyle/>
                    <a:p>
                      <a:endParaRPr lang="en-US"/>
                    </a:p>
                  </a:txBody>
                  <a:tcPr/>
                </a:tc>
                <a:tc>
                  <a:txBody>
                    <a:bodyPr/>
                    <a:lstStyle/>
                    <a:p>
                      <a:pPr algn="ctr">
                        <a:lnSpc>
                          <a:spcPct val="107000"/>
                        </a:lnSpc>
                        <a:spcAft>
                          <a:spcPts val="800"/>
                        </a:spcAft>
                      </a:pPr>
                      <a:r>
                        <a:rPr lang="en-US" sz="1600" b="1" dirty="0">
                          <a:effectLst/>
                        </a:rPr>
                        <a:t>Endangered</a:t>
                      </a:r>
                    </a:p>
                    <a:p>
                      <a:pPr algn="ctr">
                        <a:lnSpc>
                          <a:spcPct val="107000"/>
                        </a:lnSpc>
                        <a:spcAft>
                          <a:spcPts val="800"/>
                        </a:spcAft>
                      </a:pPr>
                      <a:r>
                        <a:rPr lang="en-US" sz="1600" i="1" dirty="0">
                          <a:effectLst/>
                        </a:rPr>
                        <a:t>Facing imminent extirpation or extinction</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G1, S1</a:t>
                      </a:r>
                    </a:p>
                    <a:p>
                      <a:pPr algn="ctr">
                        <a:lnSpc>
                          <a:spcPct val="107000"/>
                        </a:lnSpc>
                        <a:spcAft>
                          <a:spcPts val="800"/>
                        </a:spcAft>
                      </a:pPr>
                      <a:r>
                        <a:rPr lang="en-US" sz="1600" i="1" dirty="0">
                          <a:effectLst/>
                        </a:rPr>
                        <a:t>Critically imperiled</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9872866"/>
                  </a:ext>
                </a:extLst>
              </a:tr>
              <a:tr h="987584">
                <a:tc vMerge="1">
                  <a:txBody>
                    <a:bodyPr/>
                    <a:lstStyle/>
                    <a:p>
                      <a:endParaRPr lang="en-US"/>
                    </a:p>
                  </a:txBody>
                  <a:tcPr/>
                </a:tc>
                <a:tc>
                  <a:txBody>
                    <a:bodyPr/>
                    <a:lstStyle/>
                    <a:p>
                      <a:pPr algn="ctr">
                        <a:lnSpc>
                          <a:spcPct val="107000"/>
                        </a:lnSpc>
                        <a:spcAft>
                          <a:spcPts val="800"/>
                        </a:spcAft>
                      </a:pPr>
                      <a:r>
                        <a:rPr lang="en-US" sz="1600" b="1" dirty="0">
                          <a:effectLst/>
                        </a:rPr>
                        <a:t>Threatened</a:t>
                      </a:r>
                    </a:p>
                    <a:p>
                      <a:pPr algn="ctr">
                        <a:lnSpc>
                          <a:spcPct val="107000"/>
                        </a:lnSpc>
                        <a:spcAft>
                          <a:spcPts val="800"/>
                        </a:spcAft>
                      </a:pPr>
                      <a:r>
                        <a:rPr lang="en-US" sz="1600" i="1" dirty="0">
                          <a:effectLst/>
                        </a:rPr>
                        <a:t>Likely to become endangered if limiting factors are not reversed</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G2, S2</a:t>
                      </a:r>
                    </a:p>
                    <a:p>
                      <a:pPr algn="ctr">
                        <a:lnSpc>
                          <a:spcPct val="107000"/>
                        </a:lnSpc>
                        <a:spcAft>
                          <a:spcPts val="800"/>
                        </a:spcAft>
                      </a:pPr>
                      <a:r>
                        <a:rPr lang="en-US" sz="1600" i="1" dirty="0">
                          <a:effectLst/>
                        </a:rPr>
                        <a:t>Imperiled</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02708130"/>
                  </a:ext>
                </a:extLst>
              </a:tr>
              <a:tr h="1428961">
                <a:tc>
                  <a:txBody>
                    <a:bodyPr/>
                    <a:lstStyle/>
                    <a:p>
                      <a:pPr algn="ctr">
                        <a:lnSpc>
                          <a:spcPct val="107000"/>
                        </a:lnSpc>
                        <a:spcAft>
                          <a:spcPts val="800"/>
                        </a:spcAft>
                      </a:pPr>
                      <a:r>
                        <a:rPr lang="en-US" sz="1600" dirty="0">
                          <a:effectLst/>
                        </a:rPr>
                        <a:t>Blue</a:t>
                      </a:r>
                    </a:p>
                    <a:p>
                      <a:pPr algn="ctr">
                        <a:lnSpc>
                          <a:spcPct val="107000"/>
                        </a:lnSpc>
                        <a:spcAft>
                          <a:spcPts val="800"/>
                        </a:spcAft>
                      </a:pPr>
                      <a:r>
                        <a:rPr lang="en-US" sz="1600" b="0" i="1" dirty="0">
                          <a:effectLst/>
                        </a:rPr>
                        <a:t>Characteristics that make them particularly sensitive or vulnerable to human activities or natural events.</a:t>
                      </a:r>
                      <a:endParaRPr lang="en-US" sz="16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Special Concern</a:t>
                      </a:r>
                    </a:p>
                    <a:p>
                      <a:pPr algn="ctr">
                        <a:lnSpc>
                          <a:spcPct val="107000"/>
                        </a:lnSpc>
                        <a:spcAft>
                          <a:spcPts val="800"/>
                        </a:spcAft>
                      </a:pPr>
                      <a:r>
                        <a:rPr lang="en-US" sz="1600" i="1" dirty="0">
                          <a:effectLst/>
                        </a:rPr>
                        <a:t>Characteristics that make it particularly sensitive to human activities or natural events</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G3, S3</a:t>
                      </a:r>
                    </a:p>
                    <a:p>
                      <a:pPr algn="ctr">
                        <a:lnSpc>
                          <a:spcPct val="107000"/>
                        </a:lnSpc>
                        <a:spcAft>
                          <a:spcPts val="800"/>
                        </a:spcAft>
                      </a:pPr>
                      <a:r>
                        <a:rPr lang="en-US" sz="1600" i="1" dirty="0">
                          <a:effectLst/>
                        </a:rPr>
                        <a:t>Vulnerable to extirpation or extinction</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02130812"/>
                  </a:ext>
                </a:extLst>
              </a:tr>
              <a:tr h="766896">
                <a:tc>
                  <a:txBody>
                    <a:bodyPr/>
                    <a:lstStyle/>
                    <a:p>
                      <a:pPr algn="ctr">
                        <a:lnSpc>
                          <a:spcPct val="107000"/>
                        </a:lnSpc>
                        <a:spcAft>
                          <a:spcPts val="800"/>
                        </a:spcAft>
                      </a:pPr>
                      <a:r>
                        <a:rPr lang="en-US" sz="1600" dirty="0">
                          <a:effectLst/>
                        </a:rPr>
                        <a:t>Yellow</a:t>
                      </a:r>
                    </a:p>
                    <a:p>
                      <a:pPr algn="ctr">
                        <a:lnSpc>
                          <a:spcPct val="107000"/>
                        </a:lnSpc>
                        <a:spcAft>
                          <a:spcPts val="800"/>
                        </a:spcAft>
                      </a:pPr>
                      <a:r>
                        <a:rPr lang="en-US" sz="1600" b="0" i="1" dirty="0">
                          <a:effectLst/>
                        </a:rPr>
                        <a:t>Secure and not at risk of extinction</a:t>
                      </a:r>
                      <a:endParaRPr lang="en-US" sz="1600" b="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Not at Risk</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pPr>
                      <a:r>
                        <a:rPr lang="en-US" sz="1600" b="1" dirty="0">
                          <a:effectLst/>
                        </a:rPr>
                        <a:t>G4, G5, S4, S5</a:t>
                      </a:r>
                    </a:p>
                    <a:p>
                      <a:pPr algn="ctr">
                        <a:lnSpc>
                          <a:spcPct val="107000"/>
                        </a:lnSpc>
                        <a:spcAft>
                          <a:spcPts val="800"/>
                        </a:spcAft>
                      </a:pPr>
                      <a:r>
                        <a:rPr lang="en-US" sz="1600" i="1" dirty="0">
                          <a:effectLst/>
                        </a:rPr>
                        <a:t>Widespread, abundant, secure</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92654867"/>
                  </a:ext>
                </a:extLst>
              </a:tr>
            </a:tbl>
          </a:graphicData>
        </a:graphic>
      </p:graphicFrame>
    </p:spTree>
    <p:extLst>
      <p:ext uri="{BB962C8B-B14F-4D97-AF65-F5344CB8AC3E}">
        <p14:creationId xmlns:p14="http://schemas.microsoft.com/office/powerpoint/2010/main" val="2221186974"/>
      </p:ext>
    </p:extLst>
  </p:cSld>
  <p:clrMapOvr>
    <a:masterClrMapping/>
  </p:clrMapOvr>
</p:sld>
</file>

<file path=ppt/theme/theme1.xml><?xml version="1.0" encoding="utf-8"?>
<a:theme xmlns:a="http://schemas.openxmlformats.org/drawingml/2006/main" name="Office Theme">
  <a:themeElements>
    <a:clrScheme name="BCTS">
      <a:dk1>
        <a:srgbClr val="000000"/>
      </a:dk1>
      <a:lt1>
        <a:srgbClr val="FFFFFF"/>
      </a:lt1>
      <a:dk2>
        <a:srgbClr val="585958"/>
      </a:dk2>
      <a:lt2>
        <a:srgbClr val="B6B7B3"/>
      </a:lt2>
      <a:accent1>
        <a:srgbClr val="026937"/>
      </a:accent1>
      <a:accent2>
        <a:srgbClr val="F58720"/>
      </a:accent2>
      <a:accent3>
        <a:srgbClr val="713D98"/>
      </a:accent3>
      <a:accent4>
        <a:srgbClr val="62B445"/>
      </a:accent4>
      <a:accent5>
        <a:srgbClr val="133E70"/>
      </a:accent5>
      <a:accent6>
        <a:srgbClr val="1E599A"/>
      </a:accent6>
      <a:hlink>
        <a:srgbClr val="3587C8"/>
      </a:hlink>
      <a:folHlink>
        <a:srgbClr val="5BBCE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14566C5A952E944926395179FE3A106" ma:contentTypeVersion="9" ma:contentTypeDescription="Create a new document." ma:contentTypeScope="" ma:versionID="49e027252013c56f1e6d04eaf7089423">
  <xsd:schema xmlns:xsd="http://www.w3.org/2001/XMLSchema" xmlns:xs="http://www.w3.org/2001/XMLSchema" xmlns:p="http://schemas.microsoft.com/office/2006/metadata/properties" xmlns:ns2="01065b05-6929-4980-baef-f45d2c429f8c" targetNamespace="http://schemas.microsoft.com/office/2006/metadata/properties" ma:root="true" ma:fieldsID="3f168dad6c97a040d197b2acc013fbbe" ns2:_="">
    <xsd:import namespace="01065b05-6929-4980-baef-f45d2c429f8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65b05-6929-4980-baef-f45d2c429f8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9b50559-7390-452f-8d4d-780c6c1e431b"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65b05-6929-4980-baef-f45d2c429f8c">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226B71-BE99-4C20-917E-26ADF8618E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65b05-6929-4980-baef-f45d2c429f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E51FAB6-D2F1-4BD6-89CC-BF5A4AB6499A}">
  <ds:schemaRefs>
    <ds:schemaRef ds:uri="http://schemas.microsoft.com/office/2006/metadata/properties"/>
    <ds:schemaRef ds:uri="http://schemas.microsoft.com/office/infopath/2007/PartnerControls"/>
    <ds:schemaRef ds:uri="01065b05-6929-4980-baef-f45d2c429f8c"/>
  </ds:schemaRefs>
</ds:datastoreItem>
</file>

<file path=customXml/itemProps3.xml><?xml version="1.0" encoding="utf-8"?>
<ds:datastoreItem xmlns:ds="http://schemas.openxmlformats.org/officeDocument/2006/customXml" ds:itemID="{936208CD-596E-45FA-9847-78E413087E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1784</TotalTime>
  <Words>1852</Words>
  <Application>Microsoft Office PowerPoint</Application>
  <PresentationFormat>Widescreen</PresentationFormat>
  <Paragraphs>175</Paragraphs>
  <Slides>14</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BC Sans</vt:lpstr>
      <vt:lpstr>Calibri</vt:lpstr>
      <vt:lpstr>Symbol</vt:lpstr>
      <vt:lpstr>Wingdings</vt:lpstr>
      <vt:lpstr>Office Theme</vt:lpstr>
      <vt:lpstr>Presentation Instructions</vt:lpstr>
      <vt:lpstr>TKA SOMC  Species of Management  Concern Awareness Training</vt:lpstr>
      <vt:lpstr>SOMC Awareness Training Overview</vt:lpstr>
      <vt:lpstr>What are Species of Management Concern?</vt:lpstr>
      <vt:lpstr>What are Species of Management Concern?</vt:lpstr>
      <vt:lpstr>Why Protect SOMC ?</vt:lpstr>
      <vt:lpstr>Federal Legislation</vt:lpstr>
      <vt:lpstr>Provincial Legislation</vt:lpstr>
      <vt:lpstr>SOMC Ranking</vt:lpstr>
      <vt:lpstr>Sustainable Forestry Initiative</vt:lpstr>
      <vt:lpstr>What are the SOMC for your Business Area?</vt:lpstr>
      <vt:lpstr>Key Documents &amp; Field Card Examples</vt:lpstr>
      <vt:lpstr>SOMC Reporting</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Reber</dc:creator>
  <cp:lastModifiedBy>Sanders, Kane FOR:EX</cp:lastModifiedBy>
  <cp:revision>25</cp:revision>
  <dcterms:created xsi:type="dcterms:W3CDTF">2022-07-07T21:49:11Z</dcterms:created>
  <dcterms:modified xsi:type="dcterms:W3CDTF">2024-07-19T23:48:36Z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0x010100414566C5A952E944926395179FE3A106</vt:lpwstr>
  </property>
  <property fmtid="{D5CDD505-2E9C-101B-9397-08002B2CF9AE}" pid="3" name="MediaServiceImageTags">
    <vt:lpwstr/>
  </property>
</Properties>
</file>