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 id="2147483660" r:id="rId5"/>
  </p:sldMasterIdLst>
  <p:notesMasterIdLst>
    <p:notesMasterId r:id="rId21"/>
  </p:notesMasterIdLst>
  <p:sldIdLst>
    <p:sldId id="260" r:id="rId6"/>
    <p:sldId id="261" r:id="rId7"/>
    <p:sldId id="262" r:id="rId8"/>
    <p:sldId id="372" r:id="rId9"/>
    <p:sldId id="373" r:id="rId10"/>
    <p:sldId id="266" r:id="rId11"/>
    <p:sldId id="366" r:id="rId12"/>
    <p:sldId id="367" r:id="rId13"/>
    <p:sldId id="368" r:id="rId14"/>
    <p:sldId id="267" r:id="rId15"/>
    <p:sldId id="272" r:id="rId16"/>
    <p:sldId id="369" r:id="rId17"/>
    <p:sldId id="273" r:id="rId18"/>
    <p:sldId id="370" r:id="rId19"/>
    <p:sldId id="371"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2A9684F-37E3-42D8-BCAE-0B3E342FC8E6}" v="141" dt="2022-11-17T19:31:45.88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3730"/>
    <p:restoredTop sz="81775" autoAdjust="0"/>
  </p:normalViewPr>
  <p:slideViewPr>
    <p:cSldViewPr snapToGrid="0" snapToObjects="1">
      <p:cViewPr varScale="1">
        <p:scale>
          <a:sx n="91" d="100"/>
          <a:sy n="91" d="100"/>
        </p:scale>
        <p:origin x="852" y="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FEDF9A0-90A0-4764-911D-213BBAAA2E49}" type="datetimeFigureOut">
              <a:rPr lang="en-US" smtClean="0"/>
              <a:t>11/7/2024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0663FE-1509-46E6-8606-AD3C4F0641B7}" type="slidenum">
              <a:rPr lang="en-US" smtClean="0"/>
              <a:t>‹#›</a:t>
            </a:fld>
            <a:endParaRPr lang="en-US" dirty="0"/>
          </a:p>
        </p:txBody>
      </p:sp>
    </p:spTree>
    <p:extLst>
      <p:ext uri="{BB962C8B-B14F-4D97-AF65-F5344CB8AC3E}">
        <p14:creationId xmlns:p14="http://schemas.microsoft.com/office/powerpoint/2010/main" val="30810950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solidFill>
                  <a:srgbClr val="000000"/>
                </a:solidFill>
                <a:latin typeface="Segoe UI" panose="020B0502040204020203" pitchFamily="34" charset="0"/>
              </a:rPr>
              <a:t>Hopefully you enjoy this session, which is primarily designed to provide awareness of our program and how it fits into our EMS system.</a:t>
            </a:r>
          </a:p>
          <a:p>
            <a:r>
              <a:rPr lang="en-US" sz="1800" dirty="0">
                <a:solidFill>
                  <a:srgbClr val="000000"/>
                </a:solidFill>
                <a:latin typeface="Segoe UI" panose="020B0502040204020203" pitchFamily="34" charset="0"/>
              </a:rPr>
              <a:t>We’ll cover topics like “what is a SOMC, and why protect them”, the relevant legislation, and how this fits into our SFI certification.</a:t>
            </a:r>
          </a:p>
          <a:p>
            <a:r>
              <a:rPr lang="en-US" sz="1800" dirty="0">
                <a:solidFill>
                  <a:srgbClr val="000000"/>
                </a:solidFill>
                <a:latin typeface="Segoe UI" panose="020B0502040204020203" pitchFamily="34" charset="0"/>
              </a:rPr>
              <a:t>Then we’ll get you acquainted with some of the local species for Babine that you need to be aware of</a:t>
            </a:r>
          </a:p>
          <a:p>
            <a:r>
              <a:rPr lang="en-US" sz="1800" dirty="0">
                <a:solidFill>
                  <a:srgbClr val="000000"/>
                </a:solidFill>
                <a:latin typeface="Segoe UI" panose="020B0502040204020203" pitchFamily="34" charset="0"/>
              </a:rPr>
              <a:t>and we’ll make sure you know what to do if you come across one of these species or habitat features in the field </a:t>
            </a:r>
          </a:p>
          <a:p>
            <a:r>
              <a:rPr lang="en-US" sz="1800" dirty="0">
                <a:solidFill>
                  <a:srgbClr val="000000"/>
                </a:solidFill>
                <a:latin typeface="Segoe UI" panose="020B0502040204020203" pitchFamily="34" charset="0"/>
              </a:rPr>
              <a:t>And finally link you up with some resources for more information</a:t>
            </a:r>
            <a:endParaRPr lang="en-US" sz="1800" dirty="0">
              <a:solidFill>
                <a:prstClr val="black"/>
              </a:solidFill>
              <a:latin typeface="Segoe UI" panose="020B0502040204020203" pitchFamily="34" charset="0"/>
            </a:endParaRPr>
          </a:p>
          <a:p>
            <a:endParaRPr lang="en-CA" dirty="0"/>
          </a:p>
        </p:txBody>
      </p:sp>
      <p:sp>
        <p:nvSpPr>
          <p:cNvPr id="4" name="Slide Number Placeholder 3"/>
          <p:cNvSpPr>
            <a:spLocks noGrp="1"/>
          </p:cNvSpPr>
          <p:nvPr>
            <p:ph type="sldNum" sz="quarter" idx="5"/>
          </p:nvPr>
        </p:nvSpPr>
        <p:spPr/>
        <p:txBody>
          <a:bodyPr/>
          <a:lstStyle/>
          <a:p>
            <a:fld id="{A60663FE-1509-46E6-8606-AD3C4F0641B7}" type="slidenum">
              <a:rPr lang="en-US" smtClean="0"/>
              <a:t>2</a:t>
            </a:fld>
            <a:endParaRPr lang="en-US" dirty="0"/>
          </a:p>
        </p:txBody>
      </p:sp>
    </p:spTree>
    <p:extLst>
      <p:ext uri="{BB962C8B-B14F-4D97-AF65-F5344CB8AC3E}">
        <p14:creationId xmlns:p14="http://schemas.microsoft.com/office/powerpoint/2010/main" val="35138089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solidFill>
                  <a:srgbClr val="000000"/>
                </a:solidFill>
                <a:latin typeface="Segoe UI" panose="020B0502040204020203" pitchFamily="34" charset="0"/>
              </a:rPr>
              <a:t>There are specific procedures and details in the SOP outlining how we are systematically checking for SOMC during all aspects of our operations</a:t>
            </a:r>
          </a:p>
          <a:p>
            <a:r>
              <a:rPr lang="en-US" sz="1800" dirty="0">
                <a:solidFill>
                  <a:srgbClr val="000000"/>
                </a:solidFill>
                <a:latin typeface="Segoe UI" panose="020B0502040204020203" pitchFamily="34" charset="0"/>
              </a:rPr>
              <a:t>But for today’s purposes, say you're out and about doing anything and come across an SOMC, this is what we generally need everyone to do!</a:t>
            </a:r>
          </a:p>
          <a:p>
            <a:r>
              <a:rPr lang="en-US" sz="1800" dirty="0">
                <a:solidFill>
                  <a:srgbClr val="000000"/>
                </a:solidFill>
                <a:latin typeface="Segoe UI" panose="020B0502040204020203" pitchFamily="34" charset="0"/>
              </a:rPr>
              <a:t>First, Stop what you’re doing, and document</a:t>
            </a:r>
          </a:p>
          <a:p>
            <a:r>
              <a:rPr lang="en-CA" sz="1800" dirty="0">
                <a:solidFill>
                  <a:srgbClr val="000000"/>
                </a:solidFill>
                <a:latin typeface="Segoe UI" panose="020B0502040204020203" pitchFamily="34" charset="0"/>
              </a:rPr>
              <a:t>Proper documentation includes:</a:t>
            </a:r>
          </a:p>
          <a:p>
            <a:r>
              <a:rPr lang="en-US" sz="1800" dirty="0">
                <a:solidFill>
                  <a:srgbClr val="000000"/>
                </a:solidFill>
                <a:latin typeface="Segoe UI" panose="020B0502040204020203" pitchFamily="34" charset="0"/>
              </a:rPr>
              <a:t>Record the location on a map, GPS, or iPad (</a:t>
            </a:r>
            <a:r>
              <a:rPr lang="en-US" sz="1800" dirty="0" err="1">
                <a:solidFill>
                  <a:srgbClr val="000000"/>
                </a:solidFill>
                <a:latin typeface="Segoe UI" panose="020B0502040204020203" pitchFamily="34" charset="0"/>
              </a:rPr>
              <a:t>lat</a:t>
            </a:r>
            <a:r>
              <a:rPr lang="en-US" sz="1800" dirty="0">
                <a:solidFill>
                  <a:srgbClr val="000000"/>
                </a:solidFill>
                <a:latin typeface="Segoe UI" panose="020B0502040204020203" pitchFamily="34" charset="0"/>
              </a:rPr>
              <a:t>/long are preferred)</a:t>
            </a:r>
          </a:p>
          <a:p>
            <a:r>
              <a:rPr lang="en-US" sz="1800" dirty="0">
                <a:solidFill>
                  <a:srgbClr val="000000"/>
                </a:solidFill>
                <a:latin typeface="Segoe UI" panose="020B0502040204020203" pitchFamily="34" charset="0"/>
              </a:rPr>
              <a:t>Take photos and video if possible</a:t>
            </a:r>
          </a:p>
          <a:p>
            <a:r>
              <a:rPr lang="en-US" sz="1800" dirty="0">
                <a:solidFill>
                  <a:srgbClr val="000000"/>
                </a:solidFill>
                <a:latin typeface="Segoe UI" panose="020B0502040204020203" pitchFamily="34" charset="0"/>
              </a:rPr>
              <a:t>Notes: General description of the habitat, maybe stand age and structure, elevation, slope</a:t>
            </a:r>
          </a:p>
          <a:p>
            <a:r>
              <a:rPr lang="en-US" sz="1800" dirty="0">
                <a:solidFill>
                  <a:srgbClr val="000000"/>
                </a:solidFill>
                <a:latin typeface="Segoe UI" panose="020B0502040204020203" pitchFamily="34" charset="0"/>
              </a:rPr>
              <a:t>You’ll want to report all these details to BCTS as soon as possible, and follow any management direction given</a:t>
            </a:r>
          </a:p>
          <a:p>
            <a:endParaRPr lang="en-US" sz="1800" dirty="0">
              <a:solidFill>
                <a:srgbClr val="000000"/>
              </a:solidFill>
              <a:latin typeface="Segoe UI" panose="020B0502040204020203"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CA" sz="1800" dirty="0">
                <a:effectLst/>
                <a:latin typeface="Calibri" panose="020F0502020204030204" pitchFamily="34" charset="0"/>
                <a:ea typeface="MS Mincho" panose="02020609040205080304" pitchFamily="49" charset="-128"/>
                <a:cs typeface="Arial" panose="020B0604020202020204" pitchFamily="34" charset="0"/>
              </a:rPr>
              <a:t>Species to be reported to the BC CDC include all Red or Blue-listed species and their nests or dens, species included on Schedule 1 of the </a:t>
            </a:r>
            <a:r>
              <a:rPr lang="en-CA" sz="1800" i="1" dirty="0">
                <a:effectLst/>
                <a:latin typeface="Calibri" panose="020F0502020204030204" pitchFamily="34" charset="0"/>
                <a:ea typeface="MS Mincho" panose="02020609040205080304" pitchFamily="49" charset="-128"/>
                <a:cs typeface="Arial" panose="020B0604020202020204" pitchFamily="34" charset="0"/>
              </a:rPr>
              <a:t>Species at Risk Act</a:t>
            </a:r>
            <a:r>
              <a:rPr lang="en-CA" sz="1800" dirty="0">
                <a:effectLst/>
                <a:latin typeface="Calibri" panose="020F0502020204030204" pitchFamily="34" charset="0"/>
                <a:ea typeface="MS Mincho" panose="02020609040205080304" pitchFamily="49" charset="-128"/>
                <a:cs typeface="Arial" panose="020B0604020202020204" pitchFamily="34" charset="0"/>
              </a:rPr>
              <a:t> and their nests or dens.</a:t>
            </a:r>
            <a:endParaRPr lang="en-US" sz="1800" dirty="0"/>
          </a:p>
          <a:p>
            <a:endParaRPr lang="en-US" sz="1800" dirty="0">
              <a:solidFill>
                <a:srgbClr val="000000"/>
              </a:solidFill>
              <a:latin typeface="Segoe UI" panose="020B0502040204020203" pitchFamily="34" charset="0"/>
            </a:endParaRPr>
          </a:p>
          <a:p>
            <a:endParaRPr lang="en-CA" dirty="0"/>
          </a:p>
        </p:txBody>
      </p:sp>
      <p:sp>
        <p:nvSpPr>
          <p:cNvPr id="4" name="Slide Number Placeholder 3"/>
          <p:cNvSpPr>
            <a:spLocks noGrp="1"/>
          </p:cNvSpPr>
          <p:nvPr>
            <p:ph type="sldNum" sz="quarter" idx="5"/>
          </p:nvPr>
        </p:nvSpPr>
        <p:spPr/>
        <p:txBody>
          <a:bodyPr/>
          <a:lstStyle/>
          <a:p>
            <a:fld id="{A60663FE-1509-46E6-8606-AD3C4F0641B7}" type="slidenum">
              <a:rPr lang="en-US" smtClean="0"/>
              <a:t>12</a:t>
            </a:fld>
            <a:endParaRPr lang="en-US" dirty="0"/>
          </a:p>
        </p:txBody>
      </p:sp>
    </p:spTree>
    <p:extLst>
      <p:ext uri="{BB962C8B-B14F-4D97-AF65-F5344CB8AC3E}">
        <p14:creationId xmlns:p14="http://schemas.microsoft.com/office/powerpoint/2010/main" val="9944723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are some popular species ID resources that may help you in the field. </a:t>
            </a:r>
          </a:p>
        </p:txBody>
      </p:sp>
      <p:sp>
        <p:nvSpPr>
          <p:cNvPr id="4" name="Slide Number Placeholder 3"/>
          <p:cNvSpPr>
            <a:spLocks noGrp="1"/>
          </p:cNvSpPr>
          <p:nvPr>
            <p:ph type="sldNum" sz="quarter" idx="5"/>
          </p:nvPr>
        </p:nvSpPr>
        <p:spPr/>
        <p:txBody>
          <a:bodyPr/>
          <a:lstStyle/>
          <a:p>
            <a:fld id="{A60663FE-1509-46E6-8606-AD3C4F0641B7}" type="slidenum">
              <a:rPr lang="en-US" smtClean="0"/>
              <a:t>13</a:t>
            </a:fld>
            <a:endParaRPr lang="en-US" dirty="0"/>
          </a:p>
        </p:txBody>
      </p:sp>
    </p:spTree>
    <p:extLst>
      <p:ext uri="{BB962C8B-B14F-4D97-AF65-F5344CB8AC3E}">
        <p14:creationId xmlns:p14="http://schemas.microsoft.com/office/powerpoint/2010/main" val="6085524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solidFill>
                  <a:srgbClr val="000000"/>
                </a:solidFill>
                <a:latin typeface="Segoe UI" panose="020B0502040204020203" pitchFamily="34" charset="0"/>
              </a:rPr>
              <a:t>Now that’s you’ve watched this presentation</a:t>
            </a:r>
          </a:p>
          <a:p>
            <a:r>
              <a:rPr lang="en-US" sz="1800" dirty="0">
                <a:solidFill>
                  <a:srgbClr val="000000"/>
                </a:solidFill>
                <a:latin typeface="Segoe UI" panose="020B0502040204020203" pitchFamily="34" charset="0"/>
              </a:rPr>
              <a:t>You just need to go to the EMS website to review the SOP, field procedures package and focus list to complete your training</a:t>
            </a:r>
          </a:p>
          <a:p>
            <a:r>
              <a:rPr lang="en-US" sz="1800" dirty="0">
                <a:solidFill>
                  <a:srgbClr val="000000"/>
                </a:solidFill>
                <a:latin typeface="Segoe UI" panose="020B0502040204020203" pitchFamily="34" charset="0"/>
              </a:rPr>
              <a:t>Reminder to update your training tracker once you are done, and remember we are suggesting this presentation be reviewed every two years</a:t>
            </a:r>
          </a:p>
          <a:p>
            <a:endParaRPr lang="en-CA" dirty="0"/>
          </a:p>
        </p:txBody>
      </p:sp>
      <p:sp>
        <p:nvSpPr>
          <p:cNvPr id="4" name="Slide Number Placeholder 3"/>
          <p:cNvSpPr>
            <a:spLocks noGrp="1"/>
          </p:cNvSpPr>
          <p:nvPr>
            <p:ph type="sldNum" sz="quarter" idx="5"/>
          </p:nvPr>
        </p:nvSpPr>
        <p:spPr/>
        <p:txBody>
          <a:bodyPr/>
          <a:lstStyle/>
          <a:p>
            <a:fld id="{A60663FE-1509-46E6-8606-AD3C4F0641B7}" type="slidenum">
              <a:rPr lang="en-US" smtClean="0"/>
              <a:t>14</a:t>
            </a:fld>
            <a:endParaRPr lang="en-US" dirty="0"/>
          </a:p>
        </p:txBody>
      </p:sp>
    </p:spTree>
    <p:extLst>
      <p:ext uri="{BB962C8B-B14F-4D97-AF65-F5344CB8AC3E}">
        <p14:creationId xmlns:p14="http://schemas.microsoft.com/office/powerpoint/2010/main" val="35979235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solidFill>
                  <a:srgbClr val="000000"/>
                </a:solidFill>
                <a:latin typeface="Segoe UI" panose="020B0502040204020203" pitchFamily="34" charset="0"/>
              </a:rPr>
              <a:t>Species of Management Concern may be a new term for some of us, because this used be called our “Species at Risk” program</a:t>
            </a:r>
          </a:p>
          <a:p>
            <a:r>
              <a:rPr lang="en-US" sz="1800" dirty="0">
                <a:solidFill>
                  <a:srgbClr val="000000"/>
                </a:solidFill>
                <a:latin typeface="Segoe UI" panose="020B0502040204020203" pitchFamily="34" charset="0"/>
              </a:rPr>
              <a:t>Our base definition of an SOMC is a species, ecosystem, habitat, or wildlife feature that occurs in our operating area and could be adversely affected by forestry operations.</a:t>
            </a:r>
          </a:p>
          <a:p>
            <a:r>
              <a:rPr lang="en-US" sz="1800" dirty="0">
                <a:solidFill>
                  <a:srgbClr val="000000"/>
                </a:solidFill>
                <a:latin typeface="Segoe UI" panose="020B0502040204020203" pitchFamily="34" charset="0"/>
              </a:rPr>
              <a:t>BCTS has both legal and stewardship obligations to manage and conserve these</a:t>
            </a:r>
            <a:endParaRPr lang="en-US" sz="1800" dirty="0">
              <a:solidFill>
                <a:prstClr val="black"/>
              </a:solidFill>
              <a:latin typeface="Segoe UI" panose="020B0502040204020203" pitchFamily="34" charset="0"/>
            </a:endParaRPr>
          </a:p>
          <a:p>
            <a:endParaRPr lang="en-CA" dirty="0"/>
          </a:p>
        </p:txBody>
      </p:sp>
      <p:sp>
        <p:nvSpPr>
          <p:cNvPr id="4" name="Slide Number Placeholder 3"/>
          <p:cNvSpPr>
            <a:spLocks noGrp="1"/>
          </p:cNvSpPr>
          <p:nvPr>
            <p:ph type="sldNum" sz="quarter" idx="5"/>
          </p:nvPr>
        </p:nvSpPr>
        <p:spPr/>
        <p:txBody>
          <a:bodyPr/>
          <a:lstStyle/>
          <a:p>
            <a:fld id="{A60663FE-1509-46E6-8606-AD3C4F0641B7}" type="slidenum">
              <a:rPr lang="en-US" smtClean="0"/>
              <a:t>3</a:t>
            </a:fld>
            <a:endParaRPr lang="en-US" dirty="0"/>
          </a:p>
        </p:txBody>
      </p:sp>
    </p:spTree>
    <p:extLst>
      <p:ext uri="{BB962C8B-B14F-4D97-AF65-F5344CB8AC3E}">
        <p14:creationId xmlns:p14="http://schemas.microsoft.com/office/powerpoint/2010/main" val="41573230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6AB2B6-E9AE-523F-A8BA-88BBA5D1516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42729F8-A502-160A-DC78-609791863B7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089A4CA-3758-B1F3-63B2-DEFD791458A4}"/>
              </a:ext>
            </a:extLst>
          </p:cNvPr>
          <p:cNvSpPr>
            <a:spLocks noGrp="1"/>
          </p:cNvSpPr>
          <p:nvPr>
            <p:ph type="body" idx="1"/>
          </p:nvPr>
        </p:nvSpPr>
        <p:spPr/>
        <p:txBody>
          <a:bodyPr/>
          <a:lstStyle/>
          <a:p>
            <a:r>
              <a:rPr lang="en-US" sz="1800" dirty="0">
                <a:solidFill>
                  <a:srgbClr val="000000"/>
                </a:solidFill>
                <a:latin typeface="Segoe UI" panose="020B0502040204020203" pitchFamily="34" charset="0"/>
              </a:rPr>
              <a:t>These species and ecosystems of management concern (SOMC) are identified by a variety of sources:</a:t>
            </a:r>
          </a:p>
          <a:p>
            <a:r>
              <a:rPr lang="en-US" sz="1800" dirty="0">
                <a:solidFill>
                  <a:srgbClr val="000000"/>
                </a:solidFill>
                <a:latin typeface="Segoe UI" panose="020B0502040204020203" pitchFamily="34" charset="0"/>
              </a:rPr>
              <a:t>Legislation! including provincial and federal legislation and policy that spell out legal requirements for ‘at-risk’ species </a:t>
            </a:r>
          </a:p>
          <a:p>
            <a:r>
              <a:rPr lang="en-US" sz="1800" dirty="0">
                <a:solidFill>
                  <a:srgbClr val="000000"/>
                </a:solidFill>
                <a:latin typeface="Segoe UI" panose="020B0502040204020203" pitchFamily="34" charset="0"/>
              </a:rPr>
              <a:t>SFI! Has specific requirements based on conservation status from independent bodies such as the BC Conservation Data Centre (CDC) or the Committee on Status of Endangered Wildlife in Canada (COSEWIC)</a:t>
            </a:r>
          </a:p>
          <a:p>
            <a:r>
              <a:rPr lang="en-US" sz="1800" dirty="0">
                <a:solidFill>
                  <a:srgbClr val="000000"/>
                </a:solidFill>
                <a:latin typeface="Segoe UI" panose="020B0502040204020203" pitchFamily="34" charset="0"/>
              </a:rPr>
              <a:t>Not at-risk by established conservation definitions, but maybe a species has been locally identified for social/economic reasons. These may come from local resource management plans</a:t>
            </a:r>
            <a:endParaRPr lang="en-US" sz="1800" dirty="0">
              <a:solidFill>
                <a:prstClr val="black"/>
              </a:solidFill>
              <a:latin typeface="Segoe UI" panose="020B0502040204020203" pitchFamily="34" charset="0"/>
            </a:endParaRPr>
          </a:p>
          <a:p>
            <a:endParaRPr lang="en-CA" dirty="0"/>
          </a:p>
        </p:txBody>
      </p:sp>
      <p:sp>
        <p:nvSpPr>
          <p:cNvPr id="4" name="Slide Number Placeholder 3">
            <a:extLst>
              <a:ext uri="{FF2B5EF4-FFF2-40B4-BE49-F238E27FC236}">
                <a16:creationId xmlns:a16="http://schemas.microsoft.com/office/drawing/2014/main" id="{94BC5E3C-F508-52A7-B250-5E72AB13FC0F}"/>
              </a:ext>
            </a:extLst>
          </p:cNvPr>
          <p:cNvSpPr>
            <a:spLocks noGrp="1"/>
          </p:cNvSpPr>
          <p:nvPr>
            <p:ph type="sldNum" sz="quarter" idx="5"/>
          </p:nvPr>
        </p:nvSpPr>
        <p:spPr/>
        <p:txBody>
          <a:bodyPr/>
          <a:lstStyle/>
          <a:p>
            <a:fld id="{A60663FE-1509-46E6-8606-AD3C4F0641B7}" type="slidenum">
              <a:rPr lang="en-US" smtClean="0"/>
              <a:t>4</a:t>
            </a:fld>
            <a:endParaRPr lang="en-US" dirty="0"/>
          </a:p>
        </p:txBody>
      </p:sp>
    </p:spTree>
    <p:extLst>
      <p:ext uri="{BB962C8B-B14F-4D97-AF65-F5344CB8AC3E}">
        <p14:creationId xmlns:p14="http://schemas.microsoft.com/office/powerpoint/2010/main" val="29599995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As you can see, we have many examples of legislation that relate to our management of SOMC.</a:t>
            </a:r>
            <a:endParaRPr lang="en-US" dirty="0"/>
          </a:p>
        </p:txBody>
      </p:sp>
      <p:sp>
        <p:nvSpPr>
          <p:cNvPr id="4" name="Slide Number Placeholder 3"/>
          <p:cNvSpPr>
            <a:spLocks noGrp="1"/>
          </p:cNvSpPr>
          <p:nvPr>
            <p:ph type="sldNum" sz="quarter" idx="5"/>
          </p:nvPr>
        </p:nvSpPr>
        <p:spPr/>
        <p:txBody>
          <a:bodyPr/>
          <a:lstStyle/>
          <a:p>
            <a:fld id="{A60663FE-1509-46E6-8606-AD3C4F0641B7}" type="slidenum">
              <a:rPr lang="en-US" smtClean="0"/>
              <a:t>5</a:t>
            </a:fld>
            <a:endParaRPr lang="en-US" dirty="0"/>
          </a:p>
        </p:txBody>
      </p:sp>
    </p:spTree>
    <p:extLst>
      <p:ext uri="{BB962C8B-B14F-4D97-AF65-F5344CB8AC3E}">
        <p14:creationId xmlns:p14="http://schemas.microsoft.com/office/powerpoint/2010/main" val="30777302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800" dirty="0">
                <a:solidFill>
                  <a:srgbClr val="000000"/>
                </a:solidFill>
                <a:latin typeface="Segoe UI" panose="020B0502040204020203" pitchFamily="34" charset="0"/>
              </a:rPr>
              <a:t>Let’s talk certifications now.</a:t>
            </a:r>
          </a:p>
          <a:p>
            <a:r>
              <a:rPr lang="en-US" sz="1800" dirty="0">
                <a:solidFill>
                  <a:srgbClr val="000000"/>
                </a:solidFill>
                <a:latin typeface="Segoe UI" panose="020B0502040204020203" pitchFamily="34" charset="0"/>
              </a:rPr>
              <a:t>As you all know, BC Timber Sales is certified under the Sustainable Forestry Initiative (SFI)</a:t>
            </a:r>
          </a:p>
          <a:p>
            <a:r>
              <a:rPr lang="en-US" sz="1800" dirty="0">
                <a:solidFill>
                  <a:srgbClr val="000000"/>
                </a:solidFill>
                <a:latin typeface="Segoe UI" panose="020B0502040204020203" pitchFamily="34" charset="0"/>
              </a:rPr>
              <a:t>And you don’t need to memorize this, but just be aware that the SOMC program mainly falls under SFI Objective four.</a:t>
            </a:r>
          </a:p>
          <a:p>
            <a:r>
              <a:rPr lang="en-US" sz="1800" dirty="0">
                <a:solidFill>
                  <a:srgbClr val="000000"/>
                </a:solidFill>
                <a:latin typeface="Segoe UI" panose="020B0502040204020203" pitchFamily="34" charset="0"/>
              </a:rPr>
              <a:t>Conformance with Objective 4’s indicators is being achieved through this SOMC program,</a:t>
            </a:r>
          </a:p>
          <a:p>
            <a:r>
              <a:rPr lang="en-US" sz="1800" dirty="0">
                <a:solidFill>
                  <a:srgbClr val="000000"/>
                </a:solidFill>
                <a:latin typeface="Segoe UI" panose="020B0502040204020203" pitchFamily="34" charset="0"/>
              </a:rPr>
              <a:t>Which is why it’s so important we are all aware of this program and how to implement it! </a:t>
            </a:r>
          </a:p>
        </p:txBody>
      </p:sp>
      <p:sp>
        <p:nvSpPr>
          <p:cNvPr id="4" name="Slide Number Placeholder 3"/>
          <p:cNvSpPr>
            <a:spLocks noGrp="1"/>
          </p:cNvSpPr>
          <p:nvPr>
            <p:ph type="sldNum" sz="quarter" idx="5"/>
          </p:nvPr>
        </p:nvSpPr>
        <p:spPr/>
        <p:txBody>
          <a:bodyPr/>
          <a:lstStyle/>
          <a:p>
            <a:fld id="{A60663FE-1509-46E6-8606-AD3C4F0641B7}" type="slidenum">
              <a:rPr lang="en-US" smtClean="0"/>
              <a:t>6</a:t>
            </a:fld>
            <a:endParaRPr lang="en-US" dirty="0"/>
          </a:p>
        </p:txBody>
      </p:sp>
    </p:spTree>
    <p:extLst>
      <p:ext uri="{BB962C8B-B14F-4D97-AF65-F5344CB8AC3E}">
        <p14:creationId xmlns:p14="http://schemas.microsoft.com/office/powerpoint/2010/main" val="14554914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solidFill>
                  <a:srgbClr val="000000"/>
                </a:solidFill>
                <a:latin typeface="Segoe UI" panose="020B0502040204020203" pitchFamily="34" charset="0"/>
              </a:rPr>
              <a:t>SFI requires our SOMC program to cover ecosystems and species that are again a) covered by our legislation (listed here in green)</a:t>
            </a:r>
          </a:p>
          <a:p>
            <a:r>
              <a:rPr lang="en-US" sz="1800" dirty="0">
                <a:solidFill>
                  <a:srgbClr val="000000"/>
                </a:solidFill>
                <a:latin typeface="Segoe UI" panose="020B0502040204020203" pitchFamily="34" charset="0"/>
              </a:rPr>
              <a:t>and b) covered by any of the conservation rankings shown here in blue</a:t>
            </a:r>
          </a:p>
          <a:p>
            <a:r>
              <a:rPr lang="en-US" sz="1800" dirty="0">
                <a:solidFill>
                  <a:srgbClr val="000000"/>
                </a:solidFill>
                <a:latin typeface="Segoe UI" panose="020B0502040204020203" pitchFamily="34" charset="0"/>
              </a:rPr>
              <a:t>SFI also requires coverage for anything not at risk, but identified locally for social and/or economic reasons</a:t>
            </a:r>
            <a:endParaRPr lang="en-US" sz="1800" dirty="0">
              <a:solidFill>
                <a:prstClr val="black"/>
              </a:solidFill>
              <a:latin typeface="Segoe UI" panose="020B0502040204020203" pitchFamily="34" charset="0"/>
            </a:endParaRPr>
          </a:p>
          <a:p>
            <a:endParaRPr lang="en-CA" dirty="0"/>
          </a:p>
        </p:txBody>
      </p:sp>
      <p:sp>
        <p:nvSpPr>
          <p:cNvPr id="4" name="Slide Number Placeholder 3"/>
          <p:cNvSpPr>
            <a:spLocks noGrp="1"/>
          </p:cNvSpPr>
          <p:nvPr>
            <p:ph type="sldNum" sz="quarter" idx="5"/>
          </p:nvPr>
        </p:nvSpPr>
        <p:spPr/>
        <p:txBody>
          <a:bodyPr/>
          <a:lstStyle/>
          <a:p>
            <a:fld id="{A60663FE-1509-46E6-8606-AD3C4F0641B7}" type="slidenum">
              <a:rPr lang="en-US" smtClean="0"/>
              <a:t>7</a:t>
            </a:fld>
            <a:endParaRPr lang="en-US" dirty="0"/>
          </a:p>
        </p:txBody>
      </p:sp>
    </p:spTree>
    <p:extLst>
      <p:ext uri="{BB962C8B-B14F-4D97-AF65-F5344CB8AC3E}">
        <p14:creationId xmlns:p14="http://schemas.microsoft.com/office/powerpoint/2010/main" val="22507788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solidFill>
                  <a:srgbClr val="000000"/>
                </a:solidFill>
                <a:latin typeface="Segoe UI" panose="020B0502040204020203" pitchFamily="34" charset="0"/>
              </a:rPr>
              <a:t>To summarize:</a:t>
            </a:r>
          </a:p>
          <a:p>
            <a:r>
              <a:rPr lang="en-US" sz="1800" dirty="0">
                <a:solidFill>
                  <a:srgbClr val="000000"/>
                </a:solidFill>
                <a:latin typeface="Segoe UI" panose="020B0502040204020203" pitchFamily="34" charset="0"/>
              </a:rPr>
              <a:t>The conservation of SOMC is a fundamental component of sustainable forest management, and sustainability is an overarching BCTS principle. We genuinely want to maintain biological diversity</a:t>
            </a:r>
          </a:p>
          <a:p>
            <a:r>
              <a:rPr lang="en-US" sz="1800" dirty="0">
                <a:solidFill>
                  <a:srgbClr val="000000"/>
                </a:solidFill>
                <a:latin typeface="Segoe UI" panose="020B0502040204020203" pitchFamily="34" charset="0"/>
              </a:rPr>
              <a:t>Next in line of importance of course, is to comply with federal and provincial legislation </a:t>
            </a:r>
          </a:p>
          <a:p>
            <a:r>
              <a:rPr lang="en-US" sz="1800" dirty="0">
                <a:solidFill>
                  <a:srgbClr val="000000"/>
                </a:solidFill>
                <a:latin typeface="Segoe UI" panose="020B0502040204020203" pitchFamily="34" charset="0"/>
              </a:rPr>
              <a:t>And finally, we need to do this to maintain our SFI certification</a:t>
            </a:r>
            <a:endParaRPr lang="en-US" sz="1800" dirty="0">
              <a:solidFill>
                <a:prstClr val="black"/>
              </a:solidFill>
              <a:latin typeface="Segoe UI" panose="020B0502040204020203" pitchFamily="34" charset="0"/>
            </a:endParaRPr>
          </a:p>
          <a:p>
            <a:endParaRPr lang="en-CA" dirty="0"/>
          </a:p>
        </p:txBody>
      </p:sp>
      <p:sp>
        <p:nvSpPr>
          <p:cNvPr id="4" name="Slide Number Placeholder 3"/>
          <p:cNvSpPr>
            <a:spLocks noGrp="1"/>
          </p:cNvSpPr>
          <p:nvPr>
            <p:ph type="sldNum" sz="quarter" idx="5"/>
          </p:nvPr>
        </p:nvSpPr>
        <p:spPr/>
        <p:txBody>
          <a:bodyPr/>
          <a:lstStyle/>
          <a:p>
            <a:fld id="{A60663FE-1509-46E6-8606-AD3C4F0641B7}" type="slidenum">
              <a:rPr lang="en-US" smtClean="0"/>
              <a:t>8</a:t>
            </a:fld>
            <a:endParaRPr lang="en-US" dirty="0"/>
          </a:p>
        </p:txBody>
      </p:sp>
    </p:spTree>
    <p:extLst>
      <p:ext uri="{BB962C8B-B14F-4D97-AF65-F5344CB8AC3E}">
        <p14:creationId xmlns:p14="http://schemas.microsoft.com/office/powerpoint/2010/main" val="26297816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solidFill>
                  <a:srgbClr val="000000"/>
                </a:solidFill>
                <a:latin typeface="Segoe UI" panose="020B0502040204020203" pitchFamily="34" charset="0"/>
              </a:rPr>
              <a:t>SFI has specific requirements not only for what defines an SOMC, but also what needs to be included in a program to be looking for, identifying, and managing these species</a:t>
            </a:r>
          </a:p>
          <a:p>
            <a:r>
              <a:rPr lang="en-US" sz="1800" dirty="0">
                <a:solidFill>
                  <a:srgbClr val="000000"/>
                </a:solidFill>
                <a:latin typeface="Segoe UI" panose="020B0502040204020203" pitchFamily="34" charset="0"/>
              </a:rPr>
              <a:t>We are also required to deliver this awareness training for staff and contractors.</a:t>
            </a:r>
          </a:p>
          <a:p>
            <a:r>
              <a:rPr lang="en-US" sz="1800" dirty="0">
                <a:solidFill>
                  <a:srgbClr val="000000"/>
                </a:solidFill>
                <a:latin typeface="Segoe UI" panose="020B0502040204020203" pitchFamily="34" charset="0"/>
              </a:rPr>
              <a:t>So, in conformance with those requirements, our program at Babine includes four main documents you need to be aware of:</a:t>
            </a:r>
          </a:p>
          <a:p>
            <a:r>
              <a:rPr lang="en-CA" sz="1800" dirty="0">
                <a:solidFill>
                  <a:srgbClr val="000000"/>
                </a:solidFill>
                <a:latin typeface="Segoe UI" panose="020B0502040204020203" pitchFamily="34" charset="0"/>
              </a:rPr>
              <a:t>Standard Operating Procedure</a:t>
            </a:r>
          </a:p>
          <a:p>
            <a:r>
              <a:rPr lang="en-US" sz="1800" dirty="0">
                <a:solidFill>
                  <a:srgbClr val="000000"/>
                </a:solidFill>
                <a:latin typeface="Segoe UI" panose="020B0502040204020203" pitchFamily="34" charset="0"/>
              </a:rPr>
              <a:t>Focus Lists that identify the exact species covered under this program</a:t>
            </a:r>
          </a:p>
          <a:p>
            <a:r>
              <a:rPr lang="en-CA" sz="1800" dirty="0">
                <a:solidFill>
                  <a:srgbClr val="000000"/>
                </a:solidFill>
                <a:latin typeface="Segoe UI" panose="020B0502040204020203" pitchFamily="34" charset="0"/>
              </a:rPr>
              <a:t>Operator Awareness Sheet</a:t>
            </a:r>
          </a:p>
          <a:p>
            <a:r>
              <a:rPr lang="en-CA" sz="1800" dirty="0">
                <a:solidFill>
                  <a:srgbClr val="000000"/>
                </a:solidFill>
                <a:latin typeface="Segoe UI" panose="020B0502040204020203" pitchFamily="34" charset="0"/>
              </a:rPr>
              <a:t>Field Procedure package for the field</a:t>
            </a:r>
          </a:p>
          <a:p>
            <a:endParaRPr lang="en-CA" dirty="0"/>
          </a:p>
        </p:txBody>
      </p:sp>
      <p:sp>
        <p:nvSpPr>
          <p:cNvPr id="4" name="Slide Number Placeholder 3"/>
          <p:cNvSpPr>
            <a:spLocks noGrp="1"/>
          </p:cNvSpPr>
          <p:nvPr>
            <p:ph type="sldNum" sz="quarter" idx="5"/>
          </p:nvPr>
        </p:nvSpPr>
        <p:spPr/>
        <p:txBody>
          <a:bodyPr/>
          <a:lstStyle/>
          <a:p>
            <a:fld id="{A60663FE-1509-46E6-8606-AD3C4F0641B7}" type="slidenum">
              <a:rPr lang="en-US" smtClean="0"/>
              <a:t>9</a:t>
            </a:fld>
            <a:endParaRPr lang="en-US" dirty="0"/>
          </a:p>
        </p:txBody>
      </p:sp>
    </p:spTree>
    <p:extLst>
      <p:ext uri="{BB962C8B-B14F-4D97-AF65-F5344CB8AC3E}">
        <p14:creationId xmlns:p14="http://schemas.microsoft.com/office/powerpoint/2010/main" val="33483782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 breakdown of the SOMC found in Babine business area, and a link to the focus list that we should all be familiar with.</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60663FE-1509-46E6-8606-AD3C4F0641B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8320030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C0DD3D03-244B-B945-BD76-27782F53E6AA}"/>
              </a:ext>
            </a:extLst>
          </p:cNvPr>
          <p:cNvPicPr>
            <a:picLocks noChangeAspect="1"/>
          </p:cNvPicPr>
          <p:nvPr userDrawn="1"/>
        </p:nvPicPr>
        <p:blipFill>
          <a:blip r:embed="rId2"/>
          <a:srcRect/>
          <a:stretch/>
        </p:blipFill>
        <p:spPr>
          <a:xfrm>
            <a:off x="0" y="0"/>
            <a:ext cx="12192000" cy="6858000"/>
          </a:xfrm>
          <a:prstGeom prst="rect">
            <a:avLst/>
          </a:prstGeom>
        </p:spPr>
      </p:pic>
      <p:sp>
        <p:nvSpPr>
          <p:cNvPr id="2" name="Title 1">
            <a:extLst>
              <a:ext uri="{FF2B5EF4-FFF2-40B4-BE49-F238E27FC236}">
                <a16:creationId xmlns:a16="http://schemas.microsoft.com/office/drawing/2014/main" id="{2BBD2AD6-A1E4-D74D-97E5-89A1ECAFE07C}"/>
              </a:ext>
            </a:extLst>
          </p:cNvPr>
          <p:cNvSpPr>
            <a:spLocks noGrp="1"/>
          </p:cNvSpPr>
          <p:nvPr>
            <p:ph type="ctrTitle" hasCustomPrompt="1"/>
          </p:nvPr>
        </p:nvSpPr>
        <p:spPr>
          <a:xfrm>
            <a:off x="375920" y="3464560"/>
            <a:ext cx="5344160" cy="1288038"/>
          </a:xfrm>
        </p:spPr>
        <p:txBody>
          <a:bodyPr anchor="b"/>
          <a:lstStyle>
            <a:lvl1pPr algn="l">
              <a:defRPr sz="4000" b="1">
                <a:solidFill>
                  <a:schemeClr val="bg1"/>
                </a:solidFill>
                <a:latin typeface="BC Sans" pitchFamily="2" charset="0"/>
                <a:ea typeface="BC Sans" pitchFamily="2" charset="0"/>
              </a:defRPr>
            </a:lvl1pPr>
          </a:lstStyle>
          <a:p>
            <a:r>
              <a:rPr lang="en-US" dirty="0"/>
              <a:t>Click to Edit Master Title Style</a:t>
            </a:r>
          </a:p>
        </p:txBody>
      </p:sp>
      <p:sp>
        <p:nvSpPr>
          <p:cNvPr id="3" name="Subtitle 2">
            <a:extLst>
              <a:ext uri="{FF2B5EF4-FFF2-40B4-BE49-F238E27FC236}">
                <a16:creationId xmlns:a16="http://schemas.microsoft.com/office/drawing/2014/main" id="{60F8FB78-6187-544F-810D-1A16E3CE1320}"/>
              </a:ext>
            </a:extLst>
          </p:cNvPr>
          <p:cNvSpPr>
            <a:spLocks noGrp="1"/>
          </p:cNvSpPr>
          <p:nvPr>
            <p:ph type="subTitle" idx="1"/>
          </p:nvPr>
        </p:nvSpPr>
        <p:spPr>
          <a:xfrm>
            <a:off x="375920" y="4886980"/>
            <a:ext cx="5344160" cy="538460"/>
          </a:xfrm>
        </p:spPr>
        <p:txBody>
          <a:bodyPr/>
          <a:lstStyle>
            <a:lvl1pPr marL="0" indent="0" algn="l">
              <a:buNone/>
              <a:defRPr sz="2400">
                <a:solidFill>
                  <a:schemeClr val="bg1"/>
                </a:solidFill>
                <a:latin typeface="BC Sans" pitchFamily="2" charset="0"/>
                <a:ea typeface="BC Sans"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pic>
        <p:nvPicPr>
          <p:cNvPr id="6" name="Picture 5" descr="Graphical user interface, logo&#10;&#10;Description automatically generated with medium confidence">
            <a:extLst>
              <a:ext uri="{FF2B5EF4-FFF2-40B4-BE49-F238E27FC236}">
                <a16:creationId xmlns:a16="http://schemas.microsoft.com/office/drawing/2014/main" id="{952B0E57-5DAE-4143-9348-9E314BB1646B}"/>
              </a:ext>
            </a:extLst>
          </p:cNvPr>
          <p:cNvPicPr>
            <a:picLocks noChangeAspect="1"/>
          </p:cNvPicPr>
          <p:nvPr userDrawn="1"/>
        </p:nvPicPr>
        <p:blipFill>
          <a:blip r:embed="rId3"/>
          <a:stretch>
            <a:fillRect/>
          </a:stretch>
        </p:blipFill>
        <p:spPr>
          <a:xfrm>
            <a:off x="60960" y="1122144"/>
            <a:ext cx="4358640" cy="1819711"/>
          </a:xfrm>
          <a:prstGeom prst="rect">
            <a:avLst/>
          </a:prstGeom>
        </p:spPr>
      </p:pic>
    </p:spTree>
    <p:extLst>
      <p:ext uri="{BB962C8B-B14F-4D97-AF65-F5344CB8AC3E}">
        <p14:creationId xmlns:p14="http://schemas.microsoft.com/office/powerpoint/2010/main" val="35810058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FCDB9A-83CE-EB45-A501-A626C7A044A0}"/>
              </a:ext>
            </a:extLst>
          </p:cNvPr>
          <p:cNvSpPr>
            <a:spLocks noGrp="1"/>
          </p:cNvSpPr>
          <p:nvPr>
            <p:ph type="title" hasCustomPrompt="1"/>
          </p:nvPr>
        </p:nvSpPr>
        <p:spPr/>
        <p:txBody>
          <a:bodyPr/>
          <a:lstStyle/>
          <a:p>
            <a:r>
              <a:rPr lang="en-US" dirty="0"/>
              <a:t>Click To Edit Master Title Style</a:t>
            </a:r>
          </a:p>
        </p:txBody>
      </p:sp>
      <p:sp>
        <p:nvSpPr>
          <p:cNvPr id="3" name="Vertical Text Placeholder 2">
            <a:extLst>
              <a:ext uri="{FF2B5EF4-FFF2-40B4-BE49-F238E27FC236}">
                <a16:creationId xmlns:a16="http://schemas.microsoft.com/office/drawing/2014/main" id="{78EEF9A9-35D4-EF4E-A86A-557E8D72811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55338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67C00CC-3683-2B44-B622-A37CD4D5C009}"/>
              </a:ext>
            </a:extLst>
          </p:cNvPr>
          <p:cNvSpPr>
            <a:spLocks noGrp="1"/>
          </p:cNvSpPr>
          <p:nvPr>
            <p:ph type="title" orient="vert" hasCustomPrompt="1"/>
          </p:nvPr>
        </p:nvSpPr>
        <p:spPr>
          <a:xfrm>
            <a:off x="8724900" y="1777999"/>
            <a:ext cx="2628900" cy="4398963"/>
          </a:xfrm>
        </p:spPr>
        <p:txBody>
          <a:bodyPr vert="eaVert"/>
          <a:lstStyle>
            <a:lvl1pPr>
              <a:defRPr>
                <a:solidFill>
                  <a:schemeClr val="tx1"/>
                </a:solidFill>
              </a:defRPr>
            </a:lvl1pPr>
          </a:lstStyle>
          <a:p>
            <a:r>
              <a:rPr lang="en-US" dirty="0"/>
              <a:t>CLICK TO EDIT MASTER TITLE STYLE</a:t>
            </a:r>
          </a:p>
        </p:txBody>
      </p:sp>
      <p:sp>
        <p:nvSpPr>
          <p:cNvPr id="3" name="Vertical Text Placeholder 2">
            <a:extLst>
              <a:ext uri="{FF2B5EF4-FFF2-40B4-BE49-F238E27FC236}">
                <a16:creationId xmlns:a16="http://schemas.microsoft.com/office/drawing/2014/main" id="{D26404E4-ABBE-9046-984B-184F195C9C5D}"/>
              </a:ext>
            </a:extLst>
          </p:cNvPr>
          <p:cNvSpPr>
            <a:spLocks noGrp="1"/>
          </p:cNvSpPr>
          <p:nvPr>
            <p:ph type="body" orient="vert" idx="1"/>
          </p:nvPr>
        </p:nvSpPr>
        <p:spPr>
          <a:xfrm>
            <a:off x="838200" y="1777999"/>
            <a:ext cx="7734300" cy="4398964"/>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9386227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9"/>
            <a:ext cx="10363200" cy="1470025"/>
          </a:xfrm>
        </p:spPr>
        <p:txBody>
          <a:bodyPr/>
          <a:lstStyle/>
          <a:p>
            <a:r>
              <a:rPr lang="en-US" dirty="0"/>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fld id="{334BCB29-EC4F-4109-A054-3A6806E8A892}" type="datetimeFigureOut">
              <a:rPr lang="en-US" smtClean="0"/>
              <a:pPr/>
              <a:t>11/7/2024</a:t>
            </a:fld>
            <a:endParaRPr lang="en-US"/>
          </a:p>
        </p:txBody>
      </p:sp>
      <p:sp>
        <p:nvSpPr>
          <p:cNvPr id="5" name="Footer Placeholder 4"/>
          <p:cNvSpPr>
            <a:spLocks noGrp="1"/>
          </p:cNvSpPr>
          <p:nvPr>
            <p:ph type="ftr" sz="quarter" idx="11"/>
          </p:nvPr>
        </p:nvSpPr>
        <p:spPr/>
        <p:txBody>
          <a:bodyPr/>
          <a:lstStyle/>
          <a:p>
            <a:r>
              <a:rPr lang="en-US"/>
              <a:t>2022-07-27</a:t>
            </a:r>
          </a:p>
        </p:txBody>
      </p:sp>
      <p:sp>
        <p:nvSpPr>
          <p:cNvPr id="6" name="Slide Number Placeholder 5"/>
          <p:cNvSpPr>
            <a:spLocks noGrp="1"/>
          </p:cNvSpPr>
          <p:nvPr>
            <p:ph type="sldNum" sz="quarter" idx="12"/>
          </p:nvPr>
        </p:nvSpPr>
        <p:spPr/>
        <p:txBody>
          <a:bodyPr/>
          <a:lstStyle/>
          <a:p>
            <a:fld id="{216D8E7E-9383-4C06-B92B-595DFD3D280D}" type="slidenum">
              <a:rPr lang="en-US" smtClean="0"/>
              <a:pPr/>
              <a:t>‹#›</a:t>
            </a:fld>
            <a:endParaRPr lang="en-US"/>
          </a:p>
        </p:txBody>
      </p:sp>
    </p:spTree>
    <p:extLst>
      <p:ext uri="{BB962C8B-B14F-4D97-AF65-F5344CB8AC3E}">
        <p14:creationId xmlns:p14="http://schemas.microsoft.com/office/powerpoint/2010/main" val="2960614164"/>
      </p:ext>
    </p:extLst>
  </p:cSld>
  <p:clrMapOvr>
    <a:masterClrMapping/>
  </p:clrMapOvr>
  <p:hf sldNum="0" hdr="0" dt="0"/>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988694" y="1731645"/>
            <a:ext cx="10593705" cy="43945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34BCB29-EC4F-4109-A054-3A6806E8A892}" type="datetimeFigureOut">
              <a:rPr lang="en-US" smtClean="0"/>
              <a:pPr/>
              <a:t>11/7/2024</a:t>
            </a:fld>
            <a:endParaRPr lang="en-US"/>
          </a:p>
        </p:txBody>
      </p:sp>
      <p:sp>
        <p:nvSpPr>
          <p:cNvPr id="5" name="Footer Placeholder 4"/>
          <p:cNvSpPr>
            <a:spLocks noGrp="1"/>
          </p:cNvSpPr>
          <p:nvPr>
            <p:ph type="ftr" sz="quarter" idx="11"/>
          </p:nvPr>
        </p:nvSpPr>
        <p:spPr/>
        <p:txBody>
          <a:bodyPr/>
          <a:lstStyle/>
          <a:p>
            <a:r>
              <a:rPr lang="en-US"/>
              <a:t>2022-07-27</a:t>
            </a:r>
          </a:p>
        </p:txBody>
      </p:sp>
      <p:sp>
        <p:nvSpPr>
          <p:cNvPr id="6" name="Slide Number Placeholder 5"/>
          <p:cNvSpPr>
            <a:spLocks noGrp="1"/>
          </p:cNvSpPr>
          <p:nvPr>
            <p:ph type="sldNum" sz="quarter" idx="12"/>
          </p:nvPr>
        </p:nvSpPr>
        <p:spPr/>
        <p:txBody>
          <a:bodyPr/>
          <a:lstStyle/>
          <a:p>
            <a:fld id="{216D8E7E-9383-4C06-B92B-595DFD3D280D}" type="slidenum">
              <a:rPr lang="en-US" smtClean="0"/>
              <a:pPr/>
              <a:t>‹#›</a:t>
            </a:fld>
            <a:endParaRPr lang="en-US"/>
          </a:p>
        </p:txBody>
      </p:sp>
    </p:spTree>
    <p:extLst>
      <p:ext uri="{BB962C8B-B14F-4D97-AF65-F5344CB8AC3E}">
        <p14:creationId xmlns:p14="http://schemas.microsoft.com/office/powerpoint/2010/main" val="749610356"/>
      </p:ext>
    </p:extLst>
  </p:cSld>
  <p:clrMapOvr>
    <a:masterClrMapping/>
  </p:clrMapOvr>
  <p:hf sldNum="0" hd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782955" y="2097405"/>
            <a:ext cx="5061586" cy="40287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345555" y="2097405"/>
            <a:ext cx="5061586" cy="40287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334BCB29-EC4F-4109-A054-3A6806E8A892}" type="datetimeFigureOut">
              <a:rPr lang="en-US" smtClean="0"/>
              <a:pPr/>
              <a:t>11/7/2024</a:t>
            </a:fld>
            <a:endParaRPr lang="en-US"/>
          </a:p>
        </p:txBody>
      </p:sp>
      <p:sp>
        <p:nvSpPr>
          <p:cNvPr id="6" name="Footer Placeholder 5"/>
          <p:cNvSpPr>
            <a:spLocks noGrp="1"/>
          </p:cNvSpPr>
          <p:nvPr>
            <p:ph type="ftr" sz="quarter" idx="11"/>
          </p:nvPr>
        </p:nvSpPr>
        <p:spPr/>
        <p:txBody>
          <a:bodyPr/>
          <a:lstStyle/>
          <a:p>
            <a:r>
              <a:rPr lang="en-US"/>
              <a:t>2022-07-27</a:t>
            </a:r>
          </a:p>
        </p:txBody>
      </p:sp>
      <p:sp>
        <p:nvSpPr>
          <p:cNvPr id="7" name="Slide Number Placeholder 6"/>
          <p:cNvSpPr>
            <a:spLocks noGrp="1"/>
          </p:cNvSpPr>
          <p:nvPr>
            <p:ph type="sldNum" sz="quarter" idx="12"/>
          </p:nvPr>
        </p:nvSpPr>
        <p:spPr/>
        <p:txBody>
          <a:bodyPr/>
          <a:lstStyle/>
          <a:p>
            <a:fld id="{216D8E7E-9383-4C06-B92B-595DFD3D280D}" type="slidenum">
              <a:rPr lang="en-US" smtClean="0"/>
              <a:pPr/>
              <a:t>‹#›</a:t>
            </a:fld>
            <a:endParaRPr lang="en-US"/>
          </a:p>
        </p:txBody>
      </p:sp>
    </p:spTree>
    <p:extLst>
      <p:ext uri="{BB962C8B-B14F-4D97-AF65-F5344CB8AC3E}">
        <p14:creationId xmlns:p14="http://schemas.microsoft.com/office/powerpoint/2010/main" val="788341622"/>
      </p:ext>
    </p:extLst>
  </p:cSld>
  <p:clrMapOvr>
    <a:masterClrMapping/>
  </p:clrMapOvr>
  <p:hf sldNum="0" hd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606165" y="274638"/>
            <a:ext cx="7976235" cy="1143000"/>
          </a:xfrm>
        </p:spPr>
        <p:txBody>
          <a:bodyPr>
            <a:normAutofit/>
          </a:bodyPr>
          <a:lstStyle>
            <a:lvl1pPr algn="l">
              <a:defRPr sz="3200" b="1"/>
            </a:lvl1pPr>
          </a:lstStyle>
          <a:p>
            <a:r>
              <a:rPr lang="en-US" dirty="0"/>
              <a:t>Click to edit Master title style</a:t>
            </a:r>
          </a:p>
        </p:txBody>
      </p:sp>
      <p:sp>
        <p:nvSpPr>
          <p:cNvPr id="3" name="Date Placeholder 2"/>
          <p:cNvSpPr>
            <a:spLocks noGrp="1"/>
          </p:cNvSpPr>
          <p:nvPr>
            <p:ph type="dt" sz="half" idx="10"/>
          </p:nvPr>
        </p:nvSpPr>
        <p:spPr/>
        <p:txBody>
          <a:bodyPr/>
          <a:lstStyle/>
          <a:p>
            <a:fld id="{334BCB29-EC4F-4109-A054-3A6806E8A892}" type="datetimeFigureOut">
              <a:rPr lang="en-US" smtClean="0"/>
              <a:pPr/>
              <a:t>11/7/2024</a:t>
            </a:fld>
            <a:endParaRPr lang="en-US"/>
          </a:p>
        </p:txBody>
      </p:sp>
      <p:sp>
        <p:nvSpPr>
          <p:cNvPr id="4" name="Footer Placeholder 3"/>
          <p:cNvSpPr>
            <a:spLocks noGrp="1"/>
          </p:cNvSpPr>
          <p:nvPr>
            <p:ph type="ftr" sz="quarter" idx="11"/>
          </p:nvPr>
        </p:nvSpPr>
        <p:spPr/>
        <p:txBody>
          <a:bodyPr/>
          <a:lstStyle/>
          <a:p>
            <a:r>
              <a:rPr lang="en-US"/>
              <a:t>2022-07-27</a:t>
            </a:r>
          </a:p>
        </p:txBody>
      </p:sp>
      <p:sp>
        <p:nvSpPr>
          <p:cNvPr id="5" name="Slide Number Placeholder 4"/>
          <p:cNvSpPr>
            <a:spLocks noGrp="1"/>
          </p:cNvSpPr>
          <p:nvPr>
            <p:ph type="sldNum" sz="quarter" idx="12"/>
          </p:nvPr>
        </p:nvSpPr>
        <p:spPr/>
        <p:txBody>
          <a:bodyPr/>
          <a:lstStyle/>
          <a:p>
            <a:fld id="{216D8E7E-9383-4C06-B92B-595DFD3D280D}" type="slidenum">
              <a:rPr lang="en-US" smtClean="0"/>
              <a:pPr/>
              <a:t>‹#›</a:t>
            </a:fld>
            <a:endParaRPr lang="en-US"/>
          </a:p>
        </p:txBody>
      </p:sp>
    </p:spTree>
    <p:extLst>
      <p:ext uri="{BB962C8B-B14F-4D97-AF65-F5344CB8AC3E}">
        <p14:creationId xmlns:p14="http://schemas.microsoft.com/office/powerpoint/2010/main" val="535136573"/>
      </p:ext>
    </p:extLst>
  </p:cSld>
  <p:clrMapOvr>
    <a:masterClrMapping/>
  </p:clrMapOvr>
  <p:hf sldNum="0" hd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AC9D45-B38E-DE4B-8A36-B016D8A0F8B7}"/>
              </a:ext>
            </a:extLst>
          </p:cNvPr>
          <p:cNvSpPr>
            <a:spLocks noGrp="1"/>
          </p:cNvSpPr>
          <p:nvPr>
            <p:ph type="title" hasCustomPrompt="1"/>
          </p:nvPr>
        </p:nvSpPr>
        <p:spPr/>
        <p:txBody>
          <a:bodyPr/>
          <a:lstStyle>
            <a:lvl1pPr>
              <a:defRPr sz="3600" b="1">
                <a:solidFill>
                  <a:schemeClr val="bg1"/>
                </a:solidFill>
                <a:latin typeface="BC Sans" pitchFamily="2" charset="0"/>
                <a:ea typeface="BC Sans" pitchFamily="2" charset="0"/>
              </a:defRPr>
            </a:lvl1pPr>
          </a:lstStyle>
          <a:p>
            <a:r>
              <a:rPr lang="en-US" dirty="0"/>
              <a:t>Click To Edit Master Title Style</a:t>
            </a:r>
          </a:p>
        </p:txBody>
      </p:sp>
      <p:sp>
        <p:nvSpPr>
          <p:cNvPr id="3" name="Content Placeholder 2">
            <a:extLst>
              <a:ext uri="{FF2B5EF4-FFF2-40B4-BE49-F238E27FC236}">
                <a16:creationId xmlns:a16="http://schemas.microsoft.com/office/drawing/2014/main" id="{825CC8D5-642D-9C46-B1F1-CD7B379DF000}"/>
              </a:ext>
            </a:extLst>
          </p:cNvPr>
          <p:cNvSpPr>
            <a:spLocks noGrp="1"/>
          </p:cNvSpPr>
          <p:nvPr>
            <p:ph idx="1"/>
          </p:nvPr>
        </p:nvSpPr>
        <p:spPr/>
        <p:txBody>
          <a:bodyPr/>
          <a:lstStyle>
            <a:lvl1pPr>
              <a:buFont typeface="Wingdings" pitchFamily="2" charset="2"/>
              <a:buChar char="§"/>
              <a:defRPr sz="2400">
                <a:latin typeface="BC Sans" pitchFamily="2" charset="0"/>
                <a:ea typeface="BC Sans" pitchFamily="2" charset="0"/>
              </a:defRPr>
            </a:lvl1pPr>
            <a:lvl2pPr>
              <a:defRPr sz="2000">
                <a:latin typeface="BC Sans" pitchFamily="2" charset="0"/>
                <a:ea typeface="BC Sans" pitchFamily="2" charset="0"/>
              </a:defRPr>
            </a:lvl2pPr>
            <a:lvl3pPr>
              <a:defRPr sz="1800">
                <a:latin typeface="BC Sans" pitchFamily="2" charset="0"/>
                <a:ea typeface="BC Sans" pitchFamily="2" charset="0"/>
              </a:defRPr>
            </a:lvl3pPr>
            <a:lvl4pPr>
              <a:defRPr sz="1600">
                <a:latin typeface="BC Sans" pitchFamily="2" charset="0"/>
                <a:ea typeface="BC Sans" pitchFamily="2" charset="0"/>
              </a:defRPr>
            </a:lvl4pPr>
            <a:lvl5pPr>
              <a:defRPr sz="1400">
                <a:latin typeface="BC Sans" pitchFamily="2" charset="0"/>
                <a:ea typeface="BC Sans" pitchFamily="2"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0395101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EAF53E-172B-1E47-BDFA-08AE0F1AC316}"/>
              </a:ext>
            </a:extLst>
          </p:cNvPr>
          <p:cNvSpPr>
            <a:spLocks noGrp="1"/>
          </p:cNvSpPr>
          <p:nvPr>
            <p:ph type="title" hasCustomPrompt="1"/>
          </p:nvPr>
        </p:nvSpPr>
        <p:spPr>
          <a:xfrm>
            <a:off x="831850" y="1709738"/>
            <a:ext cx="10515600" cy="2852737"/>
          </a:xfrm>
        </p:spPr>
        <p:txBody>
          <a:bodyPr anchor="b"/>
          <a:lstStyle>
            <a:lvl1pPr>
              <a:defRPr sz="6000"/>
            </a:lvl1pPr>
          </a:lstStyle>
          <a:p>
            <a:r>
              <a:rPr lang="en-US" dirty="0"/>
              <a:t>CLICK TO EDIT MASTER TITLE STYLE</a:t>
            </a:r>
          </a:p>
        </p:txBody>
      </p:sp>
      <p:sp>
        <p:nvSpPr>
          <p:cNvPr id="3" name="Text Placeholder 2">
            <a:extLst>
              <a:ext uri="{FF2B5EF4-FFF2-40B4-BE49-F238E27FC236}">
                <a16:creationId xmlns:a16="http://schemas.microsoft.com/office/drawing/2014/main" id="{C73D97FD-12A5-BE4E-8C93-A1326A647D7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21427820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E85B32-9C45-3D4D-A78F-FE63F2A73493}"/>
              </a:ext>
            </a:extLst>
          </p:cNvPr>
          <p:cNvSpPr>
            <a:spLocks noGrp="1"/>
          </p:cNvSpPr>
          <p:nvPr>
            <p:ph type="title" hasCustomPrompt="1"/>
          </p:nvPr>
        </p:nvSpPr>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A3D98B69-4792-9C48-AA9D-0CC56164D08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88EDF5E-B357-E345-958D-5AAC59982B3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624287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BE8ADF03-F495-CA47-A24F-144A9B248980}"/>
              </a:ext>
            </a:extLst>
          </p:cNvPr>
          <p:cNvSpPr>
            <a:spLocks noGrp="1"/>
          </p:cNvSpPr>
          <p:nvPr>
            <p:ph type="body" idx="1"/>
          </p:nvPr>
        </p:nvSpPr>
        <p:spPr>
          <a:xfrm>
            <a:off x="839788" y="1788159"/>
            <a:ext cx="5157787" cy="473075"/>
          </a:xfrm>
        </p:spPr>
        <p:txBody>
          <a:bodyPr anchor="b"/>
          <a:lstStyle>
            <a:lvl1pPr marL="0" indent="0">
              <a:buNone/>
              <a:defRPr sz="2500" b="1">
                <a:solidFill>
                  <a:schemeClr val="accent6"/>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EE418E77-5286-2741-A26C-964CC9C6B205}"/>
              </a:ext>
            </a:extLst>
          </p:cNvPr>
          <p:cNvSpPr>
            <a:spLocks noGrp="1"/>
          </p:cNvSpPr>
          <p:nvPr>
            <p:ph sz="half" idx="2"/>
          </p:nvPr>
        </p:nvSpPr>
        <p:spPr>
          <a:xfrm>
            <a:off x="839788" y="2261234"/>
            <a:ext cx="5157787" cy="375348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D199950-BFBB-2446-88F1-78D5962BE4F2}"/>
              </a:ext>
            </a:extLst>
          </p:cNvPr>
          <p:cNvSpPr>
            <a:spLocks noGrp="1"/>
          </p:cNvSpPr>
          <p:nvPr>
            <p:ph type="body" sz="quarter" idx="3"/>
          </p:nvPr>
        </p:nvSpPr>
        <p:spPr>
          <a:xfrm>
            <a:off x="6172200" y="1788159"/>
            <a:ext cx="5183188" cy="473075"/>
          </a:xfrm>
        </p:spPr>
        <p:txBody>
          <a:bodyPr anchor="b"/>
          <a:lstStyle>
            <a:lvl1pPr marL="0" indent="0">
              <a:buNone/>
              <a:defRPr sz="2500" b="1">
                <a:solidFill>
                  <a:schemeClr val="accent6"/>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77DF0AAD-C7CD-0B41-958D-E527AB4F7A88}"/>
              </a:ext>
            </a:extLst>
          </p:cNvPr>
          <p:cNvSpPr>
            <a:spLocks noGrp="1"/>
          </p:cNvSpPr>
          <p:nvPr>
            <p:ph sz="quarter" idx="4"/>
          </p:nvPr>
        </p:nvSpPr>
        <p:spPr>
          <a:xfrm>
            <a:off x="6172200" y="2261234"/>
            <a:ext cx="5183188" cy="375348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itle Placeholder 1">
            <a:extLst>
              <a:ext uri="{FF2B5EF4-FFF2-40B4-BE49-F238E27FC236}">
                <a16:creationId xmlns:a16="http://schemas.microsoft.com/office/drawing/2014/main" id="{13B09FFA-72A3-F746-91AB-4A49686793B9}"/>
              </a:ext>
            </a:extLst>
          </p:cNvPr>
          <p:cNvSpPr>
            <a:spLocks noGrp="1"/>
          </p:cNvSpPr>
          <p:nvPr>
            <p:ph type="title"/>
          </p:nvPr>
        </p:nvSpPr>
        <p:spPr>
          <a:xfrm>
            <a:off x="365760" y="18255"/>
            <a:ext cx="9626600" cy="1393985"/>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35462010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EF252-5E92-A247-86FE-8D9A156D4076}"/>
              </a:ext>
            </a:extLst>
          </p:cNvPr>
          <p:cNvSpPr>
            <a:spLocks noGrp="1"/>
          </p:cNvSpPr>
          <p:nvPr>
            <p:ph type="title" hasCustomPrompt="1"/>
          </p:nvPr>
        </p:nvSpPr>
        <p:spPr/>
        <p:txBody>
          <a:bodyPr/>
          <a:lstStyle/>
          <a:p>
            <a:r>
              <a:rPr lang="en-US" dirty="0"/>
              <a:t>Click To Edit Master Title Style</a:t>
            </a:r>
          </a:p>
        </p:txBody>
      </p:sp>
    </p:spTree>
    <p:extLst>
      <p:ext uri="{BB962C8B-B14F-4D97-AF65-F5344CB8AC3E}">
        <p14:creationId xmlns:p14="http://schemas.microsoft.com/office/powerpoint/2010/main" val="40379295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677593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098E5E-53B6-D149-9F4E-F786700183D5}"/>
              </a:ext>
            </a:extLst>
          </p:cNvPr>
          <p:cNvSpPr>
            <a:spLocks noGrp="1"/>
          </p:cNvSpPr>
          <p:nvPr>
            <p:ph type="title"/>
          </p:nvPr>
        </p:nvSpPr>
        <p:spPr>
          <a:xfrm>
            <a:off x="839788" y="989012"/>
            <a:ext cx="3932237" cy="1600200"/>
          </a:xfrm>
        </p:spPr>
        <p:txBody>
          <a:bodyPr anchor="b"/>
          <a:lstStyle>
            <a:lvl1pPr>
              <a:defRPr sz="3200">
                <a:solidFill>
                  <a:schemeClr val="tx1"/>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68A5BC60-AE6B-1240-9CEB-EB2F49536A15}"/>
              </a:ext>
            </a:extLst>
          </p:cNvPr>
          <p:cNvSpPr>
            <a:spLocks noGrp="1"/>
          </p:cNvSpPr>
          <p:nvPr>
            <p:ph idx="1"/>
          </p:nvPr>
        </p:nvSpPr>
        <p:spPr>
          <a:xfrm>
            <a:off x="5183188" y="1737360"/>
            <a:ext cx="6172200" cy="412369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1AEAAB89-07DA-CF47-AEA7-0BEF05D7EAF3}"/>
              </a:ext>
            </a:extLst>
          </p:cNvPr>
          <p:cNvSpPr>
            <a:spLocks noGrp="1"/>
          </p:cNvSpPr>
          <p:nvPr>
            <p:ph type="body" sz="half" idx="2"/>
          </p:nvPr>
        </p:nvSpPr>
        <p:spPr>
          <a:xfrm>
            <a:off x="839788" y="2773680"/>
            <a:ext cx="3932237" cy="309530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18404267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26681D85-898A-8A4E-9658-3F58E40FA4C5}"/>
              </a:ext>
            </a:extLst>
          </p:cNvPr>
          <p:cNvSpPr>
            <a:spLocks noGrp="1"/>
          </p:cNvSpPr>
          <p:nvPr>
            <p:ph type="pic" idx="1"/>
          </p:nvPr>
        </p:nvSpPr>
        <p:spPr>
          <a:xfrm>
            <a:off x="5183188" y="1828800"/>
            <a:ext cx="6172200" cy="4032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6" name="Title 1">
            <a:extLst>
              <a:ext uri="{FF2B5EF4-FFF2-40B4-BE49-F238E27FC236}">
                <a16:creationId xmlns:a16="http://schemas.microsoft.com/office/drawing/2014/main" id="{088CB16D-314A-CE45-9608-FE9B5799B424}"/>
              </a:ext>
            </a:extLst>
          </p:cNvPr>
          <p:cNvSpPr>
            <a:spLocks noGrp="1"/>
          </p:cNvSpPr>
          <p:nvPr>
            <p:ph type="title"/>
          </p:nvPr>
        </p:nvSpPr>
        <p:spPr>
          <a:xfrm>
            <a:off x="839788" y="989012"/>
            <a:ext cx="3932237" cy="1600200"/>
          </a:xfrm>
        </p:spPr>
        <p:txBody>
          <a:bodyPr anchor="b"/>
          <a:lstStyle>
            <a:lvl1pPr>
              <a:defRPr sz="3200">
                <a:solidFill>
                  <a:schemeClr val="tx1"/>
                </a:solidFill>
              </a:defRPr>
            </a:lvl1pPr>
          </a:lstStyle>
          <a:p>
            <a:r>
              <a:rPr lang="en-US" dirty="0"/>
              <a:t>Click to edit Master title style</a:t>
            </a:r>
          </a:p>
        </p:txBody>
      </p:sp>
      <p:sp>
        <p:nvSpPr>
          <p:cNvPr id="8" name="Text Placeholder 3">
            <a:extLst>
              <a:ext uri="{FF2B5EF4-FFF2-40B4-BE49-F238E27FC236}">
                <a16:creationId xmlns:a16="http://schemas.microsoft.com/office/drawing/2014/main" id="{B0ABA03E-4652-C34A-80F4-B058EF47E191}"/>
              </a:ext>
            </a:extLst>
          </p:cNvPr>
          <p:cNvSpPr>
            <a:spLocks noGrp="1"/>
          </p:cNvSpPr>
          <p:nvPr>
            <p:ph type="body" sz="half" idx="2"/>
          </p:nvPr>
        </p:nvSpPr>
        <p:spPr>
          <a:xfrm>
            <a:off x="839788" y="2773680"/>
            <a:ext cx="3932237" cy="309530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33674715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7" Type="http://schemas.openxmlformats.org/officeDocument/2006/relationships/image" Target="../media/image6.jpeg"/><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image" Target="../media/image5.jpeg"/><Relationship Id="rId5" Type="http://schemas.openxmlformats.org/officeDocument/2006/relationships/theme" Target="../theme/theme2.xml"/><Relationship Id="rId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5" name="Picture 4" descr="A picture containing text, plant&#10;&#10;Description automatically generated">
            <a:extLst>
              <a:ext uri="{FF2B5EF4-FFF2-40B4-BE49-F238E27FC236}">
                <a16:creationId xmlns:a16="http://schemas.microsoft.com/office/drawing/2014/main" id="{7860CF49-E832-F240-BB91-A223AC490911}"/>
              </a:ext>
            </a:extLst>
          </p:cNvPr>
          <p:cNvPicPr>
            <a:picLocks noChangeAspect="1"/>
          </p:cNvPicPr>
          <p:nvPr userDrawn="1"/>
        </p:nvPicPr>
        <p:blipFill>
          <a:blip r:embed="rId13"/>
          <a:stretch>
            <a:fillRect/>
          </a:stretch>
        </p:blipFill>
        <p:spPr>
          <a:xfrm>
            <a:off x="0" y="0"/>
            <a:ext cx="12192000" cy="6858000"/>
          </a:xfrm>
          <a:prstGeom prst="rect">
            <a:avLst/>
          </a:prstGeom>
        </p:spPr>
      </p:pic>
      <p:sp>
        <p:nvSpPr>
          <p:cNvPr id="2" name="Title Placeholder 1">
            <a:extLst>
              <a:ext uri="{FF2B5EF4-FFF2-40B4-BE49-F238E27FC236}">
                <a16:creationId xmlns:a16="http://schemas.microsoft.com/office/drawing/2014/main" id="{265882C4-EBC7-A940-B88A-CAD1698D7E55}"/>
              </a:ext>
            </a:extLst>
          </p:cNvPr>
          <p:cNvSpPr>
            <a:spLocks noGrp="1"/>
          </p:cNvSpPr>
          <p:nvPr>
            <p:ph type="title"/>
          </p:nvPr>
        </p:nvSpPr>
        <p:spPr>
          <a:xfrm>
            <a:off x="365760" y="18255"/>
            <a:ext cx="9626600" cy="1393985"/>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62BA9426-E274-3142-950B-4F46E916C66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Slide Number Placeholder 5">
            <a:extLst>
              <a:ext uri="{FF2B5EF4-FFF2-40B4-BE49-F238E27FC236}">
                <a16:creationId xmlns:a16="http://schemas.microsoft.com/office/drawing/2014/main" id="{798F2493-BA58-6A42-95A2-8067428B17A1}"/>
              </a:ext>
            </a:extLst>
          </p:cNvPr>
          <p:cNvSpPr txBox="1">
            <a:spLocks/>
          </p:cNvSpPr>
          <p:nvPr userDrawn="1"/>
        </p:nvSpPr>
        <p:spPr>
          <a:xfrm>
            <a:off x="9383584" y="6428512"/>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2500" b="1" kern="1200">
                <a:solidFill>
                  <a:schemeClr val="accent6"/>
                </a:solidFill>
                <a:latin typeface="BC Sans" pitchFamily="2" charset="0"/>
                <a:ea typeface="BC Sans" pitchFamily="2"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DD3005F-8597-9E49-AF21-B8D36DDE4FEA}" type="slidenum">
              <a:rPr lang="en-US" smtClean="0">
                <a:solidFill>
                  <a:schemeClr val="bg1"/>
                </a:solidFill>
              </a:rPr>
              <a:pPr/>
              <a:t>‹#›</a:t>
            </a:fld>
            <a:endParaRPr lang="en-US" dirty="0">
              <a:solidFill>
                <a:schemeClr val="bg1"/>
              </a:solidFill>
            </a:endParaRPr>
          </a:p>
        </p:txBody>
      </p:sp>
      <p:pic>
        <p:nvPicPr>
          <p:cNvPr id="7" name="Content Placeholder 10" descr="Logo&#10;&#10;Description automatically generated">
            <a:extLst>
              <a:ext uri="{FF2B5EF4-FFF2-40B4-BE49-F238E27FC236}">
                <a16:creationId xmlns:a16="http://schemas.microsoft.com/office/drawing/2014/main" id="{C208961A-2BFA-8C4F-BD03-6E14814D259C}"/>
              </a:ext>
            </a:extLst>
          </p:cNvPr>
          <p:cNvPicPr>
            <a:picLocks noChangeAspect="1"/>
          </p:cNvPicPr>
          <p:nvPr userDrawn="1"/>
        </p:nvPicPr>
        <p:blipFill>
          <a:blip r:embed="rId14"/>
          <a:stretch>
            <a:fillRect/>
          </a:stretch>
        </p:blipFill>
        <p:spPr>
          <a:xfrm>
            <a:off x="10165080" y="105003"/>
            <a:ext cx="1854200" cy="1213028"/>
          </a:xfrm>
          <a:prstGeom prst="rect">
            <a:avLst/>
          </a:prstGeom>
        </p:spPr>
      </p:pic>
    </p:spTree>
    <p:extLst>
      <p:ext uri="{BB962C8B-B14F-4D97-AF65-F5344CB8AC3E}">
        <p14:creationId xmlns:p14="http://schemas.microsoft.com/office/powerpoint/2010/main" val="25266454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3600" b="1" kern="1200">
          <a:solidFill>
            <a:schemeClr val="bg1"/>
          </a:solidFill>
          <a:latin typeface="BC Sans" pitchFamily="2" charset="0"/>
          <a:ea typeface="BC Sans" pitchFamily="2" charset="0"/>
          <a:cs typeface="+mj-cs"/>
        </a:defRPr>
      </a:lvl1pPr>
    </p:titleStyle>
    <p:bodyStyle>
      <a:lvl1pPr marL="228600" indent="-228600" algn="l" defTabSz="914400" rtl="0" eaLnBrk="1" latinLnBrk="0" hangingPunct="1">
        <a:lnSpc>
          <a:spcPct val="90000"/>
        </a:lnSpc>
        <a:spcBef>
          <a:spcPts val="1000"/>
        </a:spcBef>
        <a:buFont typeface="Wingdings" pitchFamily="2" charset="2"/>
        <a:buChar char="§"/>
        <a:defRPr sz="2400" kern="1200">
          <a:solidFill>
            <a:schemeClr val="tx1"/>
          </a:solidFill>
          <a:latin typeface="BC Sans" pitchFamily="2" charset="0"/>
          <a:ea typeface="BC Sans"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BC Sans" pitchFamily="2" charset="0"/>
          <a:ea typeface="BC Sans"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BC Sans" pitchFamily="2" charset="0"/>
          <a:ea typeface="BC Sans"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BC Sans" pitchFamily="2" charset="0"/>
          <a:ea typeface="BC Sans"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BC Sans" pitchFamily="2" charset="0"/>
          <a:ea typeface="BC Sans"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6"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4"/>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4"/>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34BCB29-EC4F-4109-A054-3A6806E8A892}" type="datetimeFigureOut">
              <a:rPr lang="en-US" smtClean="0"/>
              <a:pPr/>
              <a:t>11/7/2024</a:t>
            </a:fld>
            <a:endParaRPr lang="en-US"/>
          </a:p>
        </p:txBody>
      </p:sp>
      <p:sp>
        <p:nvSpPr>
          <p:cNvPr id="5" name="Footer Placeholder 4"/>
          <p:cNvSpPr>
            <a:spLocks noGrp="1"/>
          </p:cNvSpPr>
          <p:nvPr>
            <p:ph type="ftr" sz="quarter" idx="3"/>
          </p:nvPr>
        </p:nvSpPr>
        <p:spPr>
          <a:xfrm>
            <a:off x="4165600" y="6356354"/>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2022-07-27</a:t>
            </a:r>
          </a:p>
        </p:txBody>
      </p:sp>
      <p:sp>
        <p:nvSpPr>
          <p:cNvPr id="6" name="Slide Number Placeholder 5"/>
          <p:cNvSpPr>
            <a:spLocks noGrp="1"/>
          </p:cNvSpPr>
          <p:nvPr>
            <p:ph type="sldNum" sz="quarter" idx="4"/>
          </p:nvPr>
        </p:nvSpPr>
        <p:spPr>
          <a:xfrm>
            <a:off x="8737600" y="6356354"/>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16D8E7E-9383-4C06-B92B-595DFD3D280D}" type="slidenum">
              <a:rPr lang="en-US" smtClean="0"/>
              <a:pPr/>
              <a:t>‹#›</a:t>
            </a:fld>
            <a:endParaRPr lang="en-US"/>
          </a:p>
        </p:txBody>
      </p:sp>
      <p:pic>
        <p:nvPicPr>
          <p:cNvPr id="7" name="Picture 6" descr="BCTS- PP template background-INTERIOR-final.jpg"/>
          <p:cNvPicPr>
            <a:picLocks noChangeAspect="1"/>
          </p:cNvPicPr>
          <p:nvPr userDrawn="1"/>
        </p:nvPicPr>
        <p:blipFill>
          <a:blip r:embed="rId7" cstate="print"/>
          <a:stretch>
            <a:fillRect/>
          </a:stretch>
        </p:blipFill>
        <p:spPr>
          <a:xfrm>
            <a:off x="1491" y="0"/>
            <a:ext cx="12189023" cy="6858000"/>
          </a:xfrm>
          <a:prstGeom prst="rect">
            <a:avLst/>
          </a:prstGeom>
        </p:spPr>
      </p:pic>
    </p:spTree>
    <p:extLst>
      <p:ext uri="{BB962C8B-B14F-4D97-AF65-F5344CB8AC3E}">
        <p14:creationId xmlns:p14="http://schemas.microsoft.com/office/powerpoint/2010/main" val="133393841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image" Target="../media/image17.png"/><Relationship Id="rId1" Type="http://schemas.openxmlformats.org/officeDocument/2006/relationships/slideLayout" Target="../slideLayouts/slideLayout6.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 Id="rId9" Type="http://schemas.openxmlformats.org/officeDocument/2006/relationships/image" Target="../media/image9.svg"/></Relationships>
</file>

<file path=ppt/slides/_rels/slide11.xml.rels><?xml version="1.0" encoding="UTF-8" standalone="yes"?>
<Relationships xmlns="http://schemas.openxmlformats.org/package/2006/relationships"><Relationship Id="rId3" Type="http://schemas.openxmlformats.org/officeDocument/2006/relationships/hyperlink" Target="https://intranet.gov.bc.ca/for/bcts/sustainability/sustainability/species-of-management-concern/focus-lists" TargetMode="External"/><Relationship Id="rId7" Type="http://schemas.openxmlformats.org/officeDocument/2006/relationships/image" Target="../media/image9.svg"/><Relationship Id="rId2" Type="http://schemas.openxmlformats.org/officeDocument/2006/relationships/notesSlide" Target="../notesSlides/notesSlide9.xml"/><Relationship Id="rId1" Type="http://schemas.openxmlformats.org/officeDocument/2006/relationships/slideLayout" Target="../slideLayouts/slideLayout6.xml"/><Relationship Id="rId6" Type="http://schemas.openxmlformats.org/officeDocument/2006/relationships/image" Target="../media/image8.png"/><Relationship Id="rId5" Type="http://schemas.openxmlformats.org/officeDocument/2006/relationships/image" Target="../media/image23.png"/><Relationship Id="rId4" Type="http://schemas.openxmlformats.org/officeDocument/2006/relationships/hyperlink" Target="tba_somc_focus_list_2022_07_27.xlsx"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0.xml"/><Relationship Id="rId1" Type="http://schemas.openxmlformats.org/officeDocument/2006/relationships/slideLayout" Target="../slideLayouts/slideLayout6.xml"/><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hyperlink" Target="https://www2.gov.bc.ca/gov/content/environment/plants-animals-ecosystems/wildlife/wildlife-data-information/submit-wildlife-data-information" TargetMode="External"/></Relationships>
</file>

<file path=ppt/slides/_rels/slide13.xml.rels><?xml version="1.0" encoding="UTF-8" standalone="yes"?>
<Relationships xmlns="http://schemas.openxmlformats.org/package/2006/relationships"><Relationship Id="rId8" Type="http://schemas.openxmlformats.org/officeDocument/2006/relationships/hyperlink" Target="https://merlin.allaboutbirds.org/" TargetMode="External"/><Relationship Id="rId13" Type="http://schemas.openxmlformats.org/officeDocument/2006/relationships/image" Target="../media/image9.svg"/><Relationship Id="rId3" Type="http://schemas.openxmlformats.org/officeDocument/2006/relationships/hyperlink" Target="https://intranet.gov.bc.ca/for/bcts/sustainability/sustainability/species-of-management-concern" TargetMode="External"/><Relationship Id="rId7" Type="http://schemas.openxmlformats.org/officeDocument/2006/relationships/hyperlink" Target="https://www.inaturalist.org/pages/seek_app" TargetMode="External"/><Relationship Id="rId12"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6.xml"/><Relationship Id="rId6" Type="http://schemas.openxmlformats.org/officeDocument/2006/relationships/hyperlink" Target="https://www.inaturalist.org/" TargetMode="External"/><Relationship Id="rId11" Type="http://schemas.openxmlformats.org/officeDocument/2006/relationships/image" Target="../media/image27.png"/><Relationship Id="rId5" Type="http://schemas.openxmlformats.org/officeDocument/2006/relationships/hyperlink" Target="https://www2.gov.bc.ca/gov/content/environment/plants-animals-ecosystems/conservation-data-centre/explore-cdc-data/species-and-ecosystems-explorer" TargetMode="External"/><Relationship Id="rId10" Type="http://schemas.openxmlformats.org/officeDocument/2006/relationships/image" Target="../media/image26.png"/><Relationship Id="rId4" Type="http://schemas.openxmlformats.org/officeDocument/2006/relationships/hyperlink" Target="https://bcreptilesandamphibians.trubox.ca/identification-keys-amphibians/" TargetMode="External"/><Relationship Id="rId9" Type="http://schemas.openxmlformats.org/officeDocument/2006/relationships/image" Target="../media/image25.png"/></Relationships>
</file>

<file path=ppt/slides/_rels/slide14.xml.rels><?xml version="1.0" encoding="UTF-8" standalone="yes"?>
<Relationships xmlns="http://schemas.openxmlformats.org/package/2006/relationships"><Relationship Id="rId8" Type="http://schemas.openxmlformats.org/officeDocument/2006/relationships/image" Target="../media/image9.svg"/><Relationship Id="rId3" Type="http://schemas.openxmlformats.org/officeDocument/2006/relationships/image" Target="../media/image28.png"/><Relationship Id="rId7"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6.xml"/><Relationship Id="rId6" Type="http://schemas.openxmlformats.org/officeDocument/2006/relationships/image" Target="../media/image31.svg"/><Relationship Id="rId5" Type="http://schemas.openxmlformats.org/officeDocument/2006/relationships/image" Target="../media/image30.png"/><Relationship Id="rId4" Type="http://schemas.openxmlformats.org/officeDocument/2006/relationships/image" Target="../media/image29.svg"/></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2.jpeg"/><Relationship Id="rId1" Type="http://schemas.openxmlformats.org/officeDocument/2006/relationships/slideLayout" Target="../slideLayouts/slideLayout6.xml"/><Relationship Id="rId4" Type="http://schemas.openxmlformats.org/officeDocument/2006/relationships/image" Target="../media/image9.sv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6.xml"/><Relationship Id="rId5" Type="http://schemas.openxmlformats.org/officeDocument/2006/relationships/image" Target="../media/image9.svg"/><Relationship Id="rId4"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6.xml"/><Relationship Id="rId5" Type="http://schemas.openxmlformats.org/officeDocument/2006/relationships/image" Target="../media/image9.sv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6.xml"/><Relationship Id="rId5" Type="http://schemas.openxmlformats.org/officeDocument/2006/relationships/image" Target="../media/image9.sv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6.xml"/><Relationship Id="rId5" Type="http://schemas.openxmlformats.org/officeDocument/2006/relationships/image" Target="../media/image9.sv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6.xml"/><Relationship Id="rId5" Type="http://schemas.openxmlformats.org/officeDocument/2006/relationships/image" Target="../media/image9.sv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6.xml"/><Relationship Id="rId5" Type="http://schemas.openxmlformats.org/officeDocument/2006/relationships/image" Target="../media/image9.sv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6.xml"/><Relationship Id="rId5" Type="http://schemas.openxmlformats.org/officeDocument/2006/relationships/image" Target="../media/image9.svg"/><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4F60CB-DBDB-F545-AE45-05D0C43D8B3C}"/>
              </a:ext>
            </a:extLst>
          </p:cNvPr>
          <p:cNvSpPr>
            <a:spLocks noGrp="1"/>
          </p:cNvSpPr>
          <p:nvPr>
            <p:ph type="ctrTitle"/>
          </p:nvPr>
        </p:nvSpPr>
        <p:spPr>
          <a:xfrm>
            <a:off x="375919" y="2923953"/>
            <a:ext cx="5603776" cy="2913321"/>
          </a:xfrm>
        </p:spPr>
        <p:txBody>
          <a:bodyPr anchor="ctr">
            <a:normAutofit/>
          </a:bodyPr>
          <a:lstStyle/>
          <a:p>
            <a:r>
              <a:rPr lang="en-US" sz="3600" dirty="0"/>
              <a:t>TBA - Species of Management Concern</a:t>
            </a:r>
            <a:br>
              <a:rPr lang="en-US" sz="3600" dirty="0"/>
            </a:br>
            <a:r>
              <a:rPr lang="en-US" sz="3600" dirty="0"/>
              <a:t>Awareness Training</a:t>
            </a:r>
          </a:p>
        </p:txBody>
      </p:sp>
    </p:spTree>
    <p:extLst>
      <p:ext uri="{BB962C8B-B14F-4D97-AF65-F5344CB8AC3E}">
        <p14:creationId xmlns:p14="http://schemas.microsoft.com/office/powerpoint/2010/main" val="36285411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CEEC51-7554-920F-9A0E-2F5EC3F11FD5}"/>
              </a:ext>
            </a:extLst>
          </p:cNvPr>
          <p:cNvSpPr>
            <a:spLocks noGrp="1"/>
          </p:cNvSpPr>
          <p:nvPr>
            <p:ph type="title"/>
          </p:nvPr>
        </p:nvSpPr>
        <p:spPr/>
        <p:txBody>
          <a:bodyPr/>
          <a:lstStyle/>
          <a:p>
            <a:r>
              <a:rPr lang="en-CA" dirty="0"/>
              <a:t>A Peek into the Focus Lists…</a:t>
            </a:r>
            <a:endParaRPr lang="en-US" dirty="0"/>
          </a:p>
        </p:txBody>
      </p:sp>
      <p:pic>
        <p:nvPicPr>
          <p:cNvPr id="7" name="Picture 6">
            <a:extLst>
              <a:ext uri="{FF2B5EF4-FFF2-40B4-BE49-F238E27FC236}">
                <a16:creationId xmlns:a16="http://schemas.microsoft.com/office/drawing/2014/main" id="{829E6415-F7C3-186E-98AF-5C9B203C0392}"/>
              </a:ext>
            </a:extLst>
          </p:cNvPr>
          <p:cNvPicPr>
            <a:picLocks noChangeAspect="1"/>
          </p:cNvPicPr>
          <p:nvPr/>
        </p:nvPicPr>
        <p:blipFill>
          <a:blip r:embed="rId2"/>
          <a:stretch>
            <a:fillRect/>
          </a:stretch>
        </p:blipFill>
        <p:spPr>
          <a:xfrm>
            <a:off x="8241057" y="3058926"/>
            <a:ext cx="3502606" cy="3353105"/>
          </a:xfrm>
          <a:prstGeom prst="rect">
            <a:avLst/>
          </a:prstGeom>
        </p:spPr>
      </p:pic>
      <p:pic>
        <p:nvPicPr>
          <p:cNvPr id="9" name="Picture 8">
            <a:extLst>
              <a:ext uri="{FF2B5EF4-FFF2-40B4-BE49-F238E27FC236}">
                <a16:creationId xmlns:a16="http://schemas.microsoft.com/office/drawing/2014/main" id="{F2267EA6-4417-2515-C796-429DD2EBEA92}"/>
              </a:ext>
            </a:extLst>
          </p:cNvPr>
          <p:cNvPicPr>
            <a:picLocks noChangeAspect="1"/>
          </p:cNvPicPr>
          <p:nvPr/>
        </p:nvPicPr>
        <p:blipFill>
          <a:blip r:embed="rId3"/>
          <a:stretch>
            <a:fillRect/>
          </a:stretch>
        </p:blipFill>
        <p:spPr>
          <a:xfrm>
            <a:off x="3822118" y="1030101"/>
            <a:ext cx="4448175" cy="4057650"/>
          </a:xfrm>
          <a:prstGeom prst="rect">
            <a:avLst/>
          </a:prstGeom>
        </p:spPr>
      </p:pic>
      <p:pic>
        <p:nvPicPr>
          <p:cNvPr id="11" name="Picture 10">
            <a:extLst>
              <a:ext uri="{FF2B5EF4-FFF2-40B4-BE49-F238E27FC236}">
                <a16:creationId xmlns:a16="http://schemas.microsoft.com/office/drawing/2014/main" id="{9D230ED3-9754-9392-C131-81C31C722AD4}"/>
              </a:ext>
            </a:extLst>
          </p:cNvPr>
          <p:cNvPicPr>
            <a:picLocks noChangeAspect="1"/>
          </p:cNvPicPr>
          <p:nvPr/>
        </p:nvPicPr>
        <p:blipFill>
          <a:blip r:embed="rId4"/>
          <a:stretch>
            <a:fillRect/>
          </a:stretch>
        </p:blipFill>
        <p:spPr>
          <a:xfrm>
            <a:off x="8270293" y="1030101"/>
            <a:ext cx="3502606" cy="2143373"/>
          </a:xfrm>
          <a:prstGeom prst="rect">
            <a:avLst/>
          </a:prstGeom>
        </p:spPr>
      </p:pic>
      <p:pic>
        <p:nvPicPr>
          <p:cNvPr id="13" name="Picture 12">
            <a:extLst>
              <a:ext uri="{FF2B5EF4-FFF2-40B4-BE49-F238E27FC236}">
                <a16:creationId xmlns:a16="http://schemas.microsoft.com/office/drawing/2014/main" id="{C3B9AA52-2F51-5777-5659-7E7CB28FE350}"/>
              </a:ext>
            </a:extLst>
          </p:cNvPr>
          <p:cNvPicPr>
            <a:picLocks noChangeAspect="1"/>
          </p:cNvPicPr>
          <p:nvPr/>
        </p:nvPicPr>
        <p:blipFill>
          <a:blip r:embed="rId5"/>
          <a:stretch>
            <a:fillRect/>
          </a:stretch>
        </p:blipFill>
        <p:spPr>
          <a:xfrm>
            <a:off x="4009151" y="3399210"/>
            <a:ext cx="4275760" cy="3012821"/>
          </a:xfrm>
          <a:prstGeom prst="rect">
            <a:avLst/>
          </a:prstGeom>
        </p:spPr>
      </p:pic>
      <p:pic>
        <p:nvPicPr>
          <p:cNvPr id="15" name="Picture 14">
            <a:extLst>
              <a:ext uri="{FF2B5EF4-FFF2-40B4-BE49-F238E27FC236}">
                <a16:creationId xmlns:a16="http://schemas.microsoft.com/office/drawing/2014/main" id="{3ADDB1B5-8BEB-0A55-FE0A-DE3ECC3B07A2}"/>
              </a:ext>
            </a:extLst>
          </p:cNvPr>
          <p:cNvPicPr>
            <a:picLocks noChangeAspect="1"/>
          </p:cNvPicPr>
          <p:nvPr/>
        </p:nvPicPr>
        <p:blipFill rotWithShape="1">
          <a:blip r:embed="rId6"/>
          <a:srcRect b="18527"/>
          <a:stretch/>
        </p:blipFill>
        <p:spPr>
          <a:xfrm>
            <a:off x="477442" y="3226715"/>
            <a:ext cx="3531709" cy="3185316"/>
          </a:xfrm>
          <a:prstGeom prst="rect">
            <a:avLst/>
          </a:prstGeom>
        </p:spPr>
      </p:pic>
      <p:pic>
        <p:nvPicPr>
          <p:cNvPr id="5" name="Picture 4">
            <a:extLst>
              <a:ext uri="{FF2B5EF4-FFF2-40B4-BE49-F238E27FC236}">
                <a16:creationId xmlns:a16="http://schemas.microsoft.com/office/drawing/2014/main" id="{817F4796-7E8F-9E04-E0D6-722E2B4FE28D}"/>
              </a:ext>
            </a:extLst>
          </p:cNvPr>
          <p:cNvPicPr>
            <a:picLocks noChangeAspect="1"/>
          </p:cNvPicPr>
          <p:nvPr/>
        </p:nvPicPr>
        <p:blipFill>
          <a:blip r:embed="rId7"/>
          <a:stretch>
            <a:fillRect/>
          </a:stretch>
        </p:blipFill>
        <p:spPr>
          <a:xfrm>
            <a:off x="448337" y="1030101"/>
            <a:ext cx="3560814" cy="3237100"/>
          </a:xfrm>
          <a:prstGeom prst="rect">
            <a:avLst/>
          </a:prstGeom>
        </p:spPr>
      </p:pic>
      <p:pic>
        <p:nvPicPr>
          <p:cNvPr id="16" name="Graphic 15" descr="Leaf with solid fill">
            <a:extLst>
              <a:ext uri="{FF2B5EF4-FFF2-40B4-BE49-F238E27FC236}">
                <a16:creationId xmlns:a16="http://schemas.microsoft.com/office/drawing/2014/main" id="{39BBDF85-31CB-16D0-5B73-C5C401670BDA}"/>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11582400" y="6248400"/>
            <a:ext cx="609600" cy="609600"/>
          </a:xfrm>
          <a:prstGeom prst="rect">
            <a:avLst/>
          </a:prstGeom>
        </p:spPr>
      </p:pic>
    </p:spTree>
    <p:extLst>
      <p:ext uri="{BB962C8B-B14F-4D97-AF65-F5344CB8AC3E}">
        <p14:creationId xmlns:p14="http://schemas.microsoft.com/office/powerpoint/2010/main" val="41524504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E5CB2E-B8F7-DA5C-E6D3-D4E3227DCE36}"/>
              </a:ext>
            </a:extLst>
          </p:cNvPr>
          <p:cNvSpPr>
            <a:spLocks noGrp="1"/>
          </p:cNvSpPr>
          <p:nvPr>
            <p:ph type="title"/>
          </p:nvPr>
        </p:nvSpPr>
        <p:spPr>
          <a:xfrm>
            <a:off x="88777" y="18255"/>
            <a:ext cx="10134010" cy="1393985"/>
          </a:xfrm>
        </p:spPr>
        <p:txBody>
          <a:bodyPr/>
          <a:lstStyle/>
          <a:p>
            <a:pPr algn="ctr"/>
            <a:r>
              <a:rPr lang="en-CA" dirty="0"/>
              <a:t>What are the SOMC for your Business Area?</a:t>
            </a:r>
            <a:endParaRPr lang="en-US" dirty="0"/>
          </a:p>
        </p:txBody>
      </p:sp>
      <p:sp>
        <p:nvSpPr>
          <p:cNvPr id="3" name="TextBox 2">
            <a:extLst>
              <a:ext uri="{FF2B5EF4-FFF2-40B4-BE49-F238E27FC236}">
                <a16:creationId xmlns:a16="http://schemas.microsoft.com/office/drawing/2014/main" id="{E372F459-28A3-3D7C-D6A9-2574BFCC13CE}"/>
              </a:ext>
            </a:extLst>
          </p:cNvPr>
          <p:cNvSpPr txBox="1"/>
          <p:nvPr/>
        </p:nvSpPr>
        <p:spPr>
          <a:xfrm>
            <a:off x="752129" y="1509758"/>
            <a:ext cx="5953703" cy="569386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2000" b="0" i="0" u="none" strike="noStrike" kern="1200" cap="none" spc="0" normalizeH="0" baseline="0" noProof="0" dirty="0">
                <a:ln>
                  <a:noFill/>
                </a:ln>
                <a:solidFill>
                  <a:srgbClr val="000000"/>
                </a:solidFill>
                <a:effectLst/>
                <a:uLnTx/>
                <a:uFillTx/>
                <a:latin typeface="Calibri" panose="020F0502020204030204"/>
                <a:ea typeface="+mn-ea"/>
                <a:cs typeface="+mn-cs"/>
              </a:rPr>
              <a:t>The BCTS corporate resources include a Business Area SOMC </a:t>
            </a:r>
            <a:r>
              <a:rPr kumimoji="0" lang="en-CA" sz="2000" b="0" i="0" u="none" strike="noStrike" kern="1200" cap="none" spc="0" normalizeH="0" baseline="0" noProof="0" dirty="0">
                <a:ln>
                  <a:noFill/>
                </a:ln>
                <a:solidFill>
                  <a:srgbClr val="000000"/>
                </a:solidFill>
                <a:effectLst/>
                <a:uLnTx/>
                <a:uFillTx/>
                <a:latin typeface="Calibri" panose="020F0502020204030204"/>
                <a:ea typeface="+mn-ea"/>
                <a:cs typeface="+mn-cs"/>
                <a:hlinkClick r:id="rId3"/>
              </a:rPr>
              <a:t>Focus List </a:t>
            </a:r>
            <a:r>
              <a:rPr kumimoji="0" lang="en-CA" sz="2000" b="0" i="0" u="none" strike="noStrike" kern="1200" cap="none" spc="0" normalizeH="0" baseline="0" noProof="0" dirty="0">
                <a:ln>
                  <a:noFill/>
                </a:ln>
                <a:solidFill>
                  <a:srgbClr val="000000"/>
                </a:solidFill>
                <a:effectLst/>
                <a:uLnTx/>
                <a:uFillTx/>
                <a:latin typeface="Calibri" panose="020F0502020204030204"/>
                <a:ea typeface="+mn-ea"/>
                <a:cs typeface="+mn-cs"/>
              </a:rPr>
              <a:t>of plants and animals.  TBA’s Focus List can be found at this </a:t>
            </a:r>
            <a:r>
              <a:rPr kumimoji="0" lang="en-CA" sz="2000" b="0" i="0" u="none" strike="noStrike" kern="1200" cap="none" spc="0" normalizeH="0" baseline="0" noProof="0" dirty="0">
                <a:ln>
                  <a:noFill/>
                </a:ln>
                <a:solidFill>
                  <a:srgbClr val="000000"/>
                </a:solidFill>
                <a:effectLst/>
                <a:uLnTx/>
                <a:uFillTx/>
                <a:latin typeface="Calibri" panose="020F0502020204030204"/>
                <a:ea typeface="+mn-ea"/>
                <a:cs typeface="+mn-cs"/>
                <a:hlinkClick r:id="rId4" action="ppaction://hlinkfile"/>
              </a:rPr>
              <a:t>Link</a:t>
            </a:r>
            <a:r>
              <a:rPr kumimoji="0" lang="en-CA" sz="2000" b="0" i="1" u="none" strike="noStrike" kern="1200" cap="none" spc="0" normalizeH="0" baseline="0" noProof="0" dirty="0">
                <a:ln>
                  <a:noFill/>
                </a:ln>
                <a:solidFill>
                  <a:srgbClr val="000000"/>
                </a:solidFill>
                <a:effectLst/>
                <a:uLnTx/>
                <a:uFillTx/>
                <a:latin typeface="Calibri" panose="020F0502020204030204"/>
                <a:ea typeface="+mn-ea"/>
                <a:cs typeface="+mn-cs"/>
              </a:rPr>
              <a:t>.</a:t>
            </a:r>
            <a:r>
              <a:rPr kumimoji="0" lang="en-CA" sz="2000" b="0" i="0" u="none" strike="noStrike" kern="1200" cap="none" spc="0" normalizeH="0" baseline="0" noProof="0" dirty="0">
                <a:ln>
                  <a:noFill/>
                </a:ln>
                <a:solidFill>
                  <a:srgbClr val="000000"/>
                </a:solidFill>
                <a:effectLst/>
                <a:uLnTx/>
                <a:uFillTx/>
                <a:latin typeface="Calibri" panose="020F0502020204030204"/>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CA" sz="2000" b="0" i="0" u="none" strike="noStrike" kern="1200" cap="none" spc="0" normalizeH="0" baseline="0" noProof="0" dirty="0">
              <a:ln>
                <a:noFill/>
              </a:ln>
              <a:solidFill>
                <a:srgbClr val="000000"/>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2000" b="0" i="0" u="none" strike="noStrike" kern="1200" cap="none" spc="0" normalizeH="0" baseline="0" noProof="0" dirty="0">
                <a:ln>
                  <a:noFill/>
                </a:ln>
                <a:solidFill>
                  <a:srgbClr val="000000"/>
                </a:solidFill>
                <a:effectLst/>
                <a:uLnTx/>
                <a:uFillTx/>
                <a:latin typeface="Calibri" panose="020F0502020204030204"/>
                <a:ea typeface="+mn-ea"/>
                <a:cs typeface="+mn-cs"/>
              </a:rPr>
              <a:t>The TBA Focus List includes 23 total species:</a:t>
            </a:r>
          </a:p>
          <a:p>
            <a:pPr marL="742950" marR="0" lvl="1" indent="-28575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CA" sz="2000" b="0" i="0" u="none" strike="noStrike" kern="1200" cap="none" spc="0" normalizeH="0" baseline="0" noProof="0" dirty="0">
                <a:ln>
                  <a:noFill/>
                </a:ln>
                <a:solidFill>
                  <a:srgbClr val="000000"/>
                </a:solidFill>
                <a:effectLst/>
                <a:uLnTx/>
                <a:uFillTx/>
                <a:latin typeface="Calibri" panose="020F0502020204030204"/>
                <a:ea typeface="+mn-ea"/>
                <a:cs typeface="+mn-cs"/>
              </a:rPr>
              <a:t>2 lichen</a:t>
            </a:r>
          </a:p>
          <a:p>
            <a:pPr marL="742950" marR="0" lvl="1" indent="-28575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CA" sz="2000" b="0" i="0" u="none" strike="noStrike" kern="1200" cap="none" spc="0" normalizeH="0" baseline="0" noProof="0" dirty="0">
                <a:ln>
                  <a:noFill/>
                </a:ln>
                <a:solidFill>
                  <a:srgbClr val="000000"/>
                </a:solidFill>
                <a:effectLst/>
                <a:uLnTx/>
                <a:uFillTx/>
                <a:latin typeface="Calibri" panose="020F0502020204030204"/>
                <a:ea typeface="+mn-ea"/>
                <a:cs typeface="+mn-cs"/>
              </a:rPr>
              <a:t>1 vascular plant</a:t>
            </a:r>
          </a:p>
          <a:p>
            <a:pPr marL="742950" marR="0" lvl="1" indent="-28575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CA" sz="2000" b="0" i="0" u="none" strike="noStrike" kern="1200" cap="none" spc="0" normalizeH="0" baseline="0" noProof="0" dirty="0">
                <a:ln>
                  <a:noFill/>
                </a:ln>
                <a:solidFill>
                  <a:srgbClr val="000000"/>
                </a:solidFill>
                <a:effectLst/>
                <a:uLnTx/>
                <a:uFillTx/>
                <a:latin typeface="Calibri" panose="020F0502020204030204"/>
                <a:ea typeface="+mn-ea"/>
                <a:cs typeface="+mn-cs"/>
              </a:rPr>
              <a:t>2 amphibians</a:t>
            </a:r>
          </a:p>
          <a:p>
            <a:pPr marL="742950" marR="0" lvl="1" indent="-28575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CA" sz="2000" b="0" i="0" u="none" strike="noStrike" kern="1200" cap="none" spc="0" normalizeH="0" baseline="0" noProof="0" dirty="0">
                <a:ln>
                  <a:noFill/>
                </a:ln>
                <a:solidFill>
                  <a:srgbClr val="000000"/>
                </a:solidFill>
                <a:effectLst/>
                <a:uLnTx/>
                <a:uFillTx/>
                <a:latin typeface="Calibri" panose="020F0502020204030204"/>
                <a:ea typeface="+mn-ea"/>
                <a:cs typeface="+mn-cs"/>
              </a:rPr>
              <a:t>9 birds</a:t>
            </a:r>
          </a:p>
          <a:p>
            <a:pPr marL="742950" marR="0" lvl="1" indent="-28575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CA" sz="2000" b="0" i="0" u="none" strike="noStrike" kern="1200" cap="none" spc="0" normalizeH="0" baseline="0" noProof="0" dirty="0">
                <a:ln>
                  <a:noFill/>
                </a:ln>
                <a:solidFill>
                  <a:srgbClr val="000000"/>
                </a:solidFill>
                <a:effectLst/>
                <a:uLnTx/>
                <a:uFillTx/>
                <a:latin typeface="Calibri" panose="020F0502020204030204"/>
                <a:ea typeface="+mn-ea"/>
                <a:cs typeface="+mn-cs"/>
              </a:rPr>
              <a:t>9 mammals</a:t>
            </a:r>
          </a:p>
          <a:p>
            <a:pPr marL="742950" marR="0" lvl="1" indent="-28575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CA" sz="2000" b="0" i="0" u="none" strike="noStrike" kern="1200" cap="none" spc="0" normalizeH="0" baseline="0" noProof="0" dirty="0">
                <a:ln>
                  <a:noFill/>
                </a:ln>
                <a:solidFill>
                  <a:srgbClr val="000000"/>
                </a:solidFill>
                <a:effectLst/>
                <a:uLnTx/>
                <a:uFillTx/>
                <a:latin typeface="Calibri" panose="020F0502020204030204"/>
                <a:ea typeface="+mn-ea"/>
                <a:cs typeface="+mn-cs"/>
              </a:rPr>
              <a:t>1 fish species </a:t>
            </a:r>
          </a:p>
          <a:p>
            <a:pPr marL="742950" marR="0" lvl="1" indent="-28575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en-CA" sz="2000" b="0" i="0" u="none" strike="noStrike" kern="1200" cap="none" spc="0" normalizeH="0" baseline="0" noProof="0" dirty="0">
                <a:ln>
                  <a:noFill/>
                </a:ln>
                <a:solidFill>
                  <a:srgbClr val="000000"/>
                </a:solidFill>
                <a:effectLst/>
                <a:uLnTx/>
                <a:uFillTx/>
                <a:latin typeface="Calibri" panose="020F0502020204030204"/>
                <a:ea typeface="+mn-ea"/>
                <a:cs typeface="+mn-cs"/>
              </a:rPr>
              <a:t>81 At-Risk Ecological Communities</a:t>
            </a:r>
          </a:p>
          <a:p>
            <a:pPr marL="742950" marR="0" lvl="1" indent="-28575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endParaRPr kumimoji="0" lang="en-CA" sz="2000" b="0" i="0" u="none" strike="noStrike" kern="1200" cap="none" spc="0" normalizeH="0" baseline="0" noProof="0" dirty="0">
              <a:ln>
                <a:noFill/>
              </a:ln>
              <a:solidFill>
                <a:srgbClr val="000000"/>
              </a:solidFill>
              <a:effectLst/>
              <a:uLnTx/>
              <a:uFillTx/>
              <a:latin typeface="Calibri" panose="020F0502020204030204"/>
              <a:ea typeface="+mn-ea"/>
              <a:cs typeface="+mn-cs"/>
            </a:endParaRPr>
          </a:p>
          <a:p>
            <a:pPr marL="457200" marR="0" lvl="1" indent="0" algn="l" defTabSz="914400" rtl="0" eaLnBrk="1" fontAlgn="auto" latinLnBrk="0" hangingPunct="1">
              <a:lnSpc>
                <a:spcPct val="100000"/>
              </a:lnSpc>
              <a:spcBef>
                <a:spcPts val="0"/>
              </a:spcBef>
              <a:spcAft>
                <a:spcPts val="0"/>
              </a:spcAft>
              <a:buClrTx/>
              <a:buSzTx/>
              <a:buFontTx/>
              <a:buNone/>
              <a:tabLst/>
              <a:defRPr/>
            </a:pPr>
            <a:endParaRPr kumimoji="0" lang="en-CA" sz="1200" b="0" i="0" u="none" strike="noStrike" kern="1200" cap="none" spc="0" normalizeH="0" baseline="0" noProof="0" dirty="0">
              <a:ln>
                <a:noFill/>
              </a:ln>
              <a:solidFill>
                <a:srgbClr val="000000"/>
              </a:solidFill>
              <a:effectLst/>
              <a:uLnTx/>
              <a:uFillTx/>
              <a:latin typeface="Calibri" panose="020F0502020204030204"/>
              <a:ea typeface="+mn-ea"/>
              <a:cs typeface="+mn-cs"/>
            </a:endParaRPr>
          </a:p>
          <a:p>
            <a:pPr marL="457200" marR="0" lvl="1" indent="0" algn="l" defTabSz="914400" rtl="0" eaLnBrk="1" fontAlgn="auto" latinLnBrk="0" hangingPunct="1">
              <a:lnSpc>
                <a:spcPct val="100000"/>
              </a:lnSpc>
              <a:spcBef>
                <a:spcPts val="0"/>
              </a:spcBef>
              <a:spcAft>
                <a:spcPts val="0"/>
              </a:spcAft>
              <a:buClrTx/>
              <a:buSzTx/>
              <a:buFontTx/>
              <a:buNone/>
              <a:tabLst/>
              <a:defRPr/>
            </a:pPr>
            <a:endParaRPr kumimoji="0" lang="en-CA" sz="12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pic>
        <p:nvPicPr>
          <p:cNvPr id="4" name="Picture 3" descr="A group of brown animals on a rock&#10;&#10;Description automatically generated with low confidence">
            <a:extLst>
              <a:ext uri="{FF2B5EF4-FFF2-40B4-BE49-F238E27FC236}">
                <a16:creationId xmlns:a16="http://schemas.microsoft.com/office/drawing/2014/main" id="{DE8E9C52-8358-F6A3-D03E-F1E267657AA4}"/>
              </a:ext>
            </a:extLst>
          </p:cNvPr>
          <p:cNvPicPr>
            <a:picLocks noChangeAspect="1"/>
          </p:cNvPicPr>
          <p:nvPr/>
        </p:nvPicPr>
        <p:blipFill>
          <a:blip r:embed="rId5"/>
          <a:stretch>
            <a:fillRect/>
          </a:stretch>
        </p:blipFill>
        <p:spPr>
          <a:xfrm>
            <a:off x="6871448" y="2218764"/>
            <a:ext cx="4395522" cy="3281083"/>
          </a:xfrm>
          <a:prstGeom prst="rect">
            <a:avLst/>
          </a:prstGeom>
        </p:spPr>
      </p:pic>
      <p:pic>
        <p:nvPicPr>
          <p:cNvPr id="5" name="Graphic 4" descr="Leaf with solid fill">
            <a:extLst>
              <a:ext uri="{FF2B5EF4-FFF2-40B4-BE49-F238E27FC236}">
                <a16:creationId xmlns:a16="http://schemas.microsoft.com/office/drawing/2014/main" id="{B89517AC-68E6-86E4-9F59-425EE0CF308E}"/>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1582400" y="6248400"/>
            <a:ext cx="609600" cy="609600"/>
          </a:xfrm>
          <a:prstGeom prst="rect">
            <a:avLst/>
          </a:prstGeom>
        </p:spPr>
      </p:pic>
    </p:spTree>
    <p:extLst>
      <p:ext uri="{BB962C8B-B14F-4D97-AF65-F5344CB8AC3E}">
        <p14:creationId xmlns:p14="http://schemas.microsoft.com/office/powerpoint/2010/main" val="13125785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01C056-381F-EA27-D452-3A1753DB8AB4}"/>
              </a:ext>
            </a:extLst>
          </p:cNvPr>
          <p:cNvSpPr>
            <a:spLocks noGrp="1"/>
          </p:cNvSpPr>
          <p:nvPr>
            <p:ph type="title"/>
          </p:nvPr>
        </p:nvSpPr>
        <p:spPr/>
        <p:txBody>
          <a:bodyPr/>
          <a:lstStyle/>
          <a:p>
            <a:endParaRPr lang="en-CA"/>
          </a:p>
        </p:txBody>
      </p:sp>
      <p:pic>
        <p:nvPicPr>
          <p:cNvPr id="4" name="Picture 3">
            <a:extLst>
              <a:ext uri="{FF2B5EF4-FFF2-40B4-BE49-F238E27FC236}">
                <a16:creationId xmlns:a16="http://schemas.microsoft.com/office/drawing/2014/main" id="{3F534C36-2E8E-EA85-F157-F50B0C95B2FC}"/>
              </a:ext>
            </a:extLst>
          </p:cNvPr>
          <p:cNvPicPr>
            <a:picLocks noChangeAspect="1"/>
          </p:cNvPicPr>
          <p:nvPr/>
        </p:nvPicPr>
        <p:blipFill>
          <a:blip r:embed="rId3"/>
          <a:stretch>
            <a:fillRect/>
          </a:stretch>
        </p:blipFill>
        <p:spPr>
          <a:xfrm>
            <a:off x="247650" y="161925"/>
            <a:ext cx="11696700" cy="6534150"/>
          </a:xfrm>
          <a:prstGeom prst="rect">
            <a:avLst/>
          </a:prstGeom>
        </p:spPr>
      </p:pic>
      <p:sp>
        <p:nvSpPr>
          <p:cNvPr id="5" name="TextBox 4">
            <a:extLst>
              <a:ext uri="{FF2B5EF4-FFF2-40B4-BE49-F238E27FC236}">
                <a16:creationId xmlns:a16="http://schemas.microsoft.com/office/drawing/2014/main" id="{2BD9CA51-AF04-429B-0FFE-3517554E925F}"/>
              </a:ext>
            </a:extLst>
          </p:cNvPr>
          <p:cNvSpPr txBox="1"/>
          <p:nvPr/>
        </p:nvSpPr>
        <p:spPr>
          <a:xfrm>
            <a:off x="547456" y="5772745"/>
            <a:ext cx="11097087" cy="923330"/>
          </a:xfrm>
          <a:prstGeom prst="rect">
            <a:avLst/>
          </a:prstGeom>
          <a:noFill/>
        </p:spPr>
        <p:txBody>
          <a:bodyPr wrap="square" rtlCol="0">
            <a:spAutoFit/>
          </a:bodyPr>
          <a:lstStyle/>
          <a:p>
            <a:pPr>
              <a:spcBef>
                <a:spcPts val="1200"/>
              </a:spcBef>
              <a:spcAft>
                <a:spcPts val="1200"/>
              </a:spcAft>
            </a:pPr>
            <a:r>
              <a:rPr lang="en-CA" sz="1800" dirty="0"/>
              <a:t>Observations of SOMC or wildlife habitat features should be submitted to the BCTS Planning Team for documentation and tracking.  Observations can be submitted to the BC Conservation Data Centre as Incidental Observations at:        </a:t>
            </a:r>
            <a:r>
              <a:rPr lang="en-US" sz="1800" dirty="0">
                <a:hlinkClick r:id="rId4"/>
              </a:rPr>
              <a:t>Submit Wildlife / Plant Data and Information - Province of British Columbia (gov.bc.ca)</a:t>
            </a:r>
            <a:r>
              <a:rPr lang="en-CA" sz="1800" dirty="0"/>
              <a:t>   </a:t>
            </a:r>
            <a:endParaRPr lang="en-US" sz="1800" dirty="0"/>
          </a:p>
        </p:txBody>
      </p:sp>
      <p:pic>
        <p:nvPicPr>
          <p:cNvPr id="6" name="Graphic 5" descr="Leaf with solid fill">
            <a:extLst>
              <a:ext uri="{FF2B5EF4-FFF2-40B4-BE49-F238E27FC236}">
                <a16:creationId xmlns:a16="http://schemas.microsoft.com/office/drawing/2014/main" id="{56B2BF55-B42C-FD30-143E-9C5182E6289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1582400" y="6248400"/>
            <a:ext cx="609600" cy="609600"/>
          </a:xfrm>
          <a:prstGeom prst="rect">
            <a:avLst/>
          </a:prstGeom>
        </p:spPr>
      </p:pic>
    </p:spTree>
    <p:extLst>
      <p:ext uri="{BB962C8B-B14F-4D97-AF65-F5344CB8AC3E}">
        <p14:creationId xmlns:p14="http://schemas.microsoft.com/office/powerpoint/2010/main" val="37868641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E20972-6700-7109-6F9F-E7AE991942D5}"/>
              </a:ext>
            </a:extLst>
          </p:cNvPr>
          <p:cNvSpPr>
            <a:spLocks noGrp="1"/>
          </p:cNvSpPr>
          <p:nvPr>
            <p:ph type="title"/>
          </p:nvPr>
        </p:nvSpPr>
        <p:spPr/>
        <p:txBody>
          <a:bodyPr/>
          <a:lstStyle/>
          <a:p>
            <a:r>
              <a:rPr lang="en-CA" dirty="0"/>
              <a:t>Resources</a:t>
            </a:r>
            <a:endParaRPr lang="en-US" dirty="0"/>
          </a:p>
        </p:txBody>
      </p:sp>
      <p:sp>
        <p:nvSpPr>
          <p:cNvPr id="3" name="TextBox 2">
            <a:extLst>
              <a:ext uri="{FF2B5EF4-FFF2-40B4-BE49-F238E27FC236}">
                <a16:creationId xmlns:a16="http://schemas.microsoft.com/office/drawing/2014/main" id="{D89C9D99-307C-5530-9BA9-E048B332BE23}"/>
              </a:ext>
            </a:extLst>
          </p:cNvPr>
          <p:cNvSpPr txBox="1"/>
          <p:nvPr/>
        </p:nvSpPr>
        <p:spPr>
          <a:xfrm>
            <a:off x="881132" y="1593531"/>
            <a:ext cx="10747451" cy="830997"/>
          </a:xfrm>
          <a:prstGeom prst="rect">
            <a:avLst/>
          </a:prstGeom>
          <a:noFill/>
        </p:spPr>
        <p:txBody>
          <a:bodyPr wrap="square" rtlCol="0">
            <a:spAutoFit/>
          </a:bodyPr>
          <a:lstStyle/>
          <a:p>
            <a:r>
              <a:rPr lang="en-CA" sz="2400" dirty="0"/>
              <a:t>For additional information, consult the </a:t>
            </a:r>
            <a:r>
              <a:rPr lang="en-CA" sz="2400" dirty="0">
                <a:hlinkClick r:id="rId3"/>
              </a:rPr>
              <a:t>BCTS Sustainability Intranet </a:t>
            </a:r>
            <a:r>
              <a:rPr lang="en-CA" sz="2400" dirty="0"/>
              <a:t> page where you will find the BCTS corporate SOMC resources.</a:t>
            </a:r>
            <a:endParaRPr lang="en-US" sz="2400" dirty="0"/>
          </a:p>
        </p:txBody>
      </p:sp>
      <p:sp>
        <p:nvSpPr>
          <p:cNvPr id="4" name="TextBox 3">
            <a:extLst>
              <a:ext uri="{FF2B5EF4-FFF2-40B4-BE49-F238E27FC236}">
                <a16:creationId xmlns:a16="http://schemas.microsoft.com/office/drawing/2014/main" id="{5D7E990B-7664-7C08-9D22-573AD117D3F1}"/>
              </a:ext>
            </a:extLst>
          </p:cNvPr>
          <p:cNvSpPr txBox="1"/>
          <p:nvPr/>
        </p:nvSpPr>
        <p:spPr>
          <a:xfrm>
            <a:off x="881132" y="2437786"/>
            <a:ext cx="2820856" cy="461665"/>
          </a:xfrm>
          <a:prstGeom prst="rect">
            <a:avLst/>
          </a:prstGeom>
          <a:noFill/>
        </p:spPr>
        <p:txBody>
          <a:bodyPr wrap="square" rtlCol="0">
            <a:spAutoFit/>
          </a:bodyPr>
          <a:lstStyle/>
          <a:p>
            <a:r>
              <a:rPr lang="en-CA" sz="2400" b="1" dirty="0"/>
              <a:t>Species ID Resources</a:t>
            </a:r>
            <a:endParaRPr lang="en-US" sz="2400" b="1" dirty="0"/>
          </a:p>
        </p:txBody>
      </p:sp>
      <p:sp>
        <p:nvSpPr>
          <p:cNvPr id="5" name="TextBox 4">
            <a:extLst>
              <a:ext uri="{FF2B5EF4-FFF2-40B4-BE49-F238E27FC236}">
                <a16:creationId xmlns:a16="http://schemas.microsoft.com/office/drawing/2014/main" id="{4697EA3B-3CA0-CB99-FEE1-823D6E5D227F}"/>
              </a:ext>
            </a:extLst>
          </p:cNvPr>
          <p:cNvSpPr txBox="1"/>
          <p:nvPr/>
        </p:nvSpPr>
        <p:spPr>
          <a:xfrm>
            <a:off x="1018903" y="2816443"/>
            <a:ext cx="10411994" cy="5173852"/>
          </a:xfrm>
          <a:prstGeom prst="rect">
            <a:avLst/>
          </a:prstGeom>
          <a:noFill/>
        </p:spPr>
        <p:txBody>
          <a:bodyPr wrap="square" rtlCol="0">
            <a:spAutoFit/>
          </a:bodyPr>
          <a:lstStyle/>
          <a:p>
            <a:pPr marL="342900" indent="-342900">
              <a:lnSpc>
                <a:spcPct val="150000"/>
              </a:lnSpc>
              <a:buFont typeface="Arial" panose="020B0604020202020204" pitchFamily="34" charset="0"/>
              <a:buChar char="•"/>
            </a:pPr>
            <a:r>
              <a:rPr lang="en-CA" sz="1800" dirty="0">
                <a:hlinkClick r:id="rId4"/>
              </a:rPr>
              <a:t>Regional Amphibian ID Keys</a:t>
            </a:r>
            <a:r>
              <a:rPr lang="en-CA" sz="1800" dirty="0"/>
              <a:t> – ID keys for frogs, toads and salamanders </a:t>
            </a:r>
          </a:p>
          <a:p>
            <a:pPr marL="342900" indent="-342900">
              <a:lnSpc>
                <a:spcPct val="150000"/>
              </a:lnSpc>
              <a:buFont typeface="Arial" panose="020B0604020202020204" pitchFamily="34" charset="0"/>
              <a:buChar char="•"/>
            </a:pPr>
            <a:r>
              <a:rPr lang="en-CA" sz="1800" dirty="0">
                <a:hlinkClick r:id="rId5"/>
              </a:rPr>
              <a:t>BC Species and Ecosystems Explorer</a:t>
            </a:r>
            <a:r>
              <a:rPr lang="en-CA" sz="1800" dirty="0"/>
              <a:t> – data about species and ecosystems in BC </a:t>
            </a:r>
          </a:p>
          <a:p>
            <a:pPr marL="342900" indent="-342900">
              <a:lnSpc>
                <a:spcPct val="150000"/>
              </a:lnSpc>
              <a:spcBef>
                <a:spcPts val="1800"/>
              </a:spcBef>
              <a:spcAft>
                <a:spcPts val="1800"/>
              </a:spcAft>
              <a:buFont typeface="Arial" panose="020B0604020202020204" pitchFamily="34" charset="0"/>
              <a:buChar char="•"/>
            </a:pPr>
            <a:r>
              <a:rPr lang="en-CA" sz="1800" dirty="0"/>
              <a:t>                    </a:t>
            </a:r>
            <a:r>
              <a:rPr lang="en-CA" sz="1800" dirty="0">
                <a:hlinkClick r:id="rId6"/>
              </a:rPr>
              <a:t>iNaturalist</a:t>
            </a:r>
            <a:r>
              <a:rPr lang="en-CA" sz="1800" dirty="0"/>
              <a:t>  </a:t>
            </a:r>
            <a:r>
              <a:rPr lang="en-CA" dirty="0"/>
              <a:t>– identification tool for plants and animals</a:t>
            </a:r>
          </a:p>
          <a:p>
            <a:pPr marL="342900" indent="-342900">
              <a:lnSpc>
                <a:spcPct val="150000"/>
              </a:lnSpc>
              <a:spcBef>
                <a:spcPts val="1800"/>
              </a:spcBef>
              <a:spcAft>
                <a:spcPts val="1800"/>
              </a:spcAft>
              <a:buFont typeface="Arial" panose="020B0604020202020204" pitchFamily="34" charset="0"/>
              <a:buChar char="•"/>
            </a:pPr>
            <a:r>
              <a:rPr lang="en-CA" dirty="0"/>
              <a:t>                     </a:t>
            </a:r>
            <a:r>
              <a:rPr lang="en-CA" dirty="0">
                <a:hlinkClick r:id="rId7"/>
              </a:rPr>
              <a:t>Seek</a:t>
            </a:r>
            <a:r>
              <a:rPr lang="en-CA" dirty="0"/>
              <a:t> – developed by iNaturalist, will work without internet connection</a:t>
            </a:r>
          </a:p>
          <a:p>
            <a:pPr marL="342900" indent="-342900">
              <a:lnSpc>
                <a:spcPct val="150000"/>
              </a:lnSpc>
              <a:spcBef>
                <a:spcPts val="1800"/>
              </a:spcBef>
              <a:spcAft>
                <a:spcPts val="1800"/>
              </a:spcAft>
              <a:buFont typeface="Arial" panose="020B0604020202020204" pitchFamily="34" charset="0"/>
              <a:buChar char="•"/>
            </a:pPr>
            <a:r>
              <a:rPr lang="en-CA" dirty="0"/>
              <a:t>                     </a:t>
            </a:r>
            <a:r>
              <a:rPr lang="en-CA" dirty="0">
                <a:hlinkClick r:id="rId8"/>
              </a:rPr>
              <a:t>Merlin Bird ID</a:t>
            </a:r>
            <a:r>
              <a:rPr lang="en-CA" dirty="0"/>
              <a:t> – bird identification by sight and sound </a:t>
            </a:r>
          </a:p>
          <a:p>
            <a:pPr marL="342900" indent="-342900">
              <a:lnSpc>
                <a:spcPct val="150000"/>
              </a:lnSpc>
              <a:buFont typeface="Arial" panose="020B0604020202020204" pitchFamily="34" charset="0"/>
              <a:buChar char="•"/>
            </a:pPr>
            <a:endParaRPr lang="en-CA" sz="1800" dirty="0"/>
          </a:p>
          <a:p>
            <a:pPr>
              <a:lnSpc>
                <a:spcPct val="150000"/>
              </a:lnSpc>
            </a:pPr>
            <a:endParaRPr lang="en-CA" sz="1800" dirty="0"/>
          </a:p>
          <a:p>
            <a:pPr marL="342900" indent="-342900">
              <a:lnSpc>
                <a:spcPct val="150000"/>
              </a:lnSpc>
              <a:buFont typeface="Arial" panose="020B0604020202020204" pitchFamily="34" charset="0"/>
              <a:buChar char="•"/>
            </a:pPr>
            <a:endParaRPr lang="en-CA" sz="1800" dirty="0"/>
          </a:p>
          <a:p>
            <a:pPr marL="342900" indent="-342900">
              <a:lnSpc>
                <a:spcPct val="150000"/>
              </a:lnSpc>
              <a:buFont typeface="Arial" panose="020B0604020202020204" pitchFamily="34" charset="0"/>
              <a:buChar char="•"/>
            </a:pPr>
            <a:endParaRPr lang="en-CA" sz="1800" dirty="0"/>
          </a:p>
        </p:txBody>
      </p:sp>
      <p:pic>
        <p:nvPicPr>
          <p:cNvPr id="11" name="Picture 10">
            <a:extLst>
              <a:ext uri="{FF2B5EF4-FFF2-40B4-BE49-F238E27FC236}">
                <a16:creationId xmlns:a16="http://schemas.microsoft.com/office/drawing/2014/main" id="{2AEE28E5-F8A4-9C19-8C72-2847191025C9}"/>
              </a:ext>
            </a:extLst>
          </p:cNvPr>
          <p:cNvPicPr>
            <a:picLocks noChangeAspect="1"/>
          </p:cNvPicPr>
          <p:nvPr/>
        </p:nvPicPr>
        <p:blipFill>
          <a:blip r:embed="rId9"/>
          <a:stretch>
            <a:fillRect/>
          </a:stretch>
        </p:blipFill>
        <p:spPr>
          <a:xfrm>
            <a:off x="1354861" y="3706864"/>
            <a:ext cx="936699" cy="720000"/>
          </a:xfrm>
          <a:prstGeom prst="rect">
            <a:avLst/>
          </a:prstGeom>
        </p:spPr>
      </p:pic>
      <p:pic>
        <p:nvPicPr>
          <p:cNvPr id="13" name="Picture 12">
            <a:extLst>
              <a:ext uri="{FF2B5EF4-FFF2-40B4-BE49-F238E27FC236}">
                <a16:creationId xmlns:a16="http://schemas.microsoft.com/office/drawing/2014/main" id="{CDD781F7-945A-C0CD-E2F4-50D3E630DDC8}"/>
              </a:ext>
            </a:extLst>
          </p:cNvPr>
          <p:cNvPicPr>
            <a:picLocks noChangeAspect="1"/>
          </p:cNvPicPr>
          <p:nvPr/>
        </p:nvPicPr>
        <p:blipFill>
          <a:blip r:embed="rId10"/>
          <a:stretch>
            <a:fillRect/>
          </a:stretch>
        </p:blipFill>
        <p:spPr>
          <a:xfrm>
            <a:off x="1301829" y="5488579"/>
            <a:ext cx="1042759" cy="720000"/>
          </a:xfrm>
          <a:prstGeom prst="rect">
            <a:avLst/>
          </a:prstGeom>
        </p:spPr>
      </p:pic>
      <p:pic>
        <p:nvPicPr>
          <p:cNvPr id="15" name="Picture 14">
            <a:extLst>
              <a:ext uri="{FF2B5EF4-FFF2-40B4-BE49-F238E27FC236}">
                <a16:creationId xmlns:a16="http://schemas.microsoft.com/office/drawing/2014/main" id="{BD68AF57-05AB-F5B2-1273-0F80EB219D67}"/>
              </a:ext>
            </a:extLst>
          </p:cNvPr>
          <p:cNvPicPr>
            <a:picLocks noChangeAspect="1"/>
          </p:cNvPicPr>
          <p:nvPr/>
        </p:nvPicPr>
        <p:blipFill>
          <a:blip r:embed="rId11"/>
          <a:stretch>
            <a:fillRect/>
          </a:stretch>
        </p:blipFill>
        <p:spPr>
          <a:xfrm>
            <a:off x="1483529" y="4704421"/>
            <a:ext cx="679358" cy="540000"/>
          </a:xfrm>
          <a:prstGeom prst="rect">
            <a:avLst/>
          </a:prstGeom>
        </p:spPr>
      </p:pic>
      <p:pic>
        <p:nvPicPr>
          <p:cNvPr id="6" name="Graphic 5" descr="Leaf with solid fill">
            <a:extLst>
              <a:ext uri="{FF2B5EF4-FFF2-40B4-BE49-F238E27FC236}">
                <a16:creationId xmlns:a16="http://schemas.microsoft.com/office/drawing/2014/main" id="{7242BF06-5FED-A967-1ED9-375242D4B2A3}"/>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11582400" y="6248400"/>
            <a:ext cx="609600" cy="609600"/>
          </a:xfrm>
          <a:prstGeom prst="rect">
            <a:avLst/>
          </a:prstGeom>
        </p:spPr>
      </p:pic>
    </p:spTree>
    <p:extLst>
      <p:ext uri="{BB962C8B-B14F-4D97-AF65-F5344CB8AC3E}">
        <p14:creationId xmlns:p14="http://schemas.microsoft.com/office/powerpoint/2010/main" val="10243945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DE428C-4AE1-5DCF-50E5-2069C3B6AD74}"/>
              </a:ext>
            </a:extLst>
          </p:cNvPr>
          <p:cNvSpPr>
            <a:spLocks noGrp="1"/>
          </p:cNvSpPr>
          <p:nvPr>
            <p:ph type="title"/>
          </p:nvPr>
        </p:nvSpPr>
        <p:spPr/>
        <p:txBody>
          <a:bodyPr/>
          <a:lstStyle/>
          <a:p>
            <a:r>
              <a:rPr lang="en-CA" dirty="0"/>
              <a:t>Training Checklist</a:t>
            </a:r>
          </a:p>
        </p:txBody>
      </p:sp>
      <p:sp>
        <p:nvSpPr>
          <p:cNvPr id="3" name="TextBox 2">
            <a:extLst>
              <a:ext uri="{FF2B5EF4-FFF2-40B4-BE49-F238E27FC236}">
                <a16:creationId xmlns:a16="http://schemas.microsoft.com/office/drawing/2014/main" id="{A765B0D6-2175-D764-5EC7-4D65F03056C5}"/>
              </a:ext>
            </a:extLst>
          </p:cNvPr>
          <p:cNvSpPr txBox="1"/>
          <p:nvPr/>
        </p:nvSpPr>
        <p:spPr>
          <a:xfrm>
            <a:off x="3230880" y="3133130"/>
            <a:ext cx="5730240" cy="1631216"/>
          </a:xfrm>
          <a:prstGeom prst="rect">
            <a:avLst/>
          </a:prstGeom>
          <a:noFill/>
        </p:spPr>
        <p:txBody>
          <a:bodyPr wrap="square" rtlCol="0">
            <a:spAutoFit/>
          </a:bodyPr>
          <a:lstStyle/>
          <a:p>
            <a:r>
              <a:rPr lang="en-CA" sz="2000" b="1" dirty="0">
                <a:solidFill>
                  <a:schemeClr val="accent4">
                    <a:lumMod val="75000"/>
                  </a:schemeClr>
                </a:solidFill>
              </a:rPr>
              <a:t>Watch the training presentation</a:t>
            </a:r>
          </a:p>
          <a:p>
            <a:endParaRPr lang="en-CA" sz="2000" b="1" dirty="0"/>
          </a:p>
          <a:p>
            <a:r>
              <a:rPr lang="en-CA" sz="2000" b="1" dirty="0"/>
              <a:t>Review the EMS documents</a:t>
            </a:r>
          </a:p>
          <a:p>
            <a:endParaRPr lang="en-CA" sz="2000" b="1" dirty="0"/>
          </a:p>
          <a:p>
            <a:r>
              <a:rPr lang="en-CA" sz="2000" b="1" dirty="0"/>
              <a:t>Make sure your training tracker has been updated</a:t>
            </a:r>
          </a:p>
        </p:txBody>
      </p:sp>
      <p:pic>
        <p:nvPicPr>
          <p:cNvPr id="5" name="Graphic 4" descr="Checkmark outline">
            <a:extLst>
              <a:ext uri="{FF2B5EF4-FFF2-40B4-BE49-F238E27FC236}">
                <a16:creationId xmlns:a16="http://schemas.microsoft.com/office/drawing/2014/main" id="{B1B5DB33-7EE5-8FE1-85AA-01483375791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438400" y="2804160"/>
            <a:ext cx="914400" cy="914400"/>
          </a:xfrm>
          <a:prstGeom prst="rect">
            <a:avLst/>
          </a:prstGeom>
        </p:spPr>
      </p:pic>
      <p:pic>
        <p:nvPicPr>
          <p:cNvPr id="7" name="Graphic 6" descr="Arrow Right outline">
            <a:extLst>
              <a:ext uri="{FF2B5EF4-FFF2-40B4-BE49-F238E27FC236}">
                <a16:creationId xmlns:a16="http://schemas.microsoft.com/office/drawing/2014/main" id="{D798472B-B1E7-30FC-AEF8-223D04D53E6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164080" y="3491538"/>
            <a:ext cx="914400" cy="914400"/>
          </a:xfrm>
          <a:prstGeom prst="rect">
            <a:avLst/>
          </a:prstGeom>
        </p:spPr>
      </p:pic>
      <p:pic>
        <p:nvPicPr>
          <p:cNvPr id="8" name="Graphic 7" descr="Arrow Right outline">
            <a:extLst>
              <a:ext uri="{FF2B5EF4-FFF2-40B4-BE49-F238E27FC236}">
                <a16:creationId xmlns:a16="http://schemas.microsoft.com/office/drawing/2014/main" id="{F6DB1786-1783-FF6A-A7D2-5F86B328383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179320" y="4101138"/>
            <a:ext cx="914400" cy="914400"/>
          </a:xfrm>
          <a:prstGeom prst="rect">
            <a:avLst/>
          </a:prstGeom>
        </p:spPr>
      </p:pic>
      <p:pic>
        <p:nvPicPr>
          <p:cNvPr id="9" name="Graphic 8" descr="Leaf with solid fill">
            <a:extLst>
              <a:ext uri="{FF2B5EF4-FFF2-40B4-BE49-F238E27FC236}">
                <a16:creationId xmlns:a16="http://schemas.microsoft.com/office/drawing/2014/main" id="{ECEB7F89-BC61-E1AA-C950-289EF9CAEFC9}"/>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1582400" y="6248400"/>
            <a:ext cx="609600" cy="609600"/>
          </a:xfrm>
          <a:prstGeom prst="rect">
            <a:avLst/>
          </a:prstGeom>
        </p:spPr>
      </p:pic>
    </p:spTree>
    <p:extLst>
      <p:ext uri="{BB962C8B-B14F-4D97-AF65-F5344CB8AC3E}">
        <p14:creationId xmlns:p14="http://schemas.microsoft.com/office/powerpoint/2010/main" val="18040700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1916EE-C7B5-B245-2D93-1848BD0D2FCA}"/>
              </a:ext>
            </a:extLst>
          </p:cNvPr>
          <p:cNvSpPr>
            <a:spLocks noGrp="1"/>
          </p:cNvSpPr>
          <p:nvPr>
            <p:ph type="title"/>
          </p:nvPr>
        </p:nvSpPr>
        <p:spPr/>
        <p:txBody>
          <a:bodyPr/>
          <a:lstStyle/>
          <a:p>
            <a:r>
              <a:rPr lang="en-CA" dirty="0"/>
              <a:t>Thank you!</a:t>
            </a:r>
          </a:p>
        </p:txBody>
      </p:sp>
      <p:pic>
        <p:nvPicPr>
          <p:cNvPr id="1026" name="Picture 2" descr="Black Bear Images – Browse 468,944 Stock Photos, Vectors ...">
            <a:extLst>
              <a:ext uri="{FF2B5EF4-FFF2-40B4-BE49-F238E27FC236}">
                <a16:creationId xmlns:a16="http://schemas.microsoft.com/office/drawing/2014/main" id="{566E70FA-A18C-50E1-862E-725B08626AA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23821" y="1714500"/>
            <a:ext cx="6744357" cy="4496238"/>
          </a:xfrm>
          <a:prstGeom prst="rect">
            <a:avLst/>
          </a:prstGeom>
          <a:noFill/>
          <a:extLst>
            <a:ext uri="{909E8E84-426E-40DD-AFC4-6F175D3DCCD1}">
              <a14:hiddenFill xmlns:a14="http://schemas.microsoft.com/office/drawing/2010/main">
                <a:solidFill>
                  <a:srgbClr val="FFFFFF"/>
                </a:solidFill>
              </a14:hiddenFill>
            </a:ext>
          </a:extLst>
        </p:spPr>
      </p:pic>
      <p:pic>
        <p:nvPicPr>
          <p:cNvPr id="3" name="Graphic 2" descr="Leaf with solid fill">
            <a:extLst>
              <a:ext uri="{FF2B5EF4-FFF2-40B4-BE49-F238E27FC236}">
                <a16:creationId xmlns:a16="http://schemas.microsoft.com/office/drawing/2014/main" id="{BD7A6CF0-E96F-F312-62EB-25FE0FDF83A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582400" y="6248400"/>
            <a:ext cx="609600" cy="609600"/>
          </a:xfrm>
          <a:prstGeom prst="rect">
            <a:avLst/>
          </a:prstGeom>
        </p:spPr>
      </p:pic>
    </p:spTree>
    <p:extLst>
      <p:ext uri="{BB962C8B-B14F-4D97-AF65-F5344CB8AC3E}">
        <p14:creationId xmlns:p14="http://schemas.microsoft.com/office/powerpoint/2010/main" val="39218510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457E4F-2BBE-C2BF-009E-F990E792A797}"/>
              </a:ext>
            </a:extLst>
          </p:cNvPr>
          <p:cNvSpPr>
            <a:spLocks noGrp="1"/>
          </p:cNvSpPr>
          <p:nvPr>
            <p:ph type="title"/>
          </p:nvPr>
        </p:nvSpPr>
        <p:spPr/>
        <p:txBody>
          <a:bodyPr/>
          <a:lstStyle/>
          <a:p>
            <a:r>
              <a:rPr lang="en-CA" dirty="0"/>
              <a:t>SOMC Awareness Training Overview</a:t>
            </a:r>
            <a:endParaRPr lang="en-US" dirty="0"/>
          </a:p>
        </p:txBody>
      </p:sp>
      <p:sp>
        <p:nvSpPr>
          <p:cNvPr id="3" name="TextBox 2">
            <a:extLst>
              <a:ext uri="{FF2B5EF4-FFF2-40B4-BE49-F238E27FC236}">
                <a16:creationId xmlns:a16="http://schemas.microsoft.com/office/drawing/2014/main" id="{7DCA919A-0364-4EDA-67E6-B5F81CC75438}"/>
              </a:ext>
            </a:extLst>
          </p:cNvPr>
          <p:cNvSpPr txBox="1"/>
          <p:nvPr/>
        </p:nvSpPr>
        <p:spPr>
          <a:xfrm>
            <a:off x="775063" y="1760915"/>
            <a:ext cx="6414385" cy="4031873"/>
          </a:xfrm>
          <a:prstGeom prst="rect">
            <a:avLst/>
          </a:prstGeom>
          <a:noFill/>
        </p:spPr>
        <p:txBody>
          <a:bodyPr wrap="none" rtlCol="0">
            <a:spAutoFit/>
          </a:bodyPr>
          <a:lstStyle/>
          <a:p>
            <a:pPr marL="285750" indent="-285750">
              <a:spcAft>
                <a:spcPts val="600"/>
              </a:spcAft>
              <a:buFont typeface="Arial" panose="020B0604020202020204" pitchFamily="34" charset="0"/>
              <a:buChar char="•"/>
            </a:pPr>
            <a:r>
              <a:rPr lang="en-CA" sz="2400" dirty="0"/>
              <a:t>Introduction</a:t>
            </a:r>
          </a:p>
          <a:p>
            <a:pPr marL="742950" lvl="1" indent="-285750">
              <a:spcAft>
                <a:spcPts val="600"/>
              </a:spcAft>
              <a:buFont typeface="Arial" panose="020B0604020202020204" pitchFamily="34" charset="0"/>
              <a:buChar char="•"/>
            </a:pPr>
            <a:r>
              <a:rPr lang="en-CA" sz="2400" dirty="0"/>
              <a:t>What are Species of Management Concern?</a:t>
            </a:r>
          </a:p>
          <a:p>
            <a:pPr marL="742950" lvl="1" indent="-285750">
              <a:spcAft>
                <a:spcPts val="600"/>
              </a:spcAft>
              <a:buFont typeface="Arial" panose="020B0604020202020204" pitchFamily="34" charset="0"/>
              <a:buChar char="•"/>
            </a:pPr>
            <a:r>
              <a:rPr lang="en-CA" sz="2400" dirty="0"/>
              <a:t>Why protect them?</a:t>
            </a:r>
          </a:p>
          <a:p>
            <a:pPr marL="285750" indent="-285750">
              <a:spcAft>
                <a:spcPts val="600"/>
              </a:spcAft>
              <a:buFont typeface="Arial" panose="020B0604020202020204" pitchFamily="34" charset="0"/>
              <a:buChar char="•"/>
            </a:pPr>
            <a:r>
              <a:rPr lang="en-CA" sz="2400" dirty="0"/>
              <a:t>Legislation – Federal and Provincial</a:t>
            </a:r>
          </a:p>
          <a:p>
            <a:pPr marL="285750" indent="-285750">
              <a:spcAft>
                <a:spcPts val="600"/>
              </a:spcAft>
              <a:buFont typeface="Arial" panose="020B0604020202020204" pitchFamily="34" charset="0"/>
              <a:buChar char="•"/>
            </a:pPr>
            <a:r>
              <a:rPr lang="en-CA" sz="2400" dirty="0"/>
              <a:t>SFI Certification</a:t>
            </a:r>
          </a:p>
          <a:p>
            <a:pPr marL="285750" indent="-285750">
              <a:spcAft>
                <a:spcPts val="600"/>
              </a:spcAft>
              <a:buFont typeface="Arial" panose="020B0604020202020204" pitchFamily="34" charset="0"/>
              <a:buChar char="•"/>
            </a:pPr>
            <a:r>
              <a:rPr lang="en-CA" sz="2400" dirty="0"/>
              <a:t>Business Area SOMC Focus Species</a:t>
            </a:r>
          </a:p>
          <a:p>
            <a:pPr marL="285750" indent="-285750">
              <a:spcAft>
                <a:spcPts val="600"/>
              </a:spcAft>
              <a:buFont typeface="Arial" panose="020B0604020202020204" pitchFamily="34" charset="0"/>
              <a:buChar char="•"/>
            </a:pPr>
            <a:r>
              <a:rPr lang="en-CA" sz="2400" dirty="0"/>
              <a:t>Reporting SOMC</a:t>
            </a:r>
          </a:p>
          <a:p>
            <a:pPr marL="285750" indent="-285750">
              <a:spcAft>
                <a:spcPts val="600"/>
              </a:spcAft>
              <a:buFont typeface="Arial" panose="020B0604020202020204" pitchFamily="34" charset="0"/>
              <a:buChar char="•"/>
            </a:pPr>
            <a:r>
              <a:rPr lang="en-CA" sz="2400" dirty="0"/>
              <a:t>Identification Resources</a:t>
            </a:r>
          </a:p>
          <a:p>
            <a:pPr marL="285750" indent="-285750">
              <a:buFont typeface="Arial" panose="020B0604020202020204" pitchFamily="34" charset="0"/>
              <a:buChar char="•"/>
            </a:pPr>
            <a:endParaRPr lang="en-CA" sz="2400" dirty="0"/>
          </a:p>
        </p:txBody>
      </p:sp>
      <p:pic>
        <p:nvPicPr>
          <p:cNvPr id="5" name="Picture 4">
            <a:extLst>
              <a:ext uri="{FF2B5EF4-FFF2-40B4-BE49-F238E27FC236}">
                <a16:creationId xmlns:a16="http://schemas.microsoft.com/office/drawing/2014/main" id="{AE196A98-0E31-0B95-AAE8-153BE08F3CC5}"/>
              </a:ext>
            </a:extLst>
          </p:cNvPr>
          <p:cNvPicPr>
            <a:picLocks noChangeAspect="1"/>
          </p:cNvPicPr>
          <p:nvPr/>
        </p:nvPicPr>
        <p:blipFill rotWithShape="1">
          <a:blip r:embed="rId3"/>
          <a:srcRect t="35644"/>
          <a:stretch/>
        </p:blipFill>
        <p:spPr>
          <a:xfrm>
            <a:off x="7063714" y="1760914"/>
            <a:ext cx="4353223" cy="4413505"/>
          </a:xfrm>
          <a:prstGeom prst="rect">
            <a:avLst/>
          </a:prstGeom>
        </p:spPr>
      </p:pic>
      <p:pic>
        <p:nvPicPr>
          <p:cNvPr id="4" name="Graphic 3" descr="Leaf with solid fill">
            <a:extLst>
              <a:ext uri="{FF2B5EF4-FFF2-40B4-BE49-F238E27FC236}">
                <a16:creationId xmlns:a16="http://schemas.microsoft.com/office/drawing/2014/main" id="{66A1855A-F247-5EB7-9AB5-545EBA02FF8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582400" y="6248400"/>
            <a:ext cx="609600" cy="609600"/>
          </a:xfrm>
          <a:prstGeom prst="rect">
            <a:avLst/>
          </a:prstGeom>
        </p:spPr>
      </p:pic>
    </p:spTree>
    <p:extLst>
      <p:ext uri="{BB962C8B-B14F-4D97-AF65-F5344CB8AC3E}">
        <p14:creationId xmlns:p14="http://schemas.microsoft.com/office/powerpoint/2010/main" val="28823400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DF8C1F-3C51-C21A-A394-82AE21BEF268}"/>
              </a:ext>
            </a:extLst>
          </p:cNvPr>
          <p:cNvSpPr>
            <a:spLocks noGrp="1"/>
          </p:cNvSpPr>
          <p:nvPr>
            <p:ph type="title"/>
          </p:nvPr>
        </p:nvSpPr>
        <p:spPr>
          <a:xfrm>
            <a:off x="159799" y="18255"/>
            <a:ext cx="10055356" cy="1393985"/>
          </a:xfrm>
        </p:spPr>
        <p:txBody>
          <a:bodyPr/>
          <a:lstStyle/>
          <a:p>
            <a:r>
              <a:rPr lang="en-CA" dirty="0"/>
              <a:t>What are Species of Management Concern?</a:t>
            </a:r>
            <a:endParaRPr lang="en-US" dirty="0"/>
          </a:p>
        </p:txBody>
      </p:sp>
      <p:pic>
        <p:nvPicPr>
          <p:cNvPr id="4" name="Picture 3">
            <a:extLst>
              <a:ext uri="{FF2B5EF4-FFF2-40B4-BE49-F238E27FC236}">
                <a16:creationId xmlns:a16="http://schemas.microsoft.com/office/drawing/2014/main" id="{34315FE3-85E3-E814-6722-D29064FF5CE4}"/>
              </a:ext>
            </a:extLst>
          </p:cNvPr>
          <p:cNvPicPr>
            <a:picLocks noChangeAspect="1"/>
          </p:cNvPicPr>
          <p:nvPr/>
        </p:nvPicPr>
        <p:blipFill rotWithShape="1">
          <a:blip r:embed="rId3"/>
          <a:srcRect t="7577" b="10224"/>
          <a:stretch/>
        </p:blipFill>
        <p:spPr>
          <a:xfrm>
            <a:off x="721019" y="1681665"/>
            <a:ext cx="3999901" cy="4429958"/>
          </a:xfrm>
          <a:prstGeom prst="rect">
            <a:avLst/>
          </a:prstGeom>
        </p:spPr>
      </p:pic>
      <p:sp>
        <p:nvSpPr>
          <p:cNvPr id="5" name="Rectangle: Rounded Corners 4">
            <a:extLst>
              <a:ext uri="{FF2B5EF4-FFF2-40B4-BE49-F238E27FC236}">
                <a16:creationId xmlns:a16="http://schemas.microsoft.com/office/drawing/2014/main" id="{483A63CA-0AFC-DF1A-2C86-D27E97AE1F47}"/>
              </a:ext>
            </a:extLst>
          </p:cNvPr>
          <p:cNvSpPr/>
          <p:nvPr/>
        </p:nvSpPr>
        <p:spPr>
          <a:xfrm>
            <a:off x="5359651" y="2172832"/>
            <a:ext cx="5803272" cy="3340728"/>
          </a:xfrm>
          <a:prstGeom prst="roundRect">
            <a:avLst/>
          </a:prstGeom>
          <a:solidFill>
            <a:schemeClr val="tx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CA" sz="2000" b="1" dirty="0">
                <a:solidFill>
                  <a:schemeClr val="tx1"/>
                </a:solidFill>
              </a:rPr>
              <a:t>Species, ecosystems, </a:t>
            </a:r>
            <a:r>
              <a:rPr lang="en-US" sz="2000" b="1" dirty="0">
                <a:solidFill>
                  <a:schemeClr val="tx1"/>
                </a:solidFill>
              </a:rPr>
              <a:t>habitats, or wildlife feature that occurs within BCTS operating areas and can be adversely affected by forestry.</a:t>
            </a:r>
          </a:p>
          <a:p>
            <a:endParaRPr lang="en-US" sz="2000" b="1" dirty="0">
              <a:solidFill>
                <a:schemeClr val="tx1"/>
              </a:solidFill>
            </a:endParaRPr>
          </a:p>
          <a:p>
            <a:endParaRPr lang="en-US" sz="2000" b="1" dirty="0">
              <a:solidFill>
                <a:schemeClr val="tx1"/>
              </a:solidFill>
            </a:endParaRPr>
          </a:p>
          <a:p>
            <a:endParaRPr lang="en-US" sz="2000" b="1" dirty="0">
              <a:solidFill>
                <a:schemeClr val="tx1"/>
              </a:solidFill>
            </a:endParaRPr>
          </a:p>
          <a:p>
            <a:endParaRPr lang="en-US" sz="2000" b="1" dirty="0">
              <a:solidFill>
                <a:schemeClr val="tx1"/>
              </a:solidFill>
            </a:endParaRPr>
          </a:p>
          <a:p>
            <a:endParaRPr lang="en-US" sz="2000" b="1" dirty="0">
              <a:solidFill>
                <a:schemeClr val="tx1"/>
              </a:solidFill>
            </a:endParaRPr>
          </a:p>
        </p:txBody>
      </p:sp>
      <p:pic>
        <p:nvPicPr>
          <p:cNvPr id="11" name="Graphic 10" descr="Leaf with solid fill">
            <a:extLst>
              <a:ext uri="{FF2B5EF4-FFF2-40B4-BE49-F238E27FC236}">
                <a16:creationId xmlns:a16="http://schemas.microsoft.com/office/drawing/2014/main" id="{F5432A99-165B-1195-1D44-A4822999734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582400" y="6248400"/>
            <a:ext cx="609600" cy="609600"/>
          </a:xfrm>
          <a:prstGeom prst="rect">
            <a:avLst/>
          </a:prstGeom>
        </p:spPr>
      </p:pic>
    </p:spTree>
    <p:extLst>
      <p:ext uri="{BB962C8B-B14F-4D97-AF65-F5344CB8AC3E}">
        <p14:creationId xmlns:p14="http://schemas.microsoft.com/office/powerpoint/2010/main" val="23218930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806999-9E3C-F8AE-2AD4-B62F6EB8964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63B3C75-0D03-5B5B-A0D7-A57561193864}"/>
              </a:ext>
            </a:extLst>
          </p:cNvPr>
          <p:cNvSpPr>
            <a:spLocks noGrp="1"/>
          </p:cNvSpPr>
          <p:nvPr>
            <p:ph type="title"/>
          </p:nvPr>
        </p:nvSpPr>
        <p:spPr>
          <a:xfrm>
            <a:off x="159799" y="18255"/>
            <a:ext cx="10055356" cy="1393985"/>
          </a:xfrm>
        </p:spPr>
        <p:txBody>
          <a:bodyPr/>
          <a:lstStyle/>
          <a:p>
            <a:r>
              <a:rPr lang="en-CA" dirty="0"/>
              <a:t>What are Species of Management Concern?</a:t>
            </a:r>
            <a:endParaRPr lang="en-US" dirty="0"/>
          </a:p>
        </p:txBody>
      </p:sp>
      <p:pic>
        <p:nvPicPr>
          <p:cNvPr id="4" name="Picture 3">
            <a:extLst>
              <a:ext uri="{FF2B5EF4-FFF2-40B4-BE49-F238E27FC236}">
                <a16:creationId xmlns:a16="http://schemas.microsoft.com/office/drawing/2014/main" id="{CE81EDE1-144B-2014-B215-1972A6C2892A}"/>
              </a:ext>
            </a:extLst>
          </p:cNvPr>
          <p:cNvPicPr>
            <a:picLocks noChangeAspect="1"/>
          </p:cNvPicPr>
          <p:nvPr/>
        </p:nvPicPr>
        <p:blipFill rotWithShape="1">
          <a:blip r:embed="rId3"/>
          <a:srcRect t="7577" b="10224"/>
          <a:stretch/>
        </p:blipFill>
        <p:spPr>
          <a:xfrm>
            <a:off x="721019" y="1681665"/>
            <a:ext cx="3999901" cy="4429958"/>
          </a:xfrm>
          <a:prstGeom prst="rect">
            <a:avLst/>
          </a:prstGeom>
        </p:spPr>
      </p:pic>
      <p:sp>
        <p:nvSpPr>
          <p:cNvPr id="5" name="Rectangle: Rounded Corners 4">
            <a:extLst>
              <a:ext uri="{FF2B5EF4-FFF2-40B4-BE49-F238E27FC236}">
                <a16:creationId xmlns:a16="http://schemas.microsoft.com/office/drawing/2014/main" id="{8E0C5011-4554-17DF-310E-A8ABB5B418C2}"/>
              </a:ext>
            </a:extLst>
          </p:cNvPr>
          <p:cNvSpPr/>
          <p:nvPr/>
        </p:nvSpPr>
        <p:spPr>
          <a:xfrm>
            <a:off x="5359651" y="2172832"/>
            <a:ext cx="5803272" cy="3340728"/>
          </a:xfrm>
          <a:prstGeom prst="roundRect">
            <a:avLst/>
          </a:prstGeom>
          <a:solidFill>
            <a:schemeClr val="tx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CA" sz="2000" b="1" dirty="0">
                <a:solidFill>
                  <a:schemeClr val="tx1"/>
                </a:solidFill>
              </a:rPr>
              <a:t>Species, ecosystems, </a:t>
            </a:r>
            <a:r>
              <a:rPr lang="en-US" sz="2000" b="1" dirty="0">
                <a:solidFill>
                  <a:schemeClr val="tx1"/>
                </a:solidFill>
              </a:rPr>
              <a:t>habitats, or wildlife feature that occurs within BCTS operating areas and can be adversely affected by forestry.</a:t>
            </a:r>
          </a:p>
          <a:p>
            <a:pPr marL="800100" lvl="1" indent="-342900">
              <a:buFont typeface="Arial" panose="020B0604020202020204" pitchFamily="34" charset="0"/>
              <a:buChar char="•"/>
            </a:pPr>
            <a:r>
              <a:rPr lang="en-US" sz="2000" dirty="0">
                <a:solidFill>
                  <a:schemeClr val="tx1"/>
                </a:solidFill>
              </a:rPr>
              <a:t>Legislation</a:t>
            </a:r>
          </a:p>
          <a:p>
            <a:pPr marL="800100" lvl="1" indent="-342900">
              <a:buFont typeface="Arial" panose="020B0604020202020204" pitchFamily="34" charset="0"/>
              <a:buChar char="•"/>
            </a:pPr>
            <a:r>
              <a:rPr lang="en-US" sz="2000" dirty="0">
                <a:solidFill>
                  <a:schemeClr val="tx1"/>
                </a:solidFill>
              </a:rPr>
              <a:t>SFI requirements</a:t>
            </a:r>
          </a:p>
          <a:p>
            <a:pPr marL="800100" lvl="1" indent="-342900">
              <a:buFont typeface="Arial" panose="020B0604020202020204" pitchFamily="34" charset="0"/>
              <a:buChar char="•"/>
            </a:pPr>
            <a:r>
              <a:rPr lang="en-US" sz="2000" dirty="0">
                <a:solidFill>
                  <a:schemeClr val="tx1"/>
                </a:solidFill>
              </a:rPr>
              <a:t>Not at-risk, but locally identified for social/economic reasons</a:t>
            </a:r>
          </a:p>
          <a:p>
            <a:endParaRPr lang="en-US" sz="2000" b="1" dirty="0">
              <a:solidFill>
                <a:schemeClr val="tx1"/>
              </a:solidFill>
            </a:endParaRPr>
          </a:p>
        </p:txBody>
      </p:sp>
      <p:pic>
        <p:nvPicPr>
          <p:cNvPr id="11" name="Graphic 10" descr="Leaf with solid fill">
            <a:extLst>
              <a:ext uri="{FF2B5EF4-FFF2-40B4-BE49-F238E27FC236}">
                <a16:creationId xmlns:a16="http://schemas.microsoft.com/office/drawing/2014/main" id="{2CD1FB5B-AD45-D37F-E9AA-FF0A3FF803D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582400" y="6248400"/>
            <a:ext cx="609600" cy="609600"/>
          </a:xfrm>
          <a:prstGeom prst="rect">
            <a:avLst/>
          </a:prstGeom>
        </p:spPr>
      </p:pic>
    </p:spTree>
    <p:extLst>
      <p:ext uri="{BB962C8B-B14F-4D97-AF65-F5344CB8AC3E}">
        <p14:creationId xmlns:p14="http://schemas.microsoft.com/office/powerpoint/2010/main" val="36660184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7B321F0-B16D-D615-24F5-5FE2A493F6BC}"/>
              </a:ext>
            </a:extLst>
          </p:cNvPr>
          <p:cNvPicPr>
            <a:picLocks noChangeAspect="1"/>
          </p:cNvPicPr>
          <p:nvPr/>
        </p:nvPicPr>
        <p:blipFill>
          <a:blip r:embed="rId3"/>
          <a:stretch>
            <a:fillRect/>
          </a:stretch>
        </p:blipFill>
        <p:spPr>
          <a:xfrm>
            <a:off x="407529" y="137010"/>
            <a:ext cx="11376941" cy="6490748"/>
          </a:xfrm>
          <a:prstGeom prst="rect">
            <a:avLst/>
          </a:prstGeom>
        </p:spPr>
      </p:pic>
      <p:pic>
        <p:nvPicPr>
          <p:cNvPr id="5" name="Graphic 4" descr="Leaf with solid fill">
            <a:extLst>
              <a:ext uri="{FF2B5EF4-FFF2-40B4-BE49-F238E27FC236}">
                <a16:creationId xmlns:a16="http://schemas.microsoft.com/office/drawing/2014/main" id="{AFE30DEF-93EE-C747-C50F-1B55F1ED424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582400" y="6248400"/>
            <a:ext cx="609600" cy="609600"/>
          </a:xfrm>
          <a:prstGeom prst="rect">
            <a:avLst/>
          </a:prstGeom>
        </p:spPr>
      </p:pic>
    </p:spTree>
    <p:extLst>
      <p:ext uri="{BB962C8B-B14F-4D97-AF65-F5344CB8AC3E}">
        <p14:creationId xmlns:p14="http://schemas.microsoft.com/office/powerpoint/2010/main" val="13699501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04A175-25DD-D367-C316-307635069E10}"/>
              </a:ext>
            </a:extLst>
          </p:cNvPr>
          <p:cNvSpPr>
            <a:spLocks noGrp="1"/>
          </p:cNvSpPr>
          <p:nvPr>
            <p:ph type="title"/>
          </p:nvPr>
        </p:nvSpPr>
        <p:spPr/>
        <p:txBody>
          <a:bodyPr/>
          <a:lstStyle/>
          <a:p>
            <a:r>
              <a:rPr lang="en-CA" dirty="0"/>
              <a:t>Sustainable Forestry Initiative</a:t>
            </a:r>
            <a:endParaRPr lang="en-US" dirty="0"/>
          </a:p>
        </p:txBody>
      </p:sp>
      <p:pic>
        <p:nvPicPr>
          <p:cNvPr id="6" name="Picture 5">
            <a:extLst>
              <a:ext uri="{FF2B5EF4-FFF2-40B4-BE49-F238E27FC236}">
                <a16:creationId xmlns:a16="http://schemas.microsoft.com/office/drawing/2014/main" id="{8507A954-639F-3F16-4C53-458FCE7EE378}"/>
              </a:ext>
            </a:extLst>
          </p:cNvPr>
          <p:cNvPicPr>
            <a:picLocks noChangeAspect="1"/>
          </p:cNvPicPr>
          <p:nvPr/>
        </p:nvPicPr>
        <p:blipFill>
          <a:blip r:embed="rId3"/>
          <a:stretch>
            <a:fillRect/>
          </a:stretch>
        </p:blipFill>
        <p:spPr>
          <a:xfrm>
            <a:off x="885265" y="1608709"/>
            <a:ext cx="5867400" cy="4648200"/>
          </a:xfrm>
          <a:prstGeom prst="rect">
            <a:avLst/>
          </a:prstGeom>
        </p:spPr>
      </p:pic>
      <p:pic>
        <p:nvPicPr>
          <p:cNvPr id="8" name="Picture 7">
            <a:extLst>
              <a:ext uri="{FF2B5EF4-FFF2-40B4-BE49-F238E27FC236}">
                <a16:creationId xmlns:a16="http://schemas.microsoft.com/office/drawing/2014/main" id="{A1D4E43D-B8EA-FA40-6FFC-E76DADBA5D9E}"/>
              </a:ext>
            </a:extLst>
          </p:cNvPr>
          <p:cNvPicPr>
            <a:picLocks noChangeAspect="1"/>
          </p:cNvPicPr>
          <p:nvPr/>
        </p:nvPicPr>
        <p:blipFill>
          <a:blip r:embed="rId4"/>
          <a:stretch>
            <a:fillRect/>
          </a:stretch>
        </p:blipFill>
        <p:spPr>
          <a:xfrm>
            <a:off x="6915710" y="2341748"/>
            <a:ext cx="4391025" cy="2981325"/>
          </a:xfrm>
          <a:prstGeom prst="rect">
            <a:avLst/>
          </a:prstGeom>
        </p:spPr>
      </p:pic>
      <p:pic>
        <p:nvPicPr>
          <p:cNvPr id="9" name="Graphic 8" descr="Leaf with solid fill">
            <a:extLst>
              <a:ext uri="{FF2B5EF4-FFF2-40B4-BE49-F238E27FC236}">
                <a16:creationId xmlns:a16="http://schemas.microsoft.com/office/drawing/2014/main" id="{71C9F6CF-4FFA-6CAA-1E28-A6E659FBAED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1582400" y="6248400"/>
            <a:ext cx="609600" cy="609600"/>
          </a:xfrm>
          <a:prstGeom prst="rect">
            <a:avLst/>
          </a:prstGeom>
        </p:spPr>
      </p:pic>
    </p:spTree>
    <p:extLst>
      <p:ext uri="{BB962C8B-B14F-4D97-AF65-F5344CB8AC3E}">
        <p14:creationId xmlns:p14="http://schemas.microsoft.com/office/powerpoint/2010/main" val="22571572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26E384-0C48-C718-5EA7-C3F010F42852}"/>
              </a:ext>
            </a:extLst>
          </p:cNvPr>
          <p:cNvSpPr>
            <a:spLocks noGrp="1"/>
          </p:cNvSpPr>
          <p:nvPr>
            <p:ph type="title"/>
          </p:nvPr>
        </p:nvSpPr>
        <p:spPr/>
        <p:txBody>
          <a:bodyPr/>
          <a:lstStyle/>
          <a:p>
            <a:endParaRPr lang="en-CA"/>
          </a:p>
        </p:txBody>
      </p:sp>
      <p:pic>
        <p:nvPicPr>
          <p:cNvPr id="4" name="Picture 3">
            <a:extLst>
              <a:ext uri="{FF2B5EF4-FFF2-40B4-BE49-F238E27FC236}">
                <a16:creationId xmlns:a16="http://schemas.microsoft.com/office/drawing/2014/main" id="{3416ED3F-1A55-80C5-8778-E974EBC91B20}"/>
              </a:ext>
            </a:extLst>
          </p:cNvPr>
          <p:cNvPicPr>
            <a:picLocks noChangeAspect="1"/>
          </p:cNvPicPr>
          <p:nvPr/>
        </p:nvPicPr>
        <p:blipFill>
          <a:blip r:embed="rId3"/>
          <a:stretch>
            <a:fillRect/>
          </a:stretch>
        </p:blipFill>
        <p:spPr>
          <a:xfrm>
            <a:off x="365760" y="126184"/>
            <a:ext cx="11439245" cy="6605631"/>
          </a:xfrm>
          <a:prstGeom prst="rect">
            <a:avLst/>
          </a:prstGeom>
        </p:spPr>
      </p:pic>
      <p:pic>
        <p:nvPicPr>
          <p:cNvPr id="5" name="Graphic 4" descr="Leaf with solid fill">
            <a:extLst>
              <a:ext uri="{FF2B5EF4-FFF2-40B4-BE49-F238E27FC236}">
                <a16:creationId xmlns:a16="http://schemas.microsoft.com/office/drawing/2014/main" id="{51C0438E-6D6D-2183-91AD-2E94F00B570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582400" y="6248400"/>
            <a:ext cx="609600" cy="609600"/>
          </a:xfrm>
          <a:prstGeom prst="rect">
            <a:avLst/>
          </a:prstGeom>
        </p:spPr>
      </p:pic>
    </p:spTree>
    <p:extLst>
      <p:ext uri="{BB962C8B-B14F-4D97-AF65-F5344CB8AC3E}">
        <p14:creationId xmlns:p14="http://schemas.microsoft.com/office/powerpoint/2010/main" val="10614905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4EBDC8-8D74-3C5C-88E2-001FF3FD0E8F}"/>
              </a:ext>
            </a:extLst>
          </p:cNvPr>
          <p:cNvSpPr>
            <a:spLocks noGrp="1"/>
          </p:cNvSpPr>
          <p:nvPr>
            <p:ph type="title"/>
          </p:nvPr>
        </p:nvSpPr>
        <p:spPr/>
        <p:txBody>
          <a:bodyPr/>
          <a:lstStyle/>
          <a:p>
            <a:r>
              <a:rPr lang="en-CA" dirty="0"/>
              <a:t>Why protect SOMC?</a:t>
            </a:r>
          </a:p>
        </p:txBody>
      </p:sp>
      <p:pic>
        <p:nvPicPr>
          <p:cNvPr id="4" name="Picture 3">
            <a:extLst>
              <a:ext uri="{FF2B5EF4-FFF2-40B4-BE49-F238E27FC236}">
                <a16:creationId xmlns:a16="http://schemas.microsoft.com/office/drawing/2014/main" id="{C5415728-49FF-37F5-F6EA-83B93E5E5275}"/>
              </a:ext>
            </a:extLst>
          </p:cNvPr>
          <p:cNvPicPr>
            <a:picLocks noChangeAspect="1"/>
          </p:cNvPicPr>
          <p:nvPr/>
        </p:nvPicPr>
        <p:blipFill>
          <a:blip r:embed="rId3"/>
          <a:stretch>
            <a:fillRect/>
          </a:stretch>
        </p:blipFill>
        <p:spPr>
          <a:xfrm>
            <a:off x="609600" y="2008374"/>
            <a:ext cx="6096000" cy="3952875"/>
          </a:xfrm>
          <a:prstGeom prst="rect">
            <a:avLst/>
          </a:prstGeom>
        </p:spPr>
      </p:pic>
      <p:sp>
        <p:nvSpPr>
          <p:cNvPr id="5" name="Rectangle: Rounded Corners 4">
            <a:extLst>
              <a:ext uri="{FF2B5EF4-FFF2-40B4-BE49-F238E27FC236}">
                <a16:creationId xmlns:a16="http://schemas.microsoft.com/office/drawing/2014/main" id="{3D655A15-8CAF-1F2B-8214-B854FC2747E4}"/>
              </a:ext>
            </a:extLst>
          </p:cNvPr>
          <p:cNvSpPr/>
          <p:nvPr/>
        </p:nvSpPr>
        <p:spPr>
          <a:xfrm>
            <a:off x="7109012" y="2357718"/>
            <a:ext cx="4186517" cy="3191435"/>
          </a:xfrm>
          <a:prstGeom prst="roundRect">
            <a:avLst/>
          </a:prstGeom>
          <a:solidFill>
            <a:schemeClr val="tx2">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dirty="0">
                <a:solidFill>
                  <a:schemeClr val="tx1"/>
                </a:solidFill>
              </a:rPr>
              <a:t>• Achieve sustainable forest management goals </a:t>
            </a:r>
          </a:p>
          <a:p>
            <a:r>
              <a:rPr lang="en-US" dirty="0">
                <a:solidFill>
                  <a:schemeClr val="tx1"/>
                </a:solidFill>
              </a:rPr>
              <a:t>• To maintain biological diversity </a:t>
            </a:r>
          </a:p>
          <a:p>
            <a:r>
              <a:rPr lang="en-US" dirty="0">
                <a:solidFill>
                  <a:schemeClr val="tx1"/>
                </a:solidFill>
              </a:rPr>
              <a:t>• To comply with federal legislation </a:t>
            </a:r>
          </a:p>
          <a:p>
            <a:r>
              <a:rPr lang="en-US" dirty="0">
                <a:solidFill>
                  <a:schemeClr val="tx1"/>
                </a:solidFill>
              </a:rPr>
              <a:t>• To comply with provincial legislation </a:t>
            </a:r>
          </a:p>
          <a:p>
            <a:r>
              <a:rPr lang="en-US" dirty="0">
                <a:solidFill>
                  <a:schemeClr val="tx1"/>
                </a:solidFill>
              </a:rPr>
              <a:t>• To maintain Sustainable Forestry Initiative (SFI) certification</a:t>
            </a:r>
            <a:endParaRPr lang="en-CA" dirty="0">
              <a:solidFill>
                <a:schemeClr val="tx1"/>
              </a:solidFill>
            </a:endParaRPr>
          </a:p>
        </p:txBody>
      </p:sp>
      <p:pic>
        <p:nvPicPr>
          <p:cNvPr id="6" name="Graphic 5" descr="Leaf with solid fill">
            <a:extLst>
              <a:ext uri="{FF2B5EF4-FFF2-40B4-BE49-F238E27FC236}">
                <a16:creationId xmlns:a16="http://schemas.microsoft.com/office/drawing/2014/main" id="{773B646B-7F60-E324-9996-4551AC6C50F9}"/>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582400" y="6248400"/>
            <a:ext cx="609600" cy="609600"/>
          </a:xfrm>
          <a:prstGeom prst="rect">
            <a:avLst/>
          </a:prstGeom>
        </p:spPr>
      </p:pic>
    </p:spTree>
    <p:extLst>
      <p:ext uri="{BB962C8B-B14F-4D97-AF65-F5344CB8AC3E}">
        <p14:creationId xmlns:p14="http://schemas.microsoft.com/office/powerpoint/2010/main" val="34740890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5D5CAD-5F00-9A8B-4226-54419618E706}"/>
              </a:ext>
            </a:extLst>
          </p:cNvPr>
          <p:cNvSpPr>
            <a:spLocks noGrp="1"/>
          </p:cNvSpPr>
          <p:nvPr>
            <p:ph type="title"/>
          </p:nvPr>
        </p:nvSpPr>
        <p:spPr/>
        <p:txBody>
          <a:bodyPr/>
          <a:lstStyle/>
          <a:p>
            <a:r>
              <a:rPr lang="en-CA" dirty="0"/>
              <a:t>The Babine SOMC Program</a:t>
            </a:r>
          </a:p>
        </p:txBody>
      </p:sp>
      <p:pic>
        <p:nvPicPr>
          <p:cNvPr id="4" name="Picture 3">
            <a:extLst>
              <a:ext uri="{FF2B5EF4-FFF2-40B4-BE49-F238E27FC236}">
                <a16:creationId xmlns:a16="http://schemas.microsoft.com/office/drawing/2014/main" id="{7AA25BE0-0E80-A4FF-4D5C-0FE0B8C8D91F}"/>
              </a:ext>
            </a:extLst>
          </p:cNvPr>
          <p:cNvPicPr>
            <a:picLocks noChangeAspect="1"/>
          </p:cNvPicPr>
          <p:nvPr/>
        </p:nvPicPr>
        <p:blipFill>
          <a:blip r:embed="rId3"/>
          <a:stretch>
            <a:fillRect/>
          </a:stretch>
        </p:blipFill>
        <p:spPr>
          <a:xfrm>
            <a:off x="6096000" y="1688726"/>
            <a:ext cx="2867025" cy="4305300"/>
          </a:xfrm>
          <a:prstGeom prst="rect">
            <a:avLst/>
          </a:prstGeom>
        </p:spPr>
      </p:pic>
      <p:sp>
        <p:nvSpPr>
          <p:cNvPr id="5" name="TextBox 4">
            <a:extLst>
              <a:ext uri="{FF2B5EF4-FFF2-40B4-BE49-F238E27FC236}">
                <a16:creationId xmlns:a16="http://schemas.microsoft.com/office/drawing/2014/main" id="{4F4B690C-3904-1176-3A99-B21C20BBDB38}"/>
              </a:ext>
            </a:extLst>
          </p:cNvPr>
          <p:cNvSpPr txBox="1"/>
          <p:nvPr/>
        </p:nvSpPr>
        <p:spPr>
          <a:xfrm>
            <a:off x="983578" y="3179656"/>
            <a:ext cx="4195482" cy="1323439"/>
          </a:xfrm>
          <a:prstGeom prst="rect">
            <a:avLst/>
          </a:prstGeom>
          <a:noFill/>
        </p:spPr>
        <p:txBody>
          <a:bodyPr wrap="square" rtlCol="0">
            <a:spAutoFit/>
          </a:bodyPr>
          <a:lstStyle/>
          <a:p>
            <a:pPr marL="342900" indent="-342900">
              <a:buAutoNum type="arabicPeriod"/>
            </a:pPr>
            <a:r>
              <a:rPr lang="en-CA" sz="2000" dirty="0"/>
              <a:t>Standard Operating Procedure</a:t>
            </a:r>
          </a:p>
          <a:p>
            <a:pPr marL="342900" indent="-342900">
              <a:buAutoNum type="arabicPeriod"/>
            </a:pPr>
            <a:r>
              <a:rPr lang="en-CA" sz="2000" dirty="0"/>
              <a:t>Focus List</a:t>
            </a:r>
          </a:p>
          <a:p>
            <a:pPr marL="342900" indent="-342900">
              <a:buAutoNum type="arabicPeriod"/>
            </a:pPr>
            <a:r>
              <a:rPr lang="en-CA" sz="2000" dirty="0"/>
              <a:t>Operator Awareness Sheet</a:t>
            </a:r>
          </a:p>
          <a:p>
            <a:pPr marL="342900" indent="-342900">
              <a:buAutoNum type="arabicPeriod"/>
            </a:pPr>
            <a:r>
              <a:rPr lang="en-CA" sz="2000" dirty="0"/>
              <a:t>Field Procedure package</a:t>
            </a:r>
          </a:p>
        </p:txBody>
      </p:sp>
      <p:pic>
        <p:nvPicPr>
          <p:cNvPr id="6" name="Graphic 5" descr="Leaf with solid fill">
            <a:extLst>
              <a:ext uri="{FF2B5EF4-FFF2-40B4-BE49-F238E27FC236}">
                <a16:creationId xmlns:a16="http://schemas.microsoft.com/office/drawing/2014/main" id="{AB74CE37-92EF-89DB-F810-4BC168F549A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582400" y="6248400"/>
            <a:ext cx="609600" cy="609600"/>
          </a:xfrm>
          <a:prstGeom prst="rect">
            <a:avLst/>
          </a:prstGeom>
        </p:spPr>
      </p:pic>
    </p:spTree>
    <p:extLst>
      <p:ext uri="{BB962C8B-B14F-4D97-AF65-F5344CB8AC3E}">
        <p14:creationId xmlns:p14="http://schemas.microsoft.com/office/powerpoint/2010/main" val="3860230541"/>
      </p:ext>
    </p:extLst>
  </p:cSld>
  <p:clrMapOvr>
    <a:masterClrMapping/>
  </p:clrMapOvr>
</p:sld>
</file>

<file path=ppt/theme/theme1.xml><?xml version="1.0" encoding="utf-8"?>
<a:theme xmlns:a="http://schemas.openxmlformats.org/drawingml/2006/main" name="Office Theme">
  <a:themeElements>
    <a:clrScheme name="BCTS">
      <a:dk1>
        <a:srgbClr val="000000"/>
      </a:dk1>
      <a:lt1>
        <a:srgbClr val="FFFFFF"/>
      </a:lt1>
      <a:dk2>
        <a:srgbClr val="585958"/>
      </a:dk2>
      <a:lt2>
        <a:srgbClr val="B6B7B3"/>
      </a:lt2>
      <a:accent1>
        <a:srgbClr val="026937"/>
      </a:accent1>
      <a:accent2>
        <a:srgbClr val="F58720"/>
      </a:accent2>
      <a:accent3>
        <a:srgbClr val="713D98"/>
      </a:accent3>
      <a:accent4>
        <a:srgbClr val="62B445"/>
      </a:accent4>
      <a:accent5>
        <a:srgbClr val="133E70"/>
      </a:accent5>
      <a:accent6>
        <a:srgbClr val="1E599A"/>
      </a:accent6>
      <a:hlink>
        <a:srgbClr val="3587C8"/>
      </a:hlink>
      <a:folHlink>
        <a:srgbClr val="5BBCE3"/>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5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01065b05-6929-4980-baef-f45d2c429f8c">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414566C5A952E944926395179FE3A106" ma:contentTypeVersion="9" ma:contentTypeDescription="Create a new document." ma:contentTypeScope="" ma:versionID="49e027252013c56f1e6d04eaf7089423">
  <xsd:schema xmlns:xsd="http://www.w3.org/2001/XMLSchema" xmlns:xs="http://www.w3.org/2001/XMLSchema" xmlns:p="http://schemas.microsoft.com/office/2006/metadata/properties" xmlns:ns2="01065b05-6929-4980-baef-f45d2c429f8c" targetNamespace="http://schemas.microsoft.com/office/2006/metadata/properties" ma:root="true" ma:fieldsID="3f168dad6c97a040d197b2acc013fbbe" ns2:_="">
    <xsd:import namespace="01065b05-6929-4980-baef-f45d2c429f8c"/>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lcf76f155ced4ddcb4097134ff3c332f"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1065b05-6929-4980-baef-f45d2c429f8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a9b50559-7390-452f-8d4d-780c6c1e431b" ma:termSetId="09814cd3-568e-fe90-9814-8d621ff8fb84" ma:anchorId="fba54fb3-c3e1-fe81-a776-ca4b69148c4d" ma:open="true" ma:isKeyword="false">
      <xsd:complexType>
        <xsd:sequence>
          <xsd:element ref="pc:Terms" minOccurs="0" maxOccurs="1"/>
        </xsd:sequence>
      </xsd:complex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36208CD-596E-45FA-9847-78E413087E32}">
  <ds:schemaRefs>
    <ds:schemaRef ds:uri="http://schemas.microsoft.com/sharepoint/v3/contenttype/forms"/>
  </ds:schemaRefs>
</ds:datastoreItem>
</file>

<file path=customXml/itemProps2.xml><?xml version="1.0" encoding="utf-8"?>
<ds:datastoreItem xmlns:ds="http://schemas.openxmlformats.org/officeDocument/2006/customXml" ds:itemID="{CE51FAB6-D2F1-4BD6-89CC-BF5A4AB6499A}">
  <ds:schemaRefs>
    <ds:schemaRef ds:uri="http://schemas.microsoft.com/office/2006/metadata/properties"/>
    <ds:schemaRef ds:uri="http://schemas.microsoft.com/office/infopath/2007/PartnerControls"/>
    <ds:schemaRef ds:uri="01065b05-6929-4980-baef-f45d2c429f8c"/>
  </ds:schemaRefs>
</ds:datastoreItem>
</file>

<file path=customXml/itemProps3.xml><?xml version="1.0" encoding="utf-8"?>
<ds:datastoreItem xmlns:ds="http://schemas.openxmlformats.org/officeDocument/2006/customXml" ds:itemID="{A2226B71-BE99-4C20-917E-26ADF8618E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1065b05-6929-4980-baef-f45d2c429f8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1934</TotalTime>
  <Words>1253</Words>
  <Application>Microsoft Office PowerPoint</Application>
  <PresentationFormat>Widescreen</PresentationFormat>
  <Paragraphs>122</Paragraphs>
  <Slides>15</Slides>
  <Notes>12</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15</vt:i4>
      </vt:variant>
    </vt:vector>
  </HeadingPairs>
  <TitlesOfParts>
    <vt:vector size="22" baseType="lpstr">
      <vt:lpstr>Arial</vt:lpstr>
      <vt:lpstr>BC Sans</vt:lpstr>
      <vt:lpstr>Calibri</vt:lpstr>
      <vt:lpstr>Segoe UI</vt:lpstr>
      <vt:lpstr>Wingdings</vt:lpstr>
      <vt:lpstr>Office Theme</vt:lpstr>
      <vt:lpstr>5_Custom Design</vt:lpstr>
      <vt:lpstr>TBA - Species of Management Concern Awareness Training</vt:lpstr>
      <vt:lpstr>SOMC Awareness Training Overview</vt:lpstr>
      <vt:lpstr>What are Species of Management Concern?</vt:lpstr>
      <vt:lpstr>What are Species of Management Concern?</vt:lpstr>
      <vt:lpstr>PowerPoint Presentation</vt:lpstr>
      <vt:lpstr>Sustainable Forestry Initiative</vt:lpstr>
      <vt:lpstr>PowerPoint Presentation</vt:lpstr>
      <vt:lpstr>Why protect SOMC?</vt:lpstr>
      <vt:lpstr>The Babine SOMC Program</vt:lpstr>
      <vt:lpstr>A Peek into the Focus Lists…</vt:lpstr>
      <vt:lpstr>What are the SOMC for your Business Area?</vt:lpstr>
      <vt:lpstr>PowerPoint Presentation</vt:lpstr>
      <vt:lpstr>Resources</vt:lpstr>
      <vt:lpstr>Training Checklist</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Mark Reber</dc:creator>
  <cp:lastModifiedBy>Gnoyke, Danielle FOR:EX</cp:lastModifiedBy>
  <cp:revision>26</cp:revision>
  <dcterms:created xsi:type="dcterms:W3CDTF">2022-07-07T21:49:11Z</dcterms:created>
  <dcterms:modified xsi:type="dcterms:W3CDTF">2024-11-07T22:30:29Z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0x010100414566C5A952E944926395179FE3A106</vt:lpwstr>
  </property>
  <property fmtid="{D5CDD505-2E9C-101B-9397-08002B2CF9AE}" pid="3" name="MediaServiceImageTags">
    <vt:lpwstr/>
  </property>
</Properties>
</file>