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6"/>
  </p:notesMasterIdLst>
  <p:sldIdLst>
    <p:sldId id="261" r:id="rId5"/>
    <p:sldId id="263" r:id="rId6"/>
    <p:sldId id="262" r:id="rId7"/>
    <p:sldId id="264" r:id="rId8"/>
    <p:sldId id="265" r:id="rId9"/>
    <p:sldId id="266" r:id="rId10"/>
    <p:sldId id="269" r:id="rId11"/>
    <p:sldId id="270" r:id="rId12"/>
    <p:sldId id="272" r:id="rId13"/>
    <p:sldId id="271" r:id="rId14"/>
    <p:sldId id="276" r:id="rId15"/>
    <p:sldId id="275" r:id="rId16"/>
    <p:sldId id="273" r:id="rId17"/>
    <p:sldId id="274" r:id="rId18"/>
    <p:sldId id="267" r:id="rId19"/>
    <p:sldId id="281" r:id="rId20"/>
    <p:sldId id="283" r:id="rId21"/>
    <p:sldId id="277" r:id="rId22"/>
    <p:sldId id="268" r:id="rId23"/>
    <p:sldId id="279" r:id="rId24"/>
    <p:sldId id="282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8A63FFB-5CB2-F922-ABF8-E90163614BC2}" name="Bremer, Mascha FOR:EX" initials="MB" userId="S::Mascha.Bremer@gov.bc.ca::bd616fd7-b391-4312-976d-a69f08b4caf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C9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3E5C0-2621-4E21-812C-ED06E03D6571}" type="datetimeFigureOut">
              <a:rPr lang="en-US" smtClean="0"/>
              <a:t>4/23/2026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2C736-33A8-4A54-8C0B-D7E78B1A01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96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92C736-33A8-4A54-8C0B-D7E78B1A019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435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0DD3D03-244B-B945-BD76-27782F53E6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BD2AD6-A1E4-D74D-97E5-89A1ECAFE0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5920" y="3464560"/>
            <a:ext cx="5344160" cy="1288038"/>
          </a:xfrm>
        </p:spPr>
        <p:txBody>
          <a:bodyPr anchor="b"/>
          <a:lstStyle>
            <a:lvl1pPr algn="l">
              <a:defRPr sz="4000" b="1">
                <a:solidFill>
                  <a:schemeClr val="bg1"/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F8FB78-6187-544F-810D-1A16E3CE1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5920" y="4886980"/>
            <a:ext cx="5344160" cy="5384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BC Sans" pitchFamily="2" charset="0"/>
                <a:ea typeface="B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 descr="Graphical user interface, logo&#10;&#10;Description automatically generated with medium confidence">
            <a:extLst>
              <a:ext uri="{FF2B5EF4-FFF2-40B4-BE49-F238E27FC236}">
                <a16:creationId xmlns:a16="http://schemas.microsoft.com/office/drawing/2014/main" id="{952B0E57-5DAE-4143-9348-9E314BB164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960" y="1122144"/>
            <a:ext cx="4358640" cy="181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0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DB9A-83CE-EB45-A501-A626C7A044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EEF9A9-35D4-EF4E-A86A-557E8D7281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5338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7C00CC-3683-2B44-B622-A37CD4D5C009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1777999"/>
            <a:ext cx="2628900" cy="439896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6404E4-ABBE-9046-984B-184F195C9C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777999"/>
            <a:ext cx="7734300" cy="43989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8622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9D45-B38E-DE4B-8A36-B016D8A0F8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600" b="1">
                <a:solidFill>
                  <a:schemeClr val="bg1"/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CC8D5-642D-9C46-B1F1-CD7B379DF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 sz="2400">
                <a:latin typeface="BC Sans" pitchFamily="2" charset="0"/>
                <a:ea typeface="BC Sans" pitchFamily="2" charset="0"/>
              </a:defRPr>
            </a:lvl1pPr>
            <a:lvl2pPr>
              <a:defRPr sz="2000">
                <a:latin typeface="BC Sans" pitchFamily="2" charset="0"/>
                <a:ea typeface="BC Sans" pitchFamily="2" charset="0"/>
              </a:defRPr>
            </a:lvl2pPr>
            <a:lvl3pPr>
              <a:defRPr sz="1800">
                <a:latin typeface="BC Sans" pitchFamily="2" charset="0"/>
                <a:ea typeface="BC Sans" pitchFamily="2" charset="0"/>
              </a:defRPr>
            </a:lvl3pPr>
            <a:lvl4pPr>
              <a:defRPr sz="1600">
                <a:latin typeface="BC Sans" pitchFamily="2" charset="0"/>
                <a:ea typeface="BC Sans" pitchFamily="2" charset="0"/>
              </a:defRPr>
            </a:lvl4pPr>
            <a:lvl5pPr>
              <a:defRPr sz="1400">
                <a:latin typeface="BC Sans" pitchFamily="2" charset="0"/>
                <a:ea typeface="BC Sans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951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AF53E-172B-1E47-BDFA-08AE0F1AC3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D97FD-12A5-BE4E-8C93-A1326A647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278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85B32-9C45-3D4D-A78F-FE63F2A734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98B69-4792-9C48-AA9D-0CC56164D0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EDF5E-B357-E345-958D-5AAC59982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242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ADF03-F495-CA47-A24F-144A9B248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88159"/>
            <a:ext cx="5157787" cy="473075"/>
          </a:xfrm>
        </p:spPr>
        <p:txBody>
          <a:bodyPr anchor="b"/>
          <a:lstStyle>
            <a:lvl1pPr marL="0" indent="0">
              <a:buNone/>
              <a:defRPr sz="25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418E77-5286-2741-A26C-964CC9C6B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61234"/>
            <a:ext cx="5157787" cy="37534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199950-BFBB-2446-88F1-78D5962BE4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88159"/>
            <a:ext cx="5183188" cy="473075"/>
          </a:xfrm>
        </p:spPr>
        <p:txBody>
          <a:bodyPr anchor="b"/>
          <a:lstStyle>
            <a:lvl1pPr marL="0" indent="0">
              <a:buNone/>
              <a:defRPr sz="25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DF0AAD-C7CD-0B41-958D-E527AB4F7A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61234"/>
            <a:ext cx="5183188" cy="37534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B09FFA-72A3-F746-91AB-4A4968679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18255"/>
            <a:ext cx="9626600" cy="1393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6201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EF252-5E92-A247-86FE-8D9A156D40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792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759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98E5E-53B6-D149-9F4E-F78670018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2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5BC60-AE6B-1240-9CEB-EB2F49536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737360"/>
            <a:ext cx="6172200" cy="41236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EAAB89-07DA-CF47-AEA7-0BEF05D7EA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73680"/>
            <a:ext cx="3932237" cy="30953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0426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681D85-898A-8A4E-9658-3F58E40FA4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828800"/>
            <a:ext cx="6172200" cy="4032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88CB16D-314A-CE45-9608-FE9B5799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2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B0ABA03E-4652-C34A-80F4-B058EF47E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73680"/>
            <a:ext cx="3932237" cy="30953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747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plant&#10;&#10;Description automatically generated">
            <a:extLst>
              <a:ext uri="{FF2B5EF4-FFF2-40B4-BE49-F238E27FC236}">
                <a16:creationId xmlns:a16="http://schemas.microsoft.com/office/drawing/2014/main" id="{7860CF49-E832-F240-BB91-A223AC49091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5882C4-EBC7-A940-B88A-CAD1698D7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18255"/>
            <a:ext cx="9626600" cy="1393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BA9426-E274-3142-950B-4F46E916C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8F2493-BA58-6A42-95A2-8067428B17A1}"/>
              </a:ext>
            </a:extLst>
          </p:cNvPr>
          <p:cNvSpPr txBox="1">
            <a:spLocks/>
          </p:cNvSpPr>
          <p:nvPr userDrawn="1"/>
        </p:nvSpPr>
        <p:spPr>
          <a:xfrm>
            <a:off x="9383584" y="642851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500" b="1" kern="1200">
                <a:solidFill>
                  <a:schemeClr val="accent6"/>
                </a:solidFill>
                <a:latin typeface="BC Sans" pitchFamily="2" charset="0"/>
                <a:ea typeface="BC Sans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DD3005F-8597-9E49-AF21-B8D36DDE4FEA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10" descr="Logo&#10;&#10;Description automatically generated">
            <a:extLst>
              <a:ext uri="{FF2B5EF4-FFF2-40B4-BE49-F238E27FC236}">
                <a16:creationId xmlns:a16="http://schemas.microsoft.com/office/drawing/2014/main" id="{C208961A-2BFA-8C4F-BD03-6E14814D259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165080" y="105003"/>
            <a:ext cx="1854200" cy="121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4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BC Sans" pitchFamily="2" charset="0"/>
          <a:ea typeface="BC Sans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BC Sans" pitchFamily="2" charset="0"/>
          <a:ea typeface="BC Sans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C Sans" pitchFamily="2" charset="0"/>
          <a:ea typeface="BC Sans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C Sans" pitchFamily="2" charset="0"/>
          <a:ea typeface="BC Sans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BC Sans" pitchFamily="2" charset="0"/>
          <a:ea typeface="BC Sans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BC Sans" pitchFamily="2" charset="0"/>
          <a:ea typeface="BC Sans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cid:9eb426af-701e-4c34-aca7-dc42602f63d1@CANPRD01.PROD.OUTLOOK.COM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RJd9P_YMxM" TargetMode="External"/><Relationship Id="rId2" Type="http://schemas.openxmlformats.org/officeDocument/2006/relationships/hyperlink" Target="https://intranet.gov.bc.ca/for/bcts/sustainability/sustainability/migratory-bird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hyperlink" Target="https://intranet.gov.bc.ca/for/bcts/sustainability/sustainability/migratory-birds/regional-protocols" TargetMode="External"/><Relationship Id="rId4" Type="http://schemas.openxmlformats.org/officeDocument/2006/relationships/hyperlink" Target="https://intranet.gov.bc.ca/for/bcts/sustainability/sustainability/migratory-birds/field-car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45CC46A-C74A-6842-AFA7-B642576DA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628" y="2842756"/>
            <a:ext cx="9699171" cy="340129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Regulations</a:t>
            </a:r>
          </a:p>
          <a:p>
            <a:pPr lvl="1"/>
            <a:r>
              <a:rPr lang="en-US" sz="1600" dirty="0"/>
              <a:t>Federal</a:t>
            </a:r>
          </a:p>
          <a:p>
            <a:pPr lvl="1"/>
            <a:r>
              <a:rPr lang="en-US" sz="1600" dirty="0"/>
              <a:t>Provincial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Nests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Nest Flow Chart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Highlight Species – Pileated Woodpecker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Interior Protocols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714F8E-5AB9-C14C-8616-D15971454D52}"/>
              </a:ext>
            </a:extLst>
          </p:cNvPr>
          <p:cNvSpPr txBox="1"/>
          <p:nvPr/>
        </p:nvSpPr>
        <p:spPr>
          <a:xfrm>
            <a:off x="838199" y="1457761"/>
            <a:ext cx="1051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BC Sans" pitchFamily="2" charset="0"/>
                <a:ea typeface="BC Sans" pitchFamily="2" charset="0"/>
              </a:rPr>
              <a:t>TSK and TBA Business Areas </a:t>
            </a:r>
          </a:p>
          <a:p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BC Sans" pitchFamily="2" charset="0"/>
                <a:ea typeface="BC Sans" pitchFamily="2" charset="0"/>
              </a:rPr>
              <a:t>Migratory Birds and Breeding Birds</a:t>
            </a:r>
          </a:p>
          <a:p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BC Sans" pitchFamily="2" charset="0"/>
                <a:ea typeface="BC Sans" pitchFamily="2" charset="0"/>
              </a:rPr>
              <a:t>Awareness Training 2026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2CC664-5138-4F6D-7C52-414712974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3851" y="2030458"/>
            <a:ext cx="3520848" cy="3612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491E83-DABA-3BEA-57D9-C67032C06099}"/>
              </a:ext>
            </a:extLst>
          </p:cNvPr>
          <p:cNvSpPr txBox="1"/>
          <p:nvPr/>
        </p:nvSpPr>
        <p:spPr>
          <a:xfrm>
            <a:off x="7175863" y="5085806"/>
            <a:ext cx="1419497" cy="801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034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5D609-0745-AD7C-6C05-2F840A238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Pileated Woodpecker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09380-6822-B862-A85B-023639114E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7054" y="1825625"/>
            <a:ext cx="5453540" cy="435133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CA" sz="3200" b="1" dirty="0"/>
              <a:t>BCTS Pileated Woodpecker </a:t>
            </a:r>
          </a:p>
          <a:p>
            <a:pPr marL="0" indent="0" algn="ctr">
              <a:buNone/>
            </a:pPr>
            <a:r>
              <a:rPr lang="en-CA" sz="3200" b="1" dirty="0"/>
              <a:t>Field Card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Nesting Info: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nesting cavities have smooth edges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oval shaped 9X12cm in size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&gt;40cm dbh trees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Often deciduous species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At elevations &lt;1200m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7B0340-30B5-764A-D35A-F50A92DD3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405" y="1603375"/>
            <a:ext cx="2879725" cy="1825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5B94F2-C123-ACF0-08E3-2905C1FAD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3257" y="1603375"/>
            <a:ext cx="1809814" cy="18436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053BF5-797B-29F1-84E1-1A3DEDEE2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0176" y="4021642"/>
            <a:ext cx="1204057" cy="22410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87DB98-86DC-4B44-B4B3-CF83CAD67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467" y="4084346"/>
            <a:ext cx="1990726" cy="21648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65F244-B8F9-77CA-6ED8-3A5F22D433AC}"/>
              </a:ext>
            </a:extLst>
          </p:cNvPr>
          <p:cNvSpPr txBox="1"/>
          <p:nvPr/>
        </p:nvSpPr>
        <p:spPr>
          <a:xfrm>
            <a:off x="543091" y="3413411"/>
            <a:ext cx="5272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  </a:t>
            </a:r>
            <a:r>
              <a:rPr lang="en-CA" b="1" dirty="0"/>
              <a:t>Nesting cavities </a:t>
            </a:r>
            <a:r>
              <a:rPr lang="en-CA" dirty="0"/>
              <a:t>as shown above are protected.  </a:t>
            </a:r>
          </a:p>
          <a:p>
            <a:pPr algn="ctr"/>
            <a:r>
              <a:rPr lang="en-CA" dirty="0"/>
              <a:t>Feeding and roosting cavities as shown below are not.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88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97657-02E5-4754-F845-63941737E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Pileated Woodpecker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D2AD3-769F-C34C-3550-36215027EF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33969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If you find a potential Pileated Woodpecker nesting cavity record the location, take photos and report it to BCTS.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3412CD-CE1D-CF5D-EA3E-B15ADFB286D6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613" y="1651380"/>
            <a:ext cx="3394187" cy="4525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6CA7DA-EFEF-6015-86A8-817AE4468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804" y="3505380"/>
            <a:ext cx="5152234" cy="160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71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DCAA3-B225-C3A8-1B1E-97182B111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Pileated Woodpecker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DE8E9-404A-F056-19D7-628FD0FD1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708532" cy="435133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CA" sz="2600" b="1" dirty="0"/>
              <a:t>Potential management options</a:t>
            </a:r>
            <a:r>
              <a:rPr lang="en-CA" dirty="0"/>
              <a:t>: </a:t>
            </a:r>
          </a:p>
          <a:p>
            <a:pPr lvl="1">
              <a:lnSpc>
                <a:spcPct val="107000"/>
              </a:lnSpc>
            </a:pPr>
            <a:r>
              <a:rPr lang="en-US" sz="2400" kern="100" dirty="0">
                <a:effectLst/>
                <a:latin typeface="BC Sans"/>
                <a:cs typeface="Times New Roman"/>
              </a:rPr>
              <a:t>Retain the tree within a</a:t>
            </a:r>
            <a:r>
              <a:rPr lang="en-US" sz="2400" kern="100" dirty="0">
                <a:latin typeface="BC Sans"/>
                <a:cs typeface="Times New Roman"/>
              </a:rPr>
              <a:t> reserve area </a:t>
            </a:r>
            <a:r>
              <a:rPr lang="en-US" sz="2400" kern="100" dirty="0">
                <a:effectLst/>
                <a:latin typeface="BC Sans"/>
                <a:cs typeface="Times New Roman"/>
              </a:rPr>
              <a:t>or through modified block design to exclude the feature.</a:t>
            </a:r>
            <a:r>
              <a:rPr lang="en-US" sz="2400" kern="100" dirty="0">
                <a:latin typeface="BC Sans"/>
                <a:cs typeface="Times New Roman"/>
              </a:rPr>
              <a:t> </a:t>
            </a:r>
            <a:r>
              <a:rPr lang="en-US" sz="2400" kern="100" dirty="0">
                <a:effectLst/>
                <a:latin typeface="BC Sans"/>
                <a:cs typeface="Times New Roman"/>
              </a:rPr>
              <a:t> If the feature can be retained the nest does not need to be registered with </a:t>
            </a:r>
            <a:r>
              <a:rPr lang="en-US" sz="2400" kern="100" dirty="0">
                <a:latin typeface="BC Sans"/>
                <a:cs typeface="Times New Roman"/>
              </a:rPr>
              <a:t>Environment and Climate Change Canada</a:t>
            </a:r>
            <a:r>
              <a:rPr lang="en-US" sz="2400" kern="100" dirty="0">
                <a:effectLst/>
                <a:latin typeface="BC Sans"/>
                <a:cs typeface="Times New Roman"/>
              </a:rPr>
              <a:t>.</a:t>
            </a:r>
            <a:r>
              <a:rPr lang="en-US" sz="2400" kern="100" dirty="0">
                <a:latin typeface="BC Sans"/>
                <a:cs typeface="Times New Roman"/>
              </a:rPr>
              <a:t> </a:t>
            </a:r>
            <a:endParaRPr lang="en-US" sz="2400" kern="100" dirty="0">
              <a:effectLst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2400" kern="100" dirty="0">
                <a:effectLst/>
                <a:latin typeface="BC Sans"/>
                <a:cs typeface="Times New Roman"/>
              </a:rPr>
              <a:t>If the potential PIWO nesting cavity is located at a critical control point for road design, cannot be accommodated in a</a:t>
            </a:r>
            <a:r>
              <a:rPr lang="en-US" sz="2400" kern="100" dirty="0">
                <a:latin typeface="BC Sans"/>
                <a:cs typeface="Times New Roman"/>
              </a:rPr>
              <a:t> reserve area</a:t>
            </a:r>
            <a:r>
              <a:rPr lang="en-US" sz="2400" kern="100" dirty="0">
                <a:effectLst/>
                <a:latin typeface="BC Sans"/>
                <a:cs typeface="Times New Roman"/>
              </a:rPr>
              <a:t> or is located near a road and is a safety concern the following steps are suggested:</a:t>
            </a:r>
          </a:p>
          <a:p>
            <a:pPr lvl="2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en-US" sz="2400" kern="100" dirty="0">
                <a:effectLst/>
                <a:latin typeface="BC Sans"/>
                <a:cs typeface="Times New Roman"/>
              </a:rPr>
              <a:t>Engage a professional to determine</a:t>
            </a:r>
            <a:r>
              <a:rPr lang="en-US" sz="2400" kern="100" dirty="0">
                <a:latin typeface="BC Sans"/>
                <a:cs typeface="Times New Roman"/>
              </a:rPr>
              <a:t>:</a:t>
            </a:r>
            <a:r>
              <a:rPr lang="en-US" sz="2400" kern="100" dirty="0">
                <a:effectLst/>
                <a:latin typeface="BC Sans"/>
                <a:cs typeface="Times New Roman"/>
              </a:rPr>
              <a:t> </a:t>
            </a:r>
          </a:p>
          <a:p>
            <a:pPr marL="1828800" lvl="3" indent="-457200">
              <a:lnSpc>
                <a:spcPct val="107000"/>
              </a:lnSpc>
              <a:buAutoNum type="arabicParenR"/>
            </a:pPr>
            <a:r>
              <a:rPr lang="en-US" sz="2200" kern="100" dirty="0">
                <a:latin typeface="BC Sans"/>
                <a:cs typeface="Times New Roman"/>
              </a:rPr>
              <a:t>if</a:t>
            </a:r>
            <a:r>
              <a:rPr lang="en-US" sz="2200" kern="100" dirty="0">
                <a:effectLst/>
                <a:latin typeface="BC Sans"/>
                <a:cs typeface="Times New Roman"/>
              </a:rPr>
              <a:t> the cavity is a Pileated Woodpecker nesting cavity</a:t>
            </a:r>
            <a:r>
              <a:rPr lang="en-US" sz="2200" kern="100" dirty="0">
                <a:latin typeface="BC Sans"/>
                <a:cs typeface="Times New Roman"/>
              </a:rPr>
              <a:t>, </a:t>
            </a:r>
          </a:p>
          <a:p>
            <a:pPr marL="1828800" lvl="3" indent="-457200">
              <a:lnSpc>
                <a:spcPct val="107000"/>
              </a:lnSpc>
              <a:buAutoNum type="arabicParenR"/>
            </a:pPr>
            <a:r>
              <a:rPr lang="en-US" sz="2200" kern="100" dirty="0">
                <a:effectLst/>
                <a:latin typeface="BC Sans"/>
                <a:cs typeface="Times New Roman"/>
              </a:rPr>
              <a:t>the status of the cavity</a:t>
            </a:r>
            <a:r>
              <a:rPr lang="en-US" sz="2200" kern="100" dirty="0">
                <a:latin typeface="BC Sans"/>
                <a:cs typeface="Times New Roman"/>
              </a:rPr>
              <a:t>, e.g. active/occupied, and </a:t>
            </a:r>
          </a:p>
          <a:p>
            <a:pPr marL="1828800" lvl="3" indent="-457200">
              <a:lnSpc>
                <a:spcPct val="107000"/>
              </a:lnSpc>
              <a:buAutoNum type="arabicParenR"/>
            </a:pPr>
            <a:r>
              <a:rPr lang="en-US" sz="2200" kern="100" dirty="0">
                <a:latin typeface="BC Sans"/>
                <a:cs typeface="Times New Roman"/>
              </a:rPr>
              <a:t>management recommendations.</a:t>
            </a:r>
          </a:p>
          <a:p>
            <a:pPr lvl="2"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en-US" sz="2400" kern="100" dirty="0">
              <a:effectLst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636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DAEF2-F217-0826-4233-F7584BB99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Interior Management Protocols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898F4D-FDBA-F0FF-E316-287627DC2D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1525" y="1522822"/>
            <a:ext cx="10258425" cy="42350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Based on expert opinion and ecological principles.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Risk management/due diligence tool, </a:t>
            </a:r>
            <a:r>
              <a:rPr lang="en-US" sz="2400" b="1" dirty="0"/>
              <a:t>NOT</a:t>
            </a:r>
            <a:r>
              <a:rPr lang="en-US" sz="2400" dirty="0"/>
              <a:t> a complete forest management plan for migratory birds or Species at Risk.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Components—Nesting Density Matrix; web map tool and Beneficial Management Practices. 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0B623D-FBE1-6229-111C-A9E0EE86D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811" y="3956258"/>
            <a:ext cx="1762456" cy="22940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23B46D-8E81-9268-76E8-ABE6E6674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813" y="3696038"/>
            <a:ext cx="1897590" cy="230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59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D84F9-B7CD-F290-2F91-02E6282E6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Nesting Density Matrix - Ranking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28929F-E5C7-8381-C60D-5243FAC09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8" y="2845290"/>
            <a:ext cx="7624224" cy="34691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9B3C3-A0F5-5396-7929-8D55AD1C6F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4519" y="1549667"/>
            <a:ext cx="10639828" cy="4627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to access the mapping of nesting density matrix in LRM - </a:t>
            </a:r>
            <a:r>
              <a:rPr lang="en-US" dirty="0">
                <a:solidFill>
                  <a:srgbClr val="000000"/>
                </a:solidFill>
                <a:effectLst/>
                <a:cs typeface="Aptos" panose="020B0004020202020204" pitchFamily="34" charset="0"/>
              </a:rPr>
              <a:t>In map view, click on 'File' &gt; Add System Data. In the Add System Layer pop-up, under Wildlife &gt; toggle 'Migratory Birds’.  This data will be updated annually by BCTS Provincial Operations GIS staff.  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							    </a:t>
            </a:r>
            <a:r>
              <a:rPr lang="en-US" sz="1800" dirty="0"/>
              <a:t>Risk rank = nest density</a:t>
            </a:r>
            <a:endParaRPr lang="en-CA" sz="1800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EC86D0-1406-CEF1-50C4-C646F6A49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378" y="3358628"/>
            <a:ext cx="1892470" cy="258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19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4B787-24A8-1150-8461-D9CF88D85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Nesting Calendars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BB4F9E-DDBD-9D93-1997-D3AA9D5691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32069" y="1524776"/>
            <a:ext cx="7321731" cy="4652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Business Area boundaries overlap several nesting zones: TSK = A2, B6, B7; TBA = A4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US" sz="1400" b="1" dirty="0">
              <a:effectLst/>
              <a:latin typeface="BC Sans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>
                <a:effectLst/>
                <a:latin typeface="BC Sans" pitchFamily="2" charset="0"/>
                <a:ea typeface="Calibri" panose="020F0502020204030204" pitchFamily="34" charset="0"/>
                <a:cs typeface="Arial" panose="020B0604020202020204" pitchFamily="34" charset="0"/>
              </a:rPr>
              <a:t>Legend for nesting calendars: Number of species predicted to be nesting as a percentage of the total number of species known to nest in the habitat type </a:t>
            </a:r>
            <a:r>
              <a:rPr lang="en-US" sz="1400" dirty="0">
                <a:effectLst/>
                <a:latin typeface="BC Sans" pitchFamily="2" charset="0"/>
                <a:ea typeface="Calibri" panose="020F0502020204030204" pitchFamily="34" charset="0"/>
                <a:cs typeface="Arial" panose="020B0604020202020204" pitchFamily="34" charset="0"/>
              </a:rPr>
              <a:t>(Blue markers show extreme dates predicted for some atypical parts of the nesting zone where nesting could be earlier or later)</a:t>
            </a:r>
          </a:p>
          <a:p>
            <a:pPr marL="0" indent="0">
              <a:buNone/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Map&#10;&#10;Description automatically generated">
            <a:extLst>
              <a:ext uri="{FF2B5EF4-FFF2-40B4-BE49-F238E27FC236}">
                <a16:creationId xmlns:a16="http://schemas.microsoft.com/office/drawing/2014/main" id="{585ADA80-35F0-81E1-65D5-365371DBB3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9897" y="1524776"/>
            <a:ext cx="2592977" cy="401450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BB956F-68AE-06F8-D56E-9B0057A0F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774" y="6052503"/>
            <a:ext cx="4858385" cy="2489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B98D3F-D167-DDD0-29A8-BDB661E68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817" y="2211170"/>
            <a:ext cx="6989040" cy="8430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C846A2-F6D1-9147-4008-9139BC2917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8816" y="3803770"/>
            <a:ext cx="6989040" cy="13797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B30139-1133-1C1E-C6F5-B6658DF50615}"/>
              </a:ext>
            </a:extLst>
          </p:cNvPr>
          <p:cNvSpPr txBox="1"/>
          <p:nvPr/>
        </p:nvSpPr>
        <p:spPr>
          <a:xfrm>
            <a:off x="838200" y="5539284"/>
            <a:ext cx="2592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There is a spatial layer to determine which zone a block is in.</a:t>
            </a:r>
            <a:endParaRPr lang="en-US" sz="1200" dirty="0">
              <a:highlight>
                <a:srgbClr val="FFFF00"/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78429B-C78C-83A2-6E53-4E430CF329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0742" y="3013093"/>
            <a:ext cx="6989040" cy="83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88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F1CB8-D173-850C-D39F-1EF041F7B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0CEE0-2CBD-391A-27EA-5981F2474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 Nesting Periods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360D6-5E84-9ED1-A9AC-CBA6722525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37370"/>
            <a:ext cx="10456147" cy="4739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Appendix C of the BCTS SOP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NP 1</a:t>
            </a:r>
            <a:r>
              <a:rPr lang="en-US" dirty="0"/>
              <a:t> – for most situations – covers 80-90% of the species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NP2</a:t>
            </a:r>
            <a:r>
              <a:rPr lang="en-US" dirty="0"/>
              <a:t> – when NP1 is not practicable – covers about 60% of the species</a:t>
            </a:r>
          </a:p>
          <a:p>
            <a:pPr marL="0" indent="0" algn="ctr">
              <a:buNone/>
            </a:pPr>
            <a:r>
              <a:rPr lang="en-US" dirty="0"/>
              <a:t>* </a:t>
            </a:r>
            <a:r>
              <a:rPr lang="en-US" sz="1600" i="1" dirty="0">
                <a:highlight>
                  <a:srgbClr val="FFFF00"/>
                </a:highlight>
              </a:rPr>
              <a:t>ESSF – add 7 days to each date to account for later nesting due to higher elevation </a:t>
            </a:r>
            <a:endParaRPr lang="en-CA" sz="1600" i="1" dirty="0">
              <a:highlight>
                <a:srgbClr val="FFFF00"/>
              </a:highligh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60E32B-FCAE-E424-F803-FBDA4A6C8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432" y="3401811"/>
            <a:ext cx="7636928" cy="39127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CD64D0-71DD-083F-728A-4FDC3C980F67}"/>
              </a:ext>
            </a:extLst>
          </p:cNvPr>
          <p:cNvCxnSpPr>
            <a:cxnSpLocks/>
          </p:cNvCxnSpPr>
          <p:nvPr/>
        </p:nvCxnSpPr>
        <p:spPr>
          <a:xfrm>
            <a:off x="5995447" y="5062194"/>
            <a:ext cx="0" cy="9049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49CBA9-A2F8-9CFF-A0A8-77E73D38BE2B}"/>
              </a:ext>
            </a:extLst>
          </p:cNvPr>
          <p:cNvCxnSpPr>
            <a:cxnSpLocks/>
          </p:cNvCxnSpPr>
          <p:nvPr/>
        </p:nvCxnSpPr>
        <p:spPr>
          <a:xfrm>
            <a:off x="9607485" y="5062194"/>
            <a:ext cx="0" cy="90497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D30ADBE-6737-FE67-F06D-65DF6FF3A7E4}"/>
              </a:ext>
            </a:extLst>
          </p:cNvPr>
          <p:cNvCxnSpPr>
            <a:cxnSpLocks/>
          </p:cNvCxnSpPr>
          <p:nvPr/>
        </p:nvCxnSpPr>
        <p:spPr>
          <a:xfrm>
            <a:off x="9049732" y="5062194"/>
            <a:ext cx="0" cy="9049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A53EB7-B966-72A2-9E61-56379D54E3F8}"/>
              </a:ext>
            </a:extLst>
          </p:cNvPr>
          <p:cNvCxnSpPr>
            <a:cxnSpLocks/>
          </p:cNvCxnSpPr>
          <p:nvPr/>
        </p:nvCxnSpPr>
        <p:spPr>
          <a:xfrm>
            <a:off x="4969497" y="4949073"/>
            <a:ext cx="0" cy="10180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6D8DA2C-59D1-10B7-4878-4C9CB9B4C1BE}"/>
              </a:ext>
            </a:extLst>
          </p:cNvPr>
          <p:cNvSpPr txBox="1"/>
          <p:nvPr/>
        </p:nvSpPr>
        <p:spPr>
          <a:xfrm>
            <a:off x="4760535" y="5992297"/>
            <a:ext cx="5750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B050"/>
                </a:solidFill>
              </a:rPr>
              <a:t>NP1</a:t>
            </a:r>
            <a:r>
              <a:rPr lang="en-CA" dirty="0"/>
              <a:t>           </a:t>
            </a:r>
            <a:r>
              <a:rPr lang="en-CA" dirty="0">
                <a:solidFill>
                  <a:srgbClr val="FF0000"/>
                </a:solidFill>
              </a:rPr>
              <a:t>NP2</a:t>
            </a:r>
            <a:r>
              <a:rPr lang="en-CA" dirty="0"/>
              <a:t>                                                    </a:t>
            </a:r>
            <a:r>
              <a:rPr lang="en-CA" dirty="0" err="1">
                <a:solidFill>
                  <a:srgbClr val="FF0000"/>
                </a:solidFill>
              </a:rPr>
              <a:t>NP2</a:t>
            </a:r>
            <a:r>
              <a:rPr lang="en-CA" dirty="0"/>
              <a:t>    </a:t>
            </a:r>
            <a:r>
              <a:rPr lang="en-CA" dirty="0">
                <a:solidFill>
                  <a:srgbClr val="00B050"/>
                </a:solidFill>
              </a:rPr>
              <a:t>NP1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ECB033-C592-EA50-74F1-2BE560818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704" y="3968685"/>
            <a:ext cx="10003054" cy="120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96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4EA7D-2E30-4932-13D4-003CDB6BC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8F50E-63E9-E1C8-8826-4566C2785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BCTS SOP - Procedure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6A1584-EDAF-6A4E-4233-DF296271A9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1525" y="1522822"/>
            <a:ext cx="10258425" cy="423504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512B19-F9E9-CCE9-D071-83ADBCDB5A96}"/>
              </a:ext>
            </a:extLst>
          </p:cNvPr>
          <p:cNvSpPr txBox="1"/>
          <p:nvPr/>
        </p:nvSpPr>
        <p:spPr>
          <a:xfrm>
            <a:off x="771525" y="1522822"/>
            <a:ext cx="175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Planning Process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0FEDE7-DA91-3ADB-E32F-33E4E812277E}"/>
              </a:ext>
            </a:extLst>
          </p:cNvPr>
          <p:cNvSpPr txBox="1"/>
          <p:nvPr/>
        </p:nvSpPr>
        <p:spPr>
          <a:xfrm>
            <a:off x="1810963" y="3103620"/>
            <a:ext cx="1738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Field verification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616F19-2DD4-7F6B-3ABC-CB9CE1D12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216" y="3472952"/>
            <a:ext cx="9042662" cy="15089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3DBFC7-A6F3-B3BA-1114-FF782EBD4A93}"/>
              </a:ext>
            </a:extLst>
          </p:cNvPr>
          <p:cNvSpPr txBox="1"/>
          <p:nvPr/>
        </p:nvSpPr>
        <p:spPr>
          <a:xfrm>
            <a:off x="771525" y="5026104"/>
            <a:ext cx="10531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Based on the rank of the polygon (Rank 1-6), move through the SOP (Procedures sheet) steps 4-14 to verify the rank (Appendix A – Nest Density Matrix sheet), and determine the additional steps required to eliminate, reduce, or mitigate incidental take (Appendix D – BMPs sheet). </a:t>
            </a:r>
          </a:p>
          <a:p>
            <a:r>
              <a:rPr lang="en-CA" dirty="0">
                <a:highlight>
                  <a:srgbClr val="FFFF00"/>
                </a:highlight>
              </a:rPr>
              <a:t>Document with supporting information why any rank adjustments were made </a:t>
            </a:r>
            <a:r>
              <a:rPr lang="en-CA" dirty="0">
                <a:highlight>
                  <a:srgbClr val="FFFF00"/>
                </a:highlight>
                <a:sym typeface="Wingdings" panose="05000000000000000000" pitchFamily="2" charset="2"/>
              </a:rPr>
              <a:t></a:t>
            </a:r>
            <a:r>
              <a:rPr lang="en-CA" dirty="0">
                <a:highlight>
                  <a:srgbClr val="FFFF00"/>
                </a:highlight>
              </a:rPr>
              <a:t>  defensible rationale</a:t>
            </a: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70615-779A-6D8B-F1E5-892E30641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10" y="1871050"/>
            <a:ext cx="9218122" cy="124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64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1D313-83C3-92BF-82CB-F279CA557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18634-477B-660C-55B8-3E6190752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BCTS SOP - Flowchart 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398A3-46A8-0093-190D-BCD6FB806C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1525" y="1522822"/>
            <a:ext cx="10258425" cy="423504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9C05BB-02DB-D2A9-9206-D39AB0A3B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542" y="5567584"/>
            <a:ext cx="6330847" cy="7658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0D622-69C0-87AC-91E4-0867EF658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1381" y="2833824"/>
            <a:ext cx="5830272" cy="25013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8712A1-7A75-65B4-8D70-38848350F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7997" y="1806716"/>
            <a:ext cx="2891858" cy="10271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32C8B4C-A978-AD05-CF6D-29FC38C6D6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70" y="1522822"/>
            <a:ext cx="2683689" cy="481059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57C34F6-8CAF-42F5-1AF6-69B59E3F1C17}"/>
              </a:ext>
            </a:extLst>
          </p:cNvPr>
          <p:cNvSpPr/>
          <p:nvPr/>
        </p:nvSpPr>
        <p:spPr>
          <a:xfrm>
            <a:off x="1830514" y="2732855"/>
            <a:ext cx="1143000" cy="4770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186B427-F801-4448-C2C6-5AC6389E9BD0}"/>
              </a:ext>
            </a:extLst>
          </p:cNvPr>
          <p:cNvSpPr/>
          <p:nvPr/>
        </p:nvSpPr>
        <p:spPr>
          <a:xfrm>
            <a:off x="381000" y="3066230"/>
            <a:ext cx="2819400" cy="11723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900EDB-EE88-0361-2D3A-D428C6648BF9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3064689" y="5868445"/>
            <a:ext cx="2322853" cy="820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B0B9703-9A19-F022-FB21-2E29777D44E1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2973514" y="2490675"/>
            <a:ext cx="703136" cy="4807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58613E5-0FB9-5EAA-CAAD-14AF8A72EBA1}"/>
              </a:ext>
            </a:extLst>
          </p:cNvPr>
          <p:cNvCxnSpPr>
            <a:cxnSpLocks/>
            <a:stCxn id="10" idx="6"/>
          </p:cNvCxnSpPr>
          <p:nvPr/>
        </p:nvCxnSpPr>
        <p:spPr>
          <a:xfrm>
            <a:off x="3200400" y="3652428"/>
            <a:ext cx="2569022" cy="4807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BC87F50-F48B-94B2-1E5A-021D6AA2B382}"/>
              </a:ext>
            </a:extLst>
          </p:cNvPr>
          <p:cNvSpPr/>
          <p:nvPr/>
        </p:nvSpPr>
        <p:spPr>
          <a:xfrm>
            <a:off x="5457217" y="5567584"/>
            <a:ext cx="6114436" cy="6970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04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6FDC5-CF8C-E00E-A0A1-930CA9287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 – Specific to TSK and TBA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0FF54-340A-F5DC-CCA3-96B3C52D0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0485" y="1703705"/>
            <a:ext cx="10892245" cy="4351338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1495425" algn="l"/>
              </a:tabLst>
            </a:pPr>
            <a:r>
              <a:rPr lang="en-US" sz="2000" b="1" i="1" dirty="0">
                <a:effectLst/>
                <a:cs typeface="Arial" panose="020B0604020202020204" pitchFamily="34" charset="0"/>
              </a:rPr>
              <a:t>ALL</a:t>
            </a:r>
            <a:r>
              <a:rPr lang="en-US" sz="2000" b="1" dirty="0">
                <a:effectLst/>
                <a:cs typeface="Arial" panose="020B0604020202020204" pitchFamily="34" charset="0"/>
              </a:rPr>
              <a:t> </a:t>
            </a:r>
            <a:r>
              <a:rPr lang="en-US" sz="2000" b="1" i="1" dirty="0">
                <a:effectLst/>
                <a:cs typeface="Arial" panose="020B0604020202020204" pitchFamily="34" charset="0"/>
              </a:rPr>
              <a:t>ACTIVE</a:t>
            </a:r>
            <a:r>
              <a:rPr lang="en-US" sz="2000" b="1" dirty="0">
                <a:effectLst/>
                <a:cs typeface="Arial" panose="020B0604020202020204" pitchFamily="34" charset="0"/>
              </a:rPr>
              <a:t> bird nests are protected during all activities on all land tenures in BC.</a:t>
            </a: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1495425" algn="l"/>
              </a:tabLst>
            </a:pPr>
            <a:r>
              <a:rPr lang="en-US" sz="2000" b="1" i="1" dirty="0">
                <a:effectLst/>
                <a:cs typeface="Arial" panose="020B0604020202020204" pitchFamily="34" charset="0"/>
              </a:rPr>
              <a:t>ALL INACTIVE</a:t>
            </a:r>
            <a:r>
              <a:rPr lang="en-US" sz="2000" b="1" dirty="0">
                <a:effectLst/>
                <a:cs typeface="Arial" panose="020B0604020202020204" pitchFamily="34" charset="0"/>
              </a:rPr>
              <a:t> bird nests that meet the following criteria are protected during all activities on all land tenures in BC:</a:t>
            </a: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tabLst>
                <a:tab pos="1495425" algn="l"/>
              </a:tabLst>
            </a:pPr>
            <a:r>
              <a:rPr lang="en-US" b="1" dirty="0">
                <a:effectLst/>
                <a:cs typeface="Arial" panose="020B0604020202020204" pitchFamily="34" charset="0"/>
              </a:rPr>
              <a:t>species listed in Schedule 1 of the </a:t>
            </a:r>
            <a:r>
              <a:rPr lang="en-US" b="1" i="1" dirty="0">
                <a:effectLst/>
                <a:cs typeface="Arial" panose="020B0604020202020204" pitchFamily="34" charset="0"/>
              </a:rPr>
              <a:t>Migratory Birds Regulations</a:t>
            </a:r>
            <a:r>
              <a:rPr lang="en-US" b="1" i="1" dirty="0">
                <a:cs typeface="Arial" panose="020B0604020202020204" pitchFamily="34" charset="0"/>
              </a:rPr>
              <a:t> - </a:t>
            </a:r>
            <a:r>
              <a:rPr lang="en-US" b="1" dirty="0">
                <a:effectLst/>
                <a:cs typeface="Arial" panose="020B0604020202020204" pitchFamily="34" charset="0"/>
              </a:rPr>
              <a:t> </a:t>
            </a:r>
            <a:r>
              <a:rPr lang="en-US" b="1" u="sng" dirty="0">
                <a:effectLst/>
                <a:cs typeface="Arial" panose="020B0604020202020204" pitchFamily="34" charset="0"/>
              </a:rPr>
              <a:t>Great Blue Heron </a:t>
            </a:r>
            <a:r>
              <a:rPr lang="en-US" b="1" dirty="0">
                <a:effectLst/>
                <a:cs typeface="Arial" panose="020B0604020202020204" pitchFamily="34" charset="0"/>
              </a:rPr>
              <a:t>and </a:t>
            </a:r>
            <a:r>
              <a:rPr lang="en-US" b="1" u="sng" dirty="0">
                <a:effectLst/>
                <a:cs typeface="Arial" panose="020B0604020202020204" pitchFamily="34" charset="0"/>
              </a:rPr>
              <a:t>Pileated Woodpecker</a:t>
            </a:r>
            <a:endParaRPr lang="en-US" u="sng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tabLst>
                <a:tab pos="1495425" algn="l"/>
              </a:tabLst>
            </a:pPr>
            <a:r>
              <a:rPr lang="en-US" b="1" dirty="0">
                <a:effectLst/>
                <a:cs typeface="Arial" panose="020B0604020202020204" pitchFamily="34" charset="0"/>
              </a:rPr>
              <a:t>migratory birds listed as endangered, threatened, or extirpated on Schedule 1 of the </a:t>
            </a:r>
            <a:r>
              <a:rPr lang="en-US" b="1" i="1" dirty="0">
                <a:effectLst/>
                <a:cs typeface="Arial" panose="020B0604020202020204" pitchFamily="34" charset="0"/>
              </a:rPr>
              <a:t>Species at Risk Act,</a:t>
            </a:r>
            <a:r>
              <a:rPr lang="en-US" b="1" dirty="0">
                <a:effectLst/>
                <a:cs typeface="Arial" panose="020B0604020202020204" pitchFamily="34" charset="0"/>
              </a:rPr>
              <a:t> if nests are included in the definition of the residence for the species – </a:t>
            </a:r>
            <a:r>
              <a:rPr lang="en-US" b="1" u="sng" dirty="0">
                <a:effectLst/>
                <a:cs typeface="Arial" panose="020B0604020202020204" pitchFamily="34" charset="0"/>
              </a:rPr>
              <a:t>Barn Swallow, </a:t>
            </a:r>
            <a:r>
              <a:rPr lang="en-US" b="1" u="sng" dirty="0">
                <a:cs typeface="Arial" panose="020B0604020202020204" pitchFamily="34" charset="0"/>
              </a:rPr>
              <a:t>Bank Swallow, and Marbled Murrelet (TSK only)</a:t>
            </a:r>
            <a:r>
              <a:rPr lang="en-US" b="1" u="sng" dirty="0">
                <a:effectLst/>
                <a:cs typeface="Arial" panose="020B0604020202020204" pitchFamily="34" charset="0"/>
              </a:rPr>
              <a:t>  </a:t>
            </a:r>
            <a:endParaRPr lang="en-US" u="sng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  <a:tabLst>
                <a:tab pos="1495425" algn="l"/>
              </a:tabLst>
            </a:pPr>
            <a:r>
              <a:rPr lang="en-US" b="1" dirty="0">
                <a:effectLst/>
                <a:cs typeface="Arial" panose="020B0604020202020204" pitchFamily="34" charset="0"/>
              </a:rPr>
              <a:t>species named in Section 34 of the </a:t>
            </a:r>
            <a:r>
              <a:rPr lang="en-US" b="1" i="1" dirty="0">
                <a:effectLst/>
                <a:cs typeface="Arial" panose="020B0604020202020204" pitchFamily="34" charset="0"/>
              </a:rPr>
              <a:t>Wildlife Act</a:t>
            </a:r>
            <a:r>
              <a:rPr lang="en-US" b="1" i="1" dirty="0">
                <a:cs typeface="Arial" panose="020B0604020202020204" pitchFamily="34" charset="0"/>
              </a:rPr>
              <a:t> – </a:t>
            </a:r>
            <a:r>
              <a:rPr lang="en-US" b="1" u="sng" dirty="0">
                <a:cs typeface="Arial" panose="020B0604020202020204" pitchFamily="34" charset="0"/>
              </a:rPr>
              <a:t>Great Blue Heron, Bald Eagle, Golden Eagle, Peregrine Falcon, Gyrfalcon (TSK only) and Osprey</a:t>
            </a:r>
            <a:endParaRPr lang="en-US" u="sng" dirty="0">
              <a:effectLst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1495425" algn="l"/>
              </a:tabLst>
            </a:pPr>
            <a:r>
              <a:rPr lang="en-US" sz="2000" b="1" dirty="0">
                <a:effectLst/>
                <a:cs typeface="Arial" panose="020B0604020202020204" pitchFamily="34" charset="0"/>
              </a:rPr>
              <a:t>If nest removal is required, review all applicable provincial and federal regulations to determine if a permit or other conditions are required prior to nest removal.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1495425" algn="l"/>
              </a:tabLst>
            </a:pPr>
            <a:r>
              <a:rPr lang="en-US" sz="2000" b="1" dirty="0">
                <a:effectLst/>
                <a:cs typeface="Arial" panose="020B0604020202020204" pitchFamily="34" charset="0"/>
              </a:rPr>
              <a:t>Implement the Interior Migratory Bird Management Protocols and SOP.</a:t>
            </a: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028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14E0C-4C4F-4E44-A8BB-39857435D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395788" algn="l"/>
              </a:tabLst>
            </a:pPr>
            <a:r>
              <a:rPr lang="en-CA" dirty="0">
                <a:latin typeface="BC Sans"/>
              </a:rPr>
              <a:t>F</a:t>
            </a:r>
            <a:r>
              <a:rPr lang="en-US" dirty="0">
                <a:latin typeface="BC Sans"/>
              </a:rPr>
              <a:t>ederal Legislation – </a:t>
            </a:r>
            <a:r>
              <a:rPr lang="en-US" i="1" dirty="0">
                <a:latin typeface="BC Sans"/>
              </a:rPr>
              <a:t>MBCA</a:t>
            </a:r>
            <a:r>
              <a:rPr lang="en-US" dirty="0">
                <a:latin typeface="BC Sans"/>
              </a:rPr>
              <a:t> and </a:t>
            </a:r>
            <a:r>
              <a:rPr lang="en-US" i="1" dirty="0">
                <a:latin typeface="BC Sans"/>
              </a:rPr>
              <a:t>MBR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32C74-7C18-334A-ABAC-82091CF4E0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60486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i="1" dirty="0"/>
              <a:t>Migratory Birds Convention Act </a:t>
            </a:r>
            <a:r>
              <a:rPr lang="en-US" b="1" dirty="0"/>
              <a:t>(MBCA) </a:t>
            </a:r>
            <a:r>
              <a:rPr lang="en-US" dirty="0"/>
              <a:t>and the </a:t>
            </a:r>
            <a:r>
              <a:rPr lang="en-US" b="1" i="1" dirty="0"/>
              <a:t>Migratory Birds Regulations</a:t>
            </a:r>
            <a:r>
              <a:rPr lang="en-US" b="1" dirty="0"/>
              <a:t> (MBR) </a:t>
            </a:r>
            <a:r>
              <a:rPr lang="en-US" dirty="0"/>
              <a:t>protect migratory birds, their nests and eggs on all land tenures anywhere in Canada and in ocean waters.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They apply to native migratory birds named in the convention such as ducks, geese, shorebirds, swallows, flycatchers, woodpeckers, hummingbirds and more.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BC Sans" pitchFamily="2" charset="0"/>
              <a:buChar char="×"/>
            </a:pPr>
            <a:r>
              <a:rPr lang="en-US" dirty="0"/>
              <a:t>They do not apply to hawks, eagles, falcons, owls, Corvidae (jays, crows, ravens) and grouse.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9095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BB071-F07B-9D0D-FCBA-632CF17F3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B4953-7DA2-2FE0-1EC9-BD1CEC9F62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737501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Merlin Bird App (free) - bird ID by sight or sound</a:t>
            </a:r>
          </a:p>
          <a:p>
            <a:pPr>
              <a:buFont typeface="Arial" panose="020B0604020202020204" pitchFamily="34" charset="0"/>
              <a:buChar char="•"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>
              <a:buFont typeface="Arial" panose="020B0604020202020204" pitchFamily="34" charset="0"/>
              <a:buChar char="•"/>
            </a:pPr>
            <a:r>
              <a:rPr lang="en-CA" dirty="0"/>
              <a:t>Refer to BCTS Sustainability Intranet Site on Migratory and Breeding Birds: </a:t>
            </a:r>
            <a:r>
              <a:rPr lang="en-US" dirty="0">
                <a:hlinkClick r:id="rId2"/>
              </a:rPr>
              <a:t>Migratory and breeding birds protections - Ministry of Forests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site has details on regulations and links to additional resources including a presentation from the Canadian Wildlife Service to the FPBC: </a:t>
            </a:r>
            <a:r>
              <a:rPr lang="en-US" dirty="0">
                <a:hlinkClick r:id="rId3"/>
              </a:rPr>
              <a:t>Migratory Birds Convention Act and Regulations 2022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/>
              <a:t>Field </a:t>
            </a:r>
            <a:r>
              <a:rPr lang="en-US" dirty="0"/>
              <a:t>card that summarizes all of the regulatory requirements: </a:t>
            </a:r>
            <a:r>
              <a:rPr lang="en-US" dirty="0">
                <a:hlinkClick r:id="rId4"/>
              </a:rPr>
              <a:t>Migratory and breeding birds field card and summary - Ministry of Forests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Details on the Interior Forest Sector Guidance: </a:t>
            </a:r>
            <a:r>
              <a:rPr lang="en-US" dirty="0">
                <a:hlinkClick r:id="rId5"/>
              </a:rPr>
              <a:t>BCTS migratory birds regional management protocols - Ministry of Forests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5B15FE-0835-C7DD-785B-EBBB3A870B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4043" y="1755604"/>
            <a:ext cx="1521615" cy="105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49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741CE-779B-F609-68D1-A1C3DC18DF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783533"/>
            <a:ext cx="10596327" cy="4393430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Questions? </a:t>
            </a:r>
            <a:endParaRPr lang="en-US" dirty="0"/>
          </a:p>
        </p:txBody>
      </p:sp>
      <p:pic>
        <p:nvPicPr>
          <p:cNvPr id="5" name="Picture 4" descr="Quizzical burrowing owl looking forward">
            <a:extLst>
              <a:ext uri="{FF2B5EF4-FFF2-40B4-BE49-F238E27FC236}">
                <a16:creationId xmlns:a16="http://schemas.microsoft.com/office/drawing/2014/main" id="{27F67B10-9B79-ECEC-C2B5-D4A5D52C3A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497" y="2342585"/>
            <a:ext cx="5230007" cy="363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353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4273F-7113-6248-B253-730CEE93B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C Sans"/>
              </a:rPr>
              <a:t>Federal Legislation – </a:t>
            </a:r>
            <a:r>
              <a:rPr lang="en-US" i="1" dirty="0">
                <a:latin typeface="BC Sans"/>
              </a:rPr>
              <a:t>MBCA</a:t>
            </a:r>
            <a:r>
              <a:rPr lang="en-US" dirty="0">
                <a:latin typeface="BC Sans"/>
              </a:rPr>
              <a:t> and </a:t>
            </a:r>
            <a:r>
              <a:rPr lang="en-US" i="1" dirty="0">
                <a:latin typeface="BC Sans"/>
              </a:rPr>
              <a:t>MBR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4A303-6EEF-6041-B31D-3396C97372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73076"/>
            <a:ext cx="5181600" cy="4766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All migratory bird nests are protected when they contain a live bird or viable egg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b="1" dirty="0"/>
              <a:t>The nests of 18 species listed in Schedule 1 of the MBR are protected at all times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These nests may only be removed following registration of the nest and confirmation that the nest has been abandoned for the species specific designated waiting period outlined in the schedule.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209D54-1898-4B12-B7D2-0B4F367622AA}"/>
              </a:ext>
            </a:extLst>
          </p:cNvPr>
          <p:cNvSpPr txBox="1"/>
          <p:nvPr/>
        </p:nvSpPr>
        <p:spPr>
          <a:xfrm>
            <a:off x="6019801" y="1573076"/>
            <a:ext cx="56673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C Sans" pitchFamily="2" charset="0"/>
                <a:ea typeface="BC Sans" pitchFamily="2" charset="0"/>
              </a:rPr>
              <a:t>Schedule 1 of </a:t>
            </a:r>
            <a:r>
              <a:rPr lang="en-US" sz="2000" b="1" dirty="0">
                <a:latin typeface="BC Sans" pitchFamily="2" charset="0"/>
                <a:ea typeface="BC Sans" pitchFamily="2" charset="0"/>
              </a:rPr>
              <a:t>MBR</a:t>
            </a:r>
            <a:r>
              <a:rPr lang="en-US" sz="2000" dirty="0">
                <a:latin typeface="BC Sans" pitchFamily="2" charset="0"/>
                <a:ea typeface="BC Sans" pitchFamily="2" charset="0"/>
              </a:rPr>
              <a:t> – species on the list with the potential for interaction with BCTS operations in the TSK and TBA Business Areas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3F96440-7CCF-42EB-01D7-E5D1F76CD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583097"/>
              </p:ext>
            </p:extLst>
          </p:nvPr>
        </p:nvGraphicFramePr>
        <p:xfrm>
          <a:off x="6641969" y="2562225"/>
          <a:ext cx="3826005" cy="3764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5335">
                  <a:extLst>
                    <a:ext uri="{9D8B030D-6E8A-4147-A177-3AD203B41FA5}">
                      <a16:colId xmlns:a16="http://schemas.microsoft.com/office/drawing/2014/main" val="520847729"/>
                    </a:ext>
                  </a:extLst>
                </a:gridCol>
                <a:gridCol w="1275335">
                  <a:extLst>
                    <a:ext uri="{9D8B030D-6E8A-4147-A177-3AD203B41FA5}">
                      <a16:colId xmlns:a16="http://schemas.microsoft.com/office/drawing/2014/main" val="3920144489"/>
                    </a:ext>
                  </a:extLst>
                </a:gridCol>
                <a:gridCol w="1275335">
                  <a:extLst>
                    <a:ext uri="{9D8B030D-6E8A-4147-A177-3AD203B41FA5}">
                      <a16:colId xmlns:a16="http://schemas.microsoft.com/office/drawing/2014/main" val="4230520482"/>
                    </a:ext>
                  </a:extLst>
                </a:gridCol>
              </a:tblGrid>
              <a:tr h="586256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Species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Wait Time (months)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Forestry Activities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9448064"/>
                  </a:ext>
                </a:extLst>
              </a:tr>
              <a:tr h="586256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Pigeon Guillemot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Shoreline sites only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3073425"/>
                  </a:ext>
                </a:extLst>
              </a:tr>
              <a:tr h="586256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Rhinoceros Auklet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Shoreline sites only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1777274"/>
                  </a:ext>
                </a:extLst>
              </a:tr>
              <a:tr h="586256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/>
                        <a:t>Great Blue Heron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/>
                        <a:t>24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/>
                        <a:t>All forestry activities</a:t>
                      </a:r>
                      <a:endParaRPr 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0769592"/>
                  </a:ext>
                </a:extLst>
              </a:tr>
              <a:tr h="586256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Fork-tailed Storm Petrel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12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/>
                        <a:t>Shoreline sites only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431075"/>
                  </a:ext>
                </a:extLst>
              </a:tr>
              <a:tr h="833101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/>
                        <a:t>Pileated Woodpecker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/>
                        <a:t>36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/>
                        <a:t>All forestry activities</a:t>
                      </a:r>
                      <a:endParaRPr 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325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9362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2967F-8400-9E73-45AC-0FF049FB5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BC Sans"/>
              </a:rPr>
              <a:t>Federal Legislation - </a:t>
            </a:r>
            <a:r>
              <a:rPr lang="en-CA" i="1" dirty="0">
                <a:latin typeface="BC Sans"/>
              </a:rPr>
              <a:t>SARA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C94A9-D3D3-F4A3-4C66-0EEBFD85A3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08418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dirty="0"/>
              <a:t>Migratory bird species that are listed as Endangered, Threatened or Extirpated on Schedule 1 of the </a:t>
            </a:r>
            <a:r>
              <a:rPr lang="en-US" sz="2600" b="1" i="1" dirty="0"/>
              <a:t>Species at Risk Act </a:t>
            </a:r>
            <a:r>
              <a:rPr lang="en-US" sz="2600" dirty="0"/>
              <a:t>(list) may also have year round nest protection if a nest is included in the definition of their residence habitat (SARA s33).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A permit under s73 would be required to remove a nest of these species.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62E97-2D17-EDD8-C50E-034FDF40F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4342" y="1825625"/>
            <a:ext cx="524169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sz="2600" dirty="0"/>
              <a:t>In the TSK and TBA Business Areas the only  species that meet these criteria are: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CA" dirty="0"/>
              <a:t> </a:t>
            </a:r>
            <a:r>
              <a:rPr lang="en-CA" sz="2600" b="1" dirty="0"/>
              <a:t>Barn Swallow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CA" sz="2600" b="1" dirty="0"/>
              <a:t>Bank Swallow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CA" sz="2600" b="1" dirty="0"/>
              <a:t>Marbled Murrelet (TSK only)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CA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en-CA" sz="2600" b="1" dirty="0"/>
              <a:t>The active and inactive nests of these species are protected.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493115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78084-C6E6-7E0B-3F06-17D04D29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Provincial Legislation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2D78C-D1CA-45C0-377A-0F22BAC469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411012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Section 34 of the </a:t>
            </a:r>
            <a:r>
              <a:rPr lang="en-US" b="1" i="1" dirty="0"/>
              <a:t>Wildlife Act </a:t>
            </a:r>
            <a:r>
              <a:rPr lang="en-US" dirty="0"/>
              <a:t>outlines provisions related to birds and their nests.</a:t>
            </a:r>
          </a:p>
          <a:p>
            <a:pPr marL="0" indent="0">
              <a:buNone/>
            </a:pPr>
            <a:r>
              <a:rPr lang="en-US" dirty="0"/>
              <a:t>s34 - A person commits an offence if the person, except as provided by regulation, possesses, takes, injures, molests or destroys: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A bird or its egg,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The nest of an </a:t>
            </a:r>
            <a:r>
              <a:rPr lang="en-US" b="1" dirty="0"/>
              <a:t>eagle, peregrine falcon</a:t>
            </a:r>
            <a:r>
              <a:rPr lang="en-US" dirty="0"/>
              <a:t>, </a:t>
            </a:r>
            <a:r>
              <a:rPr lang="en-US" b="1" dirty="0"/>
              <a:t>gyrfalcon, osprey, heron </a:t>
            </a:r>
            <a:r>
              <a:rPr lang="en-US" dirty="0"/>
              <a:t>or burrowing owl, or 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The nest of a bird not referred to in paragraph (b) when the nest is occupied by a bird or its egg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B63C28-5412-5D0C-9CEB-8D08D26507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2722" y="2988297"/>
            <a:ext cx="3011078" cy="318866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/>
              <a:t>Bold</a:t>
            </a:r>
            <a:r>
              <a:rPr lang="en-US" dirty="0"/>
              <a:t> </a:t>
            </a:r>
            <a:r>
              <a:rPr lang="en-US" b="1" dirty="0"/>
              <a:t>species could breed in the TSK and TBA Business Areas and their nests would be protected regardless of the activity status.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50B7CF0-6E85-39D6-6123-387AA3DB7377}"/>
              </a:ext>
            </a:extLst>
          </p:cNvPr>
          <p:cNvCxnSpPr>
            <a:cxnSpLocks/>
          </p:cNvCxnSpPr>
          <p:nvPr/>
        </p:nvCxnSpPr>
        <p:spPr>
          <a:xfrm flipH="1">
            <a:off x="6589336" y="4006391"/>
            <a:ext cx="1630837" cy="5762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719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2DA5EF6-2D80-2DD4-557D-B5FDC24DE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2206" y="2194187"/>
            <a:ext cx="3079639" cy="21521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71AD71-7B12-B22E-64B4-9CEEEBE4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Bird Nests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9C536-1AB5-454D-E682-0085F45CEF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0154" y="1651454"/>
            <a:ext cx="5314406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b="1" dirty="0">
                <a:solidFill>
                  <a:srgbClr val="FF0000"/>
                </a:solidFill>
              </a:rPr>
              <a:t>!!!</a:t>
            </a:r>
            <a:r>
              <a:rPr lang="en-US" sz="2600" b="1" dirty="0"/>
              <a:t>ALL ACTIVE BIRD NESTS ARE PROTECTED</a:t>
            </a:r>
            <a:r>
              <a:rPr lang="en-US" sz="2600" b="1" dirty="0">
                <a:solidFill>
                  <a:srgbClr val="FF0000"/>
                </a:solidFill>
              </a:rPr>
              <a:t>!!!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Locations</a:t>
            </a:r>
            <a:r>
              <a:rPr lang="en-US" dirty="0"/>
              <a:t>: nests can be located in banks or on cliffs, on the ground, in vegetation or trees, within tree cavities and on structures such as buildings or bridges. </a:t>
            </a:r>
          </a:p>
          <a:p>
            <a:pPr marL="0" indent="0">
              <a:buNone/>
            </a:pPr>
            <a:r>
              <a:rPr lang="en-US" b="1" dirty="0"/>
              <a:t>Nest types</a:t>
            </a:r>
            <a:r>
              <a:rPr lang="en-US" dirty="0"/>
              <a:t>: nests can be built of sticks, moss, grass, hair and other fibers, they can be a scrape or shallow depression on the ground or they can be in a cavity, crevice or burrow into trees, cliffs or banks. </a:t>
            </a:r>
          </a:p>
          <a:p>
            <a:pPr marL="0" indent="0">
              <a:buNone/>
            </a:pPr>
            <a:r>
              <a:rPr lang="en-US" b="1" dirty="0"/>
              <a:t>Active nests</a:t>
            </a:r>
            <a:r>
              <a:rPr lang="en-US" dirty="0"/>
              <a:t>: evidence of an active nest include an adult perched in the nest, adult birds performing distraction displays, persistent alarm calls, birds carrying food or nesting materials to a location, accumulated droppings or whitewash below a nest. All active nests are protected. </a:t>
            </a:r>
          </a:p>
          <a:p>
            <a:pPr marL="0" indent="0">
              <a:buNone/>
            </a:pPr>
            <a:r>
              <a:rPr lang="en-US" b="1" u="sng" dirty="0"/>
              <a:t>Do not disturb, remove or relocate an active nest.</a:t>
            </a:r>
            <a:r>
              <a:rPr lang="en-US" u="sng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4EAC5A-A417-1616-3960-58D5A4C77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438" y="1651454"/>
            <a:ext cx="2143329" cy="16188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D1F3B0-D793-4477-77A5-0E549FFCA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1978" y="3429000"/>
            <a:ext cx="16573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9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06FEE-00AA-BBC2-2EAB-C40304D7B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Inactive Nests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75641-27E6-B099-92BC-8E16C6AC4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604863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i="1" u="sng" dirty="0">
                <a:effectLst/>
                <a:latin typeface="BC Sans" pitchFamily="2" charset="0"/>
                <a:ea typeface="Calibri" panose="020F0502020204030204" pitchFamily="34" charset="0"/>
                <a:cs typeface="Arial" panose="020B0604020202020204" pitchFamily="34" charset="0"/>
              </a:rPr>
              <a:t>Inactive Nests</a:t>
            </a:r>
            <a:r>
              <a:rPr lang="en-US" b="1" dirty="0">
                <a:effectLst/>
                <a:latin typeface="BC Sans" pitchFamily="2" charset="0"/>
                <a:ea typeface="Calibri" panose="020F0502020204030204" pitchFamily="34" charset="0"/>
                <a:cs typeface="Arial" panose="020B0604020202020204" pitchFamily="34" charset="0"/>
              </a:rPr>
              <a:t> of the following species that could be found in the TSK and TBA Business Areas* have regulatory protection.</a:t>
            </a:r>
          </a:p>
          <a:p>
            <a:pPr marL="0" indent="0">
              <a:buNone/>
            </a:pPr>
            <a:endParaRPr lang="en-US" sz="18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ffectLst/>
              <a:latin typeface="BC Sans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ffectLst/>
              <a:latin typeface="BC Sans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ffectLst/>
              <a:latin typeface="BC Sans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ffectLst/>
              <a:latin typeface="BC Sans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b="1" dirty="0">
              <a:effectLst/>
              <a:latin typeface="BC Sans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4F38496-7270-11D1-F933-5337B1843B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553470"/>
              </p:ext>
            </p:extLst>
          </p:nvPr>
        </p:nvGraphicFramePr>
        <p:xfrm>
          <a:off x="1388292" y="2747200"/>
          <a:ext cx="8604068" cy="2365757"/>
        </p:xfrm>
        <a:graphic>
          <a:graphicData uri="http://schemas.openxmlformats.org/drawingml/2006/table">
            <a:tbl>
              <a:tblPr firstRow="1" firstCol="1" bandRow="1"/>
              <a:tblGrid>
                <a:gridCol w="2150557">
                  <a:extLst>
                    <a:ext uri="{9D8B030D-6E8A-4147-A177-3AD203B41FA5}">
                      <a16:colId xmlns:a16="http://schemas.microsoft.com/office/drawing/2014/main" val="3270041184"/>
                    </a:ext>
                  </a:extLst>
                </a:gridCol>
                <a:gridCol w="2150557">
                  <a:extLst>
                    <a:ext uri="{9D8B030D-6E8A-4147-A177-3AD203B41FA5}">
                      <a16:colId xmlns:a16="http://schemas.microsoft.com/office/drawing/2014/main" val="512972608"/>
                    </a:ext>
                  </a:extLst>
                </a:gridCol>
                <a:gridCol w="2151477">
                  <a:extLst>
                    <a:ext uri="{9D8B030D-6E8A-4147-A177-3AD203B41FA5}">
                      <a16:colId xmlns:a16="http://schemas.microsoft.com/office/drawing/2014/main" val="3836030501"/>
                    </a:ext>
                  </a:extLst>
                </a:gridCol>
                <a:gridCol w="2151477">
                  <a:extLst>
                    <a:ext uri="{9D8B030D-6E8A-4147-A177-3AD203B41FA5}">
                      <a16:colId xmlns:a16="http://schemas.microsoft.com/office/drawing/2014/main" val="12404990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Great Blue Heron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Wildlife Act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Schedule 1 </a:t>
                      </a: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Migratory Birds Regulations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2022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Pileated Woodpecker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Schedule 1 </a:t>
                      </a: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Migratory Birds Regulations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2022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Barn Swallow and Bank Swallow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Schedule 1 of </a:t>
                      </a: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Species at Risk Act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Marbled Murrelet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(TSK 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Schedule 1 of </a:t>
                      </a: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Species at Risk Act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040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Bald Eagle and Golden Eagle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Wildlife Act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Gyrfalcon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(TSK 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Wildlife Act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Peregrine Falcon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Wildlife Act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Osprey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600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Wildlife Act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607749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64CCACC-DCFE-1ABB-730B-2189B69D6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948833"/>
              </p:ext>
            </p:extLst>
          </p:nvPr>
        </p:nvGraphicFramePr>
        <p:xfrm>
          <a:off x="2354943" y="5403977"/>
          <a:ext cx="6487885" cy="481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7885">
                  <a:extLst>
                    <a:ext uri="{9D8B030D-6E8A-4147-A177-3AD203B41FA5}">
                      <a16:colId xmlns:a16="http://schemas.microsoft.com/office/drawing/2014/main" val="1612087308"/>
                    </a:ext>
                  </a:extLst>
                </a:gridCol>
              </a:tblGrid>
              <a:tr h="4363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1495425" algn="l"/>
                        </a:tabLst>
                      </a:pPr>
                      <a:r>
                        <a:rPr lang="en-US" sz="1000" dirty="0">
                          <a:effectLst/>
                        </a:rPr>
                        <a:t>*Species on Schedule 1 of the </a:t>
                      </a:r>
                      <a:r>
                        <a:rPr lang="en-US" sz="1000" i="1" dirty="0">
                          <a:effectLst/>
                        </a:rPr>
                        <a:t>Migratory Birds Regulations </a:t>
                      </a:r>
                      <a:r>
                        <a:rPr lang="en-US" sz="1000" dirty="0">
                          <a:effectLst/>
                        </a:rPr>
                        <a:t>that nest at shoreline sites only have not been included as potential impacts are limited to specific development activities such as log dumps and barge ramps, not general forestry activities.  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6448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9945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ird on a roof&#10;&#10;Description automatically generated with low confidence">
            <a:extLst>
              <a:ext uri="{FF2B5EF4-FFF2-40B4-BE49-F238E27FC236}">
                <a16:creationId xmlns:a16="http://schemas.microsoft.com/office/drawing/2014/main" id="{EAD09E7E-77E3-A36E-78BF-55FC2D449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0760" y="1767490"/>
            <a:ext cx="2446655" cy="1798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B763CC-3251-B804-1FC8-20433AFAA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653" y="1445753"/>
            <a:ext cx="2252254" cy="22475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41D822-4227-99AD-30D9-06398ED84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73" y="1445753"/>
            <a:ext cx="2049214" cy="14609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D8EB86-D6F9-E1C9-8EEE-F6F8870B9A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753" y="3071879"/>
            <a:ext cx="2363427" cy="13621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24FE78-A8F1-D8F8-77DF-FBCCC60783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703" y="4720063"/>
            <a:ext cx="2082075" cy="11482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8AED3DE-6D4A-B304-AD19-B3B9AA144922}"/>
              </a:ext>
            </a:extLst>
          </p:cNvPr>
          <p:cNvSpPr txBox="1"/>
          <p:nvPr/>
        </p:nvSpPr>
        <p:spPr>
          <a:xfrm>
            <a:off x="686148" y="2832336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Osprey</a:t>
            </a:r>
            <a:endParaRPr lang="en-US" sz="1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606422-5337-FD9E-97D0-0182BC2B4AF3}"/>
              </a:ext>
            </a:extLst>
          </p:cNvPr>
          <p:cNvSpPr txBox="1"/>
          <p:nvPr/>
        </p:nvSpPr>
        <p:spPr>
          <a:xfrm>
            <a:off x="661096" y="5868303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Peregrine Falcon</a:t>
            </a:r>
            <a:endParaRPr lang="en-US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CE3AA9-8C87-FAA3-6F3D-A839F8EEBB09}"/>
              </a:ext>
            </a:extLst>
          </p:cNvPr>
          <p:cNvSpPr txBox="1"/>
          <p:nvPr/>
        </p:nvSpPr>
        <p:spPr>
          <a:xfrm>
            <a:off x="2743377" y="3730925"/>
            <a:ext cx="272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Bald Eagle</a:t>
            </a:r>
          </a:p>
          <a:p>
            <a:pPr algn="ctr"/>
            <a:endParaRPr lang="en-US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AD6F8C-5FAF-319A-4746-48B555294922}"/>
              </a:ext>
            </a:extLst>
          </p:cNvPr>
          <p:cNvSpPr txBox="1"/>
          <p:nvPr/>
        </p:nvSpPr>
        <p:spPr>
          <a:xfrm>
            <a:off x="9294390" y="5833683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Bank Swallow</a:t>
            </a:r>
            <a:endParaRPr lang="en-US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91F13F-D818-9CF1-B02F-98DB48CF5F61}"/>
              </a:ext>
            </a:extLst>
          </p:cNvPr>
          <p:cNvSpPr txBox="1"/>
          <p:nvPr/>
        </p:nvSpPr>
        <p:spPr>
          <a:xfrm>
            <a:off x="752535" y="4406911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Great Blue Heron</a:t>
            </a:r>
            <a:endParaRPr lang="en-US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523E78-A47E-FD66-5DCE-473CFC656CEC}"/>
              </a:ext>
            </a:extLst>
          </p:cNvPr>
          <p:cNvSpPr txBox="1"/>
          <p:nvPr/>
        </p:nvSpPr>
        <p:spPr>
          <a:xfrm>
            <a:off x="9287099" y="3592426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Barn Swallow</a:t>
            </a:r>
            <a:endParaRPr lang="en-US" sz="1200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E7BDB30-1CC7-B0B9-A431-5D888D12C6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2296" y="3249254"/>
            <a:ext cx="1825862" cy="283281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BDD11C7-6BE9-3F5C-0411-553482F85C3A}"/>
              </a:ext>
            </a:extLst>
          </p:cNvPr>
          <p:cNvSpPr txBox="1"/>
          <p:nvPr/>
        </p:nvSpPr>
        <p:spPr>
          <a:xfrm>
            <a:off x="7002602" y="6027929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Pileated Woodpecker</a:t>
            </a:r>
            <a:endParaRPr lang="en-US" sz="1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D138B2-4E40-40B6-4D8F-B819F5191A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9377" y="1530112"/>
            <a:ext cx="2796912" cy="17191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7E8EB7E-F8CF-1A34-5F0B-2F2ACF9AD3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60905" y="3954054"/>
            <a:ext cx="2402173" cy="17983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67A30C-8420-1D03-378B-24BEC060079C}"/>
              </a:ext>
            </a:extLst>
          </p:cNvPr>
          <p:cNvSpPr txBox="1"/>
          <p:nvPr/>
        </p:nvSpPr>
        <p:spPr>
          <a:xfrm>
            <a:off x="5026858" y="6119985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Marbled Murrelet (TSK)</a:t>
            </a:r>
            <a:endParaRPr lang="en-US" sz="12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0DE47D-47E2-6B89-726A-4707849B20E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5908" y="3872456"/>
            <a:ext cx="1601987" cy="22475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DCC426-3807-43D1-21A5-F6A77DBA193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64512" y="4617032"/>
            <a:ext cx="2208649" cy="15029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27FB9D-7AB9-0BD7-4385-54E3B6789C39}"/>
              </a:ext>
            </a:extLst>
          </p:cNvPr>
          <p:cNvSpPr txBox="1"/>
          <p:nvPr/>
        </p:nvSpPr>
        <p:spPr>
          <a:xfrm>
            <a:off x="2883180" y="6119985"/>
            <a:ext cx="1949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/>
              <a:t>Gyrfalcon (TSK)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665867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36E50-5D28-68CF-25F0-19E7037AE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Nest Flow Chart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986DDD-2D5C-AF2B-4480-E33F4AD0D2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045" y="1558834"/>
            <a:ext cx="4537892" cy="47463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1A6F2B-88A2-6C4D-4405-2E04C0973807}"/>
              </a:ext>
            </a:extLst>
          </p:cNvPr>
          <p:cNvSpPr txBox="1"/>
          <p:nvPr/>
        </p:nvSpPr>
        <p:spPr>
          <a:xfrm>
            <a:off x="801189" y="2142309"/>
            <a:ext cx="2856411" cy="2123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A" sz="1200" dirty="0"/>
              <a:t>Signs that a nest is </a:t>
            </a:r>
            <a:r>
              <a:rPr lang="en-CA" sz="1200" b="1" dirty="0"/>
              <a:t>active</a:t>
            </a:r>
            <a:r>
              <a:rPr lang="en-CA" sz="1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Adult bird perched in the nest</a:t>
            </a:r>
            <a:endParaRPr lang="en-CA" sz="1200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Adult birds performing distraction displays </a:t>
            </a:r>
            <a:endParaRPr lang="en-CA" sz="1200" dirty="0"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Persistent alarm calls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Birds carrying food or nesting materials to a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ea typeface="Calibri"/>
                <a:cs typeface="Calibri"/>
              </a:rPr>
              <a:t>Cheeping sounds coming from young birds in a nest or tree cavity</a:t>
            </a:r>
            <a:endParaRPr lang="en-CA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Accumulated droppings or whitewash below a nest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6D3639-8C04-344B-50BF-2CBA0EC5F7D6}"/>
              </a:ext>
            </a:extLst>
          </p:cNvPr>
          <p:cNvSpPr txBox="1"/>
          <p:nvPr/>
        </p:nvSpPr>
        <p:spPr>
          <a:xfrm>
            <a:off x="9055170" y="3267004"/>
            <a:ext cx="25080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Species in the TSK and TBA summary table: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Great Blue Heron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Pileated Woodpecker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Marbled Murrelet (TSK only)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Barn Swallow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Bank Swallow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Bald Eagle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Golden Eagle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Peregrine Falcon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Osprey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Gyrfalcon (TSK only)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C37E61-6FC9-F5F0-F5EE-E1C233472C84}"/>
              </a:ext>
            </a:extLst>
          </p:cNvPr>
          <p:cNvCxnSpPr>
            <a:cxnSpLocks/>
          </p:cNvCxnSpPr>
          <p:nvPr/>
        </p:nvCxnSpPr>
        <p:spPr>
          <a:xfrm flipH="1" flipV="1">
            <a:off x="3492137" y="2906260"/>
            <a:ext cx="1884972" cy="66755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A98B4B1-C7EF-35B7-E005-66183F679743}"/>
              </a:ext>
            </a:extLst>
          </p:cNvPr>
          <p:cNvCxnSpPr>
            <a:cxnSpLocks/>
          </p:cNvCxnSpPr>
          <p:nvPr/>
        </p:nvCxnSpPr>
        <p:spPr>
          <a:xfrm flipV="1">
            <a:off x="6733903" y="3931996"/>
            <a:ext cx="2218508" cy="454653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9DDA357F-7004-A415-4306-5315957C6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792" y="1574054"/>
            <a:ext cx="3427103" cy="1067264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B695CBA-9D3F-E73F-7383-DFFD55B5BADE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5941433" y="1759462"/>
            <a:ext cx="1651359" cy="348224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138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CTS">
      <a:dk1>
        <a:srgbClr val="000000"/>
      </a:dk1>
      <a:lt1>
        <a:srgbClr val="FFFFFF"/>
      </a:lt1>
      <a:dk2>
        <a:srgbClr val="585958"/>
      </a:dk2>
      <a:lt2>
        <a:srgbClr val="B6B7B3"/>
      </a:lt2>
      <a:accent1>
        <a:srgbClr val="026937"/>
      </a:accent1>
      <a:accent2>
        <a:srgbClr val="F58720"/>
      </a:accent2>
      <a:accent3>
        <a:srgbClr val="713D98"/>
      </a:accent3>
      <a:accent4>
        <a:srgbClr val="62B445"/>
      </a:accent4>
      <a:accent5>
        <a:srgbClr val="133E70"/>
      </a:accent5>
      <a:accent6>
        <a:srgbClr val="1E599A"/>
      </a:accent6>
      <a:hlink>
        <a:srgbClr val="3587C8"/>
      </a:hlink>
      <a:folHlink>
        <a:srgbClr val="5BBCE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0E975266F719419D34BB86AC49394B" ma:contentTypeVersion="16" ma:contentTypeDescription="Create a new document." ma:contentTypeScope="" ma:versionID="6166d28fea51d89e6f22ac5cd5d62944">
  <xsd:schema xmlns:xsd="http://www.w3.org/2001/XMLSchema" xmlns:xs="http://www.w3.org/2001/XMLSchema" xmlns:p="http://schemas.microsoft.com/office/2006/metadata/properties" xmlns:ns2="d24a8861-3e3a-4a24-853e-c63fd0e76b6a" xmlns:ns3="37c8a06a-198b-4bda-9c03-29bd4e689df4" targetNamespace="http://schemas.microsoft.com/office/2006/metadata/properties" ma:root="true" ma:fieldsID="a1b2697868bfccd49a250470c6a83201" ns2:_="" ns3:_="">
    <xsd:import namespace="d24a8861-3e3a-4a24-853e-c63fd0e76b6a"/>
    <xsd:import namespace="37c8a06a-198b-4bda-9c03-29bd4e689df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4a8861-3e3a-4a24-853e-c63fd0e76b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a9b50559-7390-452f-8d4d-780c6c1e431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c8a06a-198b-4bda-9c03-29bd4e689df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998f276-7ce9-484e-92d6-0e52d20474b6}" ma:internalName="TaxCatchAll" ma:showField="CatchAllData" ma:web="37c8a06a-198b-4bda-9c03-29bd4e689df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7c8a06a-198b-4bda-9c03-29bd4e689df4" xsi:nil="true"/>
    <lcf76f155ced4ddcb4097134ff3c332f xmlns="d24a8861-3e3a-4a24-853e-c63fd0e76b6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A8D33A-B5AD-4B8D-9972-F9D95D6F6A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4a8861-3e3a-4a24-853e-c63fd0e76b6a"/>
    <ds:schemaRef ds:uri="37c8a06a-198b-4bda-9c03-29bd4e689d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23559A-9751-41FB-B06F-46A218FB4D66}">
  <ds:schemaRefs>
    <ds:schemaRef ds:uri="37c8a06a-198b-4bda-9c03-29bd4e689df4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d24a8861-3e3a-4a24-853e-c63fd0e76b6a"/>
    <ds:schemaRef ds:uri="http://schemas.microsoft.com/office/2006/metadata/properties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271FB87-215A-4DDC-89EC-56F80B83EA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1692</Words>
  <Application>Microsoft Office PowerPoint</Application>
  <PresentationFormat>Widescreen</PresentationFormat>
  <Paragraphs>198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Aptos</vt:lpstr>
      <vt:lpstr>Arial</vt:lpstr>
      <vt:lpstr>BC Sans</vt:lpstr>
      <vt:lpstr>Calibri</vt:lpstr>
      <vt:lpstr>Courier New</vt:lpstr>
      <vt:lpstr>Times New Roman</vt:lpstr>
      <vt:lpstr>Wingdings</vt:lpstr>
      <vt:lpstr>Office Theme</vt:lpstr>
      <vt:lpstr>PowerPoint Presentation</vt:lpstr>
      <vt:lpstr>Federal Legislation – MBCA and MBR</vt:lpstr>
      <vt:lpstr>Federal Legislation – MBCA and MBR</vt:lpstr>
      <vt:lpstr>Federal Legislation - SARA</vt:lpstr>
      <vt:lpstr>Provincial Legislation</vt:lpstr>
      <vt:lpstr>Bird Nests</vt:lpstr>
      <vt:lpstr>Inactive Nests</vt:lpstr>
      <vt:lpstr>PowerPoint Presentation</vt:lpstr>
      <vt:lpstr>Nest Flow Chart</vt:lpstr>
      <vt:lpstr>Pileated Woodpecker</vt:lpstr>
      <vt:lpstr>Pileated Woodpecker</vt:lpstr>
      <vt:lpstr>Pileated Woodpecker</vt:lpstr>
      <vt:lpstr>Interior Management Protocols</vt:lpstr>
      <vt:lpstr>Nesting Density Matrix - Ranking</vt:lpstr>
      <vt:lpstr>Nesting Calendars</vt:lpstr>
      <vt:lpstr> Nesting Periods</vt:lpstr>
      <vt:lpstr>BCTS SOP - Procedure</vt:lpstr>
      <vt:lpstr>BCTS SOP - Flowchart </vt:lpstr>
      <vt:lpstr>SUMMARY – Specific to TSK and TBA</vt:lpstr>
      <vt:lpstr>RESOURCES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Reber</dc:creator>
  <cp:lastModifiedBy>Manley, Dori FOR:EX</cp:lastModifiedBy>
  <cp:revision>20</cp:revision>
  <cp:lastPrinted>2024-05-31T23:45:29Z</cp:lastPrinted>
  <dcterms:created xsi:type="dcterms:W3CDTF">2022-07-07T21:49:11Z</dcterms:created>
  <dcterms:modified xsi:type="dcterms:W3CDTF">2026-04-23T21:51:17Z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0x0101007C0E975266F719419D34BB86AC49394B</vt:lpwstr>
  </property>
  <property fmtid="{D5CDD505-2E9C-101B-9397-08002B2CF9AE}" pid="3" name="MediaServiceImageTags">
    <vt:lpwstr/>
  </property>
</Properties>
</file>