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260" r:id="rId5"/>
    <p:sldId id="261" r:id="rId6"/>
    <p:sldId id="262" r:id="rId7"/>
    <p:sldId id="263" r:id="rId8"/>
    <p:sldId id="265" r:id="rId9"/>
    <p:sldId id="266" r:id="rId10"/>
    <p:sldId id="272" r:id="rId11"/>
    <p:sldId id="279" r:id="rId12"/>
    <p:sldId id="264" r:id="rId13"/>
    <p:sldId id="274" r:id="rId14"/>
    <p:sldId id="277" r:id="rId15"/>
    <p:sldId id="280" r:id="rId16"/>
    <p:sldId id="278"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F043F2-5445-43F7-8B4B-497A193FE520}" type="datetimeFigureOut">
              <a:rPr lang="en-US" smtClean="0"/>
              <a:t>4/23/2026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778FB6-524C-4477-A90D-11BD78293EC7}" type="slidenum">
              <a:rPr lang="en-US" smtClean="0"/>
              <a:t>‹#›</a:t>
            </a:fld>
            <a:endParaRPr lang="en-US"/>
          </a:p>
        </p:txBody>
      </p:sp>
    </p:spTree>
    <p:extLst>
      <p:ext uri="{BB962C8B-B14F-4D97-AF65-F5344CB8AC3E}">
        <p14:creationId xmlns:p14="http://schemas.microsoft.com/office/powerpoint/2010/main" val="136590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a:effectLst/>
                <a:latin typeface="BC Sans" pitchFamily="2" charset="0"/>
                <a:ea typeface="Times New Roman" panose="02020603050405020304" pitchFamily="18" charset="0"/>
                <a:cs typeface="Arial" panose="020B0604020202020204" pitchFamily="34" charset="0"/>
              </a:rPr>
              <a:t>SFI defines a </a:t>
            </a:r>
            <a:r>
              <a:rPr lang="en-CA" sz="1800" i="1">
                <a:effectLst/>
                <a:latin typeface="BC Sans" pitchFamily="2" charset="0"/>
                <a:ea typeface="Times New Roman" panose="02020603050405020304" pitchFamily="18" charset="0"/>
                <a:cs typeface="Arial" panose="020B0604020202020204" pitchFamily="34" charset="0"/>
              </a:rPr>
              <a:t>Program</a:t>
            </a:r>
            <a:r>
              <a:rPr lang="en-CA" sz="1800">
                <a:effectLst/>
                <a:latin typeface="BC Sans" pitchFamily="2" charset="0"/>
                <a:ea typeface="Times New Roman" panose="02020603050405020304" pitchFamily="18" charset="0"/>
                <a:cs typeface="Arial" panose="020B0604020202020204" pitchFamily="34" charset="0"/>
              </a:rPr>
              <a:t> as an organized system, process or set of activities to achieve an objective or performance measure. </a:t>
            </a:r>
            <a:endParaRPr lang="en-US" sz="1800">
              <a:effectLst/>
              <a:latin typeface="BC Sans" pitchFamily="2" charset="0"/>
              <a:ea typeface="Times New Roman" panose="02020603050405020304" pitchFamily="18" charset="0"/>
              <a:cs typeface="Arial" panose="020B0604020202020204" pitchFamily="34" charset="0"/>
            </a:endParaRPr>
          </a:p>
          <a:p>
            <a:r>
              <a:rPr lang="en-US" sz="1800">
                <a:effectLst/>
                <a:latin typeface="BC Sans" pitchFamily="2" charset="0"/>
                <a:ea typeface="Calibri" panose="020F0502020204030204" pitchFamily="34" charset="0"/>
                <a:cs typeface="Calibri" panose="020F0502020204030204" pitchFamily="34" charset="0"/>
              </a:rPr>
              <a:t>Conformance with these indicators is being achieved through the development of Species of Management Concern (SOMC) guidance and implementation programs.  This includes the identification of SOMC, development of training materials and delivery of SOMC awareness training for staff, and guidance on the management of SOMC. </a:t>
            </a:r>
            <a:endParaRPr lang="en-US"/>
          </a:p>
        </p:txBody>
      </p:sp>
      <p:sp>
        <p:nvSpPr>
          <p:cNvPr id="4" name="Slide Number Placeholder 3"/>
          <p:cNvSpPr>
            <a:spLocks noGrp="1"/>
          </p:cNvSpPr>
          <p:nvPr>
            <p:ph type="sldNum" sz="quarter" idx="5"/>
          </p:nvPr>
        </p:nvSpPr>
        <p:spPr/>
        <p:txBody>
          <a:bodyPr/>
          <a:lstStyle/>
          <a:p>
            <a:fld id="{A60663FE-1509-46E6-8606-AD3C4F0641B7}" type="slidenum">
              <a:rPr lang="en-US" smtClean="0"/>
              <a:t>6</a:t>
            </a:fld>
            <a:endParaRPr lang="en-US"/>
          </a:p>
        </p:txBody>
      </p:sp>
    </p:spTree>
    <p:extLst>
      <p:ext uri="{BB962C8B-B14F-4D97-AF65-F5344CB8AC3E}">
        <p14:creationId xmlns:p14="http://schemas.microsoft.com/office/powerpoint/2010/main" val="1455491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0663FE-1509-46E6-8606-AD3C4F0641B7}" type="slidenum">
              <a:rPr lang="en-US" smtClean="0"/>
              <a:t>7</a:t>
            </a:fld>
            <a:endParaRPr lang="en-US"/>
          </a:p>
        </p:txBody>
      </p:sp>
    </p:spTree>
    <p:extLst>
      <p:ext uri="{BB962C8B-B14F-4D97-AF65-F5344CB8AC3E}">
        <p14:creationId xmlns:p14="http://schemas.microsoft.com/office/powerpoint/2010/main" val="3106231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BCFC0-423E-CA86-364E-AE4D84F4B5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83AB8D-0998-65E6-60A3-661E4CF2FF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9F1106-F285-B9CE-5DEF-C23ABFFDA3D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FAAF4A2-E58E-1370-BB29-2804F30E6157}"/>
              </a:ext>
            </a:extLst>
          </p:cNvPr>
          <p:cNvSpPr>
            <a:spLocks noGrp="1"/>
          </p:cNvSpPr>
          <p:nvPr>
            <p:ph type="sldNum" sz="quarter" idx="5"/>
          </p:nvPr>
        </p:nvSpPr>
        <p:spPr/>
        <p:txBody>
          <a:bodyPr/>
          <a:lstStyle/>
          <a:p>
            <a:fld id="{A60663FE-1509-46E6-8606-AD3C4F0641B7}" type="slidenum">
              <a:rPr lang="en-US" smtClean="0"/>
              <a:t>8</a:t>
            </a:fld>
            <a:endParaRPr lang="en-US"/>
          </a:p>
        </p:txBody>
      </p:sp>
    </p:spTree>
    <p:extLst>
      <p:ext uri="{BB962C8B-B14F-4D97-AF65-F5344CB8AC3E}">
        <p14:creationId xmlns:p14="http://schemas.microsoft.com/office/powerpoint/2010/main" val="1717703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a:effectLst/>
                <a:latin typeface="Calibri" panose="020F0502020204030204" pitchFamily="34" charset="0"/>
                <a:ea typeface="MS Mincho" panose="02020609040205080304" pitchFamily="49" charset="-128"/>
                <a:cs typeface="Arial" panose="020B0604020202020204" pitchFamily="34" charset="0"/>
              </a:rPr>
              <a:t>Species to be reported to the BC CDC include all Red or Blue-listed species and their nests or dens, species included on Schedule 1 of the </a:t>
            </a:r>
            <a:r>
              <a:rPr lang="en-CA" sz="1800" i="1">
                <a:effectLst/>
                <a:latin typeface="Calibri" panose="020F0502020204030204" pitchFamily="34" charset="0"/>
                <a:ea typeface="MS Mincho" panose="02020609040205080304" pitchFamily="49" charset="-128"/>
                <a:cs typeface="Arial" panose="020B0604020202020204" pitchFamily="34" charset="0"/>
              </a:rPr>
              <a:t>Species at Risk Act</a:t>
            </a:r>
            <a:r>
              <a:rPr lang="en-CA" sz="1800">
                <a:effectLst/>
                <a:latin typeface="Calibri" panose="020F0502020204030204" pitchFamily="34" charset="0"/>
                <a:ea typeface="MS Mincho" panose="02020609040205080304" pitchFamily="49" charset="-128"/>
                <a:cs typeface="Arial" panose="020B0604020202020204" pitchFamily="34" charset="0"/>
              </a:rPr>
              <a:t> and their nests or dens.</a:t>
            </a:r>
            <a:endParaRPr lang="en-US"/>
          </a:p>
        </p:txBody>
      </p:sp>
      <p:sp>
        <p:nvSpPr>
          <p:cNvPr id="4" name="Slide Number Placeholder 3"/>
          <p:cNvSpPr>
            <a:spLocks noGrp="1"/>
          </p:cNvSpPr>
          <p:nvPr>
            <p:ph type="sldNum" sz="quarter" idx="5"/>
          </p:nvPr>
        </p:nvSpPr>
        <p:spPr/>
        <p:txBody>
          <a:bodyPr/>
          <a:lstStyle/>
          <a:p>
            <a:fld id="{A60663FE-1509-46E6-8606-AD3C4F0641B7}" type="slidenum">
              <a:rPr lang="en-US" smtClean="0"/>
              <a:t>10</a:t>
            </a:fld>
            <a:endParaRPr lang="en-US"/>
          </a:p>
        </p:txBody>
      </p:sp>
    </p:spTree>
    <p:extLst>
      <p:ext uri="{BB962C8B-B14F-4D97-AF65-F5344CB8AC3E}">
        <p14:creationId xmlns:p14="http://schemas.microsoft.com/office/powerpoint/2010/main" val="3572396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a:effectLst/>
                <a:latin typeface="Calibri" panose="020F0502020204030204" pitchFamily="34" charset="0"/>
                <a:ea typeface="MS Mincho" panose="02020609040205080304" pitchFamily="49" charset="-128"/>
                <a:cs typeface="Arial" panose="020B0604020202020204" pitchFamily="34" charset="0"/>
              </a:rPr>
              <a:t>Species to be reported to the BC CDC include all Red or Blue-listed species and their nests or dens, species included on Schedule 1 of the </a:t>
            </a:r>
            <a:r>
              <a:rPr lang="en-CA" sz="1800" i="1">
                <a:effectLst/>
                <a:latin typeface="Calibri" panose="020F0502020204030204" pitchFamily="34" charset="0"/>
                <a:ea typeface="MS Mincho" panose="02020609040205080304" pitchFamily="49" charset="-128"/>
                <a:cs typeface="Arial" panose="020B0604020202020204" pitchFamily="34" charset="0"/>
              </a:rPr>
              <a:t>Species at Risk Act</a:t>
            </a:r>
            <a:r>
              <a:rPr lang="en-CA" sz="1800">
                <a:effectLst/>
                <a:latin typeface="Calibri" panose="020F0502020204030204" pitchFamily="34" charset="0"/>
                <a:ea typeface="MS Mincho" panose="02020609040205080304" pitchFamily="49" charset="-128"/>
                <a:cs typeface="Arial" panose="020B0604020202020204" pitchFamily="34" charset="0"/>
              </a:rPr>
              <a:t> and their nests or dens.</a:t>
            </a:r>
            <a:endParaRPr lang="en-US"/>
          </a:p>
        </p:txBody>
      </p:sp>
      <p:sp>
        <p:nvSpPr>
          <p:cNvPr id="4" name="Slide Number Placeholder 3"/>
          <p:cNvSpPr>
            <a:spLocks noGrp="1"/>
          </p:cNvSpPr>
          <p:nvPr>
            <p:ph type="sldNum" sz="quarter" idx="5"/>
          </p:nvPr>
        </p:nvSpPr>
        <p:spPr/>
        <p:txBody>
          <a:bodyPr/>
          <a:lstStyle/>
          <a:p>
            <a:fld id="{A60663FE-1509-46E6-8606-AD3C4F0641B7}" type="slidenum">
              <a:rPr lang="en-US" smtClean="0"/>
              <a:t>11</a:t>
            </a:fld>
            <a:endParaRPr lang="en-US"/>
          </a:p>
        </p:txBody>
      </p:sp>
    </p:spTree>
    <p:extLst>
      <p:ext uri="{BB962C8B-B14F-4D97-AF65-F5344CB8AC3E}">
        <p14:creationId xmlns:p14="http://schemas.microsoft.com/office/powerpoint/2010/main" val="3572396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1CAD4-F914-3F06-632A-8EB519AE19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E96C25-3A7E-27F5-DF44-4340F2D785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C49B0E-7393-B378-8418-0C6FBDBA9D79}"/>
              </a:ext>
            </a:extLst>
          </p:cNvPr>
          <p:cNvSpPr>
            <a:spLocks noGrp="1"/>
          </p:cNvSpPr>
          <p:nvPr>
            <p:ph type="body" idx="1"/>
          </p:nvPr>
        </p:nvSpPr>
        <p:spPr/>
        <p:txBody>
          <a:bodyPr/>
          <a:lstStyle/>
          <a:p>
            <a:r>
              <a:rPr lang="en-CA" sz="1800">
                <a:effectLst/>
                <a:latin typeface="Calibri" panose="020F0502020204030204" pitchFamily="34" charset="0"/>
                <a:ea typeface="MS Mincho" panose="02020609040205080304" pitchFamily="49" charset="-128"/>
                <a:cs typeface="Arial" panose="020B0604020202020204" pitchFamily="34" charset="0"/>
              </a:rPr>
              <a:t>Species to be reported to the BC CDC include all Red or Blue-listed species and their nests or dens, species included on Schedule 1 of the </a:t>
            </a:r>
            <a:r>
              <a:rPr lang="en-CA" sz="1800" i="1">
                <a:effectLst/>
                <a:latin typeface="Calibri" panose="020F0502020204030204" pitchFamily="34" charset="0"/>
                <a:ea typeface="MS Mincho" panose="02020609040205080304" pitchFamily="49" charset="-128"/>
                <a:cs typeface="Arial" panose="020B0604020202020204" pitchFamily="34" charset="0"/>
              </a:rPr>
              <a:t>Species at Risk Act</a:t>
            </a:r>
            <a:r>
              <a:rPr lang="en-CA" sz="1800">
                <a:effectLst/>
                <a:latin typeface="Calibri" panose="020F0502020204030204" pitchFamily="34" charset="0"/>
                <a:ea typeface="MS Mincho" panose="02020609040205080304" pitchFamily="49" charset="-128"/>
                <a:cs typeface="Arial" panose="020B0604020202020204" pitchFamily="34" charset="0"/>
              </a:rPr>
              <a:t> and their nests or dens.</a:t>
            </a:r>
            <a:endParaRPr lang="en-US"/>
          </a:p>
        </p:txBody>
      </p:sp>
      <p:sp>
        <p:nvSpPr>
          <p:cNvPr id="4" name="Slide Number Placeholder 3">
            <a:extLst>
              <a:ext uri="{FF2B5EF4-FFF2-40B4-BE49-F238E27FC236}">
                <a16:creationId xmlns:a16="http://schemas.microsoft.com/office/drawing/2014/main" id="{7CAD0745-A378-80C6-BBD4-11BE4E9E6D6C}"/>
              </a:ext>
            </a:extLst>
          </p:cNvPr>
          <p:cNvSpPr>
            <a:spLocks noGrp="1"/>
          </p:cNvSpPr>
          <p:nvPr>
            <p:ph type="sldNum" sz="quarter" idx="5"/>
          </p:nvPr>
        </p:nvSpPr>
        <p:spPr/>
        <p:txBody>
          <a:bodyPr/>
          <a:lstStyle/>
          <a:p>
            <a:fld id="{A60663FE-1509-46E6-8606-AD3C4F0641B7}" type="slidenum">
              <a:rPr lang="en-US" smtClean="0"/>
              <a:t>12</a:t>
            </a:fld>
            <a:endParaRPr lang="en-US"/>
          </a:p>
        </p:txBody>
      </p:sp>
    </p:spTree>
    <p:extLst>
      <p:ext uri="{BB962C8B-B14F-4D97-AF65-F5344CB8AC3E}">
        <p14:creationId xmlns:p14="http://schemas.microsoft.com/office/powerpoint/2010/main" val="1523919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D2ACA-4209-F773-6262-E3A7B5E0A8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952C0A-2001-9D94-FAC7-A66D9DEE7D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75B029-B5D0-0020-EBF1-D90674FCA15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FFFE16E-2275-4525-C419-377C9A3775C6}"/>
              </a:ext>
            </a:extLst>
          </p:cNvPr>
          <p:cNvSpPr>
            <a:spLocks noGrp="1"/>
          </p:cNvSpPr>
          <p:nvPr>
            <p:ph type="sldNum" sz="quarter" idx="5"/>
          </p:nvPr>
        </p:nvSpPr>
        <p:spPr/>
        <p:txBody>
          <a:bodyPr/>
          <a:lstStyle/>
          <a:p>
            <a:fld id="{A60663FE-1509-46E6-8606-AD3C4F0641B7}" type="slidenum">
              <a:rPr lang="en-US" smtClean="0"/>
              <a:t>13</a:t>
            </a:fld>
            <a:endParaRPr lang="en-US"/>
          </a:p>
        </p:txBody>
      </p:sp>
    </p:spTree>
    <p:extLst>
      <p:ext uri="{BB962C8B-B14F-4D97-AF65-F5344CB8AC3E}">
        <p14:creationId xmlns:p14="http://schemas.microsoft.com/office/powerpoint/2010/main" val="2483406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0663FE-1509-46E6-8606-AD3C4F0641B7}" type="slidenum">
              <a:rPr lang="en-US" smtClean="0"/>
              <a:t>14</a:t>
            </a:fld>
            <a:endParaRPr lang="en-US"/>
          </a:p>
        </p:txBody>
      </p:sp>
    </p:spTree>
    <p:extLst>
      <p:ext uri="{BB962C8B-B14F-4D97-AF65-F5344CB8AC3E}">
        <p14:creationId xmlns:p14="http://schemas.microsoft.com/office/powerpoint/2010/main" val="608552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0DD3D03-244B-B945-BD76-27782F53E6AA}"/>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BBD2AD6-A1E4-D74D-97E5-89A1ECAFE07C}"/>
              </a:ext>
            </a:extLst>
          </p:cNvPr>
          <p:cNvSpPr>
            <a:spLocks noGrp="1"/>
          </p:cNvSpPr>
          <p:nvPr>
            <p:ph type="ctrTitle" hasCustomPrompt="1"/>
          </p:nvPr>
        </p:nvSpPr>
        <p:spPr>
          <a:xfrm>
            <a:off x="375920" y="3464560"/>
            <a:ext cx="5344160" cy="1288038"/>
          </a:xfrm>
        </p:spPr>
        <p:txBody>
          <a:bodyPr anchor="b"/>
          <a:lstStyle>
            <a:lvl1pPr algn="l">
              <a:defRPr sz="4000" b="1">
                <a:solidFill>
                  <a:schemeClr val="bg1"/>
                </a:solidFill>
                <a:latin typeface="BC Sans" pitchFamily="2" charset="0"/>
                <a:ea typeface="BC Sans"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60F8FB78-6187-544F-810D-1A16E3CE1320}"/>
              </a:ext>
            </a:extLst>
          </p:cNvPr>
          <p:cNvSpPr>
            <a:spLocks noGrp="1"/>
          </p:cNvSpPr>
          <p:nvPr>
            <p:ph type="subTitle" idx="1"/>
          </p:nvPr>
        </p:nvSpPr>
        <p:spPr>
          <a:xfrm>
            <a:off x="375920" y="4886980"/>
            <a:ext cx="5344160" cy="538460"/>
          </a:xfrm>
        </p:spPr>
        <p:txBody>
          <a:bodyPr/>
          <a:lstStyle>
            <a:lvl1pPr marL="0" indent="0" algn="l">
              <a:buNone/>
              <a:defRPr sz="2400">
                <a:solidFill>
                  <a:schemeClr val="bg1"/>
                </a:solidFill>
                <a:latin typeface="BC Sans" pitchFamily="2" charset="0"/>
                <a:ea typeface="BC Sans"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Picture 5" descr="Graphical user interface, logo&#10;&#10;Description automatically generated with medium confidence">
            <a:extLst>
              <a:ext uri="{FF2B5EF4-FFF2-40B4-BE49-F238E27FC236}">
                <a16:creationId xmlns:a16="http://schemas.microsoft.com/office/drawing/2014/main" id="{952B0E57-5DAE-4143-9348-9E314BB1646B}"/>
              </a:ext>
            </a:extLst>
          </p:cNvPr>
          <p:cNvPicPr>
            <a:picLocks noChangeAspect="1"/>
          </p:cNvPicPr>
          <p:nvPr userDrawn="1"/>
        </p:nvPicPr>
        <p:blipFill>
          <a:blip r:embed="rId3"/>
          <a:stretch>
            <a:fillRect/>
          </a:stretch>
        </p:blipFill>
        <p:spPr>
          <a:xfrm>
            <a:off x="60960" y="1122144"/>
            <a:ext cx="4358640" cy="1819711"/>
          </a:xfrm>
          <a:prstGeom prst="rect">
            <a:avLst/>
          </a:prstGeom>
        </p:spPr>
      </p:pic>
    </p:spTree>
    <p:extLst>
      <p:ext uri="{BB962C8B-B14F-4D97-AF65-F5344CB8AC3E}">
        <p14:creationId xmlns:p14="http://schemas.microsoft.com/office/powerpoint/2010/main" val="3581005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CDB9A-83CE-EB45-A501-A626C7A044A0}"/>
              </a:ext>
            </a:extLst>
          </p:cNvPr>
          <p:cNvSpPr>
            <a:spLocks noGrp="1"/>
          </p:cNvSpPr>
          <p:nvPr>
            <p:ph type="title" hasCustomPrompt="1"/>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8EEF9A9-35D4-EF4E-A86A-557E8D7281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55338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7C00CC-3683-2B44-B622-A37CD4D5C009}"/>
              </a:ext>
            </a:extLst>
          </p:cNvPr>
          <p:cNvSpPr>
            <a:spLocks noGrp="1"/>
          </p:cNvSpPr>
          <p:nvPr>
            <p:ph type="title" orient="vert" hasCustomPrompt="1"/>
          </p:nvPr>
        </p:nvSpPr>
        <p:spPr>
          <a:xfrm>
            <a:off x="8724900" y="1777999"/>
            <a:ext cx="2628900" cy="4398963"/>
          </a:xfrm>
        </p:spPr>
        <p:txBody>
          <a:bodyPr vert="eaVert"/>
          <a:lstStyle>
            <a:lvl1pPr>
              <a:defRPr>
                <a:solidFill>
                  <a:schemeClr val="tx1"/>
                </a:solidFill>
              </a:defRPr>
            </a:lvl1pPr>
          </a:lstStyle>
          <a:p>
            <a:r>
              <a:rPr lang="en-US"/>
              <a:t>CLICK TO EDIT MASTER TITLE STYLE</a:t>
            </a:r>
          </a:p>
        </p:txBody>
      </p:sp>
      <p:sp>
        <p:nvSpPr>
          <p:cNvPr id="3" name="Vertical Text Placeholder 2">
            <a:extLst>
              <a:ext uri="{FF2B5EF4-FFF2-40B4-BE49-F238E27FC236}">
                <a16:creationId xmlns:a16="http://schemas.microsoft.com/office/drawing/2014/main" id="{D26404E4-ABBE-9046-984B-184F195C9C5D}"/>
              </a:ext>
            </a:extLst>
          </p:cNvPr>
          <p:cNvSpPr>
            <a:spLocks noGrp="1"/>
          </p:cNvSpPr>
          <p:nvPr>
            <p:ph type="body" orient="vert" idx="1"/>
          </p:nvPr>
        </p:nvSpPr>
        <p:spPr>
          <a:xfrm>
            <a:off x="838200" y="1777999"/>
            <a:ext cx="7734300" cy="43989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8622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9D45-B38E-DE4B-8A36-B016D8A0F8B7}"/>
              </a:ext>
            </a:extLst>
          </p:cNvPr>
          <p:cNvSpPr>
            <a:spLocks noGrp="1"/>
          </p:cNvSpPr>
          <p:nvPr>
            <p:ph type="title" hasCustomPrompt="1"/>
          </p:nvPr>
        </p:nvSpPr>
        <p:spPr/>
        <p:txBody>
          <a:bodyPr/>
          <a:lstStyle>
            <a:lvl1pPr>
              <a:defRPr sz="3600" b="1">
                <a:solidFill>
                  <a:schemeClr val="bg1"/>
                </a:solidFill>
                <a:latin typeface="BC Sans" pitchFamily="2" charset="0"/>
                <a:ea typeface="BC Sans" pitchFamily="2" charset="0"/>
              </a:defRPr>
            </a:lvl1pPr>
          </a:lstStyle>
          <a:p>
            <a:r>
              <a:rPr lang="en-US"/>
              <a:t>Click To Edit Master Title Style</a:t>
            </a:r>
          </a:p>
        </p:txBody>
      </p:sp>
      <p:sp>
        <p:nvSpPr>
          <p:cNvPr id="3" name="Content Placeholder 2">
            <a:extLst>
              <a:ext uri="{FF2B5EF4-FFF2-40B4-BE49-F238E27FC236}">
                <a16:creationId xmlns:a16="http://schemas.microsoft.com/office/drawing/2014/main" id="{825CC8D5-642D-9C46-B1F1-CD7B379DF000}"/>
              </a:ext>
            </a:extLst>
          </p:cNvPr>
          <p:cNvSpPr>
            <a:spLocks noGrp="1"/>
          </p:cNvSpPr>
          <p:nvPr>
            <p:ph idx="1"/>
          </p:nvPr>
        </p:nvSpPr>
        <p:spPr/>
        <p:txBody>
          <a:bodyPr/>
          <a:lstStyle>
            <a:lvl1pPr>
              <a:buFont typeface="Wingdings" pitchFamily="2" charset="2"/>
              <a:buChar char="§"/>
              <a:defRPr sz="2400">
                <a:latin typeface="BC Sans" pitchFamily="2" charset="0"/>
                <a:ea typeface="BC Sans" pitchFamily="2" charset="0"/>
              </a:defRPr>
            </a:lvl1pPr>
            <a:lvl2pPr>
              <a:defRPr sz="2000">
                <a:latin typeface="BC Sans" pitchFamily="2" charset="0"/>
                <a:ea typeface="BC Sans" pitchFamily="2" charset="0"/>
              </a:defRPr>
            </a:lvl2pPr>
            <a:lvl3pPr>
              <a:defRPr sz="1800">
                <a:latin typeface="BC Sans" pitchFamily="2" charset="0"/>
                <a:ea typeface="BC Sans" pitchFamily="2" charset="0"/>
              </a:defRPr>
            </a:lvl3pPr>
            <a:lvl4pPr>
              <a:defRPr sz="1600">
                <a:latin typeface="BC Sans" pitchFamily="2" charset="0"/>
                <a:ea typeface="BC Sans" pitchFamily="2" charset="0"/>
              </a:defRPr>
            </a:lvl4pPr>
            <a:lvl5pPr>
              <a:defRPr sz="1400">
                <a:latin typeface="BC Sans" pitchFamily="2" charset="0"/>
                <a:ea typeface="BC Sans"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9510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AF53E-172B-1E47-BDFA-08AE0F1AC316}"/>
              </a:ext>
            </a:extLst>
          </p:cNvPr>
          <p:cNvSpPr>
            <a:spLocks noGrp="1"/>
          </p:cNvSpPr>
          <p:nvPr>
            <p:ph type="title" hasCustomPrompt="1"/>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73D97FD-12A5-BE4E-8C93-A1326A647D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42782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85B32-9C45-3D4D-A78F-FE63F2A73493}"/>
              </a:ext>
            </a:extLst>
          </p:cNvPr>
          <p:cNvSpPr>
            <a:spLocks noGrp="1"/>
          </p:cNvSpPr>
          <p:nvPr>
            <p:ph type="title" hasCustomPrompt="1"/>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D98B69-4792-9C48-AA9D-0CC56164D0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8EDF5E-B357-E345-958D-5AAC59982B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428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8ADF03-F495-CA47-A24F-144A9B248980}"/>
              </a:ext>
            </a:extLst>
          </p:cNvPr>
          <p:cNvSpPr>
            <a:spLocks noGrp="1"/>
          </p:cNvSpPr>
          <p:nvPr>
            <p:ph type="body" idx="1"/>
          </p:nvPr>
        </p:nvSpPr>
        <p:spPr>
          <a:xfrm>
            <a:off x="839788" y="1788159"/>
            <a:ext cx="5157787" cy="473075"/>
          </a:xfrm>
        </p:spPr>
        <p:txBody>
          <a:bodyPr anchor="b"/>
          <a:lstStyle>
            <a:lvl1pPr marL="0" indent="0">
              <a:buNone/>
              <a:defRPr sz="25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418E77-5286-2741-A26C-964CC9C6B205}"/>
              </a:ext>
            </a:extLst>
          </p:cNvPr>
          <p:cNvSpPr>
            <a:spLocks noGrp="1"/>
          </p:cNvSpPr>
          <p:nvPr>
            <p:ph sz="half" idx="2"/>
          </p:nvPr>
        </p:nvSpPr>
        <p:spPr>
          <a:xfrm>
            <a:off x="839788" y="2261234"/>
            <a:ext cx="5157787" cy="3753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199950-BFBB-2446-88F1-78D5962BE4F2}"/>
              </a:ext>
            </a:extLst>
          </p:cNvPr>
          <p:cNvSpPr>
            <a:spLocks noGrp="1"/>
          </p:cNvSpPr>
          <p:nvPr>
            <p:ph type="body" sz="quarter" idx="3"/>
          </p:nvPr>
        </p:nvSpPr>
        <p:spPr>
          <a:xfrm>
            <a:off x="6172200" y="1788159"/>
            <a:ext cx="5183188" cy="473075"/>
          </a:xfrm>
        </p:spPr>
        <p:txBody>
          <a:bodyPr anchor="b"/>
          <a:lstStyle>
            <a:lvl1pPr marL="0" indent="0">
              <a:buNone/>
              <a:defRPr sz="25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DF0AAD-C7CD-0B41-958D-E527AB4F7A88}"/>
              </a:ext>
            </a:extLst>
          </p:cNvPr>
          <p:cNvSpPr>
            <a:spLocks noGrp="1"/>
          </p:cNvSpPr>
          <p:nvPr>
            <p:ph sz="quarter" idx="4"/>
          </p:nvPr>
        </p:nvSpPr>
        <p:spPr>
          <a:xfrm>
            <a:off x="6172200" y="2261234"/>
            <a:ext cx="5183188" cy="3753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a:extLst>
              <a:ext uri="{FF2B5EF4-FFF2-40B4-BE49-F238E27FC236}">
                <a16:creationId xmlns:a16="http://schemas.microsoft.com/office/drawing/2014/main" id="{13B09FFA-72A3-F746-91AB-4A49686793B9}"/>
              </a:ext>
            </a:extLst>
          </p:cNvPr>
          <p:cNvSpPr>
            <a:spLocks noGrp="1"/>
          </p:cNvSpPr>
          <p:nvPr>
            <p:ph type="title"/>
          </p:nvPr>
        </p:nvSpPr>
        <p:spPr>
          <a:xfrm>
            <a:off x="365760" y="18255"/>
            <a:ext cx="9626600" cy="1393985"/>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3546201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F252-5E92-A247-86FE-8D9A156D4076}"/>
              </a:ext>
            </a:extLst>
          </p:cNvPr>
          <p:cNvSpPr>
            <a:spLocks noGrp="1"/>
          </p:cNvSpPr>
          <p:nvPr>
            <p:ph type="title" hasCustomPrompt="1"/>
          </p:nvPr>
        </p:nvSpPr>
        <p:spPr/>
        <p:txBody>
          <a:bodyPr/>
          <a:lstStyle/>
          <a:p>
            <a:r>
              <a:rPr lang="en-US"/>
              <a:t>Click To Edit Master Title Style</a:t>
            </a:r>
          </a:p>
        </p:txBody>
      </p:sp>
    </p:spTree>
    <p:extLst>
      <p:ext uri="{BB962C8B-B14F-4D97-AF65-F5344CB8AC3E}">
        <p14:creationId xmlns:p14="http://schemas.microsoft.com/office/powerpoint/2010/main" val="4037929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7759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98E5E-53B6-D149-9F4E-F786700183D5}"/>
              </a:ext>
            </a:extLst>
          </p:cNvPr>
          <p:cNvSpPr>
            <a:spLocks noGrp="1"/>
          </p:cNvSpPr>
          <p:nvPr>
            <p:ph type="title"/>
          </p:nvPr>
        </p:nvSpPr>
        <p:spPr>
          <a:xfrm>
            <a:off x="839788" y="989012"/>
            <a:ext cx="3932237" cy="1600200"/>
          </a:xfrm>
        </p:spPr>
        <p:txBody>
          <a:bodyPr anchor="b"/>
          <a:lstStyle>
            <a:lvl1pPr>
              <a:defRPr sz="3200">
                <a:solidFill>
                  <a:schemeClr val="tx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68A5BC60-AE6B-1240-9CEB-EB2F49536A15}"/>
              </a:ext>
            </a:extLst>
          </p:cNvPr>
          <p:cNvSpPr>
            <a:spLocks noGrp="1"/>
          </p:cNvSpPr>
          <p:nvPr>
            <p:ph idx="1"/>
          </p:nvPr>
        </p:nvSpPr>
        <p:spPr>
          <a:xfrm>
            <a:off x="5183188" y="1737360"/>
            <a:ext cx="6172200" cy="41236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EAAB89-07DA-CF47-AEA7-0BEF05D7EAF3}"/>
              </a:ext>
            </a:extLst>
          </p:cNvPr>
          <p:cNvSpPr>
            <a:spLocks noGrp="1"/>
          </p:cNvSpPr>
          <p:nvPr>
            <p:ph type="body" sz="half" idx="2"/>
          </p:nvPr>
        </p:nvSpPr>
        <p:spPr>
          <a:xfrm>
            <a:off x="839788" y="2773680"/>
            <a:ext cx="3932237" cy="30953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840426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6681D85-898A-8A4E-9658-3F58E40FA4C5}"/>
              </a:ext>
            </a:extLst>
          </p:cNvPr>
          <p:cNvSpPr>
            <a:spLocks noGrp="1"/>
          </p:cNvSpPr>
          <p:nvPr>
            <p:ph type="pic" idx="1"/>
          </p:nvPr>
        </p:nvSpPr>
        <p:spPr>
          <a:xfrm>
            <a:off x="5183188" y="1828800"/>
            <a:ext cx="6172200" cy="4032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6" name="Title 1">
            <a:extLst>
              <a:ext uri="{FF2B5EF4-FFF2-40B4-BE49-F238E27FC236}">
                <a16:creationId xmlns:a16="http://schemas.microsoft.com/office/drawing/2014/main" id="{088CB16D-314A-CE45-9608-FE9B5799B424}"/>
              </a:ext>
            </a:extLst>
          </p:cNvPr>
          <p:cNvSpPr>
            <a:spLocks noGrp="1"/>
          </p:cNvSpPr>
          <p:nvPr>
            <p:ph type="title"/>
          </p:nvPr>
        </p:nvSpPr>
        <p:spPr>
          <a:xfrm>
            <a:off x="839788" y="989012"/>
            <a:ext cx="3932237" cy="1600200"/>
          </a:xfrm>
        </p:spPr>
        <p:txBody>
          <a:bodyPr anchor="b"/>
          <a:lstStyle>
            <a:lvl1pPr>
              <a:defRPr sz="3200">
                <a:solidFill>
                  <a:schemeClr val="tx1"/>
                </a:solidFill>
              </a:defRPr>
            </a:lvl1pPr>
          </a:lstStyle>
          <a:p>
            <a:r>
              <a:rPr lang="en-US"/>
              <a:t>Click to edit Master title style</a:t>
            </a:r>
          </a:p>
        </p:txBody>
      </p:sp>
      <p:sp>
        <p:nvSpPr>
          <p:cNvPr id="8" name="Text Placeholder 3">
            <a:extLst>
              <a:ext uri="{FF2B5EF4-FFF2-40B4-BE49-F238E27FC236}">
                <a16:creationId xmlns:a16="http://schemas.microsoft.com/office/drawing/2014/main" id="{B0ABA03E-4652-C34A-80F4-B058EF47E191}"/>
              </a:ext>
            </a:extLst>
          </p:cNvPr>
          <p:cNvSpPr>
            <a:spLocks noGrp="1"/>
          </p:cNvSpPr>
          <p:nvPr>
            <p:ph type="body" sz="half" idx="2"/>
          </p:nvPr>
        </p:nvSpPr>
        <p:spPr>
          <a:xfrm>
            <a:off x="839788" y="2773680"/>
            <a:ext cx="3932237" cy="30953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67471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icture containing text, plant&#10;&#10;Description automatically generated">
            <a:extLst>
              <a:ext uri="{FF2B5EF4-FFF2-40B4-BE49-F238E27FC236}">
                <a16:creationId xmlns:a16="http://schemas.microsoft.com/office/drawing/2014/main" id="{7860CF49-E832-F240-BB91-A223AC490911}"/>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65882C4-EBC7-A940-B88A-CAD1698D7E55}"/>
              </a:ext>
            </a:extLst>
          </p:cNvPr>
          <p:cNvSpPr>
            <a:spLocks noGrp="1"/>
          </p:cNvSpPr>
          <p:nvPr>
            <p:ph type="title"/>
          </p:nvPr>
        </p:nvSpPr>
        <p:spPr>
          <a:xfrm>
            <a:off x="365760" y="18255"/>
            <a:ext cx="9626600" cy="139398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BA9426-E274-3142-950B-4F46E916C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5">
            <a:extLst>
              <a:ext uri="{FF2B5EF4-FFF2-40B4-BE49-F238E27FC236}">
                <a16:creationId xmlns:a16="http://schemas.microsoft.com/office/drawing/2014/main" id="{798F2493-BA58-6A42-95A2-8067428B17A1}"/>
              </a:ext>
            </a:extLst>
          </p:cNvPr>
          <p:cNvSpPr txBox="1">
            <a:spLocks/>
          </p:cNvSpPr>
          <p:nvPr userDrawn="1"/>
        </p:nvSpPr>
        <p:spPr>
          <a:xfrm>
            <a:off x="9383584" y="642851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500" b="1" kern="1200">
                <a:solidFill>
                  <a:schemeClr val="accent6"/>
                </a:solidFill>
                <a:latin typeface="BC Sans" pitchFamily="2" charset="0"/>
                <a:ea typeface="BC Sans"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DD3005F-8597-9E49-AF21-B8D36DDE4FEA}" type="slidenum">
              <a:rPr lang="en-US" smtClean="0">
                <a:solidFill>
                  <a:schemeClr val="bg1"/>
                </a:solidFill>
              </a:rPr>
              <a:pPr/>
              <a:t>‹#›</a:t>
            </a:fld>
            <a:endParaRPr lang="en-US">
              <a:solidFill>
                <a:schemeClr val="bg1"/>
              </a:solidFill>
            </a:endParaRPr>
          </a:p>
        </p:txBody>
      </p:sp>
      <p:pic>
        <p:nvPicPr>
          <p:cNvPr id="7" name="Content Placeholder 10" descr="Logo&#10;&#10;Description automatically generated">
            <a:extLst>
              <a:ext uri="{FF2B5EF4-FFF2-40B4-BE49-F238E27FC236}">
                <a16:creationId xmlns:a16="http://schemas.microsoft.com/office/drawing/2014/main" id="{C208961A-2BFA-8C4F-BD03-6E14814D259C}"/>
              </a:ext>
            </a:extLst>
          </p:cNvPr>
          <p:cNvPicPr>
            <a:picLocks noChangeAspect="1"/>
          </p:cNvPicPr>
          <p:nvPr userDrawn="1"/>
        </p:nvPicPr>
        <p:blipFill>
          <a:blip r:embed="rId14"/>
          <a:stretch>
            <a:fillRect/>
          </a:stretch>
        </p:blipFill>
        <p:spPr>
          <a:xfrm>
            <a:off x="10165080" y="105003"/>
            <a:ext cx="1854200" cy="1213028"/>
          </a:xfrm>
          <a:prstGeom prst="rect">
            <a:avLst/>
          </a:prstGeom>
        </p:spPr>
      </p:pic>
    </p:spTree>
    <p:extLst>
      <p:ext uri="{BB962C8B-B14F-4D97-AF65-F5344CB8AC3E}">
        <p14:creationId xmlns:p14="http://schemas.microsoft.com/office/powerpoint/2010/main" val="25266454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bg1"/>
          </a:solidFill>
          <a:latin typeface="BC Sans" pitchFamily="2" charset="0"/>
          <a:ea typeface="BC Sans" pitchFamily="2" charset="0"/>
          <a:cs typeface="+mj-cs"/>
        </a:defRPr>
      </a:lvl1pPr>
    </p:titleStyle>
    <p:bodyStyle>
      <a:lvl1pPr marL="228600" indent="-228600" algn="l" defTabSz="914400" rtl="0" eaLnBrk="1" latinLnBrk="0" hangingPunct="1">
        <a:lnSpc>
          <a:spcPct val="90000"/>
        </a:lnSpc>
        <a:spcBef>
          <a:spcPts val="1000"/>
        </a:spcBef>
        <a:buFont typeface="Wingdings" pitchFamily="2" charset="2"/>
        <a:buChar char="§"/>
        <a:defRPr sz="2400" kern="1200">
          <a:solidFill>
            <a:schemeClr val="tx1"/>
          </a:solidFill>
          <a:latin typeface="BC Sans" pitchFamily="2" charset="0"/>
          <a:ea typeface="BC Sans"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C Sans" pitchFamily="2" charset="0"/>
          <a:ea typeface="BC Sans"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C Sans" pitchFamily="2" charset="0"/>
          <a:ea typeface="BC Sans"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BC Sans" pitchFamily="2" charset="0"/>
          <a:ea typeface="BC Sans"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BC Sans" pitchFamily="2" charset="0"/>
          <a:ea typeface="BC Sans"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www2.gov.bc.ca/gov/content/environment/plants-animals-ecosystems/wildlife/wildlife-data-information/submit-wildlife-data-information"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hyperlink" Target="https://intranet.gov.bc.ca/for/bcts/sustainability/sustainability/at-risk-ecological-communities/arec-program-implementation"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hyperlink" Target="https://intranet.gov.bc.ca/for/bcts/sustainability/sustainability/at-risk-ecological-communities"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8" Type="http://schemas.openxmlformats.org/officeDocument/2006/relationships/hyperlink" Target="https://www.cdfcp.ca/wp-content/uploads/2025/01/LMH78-Coastal-Ecosystem-Guide-Web.pdf" TargetMode="External"/><Relationship Id="rId3" Type="http://schemas.openxmlformats.org/officeDocument/2006/relationships/hyperlink" Target="https://www2.gov.bc.ca/gov/content/environment/plants-animals-ecosystems/conservation-data-centre/explore-cdc-data/species-and-ecosystems-explorer" TargetMode="External"/><Relationship Id="rId7" Type="http://schemas.openxmlformats.org/officeDocument/2006/relationships/hyperlink" Target="https://www2.gov.bc.ca/assets/gov/farming-natural-resources-and-industry/forestry/stewardship/old-growth-forests/deferral-maps/field-verification-deferral-guide.pdf"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hyperlink" Target="https://www.for.gov.bc.ca/hfd/pubs/Docs/Lmh/LMH72.pdf" TargetMode="External"/><Relationship Id="rId5" Type="http://schemas.openxmlformats.org/officeDocument/2006/relationships/hyperlink" Target="https://www.for.gov.bc.ca/hfd/pubs/docs/Lmh/Lmh25/Lmh25_2015.pdf" TargetMode="External"/><Relationship Id="rId4" Type="http://schemas.openxmlformats.org/officeDocument/2006/relationships/hyperlink" Target="https://www2.gov.bc.ca/assets/gov/farming-natural-resources-and-industry/natural-resource-use/land-water-use/crown-land/land-use-plans-and-objectives/cariboo-region/cariboochilcotin-rlup/biodiversity_guidebook.pdf"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intranet.gov.bc.ca/for/bcts/sustainability/sustainability/at-risk-ecological-communities/arec-focus-lists"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2.gov.bc.ca/gov/content/industry/forestry/bc-timber-sales/forest-certification/ems-sfm"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F60CB-DBDB-F545-AE45-05D0C43D8B3C}"/>
              </a:ext>
            </a:extLst>
          </p:cNvPr>
          <p:cNvSpPr>
            <a:spLocks noGrp="1"/>
          </p:cNvSpPr>
          <p:nvPr>
            <p:ph type="ctrTitle"/>
          </p:nvPr>
        </p:nvSpPr>
        <p:spPr>
          <a:xfrm>
            <a:off x="375920" y="2923953"/>
            <a:ext cx="5344160" cy="2913321"/>
          </a:xfrm>
        </p:spPr>
        <p:txBody>
          <a:bodyPr anchor="ctr">
            <a:normAutofit fontScale="90000"/>
          </a:bodyPr>
          <a:lstStyle/>
          <a:p>
            <a:br>
              <a:rPr lang="en-US"/>
            </a:br>
            <a:br>
              <a:rPr lang="en-US"/>
            </a:br>
            <a:r>
              <a:rPr lang="en-US">
                <a:latin typeface="BC Sans"/>
              </a:rPr>
              <a:t>At Risk Ecological Communities Awareness Training</a:t>
            </a:r>
            <a:br>
              <a:rPr lang="en-US"/>
            </a:br>
            <a:r>
              <a:rPr lang="en-US">
                <a:latin typeface="BC Sans"/>
              </a:rPr>
              <a:t>2026</a:t>
            </a:r>
            <a:endParaRPr lang="en-US"/>
          </a:p>
        </p:txBody>
      </p:sp>
    </p:spTree>
    <p:extLst>
      <p:ext uri="{BB962C8B-B14F-4D97-AF65-F5344CB8AC3E}">
        <p14:creationId xmlns:p14="http://schemas.microsoft.com/office/powerpoint/2010/main" val="3628541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EEC51-7554-920F-9A0E-2F5EC3F11FD5}"/>
              </a:ext>
            </a:extLst>
          </p:cNvPr>
          <p:cNvSpPr>
            <a:spLocks noGrp="1"/>
          </p:cNvSpPr>
          <p:nvPr>
            <p:ph type="title"/>
          </p:nvPr>
        </p:nvSpPr>
        <p:spPr/>
        <p:txBody>
          <a:bodyPr/>
          <a:lstStyle/>
          <a:p>
            <a:r>
              <a:rPr lang="en-CA"/>
              <a:t>                            AREC Process</a:t>
            </a:r>
            <a:endParaRPr lang="en-US"/>
          </a:p>
        </p:txBody>
      </p:sp>
      <p:sp>
        <p:nvSpPr>
          <p:cNvPr id="3" name="TextBox 2">
            <a:extLst>
              <a:ext uri="{FF2B5EF4-FFF2-40B4-BE49-F238E27FC236}">
                <a16:creationId xmlns:a16="http://schemas.microsoft.com/office/drawing/2014/main" id="{3136F3D1-FB87-330F-B0DD-9982B65C66AA}"/>
              </a:ext>
            </a:extLst>
          </p:cNvPr>
          <p:cNvSpPr txBox="1"/>
          <p:nvPr/>
        </p:nvSpPr>
        <p:spPr>
          <a:xfrm>
            <a:off x="3714044" y="1600153"/>
            <a:ext cx="7711518" cy="4401205"/>
          </a:xfrm>
          <a:prstGeom prst="rect">
            <a:avLst/>
          </a:prstGeom>
          <a:noFill/>
        </p:spPr>
        <p:txBody>
          <a:bodyPr wrap="square" lIns="91440" tIns="45720" rIns="91440" bIns="45720" rtlCol="0" anchor="t">
            <a:spAutoFit/>
          </a:bodyPr>
          <a:lstStyle/>
          <a:p>
            <a:pPr>
              <a:spcAft>
                <a:spcPts val="1200"/>
              </a:spcAft>
            </a:pPr>
            <a:r>
              <a:rPr lang="en-CA" sz="2000">
                <a:latin typeface="BC Sans"/>
                <a:ea typeface="BC Sans" pitchFamily="2" charset="0"/>
              </a:rPr>
              <a:t>This flowchart outlines a process to determine which field procedure to use and the suggested pre-field planning steps.  Additional details on office prework are outlined in section 4.1 of each AREC Field Assessment Procedure. </a:t>
            </a:r>
          </a:p>
          <a:p>
            <a:pPr>
              <a:spcAft>
                <a:spcPts val="1200"/>
              </a:spcAft>
            </a:pPr>
            <a:r>
              <a:rPr lang="en-CA" sz="2000" b="1">
                <a:latin typeface="BC Sans" pitchFamily="2" charset="0"/>
                <a:ea typeface="BC Sans" pitchFamily="2" charset="0"/>
              </a:rPr>
              <a:t>Essential Resources:</a:t>
            </a:r>
          </a:p>
          <a:p>
            <a:pPr marL="342900" indent="-342900">
              <a:spcAft>
                <a:spcPts val="600"/>
              </a:spcAft>
              <a:buFont typeface="Arial" panose="020B0604020202020204" pitchFamily="34" charset="0"/>
              <a:buChar char="•"/>
            </a:pPr>
            <a:r>
              <a:rPr lang="en-CA" sz="2000">
                <a:latin typeface="BC Sans"/>
                <a:ea typeface="BC Sans" pitchFamily="2" charset="0"/>
              </a:rPr>
              <a:t>BCTS SOMC and AREC SOP and AREC Focus List</a:t>
            </a:r>
          </a:p>
          <a:p>
            <a:pPr marL="342900" indent="-342900">
              <a:spcAft>
                <a:spcPts val="600"/>
              </a:spcAft>
              <a:buFont typeface="Arial" panose="020B0604020202020204" pitchFamily="34" charset="0"/>
              <a:buChar char="•"/>
            </a:pPr>
            <a:r>
              <a:rPr lang="en-CA" sz="2000">
                <a:latin typeface="BC Sans" pitchFamily="2" charset="0"/>
                <a:ea typeface="BC Sans" pitchFamily="2" charset="0"/>
              </a:rPr>
              <a:t>Land Management Handbook for the BEC unit</a:t>
            </a:r>
          </a:p>
          <a:p>
            <a:pPr marL="342900" indent="-342900">
              <a:spcAft>
                <a:spcPts val="600"/>
              </a:spcAft>
              <a:buFont typeface="Arial" panose="020B0604020202020204" pitchFamily="34" charset="0"/>
              <a:buChar char="•"/>
            </a:pPr>
            <a:r>
              <a:rPr lang="en-CA" sz="2000">
                <a:latin typeface="BC Sans" pitchFamily="2" charset="0"/>
                <a:ea typeface="BC Sans" pitchFamily="2" charset="0"/>
              </a:rPr>
              <a:t>NDT 1,2 or 3 AREC Field Assessment Procedure and Field Reference Card</a:t>
            </a:r>
          </a:p>
          <a:p>
            <a:pPr marL="342900" indent="-342900">
              <a:spcAft>
                <a:spcPts val="600"/>
              </a:spcAft>
              <a:buFont typeface="Arial" panose="020B0604020202020204" pitchFamily="34" charset="0"/>
              <a:buChar char="•"/>
            </a:pPr>
            <a:r>
              <a:rPr lang="en-CA" sz="2000">
                <a:latin typeface="BC Sans" pitchFamily="2" charset="0"/>
                <a:ea typeface="BC Sans" pitchFamily="2" charset="0"/>
              </a:rPr>
              <a:t>Completed prework – focussed AREC list for AOI, descriptions of potential AREC for the BEC unit, stand age</a:t>
            </a:r>
          </a:p>
          <a:p>
            <a:pPr marL="342900" indent="-342900">
              <a:spcAft>
                <a:spcPts val="600"/>
              </a:spcAft>
              <a:buFont typeface="Arial" panose="020B0604020202020204" pitchFamily="34" charset="0"/>
              <a:buChar char="•"/>
            </a:pPr>
            <a:r>
              <a:rPr lang="en-CA" sz="2000">
                <a:latin typeface="BC Sans" pitchFamily="2" charset="0"/>
                <a:ea typeface="BC Sans" pitchFamily="2" charset="0"/>
              </a:rPr>
              <a:t>Field equipment, including increment borer for aging </a:t>
            </a:r>
          </a:p>
        </p:txBody>
      </p:sp>
      <p:pic>
        <p:nvPicPr>
          <p:cNvPr id="7" name="Picture 6" descr="A picture containing text, screenshot, font, document&#10;&#10;Description automatically generated">
            <a:extLst>
              <a:ext uri="{FF2B5EF4-FFF2-40B4-BE49-F238E27FC236}">
                <a16:creationId xmlns:a16="http://schemas.microsoft.com/office/drawing/2014/main" id="{DFCE56A5-18B6-E15B-87CA-4000A26CA1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8058"/>
            <a:ext cx="3240741" cy="6926825"/>
          </a:xfrm>
          <a:prstGeom prst="rect">
            <a:avLst/>
          </a:prstGeom>
        </p:spPr>
      </p:pic>
    </p:spTree>
    <p:extLst>
      <p:ext uri="{BB962C8B-B14F-4D97-AF65-F5344CB8AC3E}">
        <p14:creationId xmlns:p14="http://schemas.microsoft.com/office/powerpoint/2010/main" val="103504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EEC51-7554-920F-9A0E-2F5EC3F11FD5}"/>
              </a:ext>
            </a:extLst>
          </p:cNvPr>
          <p:cNvSpPr>
            <a:spLocks noGrp="1"/>
          </p:cNvSpPr>
          <p:nvPr>
            <p:ph type="title"/>
          </p:nvPr>
        </p:nvSpPr>
        <p:spPr/>
        <p:txBody>
          <a:bodyPr/>
          <a:lstStyle/>
          <a:p>
            <a:r>
              <a:rPr lang="en-CA"/>
              <a:t>AREC Data Collection and Reporting</a:t>
            </a:r>
            <a:endParaRPr lang="en-US"/>
          </a:p>
        </p:txBody>
      </p:sp>
      <p:sp>
        <p:nvSpPr>
          <p:cNvPr id="3" name="TextBox 2">
            <a:extLst>
              <a:ext uri="{FF2B5EF4-FFF2-40B4-BE49-F238E27FC236}">
                <a16:creationId xmlns:a16="http://schemas.microsoft.com/office/drawing/2014/main" id="{3136F3D1-FB87-330F-B0DD-9982B65C66AA}"/>
              </a:ext>
            </a:extLst>
          </p:cNvPr>
          <p:cNvSpPr txBox="1"/>
          <p:nvPr/>
        </p:nvSpPr>
        <p:spPr>
          <a:xfrm>
            <a:off x="579846" y="1545832"/>
            <a:ext cx="8160945" cy="1723549"/>
          </a:xfrm>
          <a:prstGeom prst="rect">
            <a:avLst/>
          </a:prstGeom>
          <a:noFill/>
        </p:spPr>
        <p:txBody>
          <a:bodyPr wrap="square" rtlCol="0">
            <a:spAutoFit/>
          </a:bodyPr>
          <a:lstStyle/>
          <a:p>
            <a:pPr marL="0" indent="0">
              <a:buNone/>
            </a:pPr>
            <a:r>
              <a:rPr lang="en-CA" sz="2400">
                <a:latin typeface="BC Sans" pitchFamily="2" charset="0"/>
                <a:ea typeface="BC Sans" pitchFamily="2" charset="0"/>
              </a:rPr>
              <a:t>If an AREC is confirmed in the field record the data outlined in Section 4.6 (Step 5) of the assessment procedures and the field reference cards. </a:t>
            </a:r>
          </a:p>
          <a:p>
            <a:pPr marL="0" indent="0">
              <a:spcBef>
                <a:spcPts val="1200"/>
              </a:spcBef>
              <a:buNone/>
            </a:pPr>
            <a:r>
              <a:rPr lang="en-CA" sz="2400">
                <a:latin typeface="BC Sans" pitchFamily="2" charset="0"/>
                <a:ea typeface="BC Sans" pitchFamily="2" charset="0"/>
              </a:rPr>
              <a:t>Data can be recorded on an SP plot card – FS 39A </a:t>
            </a:r>
          </a:p>
        </p:txBody>
      </p:sp>
      <p:sp>
        <p:nvSpPr>
          <p:cNvPr id="6" name="TextBox 5">
            <a:extLst>
              <a:ext uri="{FF2B5EF4-FFF2-40B4-BE49-F238E27FC236}">
                <a16:creationId xmlns:a16="http://schemas.microsoft.com/office/drawing/2014/main" id="{FFFC9481-D7B2-44B4-BCA6-FFA8F86C6793}"/>
              </a:ext>
            </a:extLst>
          </p:cNvPr>
          <p:cNvSpPr txBox="1"/>
          <p:nvPr/>
        </p:nvSpPr>
        <p:spPr>
          <a:xfrm>
            <a:off x="579846" y="4905798"/>
            <a:ext cx="10990216" cy="1508105"/>
          </a:xfrm>
          <a:prstGeom prst="rect">
            <a:avLst/>
          </a:prstGeom>
          <a:noFill/>
        </p:spPr>
        <p:txBody>
          <a:bodyPr wrap="square" lIns="91440" tIns="45720" rIns="91440" bIns="45720" rtlCol="0" anchor="t">
            <a:spAutoFit/>
          </a:bodyPr>
          <a:lstStyle/>
          <a:p>
            <a:pPr>
              <a:spcBef>
                <a:spcPts val="1200"/>
              </a:spcBef>
              <a:spcAft>
                <a:spcPts val="1200"/>
              </a:spcAft>
            </a:pPr>
            <a:r>
              <a:rPr lang="en-CA" sz="1800">
                <a:latin typeface="BC Sans"/>
                <a:ea typeface="BC Sans" pitchFamily="2" charset="0"/>
              </a:rPr>
              <a:t>Observations of AREC should be communicated to</a:t>
            </a:r>
            <a:r>
              <a:rPr lang="en-CA">
                <a:latin typeface="BC Sans"/>
                <a:ea typeface="BC Sans" pitchFamily="2" charset="0"/>
              </a:rPr>
              <a:t> </a:t>
            </a:r>
            <a:r>
              <a:rPr lang="en-CA" sz="1800">
                <a:latin typeface="BC Sans"/>
                <a:ea typeface="BC Sans" pitchFamily="2" charset="0"/>
              </a:rPr>
              <a:t>BCTS</a:t>
            </a:r>
            <a:r>
              <a:rPr lang="en-CA">
                <a:latin typeface="BC Sans"/>
                <a:ea typeface="BC Sans" pitchFamily="2" charset="0"/>
              </a:rPr>
              <a:t> as outlined in Section 7. Reporting of the SOP</a:t>
            </a:r>
            <a:r>
              <a:rPr lang="en-CA" sz="1800">
                <a:latin typeface="BC Sans"/>
                <a:ea typeface="BC Sans" pitchFamily="2" charset="0"/>
              </a:rPr>
              <a:t> or BCTS </a:t>
            </a:r>
            <a:r>
              <a:rPr lang="en-CA">
                <a:latin typeface="BC Sans"/>
                <a:ea typeface="BC Sans" pitchFamily="2" charset="0"/>
              </a:rPr>
              <a:t>Contract Coordinator</a:t>
            </a:r>
            <a:r>
              <a:rPr lang="en-CA" sz="1800">
                <a:latin typeface="BC Sans"/>
                <a:ea typeface="BC Sans" pitchFamily="2" charset="0"/>
              </a:rPr>
              <a:t> for documentation and tracking.  </a:t>
            </a:r>
          </a:p>
          <a:p>
            <a:pPr>
              <a:spcBef>
                <a:spcPts val="1200"/>
              </a:spcBef>
              <a:spcAft>
                <a:spcPts val="1200"/>
              </a:spcAft>
            </a:pPr>
            <a:r>
              <a:rPr lang="en-CA" sz="1800">
                <a:latin typeface="BC Sans"/>
                <a:ea typeface="BC Sans" pitchFamily="2" charset="0"/>
              </a:rPr>
              <a:t>Observations can be submitted to the BC Conservation Data Centre as Incidental Observations:  </a:t>
            </a:r>
            <a:r>
              <a:rPr lang="en-US" sz="1800">
                <a:latin typeface="BC Sans"/>
                <a:ea typeface="BC Sans" pitchFamily="2" charset="0"/>
                <a:hlinkClick r:id="rId3"/>
              </a:rPr>
              <a:t>Submit Wildlife / Plant Data and Information - Province of British Columbia (gov.bc.ca)</a:t>
            </a:r>
            <a:r>
              <a:rPr lang="en-CA" sz="1800">
                <a:latin typeface="BC Sans"/>
                <a:ea typeface="BC Sans" pitchFamily="2" charset="0"/>
              </a:rPr>
              <a:t>   </a:t>
            </a:r>
            <a:endParaRPr lang="en-US" sz="1800">
              <a:latin typeface="BC Sans"/>
              <a:ea typeface="BC Sans" pitchFamily="2" charset="0"/>
            </a:endParaRPr>
          </a:p>
        </p:txBody>
      </p:sp>
      <p:pic>
        <p:nvPicPr>
          <p:cNvPr id="9" name="Picture 8">
            <a:extLst>
              <a:ext uri="{FF2B5EF4-FFF2-40B4-BE49-F238E27FC236}">
                <a16:creationId xmlns:a16="http://schemas.microsoft.com/office/drawing/2014/main" id="{0BDCD8B2-5E3A-09D4-3659-5436D9F1953C}"/>
              </a:ext>
            </a:extLst>
          </p:cNvPr>
          <p:cNvPicPr>
            <a:picLocks noChangeAspect="1"/>
          </p:cNvPicPr>
          <p:nvPr/>
        </p:nvPicPr>
        <p:blipFill>
          <a:blip r:embed="rId4"/>
          <a:stretch>
            <a:fillRect/>
          </a:stretch>
        </p:blipFill>
        <p:spPr>
          <a:xfrm>
            <a:off x="7776753" y="2582387"/>
            <a:ext cx="3940357" cy="1801718"/>
          </a:xfrm>
          <a:prstGeom prst="rect">
            <a:avLst/>
          </a:prstGeom>
        </p:spPr>
      </p:pic>
      <p:sp>
        <p:nvSpPr>
          <p:cNvPr id="10" name="Oval 9">
            <a:extLst>
              <a:ext uri="{FF2B5EF4-FFF2-40B4-BE49-F238E27FC236}">
                <a16:creationId xmlns:a16="http://schemas.microsoft.com/office/drawing/2014/main" id="{663E3857-F74A-0B1F-B649-8CC534163B2E}"/>
              </a:ext>
            </a:extLst>
          </p:cNvPr>
          <p:cNvSpPr/>
          <p:nvPr/>
        </p:nvSpPr>
        <p:spPr>
          <a:xfrm>
            <a:off x="7640637" y="2821578"/>
            <a:ext cx="4076474" cy="180171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DA1A5790-6636-7521-0ACF-B877753205F8}"/>
              </a:ext>
            </a:extLst>
          </p:cNvPr>
          <p:cNvPicPr>
            <a:picLocks noChangeAspect="1"/>
          </p:cNvPicPr>
          <p:nvPr/>
        </p:nvPicPr>
        <p:blipFill>
          <a:blip r:embed="rId5"/>
          <a:stretch>
            <a:fillRect/>
          </a:stretch>
        </p:blipFill>
        <p:spPr>
          <a:xfrm>
            <a:off x="2106249" y="3237304"/>
            <a:ext cx="2771775" cy="1504950"/>
          </a:xfrm>
          <a:prstGeom prst="rect">
            <a:avLst/>
          </a:prstGeom>
        </p:spPr>
      </p:pic>
    </p:spTree>
    <p:extLst>
      <p:ext uri="{BB962C8B-B14F-4D97-AF65-F5344CB8AC3E}">
        <p14:creationId xmlns:p14="http://schemas.microsoft.com/office/powerpoint/2010/main" val="2051853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38EB7-6F30-4669-BA2B-908609CE24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8644EA-65F0-3324-21B6-C7E1E204CE7E}"/>
              </a:ext>
            </a:extLst>
          </p:cNvPr>
          <p:cNvSpPr>
            <a:spLocks noGrp="1"/>
          </p:cNvSpPr>
          <p:nvPr>
            <p:ph type="title"/>
          </p:nvPr>
        </p:nvSpPr>
        <p:spPr/>
        <p:txBody>
          <a:bodyPr/>
          <a:lstStyle/>
          <a:p>
            <a:r>
              <a:rPr lang="en-CA"/>
              <a:t>AREC Management</a:t>
            </a:r>
            <a:endParaRPr lang="en-US"/>
          </a:p>
        </p:txBody>
      </p:sp>
      <p:sp>
        <p:nvSpPr>
          <p:cNvPr id="3" name="TextBox 2">
            <a:extLst>
              <a:ext uri="{FF2B5EF4-FFF2-40B4-BE49-F238E27FC236}">
                <a16:creationId xmlns:a16="http://schemas.microsoft.com/office/drawing/2014/main" id="{1D35E9D6-4377-D41C-76AA-C09513C5C51E}"/>
              </a:ext>
            </a:extLst>
          </p:cNvPr>
          <p:cNvSpPr txBox="1"/>
          <p:nvPr/>
        </p:nvSpPr>
        <p:spPr>
          <a:xfrm>
            <a:off x="3892730" y="1534160"/>
            <a:ext cx="7638869" cy="5909310"/>
          </a:xfrm>
          <a:prstGeom prst="rect">
            <a:avLst/>
          </a:prstGeom>
          <a:noFill/>
        </p:spPr>
        <p:txBody>
          <a:bodyPr wrap="square" rtlCol="0">
            <a:spAutoFit/>
          </a:bodyPr>
          <a:lstStyle/>
          <a:p>
            <a:pPr marL="0" indent="0">
              <a:buNone/>
            </a:pPr>
            <a:endParaRPr lang="en-CA" sz="2400">
              <a:latin typeface="BC Sans" pitchFamily="2" charset="0"/>
              <a:ea typeface="BC Sans" pitchFamily="2" charset="0"/>
            </a:endParaRPr>
          </a:p>
          <a:p>
            <a:pPr marL="0" indent="0">
              <a:buNone/>
            </a:pPr>
            <a:endParaRPr lang="en-CA" sz="2400">
              <a:latin typeface="BC Sans" pitchFamily="2" charset="0"/>
              <a:ea typeface="BC Sans" pitchFamily="2" charset="0"/>
            </a:endParaRPr>
          </a:p>
          <a:p>
            <a:pPr marL="0" indent="0">
              <a:buNone/>
            </a:pPr>
            <a:r>
              <a:rPr lang="en-CA" sz="2400">
                <a:latin typeface="BC Sans" pitchFamily="2" charset="0"/>
                <a:ea typeface="BC Sans" pitchFamily="2" charset="0"/>
              </a:rPr>
              <a:t>Draft management guidance has been prepared as a resource: </a:t>
            </a:r>
            <a:r>
              <a:rPr lang="en-US" sz="2400">
                <a:hlinkClick r:id="rId3"/>
              </a:rPr>
              <a:t>AREC program implementation - Ministry of Forests</a:t>
            </a:r>
            <a:endParaRPr lang="en-US" sz="2400"/>
          </a:p>
          <a:p>
            <a:pPr marL="342900" indent="-342900">
              <a:buFont typeface="Arial" panose="020B0604020202020204" pitchFamily="34" charset="0"/>
              <a:buChar char="•"/>
            </a:pPr>
            <a:r>
              <a:rPr lang="en-US" sz="2400"/>
              <a:t>Outlines </a:t>
            </a:r>
            <a:r>
              <a:rPr lang="en-US" sz="2400" u="sng"/>
              <a:t>stand-level management </a:t>
            </a:r>
            <a:r>
              <a:rPr lang="en-US" sz="2400"/>
              <a:t>recommendations for confirmed AREC</a:t>
            </a:r>
          </a:p>
          <a:p>
            <a:pPr marL="342900" indent="-342900">
              <a:buFont typeface="Arial" panose="020B0604020202020204" pitchFamily="34" charset="0"/>
              <a:buChar char="•"/>
            </a:pPr>
            <a:r>
              <a:rPr lang="en-US" sz="2400"/>
              <a:t>Retention guidelines</a:t>
            </a:r>
          </a:p>
          <a:p>
            <a:pPr marL="800100" lvl="1" indent="-342900">
              <a:buFont typeface="Courier New" panose="02070309020205020404" pitchFamily="49" charset="0"/>
              <a:buChar char="o"/>
            </a:pPr>
            <a:r>
              <a:rPr lang="en-US" sz="2400"/>
              <a:t>Red vs blue listed AREC – different objectives / recommendations</a:t>
            </a:r>
          </a:p>
          <a:p>
            <a:pPr marL="800100" lvl="1" indent="-342900">
              <a:buFont typeface="Courier New" panose="02070309020205020404" pitchFamily="49" charset="0"/>
              <a:buChar char="o"/>
            </a:pPr>
            <a:r>
              <a:rPr lang="en-US" sz="2400"/>
              <a:t>Recommendations for retention area sizes and design</a:t>
            </a:r>
          </a:p>
          <a:p>
            <a:pPr marL="800100" lvl="1" indent="-342900">
              <a:buFont typeface="Courier New" panose="02070309020205020404" pitchFamily="49" charset="0"/>
              <a:buChar char="o"/>
            </a:pPr>
            <a:r>
              <a:rPr lang="en-US" sz="2400"/>
              <a:t>Additional protection options</a:t>
            </a:r>
          </a:p>
          <a:p>
            <a:pPr marL="0" indent="0">
              <a:buNone/>
            </a:pPr>
            <a:endParaRPr lang="en-US">
              <a:latin typeface="BC Sans" pitchFamily="2" charset="0"/>
              <a:ea typeface="BC Sans" pitchFamily="2" charset="0"/>
            </a:endParaRPr>
          </a:p>
          <a:p>
            <a:pPr marL="0" indent="0">
              <a:buNone/>
            </a:pPr>
            <a:endParaRPr lang="en-CA" sz="2400">
              <a:latin typeface="BC Sans" pitchFamily="2" charset="0"/>
              <a:ea typeface="BC Sans" pitchFamily="2" charset="0"/>
            </a:endParaRPr>
          </a:p>
          <a:p>
            <a:pPr marL="0" indent="0">
              <a:buNone/>
            </a:pPr>
            <a:endParaRPr lang="en-CA" sz="2400">
              <a:latin typeface="BC Sans" pitchFamily="2" charset="0"/>
              <a:ea typeface="BC Sans" pitchFamily="2" charset="0"/>
            </a:endParaRPr>
          </a:p>
          <a:p>
            <a:pPr marL="0" indent="0">
              <a:buNone/>
            </a:pPr>
            <a:endParaRPr lang="en-CA" sz="2400">
              <a:latin typeface="BC Sans" pitchFamily="2" charset="0"/>
              <a:ea typeface="BC Sans" pitchFamily="2" charset="0"/>
            </a:endParaRPr>
          </a:p>
        </p:txBody>
      </p:sp>
      <p:pic>
        <p:nvPicPr>
          <p:cNvPr id="4" name="Picture Placeholder 12" descr="A picture containing tree, outdoor, forest, nature">
            <a:extLst>
              <a:ext uri="{FF2B5EF4-FFF2-40B4-BE49-F238E27FC236}">
                <a16:creationId xmlns:a16="http://schemas.microsoft.com/office/drawing/2014/main" id="{C0EB1E9F-095E-0C91-7D28-892E72D70573}"/>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r="16732"/>
          <a:stretch/>
        </p:blipFill>
        <p:spPr>
          <a:xfrm>
            <a:off x="801189" y="2858828"/>
            <a:ext cx="2872520" cy="2287937"/>
          </a:xfrm>
          <a:prstGeom prst="rect">
            <a:avLst/>
          </a:prstGeom>
          <a:ln>
            <a:noFill/>
          </a:ln>
        </p:spPr>
      </p:pic>
    </p:spTree>
    <p:extLst>
      <p:ext uri="{BB962C8B-B14F-4D97-AF65-F5344CB8AC3E}">
        <p14:creationId xmlns:p14="http://schemas.microsoft.com/office/powerpoint/2010/main" val="799059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510F2-192D-2302-E752-C4A837A7B1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D2911D-DA6B-9AEC-4D01-2A8C1F05935F}"/>
              </a:ext>
            </a:extLst>
          </p:cNvPr>
          <p:cNvSpPr>
            <a:spLocks noGrp="1"/>
          </p:cNvSpPr>
          <p:nvPr>
            <p:ph type="title"/>
          </p:nvPr>
        </p:nvSpPr>
        <p:spPr/>
        <p:txBody>
          <a:bodyPr/>
          <a:lstStyle/>
          <a:p>
            <a:r>
              <a:rPr lang="en-CA"/>
              <a:t>Corporate Resources</a:t>
            </a:r>
            <a:endParaRPr lang="en-US"/>
          </a:p>
        </p:txBody>
      </p:sp>
      <p:sp>
        <p:nvSpPr>
          <p:cNvPr id="5" name="TextBox 4">
            <a:extLst>
              <a:ext uri="{FF2B5EF4-FFF2-40B4-BE49-F238E27FC236}">
                <a16:creationId xmlns:a16="http://schemas.microsoft.com/office/drawing/2014/main" id="{F930254C-1E04-D19F-1A40-B2A0631769E0}"/>
              </a:ext>
            </a:extLst>
          </p:cNvPr>
          <p:cNvSpPr txBox="1"/>
          <p:nvPr/>
        </p:nvSpPr>
        <p:spPr>
          <a:xfrm>
            <a:off x="645153" y="1490191"/>
            <a:ext cx="11146858" cy="4527521"/>
          </a:xfrm>
          <a:prstGeom prst="rect">
            <a:avLst/>
          </a:prstGeom>
          <a:noFill/>
        </p:spPr>
        <p:txBody>
          <a:bodyPr wrap="square" lIns="91440" tIns="45720" rIns="91440" bIns="45720" rtlCol="0" anchor="t">
            <a:spAutoFit/>
          </a:bodyPr>
          <a:lstStyle/>
          <a:p>
            <a:pPr algn="ctr"/>
            <a:r>
              <a:rPr lang="en-CA" sz="2400">
                <a:latin typeface="BC Sans"/>
                <a:ea typeface="BC Sans" pitchFamily="2" charset="0"/>
              </a:rPr>
              <a:t>BCTS Intranet Site – AREC Program: </a:t>
            </a:r>
          </a:p>
          <a:p>
            <a:pPr algn="ctr"/>
            <a:r>
              <a:rPr lang="en-US" sz="2400">
                <a:latin typeface="BC Sans"/>
                <a:ea typeface="BC Sans" pitchFamily="2" charset="0"/>
                <a:hlinkClick r:id="rId3"/>
              </a:rPr>
              <a:t>At risk ecological communities - Ministry of Forests</a:t>
            </a:r>
            <a:endParaRPr lang="en-CA" sz="2400">
              <a:latin typeface="BC Sans"/>
              <a:ea typeface="BC Sans" pitchFamily="2" charset="0"/>
            </a:endParaRPr>
          </a:p>
          <a:p>
            <a:pPr marL="342900" indent="-342900">
              <a:lnSpc>
                <a:spcPct val="150000"/>
              </a:lnSpc>
              <a:buFont typeface="Arial" panose="020B0604020202020204" pitchFamily="34" charset="0"/>
              <a:buChar char="•"/>
            </a:pPr>
            <a:endParaRPr lang="en-CA" sz="1800"/>
          </a:p>
          <a:p>
            <a:pPr lvl="8">
              <a:lnSpc>
                <a:spcPct val="150000"/>
              </a:lnSpc>
            </a:pPr>
            <a:endParaRPr lang="en-CA"/>
          </a:p>
          <a:p>
            <a:pPr marL="342900" indent="-342900">
              <a:lnSpc>
                <a:spcPct val="150000"/>
              </a:lnSpc>
              <a:buFont typeface="Arial" panose="020B0604020202020204" pitchFamily="34" charset="0"/>
              <a:buChar char="•"/>
            </a:pPr>
            <a:endParaRPr lang="en-CA"/>
          </a:p>
          <a:p>
            <a:pPr marL="342900" indent="-342900">
              <a:lnSpc>
                <a:spcPct val="150000"/>
              </a:lnSpc>
              <a:buFont typeface="Arial" panose="020B0604020202020204" pitchFamily="34" charset="0"/>
              <a:buChar char="•"/>
            </a:pPr>
            <a:endParaRPr lang="en-CA" sz="1800"/>
          </a:p>
          <a:p>
            <a:pPr marL="342900" indent="-342900">
              <a:lnSpc>
                <a:spcPct val="150000"/>
              </a:lnSpc>
              <a:buFont typeface="Arial" panose="020B0604020202020204" pitchFamily="34" charset="0"/>
              <a:buChar char="•"/>
            </a:pPr>
            <a:endParaRPr lang="en-CA"/>
          </a:p>
          <a:p>
            <a:pPr lvl="4">
              <a:lnSpc>
                <a:spcPct val="150000"/>
              </a:lnSpc>
            </a:pPr>
            <a:endParaRPr lang="en-US"/>
          </a:p>
          <a:p>
            <a:pPr lvl="4">
              <a:lnSpc>
                <a:spcPct val="150000"/>
              </a:lnSpc>
            </a:pPr>
            <a:endParaRPr lang="en-US"/>
          </a:p>
          <a:p>
            <a:pPr lvl="4">
              <a:lnSpc>
                <a:spcPct val="150000"/>
              </a:lnSpc>
            </a:pPr>
            <a:endParaRPr lang="en-CA"/>
          </a:p>
          <a:p>
            <a:pPr marL="342900" indent="-342900">
              <a:lnSpc>
                <a:spcPct val="150000"/>
              </a:lnSpc>
              <a:buFont typeface="Arial" panose="020B0604020202020204" pitchFamily="34" charset="0"/>
              <a:buChar char="•"/>
            </a:pPr>
            <a:endParaRPr lang="en-CA" sz="1800"/>
          </a:p>
        </p:txBody>
      </p:sp>
      <p:pic>
        <p:nvPicPr>
          <p:cNvPr id="11" name="Picture 10">
            <a:extLst>
              <a:ext uri="{FF2B5EF4-FFF2-40B4-BE49-F238E27FC236}">
                <a16:creationId xmlns:a16="http://schemas.microsoft.com/office/drawing/2014/main" id="{7F92EFC7-EAE3-0A4D-0623-382F354DA783}"/>
              </a:ext>
            </a:extLst>
          </p:cNvPr>
          <p:cNvPicPr>
            <a:picLocks noChangeAspect="1"/>
          </p:cNvPicPr>
          <p:nvPr/>
        </p:nvPicPr>
        <p:blipFill>
          <a:blip r:embed="rId4"/>
          <a:stretch>
            <a:fillRect/>
          </a:stretch>
        </p:blipFill>
        <p:spPr>
          <a:xfrm>
            <a:off x="5872930" y="2332156"/>
            <a:ext cx="4119429" cy="3861965"/>
          </a:xfrm>
          <a:prstGeom prst="rect">
            <a:avLst/>
          </a:prstGeom>
        </p:spPr>
      </p:pic>
      <p:pic>
        <p:nvPicPr>
          <p:cNvPr id="9" name="Picture 8">
            <a:extLst>
              <a:ext uri="{FF2B5EF4-FFF2-40B4-BE49-F238E27FC236}">
                <a16:creationId xmlns:a16="http://schemas.microsoft.com/office/drawing/2014/main" id="{467115F4-78AA-E29C-6924-AF8C1CF1852C}"/>
              </a:ext>
            </a:extLst>
          </p:cNvPr>
          <p:cNvPicPr>
            <a:picLocks noChangeAspect="1"/>
          </p:cNvPicPr>
          <p:nvPr/>
        </p:nvPicPr>
        <p:blipFill>
          <a:blip r:embed="rId5"/>
          <a:stretch>
            <a:fillRect/>
          </a:stretch>
        </p:blipFill>
        <p:spPr>
          <a:xfrm>
            <a:off x="1268097" y="2250377"/>
            <a:ext cx="2302417" cy="3994653"/>
          </a:xfrm>
          <a:prstGeom prst="rect">
            <a:avLst/>
          </a:prstGeom>
        </p:spPr>
      </p:pic>
      <p:cxnSp>
        <p:nvCxnSpPr>
          <p:cNvPr id="16" name="Straight Arrow Connector 15">
            <a:extLst>
              <a:ext uri="{FF2B5EF4-FFF2-40B4-BE49-F238E27FC236}">
                <a16:creationId xmlns:a16="http://schemas.microsoft.com/office/drawing/2014/main" id="{9EB4A676-4CCE-B752-71C2-3EC550CDEF99}"/>
              </a:ext>
            </a:extLst>
          </p:cNvPr>
          <p:cNvCxnSpPr>
            <a:cxnSpLocks/>
          </p:cNvCxnSpPr>
          <p:nvPr/>
        </p:nvCxnSpPr>
        <p:spPr>
          <a:xfrm>
            <a:off x="3143794" y="4267200"/>
            <a:ext cx="3483429" cy="11006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4A4D05C9-7DC4-7798-2F3C-BA597D7E33F8}"/>
              </a:ext>
            </a:extLst>
          </p:cNvPr>
          <p:cNvSpPr/>
          <p:nvPr/>
        </p:nvSpPr>
        <p:spPr>
          <a:xfrm>
            <a:off x="6792686" y="4868091"/>
            <a:ext cx="3265714" cy="1376939"/>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3927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20972-6700-7109-6F9F-E7AE991942D5}"/>
              </a:ext>
            </a:extLst>
          </p:cNvPr>
          <p:cNvSpPr>
            <a:spLocks noGrp="1"/>
          </p:cNvSpPr>
          <p:nvPr>
            <p:ph type="title"/>
          </p:nvPr>
        </p:nvSpPr>
        <p:spPr/>
        <p:txBody>
          <a:bodyPr/>
          <a:lstStyle/>
          <a:p>
            <a:r>
              <a:rPr lang="en-CA"/>
              <a:t>Resources</a:t>
            </a:r>
            <a:endParaRPr lang="en-US"/>
          </a:p>
        </p:txBody>
      </p:sp>
      <p:sp>
        <p:nvSpPr>
          <p:cNvPr id="5" name="TextBox 4">
            <a:extLst>
              <a:ext uri="{FF2B5EF4-FFF2-40B4-BE49-F238E27FC236}">
                <a16:creationId xmlns:a16="http://schemas.microsoft.com/office/drawing/2014/main" id="{4697EA3B-3CA0-CB99-FEE1-823D6E5D227F}"/>
              </a:ext>
            </a:extLst>
          </p:cNvPr>
          <p:cNvSpPr txBox="1"/>
          <p:nvPr/>
        </p:nvSpPr>
        <p:spPr>
          <a:xfrm>
            <a:off x="757645" y="1701746"/>
            <a:ext cx="10720252" cy="5573962"/>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CA" sz="1800">
                <a:latin typeface="BC Sans" pitchFamily="2" charset="0"/>
                <a:ea typeface="BC Sans" pitchFamily="2" charset="0"/>
              </a:rPr>
              <a:t>BC Conservation Data Centre Species and Ecosystems Explorer: </a:t>
            </a:r>
            <a:r>
              <a:rPr lang="en-US">
                <a:latin typeface="BC Sans" pitchFamily="2" charset="0"/>
                <a:ea typeface="BC Sans" pitchFamily="2" charset="0"/>
                <a:hlinkClick r:id="rId3"/>
              </a:rPr>
              <a:t>BC Species &amp; Ecosystems Explorer - Province of British Columbia (gov.bc.ca)</a:t>
            </a:r>
            <a:endParaRPr lang="en-CA" sz="1800">
              <a:latin typeface="BC Sans" pitchFamily="2" charset="0"/>
              <a:ea typeface="BC Sans" pitchFamily="2" charset="0"/>
            </a:endParaRPr>
          </a:p>
          <a:p>
            <a:pPr marL="342900" indent="-342900">
              <a:spcAft>
                <a:spcPts val="600"/>
              </a:spcAft>
              <a:buFont typeface="Arial" panose="020B0604020202020204" pitchFamily="34" charset="0"/>
              <a:buChar char="•"/>
            </a:pPr>
            <a:r>
              <a:rPr lang="en-CA" sz="1800">
                <a:latin typeface="BC Sans" pitchFamily="2" charset="0"/>
                <a:ea typeface="BC Sans" pitchFamily="2" charset="0"/>
              </a:rPr>
              <a:t>Biodiversity Guidebook (1995): </a:t>
            </a:r>
            <a:r>
              <a:rPr lang="en-US">
                <a:latin typeface="BC Sans" pitchFamily="2" charset="0"/>
                <a:ea typeface="BC Sans" pitchFamily="2" charset="0"/>
                <a:hlinkClick r:id="rId4"/>
              </a:rPr>
              <a:t>Biodiversity Guidebook (Forest Practices Code of British Columbia, September 1995)</a:t>
            </a:r>
            <a:endParaRPr lang="en-CA" sz="1800">
              <a:latin typeface="BC Sans" pitchFamily="2" charset="0"/>
              <a:ea typeface="BC Sans" pitchFamily="2" charset="0"/>
            </a:endParaRPr>
          </a:p>
          <a:p>
            <a:pPr marL="342900" indent="-342900">
              <a:spcAft>
                <a:spcPts val="600"/>
              </a:spcAft>
              <a:buFont typeface="Arial" panose="020B0604020202020204" pitchFamily="34" charset="0"/>
              <a:buChar char="•"/>
            </a:pPr>
            <a:r>
              <a:rPr lang="en-CA">
                <a:latin typeface="BC Sans" pitchFamily="2" charset="0"/>
                <a:ea typeface="BC Sans" pitchFamily="2" charset="0"/>
              </a:rPr>
              <a:t>Field Manual for Describing Terrestrial Ecosystems 2</a:t>
            </a:r>
            <a:r>
              <a:rPr lang="en-CA" baseline="30000">
                <a:latin typeface="BC Sans" pitchFamily="2" charset="0"/>
                <a:ea typeface="BC Sans" pitchFamily="2" charset="0"/>
              </a:rPr>
              <a:t>nd</a:t>
            </a:r>
            <a:r>
              <a:rPr lang="en-CA">
                <a:latin typeface="BC Sans" pitchFamily="2" charset="0"/>
                <a:ea typeface="BC Sans" pitchFamily="2" charset="0"/>
              </a:rPr>
              <a:t> edition (2010) – Reprinted in 2015 – Land Management Handbook 25: </a:t>
            </a:r>
            <a:r>
              <a:rPr lang="en-US">
                <a:latin typeface="BC Sans" pitchFamily="2" charset="0"/>
                <a:ea typeface="BC Sans" pitchFamily="2" charset="0"/>
                <a:hlinkClick r:id="rId5"/>
              </a:rPr>
              <a:t>Deif0 Web Frnt Cvr-2010.indd</a:t>
            </a:r>
            <a:endParaRPr lang="en-CA">
              <a:latin typeface="BC Sans" pitchFamily="2" charset="0"/>
              <a:ea typeface="BC Sans" pitchFamily="2" charset="0"/>
            </a:endParaRPr>
          </a:p>
          <a:p>
            <a:pPr marL="342900" indent="-342900">
              <a:spcAft>
                <a:spcPts val="600"/>
              </a:spcAft>
              <a:buFont typeface="Arial" panose="020B0604020202020204" pitchFamily="34" charset="0"/>
              <a:buChar char="•"/>
            </a:pPr>
            <a:r>
              <a:rPr lang="en-CA">
                <a:latin typeface="BC Sans" pitchFamily="2" charset="0"/>
                <a:ea typeface="BC Sans" pitchFamily="2" charset="0"/>
              </a:rPr>
              <a:t>Guidelines to support implementation of the Great Bear Rainforest Order with respect to Old Forest and Listed Plant Communities (2019) – Land Management Handbook 72: </a:t>
            </a:r>
            <a:r>
              <a:rPr lang="en-US">
                <a:latin typeface="BC Sans" pitchFamily="2" charset="0"/>
                <a:ea typeface="BC Sans" pitchFamily="2" charset="0"/>
                <a:hlinkClick r:id="rId6"/>
              </a:rPr>
              <a:t>LMH72.pdf</a:t>
            </a:r>
            <a:endParaRPr lang="en-CA" sz="1800">
              <a:latin typeface="BC Sans" pitchFamily="2" charset="0"/>
              <a:ea typeface="BC Sans" pitchFamily="2" charset="0"/>
            </a:endParaRPr>
          </a:p>
          <a:p>
            <a:pPr marL="342900" indent="-342900">
              <a:spcAft>
                <a:spcPts val="600"/>
              </a:spcAft>
              <a:buFont typeface="Arial" panose="020B0604020202020204" pitchFamily="34" charset="0"/>
              <a:buChar char="•"/>
            </a:pPr>
            <a:r>
              <a:rPr lang="en-CA" sz="1800">
                <a:latin typeface="BC Sans" pitchFamily="2" charset="0"/>
                <a:ea typeface="BC Sans" pitchFamily="2" charset="0"/>
              </a:rPr>
              <a:t>Field </a:t>
            </a:r>
            <a:r>
              <a:rPr lang="en-CA">
                <a:latin typeface="BC Sans" pitchFamily="2" charset="0"/>
                <a:ea typeface="BC Sans" pitchFamily="2" charset="0"/>
              </a:rPr>
              <a:t>Verification of Priority Old Forest Deferral Areas: Technical Guidance (2022): </a:t>
            </a:r>
            <a:r>
              <a:rPr lang="en-US">
                <a:latin typeface="BC Sans" pitchFamily="2" charset="0"/>
                <a:ea typeface="BC Sans" pitchFamily="2" charset="0"/>
                <a:hlinkClick r:id="rId7"/>
              </a:rPr>
              <a:t>Field Verification of Priority Old Forest Deferral Areas: Technical Guidance - Version 3.1 (Corrected: November 3, 2022)</a:t>
            </a:r>
            <a:endParaRPr lang="en-US">
              <a:latin typeface="BC Sans" pitchFamily="2" charset="0"/>
              <a:ea typeface="BC Sans" pitchFamily="2" charset="0"/>
            </a:endParaRPr>
          </a:p>
          <a:p>
            <a:pPr marL="342900" indent="-342900">
              <a:spcAft>
                <a:spcPts val="600"/>
              </a:spcAft>
              <a:buFont typeface="Arial" panose="020B0604020202020204" pitchFamily="34" charset="0"/>
              <a:buChar char="•"/>
            </a:pPr>
            <a:r>
              <a:rPr lang="en-US" sz="1800" kern="100">
                <a:solidFill>
                  <a:srgbClr val="FF0000"/>
                </a:solidFill>
                <a:effectLst/>
                <a:latin typeface="BC Sans" pitchFamily="2" charset="0"/>
                <a:ea typeface="BC Sans" pitchFamily="2" charset="0"/>
                <a:cs typeface="Times New Roman" panose="02020603050405020304" pitchFamily="18" charset="0"/>
              </a:rPr>
              <a:t>NEW </a:t>
            </a:r>
            <a:r>
              <a:rPr lang="en-US" sz="1800" kern="100">
                <a:effectLst/>
                <a:latin typeface="BC Sans" pitchFamily="2" charset="0"/>
                <a:ea typeface="BC Sans" pitchFamily="2" charset="0"/>
                <a:cs typeface="Times New Roman" panose="02020603050405020304" pitchFamily="18" charset="0"/>
              </a:rPr>
              <a:t>- Land Management Handbook 78 A Guide to Provincial Information on Ecosystems and Ecological Communities in Coastal BC 2025 - </a:t>
            </a:r>
            <a:r>
              <a:rPr lang="en-US" sz="1800" u="sng" kern="100">
                <a:solidFill>
                  <a:srgbClr val="0000FF"/>
                </a:solidFill>
                <a:effectLst/>
                <a:latin typeface="BC Sans" pitchFamily="2" charset="0"/>
                <a:ea typeface="BC Sans" pitchFamily="2" charset="0"/>
                <a:cs typeface="Times New Roman" panose="02020603050405020304" pitchFamily="18" charset="0"/>
                <a:hlinkClick r:id="rId8"/>
              </a:rPr>
              <a:t>A Guide to Provincial Information on Ecosystems and Ecological Communities in Coastal British Columbia</a:t>
            </a:r>
            <a:endParaRPr lang="en-US" sz="1800" kern="100">
              <a:effectLst/>
              <a:latin typeface="BC Sans" pitchFamily="2" charset="0"/>
              <a:ea typeface="BC Sans" pitchFamily="2" charset="0"/>
              <a:cs typeface="Times New Roman" panose="02020603050405020304" pitchFamily="18" charset="0"/>
            </a:endParaRPr>
          </a:p>
          <a:p>
            <a:pPr marL="342900" indent="-342900">
              <a:spcAft>
                <a:spcPts val="600"/>
              </a:spcAft>
              <a:buFont typeface="Arial" panose="020B0604020202020204" pitchFamily="34" charset="0"/>
              <a:buChar char="•"/>
            </a:pPr>
            <a:endParaRPr lang="en-CA" sz="1800"/>
          </a:p>
          <a:p>
            <a:pPr>
              <a:lnSpc>
                <a:spcPct val="150000"/>
              </a:lnSpc>
            </a:pPr>
            <a:endParaRPr lang="en-CA" sz="1800"/>
          </a:p>
          <a:p>
            <a:pPr marL="342900" indent="-342900">
              <a:lnSpc>
                <a:spcPct val="150000"/>
              </a:lnSpc>
              <a:buFont typeface="Arial" panose="020B0604020202020204" pitchFamily="34" charset="0"/>
              <a:buChar char="•"/>
            </a:pPr>
            <a:endParaRPr lang="en-CA" sz="1800"/>
          </a:p>
        </p:txBody>
      </p:sp>
    </p:spTree>
    <p:extLst>
      <p:ext uri="{BB962C8B-B14F-4D97-AF65-F5344CB8AC3E}">
        <p14:creationId xmlns:p14="http://schemas.microsoft.com/office/powerpoint/2010/main" val="102439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3668-4962-F94A-AAAF-E371635E0407}"/>
              </a:ext>
            </a:extLst>
          </p:cNvPr>
          <p:cNvSpPr>
            <a:spLocks noGrp="1"/>
          </p:cNvSpPr>
          <p:nvPr>
            <p:ph type="title"/>
          </p:nvPr>
        </p:nvSpPr>
        <p:spPr/>
        <p:txBody>
          <a:bodyPr/>
          <a:lstStyle/>
          <a:p>
            <a:r>
              <a:rPr lang="en-US"/>
              <a:t>AREC Awareness Training Overview</a:t>
            </a:r>
            <a:endParaRPr lang="en-US" sz="2000"/>
          </a:p>
        </p:txBody>
      </p:sp>
      <p:sp>
        <p:nvSpPr>
          <p:cNvPr id="6" name="Content Placeholder 2">
            <a:extLst>
              <a:ext uri="{FF2B5EF4-FFF2-40B4-BE49-F238E27FC236}">
                <a16:creationId xmlns:a16="http://schemas.microsoft.com/office/drawing/2014/main" id="{F45CC46A-C74A-6842-AFA7-B642576DA364}"/>
              </a:ext>
            </a:extLst>
          </p:cNvPr>
          <p:cNvSpPr>
            <a:spLocks noGrp="1"/>
          </p:cNvSpPr>
          <p:nvPr>
            <p:ph idx="1"/>
          </p:nvPr>
        </p:nvSpPr>
        <p:spPr>
          <a:xfrm>
            <a:off x="838200" y="1719539"/>
            <a:ext cx="10515600" cy="4371979"/>
          </a:xfrm>
        </p:spPr>
        <p:txBody>
          <a:bodyPr>
            <a:normAutofit/>
          </a:bodyPr>
          <a:lstStyle/>
          <a:p>
            <a:pPr>
              <a:buFont typeface="Arial" panose="020B0604020202020204" pitchFamily="34" charset="0"/>
              <a:buChar char="•"/>
            </a:pPr>
            <a:endParaRPr lang="en-US" sz="2000"/>
          </a:p>
          <a:p>
            <a:pPr>
              <a:buFont typeface="Arial" panose="020B0604020202020204" pitchFamily="34" charset="0"/>
              <a:buChar char="•"/>
            </a:pPr>
            <a:r>
              <a:rPr lang="en-US" sz="2000"/>
              <a:t>Introduction</a:t>
            </a:r>
          </a:p>
          <a:p>
            <a:pPr lvl="1">
              <a:buFont typeface="Courier New" panose="02070309020205020404" pitchFamily="49" charset="0"/>
              <a:buChar char="o"/>
            </a:pPr>
            <a:r>
              <a:rPr lang="en-US" sz="1600"/>
              <a:t>What are At Risk Ecological Communities?</a:t>
            </a:r>
          </a:p>
          <a:p>
            <a:pPr lvl="1">
              <a:buFont typeface="Courier New" panose="02070309020205020404" pitchFamily="49" charset="0"/>
              <a:buChar char="o"/>
            </a:pPr>
            <a:r>
              <a:rPr lang="en-US" sz="1600"/>
              <a:t>Why protect them?</a:t>
            </a:r>
          </a:p>
          <a:p>
            <a:pPr>
              <a:buFont typeface="Arial" panose="020B0604020202020204" pitchFamily="34" charset="0"/>
              <a:buChar char="•"/>
            </a:pPr>
            <a:r>
              <a:rPr lang="en-US" sz="2000"/>
              <a:t>SFI Certification</a:t>
            </a:r>
          </a:p>
          <a:p>
            <a:pPr>
              <a:buFont typeface="Arial" panose="020B0604020202020204" pitchFamily="34" charset="0"/>
              <a:buChar char="•"/>
            </a:pPr>
            <a:r>
              <a:rPr lang="en-US" sz="2000"/>
              <a:t>AREC Program</a:t>
            </a:r>
          </a:p>
          <a:p>
            <a:pPr lvl="1">
              <a:buFont typeface="Courier New" panose="02070309020205020404" pitchFamily="49" charset="0"/>
              <a:buChar char="o"/>
            </a:pPr>
            <a:r>
              <a:rPr lang="en-US" sz="1600"/>
              <a:t>SOP  </a:t>
            </a:r>
          </a:p>
          <a:p>
            <a:pPr lvl="1">
              <a:buFont typeface="Courier New" panose="02070309020205020404" pitchFamily="49" charset="0"/>
              <a:buChar char="o"/>
            </a:pPr>
            <a:r>
              <a:rPr lang="en-US" sz="1600"/>
              <a:t>Focus List</a:t>
            </a:r>
          </a:p>
          <a:p>
            <a:pPr lvl="1">
              <a:buFont typeface="Courier New" panose="02070309020205020404" pitchFamily="49" charset="0"/>
              <a:buChar char="o"/>
            </a:pPr>
            <a:r>
              <a:rPr lang="en-US" sz="1600"/>
              <a:t>AREC Field Confirmation Procedures</a:t>
            </a:r>
          </a:p>
          <a:p>
            <a:pPr marL="228600" lvl="1">
              <a:spcBef>
                <a:spcPts val="1000"/>
              </a:spcBef>
            </a:pPr>
            <a:r>
              <a:rPr lang="en-US"/>
              <a:t>Resources</a:t>
            </a:r>
          </a:p>
          <a:p>
            <a:pPr marL="457200" lvl="1" indent="0">
              <a:buNone/>
            </a:pPr>
            <a:endParaRPr lang="en-US" sz="1600"/>
          </a:p>
          <a:p>
            <a:pPr marL="457200" lvl="1" indent="0">
              <a:buNone/>
            </a:pPr>
            <a:endParaRPr lang="en-US" sz="1600"/>
          </a:p>
        </p:txBody>
      </p:sp>
      <p:pic>
        <p:nvPicPr>
          <p:cNvPr id="3" name="Picture Placeholder 7" descr="A picture containing trees, outdoor, forest, nature, mist">
            <a:extLst>
              <a:ext uri="{FF2B5EF4-FFF2-40B4-BE49-F238E27FC236}">
                <a16:creationId xmlns:a16="http://schemas.microsoft.com/office/drawing/2014/main" id="{4799F58E-D9FF-9523-D35D-DFA72A9F6FC3}"/>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6178439" y="1546412"/>
            <a:ext cx="5175362" cy="4545107"/>
          </a:xfrm>
          <a:prstGeom prst="rect">
            <a:avLst/>
          </a:prstGeom>
        </p:spPr>
      </p:pic>
    </p:spTree>
    <p:extLst>
      <p:ext uri="{BB962C8B-B14F-4D97-AF65-F5344CB8AC3E}">
        <p14:creationId xmlns:p14="http://schemas.microsoft.com/office/powerpoint/2010/main" val="4265034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4273F-7113-6248-B253-730CEE93BBFD}"/>
              </a:ext>
            </a:extLst>
          </p:cNvPr>
          <p:cNvSpPr>
            <a:spLocks noGrp="1"/>
          </p:cNvSpPr>
          <p:nvPr>
            <p:ph type="title"/>
          </p:nvPr>
        </p:nvSpPr>
        <p:spPr/>
        <p:txBody>
          <a:bodyPr/>
          <a:lstStyle/>
          <a:p>
            <a:r>
              <a:rPr lang="en-US"/>
              <a:t>Ecological Community Definition</a:t>
            </a:r>
          </a:p>
        </p:txBody>
      </p:sp>
      <p:sp>
        <p:nvSpPr>
          <p:cNvPr id="3" name="Content Placeholder 2">
            <a:extLst>
              <a:ext uri="{FF2B5EF4-FFF2-40B4-BE49-F238E27FC236}">
                <a16:creationId xmlns:a16="http://schemas.microsoft.com/office/drawing/2014/main" id="{C7E4A303-6EEF-6041-B31D-3396C97372E6}"/>
              </a:ext>
            </a:extLst>
          </p:cNvPr>
          <p:cNvSpPr>
            <a:spLocks noGrp="1"/>
          </p:cNvSpPr>
          <p:nvPr>
            <p:ph sz="half" idx="1"/>
          </p:nvPr>
        </p:nvSpPr>
        <p:spPr>
          <a:xfrm>
            <a:off x="5840504" y="1509528"/>
            <a:ext cx="5567083" cy="4621306"/>
          </a:xfrm>
        </p:spPr>
        <p:txBody>
          <a:bodyPr>
            <a:normAutofit fontScale="85000" lnSpcReduction="10000"/>
          </a:bodyPr>
          <a:lstStyle/>
          <a:p>
            <a:pPr marL="0" indent="0">
              <a:buNone/>
            </a:pPr>
            <a:endParaRPr lang="en-US"/>
          </a:p>
          <a:p>
            <a:pPr marL="0" indent="0">
              <a:buNone/>
            </a:pPr>
            <a:r>
              <a:rPr lang="en-US"/>
              <a:t>The BC Conservation Data Centre defines </a:t>
            </a:r>
            <a:r>
              <a:rPr lang="en-US" b="1"/>
              <a:t>Ecological Community </a:t>
            </a:r>
            <a:r>
              <a:rPr lang="en-US"/>
              <a:t>as </a:t>
            </a:r>
            <a:r>
              <a:rPr lang="en-US" i="1"/>
              <a:t>plant associations from the Vegetation Classification of the Biogeoclimatic Ecosystem Classification, and other natural plant communities including both forested and non-forested ecosystems</a:t>
            </a:r>
            <a:r>
              <a:rPr lang="en-US"/>
              <a:t>. </a:t>
            </a:r>
          </a:p>
          <a:p>
            <a:pPr marL="0" indent="0">
              <a:buNone/>
            </a:pPr>
            <a:endParaRPr lang="en-US"/>
          </a:p>
          <a:p>
            <a:pPr marL="0" indent="0">
              <a:buNone/>
            </a:pPr>
            <a:r>
              <a:rPr lang="en-US"/>
              <a:t>FRPA defines an </a:t>
            </a:r>
            <a:r>
              <a:rPr lang="en-US" b="1"/>
              <a:t>Ecological Community </a:t>
            </a:r>
            <a:r>
              <a:rPr lang="en-US"/>
              <a:t>as </a:t>
            </a:r>
            <a:r>
              <a:rPr lang="en-US" i="1"/>
              <a:t>a group of different species occupying a particular area</a:t>
            </a:r>
            <a:r>
              <a:rPr lang="en-US"/>
              <a:t>.   </a:t>
            </a:r>
          </a:p>
          <a:p>
            <a:pPr marL="0" indent="0">
              <a:buNone/>
            </a:pPr>
            <a:endParaRPr lang="en-US"/>
          </a:p>
          <a:p>
            <a:pPr marL="0" indent="0">
              <a:buNone/>
            </a:pPr>
            <a:r>
              <a:rPr lang="en-US"/>
              <a:t>Note: Great Bear Rainforest Order and the Identified Wildlife Management Strategy use the term </a:t>
            </a:r>
            <a:r>
              <a:rPr lang="en-US" u="sng"/>
              <a:t>Plant Communities</a:t>
            </a:r>
          </a:p>
          <a:p>
            <a:endParaRPr lang="en-US"/>
          </a:p>
        </p:txBody>
      </p:sp>
      <p:pic>
        <p:nvPicPr>
          <p:cNvPr id="5" name="Picture Placeholder 14" descr="A close up of leaves with water droplets ">
            <a:extLst>
              <a:ext uri="{FF2B5EF4-FFF2-40B4-BE49-F238E27FC236}">
                <a16:creationId xmlns:a16="http://schemas.microsoft.com/office/drawing/2014/main" id="{E96E3F98-B65B-3D3A-7AB7-5057239A5330}"/>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784412" y="2181599"/>
            <a:ext cx="4123764" cy="3536576"/>
          </a:xfrm>
          <a:prstGeom prst="rect">
            <a:avLst/>
          </a:prstGeom>
        </p:spPr>
      </p:pic>
    </p:spTree>
    <p:extLst>
      <p:ext uri="{BB962C8B-B14F-4D97-AF65-F5344CB8AC3E}">
        <p14:creationId xmlns:p14="http://schemas.microsoft.com/office/powerpoint/2010/main" val="819362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14E0C-4C4F-4E44-A8BB-39857435D3EC}"/>
              </a:ext>
            </a:extLst>
          </p:cNvPr>
          <p:cNvSpPr>
            <a:spLocks noGrp="1"/>
          </p:cNvSpPr>
          <p:nvPr>
            <p:ph type="title"/>
          </p:nvPr>
        </p:nvSpPr>
        <p:spPr/>
        <p:txBody>
          <a:bodyPr/>
          <a:lstStyle/>
          <a:p>
            <a:r>
              <a:rPr lang="en-US"/>
              <a:t>What are At Risk Ecological Communities?</a:t>
            </a:r>
          </a:p>
        </p:txBody>
      </p:sp>
      <p:sp>
        <p:nvSpPr>
          <p:cNvPr id="3" name="Content Placeholder 2">
            <a:extLst>
              <a:ext uri="{FF2B5EF4-FFF2-40B4-BE49-F238E27FC236}">
                <a16:creationId xmlns:a16="http://schemas.microsoft.com/office/drawing/2014/main" id="{90B32C74-7C18-334A-ABAC-82091CF4E07D}"/>
              </a:ext>
            </a:extLst>
          </p:cNvPr>
          <p:cNvSpPr>
            <a:spLocks noGrp="1"/>
          </p:cNvSpPr>
          <p:nvPr>
            <p:ph sz="half" idx="1"/>
          </p:nvPr>
        </p:nvSpPr>
        <p:spPr>
          <a:xfrm>
            <a:off x="838200" y="1825625"/>
            <a:ext cx="10712824" cy="4351338"/>
          </a:xfrm>
        </p:spPr>
        <p:txBody>
          <a:bodyPr/>
          <a:lstStyle/>
          <a:p>
            <a:pPr marL="0" indent="0">
              <a:buNone/>
            </a:pPr>
            <a:r>
              <a:rPr lang="en-CA"/>
              <a:t>BCTS has both legal and stewardship obligations to manage and conserve specific species, ecosystems and habitats that might occur within BCTS operating areas and be adversely affected by forestry activities. </a:t>
            </a:r>
          </a:p>
          <a:p>
            <a:pPr marL="0" indent="0">
              <a:buNone/>
            </a:pPr>
            <a:endParaRPr lang="en-CA"/>
          </a:p>
          <a:p>
            <a:pPr marL="0" indent="0">
              <a:buNone/>
            </a:pPr>
            <a:r>
              <a:rPr lang="en-CA"/>
              <a:t>For BCTS, an At Risk Ecological Community (AREC) is an ecological community that meets one or more of the following attributes:</a:t>
            </a:r>
          </a:p>
          <a:p>
            <a:pPr lvl="1"/>
            <a:r>
              <a:rPr lang="en-CA"/>
              <a:t>Red or Blue listed (BC Conservation Data Centre)</a:t>
            </a:r>
          </a:p>
          <a:p>
            <a:pPr lvl="1"/>
            <a:r>
              <a:rPr lang="en-CA"/>
              <a:t>Critically imperiled or imperiled (NatureServe)</a:t>
            </a:r>
          </a:p>
          <a:p>
            <a:pPr lvl="1"/>
            <a:r>
              <a:rPr lang="en-CA"/>
              <a:t>Listed on a schedule of legislated Orders, i.e. GBRO</a:t>
            </a:r>
          </a:p>
          <a:p>
            <a:pPr lvl="1"/>
            <a:r>
              <a:rPr lang="en-CA"/>
              <a:t>included on the list of plant communities under the Identified Wildlife Management Strategy.  </a:t>
            </a:r>
            <a:endParaRPr lang="en-US"/>
          </a:p>
        </p:txBody>
      </p:sp>
    </p:spTree>
    <p:extLst>
      <p:ext uri="{BB962C8B-B14F-4D97-AF65-F5344CB8AC3E}">
        <p14:creationId xmlns:p14="http://schemas.microsoft.com/office/powerpoint/2010/main" val="2387909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979DE-D2D1-3ED0-C810-69E1E4317452}"/>
              </a:ext>
            </a:extLst>
          </p:cNvPr>
          <p:cNvSpPr>
            <a:spLocks noGrp="1"/>
          </p:cNvSpPr>
          <p:nvPr>
            <p:ph type="title"/>
          </p:nvPr>
        </p:nvSpPr>
        <p:spPr/>
        <p:txBody>
          <a:bodyPr/>
          <a:lstStyle/>
          <a:p>
            <a:r>
              <a:rPr lang="en-CA"/>
              <a:t>Why Protect AREC?</a:t>
            </a:r>
            <a:endParaRPr lang="en-US"/>
          </a:p>
        </p:txBody>
      </p:sp>
      <p:sp>
        <p:nvSpPr>
          <p:cNvPr id="3" name="TextBox 2">
            <a:extLst>
              <a:ext uri="{FF2B5EF4-FFF2-40B4-BE49-F238E27FC236}">
                <a16:creationId xmlns:a16="http://schemas.microsoft.com/office/drawing/2014/main" id="{9FED3E0D-8715-5CE2-C410-EF82884059E7}"/>
              </a:ext>
            </a:extLst>
          </p:cNvPr>
          <p:cNvSpPr txBox="1"/>
          <p:nvPr/>
        </p:nvSpPr>
        <p:spPr>
          <a:xfrm>
            <a:off x="677333" y="2223435"/>
            <a:ext cx="6457245" cy="3477875"/>
          </a:xfrm>
          <a:prstGeom prst="rect">
            <a:avLst/>
          </a:prstGeom>
          <a:noFill/>
        </p:spPr>
        <p:txBody>
          <a:bodyPr wrap="square" numCol="1" rtlCol="0">
            <a:spAutoFit/>
          </a:bodyPr>
          <a:lstStyle/>
          <a:p>
            <a:pPr marL="285750" indent="-285750">
              <a:spcAft>
                <a:spcPts val="600"/>
              </a:spcAft>
              <a:buFont typeface="Arial" panose="020B0604020202020204" pitchFamily="34" charset="0"/>
              <a:buChar char="•"/>
            </a:pPr>
            <a:r>
              <a:rPr lang="en-CA" sz="2000">
                <a:latin typeface="BC Sans" pitchFamily="2" charset="0"/>
                <a:ea typeface="BC Sans" pitchFamily="2" charset="0"/>
              </a:rPr>
              <a:t>To maintain biological diversity</a:t>
            </a:r>
          </a:p>
          <a:p>
            <a:pPr marL="285750" indent="-285750">
              <a:spcAft>
                <a:spcPts val="600"/>
              </a:spcAft>
              <a:buFont typeface="Arial" panose="020B0604020202020204" pitchFamily="34" charset="0"/>
              <a:buChar char="•"/>
            </a:pPr>
            <a:r>
              <a:rPr lang="en-CA" sz="2000">
                <a:latin typeface="BC Sans" pitchFamily="2" charset="0"/>
                <a:ea typeface="BC Sans" pitchFamily="2" charset="0"/>
              </a:rPr>
              <a:t>To comply with provincial legislation - </a:t>
            </a:r>
            <a:r>
              <a:rPr lang="en-CA" sz="2000" i="1">
                <a:latin typeface="BC Sans" pitchFamily="2" charset="0"/>
                <a:ea typeface="BC Sans" pitchFamily="2" charset="0"/>
              </a:rPr>
              <a:t>Forest and Range Practices Act </a:t>
            </a:r>
            <a:r>
              <a:rPr lang="en-CA" sz="2000">
                <a:latin typeface="BC Sans" pitchFamily="2" charset="0"/>
                <a:ea typeface="BC Sans" pitchFamily="2" charset="0"/>
              </a:rPr>
              <a:t>and any applicable land use orders</a:t>
            </a:r>
          </a:p>
          <a:p>
            <a:pPr marL="285750" indent="-285750">
              <a:spcAft>
                <a:spcPts val="600"/>
              </a:spcAft>
              <a:buFont typeface="Arial" panose="020B0604020202020204" pitchFamily="34" charset="0"/>
              <a:buChar char="•"/>
            </a:pPr>
            <a:r>
              <a:rPr lang="en-CA" sz="2000">
                <a:latin typeface="BC Sans" pitchFamily="2" charset="0"/>
                <a:ea typeface="BC Sans" pitchFamily="2" charset="0"/>
              </a:rPr>
              <a:t>Aligns with the Province’s commitment to establish Ecosystem Health as an overarching priority (OGSR Recommendation 2)</a:t>
            </a:r>
          </a:p>
          <a:p>
            <a:pPr marL="285750" indent="-285750">
              <a:spcAft>
                <a:spcPts val="600"/>
              </a:spcAft>
              <a:buFont typeface="Arial" panose="020B0604020202020204" pitchFamily="34" charset="0"/>
              <a:buChar char="•"/>
            </a:pPr>
            <a:r>
              <a:rPr lang="en-CA" sz="2000">
                <a:latin typeface="BC Sans" pitchFamily="2" charset="0"/>
                <a:ea typeface="BC Sans" pitchFamily="2" charset="0"/>
              </a:rPr>
              <a:t>Required to maintain Sustainable Forestry Initiative certification</a:t>
            </a:r>
          </a:p>
          <a:p>
            <a:pPr marL="285750" indent="-285750">
              <a:spcAft>
                <a:spcPts val="600"/>
              </a:spcAft>
              <a:buFont typeface="Arial" panose="020B0604020202020204" pitchFamily="34" charset="0"/>
              <a:buChar char="•"/>
            </a:pPr>
            <a:r>
              <a:rPr lang="en-CA" sz="2000">
                <a:latin typeface="BC Sans" pitchFamily="2" charset="0"/>
                <a:ea typeface="BC Sans" pitchFamily="2" charset="0"/>
              </a:rPr>
              <a:t>Professional due diligence and Code of Ethics</a:t>
            </a:r>
            <a:endParaRPr lang="en-CA" sz="2000" i="1">
              <a:latin typeface="BC Sans" pitchFamily="2" charset="0"/>
              <a:ea typeface="BC Sans" pitchFamily="2" charset="0"/>
            </a:endParaRPr>
          </a:p>
        </p:txBody>
      </p:sp>
      <p:pic>
        <p:nvPicPr>
          <p:cNvPr id="4" name="Picture Placeholder 10" descr="A close up of a green tree branch with a baby pine cone">
            <a:extLst>
              <a:ext uri="{FF2B5EF4-FFF2-40B4-BE49-F238E27FC236}">
                <a16:creationId xmlns:a16="http://schemas.microsoft.com/office/drawing/2014/main" id="{5E4B2D55-11CD-8485-4ACC-64EC3805F301}"/>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7359706" y="2415961"/>
            <a:ext cx="3883061" cy="3092824"/>
          </a:xfrm>
          <a:prstGeom prst="rect">
            <a:avLst/>
          </a:prstGeom>
        </p:spPr>
      </p:pic>
    </p:spTree>
    <p:extLst>
      <p:ext uri="{BB962C8B-B14F-4D97-AF65-F5344CB8AC3E}">
        <p14:creationId xmlns:p14="http://schemas.microsoft.com/office/powerpoint/2010/main" val="710880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4A175-25DD-D367-C316-307635069E10}"/>
              </a:ext>
            </a:extLst>
          </p:cNvPr>
          <p:cNvSpPr>
            <a:spLocks noGrp="1"/>
          </p:cNvSpPr>
          <p:nvPr>
            <p:ph type="title"/>
          </p:nvPr>
        </p:nvSpPr>
        <p:spPr/>
        <p:txBody>
          <a:bodyPr/>
          <a:lstStyle/>
          <a:p>
            <a:r>
              <a:rPr lang="en-CA"/>
              <a:t>Sustainable Forestry Initiative</a:t>
            </a:r>
            <a:endParaRPr lang="en-US"/>
          </a:p>
        </p:txBody>
      </p:sp>
      <p:sp>
        <p:nvSpPr>
          <p:cNvPr id="4" name="TextBox 3">
            <a:extLst>
              <a:ext uri="{FF2B5EF4-FFF2-40B4-BE49-F238E27FC236}">
                <a16:creationId xmlns:a16="http://schemas.microsoft.com/office/drawing/2014/main" id="{CB4A9C23-AD15-6088-A5BF-98CF4BD9E27D}"/>
              </a:ext>
            </a:extLst>
          </p:cNvPr>
          <p:cNvSpPr txBox="1"/>
          <p:nvPr/>
        </p:nvSpPr>
        <p:spPr>
          <a:xfrm>
            <a:off x="748937" y="1778016"/>
            <a:ext cx="7427397" cy="4832092"/>
          </a:xfrm>
          <a:prstGeom prst="rect">
            <a:avLst/>
          </a:prstGeom>
          <a:noFill/>
        </p:spPr>
        <p:txBody>
          <a:bodyPr wrap="square" rtlCol="0">
            <a:spAutoFit/>
          </a:bodyPr>
          <a:lstStyle/>
          <a:p>
            <a:r>
              <a:rPr lang="en-US" sz="2000">
                <a:latin typeface="BC Sans" pitchFamily="2" charset="0"/>
                <a:ea typeface="BC Sans" pitchFamily="2" charset="0"/>
              </a:rPr>
              <a:t>BC Timber Sales is certified under the Sustainable Forestry Initiative (SFI) Forest Management Standard (2022)</a:t>
            </a:r>
          </a:p>
          <a:p>
            <a:endParaRPr lang="en-US" sz="1000">
              <a:latin typeface="BC Sans" pitchFamily="2" charset="0"/>
              <a:ea typeface="BC Sans" pitchFamily="2" charset="0"/>
            </a:endParaRPr>
          </a:p>
          <a:p>
            <a:r>
              <a:rPr lang="en-US" sz="2000" b="1">
                <a:latin typeface="BC Sans" pitchFamily="2" charset="0"/>
                <a:ea typeface="BC Sans" pitchFamily="2" charset="0"/>
              </a:rPr>
              <a:t>Objective 4 . Conservation of Biological Diversity   </a:t>
            </a:r>
          </a:p>
          <a:p>
            <a:pPr marL="0" lvl="1"/>
            <a:r>
              <a:rPr lang="en-US" sz="2000" u="sng">
                <a:latin typeface="BC Sans" pitchFamily="2" charset="0"/>
                <a:ea typeface="BC Sans" pitchFamily="2" charset="0"/>
              </a:rPr>
              <a:t>Performance Measure 4.2</a:t>
            </a:r>
            <a:r>
              <a:rPr lang="en-US" sz="2000">
                <a:latin typeface="BC Sans" pitchFamily="2" charset="0"/>
                <a:ea typeface="BC Sans" pitchFamily="2" charset="0"/>
              </a:rPr>
              <a:t>:  </a:t>
            </a:r>
            <a:r>
              <a:rPr lang="en-US" sz="2000" i="1">
                <a:latin typeface="BC Sans" pitchFamily="2" charset="0"/>
                <a:ea typeface="BC Sans" pitchFamily="2" charset="0"/>
              </a:rPr>
              <a:t>Certified Organizations shall protect threatened and endangered species, critically imperiled and imperiled species (Forests with Exceptional Conservation Values), and natural communities and old-growth forests</a:t>
            </a:r>
            <a:r>
              <a:rPr lang="en-US" sz="2000">
                <a:latin typeface="BC Sans" pitchFamily="2" charset="0"/>
                <a:ea typeface="BC Sans" pitchFamily="2" charset="0"/>
              </a:rPr>
              <a:t>.</a:t>
            </a:r>
          </a:p>
          <a:p>
            <a:pPr marL="742950" lvl="1" indent="-285750">
              <a:buFont typeface="Arial" panose="020B0604020202020204" pitchFamily="34" charset="0"/>
              <a:buChar char="•"/>
            </a:pPr>
            <a:r>
              <a:rPr lang="en-US" sz="2000" u="sng">
                <a:latin typeface="BC Sans" pitchFamily="2" charset="0"/>
                <a:ea typeface="BC Sans" pitchFamily="2" charset="0"/>
              </a:rPr>
              <a:t>Indicator 4.2.1</a:t>
            </a:r>
            <a:r>
              <a:rPr lang="en-US" sz="2000">
                <a:latin typeface="BC Sans" pitchFamily="2" charset="0"/>
                <a:ea typeface="BC Sans" pitchFamily="2" charset="0"/>
              </a:rPr>
              <a:t>:  </a:t>
            </a:r>
            <a:r>
              <a:rPr lang="en-US" sz="2000" i="1">
                <a:latin typeface="BC Sans" pitchFamily="2" charset="0"/>
                <a:ea typeface="BC Sans" pitchFamily="2" charset="0"/>
              </a:rPr>
              <a:t>Program to protect threatened and endangered species</a:t>
            </a:r>
            <a:r>
              <a:rPr lang="en-US" sz="2000">
                <a:latin typeface="BC Sans" pitchFamily="2" charset="0"/>
                <a:ea typeface="BC Sans" pitchFamily="2" charset="0"/>
              </a:rPr>
              <a:t>.</a:t>
            </a:r>
          </a:p>
          <a:p>
            <a:pPr marL="742950" lvl="1" indent="-285750">
              <a:buFont typeface="Arial" panose="020B0604020202020204" pitchFamily="34" charset="0"/>
              <a:buChar char="•"/>
            </a:pPr>
            <a:r>
              <a:rPr lang="en-US" sz="2000" u="sng">
                <a:latin typeface="BC Sans" pitchFamily="2" charset="0"/>
                <a:ea typeface="BC Sans" pitchFamily="2" charset="0"/>
              </a:rPr>
              <a:t>Indicator 4.2.2</a:t>
            </a:r>
            <a:r>
              <a:rPr lang="en-US" sz="2000">
                <a:latin typeface="BC Sans" pitchFamily="2" charset="0"/>
                <a:ea typeface="BC Sans" pitchFamily="2" charset="0"/>
              </a:rPr>
              <a:t>: </a:t>
            </a:r>
            <a:r>
              <a:rPr lang="en-US" sz="2000" i="1">
                <a:highlight>
                  <a:srgbClr val="FFFF00"/>
                </a:highlight>
                <a:latin typeface="BC Sans" pitchFamily="2" charset="0"/>
                <a:ea typeface="BC Sans" pitchFamily="2" charset="0"/>
              </a:rPr>
              <a:t>Program to locate and protect known sites of flora and fauna associated with viable occurrences of critically imperiled and imperiled species and ecological communities, defined as Forests with Exceptional Conservation Value</a:t>
            </a:r>
            <a:r>
              <a:rPr lang="en-US" sz="2000">
                <a:highlight>
                  <a:srgbClr val="FFFF00"/>
                </a:highlight>
                <a:latin typeface="BC Sans" pitchFamily="2" charset="0"/>
                <a:ea typeface="BC Sans" pitchFamily="2" charset="0"/>
              </a:rPr>
              <a:t>.  </a:t>
            </a:r>
          </a:p>
          <a:p>
            <a:pPr lvl="1"/>
            <a:endParaRPr lang="en-US"/>
          </a:p>
        </p:txBody>
      </p:sp>
      <p:pic>
        <p:nvPicPr>
          <p:cNvPr id="3" name="Picture 2">
            <a:extLst>
              <a:ext uri="{FF2B5EF4-FFF2-40B4-BE49-F238E27FC236}">
                <a16:creationId xmlns:a16="http://schemas.microsoft.com/office/drawing/2014/main" id="{446D0B9F-D052-9207-700E-11A157D1ACF7}"/>
              </a:ext>
            </a:extLst>
          </p:cNvPr>
          <p:cNvPicPr>
            <a:picLocks noChangeAspect="1"/>
          </p:cNvPicPr>
          <p:nvPr/>
        </p:nvPicPr>
        <p:blipFill rotWithShape="1">
          <a:blip r:embed="rId3"/>
          <a:srcRect t="2984" b="3097"/>
          <a:stretch/>
        </p:blipFill>
        <p:spPr>
          <a:xfrm>
            <a:off x="8288531" y="1855434"/>
            <a:ext cx="2950599" cy="4154750"/>
          </a:xfrm>
          <a:prstGeom prst="rect">
            <a:avLst/>
          </a:prstGeom>
        </p:spPr>
      </p:pic>
    </p:spTree>
    <p:extLst>
      <p:ext uri="{BB962C8B-B14F-4D97-AF65-F5344CB8AC3E}">
        <p14:creationId xmlns:p14="http://schemas.microsoft.com/office/powerpoint/2010/main" val="2257157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5CB2E-B8F7-DA5C-E6D3-D4E3227DCE36}"/>
              </a:ext>
            </a:extLst>
          </p:cNvPr>
          <p:cNvSpPr>
            <a:spLocks noGrp="1"/>
          </p:cNvSpPr>
          <p:nvPr>
            <p:ph type="title"/>
          </p:nvPr>
        </p:nvSpPr>
        <p:spPr>
          <a:xfrm>
            <a:off x="365760" y="18255"/>
            <a:ext cx="9626600" cy="1393985"/>
          </a:xfrm>
        </p:spPr>
        <p:txBody>
          <a:bodyPr vert="horz" lIns="91440" tIns="45720" rIns="91440" bIns="45720" rtlCol="0" anchor="ctr">
            <a:normAutofit/>
          </a:bodyPr>
          <a:lstStyle/>
          <a:p>
            <a:r>
              <a:rPr lang="en-US" b="1" kern="1200">
                <a:latin typeface="BC Sans" pitchFamily="2" charset="0"/>
                <a:ea typeface="BC Sans" pitchFamily="2" charset="0"/>
                <a:cs typeface="+mj-cs"/>
              </a:rPr>
              <a:t>  AREC Program Components</a:t>
            </a:r>
          </a:p>
        </p:txBody>
      </p:sp>
      <p:sp>
        <p:nvSpPr>
          <p:cNvPr id="3" name="TextBox 2">
            <a:extLst>
              <a:ext uri="{FF2B5EF4-FFF2-40B4-BE49-F238E27FC236}">
                <a16:creationId xmlns:a16="http://schemas.microsoft.com/office/drawing/2014/main" id="{C4675691-A10F-271F-915B-39DAB6A3DA89}"/>
              </a:ext>
            </a:extLst>
          </p:cNvPr>
          <p:cNvSpPr txBox="1"/>
          <p:nvPr/>
        </p:nvSpPr>
        <p:spPr>
          <a:xfrm>
            <a:off x="838200" y="2634090"/>
            <a:ext cx="5181600" cy="3542873"/>
          </a:xfrm>
          <a:prstGeom prst="rect">
            <a:avLst/>
          </a:prstGeom>
        </p:spPr>
        <p:txBody>
          <a:bodyPr vert="horz" lIns="91440" tIns="45720" rIns="91440" bIns="45720" rtlCol="0" anchor="t">
            <a:normAutofit fontScale="85000" lnSpcReduction="10000"/>
          </a:bodyPr>
          <a:lstStyle/>
          <a:p>
            <a:pPr>
              <a:lnSpc>
                <a:spcPct val="90000"/>
              </a:lnSpc>
              <a:spcBef>
                <a:spcPts val="1000"/>
              </a:spcBef>
            </a:pPr>
            <a:r>
              <a:rPr lang="en-US" sz="2400">
                <a:latin typeface="BC Sans"/>
              </a:rPr>
              <a:t>Standard Operating Procedures</a:t>
            </a:r>
          </a:p>
          <a:p>
            <a:pPr marL="685800" lvl="1" indent="-228600">
              <a:lnSpc>
                <a:spcPct val="90000"/>
              </a:lnSpc>
              <a:spcBef>
                <a:spcPts val="1000"/>
              </a:spcBef>
              <a:buFont typeface="Courier New" pitchFamily="2" charset="2"/>
              <a:buChar char="o"/>
            </a:pPr>
            <a:r>
              <a:rPr lang="en-US" sz="2400">
                <a:latin typeface="BC Sans"/>
              </a:rPr>
              <a:t>Babine Business Area SOMC and AREC SOP: 2026-04-02 </a:t>
            </a:r>
          </a:p>
          <a:p>
            <a:pPr marL="685800" lvl="1" indent="-228600">
              <a:lnSpc>
                <a:spcPct val="90000"/>
              </a:lnSpc>
              <a:spcBef>
                <a:spcPts val="1000"/>
              </a:spcBef>
              <a:buFont typeface="Courier New" pitchFamily="2" charset="2"/>
              <a:buChar char="o"/>
            </a:pPr>
            <a:r>
              <a:rPr lang="en-US" sz="2400">
                <a:latin typeface="BC Sans"/>
              </a:rPr>
              <a:t>Skeena Business Area SOMC and AREC SOP 2025-06-02</a:t>
            </a:r>
            <a:endParaRPr lang="en-US">
              <a:latin typeface="BC Sans"/>
            </a:endParaRPr>
          </a:p>
          <a:p>
            <a:pPr>
              <a:lnSpc>
                <a:spcPct val="90000"/>
              </a:lnSpc>
              <a:spcBef>
                <a:spcPts val="1000"/>
              </a:spcBef>
            </a:pPr>
            <a:r>
              <a:rPr lang="en-US" sz="2400">
                <a:latin typeface="BC Sans"/>
              </a:rPr>
              <a:t>AREC Focus List</a:t>
            </a:r>
          </a:p>
          <a:p>
            <a:pPr marL="800100" lvl="1" indent="-342900">
              <a:lnSpc>
                <a:spcPct val="90000"/>
              </a:lnSpc>
              <a:spcBef>
                <a:spcPts val="1000"/>
              </a:spcBef>
              <a:buFont typeface="Courier New"/>
              <a:buChar char="o"/>
            </a:pPr>
            <a:r>
              <a:rPr lang="en-US" sz="2400">
                <a:latin typeface="BC Sans"/>
              </a:rPr>
              <a:t>TBA – 2024-08-30</a:t>
            </a:r>
          </a:p>
          <a:p>
            <a:pPr marL="800100" lvl="1" indent="-342900">
              <a:lnSpc>
                <a:spcPct val="90000"/>
              </a:lnSpc>
              <a:spcBef>
                <a:spcPts val="1000"/>
              </a:spcBef>
              <a:buFont typeface="Courier New"/>
              <a:buChar char="o"/>
            </a:pPr>
            <a:r>
              <a:rPr lang="en-US" sz="2400">
                <a:latin typeface="BC Sans"/>
              </a:rPr>
              <a:t>TSK – 2022-12-17</a:t>
            </a:r>
          </a:p>
          <a:p>
            <a:pPr marL="342900" indent="-342900">
              <a:lnSpc>
                <a:spcPct val="90000"/>
              </a:lnSpc>
              <a:spcBef>
                <a:spcPts val="1000"/>
              </a:spcBef>
              <a:buFont typeface="Wingdings" panose="05000000000000000000" pitchFamily="2" charset="2"/>
              <a:buChar char="Ø"/>
            </a:pPr>
            <a:r>
              <a:rPr lang="en-US" sz="2400">
                <a:latin typeface="BC Sans" pitchFamily="2" charset="0"/>
              </a:rPr>
              <a:t>The excel version of the AREC Focus List is available on the BCTS intranet site: </a:t>
            </a:r>
            <a:r>
              <a:rPr lang="en-US" sz="2400">
                <a:hlinkClick r:id="rId3"/>
              </a:rPr>
              <a:t>AREC focus lists - Ministry of Forests</a:t>
            </a:r>
            <a:endParaRPr lang="en-US" sz="2400">
              <a:latin typeface="BC Sans" pitchFamily="2" charset="0"/>
            </a:endParaRPr>
          </a:p>
          <a:p>
            <a:pPr marL="228600" indent="-228600">
              <a:lnSpc>
                <a:spcPct val="90000"/>
              </a:lnSpc>
              <a:spcBef>
                <a:spcPts val="1000"/>
              </a:spcBef>
              <a:buFont typeface="Arial" pitchFamily="2" charset="2"/>
              <a:buChar char="•"/>
            </a:pPr>
            <a:endParaRPr lang="en-US" sz="2400">
              <a:highlight>
                <a:srgbClr val="FFFF00"/>
              </a:highlight>
              <a:latin typeface="BC Sans" pitchFamily="2" charset="0"/>
            </a:endParaRPr>
          </a:p>
        </p:txBody>
      </p:sp>
      <p:pic>
        <p:nvPicPr>
          <p:cNvPr id="6" name="Picture 5">
            <a:extLst>
              <a:ext uri="{FF2B5EF4-FFF2-40B4-BE49-F238E27FC236}">
                <a16:creationId xmlns:a16="http://schemas.microsoft.com/office/drawing/2014/main" id="{4780515C-F8CC-3729-2E13-60573221B7ED}"/>
              </a:ext>
            </a:extLst>
          </p:cNvPr>
          <p:cNvPicPr>
            <a:picLocks noChangeAspect="1"/>
          </p:cNvPicPr>
          <p:nvPr/>
        </p:nvPicPr>
        <p:blipFill>
          <a:blip r:embed="rId4"/>
          <a:stretch>
            <a:fillRect/>
          </a:stretch>
        </p:blipFill>
        <p:spPr>
          <a:xfrm>
            <a:off x="7154685" y="4106836"/>
            <a:ext cx="3588612" cy="1673740"/>
          </a:xfrm>
          <a:prstGeom prst="rect">
            <a:avLst/>
          </a:prstGeom>
        </p:spPr>
      </p:pic>
      <p:pic>
        <p:nvPicPr>
          <p:cNvPr id="4" name="Picture 3" descr="A white rectangular box with green text&#10;&#10;AI-generated content may be incorrect.">
            <a:extLst>
              <a:ext uri="{FF2B5EF4-FFF2-40B4-BE49-F238E27FC236}">
                <a16:creationId xmlns:a16="http://schemas.microsoft.com/office/drawing/2014/main" id="{100CAB33-40C5-3E6A-E973-86E8DACCB3E0}"/>
              </a:ext>
            </a:extLst>
          </p:cNvPr>
          <p:cNvPicPr>
            <a:picLocks noChangeAspect="1"/>
          </p:cNvPicPr>
          <p:nvPr/>
        </p:nvPicPr>
        <p:blipFill>
          <a:blip r:embed="rId5"/>
          <a:stretch>
            <a:fillRect/>
          </a:stretch>
        </p:blipFill>
        <p:spPr>
          <a:xfrm>
            <a:off x="6094026" y="2629597"/>
            <a:ext cx="5449462" cy="1264270"/>
          </a:xfrm>
          <a:prstGeom prst="rect">
            <a:avLst/>
          </a:prstGeom>
        </p:spPr>
      </p:pic>
      <p:sp>
        <p:nvSpPr>
          <p:cNvPr id="9" name="TextBox 8">
            <a:extLst>
              <a:ext uri="{FF2B5EF4-FFF2-40B4-BE49-F238E27FC236}">
                <a16:creationId xmlns:a16="http://schemas.microsoft.com/office/drawing/2014/main" id="{434CED59-E85D-D7AA-82A9-8D1428F95BF2}"/>
              </a:ext>
            </a:extLst>
          </p:cNvPr>
          <p:cNvSpPr txBox="1"/>
          <p:nvPr/>
        </p:nvSpPr>
        <p:spPr>
          <a:xfrm>
            <a:off x="1022194" y="1570463"/>
            <a:ext cx="10287000" cy="1138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en-US" sz="2000" b="1" baseline="0">
                <a:latin typeface="BC Sans"/>
                <a:ea typeface="Segoe UI"/>
                <a:cs typeface="Segoe UI"/>
              </a:rPr>
              <a:t>AREC program components are posted on the BCTS EMS/SFM external website:</a:t>
            </a:r>
            <a:r>
              <a:rPr lang="en-US" sz="1500" baseline="0">
                <a:latin typeface="BC Sans"/>
                <a:ea typeface="Segoe UI"/>
                <a:cs typeface="Segoe UI"/>
              </a:rPr>
              <a:t> </a:t>
            </a:r>
            <a:r>
              <a:rPr lang="en-US" sz="1500">
                <a:latin typeface="BC Sans"/>
                <a:ea typeface="Segoe UI"/>
                <a:cs typeface="Segoe UI"/>
              </a:rPr>
              <a:t>​</a:t>
            </a:r>
          </a:p>
          <a:p>
            <a:pPr rtl="0"/>
            <a:r>
              <a:rPr lang="en-US" sz="1500" u="sng" strike="noStrike" baseline="0">
                <a:solidFill>
                  <a:srgbClr val="3587C8"/>
                </a:solidFill>
                <a:latin typeface="Calibri"/>
                <a:ea typeface="Segoe UI"/>
                <a:cs typeface="Segoe UI"/>
                <a:hlinkClick r:id="rId6"/>
              </a:rPr>
              <a:t>BC Timber Sales - Business Area Environmental Management System (EMS) and Sustainable Forest Management (SFM) - Province of British Columbia</a:t>
            </a:r>
          </a:p>
          <a:p>
            <a:pPr algn="ctr"/>
            <a:endParaRPr lang="en-US"/>
          </a:p>
        </p:txBody>
      </p:sp>
      <p:cxnSp>
        <p:nvCxnSpPr>
          <p:cNvPr id="7" name="Straight Arrow Connector 6">
            <a:extLst>
              <a:ext uri="{FF2B5EF4-FFF2-40B4-BE49-F238E27FC236}">
                <a16:creationId xmlns:a16="http://schemas.microsoft.com/office/drawing/2014/main" id="{C60A6959-BDBD-3C27-7E8B-A096D659DFC9}"/>
              </a:ext>
            </a:extLst>
          </p:cNvPr>
          <p:cNvCxnSpPr/>
          <p:nvPr/>
        </p:nvCxnSpPr>
        <p:spPr>
          <a:xfrm>
            <a:off x="5556069" y="3335383"/>
            <a:ext cx="68797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FF45BF4-3208-A204-9AA0-F123B757F4DD}"/>
              </a:ext>
            </a:extLst>
          </p:cNvPr>
          <p:cNvCxnSpPr/>
          <p:nvPr/>
        </p:nvCxnSpPr>
        <p:spPr>
          <a:xfrm>
            <a:off x="5556069" y="4005943"/>
            <a:ext cx="1598616" cy="50509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0249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1FB64-D8CC-5FB6-4B55-E039E61E06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5B94B9-51A4-3950-3A77-3814E544A732}"/>
              </a:ext>
            </a:extLst>
          </p:cNvPr>
          <p:cNvSpPr>
            <a:spLocks noGrp="1"/>
          </p:cNvSpPr>
          <p:nvPr>
            <p:ph type="title"/>
          </p:nvPr>
        </p:nvSpPr>
        <p:spPr>
          <a:xfrm>
            <a:off x="88777" y="18255"/>
            <a:ext cx="10134010" cy="1393985"/>
          </a:xfrm>
        </p:spPr>
        <p:txBody>
          <a:bodyPr/>
          <a:lstStyle/>
          <a:p>
            <a:r>
              <a:rPr lang="en-CA">
                <a:latin typeface="BC Sans"/>
              </a:rPr>
              <a:t>   AREC Focus List</a:t>
            </a:r>
            <a:endParaRPr lang="en-US">
              <a:latin typeface="BC Sans"/>
            </a:endParaRPr>
          </a:p>
        </p:txBody>
      </p:sp>
      <p:pic>
        <p:nvPicPr>
          <p:cNvPr id="6" name="Picture 5">
            <a:extLst>
              <a:ext uri="{FF2B5EF4-FFF2-40B4-BE49-F238E27FC236}">
                <a16:creationId xmlns:a16="http://schemas.microsoft.com/office/drawing/2014/main" id="{E4B5D314-6F01-6AAB-1661-A18915DAD14F}"/>
              </a:ext>
            </a:extLst>
          </p:cNvPr>
          <p:cNvPicPr>
            <a:picLocks noChangeAspect="1"/>
          </p:cNvPicPr>
          <p:nvPr/>
        </p:nvPicPr>
        <p:blipFill>
          <a:blip r:embed="rId3"/>
          <a:stretch>
            <a:fillRect/>
          </a:stretch>
        </p:blipFill>
        <p:spPr>
          <a:xfrm>
            <a:off x="572877" y="1916621"/>
            <a:ext cx="8482988" cy="3860403"/>
          </a:xfrm>
          <a:prstGeom prst="rect">
            <a:avLst/>
          </a:prstGeom>
        </p:spPr>
      </p:pic>
      <p:sp>
        <p:nvSpPr>
          <p:cNvPr id="7" name="TextBox 6">
            <a:extLst>
              <a:ext uri="{FF2B5EF4-FFF2-40B4-BE49-F238E27FC236}">
                <a16:creationId xmlns:a16="http://schemas.microsoft.com/office/drawing/2014/main" id="{46A014C4-5549-F637-A68F-87C6FA721296}"/>
              </a:ext>
            </a:extLst>
          </p:cNvPr>
          <p:cNvSpPr txBox="1"/>
          <p:nvPr/>
        </p:nvSpPr>
        <p:spPr>
          <a:xfrm>
            <a:off x="9144000" y="2263966"/>
            <a:ext cx="2560320" cy="3416320"/>
          </a:xfrm>
          <a:prstGeom prst="rect">
            <a:avLst/>
          </a:prstGeom>
          <a:noFill/>
        </p:spPr>
        <p:txBody>
          <a:bodyPr wrap="square" rtlCol="0">
            <a:spAutoFit/>
          </a:bodyPr>
          <a:lstStyle/>
          <a:p>
            <a:r>
              <a:rPr lang="en-CA" dirty="0"/>
              <a:t>The AREC Focus Lists are large: </a:t>
            </a:r>
          </a:p>
          <a:p>
            <a:pPr marL="285750" indent="-285750">
              <a:buFont typeface="Arial" panose="020B0604020202020204" pitchFamily="34" charset="0"/>
              <a:buChar char="•"/>
            </a:pPr>
            <a:r>
              <a:rPr lang="en-CA" dirty="0"/>
              <a:t>TSK = 49 AREC </a:t>
            </a:r>
          </a:p>
          <a:p>
            <a:pPr marL="285750" indent="-285750">
              <a:buFont typeface="Arial" panose="020B0604020202020204" pitchFamily="34" charset="0"/>
              <a:buChar char="•"/>
            </a:pPr>
            <a:r>
              <a:rPr lang="en-CA" dirty="0"/>
              <a:t>TBA =  26 AREC. </a:t>
            </a:r>
          </a:p>
          <a:p>
            <a:endParaRPr lang="en-CA" dirty="0"/>
          </a:p>
          <a:p>
            <a:r>
              <a:rPr lang="en-CA" dirty="0"/>
              <a:t>During your pre-work you can sort and filter the list based on the BEC units mapped within your area of interest.  </a:t>
            </a:r>
          </a:p>
          <a:p>
            <a:endParaRPr lang="en-CA" dirty="0"/>
          </a:p>
          <a:p>
            <a:r>
              <a:rPr lang="en-CA" i="1" dirty="0">
                <a:solidFill>
                  <a:srgbClr val="FF0000"/>
                </a:solidFill>
              </a:rPr>
              <a:t>Excel demo – CWHws1</a:t>
            </a:r>
            <a:endParaRPr lang="en-US" i="1" dirty="0">
              <a:solidFill>
                <a:srgbClr val="FF0000"/>
              </a:solidFill>
            </a:endParaRPr>
          </a:p>
        </p:txBody>
      </p:sp>
    </p:spTree>
    <p:extLst>
      <p:ext uri="{BB962C8B-B14F-4D97-AF65-F5344CB8AC3E}">
        <p14:creationId xmlns:p14="http://schemas.microsoft.com/office/powerpoint/2010/main" val="2658812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245ED-8941-9EA5-65DC-99FF95C15BED}"/>
              </a:ext>
            </a:extLst>
          </p:cNvPr>
          <p:cNvSpPr>
            <a:spLocks noGrp="1"/>
          </p:cNvSpPr>
          <p:nvPr>
            <p:ph type="title"/>
          </p:nvPr>
        </p:nvSpPr>
        <p:spPr/>
        <p:txBody>
          <a:bodyPr/>
          <a:lstStyle/>
          <a:p>
            <a:r>
              <a:rPr lang="en-CA"/>
              <a:t>AREC Program Implementation</a:t>
            </a:r>
            <a:endParaRPr lang="en-US"/>
          </a:p>
        </p:txBody>
      </p:sp>
      <p:sp>
        <p:nvSpPr>
          <p:cNvPr id="3" name="Content Placeholder 2">
            <a:extLst>
              <a:ext uri="{FF2B5EF4-FFF2-40B4-BE49-F238E27FC236}">
                <a16:creationId xmlns:a16="http://schemas.microsoft.com/office/drawing/2014/main" id="{D47482E9-0C4D-E7B6-35F8-D119C5E3B10F}"/>
              </a:ext>
            </a:extLst>
          </p:cNvPr>
          <p:cNvSpPr>
            <a:spLocks noGrp="1"/>
          </p:cNvSpPr>
          <p:nvPr>
            <p:ph sz="half" idx="1"/>
          </p:nvPr>
        </p:nvSpPr>
        <p:spPr>
          <a:xfrm>
            <a:off x="580896" y="1512810"/>
            <a:ext cx="5438904" cy="4976967"/>
          </a:xfrm>
        </p:spPr>
        <p:txBody>
          <a:bodyPr vert="horz" lIns="91440" tIns="45720" rIns="91440" bIns="45720" rtlCol="0" anchor="t">
            <a:normAutofit/>
          </a:bodyPr>
          <a:lstStyle/>
          <a:p>
            <a:pPr marL="0" indent="0" algn="ctr">
              <a:buNone/>
            </a:pPr>
            <a:r>
              <a:rPr lang="en-CA" b="1"/>
              <a:t>Field Assessment Procedures</a:t>
            </a:r>
          </a:p>
          <a:p>
            <a:pPr marL="0" indent="0">
              <a:buNone/>
            </a:pPr>
            <a:r>
              <a:rPr lang="en-CA" sz="1800">
                <a:latin typeface="BC Sans"/>
              </a:rPr>
              <a:t>Practical field assessment procedures were developed as a tool to confirm the presence of a potential AREC during fieldwork. </a:t>
            </a:r>
            <a:r>
              <a:rPr lang="en-CA">
                <a:latin typeface="BC Sans"/>
              </a:rPr>
              <a:t> </a:t>
            </a:r>
          </a:p>
          <a:p>
            <a:pPr>
              <a:buFont typeface="Arial" panose="020B0604020202020204" pitchFamily="34" charset="0"/>
              <a:buChar char="•"/>
            </a:pPr>
            <a:r>
              <a:rPr lang="en-CA" sz="1800">
                <a:latin typeface="BC Sans"/>
              </a:rPr>
              <a:t>Derived for Natural Disturbance Types (Biodiversity Guidebook 1995).</a:t>
            </a:r>
          </a:p>
          <a:p>
            <a:pPr lvl="1"/>
            <a:r>
              <a:rPr lang="en-CA" sz="1800">
                <a:latin typeface="BC Sans"/>
              </a:rPr>
              <a:t>TSK is in NDT 1, 2 and 3</a:t>
            </a:r>
          </a:p>
          <a:p>
            <a:pPr lvl="1"/>
            <a:r>
              <a:rPr lang="en-CA" sz="1800">
                <a:latin typeface="BC Sans"/>
              </a:rPr>
              <a:t>TBA is in NDT 2 and 3 </a:t>
            </a:r>
          </a:p>
          <a:p>
            <a:pPr marL="457200" lvl="1" indent="0">
              <a:buNone/>
            </a:pPr>
            <a:r>
              <a:rPr lang="en-CA" sz="1800">
                <a:latin typeface="BC Sans"/>
              </a:rPr>
              <a:t> (minor amount of NDT 1)</a:t>
            </a:r>
            <a:endParaRPr lang="en-CA"/>
          </a:p>
          <a:p>
            <a:pPr>
              <a:buFont typeface="Arial" panose="020B0604020202020204" pitchFamily="34" charset="0"/>
              <a:buChar char="•"/>
            </a:pPr>
            <a:r>
              <a:rPr lang="en-CA" sz="1800">
                <a:latin typeface="BC Sans"/>
              </a:rPr>
              <a:t>Procedures include step-by-step directions to follow and data to collect with additional details beyond site series </a:t>
            </a:r>
          </a:p>
          <a:p>
            <a:pPr>
              <a:buFont typeface="Arial" panose="020B0604020202020204" pitchFamily="34" charset="0"/>
              <a:buChar char="•"/>
            </a:pPr>
            <a:r>
              <a:rPr lang="en-CA" sz="1800">
                <a:latin typeface="BC Sans"/>
              </a:rPr>
              <a:t>A field reference card is available including visual flowcharts with supporting figures</a:t>
            </a:r>
            <a:endParaRPr lang="en-US" sz="1800">
              <a:latin typeface="BC Sans"/>
            </a:endParaRPr>
          </a:p>
        </p:txBody>
      </p:sp>
      <p:pic>
        <p:nvPicPr>
          <p:cNvPr id="5" name="Content Placeholder 4" descr="A picture containing text, map, atlas&#10;&#10;Description automatically generated">
            <a:extLst>
              <a:ext uri="{FF2B5EF4-FFF2-40B4-BE49-F238E27FC236}">
                <a16:creationId xmlns:a16="http://schemas.microsoft.com/office/drawing/2014/main" id="{E657A636-6BE9-3D4E-6C08-14DC7B1A784B}"/>
              </a:ext>
            </a:extLst>
          </p:cNvPr>
          <p:cNvPicPr>
            <a:picLocks noGrp="1" noChangeAspect="1"/>
          </p:cNvPicPr>
          <p:nvPr>
            <p:ph sz="half" idx="2"/>
          </p:nvPr>
        </p:nvPicPr>
        <p:blipFill>
          <a:blip r:embed="rId2"/>
          <a:stretch>
            <a:fillRect/>
          </a:stretch>
        </p:blipFill>
        <p:spPr>
          <a:xfrm>
            <a:off x="5928360" y="1447727"/>
            <a:ext cx="3820160" cy="3275993"/>
          </a:xfrm>
          <a:prstGeom prst="rect">
            <a:avLst/>
          </a:prstGeom>
        </p:spPr>
      </p:pic>
      <p:cxnSp>
        <p:nvCxnSpPr>
          <p:cNvPr id="8" name="Straight Arrow Connector 7">
            <a:extLst>
              <a:ext uri="{FF2B5EF4-FFF2-40B4-BE49-F238E27FC236}">
                <a16:creationId xmlns:a16="http://schemas.microsoft.com/office/drawing/2014/main" id="{9D399A5B-DA06-2403-DC47-A15948A47AB4}"/>
              </a:ext>
            </a:extLst>
          </p:cNvPr>
          <p:cNvCxnSpPr>
            <a:cxnSpLocks/>
          </p:cNvCxnSpPr>
          <p:nvPr/>
        </p:nvCxnSpPr>
        <p:spPr>
          <a:xfrm>
            <a:off x="3973817" y="3719745"/>
            <a:ext cx="2036691" cy="23399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904E43B-4F10-5598-452D-1833837B9D16}"/>
              </a:ext>
            </a:extLst>
          </p:cNvPr>
          <p:cNvCxnSpPr>
            <a:cxnSpLocks/>
          </p:cNvCxnSpPr>
          <p:nvPr/>
        </p:nvCxnSpPr>
        <p:spPr>
          <a:xfrm flipV="1">
            <a:off x="5612409" y="3509820"/>
            <a:ext cx="2755891" cy="136604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6269097-87C8-650F-7666-FFE07CBF357B}"/>
              </a:ext>
            </a:extLst>
          </p:cNvPr>
          <p:cNvCxnSpPr>
            <a:cxnSpLocks/>
          </p:cNvCxnSpPr>
          <p:nvPr/>
        </p:nvCxnSpPr>
        <p:spPr>
          <a:xfrm flipV="1">
            <a:off x="5599133" y="5108980"/>
            <a:ext cx="2477340" cy="44708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black and white document with text&#10;&#10;AI-generated content may be incorrect.">
            <a:extLst>
              <a:ext uri="{FF2B5EF4-FFF2-40B4-BE49-F238E27FC236}">
                <a16:creationId xmlns:a16="http://schemas.microsoft.com/office/drawing/2014/main" id="{2541A1E5-3CE5-1FAD-F80D-CB34ADC72AA0}"/>
              </a:ext>
            </a:extLst>
          </p:cNvPr>
          <p:cNvPicPr>
            <a:picLocks noChangeAspect="1"/>
          </p:cNvPicPr>
          <p:nvPr/>
        </p:nvPicPr>
        <p:blipFill>
          <a:blip r:embed="rId3"/>
          <a:stretch>
            <a:fillRect/>
          </a:stretch>
        </p:blipFill>
        <p:spPr>
          <a:xfrm>
            <a:off x="8410110" y="2777002"/>
            <a:ext cx="3159049" cy="1285412"/>
          </a:xfrm>
          <a:prstGeom prst="rect">
            <a:avLst/>
          </a:prstGeom>
        </p:spPr>
      </p:pic>
      <p:pic>
        <p:nvPicPr>
          <p:cNvPr id="7" name="Picture 6" descr="A diagram of a field reference&#10;&#10;AI-generated content may be incorrect.">
            <a:extLst>
              <a:ext uri="{FF2B5EF4-FFF2-40B4-BE49-F238E27FC236}">
                <a16:creationId xmlns:a16="http://schemas.microsoft.com/office/drawing/2014/main" id="{3BACCEB9-3516-7263-9EBA-61D635279908}"/>
              </a:ext>
            </a:extLst>
          </p:cNvPr>
          <p:cNvPicPr>
            <a:picLocks noChangeAspect="1"/>
          </p:cNvPicPr>
          <p:nvPr/>
        </p:nvPicPr>
        <p:blipFill>
          <a:blip r:embed="rId4"/>
          <a:stretch>
            <a:fillRect/>
          </a:stretch>
        </p:blipFill>
        <p:spPr>
          <a:xfrm>
            <a:off x="8074297" y="4223757"/>
            <a:ext cx="3486848" cy="1978878"/>
          </a:xfrm>
          <a:prstGeom prst="rect">
            <a:avLst/>
          </a:prstGeom>
        </p:spPr>
      </p:pic>
    </p:spTree>
    <p:extLst>
      <p:ext uri="{BB962C8B-B14F-4D97-AF65-F5344CB8AC3E}">
        <p14:creationId xmlns:p14="http://schemas.microsoft.com/office/powerpoint/2010/main" val="1721968467"/>
      </p:ext>
    </p:extLst>
  </p:cSld>
  <p:clrMapOvr>
    <a:masterClrMapping/>
  </p:clrMapOvr>
</p:sld>
</file>

<file path=ppt/theme/theme1.xml><?xml version="1.0" encoding="utf-8"?>
<a:theme xmlns:a="http://schemas.openxmlformats.org/drawingml/2006/main" name="Office Theme">
  <a:themeElements>
    <a:clrScheme name="BCTS">
      <a:dk1>
        <a:srgbClr val="000000"/>
      </a:dk1>
      <a:lt1>
        <a:srgbClr val="FFFFFF"/>
      </a:lt1>
      <a:dk2>
        <a:srgbClr val="585958"/>
      </a:dk2>
      <a:lt2>
        <a:srgbClr val="B6B7B3"/>
      </a:lt2>
      <a:accent1>
        <a:srgbClr val="026937"/>
      </a:accent1>
      <a:accent2>
        <a:srgbClr val="F58720"/>
      </a:accent2>
      <a:accent3>
        <a:srgbClr val="713D98"/>
      </a:accent3>
      <a:accent4>
        <a:srgbClr val="62B445"/>
      </a:accent4>
      <a:accent5>
        <a:srgbClr val="133E70"/>
      </a:accent5>
      <a:accent6>
        <a:srgbClr val="1E599A"/>
      </a:accent6>
      <a:hlink>
        <a:srgbClr val="3587C8"/>
      </a:hlink>
      <a:folHlink>
        <a:srgbClr val="5BBCE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0E975266F719419D34BB86AC49394B" ma:contentTypeVersion="16" ma:contentTypeDescription="Create a new document." ma:contentTypeScope="" ma:versionID="6166d28fea51d89e6f22ac5cd5d62944">
  <xsd:schema xmlns:xsd="http://www.w3.org/2001/XMLSchema" xmlns:xs="http://www.w3.org/2001/XMLSchema" xmlns:p="http://schemas.microsoft.com/office/2006/metadata/properties" xmlns:ns2="d24a8861-3e3a-4a24-853e-c63fd0e76b6a" xmlns:ns3="37c8a06a-198b-4bda-9c03-29bd4e689df4" targetNamespace="http://schemas.microsoft.com/office/2006/metadata/properties" ma:root="true" ma:fieldsID="a1b2697868bfccd49a250470c6a83201" ns2:_="" ns3:_="">
    <xsd:import namespace="d24a8861-3e3a-4a24-853e-c63fd0e76b6a"/>
    <xsd:import namespace="37c8a06a-198b-4bda-9c03-29bd4e689df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element ref="ns3:SharedWithUsers" minOccurs="0"/>
                <xsd:element ref="ns3:SharedWithDetails" minOccurs="0"/>
                <xsd:element ref="ns2:MediaServiceSearchProperties" minOccurs="0"/>
                <xsd:element ref="ns2:MediaServiceGenerationTime" minOccurs="0"/>
                <xsd:element ref="ns2:MediaServiceEventHashCode"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4a8861-3e3a-4a24-853e-c63fd0e76b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a9b50559-7390-452f-8d4d-780c6c1e431b"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7c8a06a-198b-4bda-9c03-29bd4e689df4"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8998f276-7ce9-484e-92d6-0e52d20474b6}" ma:internalName="TaxCatchAll" ma:showField="CatchAllData" ma:web="37c8a06a-198b-4bda-9c03-29bd4e689d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37c8a06a-198b-4bda-9c03-29bd4e689df4" xsi:nil="true"/>
    <lcf76f155ced4ddcb4097134ff3c332f xmlns="d24a8861-3e3a-4a24-853e-c63fd0e76b6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A6191F-37E3-408E-82E3-7D3CECA9C098}">
  <ds:schemaRefs>
    <ds:schemaRef ds:uri="37c8a06a-198b-4bda-9c03-29bd4e689df4"/>
    <ds:schemaRef ds:uri="d24a8861-3e3a-4a24-853e-c63fd0e76b6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B9A725A-7D89-40F2-8CFF-EA546FFF170C}">
  <ds:schemaRefs>
    <ds:schemaRef ds:uri="37c8a06a-198b-4bda-9c03-29bd4e689df4"/>
    <ds:schemaRef ds:uri="d24a8861-3e3a-4a24-853e-c63fd0e76b6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586DDE0-BE07-49AC-90F7-DC67D37C091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425</TotalTime>
  <Words>1244</Words>
  <Application>Microsoft Office PowerPoint</Application>
  <PresentationFormat>Widescreen</PresentationFormat>
  <Paragraphs>122</Paragraphs>
  <Slides>14</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BC Sans</vt:lpstr>
      <vt:lpstr>Calibri</vt:lpstr>
      <vt:lpstr>Courier New</vt:lpstr>
      <vt:lpstr>Wingdings</vt:lpstr>
      <vt:lpstr>Office Theme</vt:lpstr>
      <vt:lpstr>  At Risk Ecological Communities Awareness Training 2026</vt:lpstr>
      <vt:lpstr>AREC Awareness Training Overview</vt:lpstr>
      <vt:lpstr>Ecological Community Definition</vt:lpstr>
      <vt:lpstr>What are At Risk Ecological Communities?</vt:lpstr>
      <vt:lpstr>Why Protect AREC?</vt:lpstr>
      <vt:lpstr>Sustainable Forestry Initiative</vt:lpstr>
      <vt:lpstr>  AREC Program Components</vt:lpstr>
      <vt:lpstr>   AREC Focus List</vt:lpstr>
      <vt:lpstr>AREC Program Implementation</vt:lpstr>
      <vt:lpstr>                            AREC Process</vt:lpstr>
      <vt:lpstr>AREC Data Collection and Reporting</vt:lpstr>
      <vt:lpstr>AREC Management</vt:lpstr>
      <vt:lpstr>Corporate Resources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Reber</dc:creator>
  <cp:lastModifiedBy>Manley, Dori FOR:EX</cp:lastModifiedBy>
  <cp:revision>3</cp:revision>
  <dcterms:created xsi:type="dcterms:W3CDTF">2022-07-07T21:49:11Z</dcterms:created>
  <dcterms:modified xsi:type="dcterms:W3CDTF">2026-04-23T21:45:27Z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0x0101007C0E975266F719419D34BB86AC49394B</vt:lpwstr>
  </property>
  <property fmtid="{D5CDD505-2E9C-101B-9397-08002B2CF9AE}" pid="3" name="MediaServiceImageTags">
    <vt:lpwstr/>
  </property>
</Properties>
</file>