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9" r:id="rId6"/>
    <p:sldId id="272" r:id="rId7"/>
    <p:sldId id="260" r:id="rId8"/>
    <p:sldId id="267" r:id="rId9"/>
    <p:sldId id="261" r:id="rId10"/>
    <p:sldId id="280" r:id="rId11"/>
    <p:sldId id="283" r:id="rId12"/>
    <p:sldId id="270" r:id="rId13"/>
    <p:sldId id="273" r:id="rId14"/>
    <p:sldId id="274" r:id="rId15"/>
    <p:sldId id="276" r:id="rId16"/>
    <p:sldId id="281" r:id="rId17"/>
    <p:sldId id="282" r:id="rId18"/>
    <p:sldId id="27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D6FD0D-ACAF-429A-CABD-FC6633456E5A}" name="Thrift, Kym ECS:EX" initials="KT" userId="S::Kym.Thrift@gov.bc.ca::b1ffddc8-e460-47da-8818-c75eebe7209f" providerId="AD"/>
  <p188:author id="{CA71AF1C-32E4-3762-7DDD-88090DFE9A32}" name="Johal, Dayah EMLI:EX" initials="DJ" userId="S::Dayah.Johal@gov.bc.ca::8afec811-4321-4c9c-a324-4423b6642f39" providerId="AD"/>
  <p188:author id="{99946722-F4CE-C040-CB17-75AF914531E7}" name="Mason, James M EMLI:EX" initials="JM" userId="S::James.M.Mason@gov.bc.ca::546f2995-b103-48e8-8605-6f80828a71ee" providerId="AD"/>
  <p188:author id="{C7D1179A-0B65-FE6A-D4C1-873CBD3A53D3}" name="Puri, Dayah ECS:EX" initials="DP" userId="S::Dayah.Puri@gov.bc.ca::8afec811-4321-4c9c-a324-4423b6642f3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A72E"/>
    <a:srgbClr val="E9F1E8"/>
    <a:srgbClr val="D0E1CD"/>
    <a:srgbClr val="E4F8E6"/>
    <a:srgbClr val="C3EFC7"/>
    <a:srgbClr val="63A7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uri, Dayah ECS:EX" userId="8afec811-4321-4c9c-a324-4423b6642f39" providerId="ADAL" clId="{56F15FB1-2B6B-4470-9F3F-5E82084AF017}"/>
    <pc:docChg chg="undo custSel modSld">
      <pc:chgData name="Puri, Dayah ECS:EX" userId="8afec811-4321-4c9c-a324-4423b6642f39" providerId="ADAL" clId="{56F15FB1-2B6B-4470-9F3F-5E82084AF017}" dt="2026-05-06T22:23:25.925" v="124" actId="403"/>
      <pc:docMkLst>
        <pc:docMk/>
      </pc:docMkLst>
      <pc:sldChg chg="modSp mod modCm">
        <pc:chgData name="Puri, Dayah ECS:EX" userId="8afec811-4321-4c9c-a324-4423b6642f39" providerId="ADAL" clId="{56F15FB1-2B6B-4470-9F3F-5E82084AF017}" dt="2026-05-05T18:30:50.511" v="43" actId="20577"/>
        <pc:sldMkLst>
          <pc:docMk/>
          <pc:sldMk cId="998321477" sldId="259"/>
        </pc:sldMkLst>
        <pc:graphicFrameChg chg="modGraphic">
          <ac:chgData name="Puri, Dayah ECS:EX" userId="8afec811-4321-4c9c-a324-4423b6642f39" providerId="ADAL" clId="{56F15FB1-2B6B-4470-9F3F-5E82084AF017}" dt="2026-05-05T18:30:50.511" v="43" actId="20577"/>
          <ac:graphicFrameMkLst>
            <pc:docMk/>
            <pc:sldMk cId="998321477" sldId="259"/>
            <ac:graphicFrameMk id="4" creationId="{041B2641-796D-17EE-F794-A9DB113941BE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uri, Dayah ECS:EX" userId="8afec811-4321-4c9c-a324-4423b6642f39" providerId="ADAL" clId="{56F15FB1-2B6B-4470-9F3F-5E82084AF017}" dt="2026-05-05T18:30:50.511" v="43" actId="20577"/>
              <pc2:cmMkLst xmlns:pc2="http://schemas.microsoft.com/office/powerpoint/2019/9/main/command">
                <pc:docMk/>
                <pc:sldMk cId="998321477" sldId="259"/>
                <pc2:cmMk id="{314D9621-A0C0-4FF0-9323-7096347FCA80}"/>
              </pc2:cmMkLst>
            </pc226:cmChg>
          </p:ext>
        </pc:extLst>
      </pc:sldChg>
      <pc:sldChg chg="modSp mod">
        <pc:chgData name="Puri, Dayah ECS:EX" userId="8afec811-4321-4c9c-a324-4423b6642f39" providerId="ADAL" clId="{56F15FB1-2B6B-4470-9F3F-5E82084AF017}" dt="2026-05-05T18:34:34.190" v="53" actId="20577"/>
        <pc:sldMkLst>
          <pc:docMk/>
          <pc:sldMk cId="1231007171" sldId="260"/>
        </pc:sldMkLst>
        <pc:spChg chg="mod">
          <ac:chgData name="Puri, Dayah ECS:EX" userId="8afec811-4321-4c9c-a324-4423b6642f39" providerId="ADAL" clId="{56F15FB1-2B6B-4470-9F3F-5E82084AF017}" dt="2026-05-05T18:34:34.190" v="53" actId="20577"/>
          <ac:spMkLst>
            <pc:docMk/>
            <pc:sldMk cId="1231007171" sldId="260"/>
            <ac:spMk id="3" creationId="{F6101B89-7F52-DC57-0414-CA12D052D7D9}"/>
          </ac:spMkLst>
        </pc:spChg>
      </pc:sldChg>
      <pc:sldChg chg="modSp mod modCm">
        <pc:chgData name="Puri, Dayah ECS:EX" userId="8afec811-4321-4c9c-a324-4423b6642f39" providerId="ADAL" clId="{56F15FB1-2B6B-4470-9F3F-5E82084AF017}" dt="2026-05-05T18:40:03.755" v="76" actId="20577"/>
        <pc:sldMkLst>
          <pc:docMk/>
          <pc:sldMk cId="236109528" sldId="267"/>
        </pc:sldMkLst>
        <pc:spChg chg="mod">
          <ac:chgData name="Puri, Dayah ECS:EX" userId="8afec811-4321-4c9c-a324-4423b6642f39" providerId="ADAL" clId="{56F15FB1-2B6B-4470-9F3F-5E82084AF017}" dt="2026-05-05T18:40:03.755" v="76" actId="20577"/>
          <ac:spMkLst>
            <pc:docMk/>
            <pc:sldMk cId="236109528" sldId="267"/>
            <ac:spMk id="3" creationId="{6977A96E-B7D6-AD7C-1A5D-5ECB2F7ADF1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uri, Dayah ECS:EX" userId="8afec811-4321-4c9c-a324-4423b6642f39" providerId="ADAL" clId="{56F15FB1-2B6B-4470-9F3F-5E82084AF017}" dt="2026-05-05T18:40:03.755" v="76" actId="20577"/>
              <pc2:cmMkLst xmlns:pc2="http://schemas.microsoft.com/office/powerpoint/2019/9/main/command">
                <pc:docMk/>
                <pc:sldMk cId="236109528" sldId="267"/>
                <pc2:cmMk id="{F589D5AD-DC25-4693-A835-EC6C58D301CE}"/>
              </pc2:cmMkLst>
            </pc226:cmChg>
            <pc226:cmChg xmlns:pc226="http://schemas.microsoft.com/office/powerpoint/2022/06/main/command" chg="mod">
              <pc226:chgData name="Puri, Dayah ECS:EX" userId="8afec811-4321-4c9c-a324-4423b6642f39" providerId="ADAL" clId="{56F15FB1-2B6B-4470-9F3F-5E82084AF017}" dt="2026-05-05T18:40:03.755" v="76" actId="20577"/>
              <pc2:cmMkLst xmlns:pc2="http://schemas.microsoft.com/office/powerpoint/2019/9/main/command">
                <pc:docMk/>
                <pc:sldMk cId="236109528" sldId="267"/>
                <pc2:cmMk id="{EAEBF0DC-180C-42BE-9800-8003FF9F60E5}"/>
              </pc2:cmMkLst>
            </pc226:cmChg>
          </p:ext>
        </pc:extLst>
      </pc:sldChg>
      <pc:sldChg chg="modSp mod">
        <pc:chgData name="Puri, Dayah ECS:EX" userId="8afec811-4321-4c9c-a324-4423b6642f39" providerId="ADAL" clId="{56F15FB1-2B6B-4470-9F3F-5E82084AF017}" dt="2026-05-05T18:50:41.823" v="123" actId="1035"/>
        <pc:sldMkLst>
          <pc:docMk/>
          <pc:sldMk cId="4180847083" sldId="276"/>
        </pc:sldMkLst>
        <pc:spChg chg="mod">
          <ac:chgData name="Puri, Dayah ECS:EX" userId="8afec811-4321-4c9c-a324-4423b6642f39" providerId="ADAL" clId="{56F15FB1-2B6B-4470-9F3F-5E82084AF017}" dt="2026-05-05T18:50:35.792" v="106" actId="1035"/>
          <ac:spMkLst>
            <pc:docMk/>
            <pc:sldMk cId="4180847083" sldId="276"/>
            <ac:spMk id="3" creationId="{40BC9C2A-4E49-EC6F-3EB7-AFACDA5B14E6}"/>
          </ac:spMkLst>
        </pc:spChg>
        <pc:graphicFrameChg chg="mod">
          <ac:chgData name="Puri, Dayah ECS:EX" userId="8afec811-4321-4c9c-a324-4423b6642f39" providerId="ADAL" clId="{56F15FB1-2B6B-4470-9F3F-5E82084AF017}" dt="2026-05-05T18:50:41.823" v="123" actId="1035"/>
          <ac:graphicFrameMkLst>
            <pc:docMk/>
            <pc:sldMk cId="4180847083" sldId="276"/>
            <ac:graphicFrameMk id="4" creationId="{A5F4041D-5576-E002-033F-C22FD9D43145}"/>
          </ac:graphicFrameMkLst>
        </pc:graphicFrameChg>
      </pc:sldChg>
      <pc:sldChg chg="modSp mod">
        <pc:chgData name="Puri, Dayah ECS:EX" userId="8afec811-4321-4c9c-a324-4423b6642f39" providerId="ADAL" clId="{56F15FB1-2B6B-4470-9F3F-5E82084AF017}" dt="2026-05-06T22:23:25.925" v="124" actId="403"/>
        <pc:sldMkLst>
          <pc:docMk/>
          <pc:sldMk cId="593778694" sldId="283"/>
        </pc:sldMkLst>
        <pc:graphicFrameChg chg="modGraphic">
          <ac:chgData name="Puri, Dayah ECS:EX" userId="8afec811-4321-4c9c-a324-4423b6642f39" providerId="ADAL" clId="{56F15FB1-2B6B-4470-9F3F-5E82084AF017}" dt="2026-05-06T22:23:25.925" v="124" actId="403"/>
          <ac:graphicFrameMkLst>
            <pc:docMk/>
            <pc:sldMk cId="593778694" sldId="283"/>
            <ac:graphicFrameMk id="7" creationId="{428CB097-A478-D180-7262-A9065CF91A6B}"/>
          </ac:graphicFrameMkLst>
        </pc:graphicFrameChg>
      </pc:sldChg>
    </pc:docChg>
  </pc:docChgLst>
  <pc:docChgLst>
    <pc:chgData name="Mason, James M ECS:EX" userId="546f2995-b103-48e8-8605-6f80828a71ee" providerId="ADAL" clId="{7276DA2B-43B9-4EDE-9989-0A3348383E40}"/>
    <pc:docChg chg="undo custSel addSld modSld sldOrd">
      <pc:chgData name="Mason, James M ECS:EX" userId="546f2995-b103-48e8-8605-6f80828a71ee" providerId="ADAL" clId="{7276DA2B-43B9-4EDE-9989-0A3348383E40}" dt="2026-05-11T20:20:47.658" v="6012" actId="207"/>
      <pc:docMkLst>
        <pc:docMk/>
      </pc:docMkLst>
      <pc:sldChg chg="modSp mod modCm">
        <pc:chgData name="Mason, James M ECS:EX" userId="546f2995-b103-48e8-8605-6f80828a71ee" providerId="ADAL" clId="{7276DA2B-43B9-4EDE-9989-0A3348383E40}" dt="2026-05-06T23:22:50.056" v="5804" actId="20577"/>
        <pc:sldMkLst>
          <pc:docMk/>
          <pc:sldMk cId="873455519" sldId="258"/>
        </pc:sldMkLst>
        <pc:spChg chg="mod">
          <ac:chgData name="Mason, James M ECS:EX" userId="546f2995-b103-48e8-8605-6f80828a71ee" providerId="ADAL" clId="{7276DA2B-43B9-4EDE-9989-0A3348383E40}" dt="2026-04-21T21:30:15.636" v="1" actId="20577"/>
          <ac:spMkLst>
            <pc:docMk/>
            <pc:sldMk cId="873455519" sldId="258"/>
            <ac:spMk id="2" creationId="{00000000-0000-0000-0000-000000000000}"/>
          </ac:spMkLst>
        </pc:spChg>
        <pc:spChg chg="mod">
          <ac:chgData name="Mason, James M ECS:EX" userId="546f2995-b103-48e8-8605-6f80828a71ee" providerId="ADAL" clId="{7276DA2B-43B9-4EDE-9989-0A3348383E40}" dt="2026-05-06T23:22:50.056" v="5804" actId="20577"/>
          <ac:spMkLst>
            <pc:docMk/>
            <pc:sldMk cId="873455519" sldId="258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3:22:50.056" v="5804" actId="20577"/>
              <pc2:cmMkLst xmlns:pc2="http://schemas.microsoft.com/office/powerpoint/2019/9/main/command">
                <pc:docMk/>
                <pc:sldMk cId="873455519" sldId="258"/>
                <pc2:cmMk id="{7E4B4812-7076-48C9-B538-30A5D2A29CF2}"/>
              </pc2:cmMkLst>
            </pc226:cmChg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0:16:34.869" v="3643" actId="20577"/>
              <pc2:cmMkLst xmlns:pc2="http://schemas.microsoft.com/office/powerpoint/2019/9/main/command">
                <pc:docMk/>
                <pc:sldMk cId="873455519" sldId="258"/>
                <pc2:cmMk id="{A7C2F9B2-B1F5-4C70-9AE9-68FC8F2FC93C}"/>
              </pc2:cmMkLst>
            </pc226:cmChg>
          </p:ext>
        </pc:extLst>
      </pc:sldChg>
      <pc:sldChg chg="modSp mod">
        <pc:chgData name="Mason, James M ECS:EX" userId="546f2995-b103-48e8-8605-6f80828a71ee" providerId="ADAL" clId="{7276DA2B-43B9-4EDE-9989-0A3348383E40}" dt="2026-05-06T23:20:19.364" v="5563" actId="207"/>
        <pc:sldMkLst>
          <pc:docMk/>
          <pc:sldMk cId="998321477" sldId="259"/>
        </pc:sldMkLst>
        <pc:spChg chg="mod">
          <ac:chgData name="Mason, James M ECS:EX" userId="546f2995-b103-48e8-8605-6f80828a71ee" providerId="ADAL" clId="{7276DA2B-43B9-4EDE-9989-0A3348383E40}" dt="2026-05-06T23:20:19.364" v="5563" actId="207"/>
          <ac:spMkLst>
            <pc:docMk/>
            <pc:sldMk cId="998321477" sldId="259"/>
            <ac:spMk id="5" creationId="{458A1AD6-22BD-D9D6-521A-E39375789B8E}"/>
          </ac:spMkLst>
        </pc:spChg>
        <pc:spChg chg="mod">
          <ac:chgData name="Mason, James M ECS:EX" userId="546f2995-b103-48e8-8605-6f80828a71ee" providerId="ADAL" clId="{7276DA2B-43B9-4EDE-9989-0A3348383E40}" dt="2026-04-21T21:32:57.303" v="6" actId="20577"/>
          <ac:spMkLst>
            <pc:docMk/>
            <pc:sldMk cId="998321477" sldId="259"/>
            <ac:spMk id="6" creationId="{9DC10248-91EF-74CB-E530-22ABD3218025}"/>
          </ac:spMkLst>
        </pc:spChg>
        <pc:spChg chg="mod">
          <ac:chgData name="Mason, James M ECS:EX" userId="546f2995-b103-48e8-8605-6f80828a71ee" providerId="ADAL" clId="{7276DA2B-43B9-4EDE-9989-0A3348383E40}" dt="2026-04-23T23:30:04.060" v="1472" actId="1076"/>
          <ac:spMkLst>
            <pc:docMk/>
            <pc:sldMk cId="998321477" sldId="259"/>
            <ac:spMk id="9" creationId="{E8B8E36C-D9F7-98A6-EB64-16D2E5376704}"/>
          </ac:spMkLst>
        </pc:spChg>
        <pc:graphicFrameChg chg="mod modGraphic">
          <ac:chgData name="Mason, James M ECS:EX" userId="546f2995-b103-48e8-8605-6f80828a71ee" providerId="ADAL" clId="{7276DA2B-43B9-4EDE-9989-0A3348383E40}" dt="2026-05-06T23:17:00.957" v="5480" actId="207"/>
          <ac:graphicFrameMkLst>
            <pc:docMk/>
            <pc:sldMk cId="998321477" sldId="259"/>
            <ac:graphicFrameMk id="4" creationId="{041B2641-796D-17EE-F794-A9DB113941BE}"/>
          </ac:graphicFrameMkLst>
        </pc:graphicFrameChg>
      </pc:sldChg>
      <pc:sldChg chg="addSp delSp modSp mod modCm">
        <pc:chgData name="Mason, James M ECS:EX" userId="546f2995-b103-48e8-8605-6f80828a71ee" providerId="ADAL" clId="{7276DA2B-43B9-4EDE-9989-0A3348383E40}" dt="2026-05-11T20:19:41.784" v="6010" actId="33524"/>
        <pc:sldMkLst>
          <pc:docMk/>
          <pc:sldMk cId="1231007171" sldId="260"/>
        </pc:sldMkLst>
        <pc:spChg chg="mod">
          <ac:chgData name="Mason, James M ECS:EX" userId="546f2995-b103-48e8-8605-6f80828a71ee" providerId="ADAL" clId="{7276DA2B-43B9-4EDE-9989-0A3348383E40}" dt="2026-05-11T20:19:41.784" v="6010" actId="33524"/>
          <ac:spMkLst>
            <pc:docMk/>
            <pc:sldMk cId="1231007171" sldId="260"/>
            <ac:spMk id="3" creationId="{F6101B89-7F52-DC57-0414-CA12D052D7D9}"/>
          </ac:spMkLst>
        </pc:spChg>
        <pc:spChg chg="mod">
          <ac:chgData name="Mason, James M ECS:EX" userId="546f2995-b103-48e8-8605-6f80828a71ee" providerId="ADAL" clId="{7276DA2B-43B9-4EDE-9989-0A3348383E40}" dt="2026-04-23T22:56:43.907" v="1322" actId="1076"/>
          <ac:spMkLst>
            <pc:docMk/>
            <pc:sldMk cId="1231007171" sldId="260"/>
            <ac:spMk id="4" creationId="{332B6C8B-1F92-E526-EF19-B74A7B1FB397}"/>
          </ac:spMkLst>
        </pc:spChg>
        <pc:spChg chg="mod">
          <ac:chgData name="Mason, James M ECS:EX" userId="546f2995-b103-48e8-8605-6f80828a71ee" providerId="ADAL" clId="{7276DA2B-43B9-4EDE-9989-0A3348383E40}" dt="2026-04-21T21:33:04.530" v="8" actId="20577"/>
          <ac:spMkLst>
            <pc:docMk/>
            <pc:sldMk cId="1231007171" sldId="260"/>
            <ac:spMk id="6" creationId="{F74758E9-09BB-379C-A7F2-EBB638F9045A}"/>
          </ac:spMkLst>
        </pc:spChg>
        <pc:spChg chg="add mod ord">
          <ac:chgData name="Mason, James M ECS:EX" userId="546f2995-b103-48e8-8605-6f80828a71ee" providerId="ADAL" clId="{7276DA2B-43B9-4EDE-9989-0A3348383E40}" dt="2026-04-23T22:56:38.455" v="1321" actId="167"/>
          <ac:spMkLst>
            <pc:docMk/>
            <pc:sldMk cId="1231007171" sldId="260"/>
            <ac:spMk id="8" creationId="{8791BAE2-E0F1-2FF0-5AD1-E6013D5CDE7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4-23T22:28:01.857" v="731" actId="20577"/>
              <pc2:cmMkLst xmlns:pc2="http://schemas.microsoft.com/office/powerpoint/2019/9/main/command">
                <pc:docMk/>
                <pc:sldMk cId="1231007171" sldId="260"/>
                <pc2:cmMk id="{5EC3AEAD-0712-4E5F-9A71-D18308F249E6}"/>
              </pc2:cmMkLst>
            </pc226:cmChg>
          </p:ext>
        </pc:extLst>
      </pc:sldChg>
      <pc:sldChg chg="addSp delSp modSp mod modCm">
        <pc:chgData name="Mason, James M ECS:EX" userId="546f2995-b103-48e8-8605-6f80828a71ee" providerId="ADAL" clId="{7276DA2B-43B9-4EDE-9989-0A3348383E40}" dt="2026-05-06T23:48:08.568" v="5970" actId="207"/>
        <pc:sldMkLst>
          <pc:docMk/>
          <pc:sldMk cId="3664639167" sldId="261"/>
        </pc:sldMkLst>
        <pc:spChg chg="mod">
          <ac:chgData name="Mason, James M ECS:EX" userId="546f2995-b103-48e8-8605-6f80828a71ee" providerId="ADAL" clId="{7276DA2B-43B9-4EDE-9989-0A3348383E40}" dt="2026-05-06T23:48:08.568" v="5970" actId="207"/>
          <ac:spMkLst>
            <pc:docMk/>
            <pc:sldMk cId="3664639167" sldId="261"/>
            <ac:spMk id="3" creationId="{CCEBA84B-B03E-3964-74E4-D8D3FAC801CE}"/>
          </ac:spMkLst>
        </pc:spChg>
        <pc:spChg chg="mod">
          <ac:chgData name="Mason, James M ECS:EX" userId="546f2995-b103-48e8-8605-6f80828a71ee" providerId="ADAL" clId="{7276DA2B-43B9-4EDE-9989-0A3348383E40}" dt="2026-05-05T20:22:51.820" v="3087" actId="20577"/>
          <ac:spMkLst>
            <pc:docMk/>
            <pc:sldMk cId="3664639167" sldId="261"/>
            <ac:spMk id="4" creationId="{4B9DAE46-7488-23AC-75AB-12A7BDC6026A}"/>
          </ac:spMkLst>
        </pc:spChg>
        <pc:spChg chg="mod">
          <ac:chgData name="Mason, James M ECS:EX" userId="546f2995-b103-48e8-8605-6f80828a71ee" providerId="ADAL" clId="{7276DA2B-43B9-4EDE-9989-0A3348383E40}" dt="2026-04-21T21:33:13.916" v="12" actId="20577"/>
          <ac:spMkLst>
            <pc:docMk/>
            <pc:sldMk cId="3664639167" sldId="261"/>
            <ac:spMk id="6" creationId="{266C15DB-B117-7D15-FD08-B5DE132A2FDA}"/>
          </ac:spMkLst>
        </pc:spChg>
        <pc:spChg chg="add mod ord">
          <ac:chgData name="Mason, James M ECS:EX" userId="546f2995-b103-48e8-8605-6f80828a71ee" providerId="ADAL" clId="{7276DA2B-43B9-4EDE-9989-0A3348383E40}" dt="2026-04-23T22:57:08.620" v="1326" actId="167"/>
          <ac:spMkLst>
            <pc:docMk/>
            <pc:sldMk cId="3664639167" sldId="261"/>
            <ac:spMk id="7" creationId="{11A39F31-982E-1C03-5968-789D1985BDA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5T20:24:30.535" v="3175" actId="20577"/>
              <pc2:cmMkLst xmlns:pc2="http://schemas.microsoft.com/office/powerpoint/2019/9/main/command">
                <pc:docMk/>
                <pc:sldMk cId="3664639167" sldId="261"/>
                <pc2:cmMk id="{F9EC03AD-69CD-4306-A9EA-1F1852DB5D26}"/>
              </pc2:cmMkLst>
            </pc226:cmChg>
          </p:ext>
        </pc:extLst>
      </pc:sldChg>
      <pc:sldChg chg="addSp delSp modSp mod modCm">
        <pc:chgData name="Mason, James M ECS:EX" userId="546f2995-b103-48e8-8605-6f80828a71ee" providerId="ADAL" clId="{7276DA2B-43B9-4EDE-9989-0A3348383E40}" dt="2026-05-11T20:20:02.332" v="6011" actId="207"/>
        <pc:sldMkLst>
          <pc:docMk/>
          <pc:sldMk cId="236109528" sldId="267"/>
        </pc:sldMkLst>
        <pc:spChg chg="mod">
          <ac:chgData name="Mason, James M ECS:EX" userId="546f2995-b103-48e8-8605-6f80828a71ee" providerId="ADAL" clId="{7276DA2B-43B9-4EDE-9989-0A3348383E40}" dt="2026-05-06T21:09:10.622" v="4612" actId="1076"/>
          <ac:spMkLst>
            <pc:docMk/>
            <pc:sldMk cId="236109528" sldId="267"/>
            <ac:spMk id="2" creationId="{D0AF4C8A-D4CC-984C-B7D4-9D8154403763}"/>
          </ac:spMkLst>
        </pc:spChg>
        <pc:spChg chg="mod">
          <ac:chgData name="Mason, James M ECS:EX" userId="546f2995-b103-48e8-8605-6f80828a71ee" providerId="ADAL" clId="{7276DA2B-43B9-4EDE-9989-0A3348383E40}" dt="2026-05-11T20:20:02.332" v="6011" actId="207"/>
          <ac:spMkLst>
            <pc:docMk/>
            <pc:sldMk cId="236109528" sldId="267"/>
            <ac:spMk id="3" creationId="{6977A96E-B7D6-AD7C-1A5D-5ECB2F7ADF14}"/>
          </ac:spMkLst>
        </pc:spChg>
        <pc:spChg chg="mod">
          <ac:chgData name="Mason, James M ECS:EX" userId="546f2995-b103-48e8-8605-6f80828a71ee" providerId="ADAL" clId="{7276DA2B-43B9-4EDE-9989-0A3348383E40}" dt="2026-04-21T21:33:09.722" v="10" actId="20577"/>
          <ac:spMkLst>
            <pc:docMk/>
            <pc:sldMk cId="236109528" sldId="267"/>
            <ac:spMk id="5" creationId="{4D324CE4-18EA-668B-F8A3-8D223D8EDD68}"/>
          </ac:spMkLst>
        </pc:spChg>
        <pc:spChg chg="add mod ord">
          <ac:chgData name="Mason, James M ECS:EX" userId="546f2995-b103-48e8-8605-6f80828a71ee" providerId="ADAL" clId="{7276DA2B-43B9-4EDE-9989-0A3348383E40}" dt="2026-04-23T22:56:51.408" v="1323" actId="167"/>
          <ac:spMkLst>
            <pc:docMk/>
            <pc:sldMk cId="236109528" sldId="267"/>
            <ac:spMk id="6" creationId="{4E4B42C9-461D-28C3-42E2-3181526397E6}"/>
          </ac:spMkLst>
        </pc:spChg>
        <pc:graphicFrameChg chg="add mod modGraphic">
          <ac:chgData name="Mason, James M ECS:EX" userId="546f2995-b103-48e8-8605-6f80828a71ee" providerId="ADAL" clId="{7276DA2B-43B9-4EDE-9989-0A3348383E40}" dt="2026-05-06T23:46:58.449" v="5966" actId="20577"/>
          <ac:graphicFrameMkLst>
            <pc:docMk/>
            <pc:sldMk cId="236109528" sldId="267"/>
            <ac:graphicFrameMk id="7" creationId="{09574DDA-8595-D862-5DC7-60198031408A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0:44:16.747" v="4546" actId="20577"/>
              <pc2:cmMkLst xmlns:pc2="http://schemas.microsoft.com/office/powerpoint/2019/9/main/command">
                <pc:docMk/>
                <pc:sldMk cId="236109528" sldId="267"/>
                <pc2:cmMk id="{F589D5AD-DC25-4693-A835-EC6C58D301CE}"/>
              </pc2:cmMkLst>
            </pc226:cmChg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0:44:16.747" v="4546" actId="20577"/>
              <pc2:cmMkLst xmlns:pc2="http://schemas.microsoft.com/office/powerpoint/2019/9/main/command">
                <pc:docMk/>
                <pc:sldMk cId="236109528" sldId="267"/>
                <pc2:cmMk id="{4C9F98AF-DE11-4B90-B469-52F7EF0736A6}"/>
              </pc2:cmMkLst>
            </pc226:cmChg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0:44:16.747" v="4546" actId="20577"/>
              <pc2:cmMkLst xmlns:pc2="http://schemas.microsoft.com/office/powerpoint/2019/9/main/command">
                <pc:docMk/>
                <pc:sldMk cId="236109528" sldId="267"/>
                <pc2:cmMk id="{EAEBF0DC-180C-42BE-9800-8003FF9F60E5}"/>
              </pc2:cmMkLst>
            </pc226:cmChg>
          </p:ext>
        </pc:extLst>
      </pc:sldChg>
      <pc:sldChg chg="addSp delSp modSp mod ord modCm">
        <pc:chgData name="Mason, James M ECS:EX" userId="546f2995-b103-48e8-8605-6f80828a71ee" providerId="ADAL" clId="{7276DA2B-43B9-4EDE-9989-0A3348383E40}" dt="2026-05-11T20:20:47.658" v="6012" actId="207"/>
        <pc:sldMkLst>
          <pc:docMk/>
          <pc:sldMk cId="129598954" sldId="270"/>
        </pc:sldMkLst>
        <pc:spChg chg="mod">
          <ac:chgData name="Mason, James M ECS:EX" userId="546f2995-b103-48e8-8605-6f80828a71ee" providerId="ADAL" clId="{7276DA2B-43B9-4EDE-9989-0A3348383E40}" dt="2026-05-05T22:36:39.942" v="3511" actId="20577"/>
          <ac:spMkLst>
            <pc:docMk/>
            <pc:sldMk cId="129598954" sldId="270"/>
            <ac:spMk id="4" creationId="{532B9D64-D183-DFE8-2681-5F80A03B6AF3}"/>
          </ac:spMkLst>
        </pc:spChg>
        <pc:spChg chg="mod">
          <ac:chgData name="Mason, James M ECS:EX" userId="546f2995-b103-48e8-8605-6f80828a71ee" providerId="ADAL" clId="{7276DA2B-43B9-4EDE-9989-0A3348383E40}" dt="2026-04-23T22:22:22.431" v="555" actId="1076"/>
          <ac:spMkLst>
            <pc:docMk/>
            <pc:sldMk cId="129598954" sldId="270"/>
            <ac:spMk id="6" creationId="{FA19DD3A-E96E-A067-C78F-60AC98AD43F2}"/>
          </ac:spMkLst>
        </pc:spChg>
        <pc:spChg chg="mod">
          <ac:chgData name="Mason, James M ECS:EX" userId="546f2995-b103-48e8-8605-6f80828a71ee" providerId="ADAL" clId="{7276DA2B-43B9-4EDE-9989-0A3348383E40}" dt="2026-04-23T22:20:54.745" v="539" actId="14100"/>
          <ac:spMkLst>
            <pc:docMk/>
            <pc:sldMk cId="129598954" sldId="270"/>
            <ac:spMk id="8" creationId="{ECF7FA8B-C4E8-886C-AB66-91B1F1661D18}"/>
          </ac:spMkLst>
        </pc:spChg>
        <pc:spChg chg="add mod">
          <ac:chgData name="Mason, James M ECS:EX" userId="546f2995-b103-48e8-8605-6f80828a71ee" providerId="ADAL" clId="{7276DA2B-43B9-4EDE-9989-0A3348383E40}" dt="2026-05-06T23:19:38.837" v="5556" actId="207"/>
          <ac:spMkLst>
            <pc:docMk/>
            <pc:sldMk cId="129598954" sldId="270"/>
            <ac:spMk id="12" creationId="{114DF41C-38DF-18A2-4D3D-584CC3BFCCBA}"/>
          </ac:spMkLst>
        </pc:spChg>
        <pc:graphicFrameChg chg="add mod modGraphic">
          <ac:chgData name="Mason, James M ECS:EX" userId="546f2995-b103-48e8-8605-6f80828a71ee" providerId="ADAL" clId="{7276DA2B-43B9-4EDE-9989-0A3348383E40}" dt="2026-05-11T20:20:47.658" v="6012" actId="207"/>
          <ac:graphicFrameMkLst>
            <pc:docMk/>
            <pc:sldMk cId="129598954" sldId="270"/>
            <ac:graphicFrameMk id="10" creationId="{40605607-6484-ECAC-E8DB-AB54E7FD5511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5T22:36:39.942" v="3511" actId="20577"/>
              <pc2:cmMkLst xmlns:pc2="http://schemas.microsoft.com/office/powerpoint/2019/9/main/command">
                <pc:docMk/>
                <pc:sldMk cId="129598954" sldId="270"/>
                <pc2:cmMk id="{E975D427-D0DD-443E-BA71-8838D3FFB611}"/>
              </pc2:cmMkLst>
            </pc226:cmChg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4-23T22:22:53.141" v="574" actId="20577"/>
              <pc2:cmMkLst xmlns:pc2="http://schemas.microsoft.com/office/powerpoint/2019/9/main/command">
                <pc:docMk/>
                <pc:sldMk cId="129598954" sldId="270"/>
                <pc2:cmMk id="{484AC82B-A21D-42D0-BAF7-B04F51D58262}"/>
              </pc2:cmMkLst>
            </pc226:cmChg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4-23T22:22:53.141" v="574" actId="20577"/>
              <pc2:cmMkLst xmlns:pc2="http://schemas.microsoft.com/office/powerpoint/2019/9/main/command">
                <pc:docMk/>
                <pc:sldMk cId="129598954" sldId="270"/>
                <pc2:cmMk id="{5255F1F8-944C-4879-B4AD-8FA686E4E578}"/>
              </pc2:cmMkLst>
            </pc226:cmChg>
          </p:ext>
        </pc:extLst>
      </pc:sldChg>
      <pc:sldChg chg="modSp mod ord modCm">
        <pc:chgData name="Mason, James M ECS:EX" userId="546f2995-b103-48e8-8605-6f80828a71ee" providerId="ADAL" clId="{7276DA2B-43B9-4EDE-9989-0A3348383E40}" dt="2026-05-06T23:45:54.419" v="5961" actId="1076"/>
        <pc:sldMkLst>
          <pc:docMk/>
          <pc:sldMk cId="157235142" sldId="272"/>
        </pc:sldMkLst>
        <pc:spChg chg="mod">
          <ac:chgData name="Mason, James M ECS:EX" userId="546f2995-b103-48e8-8605-6f80828a71ee" providerId="ADAL" clId="{7276DA2B-43B9-4EDE-9989-0A3348383E40}" dt="2026-04-23T22:57:39.264" v="1330" actId="1076"/>
          <ac:spMkLst>
            <pc:docMk/>
            <pc:sldMk cId="157235142" sldId="272"/>
            <ac:spMk id="2" creationId="{C5FA1035-5AAA-7D23-6FBC-46CAA7FE0D55}"/>
          </ac:spMkLst>
        </pc:spChg>
        <pc:spChg chg="mod">
          <ac:chgData name="Mason, James M ECS:EX" userId="546f2995-b103-48e8-8605-6f80828a71ee" providerId="ADAL" clId="{7276DA2B-43B9-4EDE-9989-0A3348383E40}" dt="2026-04-21T21:33:37.637" v="18" actId="20577"/>
          <ac:spMkLst>
            <pc:docMk/>
            <pc:sldMk cId="157235142" sldId="272"/>
            <ac:spMk id="5" creationId="{9076C75F-CBF2-E5E0-C393-02760AAF3416}"/>
          </ac:spMkLst>
        </pc:spChg>
        <pc:graphicFrameChg chg="mod modGraphic">
          <ac:chgData name="Mason, James M ECS:EX" userId="546f2995-b103-48e8-8605-6f80828a71ee" providerId="ADAL" clId="{7276DA2B-43B9-4EDE-9989-0A3348383E40}" dt="2026-05-06T23:45:54.419" v="5961" actId="1076"/>
          <ac:graphicFrameMkLst>
            <pc:docMk/>
            <pc:sldMk cId="157235142" sldId="272"/>
            <ac:graphicFrameMk id="4" creationId="{B8208B9E-FE2B-515A-0BCE-A4F947E54026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3:45:35.790" v="5959" actId="20577"/>
              <pc2:cmMkLst xmlns:pc2="http://schemas.microsoft.com/office/powerpoint/2019/9/main/command">
                <pc:docMk/>
                <pc:sldMk cId="157235142" sldId="272"/>
                <pc2:cmMk id="{944D10CE-2E17-466B-98C0-2140C95E1165}"/>
              </pc2:cmMkLst>
            </pc226:cmChg>
          </p:ext>
        </pc:extLst>
      </pc:sldChg>
      <pc:sldChg chg="modSp mod">
        <pc:chgData name="Mason, James M ECS:EX" userId="546f2995-b103-48e8-8605-6f80828a71ee" providerId="ADAL" clId="{7276DA2B-43B9-4EDE-9989-0A3348383E40}" dt="2026-05-06T23:19:32.941" v="5555" actId="207"/>
        <pc:sldMkLst>
          <pc:docMk/>
          <pc:sldMk cId="4087019135" sldId="273"/>
        </pc:sldMkLst>
        <pc:spChg chg="mod">
          <ac:chgData name="Mason, James M ECS:EX" userId="546f2995-b103-48e8-8605-6f80828a71ee" providerId="ADAL" clId="{7276DA2B-43B9-4EDE-9989-0A3348383E40}" dt="2026-04-23T22:57:44.325" v="1331" actId="1076"/>
          <ac:spMkLst>
            <pc:docMk/>
            <pc:sldMk cId="4087019135" sldId="273"/>
            <ac:spMk id="2" creationId="{63F02821-916E-BA24-603D-B1FC4145D240}"/>
          </ac:spMkLst>
        </pc:spChg>
        <pc:spChg chg="mod">
          <ac:chgData name="Mason, James M ECS:EX" userId="546f2995-b103-48e8-8605-6f80828a71ee" providerId="ADAL" clId="{7276DA2B-43B9-4EDE-9989-0A3348383E40}" dt="2026-05-06T23:19:32.941" v="5555" actId="207"/>
          <ac:spMkLst>
            <pc:docMk/>
            <pc:sldMk cId="4087019135" sldId="273"/>
            <ac:spMk id="3" creationId="{1ADE3208-0261-DDDE-D056-2E5DCBF6C8BA}"/>
          </ac:spMkLst>
        </pc:spChg>
        <pc:spChg chg="mod">
          <ac:chgData name="Mason, James M ECS:EX" userId="546f2995-b103-48e8-8605-6f80828a71ee" providerId="ADAL" clId="{7276DA2B-43B9-4EDE-9989-0A3348383E40}" dt="2026-04-21T21:33:42.056" v="20" actId="20577"/>
          <ac:spMkLst>
            <pc:docMk/>
            <pc:sldMk cId="4087019135" sldId="273"/>
            <ac:spMk id="6" creationId="{4AB48E86-3D82-920E-7116-5F7DB6E21D8A}"/>
          </ac:spMkLst>
        </pc:spChg>
        <pc:graphicFrameChg chg="mod modGraphic">
          <ac:chgData name="Mason, James M ECS:EX" userId="546f2995-b103-48e8-8605-6f80828a71ee" providerId="ADAL" clId="{7276DA2B-43B9-4EDE-9989-0A3348383E40}" dt="2026-04-23T23:40:55.154" v="1767"/>
          <ac:graphicFrameMkLst>
            <pc:docMk/>
            <pc:sldMk cId="4087019135" sldId="273"/>
            <ac:graphicFrameMk id="4" creationId="{41AED73E-F458-4550-F332-397F034433D9}"/>
          </ac:graphicFrameMkLst>
        </pc:graphicFrameChg>
      </pc:sldChg>
      <pc:sldChg chg="modSp mod">
        <pc:chgData name="Mason, James M ECS:EX" userId="546f2995-b103-48e8-8605-6f80828a71ee" providerId="ADAL" clId="{7276DA2B-43B9-4EDE-9989-0A3348383E40}" dt="2026-05-06T23:49:49.600" v="5987" actId="20577"/>
        <pc:sldMkLst>
          <pc:docMk/>
          <pc:sldMk cId="130669497" sldId="274"/>
        </pc:sldMkLst>
        <pc:spChg chg="mod">
          <ac:chgData name="Mason, James M ECS:EX" userId="546f2995-b103-48e8-8605-6f80828a71ee" providerId="ADAL" clId="{7276DA2B-43B9-4EDE-9989-0A3348383E40}" dt="2026-04-23T22:57:50.882" v="1332" actId="1076"/>
          <ac:spMkLst>
            <pc:docMk/>
            <pc:sldMk cId="130669497" sldId="274"/>
            <ac:spMk id="2" creationId="{A7D2AB08-BD4F-C491-9B5C-921BF59BA15E}"/>
          </ac:spMkLst>
        </pc:spChg>
        <pc:spChg chg="mod">
          <ac:chgData name="Mason, James M ECS:EX" userId="546f2995-b103-48e8-8605-6f80828a71ee" providerId="ADAL" clId="{7276DA2B-43B9-4EDE-9989-0A3348383E40}" dt="2026-04-21T21:33:46.980" v="22" actId="20577"/>
          <ac:spMkLst>
            <pc:docMk/>
            <pc:sldMk cId="130669497" sldId="274"/>
            <ac:spMk id="5" creationId="{2F7BFA2C-7C26-6A9F-BE56-1133A32D8171}"/>
          </ac:spMkLst>
        </pc:spChg>
        <pc:graphicFrameChg chg="modGraphic">
          <ac:chgData name="Mason, James M ECS:EX" userId="546f2995-b103-48e8-8605-6f80828a71ee" providerId="ADAL" clId="{7276DA2B-43B9-4EDE-9989-0A3348383E40}" dt="2026-05-06T23:49:49.600" v="5987" actId="20577"/>
          <ac:graphicFrameMkLst>
            <pc:docMk/>
            <pc:sldMk cId="130669497" sldId="274"/>
            <ac:graphicFrameMk id="4" creationId="{8791A479-7670-3F16-6D88-28DC38F51BCF}"/>
          </ac:graphicFrameMkLst>
        </pc:graphicFrameChg>
      </pc:sldChg>
      <pc:sldChg chg="modSp mod modCm">
        <pc:chgData name="Mason, James M ECS:EX" userId="546f2995-b103-48e8-8605-6f80828a71ee" providerId="ADAL" clId="{7276DA2B-43B9-4EDE-9989-0A3348383E40}" dt="2026-05-06T23:50:31.898" v="5988" actId="207"/>
        <pc:sldMkLst>
          <pc:docMk/>
          <pc:sldMk cId="4180847083" sldId="276"/>
        </pc:sldMkLst>
        <pc:spChg chg="mod">
          <ac:chgData name="Mason, James M ECS:EX" userId="546f2995-b103-48e8-8605-6f80828a71ee" providerId="ADAL" clId="{7276DA2B-43B9-4EDE-9989-0A3348383E40}" dt="2026-04-23T22:57:57.869" v="1333" actId="1076"/>
          <ac:spMkLst>
            <pc:docMk/>
            <pc:sldMk cId="4180847083" sldId="276"/>
            <ac:spMk id="2" creationId="{1DF1DEAA-FB7E-67B1-1E16-F6768B059CFC}"/>
          </ac:spMkLst>
        </pc:spChg>
        <pc:spChg chg="mod">
          <ac:chgData name="Mason, James M ECS:EX" userId="546f2995-b103-48e8-8605-6f80828a71ee" providerId="ADAL" clId="{7276DA2B-43B9-4EDE-9989-0A3348383E40}" dt="2026-05-06T23:50:31.898" v="5988" actId="207"/>
          <ac:spMkLst>
            <pc:docMk/>
            <pc:sldMk cId="4180847083" sldId="276"/>
            <ac:spMk id="3" creationId="{40BC9C2A-4E49-EC6F-3EB7-AFACDA5B14E6}"/>
          </ac:spMkLst>
        </pc:spChg>
        <pc:spChg chg="mod">
          <ac:chgData name="Mason, James M ECS:EX" userId="546f2995-b103-48e8-8605-6f80828a71ee" providerId="ADAL" clId="{7276DA2B-43B9-4EDE-9989-0A3348383E40}" dt="2026-04-21T21:33:50.713" v="24" actId="20577"/>
          <ac:spMkLst>
            <pc:docMk/>
            <pc:sldMk cId="4180847083" sldId="276"/>
            <ac:spMk id="6" creationId="{A35EE976-34C6-CB1A-DBE3-A8BCFE23BBAA}"/>
          </ac:spMkLst>
        </pc:spChg>
        <pc:graphicFrameChg chg="mod modGraphic">
          <ac:chgData name="Mason, James M ECS:EX" userId="546f2995-b103-48e8-8605-6f80828a71ee" providerId="ADAL" clId="{7276DA2B-43B9-4EDE-9989-0A3348383E40}" dt="2026-04-23T22:58:26.593" v="1335" actId="14100"/>
          <ac:graphicFrameMkLst>
            <pc:docMk/>
            <pc:sldMk cId="4180847083" sldId="276"/>
            <ac:graphicFrameMk id="4" creationId="{A5F4041D-5576-E002-033F-C22FD9D43145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3:32:16.317" v="5812" actId="20577"/>
              <pc2:cmMkLst xmlns:pc2="http://schemas.microsoft.com/office/powerpoint/2019/9/main/command">
                <pc:docMk/>
                <pc:sldMk cId="4180847083" sldId="276"/>
                <pc2:cmMk id="{65183BE5-96B6-4E2F-831E-1DBEBF2C45E3}"/>
              </pc2:cmMkLst>
            </pc226:cmChg>
          </p:ext>
        </pc:extLst>
      </pc:sldChg>
      <pc:sldChg chg="modSp mod modCm">
        <pc:chgData name="Mason, James M ECS:EX" userId="546f2995-b103-48e8-8605-6f80828a71ee" providerId="ADAL" clId="{7276DA2B-43B9-4EDE-9989-0A3348383E40}" dt="2026-05-06T23:51:19.642" v="5991" actId="1076"/>
        <pc:sldMkLst>
          <pc:docMk/>
          <pc:sldMk cId="1379484397" sldId="279"/>
        </pc:sldMkLst>
        <pc:spChg chg="mod">
          <ac:chgData name="Mason, James M ECS:EX" userId="546f2995-b103-48e8-8605-6f80828a71ee" providerId="ADAL" clId="{7276DA2B-43B9-4EDE-9989-0A3348383E40}" dt="2026-05-06T23:51:19.642" v="5991" actId="1076"/>
          <ac:spMkLst>
            <pc:docMk/>
            <pc:sldMk cId="1379484397" sldId="279"/>
            <ac:spMk id="3" creationId="{F439170E-6B95-CA3E-C460-2319E1982436}"/>
          </ac:spMkLst>
        </pc:spChg>
        <pc:spChg chg="mod">
          <ac:chgData name="Mason, James M ECS:EX" userId="546f2995-b103-48e8-8605-6f80828a71ee" providerId="ADAL" clId="{7276DA2B-43B9-4EDE-9989-0A3348383E40}" dt="2026-05-05T22:23:56.865" v="3324" actId="1076"/>
          <ac:spMkLst>
            <pc:docMk/>
            <pc:sldMk cId="1379484397" sldId="279"/>
            <ac:spMk id="5" creationId="{53B5758C-E43A-6037-D03D-3D68CBFAE699}"/>
          </ac:spMkLst>
        </pc:spChg>
        <pc:picChg chg="mod">
          <ac:chgData name="Mason, James M ECS:EX" userId="546f2995-b103-48e8-8605-6f80828a71ee" providerId="ADAL" clId="{7276DA2B-43B9-4EDE-9989-0A3348383E40}" dt="2026-05-05T22:23:09.442" v="3322" actId="1076"/>
          <ac:picMkLst>
            <pc:docMk/>
            <pc:sldMk cId="1379484397" sldId="279"/>
            <ac:picMk id="8" creationId="{ED42FE06-57F0-B5A1-862D-31CE133B6BD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0:16:48.156" v="3645" actId="20577"/>
              <pc2:cmMkLst xmlns:pc2="http://schemas.microsoft.com/office/powerpoint/2019/9/main/command">
                <pc:docMk/>
                <pc:sldMk cId="1379484397" sldId="279"/>
                <pc2:cmMk id="{DBA924B9-38B6-47A6-B079-B36F0A483801}"/>
              </pc2:cmMkLst>
            </pc226:cmChg>
          </p:ext>
        </pc:extLst>
      </pc:sldChg>
      <pc:sldChg chg="addSp delSp modSp mod modCm">
        <pc:chgData name="Mason, James M ECS:EX" userId="546f2995-b103-48e8-8605-6f80828a71ee" providerId="ADAL" clId="{7276DA2B-43B9-4EDE-9989-0A3348383E40}" dt="2026-05-07T16:32:00.134" v="6009" actId="1076"/>
        <pc:sldMkLst>
          <pc:docMk/>
          <pc:sldMk cId="2326950364" sldId="280"/>
        </pc:sldMkLst>
        <pc:spChg chg="mod">
          <ac:chgData name="Mason, James M ECS:EX" userId="546f2995-b103-48e8-8605-6f80828a71ee" providerId="ADAL" clId="{7276DA2B-43B9-4EDE-9989-0A3348383E40}" dt="2026-05-07T16:32:00.134" v="6009" actId="1076"/>
          <ac:spMkLst>
            <pc:docMk/>
            <pc:sldMk cId="2326950364" sldId="280"/>
            <ac:spMk id="3" creationId="{C27A2752-230B-1867-FC29-33DE734BD22F}"/>
          </ac:spMkLst>
        </pc:spChg>
        <pc:spChg chg="mod">
          <ac:chgData name="Mason, James M ECS:EX" userId="546f2995-b103-48e8-8605-6f80828a71ee" providerId="ADAL" clId="{7276DA2B-43B9-4EDE-9989-0A3348383E40}" dt="2026-04-21T21:33:18.673" v="14" actId="20577"/>
          <ac:spMkLst>
            <pc:docMk/>
            <pc:sldMk cId="2326950364" sldId="280"/>
            <ac:spMk id="4" creationId="{62C1CE9B-8AC8-62DE-33DE-A7E2BD22C486}"/>
          </ac:spMkLst>
        </pc:spChg>
        <pc:spChg chg="mod">
          <ac:chgData name="Mason, James M ECS:EX" userId="546f2995-b103-48e8-8605-6f80828a71ee" providerId="ADAL" clId="{7276DA2B-43B9-4EDE-9989-0A3348383E40}" dt="2026-04-23T22:57:21.534" v="1329" actId="1076"/>
          <ac:spMkLst>
            <pc:docMk/>
            <pc:sldMk cId="2326950364" sldId="280"/>
            <ac:spMk id="7" creationId="{47559327-FB99-CDC6-27ED-3D0D51BA361D}"/>
          </ac:spMkLst>
        </pc:spChg>
        <pc:spChg chg="add mod ord">
          <ac:chgData name="Mason, James M ECS:EX" userId="546f2995-b103-48e8-8605-6f80828a71ee" providerId="ADAL" clId="{7276DA2B-43B9-4EDE-9989-0A3348383E40}" dt="2026-04-23T22:57:17.529" v="1328" actId="167"/>
          <ac:spMkLst>
            <pc:docMk/>
            <pc:sldMk cId="2326950364" sldId="280"/>
            <ac:spMk id="8" creationId="{0210E075-9942-BE87-B491-3D52D0030EA1}"/>
          </ac:spMkLst>
        </pc:spChg>
        <pc:graphicFrameChg chg="add mod modGraphic">
          <ac:chgData name="Mason, James M ECS:EX" userId="546f2995-b103-48e8-8605-6f80828a71ee" providerId="ADAL" clId="{7276DA2B-43B9-4EDE-9989-0A3348383E40}" dt="2026-05-06T23:18:26.239" v="5550" actId="207"/>
          <ac:graphicFrameMkLst>
            <pc:docMk/>
            <pc:sldMk cId="2326950364" sldId="280"/>
            <ac:graphicFrameMk id="6" creationId="{72185590-6F92-A47E-3040-A5C3EF85BF87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4-23T22:54:34.787" v="1298" actId="20577"/>
              <pc2:cmMkLst xmlns:pc2="http://schemas.microsoft.com/office/powerpoint/2019/9/main/command">
                <pc:docMk/>
                <pc:sldMk cId="2326950364" sldId="280"/>
                <pc2:cmMk id="{40487E01-B890-444D-BAB5-CB889C4B954B}"/>
              </pc2:cmMkLst>
            </pc226:cmChg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7T16:31:53.771" v="6008" actId="20577"/>
              <pc2:cmMkLst xmlns:pc2="http://schemas.microsoft.com/office/powerpoint/2019/9/main/command">
                <pc:docMk/>
                <pc:sldMk cId="2326950364" sldId="280"/>
                <pc2:cmMk id="{04060DBD-6DE2-4B0B-9EFD-4DA53DFF9D7D}"/>
              </pc2:cmMkLst>
            </pc226:cmChg>
          </p:ext>
        </pc:extLst>
      </pc:sldChg>
      <pc:sldChg chg="addSp modSp mod modCm">
        <pc:chgData name="Mason, James M ECS:EX" userId="546f2995-b103-48e8-8605-6f80828a71ee" providerId="ADAL" clId="{7276DA2B-43B9-4EDE-9989-0A3348383E40}" dt="2026-05-06T23:50:51.686" v="5989" actId="207"/>
        <pc:sldMkLst>
          <pc:docMk/>
          <pc:sldMk cId="2680400589" sldId="281"/>
        </pc:sldMkLst>
        <pc:spChg chg="mod">
          <ac:chgData name="Mason, James M ECS:EX" userId="546f2995-b103-48e8-8605-6f80828a71ee" providerId="ADAL" clId="{7276DA2B-43B9-4EDE-9989-0A3348383E40}" dt="2026-05-06T23:50:51.686" v="5989" actId="207"/>
          <ac:spMkLst>
            <pc:docMk/>
            <pc:sldMk cId="2680400589" sldId="281"/>
            <ac:spMk id="3" creationId="{287ECDB2-DF0F-4220-9E89-1CD89057F7C8}"/>
          </ac:spMkLst>
        </pc:spChg>
        <pc:spChg chg="mod">
          <ac:chgData name="Mason, James M ECS:EX" userId="546f2995-b103-48e8-8605-6f80828a71ee" providerId="ADAL" clId="{7276DA2B-43B9-4EDE-9989-0A3348383E40}" dt="2026-04-21T21:33:57.117" v="32" actId="20577"/>
          <ac:spMkLst>
            <pc:docMk/>
            <pc:sldMk cId="2680400589" sldId="281"/>
            <ac:spMk id="4" creationId="{242913D2-A551-FACF-C668-0B1EECC07731}"/>
          </ac:spMkLst>
        </pc:spChg>
        <pc:spChg chg="mod">
          <ac:chgData name="Mason, James M ECS:EX" userId="546f2995-b103-48e8-8605-6f80828a71ee" providerId="ADAL" clId="{7276DA2B-43B9-4EDE-9989-0A3348383E40}" dt="2026-04-23T22:21:41.082" v="547" actId="1076"/>
          <ac:spMkLst>
            <pc:docMk/>
            <pc:sldMk cId="2680400589" sldId="281"/>
            <ac:spMk id="6" creationId="{DAF500DB-7212-6928-7E44-390AC0EABD8A}"/>
          </ac:spMkLst>
        </pc:spChg>
        <pc:spChg chg="mod">
          <ac:chgData name="Mason, James M ECS:EX" userId="546f2995-b103-48e8-8605-6f80828a71ee" providerId="ADAL" clId="{7276DA2B-43B9-4EDE-9989-0A3348383E40}" dt="2026-04-23T22:21:36.473" v="546" actId="14100"/>
          <ac:spMkLst>
            <pc:docMk/>
            <pc:sldMk cId="2680400589" sldId="281"/>
            <ac:spMk id="13" creationId="{D0CC8AC1-3BC0-E0D3-1A49-699282D08A18}"/>
          </ac:spMkLst>
        </pc:spChg>
        <pc:graphicFrameChg chg="add mod modGraphic">
          <ac:chgData name="Mason, James M ECS:EX" userId="546f2995-b103-48e8-8605-6f80828a71ee" providerId="ADAL" clId="{7276DA2B-43B9-4EDE-9989-0A3348383E40}" dt="2026-05-06T23:33:22.823" v="5903" actId="20577"/>
          <ac:graphicFrameMkLst>
            <pc:docMk/>
            <pc:sldMk cId="2680400589" sldId="281"/>
            <ac:graphicFrameMk id="5" creationId="{E9E6B6DB-4D0C-24D6-6EEA-7049852BA2D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5T22:30:07.700" v="3503" actId="20577"/>
              <pc2:cmMkLst xmlns:pc2="http://schemas.microsoft.com/office/powerpoint/2019/9/main/command">
                <pc:docMk/>
                <pc:sldMk cId="2680400589" sldId="281"/>
                <pc2:cmMk id="{C9BAF400-2D69-442E-B119-9381D1A4240C}"/>
              </pc2:cmMkLst>
            </pc226:cmChg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3:33:22.823" v="5903" actId="20577"/>
              <pc2:cmMkLst xmlns:pc2="http://schemas.microsoft.com/office/powerpoint/2019/9/main/command">
                <pc:docMk/>
                <pc:sldMk cId="2680400589" sldId="281"/>
                <pc2:cmMk id="{0D223564-081D-4FFA-92ED-25CFF6CE1E79}"/>
              </pc2:cmMkLst>
            </pc226:cmChg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4-23T23:18:06.261" v="1468" actId="20577"/>
              <pc2:cmMkLst xmlns:pc2="http://schemas.microsoft.com/office/powerpoint/2019/9/main/command">
                <pc:docMk/>
                <pc:sldMk cId="2680400589" sldId="281"/>
                <pc2:cmMk id="{593849B8-0989-4BD9-ACA3-1B37B1DE489B}"/>
              </pc2:cmMkLst>
            </pc226:cmChg>
          </p:ext>
        </pc:extLst>
      </pc:sldChg>
      <pc:sldChg chg="modSp mod">
        <pc:chgData name="Mason, James M ECS:EX" userId="546f2995-b103-48e8-8605-6f80828a71ee" providerId="ADAL" clId="{7276DA2B-43B9-4EDE-9989-0A3348383E40}" dt="2026-05-06T23:20:02.484" v="5562" actId="207"/>
        <pc:sldMkLst>
          <pc:docMk/>
          <pc:sldMk cId="3793991579" sldId="282"/>
        </pc:sldMkLst>
        <pc:spChg chg="mod">
          <ac:chgData name="Mason, James M ECS:EX" userId="546f2995-b103-48e8-8605-6f80828a71ee" providerId="ADAL" clId="{7276DA2B-43B9-4EDE-9989-0A3348383E40}" dt="2026-05-06T23:20:02.484" v="5562" actId="207"/>
          <ac:spMkLst>
            <pc:docMk/>
            <pc:sldMk cId="3793991579" sldId="282"/>
            <ac:spMk id="3" creationId="{3CDAA870-3016-E1A0-0967-45E1A12DF4B7}"/>
          </ac:spMkLst>
        </pc:spChg>
        <pc:spChg chg="mod">
          <ac:chgData name="Mason, James M ECS:EX" userId="546f2995-b103-48e8-8605-6f80828a71ee" providerId="ADAL" clId="{7276DA2B-43B9-4EDE-9989-0A3348383E40}" dt="2026-04-21T21:34:01.759" v="36" actId="20577"/>
          <ac:spMkLst>
            <pc:docMk/>
            <pc:sldMk cId="3793991579" sldId="282"/>
            <ac:spMk id="4" creationId="{624A95B8-BD9C-3E20-F10B-4032E9468A3A}"/>
          </ac:spMkLst>
        </pc:spChg>
        <pc:spChg chg="mod">
          <ac:chgData name="Mason, James M ECS:EX" userId="546f2995-b103-48e8-8605-6f80828a71ee" providerId="ADAL" clId="{7276DA2B-43B9-4EDE-9989-0A3348383E40}" dt="2026-04-23T22:21:55.745" v="553" actId="1036"/>
          <ac:spMkLst>
            <pc:docMk/>
            <pc:sldMk cId="3793991579" sldId="282"/>
            <ac:spMk id="6" creationId="{2B7E5DFF-1C54-865A-A7D5-46C27798311A}"/>
          </ac:spMkLst>
        </pc:spChg>
        <pc:spChg chg="mod">
          <ac:chgData name="Mason, James M ECS:EX" userId="546f2995-b103-48e8-8605-6f80828a71ee" providerId="ADAL" clId="{7276DA2B-43B9-4EDE-9989-0A3348383E40}" dt="2026-04-23T22:21:46.578" v="548" actId="14100"/>
          <ac:spMkLst>
            <pc:docMk/>
            <pc:sldMk cId="3793991579" sldId="282"/>
            <ac:spMk id="13" creationId="{1EFBCDC6-5A96-10F7-72A4-97CB61743653}"/>
          </ac:spMkLst>
        </pc:spChg>
      </pc:sldChg>
      <pc:sldChg chg="addSp delSp modSp add mod modCm">
        <pc:chgData name="Mason, James M ECS:EX" userId="546f2995-b103-48e8-8605-6f80828a71ee" providerId="ADAL" clId="{7276DA2B-43B9-4EDE-9989-0A3348383E40}" dt="2026-05-06T22:29:26.002" v="5256"/>
        <pc:sldMkLst>
          <pc:docMk/>
          <pc:sldMk cId="593778694" sldId="283"/>
        </pc:sldMkLst>
        <pc:graphicFrameChg chg="add mod modGraphic">
          <ac:chgData name="Mason, James M ECS:EX" userId="546f2995-b103-48e8-8605-6f80828a71ee" providerId="ADAL" clId="{7276DA2B-43B9-4EDE-9989-0A3348383E40}" dt="2026-05-06T21:47:48.616" v="5252" actId="1076"/>
          <ac:graphicFrameMkLst>
            <pc:docMk/>
            <pc:sldMk cId="593778694" sldId="283"/>
            <ac:graphicFrameMk id="7" creationId="{428CB097-A478-D180-7262-A9065CF91A6B}"/>
          </ac:graphicFrameMkLst>
        </pc:graphicFrameChg>
        <pc:graphicFrameChg chg="add mod modGraphic">
          <ac:chgData name="Mason, James M ECS:EX" userId="546f2995-b103-48e8-8605-6f80828a71ee" providerId="ADAL" clId="{7276DA2B-43B9-4EDE-9989-0A3348383E40}" dt="2026-05-06T22:29:26.002" v="5256"/>
          <ac:graphicFrameMkLst>
            <pc:docMk/>
            <pc:sldMk cId="593778694" sldId="283"/>
            <ac:graphicFrameMk id="11" creationId="{E34CD2D9-9A78-248B-7307-69C1D6B3124E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0:26:03.286" v="3734" actId="20577"/>
              <pc2:cmMkLst xmlns:pc2="http://schemas.microsoft.com/office/powerpoint/2019/9/main/command">
                <pc:docMk/>
                <pc:sldMk cId="593778694" sldId="283"/>
                <pc2:cmMk id="{9747C57E-5EB0-4C8F-825C-16563ED61943}"/>
              </pc2:cmMkLst>
            </pc226:cmChg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0:26:03.286" v="3734" actId="20577"/>
              <pc2:cmMkLst xmlns:pc2="http://schemas.microsoft.com/office/powerpoint/2019/9/main/command">
                <pc:docMk/>
                <pc:sldMk cId="593778694" sldId="283"/>
                <pc2:cmMk id="{5128C39F-1677-4F62-8A5E-C017B3D6295C}"/>
              </pc2:cmMkLst>
            </pc226:cmChg>
            <pc226:cmChg xmlns:pc226="http://schemas.microsoft.com/office/powerpoint/2022/06/main/command" chg="mod">
              <pc226:chgData name="Mason, James M ECS:EX" userId="546f2995-b103-48e8-8605-6f80828a71ee" providerId="ADAL" clId="{7276DA2B-43B9-4EDE-9989-0A3348383E40}" dt="2026-05-06T20:26:03.286" v="3734" actId="20577"/>
              <pc2:cmMkLst xmlns:pc2="http://schemas.microsoft.com/office/powerpoint/2019/9/main/command">
                <pc:docMk/>
                <pc:sldMk cId="593778694" sldId="283"/>
                <pc2:cmMk id="{6BDA0FF8-99BF-4CEB-BF33-1ED98259B0E7}"/>
              </pc2:cmMkLst>
            </pc226:cmChg>
          </p:ext>
        </pc:extLst>
      </pc:sldChg>
    </pc:docChg>
  </pc:docChgLst>
  <pc:docChgLst>
    <pc:chgData name="Thrift, Kym ECS:EX" userId="b1ffddc8-e460-47da-8818-c75eebe7209f" providerId="ADAL" clId="{0F758061-D93A-404E-8293-8013046047C7}"/>
    <pc:docChg chg="custSel modSld">
      <pc:chgData name="Thrift, Kym ECS:EX" userId="b1ffddc8-e460-47da-8818-c75eebe7209f" providerId="ADAL" clId="{0F758061-D93A-404E-8293-8013046047C7}" dt="2026-05-06T23:05:03.592" v="231" actId="114"/>
      <pc:docMkLst>
        <pc:docMk/>
      </pc:docMkLst>
      <pc:sldChg chg="modSp mod">
        <pc:chgData name="Thrift, Kym ECS:EX" userId="b1ffddc8-e460-47da-8818-c75eebe7209f" providerId="ADAL" clId="{0F758061-D93A-404E-8293-8013046047C7}" dt="2026-05-05T18:48:44.934" v="226" actId="20577"/>
        <pc:sldMkLst>
          <pc:docMk/>
          <pc:sldMk cId="129598954" sldId="270"/>
        </pc:sldMkLst>
        <pc:spChg chg="mod">
          <ac:chgData name="Thrift, Kym ECS:EX" userId="b1ffddc8-e460-47da-8818-c75eebe7209f" providerId="ADAL" clId="{0F758061-D93A-404E-8293-8013046047C7}" dt="2026-05-05T18:48:44.934" v="226" actId="20577"/>
          <ac:spMkLst>
            <pc:docMk/>
            <pc:sldMk cId="129598954" sldId="270"/>
            <ac:spMk id="12" creationId="{114DF41C-38DF-18A2-4D3D-584CC3BFCCBA}"/>
          </ac:spMkLst>
        </pc:spChg>
      </pc:sldChg>
      <pc:sldChg chg="modSp mod modCm">
        <pc:chgData name="Thrift, Kym ECS:EX" userId="b1ffddc8-e460-47da-8818-c75eebe7209f" providerId="ADAL" clId="{0F758061-D93A-404E-8293-8013046047C7}" dt="2026-05-06T23:05:03.592" v="231" actId="114"/>
        <pc:sldMkLst>
          <pc:docMk/>
          <pc:sldMk cId="157235142" sldId="272"/>
        </pc:sldMkLst>
        <pc:graphicFrameChg chg="modGraphic">
          <ac:chgData name="Thrift, Kym ECS:EX" userId="b1ffddc8-e460-47da-8818-c75eebe7209f" providerId="ADAL" clId="{0F758061-D93A-404E-8293-8013046047C7}" dt="2026-05-06T23:05:03.592" v="231" actId="114"/>
          <ac:graphicFrameMkLst>
            <pc:docMk/>
            <pc:sldMk cId="157235142" sldId="272"/>
            <ac:graphicFrameMk id="4" creationId="{B8208B9E-FE2B-515A-0BCE-A4F947E54026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Thrift, Kym ECS:EX" userId="b1ffddc8-e460-47da-8818-c75eebe7209f" providerId="ADAL" clId="{0F758061-D93A-404E-8293-8013046047C7}" dt="2026-05-06T23:03:07.758" v="230" actId="20577"/>
              <pc2:cmMkLst xmlns:pc2="http://schemas.microsoft.com/office/powerpoint/2019/9/main/command">
                <pc:docMk/>
                <pc:sldMk cId="157235142" sldId="272"/>
                <pc2:cmMk id="{944D10CE-2E17-466B-98C0-2140C95E1165}"/>
              </pc2:cmMkLst>
            </pc226:cmChg>
          </p:ext>
        </pc:ext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BF7A5-AD3D-EB66-3D05-2AA56AD0F0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69EBDE-DFE2-D2C7-6D6B-64812237E5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20E1F-7466-79A4-3671-2AE6F5525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C6FDD-8DB3-8F8A-9324-9B7ED126C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5841D-50AA-7DD5-9838-700439A98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83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5B9BB-8560-F3F1-9587-31834C8F4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A1FADD-C6D7-E5BE-B253-12FBCB1C6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38BA2-7D9D-2178-19A9-E1D0BAC6B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20801-7B6E-7B0E-F39C-82C199AAF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9B97C-3CF4-93F2-DF03-DDA2FDF87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6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32DDFB-265F-8F45-301B-9DA1DA53CC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5138C7-314B-63CE-EE4A-97931B8DB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931502-FC5D-16BC-1780-23A90C9AD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92316-5830-05D5-DF11-11D018A23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A7777-9828-8AFD-B25D-D752E86ED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33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9167E-21C0-ED59-67E3-D0DEFDBC4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038D7-D063-908A-D1F3-7EB044B54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3B35B-DF4F-0925-C640-BE517C640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43F65-523A-4F58-057E-7D78464DB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2E31-4558-4A18-BB13-8C7058AC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93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906FA-35CF-F0C4-3F57-6456E2755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776AC-A08B-5F86-1F0E-4E2824DFB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D6516-CDD7-FA69-25B1-97AFE5501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A18B9-C3AB-4763-7829-44B369166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225B6-8EE0-16F6-3A59-468BFD7AD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90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0398F-F68C-2E19-C673-0FFBD0352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6B8CF-CFED-9231-FB11-B32AE5DFFC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8F4EB9-9D23-7029-8E6E-0D4783FF3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F2C7E9-B731-6B15-DFC8-489FFB3DA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10147C-3AC9-B541-43F9-8A8B538E6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C5E918-86E3-C12B-97D6-88A2051EC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63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989DD-4D2C-AB70-21A9-857EE4994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852BA-73EA-E61A-1EAD-737C64518B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B79FA4-912C-D3E0-648F-21D7815F9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BF1DC8-D770-6F56-FA48-3417583812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FAC8FF-2E5F-F386-3788-93CE36A25E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7ECB-59F7-E410-6B3D-BDBCB399C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29B3DD-8FE0-DC79-54EB-071C136FB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A0067D-1574-E742-5C21-9588BBC80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63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0141B-5A10-FC22-1E15-1B00BA888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17402-8590-E2E8-7CA5-65963A15A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F0FBD-E208-DD92-6506-8DB383C0A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ADF62C-766A-E53A-E661-DDF6807CF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23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06A21A-2EF5-41C0-F250-CEC2EC340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8AFEA7-D3D8-BC42-7560-D3AC4A748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0CA73-F2D1-D037-68C9-A4251A861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1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45AA9-431F-850F-0B0D-16DE8A9E0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7CBC8-60F8-5CA5-6DBF-C1F7A9C3D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056EE8-CE8B-3049-1C10-56A8FCF40A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E02ECE-0504-0CF7-B38E-081397073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91EAC4-DE48-3869-D57C-DCD7D9D78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6D4E2-825A-6F25-F9EC-1D176A588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036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DF69A-339F-D5FF-532F-663B8AA9A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FE1E94-C958-A436-414B-2E812CF119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D5D22A-3621-7F30-14A5-8688D2618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B1B39B-8056-2830-E95C-C23D8D395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D3DC01-1589-5E8A-C39C-65A3BCC71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C9B120-1907-1AC3-95CA-77E898986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09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BAF121-E7A9-0EFC-7402-39129C609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7316EB-A2C2-B1A2-9D01-A2B817325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0901F-6E07-EEC0-F9A8-840A606C20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3D270F-BD38-4392-A619-EE73A6F7351A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EFF6B-B3F8-E7AD-BDA8-A01E44D4B8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B2E0A-062D-10A9-0ED3-D3B1EF7D63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1A9336-C45F-40B4-AAB9-BEE5558B0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80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icefund@gov.bc.ca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mailto:icefund@gov.bc.c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sed-isde.canada.ca/site/innovation-canada/en/technology-readiness-level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C97F3E-4323-7D97-E2AB-D92629251DB6}"/>
              </a:ext>
            </a:extLst>
          </p:cNvPr>
          <p:cNvSpPr/>
          <p:nvPr/>
        </p:nvSpPr>
        <p:spPr>
          <a:xfrm>
            <a:off x="0" y="2"/>
            <a:ext cx="8026400" cy="1702677"/>
          </a:xfrm>
          <a:prstGeom prst="rect">
            <a:avLst/>
          </a:prstGeom>
          <a:solidFill>
            <a:srgbClr val="63A74A"/>
          </a:solidFill>
          <a:ln>
            <a:solidFill>
              <a:srgbClr val="7CB73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1115" y="164638"/>
            <a:ext cx="8148628" cy="1470025"/>
          </a:xfrm>
        </p:spPr>
        <p:txBody>
          <a:bodyPr vert="horz" lIns="121920" tIns="60960" rIns="121920" bIns="60960" rtlCol="0" anchor="t">
            <a:normAutofit/>
          </a:bodyPr>
          <a:lstStyle/>
          <a:p>
            <a:r>
              <a:rPr lang="en-CA" sz="4250" b="1">
                <a:solidFill>
                  <a:srgbClr val="FFFFFF"/>
                </a:solidFill>
                <a:latin typeface="Aptos" panose="020B0004020202020204" pitchFamily="34" charset="0"/>
              </a:rPr>
              <a:t>2026 Targeted Call for Clean Energy Innovation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9276" y="2195656"/>
            <a:ext cx="7027843" cy="39249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121920" tIns="60960" rIns="121920" bIns="60960" rtlCol="0" anchor="t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n-US" sz="2000" b="1" u="sng">
                <a:solidFill>
                  <a:srgbClr val="FF0000"/>
                </a:solidFill>
                <a:latin typeface="Aptos" panose="020B0004020202020204" pitchFamily="34" charset="0"/>
                <a:ea typeface="Calibri"/>
                <a:cs typeface="Arial"/>
              </a:rPr>
              <a:t>Closing Date and Time: June 15, 2026 at 4:00 PM PT</a:t>
            </a:r>
          </a:p>
          <a:p>
            <a:pPr algn="l">
              <a:lnSpc>
                <a:spcPct val="107000"/>
              </a:lnSpc>
              <a:spcAft>
                <a:spcPts val="1067"/>
              </a:spcAft>
            </a:pPr>
            <a:r>
              <a:rPr lang="en-US" sz="1600" b="1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</a:rPr>
              <a:t>The Program Guide is published on the ICE Fund Website</a:t>
            </a:r>
          </a:p>
          <a:p>
            <a:pPr algn="l">
              <a:lnSpc>
                <a:spcPct val="107000"/>
              </a:lnSpc>
              <a:spcAft>
                <a:spcPts val="1067"/>
              </a:spcAft>
            </a:pPr>
            <a:r>
              <a:rPr lang="en-US" sz="1600" b="1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</a:rPr>
              <a:t>Email Applications to: </a:t>
            </a:r>
            <a:r>
              <a:rPr lang="en-US" sz="1600" u="sng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icefund@gov.bc.ca</a:t>
            </a:r>
            <a:r>
              <a:rPr lang="en-US" sz="1600" u="sng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</a:rPr>
              <a:t> </a:t>
            </a:r>
            <a:endParaRPr lang="en-US" sz="1600">
              <a:solidFill>
                <a:schemeClr val="tx1"/>
              </a:solidFill>
              <a:latin typeface="Aptos" panose="020B00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7000"/>
              </a:lnSpc>
              <a:spcAft>
                <a:spcPts val="1067"/>
              </a:spcAft>
            </a:pPr>
            <a:r>
              <a:rPr lang="en-US" sz="1600" b="1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</a:rPr>
              <a:t>Questions: </a:t>
            </a:r>
            <a:r>
              <a:rPr lang="en-US" sz="1600" u="sng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icefund@gov.bc.ca</a:t>
            </a:r>
            <a:r>
              <a:rPr lang="en-US" sz="1600" u="sng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</a:rPr>
              <a:t> </a:t>
            </a:r>
            <a:endParaRPr lang="en-US" sz="1600">
              <a:solidFill>
                <a:schemeClr val="tx1"/>
              </a:solidFill>
              <a:latin typeface="Aptos" panose="020B00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1333">
              <a:solidFill>
                <a:schemeClr val="tx1"/>
              </a:solidFill>
              <a:latin typeface="Aptos" panose="020B0004020202020204" pitchFamily="34" charset="0"/>
              <a:ea typeface="Calibri" panose="020F0502020204030204" pitchFamily="34" charset="0"/>
              <a:cs typeface="Arial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333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</a:rPr>
              <a:t>Instructions:</a:t>
            </a: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33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</a:rPr>
              <a:t>Applicants must use this template and be no longer than 15 slides, minimum 12pt font.</a:t>
            </a: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33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</a:rPr>
              <a:t>Blue text is instructional and can be deleted and replaced with applicant content.</a:t>
            </a: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33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</a:rPr>
              <a:t>Include references and state assumptions where necessary throughout the application.  </a:t>
            </a: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33">
                <a:solidFill>
                  <a:schemeClr val="tx1"/>
                </a:solidFill>
                <a:latin typeface="Aptos" panose="020B0004020202020204" pitchFamily="34" charset="0"/>
                <a:ea typeface="Calibri" panose="020F0502020204030204" pitchFamily="34" charset="0"/>
                <a:cs typeface="Arial"/>
              </a:rPr>
              <a:t>Applications must be submitted in PDF format.</a:t>
            </a: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333">
              <a:solidFill>
                <a:schemeClr val="tx1"/>
              </a:solidFill>
              <a:latin typeface="Aptos" panose="020B0004020202020204" pitchFamily="34" charset="0"/>
              <a:ea typeface="Calibri" panose="020F0502020204030204" pitchFamily="34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>
                <a:solidFill>
                  <a:schemeClr val="tx1"/>
                </a:solidFill>
                <a:latin typeface="Aptos" panose="020B0004020202020204" pitchFamily="34" charset="0"/>
                <a:ea typeface="Calibri"/>
                <a:cs typeface="Arial"/>
              </a:rPr>
              <a:t>Successful applicants will be offered funding by November 30, 2026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1333">
              <a:solidFill>
                <a:schemeClr val="tx1"/>
              </a:solidFill>
              <a:latin typeface="Aptos" panose="020B00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1E8812-CE3A-44AB-9EB2-EECEAF410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9B28F-8CC8-4D4C-AE53-CFB7C0552EEE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3D908-DC22-FD4C-CCD0-3E812C51E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 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8AC9BD9F-27FD-6CC8-934F-9F16E0028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246220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400"/>
          </a:p>
        </p:txBody>
      </p:sp>
      <p:pic>
        <p:nvPicPr>
          <p:cNvPr id="14" name="Picture 13" descr="A lake with trees and mountains in the background&#10;&#10;Description automatically generated">
            <a:extLst>
              <a:ext uri="{FF2B5EF4-FFF2-40B4-BE49-F238E27FC236}">
                <a16:creationId xmlns:a16="http://schemas.microsoft.com/office/drawing/2014/main" id="{3FB2F932-641A-193E-76C6-FD43B1EABE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248" r="25409"/>
          <a:stretch/>
        </p:blipFill>
        <p:spPr>
          <a:xfrm>
            <a:off x="8026400" y="0"/>
            <a:ext cx="4165600" cy="6858000"/>
          </a:xfrm>
          <a:prstGeom prst="rect">
            <a:avLst/>
          </a:prstGeom>
        </p:spPr>
      </p:pic>
      <p:pic>
        <p:nvPicPr>
          <p:cNvPr id="13" name="Picture 12" descr="A logo of a company&#10;&#10;AI-generated content may be incorrect.">
            <a:extLst>
              <a:ext uri="{FF2B5EF4-FFF2-40B4-BE49-F238E27FC236}">
                <a16:creationId xmlns:a16="http://schemas.microsoft.com/office/drawing/2014/main" id="{B41684EB-9412-9009-810F-81BC3FEA24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115" y="6085196"/>
            <a:ext cx="2073244" cy="87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455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02821-916E-BA24-603D-B1FC4145D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46" y="76994"/>
            <a:ext cx="7886700" cy="994172"/>
          </a:xfrm>
        </p:spPr>
        <p:txBody>
          <a:bodyPr/>
          <a:lstStyle/>
          <a:p>
            <a:pPr algn="ctr"/>
            <a:r>
              <a:rPr lang="en-CA" sz="3200" b="1">
                <a:solidFill>
                  <a:srgbClr val="487A36"/>
                </a:solidFill>
                <a:latin typeface="Aptos" panose="020B0004020202020204" pitchFamily="34" charset="0"/>
              </a:rPr>
              <a:t>Project: </a:t>
            </a:r>
            <a:r>
              <a:rPr lang="en-CA" sz="2800">
                <a:solidFill>
                  <a:srgbClr val="487A36"/>
                </a:solidFill>
                <a:latin typeface="Aptos" panose="020B0004020202020204" pitchFamily="34" charset="0"/>
              </a:rPr>
              <a:t>Workplan</a:t>
            </a:r>
            <a:endParaRPr lang="en-US" sz="2800">
              <a:solidFill>
                <a:srgbClr val="487A36"/>
              </a:solidFill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E3208-0261-DDDE-D056-2E5DCBF6C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654" y="1232849"/>
            <a:ext cx="8046119" cy="3263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1867">
                <a:solidFill>
                  <a:srgbClr val="0070C0"/>
                </a:solidFill>
                <a:latin typeface="Aptos" panose="020B0004020202020204" pitchFamily="34" charset="0"/>
              </a:rPr>
              <a:t>Key milestones, duration and key objectives to achieve during milestone:</a:t>
            </a:r>
            <a:endParaRPr lang="en-US" sz="1867">
              <a:solidFill>
                <a:srgbClr val="0070C0"/>
              </a:solidFill>
              <a:latin typeface="Aptos" panose="020B0004020202020204" pitchFamily="34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1AED73E-F458-4550-F332-397F034433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308413"/>
              </p:ext>
            </p:extLst>
          </p:nvPr>
        </p:nvGraphicFramePr>
        <p:xfrm>
          <a:off x="278944" y="1701074"/>
          <a:ext cx="11634105" cy="469833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26821">
                  <a:extLst>
                    <a:ext uri="{9D8B030D-6E8A-4147-A177-3AD203B41FA5}">
                      <a16:colId xmlns:a16="http://schemas.microsoft.com/office/drawing/2014/main" val="1400757237"/>
                    </a:ext>
                  </a:extLst>
                </a:gridCol>
                <a:gridCol w="2326821">
                  <a:extLst>
                    <a:ext uri="{9D8B030D-6E8A-4147-A177-3AD203B41FA5}">
                      <a16:colId xmlns:a16="http://schemas.microsoft.com/office/drawing/2014/main" val="3280819078"/>
                    </a:ext>
                  </a:extLst>
                </a:gridCol>
                <a:gridCol w="2326821">
                  <a:extLst>
                    <a:ext uri="{9D8B030D-6E8A-4147-A177-3AD203B41FA5}">
                      <a16:colId xmlns:a16="http://schemas.microsoft.com/office/drawing/2014/main" val="512946708"/>
                    </a:ext>
                  </a:extLst>
                </a:gridCol>
                <a:gridCol w="2326821">
                  <a:extLst>
                    <a:ext uri="{9D8B030D-6E8A-4147-A177-3AD203B41FA5}">
                      <a16:colId xmlns:a16="http://schemas.microsoft.com/office/drawing/2014/main" val="2907374819"/>
                    </a:ext>
                  </a:extLst>
                </a:gridCol>
                <a:gridCol w="2326821">
                  <a:extLst>
                    <a:ext uri="{9D8B030D-6E8A-4147-A177-3AD203B41FA5}">
                      <a16:colId xmlns:a16="http://schemas.microsoft.com/office/drawing/2014/main" val="1917208865"/>
                    </a:ext>
                  </a:extLst>
                </a:gridCol>
              </a:tblGrid>
              <a:tr h="637541">
                <a:tc>
                  <a:txBody>
                    <a:bodyPr/>
                    <a:lstStyle/>
                    <a:p>
                      <a:pPr algn="ctr"/>
                      <a:r>
                        <a:rPr lang="en-CA" sz="1900"/>
                        <a:t>Milestone Activity</a:t>
                      </a:r>
                      <a:endParaRPr lang="en-US" sz="19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900"/>
                        <a:t>Duration (months)</a:t>
                      </a:r>
                      <a:endParaRPr lang="en-US" sz="19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900"/>
                        <a:t>Key Objective to Achieve</a:t>
                      </a:r>
                      <a:endParaRPr lang="en-US" sz="19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900"/>
                        <a:t>Potential Risks</a:t>
                      </a:r>
                      <a:endParaRPr lang="en-US" sz="19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900"/>
                        <a:t>Cost per Milestone</a:t>
                      </a:r>
                      <a:endParaRPr lang="en-US" sz="19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554146308"/>
                  </a:ext>
                </a:extLst>
              </a:tr>
              <a:tr h="768323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604676902"/>
                  </a:ext>
                </a:extLst>
              </a:tr>
              <a:tr h="850472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92914334"/>
                  </a:ext>
                </a:extLst>
              </a:tr>
              <a:tr h="834723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4071046105"/>
                  </a:ext>
                </a:extLst>
              </a:tr>
              <a:tr h="775636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878724366"/>
                  </a:ext>
                </a:extLst>
              </a:tr>
              <a:tr h="821479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401278057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A81FB2-C938-8FF6-363D-31044E343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10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B48E86-3D82-920E-7116-5F7DB6E21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284825" y="18411"/>
            <a:ext cx="5416118" cy="365125"/>
          </a:xfrm>
        </p:spPr>
        <p:txBody>
          <a:bodyPr/>
          <a:lstStyle/>
          <a:p>
            <a:r>
              <a:rPr lang="en-US" sz="1467" i="1"/>
              <a:t>    </a:t>
            </a:r>
            <a:r>
              <a:rPr lang="en-US" sz="1467" i="1"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</p:spTree>
    <p:extLst>
      <p:ext uri="{BB962C8B-B14F-4D97-AF65-F5344CB8AC3E}">
        <p14:creationId xmlns:p14="http://schemas.microsoft.com/office/powerpoint/2010/main" val="4087019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2AB08-BD4F-C491-9B5C-921BF59BA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49" y="119774"/>
            <a:ext cx="7886700" cy="994172"/>
          </a:xfrm>
        </p:spPr>
        <p:txBody>
          <a:bodyPr/>
          <a:lstStyle/>
          <a:p>
            <a:pPr algn="ctr"/>
            <a:r>
              <a:rPr lang="en-CA" sz="3200" b="1">
                <a:solidFill>
                  <a:srgbClr val="487A36"/>
                </a:solidFill>
                <a:latin typeface="Aptos" panose="020B0004020202020204" pitchFamily="34" charset="0"/>
              </a:rPr>
              <a:t>Project:</a:t>
            </a:r>
            <a:r>
              <a:rPr lang="en-CA" sz="3200">
                <a:solidFill>
                  <a:srgbClr val="487A36"/>
                </a:solidFill>
                <a:latin typeface="Aptos" panose="020B0004020202020204" pitchFamily="34" charset="0"/>
              </a:rPr>
              <a:t> </a:t>
            </a:r>
            <a:r>
              <a:rPr lang="en-CA" sz="2800">
                <a:solidFill>
                  <a:srgbClr val="487A36"/>
                </a:solidFill>
                <a:latin typeface="Aptos" panose="020B0004020202020204" pitchFamily="34" charset="0"/>
              </a:rPr>
              <a:t>Partners</a:t>
            </a:r>
            <a:endParaRPr lang="en-US" sz="2800">
              <a:solidFill>
                <a:srgbClr val="487A36"/>
              </a:solidFill>
              <a:latin typeface="Aptos" panose="020B0004020202020204" pitchFamily="34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791A479-7670-3F16-6D88-28DC38F51B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346561"/>
              </p:ext>
            </p:extLst>
          </p:nvPr>
        </p:nvGraphicFramePr>
        <p:xfrm>
          <a:off x="245914" y="1113946"/>
          <a:ext cx="11700171" cy="486342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71453">
                  <a:extLst>
                    <a:ext uri="{9D8B030D-6E8A-4147-A177-3AD203B41FA5}">
                      <a16:colId xmlns:a16="http://schemas.microsoft.com/office/drawing/2014/main" val="1603816783"/>
                    </a:ext>
                  </a:extLst>
                </a:gridCol>
                <a:gridCol w="1671453">
                  <a:extLst>
                    <a:ext uri="{9D8B030D-6E8A-4147-A177-3AD203B41FA5}">
                      <a16:colId xmlns:a16="http://schemas.microsoft.com/office/drawing/2014/main" val="53923451"/>
                    </a:ext>
                  </a:extLst>
                </a:gridCol>
                <a:gridCol w="1671453">
                  <a:extLst>
                    <a:ext uri="{9D8B030D-6E8A-4147-A177-3AD203B41FA5}">
                      <a16:colId xmlns:a16="http://schemas.microsoft.com/office/drawing/2014/main" val="2214759176"/>
                    </a:ext>
                  </a:extLst>
                </a:gridCol>
                <a:gridCol w="1671453">
                  <a:extLst>
                    <a:ext uri="{9D8B030D-6E8A-4147-A177-3AD203B41FA5}">
                      <a16:colId xmlns:a16="http://schemas.microsoft.com/office/drawing/2014/main" val="578354565"/>
                    </a:ext>
                  </a:extLst>
                </a:gridCol>
                <a:gridCol w="1671453">
                  <a:extLst>
                    <a:ext uri="{9D8B030D-6E8A-4147-A177-3AD203B41FA5}">
                      <a16:colId xmlns:a16="http://schemas.microsoft.com/office/drawing/2014/main" val="2771103080"/>
                    </a:ext>
                  </a:extLst>
                </a:gridCol>
                <a:gridCol w="1671453">
                  <a:extLst>
                    <a:ext uri="{9D8B030D-6E8A-4147-A177-3AD203B41FA5}">
                      <a16:colId xmlns:a16="http://schemas.microsoft.com/office/drawing/2014/main" val="644164478"/>
                    </a:ext>
                  </a:extLst>
                </a:gridCol>
                <a:gridCol w="1671453">
                  <a:extLst>
                    <a:ext uri="{9D8B030D-6E8A-4147-A177-3AD203B41FA5}">
                      <a16:colId xmlns:a16="http://schemas.microsoft.com/office/drawing/2014/main" val="254709643"/>
                    </a:ext>
                  </a:extLst>
                </a:gridCol>
              </a:tblGrid>
              <a:tr h="1324455">
                <a:tc>
                  <a:txBody>
                    <a:bodyPr/>
                    <a:lstStyle/>
                    <a:p>
                      <a:r>
                        <a:rPr lang="en-CA" sz="1500"/>
                        <a:t>Partner Organization</a:t>
                      </a:r>
                      <a:endParaRPr lang="en-US" sz="15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500"/>
                        <a:t>Role in Project</a:t>
                      </a:r>
                      <a:endParaRPr lang="en-US" sz="15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500"/>
                        <a:t>Sector (e.g. Private, Public, Academia, or NGO)</a:t>
                      </a:r>
                      <a:endParaRPr lang="en-US" sz="15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500"/>
                        <a:t>Relationship Status (Confirmed, Applying, Potential)</a:t>
                      </a:r>
                      <a:endParaRPr lang="en-US" sz="15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500"/>
                        <a:t>Estimated Funding Amount (Cash)</a:t>
                      </a:r>
                      <a:endParaRPr lang="en-US" sz="15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500"/>
                        <a:t>Estimated Funding Amount (in Kind)</a:t>
                      </a:r>
                      <a:endParaRPr lang="en-US" sz="15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500"/>
                        <a:t>Status of Financing (Confirmed, Developing, Applying)</a:t>
                      </a:r>
                      <a:endParaRPr lang="en-US" sz="15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912904427"/>
                  </a:ext>
                </a:extLst>
              </a:tr>
              <a:tr h="1037733">
                <a:tc>
                  <a:txBody>
                    <a:bodyPr/>
                    <a:lstStyle/>
                    <a:p>
                      <a:r>
                        <a:rPr lang="en-CA" sz="1500">
                          <a:solidFill>
                            <a:srgbClr val="0070C0"/>
                          </a:solidFill>
                        </a:rPr>
                        <a:t>Lead Organization (your company)</a:t>
                      </a:r>
                      <a:endParaRPr lang="en-US" sz="1500">
                        <a:solidFill>
                          <a:srgbClr val="0070C0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55166078"/>
                  </a:ext>
                </a:extLst>
              </a:tr>
              <a:tr h="328760">
                <a:tc>
                  <a:txBody>
                    <a:bodyPr/>
                    <a:lstStyle/>
                    <a:p>
                      <a:r>
                        <a:rPr lang="en-CA" sz="1500">
                          <a:solidFill>
                            <a:srgbClr val="0070C0"/>
                          </a:solidFill>
                        </a:rPr>
                        <a:t>Partner #1</a:t>
                      </a:r>
                      <a:endParaRPr lang="en-US" sz="1500">
                        <a:solidFill>
                          <a:srgbClr val="0070C0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866923734"/>
                  </a:ext>
                </a:extLst>
              </a:tr>
              <a:tr h="343719">
                <a:tc>
                  <a:txBody>
                    <a:bodyPr/>
                    <a:lstStyle/>
                    <a:p>
                      <a:r>
                        <a:rPr lang="en-CA" sz="1500">
                          <a:solidFill>
                            <a:srgbClr val="0070C0"/>
                          </a:solidFill>
                        </a:rPr>
                        <a:t>Partner #2</a:t>
                      </a:r>
                      <a:endParaRPr lang="en-US" sz="1500">
                        <a:solidFill>
                          <a:srgbClr val="0070C0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756705514"/>
                  </a:ext>
                </a:extLst>
              </a:tr>
              <a:tr h="343719">
                <a:tc>
                  <a:txBody>
                    <a:bodyPr/>
                    <a:lstStyle/>
                    <a:p>
                      <a:r>
                        <a:rPr lang="en-CA" sz="1500">
                          <a:solidFill>
                            <a:srgbClr val="0070C0"/>
                          </a:solidFill>
                        </a:rPr>
                        <a:t>Partner #3</a:t>
                      </a:r>
                      <a:endParaRPr lang="en-US" sz="1500">
                        <a:solidFill>
                          <a:srgbClr val="0070C0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043292439"/>
                  </a:ext>
                </a:extLst>
              </a:tr>
              <a:tr h="343719">
                <a:tc>
                  <a:txBody>
                    <a:bodyPr/>
                    <a:lstStyle/>
                    <a:p>
                      <a:r>
                        <a:rPr lang="en-CA" sz="1500">
                          <a:solidFill>
                            <a:schemeClr val="tx1"/>
                          </a:solidFill>
                        </a:rPr>
                        <a:t>ICE Fund</a:t>
                      </a:r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500">
                          <a:solidFill>
                            <a:schemeClr val="tx1"/>
                          </a:solidFill>
                        </a:rPr>
                        <a:t>Applying</a:t>
                      </a:r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921846803"/>
                  </a:ext>
                </a:extLst>
              </a:tr>
              <a:tr h="797597">
                <a:tc>
                  <a:txBody>
                    <a:bodyPr/>
                    <a:lstStyle/>
                    <a:p>
                      <a:r>
                        <a:rPr lang="en-CA" sz="1500">
                          <a:solidFill>
                            <a:srgbClr val="0070C0"/>
                          </a:solidFill>
                        </a:rPr>
                        <a:t>Other Funds (Applied or Applying to)</a:t>
                      </a:r>
                      <a:endParaRPr lang="en-US" sz="1500">
                        <a:solidFill>
                          <a:srgbClr val="0070C0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255400592"/>
                  </a:ext>
                </a:extLst>
              </a:tr>
              <a:tr h="343719">
                <a:tc>
                  <a:txBody>
                    <a:bodyPr/>
                    <a:lstStyle/>
                    <a:p>
                      <a:r>
                        <a:rPr lang="en-CA" sz="1500">
                          <a:solidFill>
                            <a:schemeClr val="tx1"/>
                          </a:solidFill>
                        </a:rPr>
                        <a:t>Total </a:t>
                      </a:r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012666429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B13DAE-B8F2-0429-3899-A079FA0D2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11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BFA2C-7C26-6A9F-BE56-1133A32D8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60539" y="7830"/>
            <a:ext cx="5123155" cy="365125"/>
          </a:xfrm>
        </p:spPr>
        <p:txBody>
          <a:bodyPr/>
          <a:lstStyle/>
          <a:p>
            <a:r>
              <a:rPr lang="en-US" sz="1467" i="1"/>
              <a:t>    </a:t>
            </a:r>
            <a:r>
              <a:rPr lang="en-US" sz="1467" i="1"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</p:spTree>
    <p:extLst>
      <p:ext uri="{BB962C8B-B14F-4D97-AF65-F5344CB8AC3E}">
        <p14:creationId xmlns:p14="http://schemas.microsoft.com/office/powerpoint/2010/main" val="130669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1DEAA-FB7E-67B1-1E16-F6768B059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0754" y="120964"/>
            <a:ext cx="7886700" cy="994172"/>
          </a:xfrm>
        </p:spPr>
        <p:txBody>
          <a:bodyPr/>
          <a:lstStyle/>
          <a:p>
            <a:pPr algn="ctr"/>
            <a:r>
              <a:rPr lang="en-CA" sz="3200" b="1">
                <a:solidFill>
                  <a:srgbClr val="487A36"/>
                </a:solidFill>
                <a:latin typeface="Aptos" panose="020B0004020202020204" pitchFamily="34" charset="0"/>
              </a:rPr>
              <a:t>Project: </a:t>
            </a:r>
            <a:r>
              <a:rPr lang="en-CA" sz="2800">
                <a:solidFill>
                  <a:srgbClr val="487A36"/>
                </a:solidFill>
                <a:latin typeface="Aptos" panose="020B0004020202020204" pitchFamily="34" charset="0"/>
              </a:rPr>
              <a:t>Management Team</a:t>
            </a:r>
            <a:endParaRPr lang="en-US" sz="2800">
              <a:solidFill>
                <a:srgbClr val="487A36"/>
              </a:solidFill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C9C2A-4E49-EC6F-3EB7-AFACDA5B1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388" y="1111306"/>
            <a:ext cx="9931056" cy="3263504"/>
          </a:xfrm>
        </p:spPr>
        <p:txBody>
          <a:bodyPr vert="horz" lIns="121920" tIns="60960" rIns="121920" bIns="60960" rtlCol="0" anchor="t">
            <a:normAutofit/>
          </a:bodyPr>
          <a:lstStyle/>
          <a:p>
            <a:pPr marL="214201" indent="-214201"/>
            <a:r>
              <a:rPr lang="en-CA" sz="1867">
                <a:solidFill>
                  <a:srgbClr val="0070C0"/>
                </a:solidFill>
                <a:latin typeface="Aptos" panose="020B0004020202020204" pitchFamily="34" charset="0"/>
              </a:rPr>
              <a:t>Who will be actively working on the project?</a:t>
            </a:r>
            <a:endParaRPr lang="en-US" sz="1867">
              <a:solidFill>
                <a:srgbClr val="0070C0"/>
              </a:solidFill>
              <a:latin typeface="Aptos" panose="020B0004020202020204" pitchFamily="34" charset="0"/>
              <a:cs typeface="Calibri"/>
            </a:endParaRPr>
          </a:p>
          <a:p>
            <a:pPr marL="214201" indent="-214201"/>
            <a:r>
              <a:rPr lang="en-CA" sz="1867">
                <a:solidFill>
                  <a:srgbClr val="0070C0"/>
                </a:solidFill>
                <a:latin typeface="Aptos" panose="020B0004020202020204" pitchFamily="34" charset="0"/>
              </a:rPr>
              <a:t>Are there any key project/company advisors?</a:t>
            </a:r>
            <a:endParaRPr lang="en-CA" sz="1867">
              <a:solidFill>
                <a:srgbClr val="0070C0"/>
              </a:solidFill>
              <a:latin typeface="Aptos" panose="020B0004020202020204" pitchFamily="34" charset="0"/>
              <a:cs typeface="Calibri"/>
            </a:endParaRPr>
          </a:p>
          <a:p>
            <a:pPr marL="214201" indent="-214201"/>
            <a:r>
              <a:rPr lang="en-CA" sz="1867">
                <a:solidFill>
                  <a:srgbClr val="0070C0"/>
                </a:solidFill>
                <a:latin typeface="Aptos" panose="020B0004020202020204" pitchFamily="34" charset="0"/>
              </a:rPr>
              <a:t>What is the project team’s relevant experience (e.g., product development, project management, commercialization and/or finance)?</a:t>
            </a:r>
            <a:endParaRPr lang="en-CA" sz="1867">
              <a:solidFill>
                <a:srgbClr val="0070C0"/>
              </a:solidFill>
              <a:latin typeface="Aptos" panose="020B0004020202020204" pitchFamily="34" charset="0"/>
              <a:cs typeface="Calibri"/>
            </a:endParaRPr>
          </a:p>
          <a:p>
            <a:pPr marL="0" indent="0">
              <a:buNone/>
            </a:pPr>
            <a:endParaRPr lang="en-US" sz="1800">
              <a:cs typeface="Calibri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5F4041D-5576-E002-033F-C22FD9D43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938564"/>
              </p:ext>
            </p:extLst>
          </p:nvPr>
        </p:nvGraphicFramePr>
        <p:xfrm>
          <a:off x="76201" y="2647447"/>
          <a:ext cx="11972925" cy="36503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90975">
                  <a:extLst>
                    <a:ext uri="{9D8B030D-6E8A-4147-A177-3AD203B41FA5}">
                      <a16:colId xmlns:a16="http://schemas.microsoft.com/office/drawing/2014/main" val="1985209124"/>
                    </a:ext>
                  </a:extLst>
                </a:gridCol>
                <a:gridCol w="3990975">
                  <a:extLst>
                    <a:ext uri="{9D8B030D-6E8A-4147-A177-3AD203B41FA5}">
                      <a16:colId xmlns:a16="http://schemas.microsoft.com/office/drawing/2014/main" val="3783791357"/>
                    </a:ext>
                  </a:extLst>
                </a:gridCol>
                <a:gridCol w="3990975">
                  <a:extLst>
                    <a:ext uri="{9D8B030D-6E8A-4147-A177-3AD203B41FA5}">
                      <a16:colId xmlns:a16="http://schemas.microsoft.com/office/drawing/2014/main" val="4122832501"/>
                    </a:ext>
                  </a:extLst>
                </a:gridCol>
              </a:tblGrid>
              <a:tr h="417235">
                <a:tc>
                  <a:txBody>
                    <a:bodyPr/>
                    <a:lstStyle/>
                    <a:p>
                      <a:r>
                        <a:rPr lang="en-CA" sz="2100"/>
                        <a:t>Name</a:t>
                      </a:r>
                      <a:endParaRPr lang="en-US" sz="21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2100"/>
                        <a:t>Title</a:t>
                      </a:r>
                      <a:endParaRPr lang="en-US" sz="21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2100"/>
                        <a:t>Relevant Experience</a:t>
                      </a:r>
                      <a:endParaRPr lang="en-US" sz="21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479832930"/>
                  </a:ext>
                </a:extLst>
              </a:tr>
              <a:tr h="452471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19035265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431685274"/>
                  </a:ext>
                </a:extLst>
              </a:tr>
              <a:tr h="458819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327017391"/>
                  </a:ext>
                </a:extLst>
              </a:tr>
              <a:tr h="493059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872056448"/>
                  </a:ext>
                </a:extLst>
              </a:tr>
              <a:tr h="502024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510118235"/>
                  </a:ext>
                </a:extLst>
              </a:tr>
              <a:tr h="421340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816894901"/>
                  </a:ext>
                </a:extLst>
              </a:tr>
              <a:tr h="448236"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5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433402134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392FC8-4859-A770-B076-D033CA86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12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5EE976-34C6-CB1A-DBE3-A8BCFE23B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6151" y="8671"/>
            <a:ext cx="5087645" cy="365125"/>
          </a:xfrm>
        </p:spPr>
        <p:txBody>
          <a:bodyPr/>
          <a:lstStyle/>
          <a:p>
            <a:r>
              <a:rPr lang="en-US" sz="1467" i="1">
                <a:latin typeface="Aptos" panose="020B0004020202020204" pitchFamily="34" charset="0"/>
              </a:rPr>
              <a:t>    2026 Targeted Call for Clean Energy Innovation Application</a:t>
            </a:r>
          </a:p>
        </p:txBody>
      </p:sp>
    </p:spTree>
    <p:extLst>
      <p:ext uri="{BB962C8B-B14F-4D97-AF65-F5344CB8AC3E}">
        <p14:creationId xmlns:p14="http://schemas.microsoft.com/office/powerpoint/2010/main" val="4180847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0CC8AC1-3BC0-E0D3-1A49-699282D08A18}"/>
              </a:ext>
            </a:extLst>
          </p:cNvPr>
          <p:cNvSpPr/>
          <p:nvPr/>
        </p:nvSpPr>
        <p:spPr>
          <a:xfrm>
            <a:off x="0" y="0"/>
            <a:ext cx="12192000" cy="874413"/>
          </a:xfrm>
          <a:prstGeom prst="rect">
            <a:avLst/>
          </a:prstGeom>
          <a:solidFill>
            <a:srgbClr val="63A7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4D2603-D88D-DAA2-F04F-72BA50780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ECDB2-DF0F-4220-9E89-1CD89057F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297" y="1027907"/>
            <a:ext cx="11342964" cy="51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1867">
                <a:solidFill>
                  <a:srgbClr val="0070C0"/>
                </a:solidFill>
                <a:latin typeface="Aptos" panose="020B0004020202020204" pitchFamily="34" charset="0"/>
              </a:rPr>
              <a:t>Describe any additional desirable project attributes (as applicable):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867"/>
          </a:p>
          <a:p>
            <a:pPr marL="76198" indent="0">
              <a:buNone/>
            </a:pPr>
            <a:endParaRPr lang="en-US" sz="2400"/>
          </a:p>
          <a:p>
            <a:pPr marL="0" indent="0">
              <a:buNone/>
            </a:pPr>
            <a:endParaRPr lang="en-US" sz="1467"/>
          </a:p>
          <a:p>
            <a:pPr marL="0" indent="0">
              <a:buNone/>
            </a:pPr>
            <a:endParaRPr lang="en-US" sz="1467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2913D2-A551-FACF-C668-0B1EECC07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78295" y="0"/>
            <a:ext cx="5069889" cy="365125"/>
          </a:xfrm>
        </p:spPr>
        <p:txBody>
          <a:bodyPr/>
          <a:lstStyle/>
          <a:p>
            <a:r>
              <a:rPr lang="en-US" sz="1467" i="1"/>
              <a:t>    </a:t>
            </a:r>
            <a:r>
              <a:rPr lang="en-US" sz="1467" i="1">
                <a:solidFill>
                  <a:schemeClr val="bg1"/>
                </a:solidFill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F500DB-7212-6928-7E44-390AC0EABD8A}"/>
              </a:ext>
            </a:extLst>
          </p:cNvPr>
          <p:cNvSpPr txBox="1"/>
          <p:nvPr/>
        </p:nvSpPr>
        <p:spPr>
          <a:xfrm>
            <a:off x="1498712" y="289897"/>
            <a:ext cx="9209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>
                <a:solidFill>
                  <a:srgbClr val="FFFFFF"/>
                </a:solidFill>
                <a:latin typeface="Aptos" panose="020B0004020202020204" pitchFamily="34" charset="0"/>
              </a:rPr>
              <a:t>Desirable Project Attributes</a:t>
            </a:r>
            <a:endParaRPr lang="en-US" sz="2800" b="1">
              <a:solidFill>
                <a:srgbClr val="FFFFFF"/>
              </a:solidFill>
              <a:latin typeface="Aptos" panose="020B0004020202020204" pitchFamily="34" charset="0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ACC023C-E485-A2CD-3D7D-BC0A7EF9B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13</a:t>
            </a:fld>
            <a:endParaRPr lang="en-US">
              <a:latin typeface="Aptos" panose="020B00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9E6B6DB-4D0C-24D6-6EEA-7049852BA2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18231"/>
              </p:ext>
            </p:extLst>
          </p:nvPr>
        </p:nvGraphicFramePr>
        <p:xfrm>
          <a:off x="443418" y="1690688"/>
          <a:ext cx="11207843" cy="45449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85570">
                  <a:extLst>
                    <a:ext uri="{9D8B030D-6E8A-4147-A177-3AD203B41FA5}">
                      <a16:colId xmlns:a16="http://schemas.microsoft.com/office/drawing/2014/main" val="1985209124"/>
                    </a:ext>
                  </a:extLst>
                </a:gridCol>
                <a:gridCol w="7622273">
                  <a:extLst>
                    <a:ext uri="{9D8B030D-6E8A-4147-A177-3AD203B41FA5}">
                      <a16:colId xmlns:a16="http://schemas.microsoft.com/office/drawing/2014/main" val="3783791357"/>
                    </a:ext>
                  </a:extLst>
                </a:gridCol>
              </a:tblGrid>
              <a:tr h="561580">
                <a:tc>
                  <a:txBody>
                    <a:bodyPr/>
                    <a:lstStyle/>
                    <a:p>
                      <a:r>
                        <a:rPr lang="en-CA" sz="2100"/>
                        <a:t>Desirable Project Attribute</a:t>
                      </a:r>
                      <a:endParaRPr lang="en-US" sz="21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2100"/>
                        <a:t>Description</a:t>
                      </a:r>
                      <a:endParaRPr lang="en-US" sz="21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479832930"/>
                  </a:ext>
                </a:extLst>
              </a:tr>
              <a:tr h="609006">
                <a:tc>
                  <a:txBody>
                    <a:bodyPr/>
                    <a:lstStyle/>
                    <a:p>
                      <a:r>
                        <a:rPr lang="en-CA" sz="16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Affordability</a:t>
                      </a:r>
                      <a:endParaRPr lang="en-US" sz="16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i="1">
                          <a:solidFill>
                            <a:srgbClr val="0070C0"/>
                          </a:solidFill>
                          <a:latin typeface="Aptos" panose="020B0004020202020204" pitchFamily="34" charset="0"/>
                        </a:rPr>
                        <a:t>Does the project improve affordability for households or businesses?</a:t>
                      </a: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190352659"/>
                  </a:ext>
                </a:extLst>
              </a:tr>
              <a:tr h="748704">
                <a:tc>
                  <a:txBody>
                    <a:bodyPr/>
                    <a:lstStyle/>
                    <a:p>
                      <a:r>
                        <a:rPr lang="en-CA" sz="16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Energy Resilience</a:t>
                      </a:r>
                      <a:endParaRPr lang="en-US" sz="16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i="1">
                          <a:solidFill>
                            <a:srgbClr val="0070C0"/>
                          </a:solidFill>
                          <a:latin typeface="Aptos" panose="020B0004020202020204" pitchFamily="34" charset="0"/>
                        </a:rPr>
                        <a:t>Does the project address energy resilience of the energy service to the broader energy system?</a:t>
                      </a: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431685274"/>
                  </a:ext>
                </a:extLst>
              </a:tr>
              <a:tr h="1076902">
                <a:tc>
                  <a:txBody>
                    <a:bodyPr/>
                    <a:lstStyle/>
                    <a:p>
                      <a:r>
                        <a:rPr lang="en-CA" sz="16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Equity, Diversity and Inclusion</a:t>
                      </a:r>
                      <a:endParaRPr lang="en-US" sz="16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i="1">
                          <a:solidFill>
                            <a:srgbClr val="0070C0"/>
                          </a:solidFill>
                          <a:latin typeface="Aptos" panose="020B0004020202020204" pitchFamily="34" charset="0"/>
                        </a:rPr>
                        <a:t>Does the project support inclusivity of Indigenous peoples, minority communities, immigrants, persons with disabilities and the 2SLGBTQ+ community? Is there diversity on the leadership team?</a:t>
                      </a:r>
                      <a:endParaRPr lang="en-US" sz="1600" i="1" u="sng">
                        <a:solidFill>
                          <a:srgbClr val="0070C0"/>
                        </a:solidFill>
                        <a:latin typeface="Aptos" panose="020B00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327017391"/>
                  </a:ext>
                </a:extLst>
              </a:tr>
              <a:tr h="748704">
                <a:tc>
                  <a:txBody>
                    <a:bodyPr/>
                    <a:lstStyle/>
                    <a:p>
                      <a:r>
                        <a:rPr lang="en-CA" sz="16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Indigenous Benefit</a:t>
                      </a:r>
                      <a:endParaRPr lang="en-US" sz="16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>
                          <a:solidFill>
                            <a:srgbClr val="0070C0"/>
                          </a:solidFill>
                          <a:latin typeface="Aptos" panose="020B0004020202020204" pitchFamily="34" charset="0"/>
                        </a:rPr>
                        <a:t>Does the project have Indigenous benefits or help advance reconciliation in British Columbia and Canada?</a:t>
                      </a: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872056448"/>
                  </a:ext>
                </a:extLst>
              </a:tr>
              <a:tr h="748704">
                <a:tc>
                  <a:txBody>
                    <a:bodyPr/>
                    <a:lstStyle/>
                    <a:p>
                      <a:r>
                        <a:rPr lang="en-CA" sz="16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Regional Economic Benefit</a:t>
                      </a:r>
                      <a:endParaRPr lang="en-US" sz="16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>
                          <a:solidFill>
                            <a:srgbClr val="0070C0"/>
                          </a:solidFill>
                          <a:latin typeface="Aptos" panose="020B0004020202020204" pitchFamily="34" charset="0"/>
                        </a:rPr>
                        <a:t>Where is the project and applicant located? How much of the project expenses will occur </a:t>
                      </a:r>
                      <a:r>
                        <a:rPr lang="en-US" sz="1600" i="1" u="sng">
                          <a:solidFill>
                            <a:srgbClr val="0070C0"/>
                          </a:solidFill>
                          <a:latin typeface="Aptos" panose="020B0004020202020204" pitchFamily="34" charset="0"/>
                        </a:rPr>
                        <a:t>outside</a:t>
                      </a:r>
                      <a:r>
                        <a:rPr lang="en-US" sz="1600" i="1">
                          <a:solidFill>
                            <a:srgbClr val="0070C0"/>
                          </a:solidFill>
                          <a:latin typeface="Aptos" panose="020B0004020202020204" pitchFamily="34" charset="0"/>
                        </a:rPr>
                        <a:t> the lower mainland and southern Vancouver Island? Does this project or technology support rural/remote and regional communities in BC?</a:t>
                      </a: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510118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0400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3AAB5-7A46-1328-6093-2C4C3DD0A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EFBCDC6-5A96-10F7-72A4-97CB61743653}"/>
              </a:ext>
            </a:extLst>
          </p:cNvPr>
          <p:cNvSpPr/>
          <p:nvPr/>
        </p:nvSpPr>
        <p:spPr>
          <a:xfrm>
            <a:off x="0" y="0"/>
            <a:ext cx="12192000" cy="874413"/>
          </a:xfrm>
          <a:prstGeom prst="rect">
            <a:avLst/>
          </a:prstGeom>
          <a:solidFill>
            <a:srgbClr val="63A7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2D82FF-2DC6-B0FB-66EF-98FC8818E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AA870-3016-E1A0-0967-45E1A12DF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122" y="1457624"/>
            <a:ext cx="113429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1867">
                <a:solidFill>
                  <a:srgbClr val="0070C0"/>
                </a:solidFill>
                <a:latin typeface="Aptos" panose="020B0004020202020204" pitchFamily="34" charset="0"/>
              </a:rPr>
              <a:t>Additional slide to provide additional supporting information that is not covered in previous slides. May include diagrams, text or other supporting information.</a:t>
            </a:r>
            <a:endParaRPr lang="en-US" sz="1867">
              <a:solidFill>
                <a:srgbClr val="0070C0"/>
              </a:solidFill>
              <a:latin typeface="Aptos" panose="020B00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67"/>
          </a:p>
          <a:p>
            <a:pPr marL="76198" indent="0">
              <a:buNone/>
            </a:pPr>
            <a:endParaRPr lang="en-US" sz="2400"/>
          </a:p>
          <a:p>
            <a:pPr marL="0" indent="0">
              <a:buNone/>
            </a:pPr>
            <a:endParaRPr lang="en-US" sz="1467"/>
          </a:p>
          <a:p>
            <a:pPr marL="0" indent="0">
              <a:buNone/>
            </a:pPr>
            <a:endParaRPr lang="en-US" sz="1467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A95B8-BD9C-3E20-F10B-4032E9468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78295" y="0"/>
            <a:ext cx="5069889" cy="365125"/>
          </a:xfrm>
        </p:spPr>
        <p:txBody>
          <a:bodyPr/>
          <a:lstStyle/>
          <a:p>
            <a:r>
              <a:rPr lang="en-US" sz="1467" i="1"/>
              <a:t>    </a:t>
            </a:r>
            <a:r>
              <a:rPr lang="en-US" sz="1467" i="1">
                <a:solidFill>
                  <a:schemeClr val="bg1"/>
                </a:solidFill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7E5DFF-1C54-865A-A7D5-46C27798311A}"/>
              </a:ext>
            </a:extLst>
          </p:cNvPr>
          <p:cNvSpPr txBox="1"/>
          <p:nvPr/>
        </p:nvSpPr>
        <p:spPr>
          <a:xfrm>
            <a:off x="1498712" y="351193"/>
            <a:ext cx="9209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>
                <a:solidFill>
                  <a:srgbClr val="FFFFFF"/>
                </a:solidFill>
                <a:latin typeface="Aptos" panose="020B0004020202020204" pitchFamily="34" charset="0"/>
              </a:rPr>
              <a:t>Additional Information (Optional)</a:t>
            </a:r>
            <a:endParaRPr lang="en-US" sz="2800" b="1">
              <a:solidFill>
                <a:srgbClr val="FFFFFF"/>
              </a:solidFill>
              <a:latin typeface="Aptos" panose="020B0004020202020204" pitchFamily="34" charset="0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5B3FF31-EBA0-2829-479A-FCFDA0324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14</a:t>
            </a:fld>
            <a:endParaRPr lang="en-US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991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59F8853-8459-CE88-BEE3-AA33A14669E3}"/>
              </a:ext>
            </a:extLst>
          </p:cNvPr>
          <p:cNvSpPr/>
          <p:nvPr/>
        </p:nvSpPr>
        <p:spPr>
          <a:xfrm>
            <a:off x="4165600" y="0"/>
            <a:ext cx="8103340" cy="6858000"/>
          </a:xfrm>
          <a:prstGeom prst="rect">
            <a:avLst/>
          </a:prstGeom>
          <a:solidFill>
            <a:srgbClr val="63A74A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lake with trees and mountains in the background&#10;&#10;Description automatically generated">
            <a:extLst>
              <a:ext uri="{FF2B5EF4-FFF2-40B4-BE49-F238E27FC236}">
                <a16:creationId xmlns:a16="http://schemas.microsoft.com/office/drawing/2014/main" id="{55883D7A-F18A-2647-63B9-145DF3121E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248" r="25409"/>
          <a:stretch/>
        </p:blipFill>
        <p:spPr>
          <a:xfrm>
            <a:off x="0" y="0"/>
            <a:ext cx="41656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DD57498-4F2D-C5CB-7C19-4FF5A280C795}"/>
              </a:ext>
            </a:extLst>
          </p:cNvPr>
          <p:cNvSpPr/>
          <p:nvPr/>
        </p:nvSpPr>
        <p:spPr>
          <a:xfrm>
            <a:off x="4860510" y="820838"/>
            <a:ext cx="6759735" cy="5216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2C8339-A7AC-590B-F30D-7A0307972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1333" y="1313967"/>
            <a:ext cx="6759733" cy="994172"/>
          </a:xfrm>
        </p:spPr>
        <p:txBody>
          <a:bodyPr>
            <a:normAutofit fontScale="90000"/>
          </a:bodyPr>
          <a:lstStyle/>
          <a:p>
            <a:r>
              <a:rPr lang="en-CA" sz="3733">
                <a:latin typeface="Aptos" panose="020B0004020202020204" pitchFamily="34" charset="0"/>
              </a:rPr>
              <a:t>Email Completed Applications in PDF format to </a:t>
            </a:r>
            <a:r>
              <a:rPr lang="en-CA" sz="3733">
                <a:latin typeface="Aptos" panose="020B0004020202020204" pitchFamily="34" charset="0"/>
                <a:hlinkClick r:id="rId4"/>
              </a:rPr>
              <a:t>icefund@gov.bc.ca</a:t>
            </a:r>
            <a:r>
              <a:rPr lang="en-CA" sz="3733">
                <a:latin typeface="Aptos" panose="020B0004020202020204" pitchFamily="34" charset="0"/>
              </a:rPr>
              <a:t> </a:t>
            </a:r>
            <a:endParaRPr lang="en-US" sz="3733"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9170E-6B95-CA3E-C460-2319E1982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1330" y="2992915"/>
            <a:ext cx="6759735" cy="11797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200" b="1" u="sng">
                <a:solidFill>
                  <a:srgbClr val="FF0000"/>
                </a:solidFill>
                <a:latin typeface="Aptos" panose="020B0004020202020204" pitchFamily="34" charset="0"/>
                <a:ea typeface="Calibri"/>
                <a:cs typeface="Arial"/>
              </a:rPr>
              <a:t>Submission Deadline: June 15, 2026 at 4:00 PM PT</a:t>
            </a:r>
          </a:p>
          <a:p>
            <a:pPr marL="0" indent="0">
              <a:buNone/>
            </a:pPr>
            <a:endParaRPr lang="en-US" sz="2400" b="1" u="sng">
              <a:solidFill>
                <a:srgbClr val="FF0000"/>
              </a:solidFill>
              <a:latin typeface="Aptos" panose="020B00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6BAC1-4F21-065C-2EF6-0B7D6F2A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15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5758C-E43A-6037-D03D-3D68CBFAE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85587" y="-46501"/>
            <a:ext cx="9892191" cy="365125"/>
          </a:xfrm>
        </p:spPr>
        <p:txBody>
          <a:bodyPr/>
          <a:lstStyle/>
          <a:p>
            <a:r>
              <a:rPr lang="en-US" sz="1467" i="1"/>
              <a:t>    				</a:t>
            </a:r>
            <a:r>
              <a:rPr lang="en-US" sz="1467" i="1">
                <a:solidFill>
                  <a:schemeClr val="bg1"/>
                </a:solidFill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  <p:pic>
        <p:nvPicPr>
          <p:cNvPr id="8" name="Picture 7" descr="A logo of a company&#10;&#10;AI-generated content may be incorrect.">
            <a:extLst>
              <a:ext uri="{FF2B5EF4-FFF2-40B4-BE49-F238E27FC236}">
                <a16:creationId xmlns:a16="http://schemas.microsoft.com/office/drawing/2014/main" id="{ED42FE06-57F0-B5A1-862D-31CE133B6B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850" y="3936962"/>
            <a:ext cx="5512697" cy="233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484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8B8E36C-D9F7-98A6-EB64-16D2E5376704}"/>
              </a:ext>
            </a:extLst>
          </p:cNvPr>
          <p:cNvSpPr/>
          <p:nvPr/>
        </p:nvSpPr>
        <p:spPr>
          <a:xfrm>
            <a:off x="8202096" y="1471782"/>
            <a:ext cx="3756121" cy="3817697"/>
          </a:xfrm>
          <a:prstGeom prst="rect">
            <a:avLst/>
          </a:prstGeom>
          <a:solidFill>
            <a:srgbClr val="F4DF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B3FCCF-F799-E1FD-A90C-816E51AC0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0329" y="-104163"/>
            <a:ext cx="8611341" cy="1269352"/>
          </a:xfrm>
        </p:spPr>
        <p:txBody>
          <a:bodyPr/>
          <a:lstStyle/>
          <a:p>
            <a:pPr algn="ctr"/>
            <a:r>
              <a:rPr lang="en-CA" sz="3200" b="1">
                <a:solidFill>
                  <a:srgbClr val="487A36"/>
                </a:solidFill>
                <a:latin typeface="Aptos" panose="020B0004020202020204" pitchFamily="34" charset="0"/>
              </a:rPr>
              <a:t>Company Information</a:t>
            </a:r>
            <a:endParaRPr lang="en-US" sz="3200" b="1">
              <a:solidFill>
                <a:srgbClr val="487A36"/>
              </a:solidFill>
              <a:latin typeface="Aptos" panose="020B0004020202020204" pitchFamily="34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41B2641-796D-17EE-F794-A9DB113941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1319255"/>
              </p:ext>
            </p:extLst>
          </p:nvPr>
        </p:nvGraphicFramePr>
        <p:xfrm>
          <a:off x="233783" y="1165189"/>
          <a:ext cx="7281670" cy="479335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40835">
                  <a:extLst>
                    <a:ext uri="{9D8B030D-6E8A-4147-A177-3AD203B41FA5}">
                      <a16:colId xmlns:a16="http://schemas.microsoft.com/office/drawing/2014/main" val="4287372329"/>
                    </a:ext>
                  </a:extLst>
                </a:gridCol>
                <a:gridCol w="3640835">
                  <a:extLst>
                    <a:ext uri="{9D8B030D-6E8A-4147-A177-3AD203B41FA5}">
                      <a16:colId xmlns:a16="http://schemas.microsoft.com/office/drawing/2014/main" val="1964818118"/>
                    </a:ext>
                  </a:extLst>
                </a:gridCol>
              </a:tblGrid>
              <a:tr h="354507">
                <a:tc gridSpan="2">
                  <a:txBody>
                    <a:bodyPr/>
                    <a:lstStyle/>
                    <a:p>
                      <a:r>
                        <a:rPr lang="en-CA" sz="1200"/>
                        <a:t>Company Information</a:t>
                      </a:r>
                      <a:endParaRPr lang="en-US" sz="12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999330"/>
                  </a:ext>
                </a:extLst>
              </a:tr>
              <a:tr h="322317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Company Name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003395137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Project Name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743965659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Headquarters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rgbClr val="0070C0"/>
                          </a:solidFill>
                        </a:rPr>
                        <a:t>City, Province</a:t>
                      </a:r>
                      <a:endParaRPr lang="en-US" sz="1200">
                        <a:solidFill>
                          <a:srgbClr val="0070C0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15813766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Contact Details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rgbClr val="0070C0"/>
                          </a:solidFill>
                        </a:rPr>
                        <a:t>Address, Phone, Email</a:t>
                      </a:r>
                      <a:endParaRPr lang="en-US" sz="1200">
                        <a:solidFill>
                          <a:srgbClr val="0070C0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42401667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In business since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rgbClr val="0070C0"/>
                          </a:solidFill>
                        </a:rPr>
                        <a:t>Month, Year</a:t>
                      </a:r>
                      <a:endParaRPr lang="en-US" sz="1200">
                        <a:solidFill>
                          <a:srgbClr val="0070C0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060936286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Main product or service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160816277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Annual revenues (if applicable)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$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63132016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# of full-time employees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745053499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Owner/major investors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8359961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Private funds raised to date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$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669659782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Government funds raised to date (indicate federal/provincial/municipal, and which programs)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$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901532654"/>
                  </a:ext>
                </a:extLst>
              </a:tr>
              <a:tr h="506552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Website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69082120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E6B061-5BE1-20FA-6B83-A787A88AA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2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8A1AD6-22BD-D9D6-521A-E39375789B8E}"/>
              </a:ext>
            </a:extLst>
          </p:cNvPr>
          <p:cNvSpPr txBox="1"/>
          <p:nvPr/>
        </p:nvSpPr>
        <p:spPr>
          <a:xfrm>
            <a:off x="8202096" y="2965131"/>
            <a:ext cx="37561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i="1">
                <a:solidFill>
                  <a:srgbClr val="0070C0"/>
                </a:solidFill>
                <a:latin typeface="Aptos" panose="020B0004020202020204" pitchFamily="34" charset="0"/>
              </a:rPr>
              <a:t>Insert Logo and Tag</a:t>
            </a:r>
          </a:p>
          <a:p>
            <a:pPr algn="ctr"/>
            <a:r>
              <a:rPr lang="en-CA" sz="2400" i="1">
                <a:solidFill>
                  <a:srgbClr val="0070C0"/>
                </a:solidFill>
                <a:latin typeface="Aptos" panose="020B0004020202020204" pitchFamily="34" charset="0"/>
              </a:rPr>
              <a:t>Line Here</a:t>
            </a:r>
            <a:endParaRPr lang="en-US" sz="2400" i="1">
              <a:solidFill>
                <a:srgbClr val="0070C0"/>
              </a:solidFill>
              <a:latin typeface="Aptos" panose="020B000402020202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C10248-91EF-74CB-E530-22ABD3218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6151" y="46421"/>
            <a:ext cx="5025501" cy="365125"/>
          </a:xfrm>
        </p:spPr>
        <p:txBody>
          <a:bodyPr/>
          <a:lstStyle/>
          <a:p>
            <a:r>
              <a:rPr lang="en-US" sz="1467" i="1"/>
              <a:t>    </a:t>
            </a:r>
            <a:r>
              <a:rPr lang="en-US" sz="1467" i="1">
                <a:latin typeface="Aptos" panose="020B0004020202020204" pitchFamily="34" charset="0"/>
              </a:rPr>
              <a:t>2026 Targeted Call for Clean Energy Innovation Applicatio</a:t>
            </a:r>
            <a:r>
              <a:rPr lang="en-US" sz="1467" i="1"/>
              <a:t>n</a:t>
            </a:r>
            <a:r>
              <a:rPr lang="en-US" sz="1467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98321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A1035-5AAA-7D23-6FBC-46CAA7FE0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49" y="81254"/>
            <a:ext cx="7886700" cy="994172"/>
          </a:xfrm>
        </p:spPr>
        <p:txBody>
          <a:bodyPr/>
          <a:lstStyle/>
          <a:p>
            <a:pPr algn="ctr"/>
            <a:r>
              <a:rPr lang="en-CA" sz="3200" b="1">
                <a:solidFill>
                  <a:srgbClr val="487A36"/>
                </a:solidFill>
                <a:latin typeface="Aptos" panose="020B0004020202020204" pitchFamily="34" charset="0"/>
              </a:rPr>
              <a:t>Project: </a:t>
            </a:r>
            <a:r>
              <a:rPr lang="en-CA" sz="2800">
                <a:solidFill>
                  <a:srgbClr val="487A36"/>
                </a:solidFill>
                <a:latin typeface="Aptos" panose="020B0004020202020204" pitchFamily="34" charset="0"/>
              </a:rPr>
              <a:t>Overview</a:t>
            </a:r>
            <a:endParaRPr lang="en-US" sz="2800">
              <a:solidFill>
                <a:srgbClr val="487A36"/>
              </a:solidFill>
              <a:latin typeface="Aptos" panose="020B0004020202020204" pitchFamily="34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8208B9E-FE2B-515A-0BCE-A4F947E540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2023036"/>
              </p:ext>
            </p:extLst>
          </p:nvPr>
        </p:nvGraphicFramePr>
        <p:xfrm>
          <a:off x="0" y="1135562"/>
          <a:ext cx="12192000" cy="564853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388660">
                  <a:extLst>
                    <a:ext uri="{9D8B030D-6E8A-4147-A177-3AD203B41FA5}">
                      <a16:colId xmlns:a16="http://schemas.microsoft.com/office/drawing/2014/main" val="1364413807"/>
                    </a:ext>
                  </a:extLst>
                </a:gridCol>
                <a:gridCol w="5803340">
                  <a:extLst>
                    <a:ext uri="{9D8B030D-6E8A-4147-A177-3AD203B41FA5}">
                      <a16:colId xmlns:a16="http://schemas.microsoft.com/office/drawing/2014/main" val="4155062762"/>
                    </a:ext>
                  </a:extLst>
                </a:gridCol>
              </a:tblGrid>
              <a:tr h="519454">
                <a:tc>
                  <a:txBody>
                    <a:bodyPr/>
                    <a:lstStyle/>
                    <a:p>
                      <a:r>
                        <a:rPr lang="en-CA" sz="1200" i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Description</a:t>
                      </a:r>
                      <a:endParaRPr lang="en-US" sz="1200" i="0">
                        <a:solidFill>
                          <a:schemeClr val="bg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>
                    <a:solidFill>
                      <a:srgbClr val="4EA72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Content</a:t>
                      </a:r>
                      <a:endParaRPr lang="en-US" sz="1200">
                        <a:solidFill>
                          <a:schemeClr val="bg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>
                    <a:solidFill>
                      <a:srgbClr val="4EA7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837765"/>
                  </a:ext>
                </a:extLst>
              </a:tr>
              <a:tr h="519454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Project start date </a:t>
                      </a:r>
                      <a:r>
                        <a:rPr lang="en-CA" sz="1200" i="1">
                          <a:solidFill>
                            <a:schemeClr val="tx1"/>
                          </a:solidFill>
                        </a:rPr>
                        <a:t>(Projects are required to start before December 31, 2026. Costs incurred before contract signing are ineligible.)</a:t>
                      </a:r>
                      <a:endParaRPr lang="en-US" sz="1200" i="1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rgbClr val="0070C0"/>
                          </a:solidFill>
                          <a:latin typeface="Aptos" panose="020B0004020202020204" pitchFamily="34" charset="0"/>
                        </a:rPr>
                        <a:t>Date</a:t>
                      </a:r>
                      <a:endParaRPr lang="en-US" sz="1200">
                        <a:solidFill>
                          <a:srgbClr val="0070C0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773191033"/>
                  </a:ext>
                </a:extLst>
              </a:tr>
              <a:tr h="674385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Project end date (projects should be completed within two (2) years of contract start date. </a:t>
                      </a:r>
                      <a:r>
                        <a:rPr lang="en-US" sz="1200" b="0" kern="1200">
                          <a:solidFill>
                            <a:schemeClr val="dk1"/>
                          </a:solidFill>
                          <a:effectLst/>
                        </a:rPr>
                        <a:t>Project longer than 2 years may be accepted but proponents are recommended to contact icefund@gov.bc.ca for guidance.</a:t>
                      </a:r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200" i="1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rgbClr val="0070C0"/>
                          </a:solidFill>
                          <a:latin typeface="Aptos" panose="020B0004020202020204" pitchFamily="34" charset="0"/>
                        </a:rPr>
                        <a:t>Date</a:t>
                      </a:r>
                      <a:endParaRPr lang="en-US" sz="1200">
                        <a:solidFill>
                          <a:srgbClr val="0070C0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68188366"/>
                  </a:ext>
                </a:extLst>
              </a:tr>
              <a:tr h="519454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Demonstration site(s)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rgbClr val="0070C0"/>
                          </a:solidFill>
                        </a:rPr>
                        <a:t>Location</a:t>
                      </a:r>
                      <a:endParaRPr lang="en-US" sz="1200">
                        <a:solidFill>
                          <a:srgbClr val="0070C0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546041713"/>
                  </a:ext>
                </a:extLst>
              </a:tr>
              <a:tr h="289023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Overall project objective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873221536"/>
                  </a:ext>
                </a:extLst>
              </a:tr>
              <a:tr h="531493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hlinkClick r:id="rId2"/>
                        </a:rPr>
                        <a:t>Technology Readiness Level</a:t>
                      </a:r>
                      <a:r>
                        <a:rPr lang="en-CA" sz="12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 at the start of the project (include short description).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203058982"/>
                  </a:ext>
                </a:extLst>
              </a:tr>
              <a:tr h="3298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hlinkClick r:id="rId2"/>
                        </a:rPr>
                        <a:t>Technology Readiness Level</a:t>
                      </a:r>
                      <a:r>
                        <a:rPr lang="en-CA" sz="12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 anticipated at the end of the project (include short description).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990903701"/>
                  </a:ext>
                </a:extLst>
              </a:tr>
              <a:tr h="329886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Partners involved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758928065"/>
                  </a:ext>
                </a:extLst>
              </a:tr>
              <a:tr h="519454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Estimated project costs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11759806"/>
                  </a:ext>
                </a:extLst>
              </a:tr>
              <a:tr h="519454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Request from ICE Fund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913421616"/>
                  </a:ext>
                </a:extLst>
              </a:tr>
              <a:tr h="896587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chemeClr val="tx1"/>
                          </a:solidFill>
                        </a:rPr>
                        <a:t>Other funding sources (include funding source name and funding status (proposed; applied for; confirmed; received).</a:t>
                      </a:r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66227583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1906D-7064-F657-F2EA-3E0EBF7D3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3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6C75F-CBF2-E5E0-C393-02760AAF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204926" y="21118"/>
            <a:ext cx="5203054" cy="365125"/>
          </a:xfrm>
        </p:spPr>
        <p:txBody>
          <a:bodyPr/>
          <a:lstStyle/>
          <a:p>
            <a:r>
              <a:rPr lang="en-US" sz="1467"/>
              <a:t>  </a:t>
            </a:r>
            <a:r>
              <a:rPr lang="en-US" sz="1467">
                <a:latin typeface="Aptos" panose="020B0004020202020204" pitchFamily="34" charset="0"/>
              </a:rPr>
              <a:t>  </a:t>
            </a:r>
            <a:r>
              <a:rPr lang="en-US" sz="1467" i="1"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</p:spTree>
    <p:extLst>
      <p:ext uri="{BB962C8B-B14F-4D97-AF65-F5344CB8AC3E}">
        <p14:creationId xmlns:p14="http://schemas.microsoft.com/office/powerpoint/2010/main" val="157235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791BAE2-E0F1-2FF0-5AD1-E6013D5CDE7F}"/>
              </a:ext>
            </a:extLst>
          </p:cNvPr>
          <p:cNvSpPr/>
          <p:nvPr/>
        </p:nvSpPr>
        <p:spPr>
          <a:xfrm>
            <a:off x="0" y="0"/>
            <a:ext cx="12192000" cy="889201"/>
          </a:xfrm>
          <a:prstGeom prst="rect">
            <a:avLst/>
          </a:prstGeom>
          <a:solidFill>
            <a:srgbClr val="63A7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166286-9902-3A13-E7C7-E6ACD6EB6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CA"/>
            </a:br>
            <a:br>
              <a:rPr lang="en-CA"/>
            </a:br>
            <a:br>
              <a:rPr lang="en-CA"/>
            </a:br>
            <a:r>
              <a:rPr lang="en-CA"/>
              <a:t>										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01B89-7F52-DC57-0414-CA12D052D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531" y="1671041"/>
            <a:ext cx="11578647" cy="4525963"/>
          </a:xfrm>
        </p:spPr>
        <p:txBody>
          <a:bodyPr vert="horz" lIns="121920" tIns="60960" rIns="121920" bIns="60960" rtlCol="0" anchor="t">
            <a:normAutofit/>
          </a:bodyPr>
          <a:lstStyle/>
          <a:p>
            <a:pPr marL="214201" lvl="1" indent="-214201"/>
            <a:r>
              <a:rPr lang="en-CA" sz="1867" dirty="0">
                <a:solidFill>
                  <a:srgbClr val="0070C0"/>
                </a:solidFill>
                <a:latin typeface="Aptos" panose="020B0004020202020204" pitchFamily="34" charset="0"/>
              </a:rPr>
              <a:t>Describe the technology proposed in this project and the scientific basis for your technology. Use drawings, photos, renderings, and/or process flow diagrams, as necessary. </a:t>
            </a:r>
            <a:endParaRPr lang="en-US" sz="2000" dirty="0">
              <a:solidFill>
                <a:srgbClr val="0070C0"/>
              </a:solidFill>
              <a:latin typeface="Aptos" panose="020B0004020202020204" pitchFamily="34" charset="0"/>
            </a:endParaRPr>
          </a:p>
          <a:p>
            <a:pPr marL="214201" lvl="1" indent="-214201"/>
            <a:endParaRPr lang="en-CA" sz="1867" dirty="0">
              <a:solidFill>
                <a:srgbClr val="0070C0"/>
              </a:solidFill>
              <a:latin typeface="Aptos" panose="020B0004020202020204" pitchFamily="34" charset="0"/>
            </a:endParaRPr>
          </a:p>
          <a:p>
            <a:pPr marL="214201" lvl="1" indent="-214201"/>
            <a:r>
              <a:rPr lang="en-CA" sz="1867" dirty="0">
                <a:solidFill>
                  <a:srgbClr val="0070C0"/>
                </a:solidFill>
                <a:latin typeface="Aptos" panose="020B0004020202020204" pitchFamily="34" charset="0"/>
              </a:rPr>
              <a:t>Provide a brief description of the technology advancement over the course of the project. </a:t>
            </a:r>
          </a:p>
          <a:p>
            <a:pPr marL="214201" lvl="1" indent="-214201"/>
            <a:endParaRPr lang="en-CA" sz="1867" dirty="0">
              <a:solidFill>
                <a:srgbClr val="0070C0"/>
              </a:solidFill>
              <a:latin typeface="Aptos" panose="020B0004020202020204" pitchFamily="34" charset="0"/>
              <a:cs typeface="Calibri"/>
            </a:endParaRPr>
          </a:p>
          <a:p>
            <a:pPr marL="214201" lvl="1" indent="-214201"/>
            <a:r>
              <a:rPr lang="en-CA" sz="1867" dirty="0">
                <a:solidFill>
                  <a:srgbClr val="0070C0"/>
                </a:solidFill>
                <a:latin typeface="Aptos" panose="020B0004020202020204" pitchFamily="34" charset="0"/>
              </a:rPr>
              <a:t>Explain how your technology will solve an existing clean energy problem. Does it contribute to clean energy savings and reduce greenhouse gas emissions? How?</a:t>
            </a:r>
            <a:endParaRPr lang="en-CA" sz="1867" dirty="0">
              <a:solidFill>
                <a:srgbClr val="0070C0"/>
              </a:solidFill>
              <a:latin typeface="Aptos" panose="020B0004020202020204" pitchFamily="34" charset="0"/>
              <a:cs typeface="Calibri"/>
            </a:endParaRPr>
          </a:p>
          <a:p>
            <a:pPr marL="214201" lvl="1" indent="-214201"/>
            <a:endParaRPr lang="en-CA" sz="1867" dirty="0">
              <a:solidFill>
                <a:srgbClr val="0070C0"/>
              </a:solidFill>
              <a:latin typeface="Aptos" panose="020B0004020202020204" pitchFamily="34" charset="0"/>
              <a:cs typeface="Calibri"/>
            </a:endParaRPr>
          </a:p>
          <a:p>
            <a:pPr marL="214201" lvl="1" indent="-214201"/>
            <a:r>
              <a:rPr lang="en-CA" sz="1867" dirty="0">
                <a:solidFill>
                  <a:srgbClr val="0070C0"/>
                </a:solidFill>
                <a:latin typeface="Aptos" panose="020B0004020202020204" pitchFamily="34" charset="0"/>
              </a:rPr>
              <a:t>Identify if your technology falls under a priority theme (Electrification Affordability and Efficiency </a:t>
            </a:r>
            <a:r>
              <a:rPr lang="en-CA" sz="1867" u="sng" dirty="0">
                <a:solidFill>
                  <a:srgbClr val="0070C0"/>
                </a:solidFill>
                <a:latin typeface="Aptos" panose="020B0004020202020204" pitchFamily="34" charset="0"/>
              </a:rPr>
              <a:t>or</a:t>
            </a:r>
            <a:r>
              <a:rPr lang="en-CA" sz="1867" dirty="0">
                <a:solidFill>
                  <a:srgbClr val="0070C0"/>
                </a:solidFill>
                <a:latin typeface="Aptos" panose="020B0004020202020204" pitchFamily="34" charset="0"/>
              </a:rPr>
              <a:t> Utility Energy Management and Smart Grids) as identified in the program guide. Provide rationale for the theme alignment.</a:t>
            </a:r>
          </a:p>
          <a:p>
            <a:pPr marL="0" lvl="1" indent="0">
              <a:buNone/>
            </a:pPr>
            <a:endParaRPr lang="en-CA" sz="1867" dirty="0">
              <a:solidFill>
                <a:srgbClr val="0070C0"/>
              </a:solidFill>
              <a:latin typeface="Aptos" panose="020B0004020202020204" pitchFamily="34" charset="0"/>
              <a:cs typeface="Calibri"/>
            </a:endParaRPr>
          </a:p>
          <a:p>
            <a:pPr marL="214201" lvl="1" indent="-214201"/>
            <a:r>
              <a:rPr lang="en-CA" sz="1867" dirty="0">
                <a:solidFill>
                  <a:srgbClr val="0070C0"/>
                </a:solidFill>
                <a:latin typeface="Aptos" panose="020B0004020202020204" pitchFamily="34" charset="0"/>
                <a:cs typeface="Calibri"/>
              </a:rPr>
              <a:t>Explain if any technology development will be needed post-project before the technology can be commercialized.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2B6C8B-1F92-E526-EF19-B74A7B1FB397}"/>
              </a:ext>
            </a:extLst>
          </p:cNvPr>
          <p:cNvSpPr txBox="1"/>
          <p:nvPr/>
        </p:nvSpPr>
        <p:spPr>
          <a:xfrm>
            <a:off x="4050610" y="274077"/>
            <a:ext cx="3932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b="1">
                <a:solidFill>
                  <a:schemeClr val="bg1"/>
                </a:solidFill>
                <a:latin typeface="Aptos" panose="020B0004020202020204" pitchFamily="34" charset="0"/>
              </a:rPr>
              <a:t>Technology: </a:t>
            </a:r>
            <a:r>
              <a:rPr lang="en-CA" sz="2800">
                <a:solidFill>
                  <a:schemeClr val="bg1"/>
                </a:solidFill>
                <a:latin typeface="Aptos" panose="020B0004020202020204" pitchFamily="34" charset="0"/>
              </a:rPr>
              <a:t>Overview</a:t>
            </a:r>
            <a:endParaRPr lang="en-US" sz="280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27DDED-C2FE-1E61-84FB-83329B226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4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4758E9-09BB-379C-A7F2-EBB638F90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46969" y="0"/>
            <a:ext cx="5584794" cy="365125"/>
          </a:xfrm>
        </p:spPr>
        <p:txBody>
          <a:bodyPr/>
          <a:lstStyle/>
          <a:p>
            <a:r>
              <a:rPr lang="en-US" sz="1467" i="1">
                <a:solidFill>
                  <a:schemeClr val="bg1"/>
                </a:solidFill>
              </a:rPr>
              <a:t>    </a:t>
            </a:r>
            <a:r>
              <a:rPr lang="en-US" sz="1467" i="1">
                <a:solidFill>
                  <a:schemeClr val="bg1"/>
                </a:solidFill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</p:spTree>
    <p:extLst>
      <p:ext uri="{BB962C8B-B14F-4D97-AF65-F5344CB8AC3E}">
        <p14:creationId xmlns:p14="http://schemas.microsoft.com/office/powerpoint/2010/main" val="1231007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E4B42C9-461D-28C3-42E2-3181526397E6}"/>
              </a:ext>
            </a:extLst>
          </p:cNvPr>
          <p:cNvSpPr/>
          <p:nvPr/>
        </p:nvSpPr>
        <p:spPr>
          <a:xfrm>
            <a:off x="0" y="0"/>
            <a:ext cx="12192000" cy="889201"/>
          </a:xfrm>
          <a:prstGeom prst="rect">
            <a:avLst/>
          </a:prstGeom>
          <a:solidFill>
            <a:srgbClr val="63A7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F4C8A-D4CC-984C-B7D4-9D8154403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334274"/>
            <a:ext cx="7886700" cy="585885"/>
          </a:xfrm>
        </p:spPr>
        <p:txBody>
          <a:bodyPr>
            <a:normAutofit fontScale="90000"/>
          </a:bodyPr>
          <a:lstStyle/>
          <a:p>
            <a:pPr algn="ctr"/>
            <a:r>
              <a:rPr lang="en-CA" sz="3200" b="1">
                <a:solidFill>
                  <a:schemeClr val="bg1"/>
                </a:solidFill>
                <a:latin typeface="Aptos" panose="020B0004020202020204" pitchFamily="34" charset="0"/>
              </a:rPr>
              <a:t>Technology: </a:t>
            </a:r>
            <a:r>
              <a:rPr lang="en-CA" sz="2800">
                <a:solidFill>
                  <a:schemeClr val="bg1"/>
                </a:solidFill>
                <a:latin typeface="Aptos" panose="020B0004020202020204" pitchFamily="34" charset="0"/>
              </a:rPr>
              <a:t>Innovation and Intellectual Property</a:t>
            </a:r>
            <a:endParaRPr lang="en-US" sz="280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7A96E-B7D6-AD7C-1A5D-5ECB2F7AD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600" y="1032384"/>
            <a:ext cx="10801200" cy="783634"/>
          </a:xfrm>
        </p:spPr>
        <p:txBody>
          <a:bodyPr vert="horz" lIns="121920" tIns="60960" rIns="121920" bIns="60960" rtlCol="0" anchor="t">
            <a:normAutofit/>
          </a:bodyPr>
          <a:lstStyle/>
          <a:p>
            <a:pPr marL="0" indent="0">
              <a:buNone/>
            </a:pPr>
            <a:r>
              <a:rPr lang="en-CA" sz="1867" dirty="0">
                <a:solidFill>
                  <a:srgbClr val="0070C0"/>
                </a:solidFill>
                <a:latin typeface="Aptos" panose="020B0004020202020204" pitchFamily="34" charset="0"/>
              </a:rPr>
              <a:t>Provide a brief description of the key innovation being developed in this project. </a:t>
            </a:r>
          </a:p>
          <a:p>
            <a:pPr marL="0" indent="0">
              <a:buNone/>
            </a:pPr>
            <a:endParaRPr lang="en-CA" sz="1867" dirty="0">
              <a:latin typeface="Aptos" panose="020B00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44975F-41FD-EA34-70C9-3A55A7C42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5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24CE4-18EA-668B-F8A3-8D223D8ED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107"/>
            <a:ext cx="5367951" cy="365125"/>
          </a:xfrm>
        </p:spPr>
        <p:txBody>
          <a:bodyPr/>
          <a:lstStyle/>
          <a:p>
            <a:pPr algn="just"/>
            <a:r>
              <a:rPr lang="en-US" sz="1467" i="1">
                <a:solidFill>
                  <a:schemeClr val="bg1"/>
                </a:solidFill>
              </a:rPr>
              <a:t>    </a:t>
            </a:r>
            <a:r>
              <a:rPr lang="en-US" sz="1467" i="1">
                <a:solidFill>
                  <a:schemeClr val="bg1"/>
                </a:solidFill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09574DDA-8595-D862-5DC7-6019803140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378067"/>
              </p:ext>
            </p:extLst>
          </p:nvPr>
        </p:nvGraphicFramePr>
        <p:xfrm>
          <a:off x="180587" y="1816017"/>
          <a:ext cx="11830826" cy="490545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529636">
                  <a:extLst>
                    <a:ext uri="{9D8B030D-6E8A-4147-A177-3AD203B41FA5}">
                      <a16:colId xmlns:a16="http://schemas.microsoft.com/office/drawing/2014/main" val="1985209124"/>
                    </a:ext>
                  </a:extLst>
                </a:gridCol>
                <a:gridCol w="7301190">
                  <a:extLst>
                    <a:ext uri="{9D8B030D-6E8A-4147-A177-3AD203B41FA5}">
                      <a16:colId xmlns:a16="http://schemas.microsoft.com/office/drawing/2014/main" val="3783791357"/>
                    </a:ext>
                  </a:extLst>
                </a:gridCol>
              </a:tblGrid>
              <a:tr h="446807">
                <a:tc>
                  <a:txBody>
                    <a:bodyPr/>
                    <a:lstStyle/>
                    <a:p>
                      <a:r>
                        <a:rPr lang="en-CA" sz="1800"/>
                        <a:t>Intellectual Property (IP) Questions</a:t>
                      </a:r>
                      <a:endParaRPr lang="en-US" sz="18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800"/>
                        <a:t>Description</a:t>
                      </a:r>
                      <a:endParaRPr lang="en-US" sz="18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479832930"/>
                  </a:ext>
                </a:extLst>
              </a:tr>
              <a:tr h="785804">
                <a:tc>
                  <a:txBody>
                    <a:bodyPr/>
                    <a:lstStyle/>
                    <a:p>
                      <a:r>
                        <a:rPr lang="en-CA" sz="14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What types of IP strategy or rights will you be relying on, and how will the protection be maintained post-project?</a:t>
                      </a:r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190352659"/>
                  </a:ext>
                </a:extLst>
              </a:tr>
              <a:tr h="785804">
                <a:tc>
                  <a:txBody>
                    <a:bodyPr/>
                    <a:lstStyle/>
                    <a:p>
                      <a:r>
                        <a:rPr lang="en-CA" sz="14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Who is the owner of the project IP? If IP is not owned by the applicant, what terms are in place to ensure you have secured IP rights?</a:t>
                      </a:r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431685274"/>
                  </a:ext>
                </a:extLst>
              </a:tr>
              <a:tr h="685724">
                <a:tc>
                  <a:txBody>
                    <a:bodyPr/>
                    <a:lstStyle/>
                    <a:p>
                      <a:r>
                        <a:rPr lang="en-CA" sz="14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What type of IP exists and which parts of the technology are covered?</a:t>
                      </a:r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327017391"/>
                  </a:ext>
                </a:extLst>
              </a:tr>
              <a:tr h="785804">
                <a:tc>
                  <a:txBody>
                    <a:bodyPr/>
                    <a:lstStyle/>
                    <a:p>
                      <a:r>
                        <a:rPr lang="en-CA" sz="14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What is your IP strategy to maintain a competitive advantage, and how does it align with your business strategy?</a:t>
                      </a:r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872056448"/>
                  </a:ext>
                </a:extLst>
              </a:tr>
              <a:tr h="785804">
                <a:tc>
                  <a:txBody>
                    <a:bodyPr/>
                    <a:lstStyle/>
                    <a:p>
                      <a:r>
                        <a:rPr lang="en-CA" sz="14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What is your budget for IP? Have you been supported by any IP programs?</a:t>
                      </a:r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510118235"/>
                  </a:ext>
                </a:extLst>
              </a:tr>
              <a:tr h="629710">
                <a:tc>
                  <a:txBody>
                    <a:bodyPr/>
                    <a:lstStyle/>
                    <a:p>
                      <a:r>
                        <a:rPr lang="en-CA" sz="14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Will IP be based in BC during and post-project?</a:t>
                      </a:r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816894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09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1A39F31-982E-1C03-5968-789D1985BDA3}"/>
              </a:ext>
            </a:extLst>
          </p:cNvPr>
          <p:cNvSpPr/>
          <p:nvPr/>
        </p:nvSpPr>
        <p:spPr>
          <a:xfrm>
            <a:off x="0" y="0"/>
            <a:ext cx="12192000" cy="889201"/>
          </a:xfrm>
          <a:prstGeom prst="rect">
            <a:avLst/>
          </a:prstGeom>
          <a:solidFill>
            <a:srgbClr val="63A7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4B0890-BA5F-28E5-8C93-4C37B0678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BA84B-B03E-3964-74E4-D8D3FAC80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590" y="1494431"/>
            <a:ext cx="11654821" cy="4525963"/>
          </a:xfrm>
        </p:spPr>
        <p:txBody>
          <a:bodyPr vert="horz" lIns="121920" tIns="60960" rIns="121920" bIns="60960" rtlCol="0" anchor="t">
            <a:normAutofit/>
          </a:bodyPr>
          <a:lstStyle/>
          <a:p>
            <a:pPr marL="214201" lvl="1" indent="-214201"/>
            <a:r>
              <a:rPr lang="en-CA" sz="1867">
                <a:solidFill>
                  <a:srgbClr val="0070C0"/>
                </a:solidFill>
                <a:latin typeface="Aptos" panose="020B0004020202020204" pitchFamily="34" charset="0"/>
              </a:rPr>
              <a:t>How is clean energy used in an innovative and impactful way?</a:t>
            </a:r>
          </a:p>
          <a:p>
            <a:pPr marL="214201" lvl="1" indent="-214201"/>
            <a:r>
              <a:rPr lang="en-CA" sz="1867">
                <a:solidFill>
                  <a:srgbClr val="0070C0"/>
                </a:solidFill>
                <a:latin typeface="Aptos" panose="020B0004020202020204" pitchFamily="34" charset="0"/>
              </a:rPr>
              <a:t>What is the primary energy/cost savings and environmental benefit from your technology?</a:t>
            </a:r>
            <a:endParaRPr lang="en-US">
              <a:solidFill>
                <a:srgbClr val="0070C0"/>
              </a:solidFill>
              <a:latin typeface="Aptos" panose="020B0004020202020204" pitchFamily="34" charset="0"/>
            </a:endParaRPr>
          </a:p>
          <a:p>
            <a:pPr marL="0" indent="0">
              <a:buNone/>
            </a:pPr>
            <a:endParaRPr lang="en-CA" sz="1867">
              <a:latin typeface="Aptos" panose="020B0004020202020204" pitchFamily="34" charset="0"/>
            </a:endParaRPr>
          </a:p>
          <a:p>
            <a:pPr marL="0" indent="0">
              <a:buNone/>
            </a:pPr>
            <a:r>
              <a:rPr lang="en-CA" sz="1867">
                <a:latin typeface="Aptos" panose="020B0004020202020204" pitchFamily="34" charset="0"/>
              </a:rPr>
              <a:t>Energy and Environmental benefits:</a:t>
            </a:r>
          </a:p>
          <a:p>
            <a:pPr marL="214201" lvl="1" indent="-214201"/>
            <a:r>
              <a:rPr lang="en-CA" sz="1867">
                <a:solidFill>
                  <a:srgbClr val="0070C0"/>
                </a:solidFill>
                <a:latin typeface="Aptos" panose="020B0004020202020204" pitchFamily="34" charset="0"/>
              </a:rPr>
              <a:t>What is the baseline technology that your solution will be displacing (status quo/competitor’s solution, etc.)?</a:t>
            </a:r>
            <a:endParaRPr lang="en-CA" sz="1867">
              <a:solidFill>
                <a:srgbClr val="0070C0"/>
              </a:solidFill>
              <a:latin typeface="Aptos" panose="020B0004020202020204" pitchFamily="34" charset="0"/>
              <a:cs typeface="Calibri"/>
            </a:endParaRPr>
          </a:p>
          <a:p>
            <a:pPr marL="214201" lvl="1" indent="-214201"/>
            <a:r>
              <a:rPr lang="en-US" sz="1800">
                <a:solidFill>
                  <a:srgbClr val="0070C0"/>
                </a:solidFill>
              </a:rPr>
              <a:t>What unit of measure is used to quantify the energy and environmental benefits (# of systems deployed, # of units sold, energy/cost/greenhouse gas impact per unit, etc.) </a:t>
            </a:r>
            <a:r>
              <a:rPr lang="en-CA" sz="1800">
                <a:solidFill>
                  <a:srgbClr val="0070C0"/>
                </a:solidFill>
                <a:latin typeface="Aptos" panose="020B0004020202020204" pitchFamily="34" charset="0"/>
              </a:rPr>
              <a:t>Use this unit measurement for the table on the next slide.</a:t>
            </a:r>
            <a:endParaRPr lang="en-CA" sz="1800">
              <a:solidFill>
                <a:srgbClr val="0070C0"/>
              </a:solidFill>
              <a:latin typeface="Aptos" panose="020B0004020202020204" pitchFamily="34" charset="0"/>
              <a:cs typeface="Calibri"/>
            </a:endParaRPr>
          </a:p>
          <a:p>
            <a:pPr marL="0" lvl="1" indent="0">
              <a:buNone/>
            </a:pPr>
            <a:endParaRPr lang="en-CA" sz="1867">
              <a:latin typeface="Calibri"/>
              <a:cs typeface="Calibri"/>
            </a:endParaRPr>
          </a:p>
          <a:p>
            <a:endParaRPr lang="en-CA" sz="2933">
              <a:latin typeface="Pluto Sans Regular" panose="02000000000000000000" pitchFamily="50" charset="0"/>
            </a:endParaRPr>
          </a:p>
          <a:p>
            <a:pPr marL="0" indent="0">
              <a:spcBef>
                <a:spcPts val="0"/>
              </a:spcBef>
              <a:spcAft>
                <a:spcPts val="451"/>
              </a:spcAft>
              <a:buNone/>
            </a:pPr>
            <a:endParaRPr lang="en-CA" sz="2867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9DAE46-7488-23AC-75AB-12A7BDC6026A}"/>
              </a:ext>
            </a:extLst>
          </p:cNvPr>
          <p:cNvSpPr txBox="1"/>
          <p:nvPr/>
        </p:nvSpPr>
        <p:spPr>
          <a:xfrm>
            <a:off x="-520197" y="347236"/>
            <a:ext cx="13232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>
                <a:solidFill>
                  <a:schemeClr val="bg1"/>
                </a:solidFill>
                <a:latin typeface="Aptos" panose="020B0004020202020204" pitchFamily="34" charset="0"/>
              </a:rPr>
              <a:t>Energy, Cost and Environmental Benefits: </a:t>
            </a:r>
            <a:r>
              <a:rPr lang="en-CA" sz="2800">
                <a:solidFill>
                  <a:schemeClr val="bg1"/>
                </a:solidFill>
                <a:latin typeface="Aptos" panose="020B0004020202020204" pitchFamily="34" charset="0"/>
              </a:rPr>
              <a:t>Description</a:t>
            </a:r>
            <a:endParaRPr lang="en-US" sz="280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BDED21-D314-DB54-B72F-0432D4CAA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6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6C15DB-B117-7D15-FD08-B5DE132A2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79491" y="-61457"/>
            <a:ext cx="5585234" cy="365125"/>
          </a:xfrm>
        </p:spPr>
        <p:txBody>
          <a:bodyPr/>
          <a:lstStyle/>
          <a:p>
            <a:r>
              <a:rPr lang="en-US" sz="1467" i="1">
                <a:solidFill>
                  <a:schemeClr val="bg1"/>
                </a:solidFill>
              </a:rPr>
              <a:t>    </a:t>
            </a:r>
            <a:r>
              <a:rPr lang="en-US" sz="1467" i="1">
                <a:solidFill>
                  <a:schemeClr val="bg1"/>
                </a:solidFill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</p:spTree>
    <p:extLst>
      <p:ext uri="{BB962C8B-B14F-4D97-AF65-F5344CB8AC3E}">
        <p14:creationId xmlns:p14="http://schemas.microsoft.com/office/powerpoint/2010/main" val="3664639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210E075-9942-BE87-B491-3D52D0030EA1}"/>
              </a:ext>
            </a:extLst>
          </p:cNvPr>
          <p:cNvSpPr/>
          <p:nvPr/>
        </p:nvSpPr>
        <p:spPr>
          <a:xfrm>
            <a:off x="0" y="0"/>
            <a:ext cx="12192000" cy="889201"/>
          </a:xfrm>
          <a:prstGeom prst="rect">
            <a:avLst/>
          </a:prstGeom>
          <a:solidFill>
            <a:srgbClr val="63A7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57C06F-2727-22D6-6F57-F71B75E1F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A2752-230B-1867-FC29-33DE734BD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486" y="4590376"/>
            <a:ext cx="11477015" cy="2819399"/>
          </a:xfrm>
        </p:spPr>
        <p:txBody>
          <a:bodyPr vert="horz" lIns="121920" tIns="60960" rIns="121920" bIns="60960" rtlCol="0" anchor="t">
            <a:normAutofit/>
          </a:bodyPr>
          <a:lstStyle/>
          <a:p>
            <a:pPr marL="0" lvl="1" indent="0">
              <a:buNone/>
            </a:pPr>
            <a:endParaRPr lang="en-CA" sz="1870">
              <a:latin typeface="Aptos" panose="020B0004020202020204" pitchFamily="34" charset="0"/>
              <a:cs typeface="Calibri"/>
            </a:endParaRPr>
          </a:p>
          <a:p>
            <a:pPr marL="0" lvl="1" indent="0">
              <a:buNone/>
            </a:pPr>
            <a:endParaRPr lang="en-CA" sz="1870">
              <a:latin typeface="Aptos" panose="020B0004020202020204" pitchFamily="34" charset="0"/>
              <a:cs typeface="Calibri"/>
            </a:endParaRPr>
          </a:p>
          <a:p>
            <a:pPr marL="213995" lvl="1" indent="-213995"/>
            <a:r>
              <a:rPr lang="en-US" sz="1870">
                <a:solidFill>
                  <a:srgbClr val="0070C0"/>
                </a:solidFill>
                <a:latin typeface="Aptos" panose="020B0004020202020204" pitchFamily="34" charset="0"/>
              </a:rPr>
              <a:t>Does this technology result in utility energy system benefits (e.g. capacity, maintenance, resilience, optimization, etc.)?</a:t>
            </a:r>
            <a:br>
              <a:rPr lang="en-US" sz="1870">
                <a:solidFill>
                  <a:srgbClr val="0070C0"/>
                </a:solidFill>
                <a:latin typeface="Aptos" panose="020B0004020202020204" pitchFamily="34" charset="0"/>
              </a:rPr>
            </a:br>
            <a:endParaRPr lang="en-US" sz="1870">
              <a:solidFill>
                <a:srgbClr val="0070C0"/>
              </a:solidFill>
              <a:latin typeface="Aptos" panose="020B0004020202020204" pitchFamily="34" charset="0"/>
              <a:cs typeface="Calibri"/>
            </a:endParaRPr>
          </a:p>
          <a:p>
            <a:pPr marL="213995" lvl="1" indent="-213995"/>
            <a:r>
              <a:rPr lang="en-US" sz="1870">
                <a:solidFill>
                  <a:srgbClr val="0070C0"/>
                </a:solidFill>
                <a:latin typeface="Aptos" panose="020B0004020202020204" pitchFamily="34" charset="0"/>
              </a:rPr>
              <a:t>Does this technology result in energy system transformation and/or energy efficiency and conservation benefits? </a:t>
            </a:r>
            <a:endParaRPr lang="en-US" sz="1870">
              <a:solidFill>
                <a:srgbClr val="0070C0"/>
              </a:solidFill>
              <a:latin typeface="Aptos" panose="020B0004020202020204" pitchFamily="34" charset="0"/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C1CE9B-8AC8-62DE-33DE-A7E2BD22C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32018" y="19725"/>
            <a:ext cx="5007746" cy="365125"/>
          </a:xfrm>
        </p:spPr>
        <p:txBody>
          <a:bodyPr/>
          <a:lstStyle/>
          <a:p>
            <a:r>
              <a:rPr lang="en-US" sz="1467" i="1">
                <a:solidFill>
                  <a:schemeClr val="bg1"/>
                </a:solidFill>
              </a:rPr>
              <a:t>    </a:t>
            </a:r>
            <a:r>
              <a:rPr lang="en-US" sz="1467" i="1">
                <a:solidFill>
                  <a:schemeClr val="bg1"/>
                </a:solidFill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337F4B-B596-8765-367A-5925BA18D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7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559327-FB99-CDC6-27ED-3D0D51BA361D}"/>
              </a:ext>
            </a:extLst>
          </p:cNvPr>
          <p:cNvSpPr txBox="1"/>
          <p:nvPr/>
        </p:nvSpPr>
        <p:spPr>
          <a:xfrm>
            <a:off x="-160350" y="342712"/>
            <a:ext cx="12512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>
                <a:solidFill>
                  <a:schemeClr val="bg1"/>
                </a:solidFill>
                <a:latin typeface="Aptos" panose="020B0004020202020204" pitchFamily="34" charset="0"/>
              </a:rPr>
              <a:t>Energy, Cost and Environmental Benefits</a:t>
            </a:r>
            <a:r>
              <a:rPr lang="en-CA" sz="2800" b="1">
                <a:solidFill>
                  <a:schemeClr val="bg1"/>
                </a:solidFill>
                <a:latin typeface="Aptos" panose="020B0004020202020204" pitchFamily="34" charset="0"/>
              </a:rPr>
              <a:t>: </a:t>
            </a:r>
            <a:r>
              <a:rPr lang="en-CA" sz="2800">
                <a:solidFill>
                  <a:schemeClr val="bg1"/>
                </a:solidFill>
                <a:latin typeface="Aptos" panose="020B0004020202020204" pitchFamily="34" charset="0"/>
              </a:rPr>
              <a:t>Impact</a:t>
            </a:r>
            <a:endParaRPr lang="en-US" sz="280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2185590-6F92-A47E-3040-A5C3EF85BF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146029"/>
              </p:ext>
            </p:extLst>
          </p:nvPr>
        </p:nvGraphicFramePr>
        <p:xfrm>
          <a:off x="161924" y="1026705"/>
          <a:ext cx="11868150" cy="394225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48734">
                  <a:extLst>
                    <a:ext uri="{9D8B030D-6E8A-4147-A177-3AD203B41FA5}">
                      <a16:colId xmlns:a16="http://schemas.microsoft.com/office/drawing/2014/main" val="69632897"/>
                    </a:ext>
                  </a:extLst>
                </a:gridCol>
                <a:gridCol w="2198526">
                  <a:extLst>
                    <a:ext uri="{9D8B030D-6E8A-4147-A177-3AD203B41FA5}">
                      <a16:colId xmlns:a16="http://schemas.microsoft.com/office/drawing/2014/main" val="1763808022"/>
                    </a:ext>
                  </a:extLst>
                </a:gridCol>
                <a:gridCol w="2373630">
                  <a:extLst>
                    <a:ext uri="{9D8B030D-6E8A-4147-A177-3AD203B41FA5}">
                      <a16:colId xmlns:a16="http://schemas.microsoft.com/office/drawing/2014/main" val="2124377623"/>
                    </a:ext>
                  </a:extLst>
                </a:gridCol>
                <a:gridCol w="2373630">
                  <a:extLst>
                    <a:ext uri="{9D8B030D-6E8A-4147-A177-3AD203B41FA5}">
                      <a16:colId xmlns:a16="http://schemas.microsoft.com/office/drawing/2014/main" val="3253424293"/>
                    </a:ext>
                  </a:extLst>
                </a:gridCol>
                <a:gridCol w="2373630">
                  <a:extLst>
                    <a:ext uri="{9D8B030D-6E8A-4147-A177-3AD203B41FA5}">
                      <a16:colId xmlns:a16="http://schemas.microsoft.com/office/drawing/2014/main" val="924317058"/>
                    </a:ext>
                  </a:extLst>
                </a:gridCol>
              </a:tblGrid>
              <a:tr h="450373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Per Unit of Technology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At Project Completion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2030 Forecast (Annually and Cumulative)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2040 Forecast (Annually and Cumulative)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070471"/>
                  </a:ext>
                </a:extLst>
              </a:tr>
              <a:tr h="464563">
                <a:tc gridSpan="2">
                  <a:txBody>
                    <a:bodyPr/>
                    <a:lstStyle/>
                    <a:p>
                      <a:r>
                        <a:rPr lang="en-CA" sz="1200"/>
                        <a:t>Projected Unit Sales</a:t>
                      </a:r>
                      <a:endParaRPr 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677994"/>
                  </a:ext>
                </a:extLst>
              </a:tr>
              <a:tr h="641640">
                <a:tc>
                  <a:txBody>
                    <a:bodyPr/>
                    <a:lstStyle/>
                    <a:p>
                      <a:r>
                        <a:rPr lang="en-CA" sz="1200"/>
                        <a:t>BC Energy Savings (Gigajoule)</a:t>
                      </a:r>
                      <a:endParaRPr lang="en-US" sz="12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28244"/>
                  </a:ext>
                </a:extLst>
              </a:tr>
              <a:tr h="515647">
                <a:tc>
                  <a:txBody>
                    <a:bodyPr/>
                    <a:lstStyle/>
                    <a:p>
                      <a:r>
                        <a:rPr lang="en-CA" sz="1200"/>
                        <a:t>Global Energy Savings (Gigajoule)</a:t>
                      </a:r>
                      <a:endParaRPr lang="en-US" sz="12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D0E1C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0077"/>
                  </a:ext>
                </a:extLst>
              </a:tr>
              <a:tr h="3857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/>
                        <a:t>BC GHG Reduction (t</a:t>
                      </a:r>
                      <a:r>
                        <a:rPr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CO2e)</a:t>
                      </a:r>
                      <a:endParaRPr lang="en-US" sz="120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rgbClr val="E9F1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47802"/>
                  </a:ext>
                </a:extLst>
              </a:tr>
              <a:tr h="15967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079956"/>
                  </a:ext>
                </a:extLst>
              </a:tr>
              <a:tr h="540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/>
                        <a:t>Global GHG Reduction (t</a:t>
                      </a:r>
                      <a:r>
                        <a:rPr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CO2e)</a:t>
                      </a:r>
                      <a:endParaRPr lang="en-US" sz="1200"/>
                    </a:p>
                  </a:txBody>
                  <a:tcPr>
                    <a:solidFill>
                      <a:srgbClr val="D0E1C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691391"/>
                  </a:ext>
                </a:extLst>
              </a:tr>
              <a:tr h="777357">
                <a:tc gridSpan="5">
                  <a:txBody>
                    <a:bodyPr/>
                    <a:lstStyle/>
                    <a:p>
                      <a:r>
                        <a:rPr lang="en-CA" sz="1200"/>
                        <a:t>Assumptions: </a:t>
                      </a:r>
                      <a:r>
                        <a:rPr lang="en-CA" sz="1200">
                          <a:solidFill>
                            <a:srgbClr val="0070C0"/>
                          </a:solidFill>
                        </a:rPr>
                        <a:t>Please provide a short description of the assumptions in the numbers provided above. </a:t>
                      </a:r>
                      <a:endParaRPr lang="en-US" sz="120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E9F1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174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950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C82F8-1F73-129E-E538-6B7AEDA59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35BA1EC-0911-68C6-EF25-E9AA85E873E9}"/>
              </a:ext>
            </a:extLst>
          </p:cNvPr>
          <p:cNvSpPr/>
          <p:nvPr/>
        </p:nvSpPr>
        <p:spPr>
          <a:xfrm>
            <a:off x="0" y="0"/>
            <a:ext cx="12192000" cy="889201"/>
          </a:xfrm>
          <a:prstGeom prst="rect">
            <a:avLst/>
          </a:prstGeom>
          <a:solidFill>
            <a:srgbClr val="63A7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89C8A9-FF0D-696A-D999-26037ED03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 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11F4D4-35D8-B3D8-7A72-BBA511450868}"/>
              </a:ext>
            </a:extLst>
          </p:cNvPr>
          <p:cNvSpPr txBox="1"/>
          <p:nvPr/>
        </p:nvSpPr>
        <p:spPr>
          <a:xfrm>
            <a:off x="782503" y="323529"/>
            <a:ext cx="10561173" cy="615553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algn="ctr"/>
            <a:r>
              <a:rPr lang="en-CA" sz="3200" b="1">
                <a:solidFill>
                  <a:schemeClr val="bg1"/>
                </a:solidFill>
                <a:latin typeface="Aptos" panose="020B0004020202020204" pitchFamily="34" charset="0"/>
              </a:rPr>
              <a:t>Market and Value Proposition in British Columbia</a:t>
            </a:r>
            <a:endParaRPr lang="en-US" sz="3200" b="1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555914-805D-7A48-CA92-784A711EC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8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905CFD-1E40-F2CE-1583-BC9EE68F7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33098" y="-17623"/>
            <a:ext cx="5353975" cy="365125"/>
          </a:xfrm>
        </p:spPr>
        <p:txBody>
          <a:bodyPr/>
          <a:lstStyle/>
          <a:p>
            <a:r>
              <a:rPr lang="en-US" sz="1467" i="1">
                <a:solidFill>
                  <a:schemeClr val="bg1"/>
                </a:solidFill>
              </a:rPr>
              <a:t>    </a:t>
            </a:r>
            <a:r>
              <a:rPr lang="en-US" sz="1467" i="1">
                <a:solidFill>
                  <a:schemeClr val="bg1"/>
                </a:solidFill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28CB097-A478-D180-7262-A9065CF91A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202200"/>
              </p:ext>
            </p:extLst>
          </p:nvPr>
        </p:nvGraphicFramePr>
        <p:xfrm>
          <a:off x="212507" y="5805412"/>
          <a:ext cx="11701164" cy="86402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25291">
                  <a:extLst>
                    <a:ext uri="{9D8B030D-6E8A-4147-A177-3AD203B41FA5}">
                      <a16:colId xmlns:a16="http://schemas.microsoft.com/office/drawing/2014/main" val="1739947122"/>
                    </a:ext>
                  </a:extLst>
                </a:gridCol>
                <a:gridCol w="2925291">
                  <a:extLst>
                    <a:ext uri="{9D8B030D-6E8A-4147-A177-3AD203B41FA5}">
                      <a16:colId xmlns:a16="http://schemas.microsoft.com/office/drawing/2014/main" val="110436587"/>
                    </a:ext>
                  </a:extLst>
                </a:gridCol>
                <a:gridCol w="2925291">
                  <a:extLst>
                    <a:ext uri="{9D8B030D-6E8A-4147-A177-3AD203B41FA5}">
                      <a16:colId xmlns:a16="http://schemas.microsoft.com/office/drawing/2014/main" val="1726194348"/>
                    </a:ext>
                  </a:extLst>
                </a:gridCol>
                <a:gridCol w="2925291">
                  <a:extLst>
                    <a:ext uri="{9D8B030D-6E8A-4147-A177-3AD203B41FA5}">
                      <a16:colId xmlns:a16="http://schemas.microsoft.com/office/drawing/2014/main" val="1219992814"/>
                    </a:ext>
                  </a:extLst>
                </a:gridCol>
              </a:tblGrid>
              <a:tr h="432014">
                <a:tc>
                  <a:txBody>
                    <a:bodyPr/>
                    <a:lstStyle/>
                    <a:p>
                      <a:r>
                        <a:rPr lang="en-CA" sz="1400"/>
                        <a:t>Estimation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/>
                        <a:t>At Project Completion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/>
                        <a:t>Forecast to 2030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/>
                        <a:t>Forecast to 2040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225976"/>
                  </a:ext>
                </a:extLst>
              </a:tr>
              <a:tr h="432014">
                <a:tc>
                  <a:txBody>
                    <a:bodyPr/>
                    <a:lstStyle/>
                    <a:p>
                      <a:r>
                        <a:rPr lang="en-CA" sz="1400"/>
                        <a:t>Job Creation in BC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8189966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34CD2D9-9A78-248B-7307-69C1D6B312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037044"/>
              </p:ext>
            </p:extLst>
          </p:nvPr>
        </p:nvGraphicFramePr>
        <p:xfrm>
          <a:off x="212507" y="1052588"/>
          <a:ext cx="11830826" cy="4079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910741">
                  <a:extLst>
                    <a:ext uri="{9D8B030D-6E8A-4147-A177-3AD203B41FA5}">
                      <a16:colId xmlns:a16="http://schemas.microsoft.com/office/drawing/2014/main" val="1985209124"/>
                    </a:ext>
                  </a:extLst>
                </a:gridCol>
                <a:gridCol w="6920085">
                  <a:extLst>
                    <a:ext uri="{9D8B030D-6E8A-4147-A177-3AD203B41FA5}">
                      <a16:colId xmlns:a16="http://schemas.microsoft.com/office/drawing/2014/main" val="3783791357"/>
                    </a:ext>
                  </a:extLst>
                </a:gridCol>
              </a:tblGrid>
              <a:tr h="446807">
                <a:tc>
                  <a:txBody>
                    <a:bodyPr/>
                    <a:lstStyle/>
                    <a:p>
                      <a:r>
                        <a:rPr lang="en-CA" sz="1800"/>
                        <a:t>Market and Value Proposition</a:t>
                      </a:r>
                      <a:endParaRPr lang="en-US" sz="18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r>
                        <a:rPr lang="en-CA" sz="1800"/>
                        <a:t>Description</a:t>
                      </a:r>
                      <a:endParaRPr lang="en-US" sz="1800"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479832930"/>
                  </a:ext>
                </a:extLst>
              </a:tr>
              <a:tr h="614677">
                <a:tc>
                  <a:txBody>
                    <a:bodyPr/>
                    <a:lstStyle/>
                    <a:p>
                      <a:r>
                        <a:rPr lang="en-CA" sz="14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Value proposition to end-users (max two sentences).</a:t>
                      </a:r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2190352659"/>
                  </a:ext>
                </a:extLst>
              </a:tr>
              <a:tr h="785804">
                <a:tc>
                  <a:txBody>
                    <a:bodyPr/>
                    <a:lstStyle/>
                    <a:p>
                      <a:r>
                        <a:rPr lang="en-CA" sz="14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Competitiveness with existing commercial technologies/processes (how is the technology better than existing technologies and emerging competitors?).</a:t>
                      </a:r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431685274"/>
                  </a:ext>
                </a:extLst>
              </a:tr>
              <a:tr h="660224">
                <a:tc>
                  <a:txBody>
                    <a:bodyPr/>
                    <a:lstStyle/>
                    <a:p>
                      <a:r>
                        <a:rPr lang="en-CA" sz="14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Market size and market value associated with the technology.</a:t>
                      </a:r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327017391"/>
                  </a:ext>
                </a:extLst>
              </a:tr>
              <a:tr h="785804">
                <a:tc>
                  <a:txBody>
                    <a:bodyPr/>
                    <a:lstStyle/>
                    <a:p>
                      <a:r>
                        <a:rPr lang="en-CA" sz="14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Commercialization plan and expected pathway for commercial deployment and market adoption in BC and Canada (with priority in BC).</a:t>
                      </a:r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1872056448"/>
                  </a:ext>
                </a:extLst>
              </a:tr>
              <a:tr h="785804">
                <a:tc>
                  <a:txBody>
                    <a:bodyPr/>
                    <a:lstStyle/>
                    <a:p>
                      <a:r>
                        <a:rPr lang="en-CA" sz="1400">
                          <a:solidFill>
                            <a:schemeClr val="tx1"/>
                          </a:solidFill>
                          <a:latin typeface="Aptos" panose="020B0004020202020204" pitchFamily="34" charset="0"/>
                        </a:rPr>
                        <a:t>Potential for economic development and job growth in BC and Canada from this project and the commercialization plan.</a:t>
                      </a:r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ptos" panose="020B0004020202020204" pitchFamily="34" charset="0"/>
                      </a:endParaRPr>
                    </a:p>
                  </a:txBody>
                  <a:tcPr marL="68580" marR="68580" marT="34291" marB="34291"/>
                </a:tc>
                <a:extLst>
                  <a:ext uri="{0D108BD9-81ED-4DB2-BD59-A6C34878D82A}">
                    <a16:rowId xmlns:a16="http://schemas.microsoft.com/office/drawing/2014/main" val="3510118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778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CF7FA8B-C4E8-886C-AB66-91B1F1661D18}"/>
              </a:ext>
            </a:extLst>
          </p:cNvPr>
          <p:cNvSpPr/>
          <p:nvPr/>
        </p:nvSpPr>
        <p:spPr>
          <a:xfrm>
            <a:off x="0" y="0"/>
            <a:ext cx="12192000" cy="889201"/>
          </a:xfrm>
          <a:prstGeom prst="rect">
            <a:avLst/>
          </a:prstGeom>
          <a:solidFill>
            <a:srgbClr val="63A7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FB8B15-C5AE-4E54-EC54-5C7B8A939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 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2B9D64-D183-DFE8-2681-5F80A03B6AF3}"/>
              </a:ext>
            </a:extLst>
          </p:cNvPr>
          <p:cNvSpPr txBox="1"/>
          <p:nvPr/>
        </p:nvSpPr>
        <p:spPr>
          <a:xfrm>
            <a:off x="782503" y="323529"/>
            <a:ext cx="10561173" cy="615553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algn="ctr"/>
            <a:r>
              <a:rPr lang="en-CA" sz="3200" b="1">
                <a:solidFill>
                  <a:schemeClr val="bg1"/>
                </a:solidFill>
                <a:latin typeface="Aptos" panose="020B0004020202020204" pitchFamily="34" charset="0"/>
              </a:rPr>
              <a:t>Competitor Analysis</a:t>
            </a:r>
            <a:endParaRPr lang="en-US" sz="3200" b="1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08D5A-1105-2883-D99F-948D33320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B714C-3194-4834-A076-B17C164D2F88}" type="slidenum">
              <a:rPr lang="en-US" smtClean="0">
                <a:latin typeface="Aptos" panose="020B0004020202020204" pitchFamily="34" charset="0"/>
              </a:rPr>
              <a:t>9</a:t>
            </a:fld>
            <a:endParaRPr lang="en-US">
              <a:latin typeface="Aptos" panose="020B000402020202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19DD3A-E96E-A067-C78F-60AC98AD4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33098" y="-17623"/>
            <a:ext cx="5353975" cy="365125"/>
          </a:xfrm>
        </p:spPr>
        <p:txBody>
          <a:bodyPr/>
          <a:lstStyle/>
          <a:p>
            <a:r>
              <a:rPr lang="en-US" sz="1467" i="1">
                <a:solidFill>
                  <a:schemeClr val="bg1"/>
                </a:solidFill>
              </a:rPr>
              <a:t>    </a:t>
            </a:r>
            <a:r>
              <a:rPr lang="en-US" sz="1467" i="1">
                <a:solidFill>
                  <a:schemeClr val="bg1"/>
                </a:solidFill>
                <a:latin typeface="Aptos" panose="020B0004020202020204" pitchFamily="34" charset="0"/>
              </a:rPr>
              <a:t>2026 Targeted Call for Clean Energy Innovation Application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0605607-6484-ECAC-E8DB-AB54E7FD5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015488"/>
              </p:ext>
            </p:extLst>
          </p:nvPr>
        </p:nvGraphicFramePr>
        <p:xfrm>
          <a:off x="259190" y="1936816"/>
          <a:ext cx="11701165" cy="43354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40233">
                  <a:extLst>
                    <a:ext uri="{9D8B030D-6E8A-4147-A177-3AD203B41FA5}">
                      <a16:colId xmlns:a16="http://schemas.microsoft.com/office/drawing/2014/main" val="2414504907"/>
                    </a:ext>
                  </a:extLst>
                </a:gridCol>
                <a:gridCol w="2340233">
                  <a:extLst>
                    <a:ext uri="{9D8B030D-6E8A-4147-A177-3AD203B41FA5}">
                      <a16:colId xmlns:a16="http://schemas.microsoft.com/office/drawing/2014/main" val="1084369959"/>
                    </a:ext>
                  </a:extLst>
                </a:gridCol>
                <a:gridCol w="2340233">
                  <a:extLst>
                    <a:ext uri="{9D8B030D-6E8A-4147-A177-3AD203B41FA5}">
                      <a16:colId xmlns:a16="http://schemas.microsoft.com/office/drawing/2014/main" val="3793479873"/>
                    </a:ext>
                  </a:extLst>
                </a:gridCol>
                <a:gridCol w="2340233">
                  <a:extLst>
                    <a:ext uri="{9D8B030D-6E8A-4147-A177-3AD203B41FA5}">
                      <a16:colId xmlns:a16="http://schemas.microsoft.com/office/drawing/2014/main" val="1145100823"/>
                    </a:ext>
                  </a:extLst>
                </a:gridCol>
                <a:gridCol w="2340233">
                  <a:extLst>
                    <a:ext uri="{9D8B030D-6E8A-4147-A177-3AD203B41FA5}">
                      <a16:colId xmlns:a16="http://schemas.microsoft.com/office/drawing/2014/main" val="2823583308"/>
                    </a:ext>
                  </a:extLst>
                </a:gridCol>
              </a:tblGrid>
              <a:tr h="577211">
                <a:tc>
                  <a:txBody>
                    <a:bodyPr/>
                    <a:lstStyle/>
                    <a:p>
                      <a:r>
                        <a:rPr lang="en-CA" sz="1200"/>
                        <a:t>Company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Core Technology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Performance Comparison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Cost Comparison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Key Company Strengths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061861"/>
                  </a:ext>
                </a:extLst>
              </a:tr>
              <a:tr h="577211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rgbClr val="0070C0"/>
                          </a:solidFill>
                        </a:rPr>
                        <a:t>[Applicant]</a:t>
                      </a:r>
                      <a:endParaRPr lang="en-US" sz="120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73530"/>
                  </a:ext>
                </a:extLst>
              </a:tr>
              <a:tr h="577211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rgbClr val="0070C0"/>
                          </a:solidFill>
                        </a:rPr>
                        <a:t>Competitor 1</a:t>
                      </a:r>
                      <a:endParaRPr lang="en-US" sz="120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855423"/>
                  </a:ext>
                </a:extLst>
              </a:tr>
              <a:tr h="577211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rgbClr val="0070C0"/>
                          </a:solidFill>
                        </a:rPr>
                        <a:t>Competitor 2</a:t>
                      </a:r>
                      <a:endParaRPr lang="en-US" sz="120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85578"/>
                  </a:ext>
                </a:extLst>
              </a:tr>
              <a:tr h="675523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rgbClr val="0070C0"/>
                          </a:solidFill>
                        </a:rPr>
                        <a:t>Competitor 3</a:t>
                      </a:r>
                      <a:endParaRPr lang="en-US" sz="120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846693"/>
                  </a:ext>
                </a:extLst>
              </a:tr>
              <a:tr h="675523">
                <a:tc>
                  <a:txBody>
                    <a:bodyPr/>
                    <a:lstStyle/>
                    <a:p>
                      <a:r>
                        <a:rPr lang="en-CA" sz="1200">
                          <a:solidFill>
                            <a:srgbClr val="0070C0"/>
                          </a:solidFill>
                        </a:rPr>
                        <a:t>Competitor 4</a:t>
                      </a:r>
                      <a:endParaRPr lang="en-US" sz="120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6353035"/>
                  </a:ext>
                </a:extLst>
              </a:tr>
              <a:tr h="6755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>
                          <a:solidFill>
                            <a:srgbClr val="0070C0"/>
                          </a:solidFill>
                        </a:rPr>
                        <a:t>(add more lines if necessary)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  <a:p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59490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114DF41C-38DF-18A2-4D3D-584CC3BFCCBA}"/>
              </a:ext>
            </a:extLst>
          </p:cNvPr>
          <p:cNvSpPr txBox="1"/>
          <p:nvPr/>
        </p:nvSpPr>
        <p:spPr>
          <a:xfrm>
            <a:off x="334791" y="1095001"/>
            <a:ext cx="11008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>
                <a:solidFill>
                  <a:srgbClr val="0070C0"/>
                </a:solidFill>
              </a:rPr>
              <a:t>Identify direct competitors with similar pre-commercial or commercially available technology. This includes </a:t>
            </a:r>
            <a:r>
              <a:rPr lang="en-CA" sz="1600" u="sng">
                <a:solidFill>
                  <a:srgbClr val="0070C0"/>
                </a:solidFill>
              </a:rPr>
              <a:t>the most relevant </a:t>
            </a:r>
            <a:r>
              <a:rPr lang="en-CA" sz="1600">
                <a:solidFill>
                  <a:srgbClr val="0070C0"/>
                </a:solidFill>
              </a:rPr>
              <a:t>competitors such as historic/common technology as well as emergent technology.</a:t>
            </a:r>
            <a:endParaRPr lang="en-US" sz="16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98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99a2ca2-a300-4249-a5cf-bf468b9b5f2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E3E99DBE494C4A8BB87C97E3E70AF1" ma:contentTypeVersion="14" ma:contentTypeDescription="Create a new document." ma:contentTypeScope="" ma:versionID="8cf77741b2aaaee4feea8b61c1e55b71">
  <xsd:schema xmlns:xsd="http://www.w3.org/2001/XMLSchema" xmlns:xs="http://www.w3.org/2001/XMLSchema" xmlns:p="http://schemas.microsoft.com/office/2006/metadata/properties" xmlns:ns2="a99a2ca2-a300-4249-a5cf-bf468b9b5f29" xmlns:ns3="b6209464-2adf-4a56-a78d-6dd63bf42452" targetNamespace="http://schemas.microsoft.com/office/2006/metadata/properties" ma:root="true" ma:fieldsID="05dfd9cba46b18ddbf2f700bd9346e84" ns2:_="" ns3:_="">
    <xsd:import namespace="a99a2ca2-a300-4249-a5cf-bf468b9b5f29"/>
    <xsd:import namespace="b6209464-2adf-4a56-a78d-6dd63bf424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9a2ca2-a300-4249-a5cf-bf468b9b5f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a9b50559-7390-452f-8d4d-780c6c1e431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09464-2adf-4a56-a78d-6dd63bf4245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738D32-2A60-4583-8A6E-236692FC7340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b6209464-2adf-4a56-a78d-6dd63bf42452"/>
    <ds:schemaRef ds:uri="http://schemas.microsoft.com/office/infopath/2007/PartnerControls"/>
    <ds:schemaRef ds:uri="a99a2ca2-a300-4249-a5cf-bf468b9b5f2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60B9138-3ACE-4AAF-B694-3E2C759641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F547F3-B90E-48A6-B9F4-2C8D78DDD65C}">
  <ds:schemaRefs>
    <ds:schemaRef ds:uri="a99a2ca2-a300-4249-a5cf-bf468b9b5f29"/>
    <ds:schemaRef ds:uri="b6209464-2adf-4a56-a78d-6dd63bf4245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1513</Words>
  <Application>Microsoft Office PowerPoint</Application>
  <PresentationFormat>Widescreen</PresentationFormat>
  <Paragraphs>209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Pluto Sans Regular</vt:lpstr>
      <vt:lpstr>Office Theme</vt:lpstr>
      <vt:lpstr>2026 Targeted Call for Clean Energy Innovation</vt:lpstr>
      <vt:lpstr>Company Information</vt:lpstr>
      <vt:lpstr>Project: Overview</vt:lpstr>
      <vt:lpstr>             </vt:lpstr>
      <vt:lpstr>Technology: Innovation and Intellectual Property</vt:lpstr>
      <vt:lpstr> </vt:lpstr>
      <vt:lpstr> </vt:lpstr>
      <vt:lpstr> </vt:lpstr>
      <vt:lpstr> </vt:lpstr>
      <vt:lpstr>Project: Workplan</vt:lpstr>
      <vt:lpstr>Project: Partners</vt:lpstr>
      <vt:lpstr>Project: Management Team</vt:lpstr>
      <vt:lpstr> </vt:lpstr>
      <vt:lpstr> </vt:lpstr>
      <vt:lpstr>Email Completed Applications in PDF format to icefund@gov.bc.ca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2024 Targeted Call for Clean Energy Innovation</dc:title>
  <dc:creator>Mason, James M EMLI:EX</dc:creator>
  <cp:lastModifiedBy>Mason, James M ECS:EX</cp:lastModifiedBy>
  <cp:revision>1</cp:revision>
  <dcterms:created xsi:type="dcterms:W3CDTF">2024-05-14T19:53:45Z</dcterms:created>
  <dcterms:modified xsi:type="dcterms:W3CDTF">2026-05-11T20:21:24Z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0x01010027E3E99DBE494C4A8BB87C97E3E70AF1</vt:lpwstr>
  </property>
  <property fmtid="{D5CDD505-2E9C-101B-9397-08002B2CF9AE}" pid="3" name="MediaServiceImageTags">
    <vt:lpwstr/>
  </property>
</Properties>
</file>