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6" r:id="rId5"/>
    <p:sldId id="1978" r:id="rId6"/>
    <p:sldId id="1982" r:id="rId7"/>
    <p:sldId id="1956" r:id="rId8"/>
    <p:sldId id="1957" r:id="rId9"/>
    <p:sldId id="1985" r:id="rId10"/>
    <p:sldId id="2001" r:id="rId11"/>
    <p:sldId id="264" r:id="rId12"/>
    <p:sldId id="260" r:id="rId13"/>
    <p:sldId id="1986" r:id="rId14"/>
    <p:sldId id="1966" r:id="rId15"/>
    <p:sldId id="1948" r:id="rId16"/>
    <p:sldId id="1960" r:id="rId17"/>
    <p:sldId id="1961" r:id="rId18"/>
    <p:sldId id="2002" r:id="rId19"/>
    <p:sldId id="1949" r:id="rId20"/>
    <p:sldId id="2003" r:id="rId21"/>
    <p:sldId id="1950" r:id="rId22"/>
    <p:sldId id="1962" r:id="rId23"/>
    <p:sldId id="1963" r:id="rId24"/>
    <p:sldId id="1964" r:id="rId25"/>
    <p:sldId id="1965" r:id="rId26"/>
    <p:sldId id="2016" r:id="rId27"/>
    <p:sldId id="1984" r:id="rId28"/>
    <p:sldId id="1987" r:id="rId29"/>
    <p:sldId id="195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DF5436-6F2F-CFE7-8612-9EDD50911CB7}" name="Sundberg, Sonya E ENV:EX" initials="SSEE" userId="S::Sonya.Sundberg@gov.bc.ca::067b5914-6fcd-47c1-9692-c9c18e0cd7d1" providerId="AD"/>
  <p188:author id="{585CF7CF-13CF-E208-9048-84EE6E7E3ECB}" name="Zacharias-Homer, Christa ENV:EX" initials="ZHCE" userId="S::Christa.ZachariasHomer@gov.bc.ca::da9ee2b2-d614-4a2e-a542-7ce99786739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568" autoAdjust="0"/>
  </p:normalViewPr>
  <p:slideViewPr>
    <p:cSldViewPr snapToGrid="0">
      <p:cViewPr varScale="1">
        <p:scale>
          <a:sx n="72" d="100"/>
          <a:sy n="72" d="100"/>
        </p:scale>
        <p:origin x="272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rk, Sacha ENV:EX" userId="2ec5d89f-b5a1-4ec7-85dc-5628cc054f3d" providerId="ADAL" clId="{02ECEC79-F8B7-4BED-84B8-46AB90C9F649}"/>
    <pc:docChg chg="custSel modSld">
      <pc:chgData name="Clark, Sacha ENV:EX" userId="2ec5d89f-b5a1-4ec7-85dc-5628cc054f3d" providerId="ADAL" clId="{02ECEC79-F8B7-4BED-84B8-46AB90C9F649}" dt="2022-04-26T20:47:32.848" v="70" actId="6549"/>
      <pc:docMkLst>
        <pc:docMk/>
      </pc:docMkLst>
      <pc:sldChg chg="modNotesTx">
        <pc:chgData name="Clark, Sacha ENV:EX" userId="2ec5d89f-b5a1-4ec7-85dc-5628cc054f3d" providerId="ADAL" clId="{02ECEC79-F8B7-4BED-84B8-46AB90C9F649}" dt="2022-04-26T20:42:38.591" v="0" actId="20577"/>
        <pc:sldMkLst>
          <pc:docMk/>
          <pc:sldMk cId="3701565294" sldId="256"/>
        </pc:sldMkLst>
      </pc:sldChg>
      <pc:sldChg chg="modSp mod modNotesTx">
        <pc:chgData name="Clark, Sacha ENV:EX" userId="2ec5d89f-b5a1-4ec7-85dc-5628cc054f3d" providerId="ADAL" clId="{02ECEC79-F8B7-4BED-84B8-46AB90C9F649}" dt="2022-04-26T20:46:18.145" v="41" actId="6549"/>
        <pc:sldMkLst>
          <pc:docMk/>
          <pc:sldMk cId="2560628959" sldId="260"/>
        </pc:sldMkLst>
        <pc:spChg chg="mod">
          <ac:chgData name="Clark, Sacha ENV:EX" userId="2ec5d89f-b5a1-4ec7-85dc-5628cc054f3d" providerId="ADAL" clId="{02ECEC79-F8B7-4BED-84B8-46AB90C9F649}" dt="2022-04-26T20:46:18.145" v="41" actId="6549"/>
          <ac:spMkLst>
            <pc:docMk/>
            <pc:sldMk cId="2560628959" sldId="260"/>
            <ac:spMk id="3" creationId="{3A2B494C-BCD2-4D57-8AF4-2212505ED940}"/>
          </ac:spMkLst>
        </pc:spChg>
      </pc:sldChg>
      <pc:sldChg chg="delSp mod modNotesTx">
        <pc:chgData name="Clark, Sacha ENV:EX" userId="2ec5d89f-b5a1-4ec7-85dc-5628cc054f3d" providerId="ADAL" clId="{02ECEC79-F8B7-4BED-84B8-46AB90C9F649}" dt="2022-04-26T20:43:25.196" v="8" actId="478"/>
        <pc:sldMkLst>
          <pc:docMk/>
          <pc:sldMk cId="1727639760" sldId="264"/>
        </pc:sldMkLst>
        <pc:spChg chg="del">
          <ac:chgData name="Clark, Sacha ENV:EX" userId="2ec5d89f-b5a1-4ec7-85dc-5628cc054f3d" providerId="ADAL" clId="{02ECEC79-F8B7-4BED-84B8-46AB90C9F649}" dt="2022-04-26T20:43:25.196" v="8" actId="478"/>
          <ac:spMkLst>
            <pc:docMk/>
            <pc:sldMk cId="1727639760" sldId="264"/>
            <ac:spMk id="4" creationId="{602B91D4-630D-4C02-9CFA-05127BFE27D0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6:26.877" v="44" actId="6549"/>
        <pc:sldMkLst>
          <pc:docMk/>
          <pc:sldMk cId="1209841311" sldId="1948"/>
        </pc:sldMkLst>
        <pc:spChg chg="mod">
          <ac:chgData name="Clark, Sacha ENV:EX" userId="2ec5d89f-b5a1-4ec7-85dc-5628cc054f3d" providerId="ADAL" clId="{02ECEC79-F8B7-4BED-84B8-46AB90C9F649}" dt="2022-04-26T20:46:26.877" v="44" actId="6549"/>
          <ac:spMkLst>
            <pc:docMk/>
            <pc:sldMk cId="1209841311" sldId="1948"/>
            <ac:spMk id="3" creationId="{E45C9933-A815-4AC9-9713-A7C487E6A0E2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7:03.331" v="59" actId="6549"/>
        <pc:sldMkLst>
          <pc:docMk/>
          <pc:sldMk cId="3422200546" sldId="1949"/>
        </pc:sldMkLst>
        <pc:spChg chg="mod">
          <ac:chgData name="Clark, Sacha ENV:EX" userId="2ec5d89f-b5a1-4ec7-85dc-5628cc054f3d" providerId="ADAL" clId="{02ECEC79-F8B7-4BED-84B8-46AB90C9F649}" dt="2022-04-26T20:47:03.331" v="59" actId="6549"/>
          <ac:spMkLst>
            <pc:docMk/>
            <pc:sldMk cId="3422200546" sldId="1949"/>
            <ac:spMk id="3" creationId="{07151BA9-6765-4B27-899C-7EEF4B2D63C8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7:11.249" v="61" actId="6549"/>
        <pc:sldMkLst>
          <pc:docMk/>
          <pc:sldMk cId="2156173562" sldId="1950"/>
        </pc:sldMkLst>
        <pc:spChg chg="mod">
          <ac:chgData name="Clark, Sacha ENV:EX" userId="2ec5d89f-b5a1-4ec7-85dc-5628cc054f3d" providerId="ADAL" clId="{02ECEC79-F8B7-4BED-84B8-46AB90C9F649}" dt="2022-04-26T20:47:11.249" v="61" actId="6549"/>
          <ac:spMkLst>
            <pc:docMk/>
            <pc:sldMk cId="2156173562" sldId="1950"/>
            <ac:spMk id="3" creationId="{9804E034-7591-4156-B8A8-2947B604BDC0}"/>
          </ac:spMkLst>
        </pc:spChg>
      </pc:sldChg>
      <pc:sldChg chg="modNotesTx">
        <pc:chgData name="Clark, Sacha ENV:EX" userId="2ec5d89f-b5a1-4ec7-85dc-5628cc054f3d" providerId="ADAL" clId="{02ECEC79-F8B7-4BED-84B8-46AB90C9F649}" dt="2022-04-26T20:42:51.508" v="2" actId="20577"/>
        <pc:sldMkLst>
          <pc:docMk/>
          <pc:sldMk cId="3764423661" sldId="1956"/>
        </pc:sldMkLst>
      </pc:sldChg>
      <pc:sldChg chg="modNotesTx">
        <pc:chgData name="Clark, Sacha ENV:EX" userId="2ec5d89f-b5a1-4ec7-85dc-5628cc054f3d" providerId="ADAL" clId="{02ECEC79-F8B7-4BED-84B8-46AB90C9F649}" dt="2022-04-26T20:43:00.668" v="3" actId="20577"/>
        <pc:sldMkLst>
          <pc:docMk/>
          <pc:sldMk cId="826900552" sldId="1957"/>
        </pc:sldMkLst>
      </pc:sldChg>
      <pc:sldChg chg="modSp mod modNotesTx">
        <pc:chgData name="Clark, Sacha ENV:EX" userId="2ec5d89f-b5a1-4ec7-85dc-5628cc054f3d" providerId="ADAL" clId="{02ECEC79-F8B7-4BED-84B8-46AB90C9F649}" dt="2022-04-26T20:46:32.979" v="47" actId="6549"/>
        <pc:sldMkLst>
          <pc:docMk/>
          <pc:sldMk cId="778235794" sldId="1960"/>
        </pc:sldMkLst>
        <pc:spChg chg="mod">
          <ac:chgData name="Clark, Sacha ENV:EX" userId="2ec5d89f-b5a1-4ec7-85dc-5628cc054f3d" providerId="ADAL" clId="{02ECEC79-F8B7-4BED-84B8-46AB90C9F649}" dt="2022-04-26T20:46:32.979" v="47" actId="6549"/>
          <ac:spMkLst>
            <pc:docMk/>
            <pc:sldMk cId="778235794" sldId="1960"/>
            <ac:spMk id="3" creationId="{61404801-E9D5-4EA6-A496-7F6A09819D7E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6:39.460" v="50" actId="6549"/>
        <pc:sldMkLst>
          <pc:docMk/>
          <pc:sldMk cId="670083317" sldId="1961"/>
        </pc:sldMkLst>
        <pc:spChg chg="mod">
          <ac:chgData name="Clark, Sacha ENV:EX" userId="2ec5d89f-b5a1-4ec7-85dc-5628cc054f3d" providerId="ADAL" clId="{02ECEC79-F8B7-4BED-84B8-46AB90C9F649}" dt="2022-04-26T20:46:39.460" v="50" actId="6549"/>
          <ac:spMkLst>
            <pc:docMk/>
            <pc:sldMk cId="670083317" sldId="1961"/>
            <ac:spMk id="3" creationId="{C84184EC-FD96-4914-8A8F-6798AD4BCA0A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7:15.915" v="62" actId="6549"/>
        <pc:sldMkLst>
          <pc:docMk/>
          <pc:sldMk cId="1832954823" sldId="1962"/>
        </pc:sldMkLst>
        <pc:spChg chg="mod">
          <ac:chgData name="Clark, Sacha ENV:EX" userId="2ec5d89f-b5a1-4ec7-85dc-5628cc054f3d" providerId="ADAL" clId="{02ECEC79-F8B7-4BED-84B8-46AB90C9F649}" dt="2022-04-26T20:47:15.915" v="62" actId="6549"/>
          <ac:spMkLst>
            <pc:docMk/>
            <pc:sldMk cId="1832954823" sldId="1962"/>
            <ac:spMk id="3" creationId="{7FB6E3C2-72E3-4B94-BCD3-43378175583E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7:21.414" v="65" actId="6549"/>
        <pc:sldMkLst>
          <pc:docMk/>
          <pc:sldMk cId="2351469861" sldId="1963"/>
        </pc:sldMkLst>
        <pc:spChg chg="mod">
          <ac:chgData name="Clark, Sacha ENV:EX" userId="2ec5d89f-b5a1-4ec7-85dc-5628cc054f3d" providerId="ADAL" clId="{02ECEC79-F8B7-4BED-84B8-46AB90C9F649}" dt="2022-04-26T20:47:21.414" v="65" actId="6549"/>
          <ac:spMkLst>
            <pc:docMk/>
            <pc:sldMk cId="2351469861" sldId="1963"/>
            <ac:spMk id="3" creationId="{75F64CAE-FFA6-472E-BB2C-57BC9F8C2636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7:28.349" v="68" actId="27636"/>
        <pc:sldMkLst>
          <pc:docMk/>
          <pc:sldMk cId="1636580273" sldId="1964"/>
        </pc:sldMkLst>
        <pc:spChg chg="mod">
          <ac:chgData name="Clark, Sacha ENV:EX" userId="2ec5d89f-b5a1-4ec7-85dc-5628cc054f3d" providerId="ADAL" clId="{02ECEC79-F8B7-4BED-84B8-46AB90C9F649}" dt="2022-04-26T20:47:28.349" v="68" actId="27636"/>
          <ac:spMkLst>
            <pc:docMk/>
            <pc:sldMk cId="1636580273" sldId="1964"/>
            <ac:spMk id="3" creationId="{3CFA26F4-D4AC-46F9-8FF5-52B5667EB9AA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7:32.848" v="70" actId="6549"/>
        <pc:sldMkLst>
          <pc:docMk/>
          <pc:sldMk cId="3055664762" sldId="1965"/>
        </pc:sldMkLst>
        <pc:spChg chg="mod">
          <ac:chgData name="Clark, Sacha ENV:EX" userId="2ec5d89f-b5a1-4ec7-85dc-5628cc054f3d" providerId="ADAL" clId="{02ECEC79-F8B7-4BED-84B8-46AB90C9F649}" dt="2022-04-26T20:47:32.848" v="70" actId="6549"/>
          <ac:spMkLst>
            <pc:docMk/>
            <pc:sldMk cId="3055664762" sldId="1965"/>
            <ac:spMk id="3" creationId="{11B864FF-447F-495E-9A0D-808368232405}"/>
          </ac:spMkLst>
        </pc:spChg>
      </pc:sldChg>
      <pc:sldChg chg="delSp modSp mod modNotesTx">
        <pc:chgData name="Clark, Sacha ENV:EX" userId="2ec5d89f-b5a1-4ec7-85dc-5628cc054f3d" providerId="ADAL" clId="{02ECEC79-F8B7-4BED-84B8-46AB90C9F649}" dt="2022-04-26T20:46:22.562" v="42" actId="6549"/>
        <pc:sldMkLst>
          <pc:docMk/>
          <pc:sldMk cId="932494633" sldId="1966"/>
        </pc:sldMkLst>
        <pc:spChg chg="mod">
          <ac:chgData name="Clark, Sacha ENV:EX" userId="2ec5d89f-b5a1-4ec7-85dc-5628cc054f3d" providerId="ADAL" clId="{02ECEC79-F8B7-4BED-84B8-46AB90C9F649}" dt="2022-04-26T20:46:22.562" v="42" actId="6549"/>
          <ac:spMkLst>
            <pc:docMk/>
            <pc:sldMk cId="932494633" sldId="1966"/>
            <ac:spMk id="3" creationId="{D22693F6-93F5-41DA-B057-CBF13A9A3E97}"/>
          </ac:spMkLst>
        </pc:spChg>
        <pc:spChg chg="del">
          <ac:chgData name="Clark, Sacha ENV:EX" userId="2ec5d89f-b5a1-4ec7-85dc-5628cc054f3d" providerId="ADAL" clId="{02ECEC79-F8B7-4BED-84B8-46AB90C9F649}" dt="2022-04-26T20:43:43.486" v="13" actId="478"/>
          <ac:spMkLst>
            <pc:docMk/>
            <pc:sldMk cId="932494633" sldId="1966"/>
            <ac:spMk id="11" creationId="{25AAD570-E117-9866-FA31-E61490A19CF3}"/>
          </ac:spMkLst>
        </pc:spChg>
      </pc:sldChg>
      <pc:sldChg chg="modNotesTx">
        <pc:chgData name="Clark, Sacha ENV:EX" userId="2ec5d89f-b5a1-4ec7-85dc-5628cc054f3d" providerId="ADAL" clId="{02ECEC79-F8B7-4BED-84B8-46AB90C9F649}" dt="2022-04-26T20:42:45.325" v="1" actId="20577"/>
        <pc:sldMkLst>
          <pc:docMk/>
          <pc:sldMk cId="2547340761" sldId="1978"/>
        </pc:sldMkLst>
      </pc:sldChg>
      <pc:sldChg chg="modSp mod modNotesTx">
        <pc:chgData name="Clark, Sacha ENV:EX" userId="2ec5d89f-b5a1-4ec7-85dc-5628cc054f3d" providerId="ADAL" clId="{02ECEC79-F8B7-4BED-84B8-46AB90C9F649}" dt="2022-04-26T20:45:03.635" v="39" actId="20577"/>
        <pc:sldMkLst>
          <pc:docMk/>
          <pc:sldMk cId="1624460389" sldId="1984"/>
        </pc:sldMkLst>
        <pc:spChg chg="mod">
          <ac:chgData name="Clark, Sacha ENV:EX" userId="2ec5d89f-b5a1-4ec7-85dc-5628cc054f3d" providerId="ADAL" clId="{02ECEC79-F8B7-4BED-84B8-46AB90C9F649}" dt="2022-04-26T20:45:03.635" v="39" actId="20577"/>
          <ac:spMkLst>
            <pc:docMk/>
            <pc:sldMk cId="1624460389" sldId="1984"/>
            <ac:spMk id="3" creationId="{CDA4C4E5-6D1B-487B-B4CA-338737766BA0}"/>
          </ac:spMkLst>
        </pc:spChg>
      </pc:sldChg>
      <pc:sldChg chg="delSp mod modNotesTx">
        <pc:chgData name="Clark, Sacha ENV:EX" userId="2ec5d89f-b5a1-4ec7-85dc-5628cc054f3d" providerId="ADAL" clId="{02ECEC79-F8B7-4BED-84B8-46AB90C9F649}" dt="2022-04-26T20:43:10.606" v="5" actId="478"/>
        <pc:sldMkLst>
          <pc:docMk/>
          <pc:sldMk cId="3353621365" sldId="1985"/>
        </pc:sldMkLst>
        <pc:spChg chg="del">
          <ac:chgData name="Clark, Sacha ENV:EX" userId="2ec5d89f-b5a1-4ec7-85dc-5628cc054f3d" providerId="ADAL" clId="{02ECEC79-F8B7-4BED-84B8-46AB90C9F649}" dt="2022-04-26T20:43:10.606" v="5" actId="478"/>
          <ac:spMkLst>
            <pc:docMk/>
            <pc:sldMk cId="3353621365" sldId="1985"/>
            <ac:spMk id="4" creationId="{72846E6E-F04F-4077-99FA-72C06210F302}"/>
          </ac:spMkLst>
        </pc:spChg>
      </pc:sldChg>
      <pc:sldChg chg="delSp mod modNotesTx">
        <pc:chgData name="Clark, Sacha ENV:EX" userId="2ec5d89f-b5a1-4ec7-85dc-5628cc054f3d" providerId="ADAL" clId="{02ECEC79-F8B7-4BED-84B8-46AB90C9F649}" dt="2022-04-26T20:43:34.983" v="11" actId="478"/>
        <pc:sldMkLst>
          <pc:docMk/>
          <pc:sldMk cId="1079445846" sldId="1986"/>
        </pc:sldMkLst>
        <pc:spChg chg="del">
          <ac:chgData name="Clark, Sacha ENV:EX" userId="2ec5d89f-b5a1-4ec7-85dc-5628cc054f3d" providerId="ADAL" clId="{02ECEC79-F8B7-4BED-84B8-46AB90C9F649}" dt="2022-04-26T20:43:34.983" v="11" actId="478"/>
          <ac:spMkLst>
            <pc:docMk/>
            <pc:sldMk cId="1079445846" sldId="1986"/>
            <ac:spMk id="4" creationId="{283E13AA-1720-4D2C-91E3-2B47F3233F15}"/>
          </ac:spMkLst>
        </pc:spChg>
      </pc:sldChg>
      <pc:sldChg chg="modNotesTx">
        <pc:chgData name="Clark, Sacha ENV:EX" userId="2ec5d89f-b5a1-4ec7-85dc-5628cc054f3d" providerId="ADAL" clId="{02ECEC79-F8B7-4BED-84B8-46AB90C9F649}" dt="2022-04-26T20:43:15.075" v="6" actId="20577"/>
        <pc:sldMkLst>
          <pc:docMk/>
          <pc:sldMk cId="1304685620" sldId="2001"/>
        </pc:sldMkLst>
      </pc:sldChg>
      <pc:sldChg chg="modSp mod modNotesTx">
        <pc:chgData name="Clark, Sacha ENV:EX" userId="2ec5d89f-b5a1-4ec7-85dc-5628cc054f3d" providerId="ADAL" clId="{02ECEC79-F8B7-4BED-84B8-46AB90C9F649}" dt="2022-04-26T20:46:45.445" v="52" actId="6549"/>
        <pc:sldMkLst>
          <pc:docMk/>
          <pc:sldMk cId="3771345140" sldId="2002"/>
        </pc:sldMkLst>
        <pc:spChg chg="mod">
          <ac:chgData name="Clark, Sacha ENV:EX" userId="2ec5d89f-b5a1-4ec7-85dc-5628cc054f3d" providerId="ADAL" clId="{02ECEC79-F8B7-4BED-84B8-46AB90C9F649}" dt="2022-04-26T20:46:45.445" v="52" actId="6549"/>
          <ac:spMkLst>
            <pc:docMk/>
            <pc:sldMk cId="3771345140" sldId="2002"/>
            <ac:spMk id="3" creationId="{EEBDE139-0D89-4B05-8847-FB8F46D82902}"/>
          </ac:spMkLst>
        </pc:spChg>
      </pc:sldChg>
      <pc:sldChg chg="modSp mod modNotesTx">
        <pc:chgData name="Clark, Sacha ENV:EX" userId="2ec5d89f-b5a1-4ec7-85dc-5628cc054f3d" providerId="ADAL" clId="{02ECEC79-F8B7-4BED-84B8-46AB90C9F649}" dt="2022-04-26T20:47:07.881" v="60" actId="6549"/>
        <pc:sldMkLst>
          <pc:docMk/>
          <pc:sldMk cId="2874759336" sldId="2003"/>
        </pc:sldMkLst>
        <pc:spChg chg="mod">
          <ac:chgData name="Clark, Sacha ENV:EX" userId="2ec5d89f-b5a1-4ec7-85dc-5628cc054f3d" providerId="ADAL" clId="{02ECEC79-F8B7-4BED-84B8-46AB90C9F649}" dt="2022-04-26T20:47:07.881" v="60" actId="6549"/>
          <ac:spMkLst>
            <pc:docMk/>
            <pc:sldMk cId="2874759336" sldId="2003"/>
            <ac:spMk id="3" creationId="{F481575D-78A2-4D1B-B40E-48EFACCA3DA6}"/>
          </ac:spMkLst>
        </pc:spChg>
        <pc:picChg chg="mod">
          <ac:chgData name="Clark, Sacha ENV:EX" userId="2ec5d89f-b5a1-4ec7-85dc-5628cc054f3d" providerId="ADAL" clId="{02ECEC79-F8B7-4BED-84B8-46AB90C9F649}" dt="2022-04-26T20:44:14.343" v="20" actId="1076"/>
          <ac:picMkLst>
            <pc:docMk/>
            <pc:sldMk cId="2874759336" sldId="2003"/>
            <ac:picMk id="6" creationId="{861C3793-3D83-417A-ACA8-09EC3C4D7851}"/>
          </ac:picMkLst>
        </pc:picChg>
      </pc:sldChg>
      <pc:sldChg chg="modNotesTx">
        <pc:chgData name="Clark, Sacha ENV:EX" userId="2ec5d89f-b5a1-4ec7-85dc-5628cc054f3d" providerId="ADAL" clId="{02ECEC79-F8B7-4BED-84B8-46AB90C9F649}" dt="2022-04-26T20:44:45.082" v="26" actId="20577"/>
        <pc:sldMkLst>
          <pc:docMk/>
          <pc:sldMk cId="3122206514" sldId="201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B7F8E-A760-4DAD-AE62-BE1B16B52FCE}" type="datetimeFigureOut">
              <a:rPr lang="en-CA" smtClean="0"/>
              <a:t>2023-01-25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8F69D-91BE-4648-8154-3EFB1F9AD41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605368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B0E76-9D2A-470F-B98F-FF3C4A07F412}" type="datetimeFigureOut">
              <a:rPr lang="en-CA" smtClean="0"/>
              <a:t>2023-01-25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2459F-CD91-437D-BED0-1B1F47BF75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07384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200" kern="1200" dirty="0">
              <a:effectLst/>
              <a:highlight>
                <a:srgbClr val="FFFF00"/>
              </a:highlight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6145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9743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7329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9212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97683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5563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7590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853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9508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9989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5279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3114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sz="1200" b="0" dirty="0">
              <a:latin typeface="+mn-lt"/>
            </a:endParaRPr>
          </a:p>
          <a:p>
            <a:pPr marL="0" lvl="0" indent="0">
              <a:buFontTx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1708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en-US" sz="1200" b="1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4736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47268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4778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74934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7264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9760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2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0755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402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6649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653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4209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2459F-CD91-437D-BED0-1B1F47BF7581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995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51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2050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160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0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469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256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361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050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5669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530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80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9067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5322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3701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620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0060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099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13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662"/>
          <a:stretch/>
        </p:blipFill>
        <p:spPr bwMode="auto">
          <a:xfrm>
            <a:off x="-4324" y="5939595"/>
            <a:ext cx="9111691" cy="91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F967-D674-46C8-8D80-EDF94308D61B}" type="datetime1">
              <a:rPr lang="en-CA" smtClean="0"/>
              <a:t>2023-01-25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081A6-8E65-4D38-BB1C-2D29F54B045B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" y="5825198"/>
            <a:ext cx="3212599" cy="114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4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ngage.gov.bc.ca/govtogetherbc/consultation/public-interest-bondin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gage.gov.bc.ca/govtogetherbc/consultation/public-interest-bondin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8071048" cy="2232248"/>
          </a:xfrm>
        </p:spPr>
        <p:txBody>
          <a:bodyPr/>
          <a:lstStyle/>
          <a:p>
            <a:pPr algn="l"/>
            <a:r>
              <a:rPr lang="en-CA"/>
              <a:t>Engagement on the Public Interest Bonding Strategy</a:t>
            </a:r>
            <a:br>
              <a:rPr lang="en-CA"/>
            </a:b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005064"/>
            <a:ext cx="8071048" cy="1656184"/>
          </a:xfrm>
        </p:spPr>
        <p:txBody>
          <a:bodyPr>
            <a:normAutofit/>
          </a:bodyPr>
          <a:lstStyle/>
          <a:p>
            <a:pPr algn="l"/>
            <a:r>
              <a:rPr lang="en-CA"/>
              <a:t>Discussion paper</a:t>
            </a:r>
            <a:endParaRPr lang="en-CA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4359620" cy="155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65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imeline&#10;&#10;Description automatically generated">
            <a:extLst>
              <a:ext uri="{FF2B5EF4-FFF2-40B4-BE49-F238E27FC236}">
                <a16:creationId xmlns:a16="http://schemas.microsoft.com/office/drawing/2014/main" id="{267EDFE8-7A37-49A8-8130-4C83A57706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88" y="136401"/>
            <a:ext cx="7861424" cy="571544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726FA3-4766-49F5-8458-AB4C024A1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9445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74218-F5AB-4FEA-956B-29FED5E38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CA"/>
              <a:t>Category A. Legal Framework</a:t>
            </a:r>
            <a:endParaRPr lang="en-US"/>
          </a:p>
        </p:txBody>
      </p:sp>
      <p:pic>
        <p:nvPicPr>
          <p:cNvPr id="6" name="Content Placeholder 6" descr="Timeline&#10;&#10;Description automatically generated">
            <a:extLst>
              <a:ext uri="{FF2B5EF4-FFF2-40B4-BE49-F238E27FC236}">
                <a16:creationId xmlns:a16="http://schemas.microsoft.com/office/drawing/2014/main" id="{2A2B6C64-3025-4B0A-AFD0-1D50337ACD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95" y="1600200"/>
            <a:ext cx="2228809" cy="4205063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693F6-93F5-41DA-B057-CBF13A9A3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05064"/>
          </a:xfrm>
        </p:spPr>
        <p:txBody>
          <a:bodyPr>
            <a:normAutofit/>
          </a:bodyPr>
          <a:lstStyle/>
          <a:p>
            <a:r>
              <a:rPr lang="en-CA" dirty="0"/>
              <a:t>Explores desired outcomes and potential opportunities to strengthen the overarching legal framework for financial assurance requirements in British Columbia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94573-6FAA-46C5-8438-5613F9B4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44081A6-8E65-4D38-BB1C-2D29F54B045B}" type="slidenum">
              <a:rPr lang="en-CA" smtClean="0"/>
              <a:pPr>
                <a:spcAft>
                  <a:spcPts val="600"/>
                </a:spcAft>
              </a:pPr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2494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A5639-9B06-4D1D-97EB-881E1C11B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Outcome One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C9933-A815-4AC9-9713-A7C487E6A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CA" dirty="0"/>
              <a:t>Better environmental clean-up and reclamation requirements regarding closure and decommissioning of industrial projects.</a:t>
            </a:r>
          </a:p>
          <a:p>
            <a:pPr marL="0" indent="0">
              <a:spcBef>
                <a:spcPts val="1800"/>
              </a:spcBef>
              <a:spcAft>
                <a:spcPts val="600"/>
              </a:spcAft>
              <a:buNone/>
            </a:pPr>
            <a:r>
              <a:rPr lang="en-CA" b="1" dirty="0"/>
              <a:t>Opportunities:</a:t>
            </a:r>
          </a:p>
          <a:p>
            <a:pPr>
              <a:spcAft>
                <a:spcPts val="600"/>
              </a:spcAft>
            </a:pPr>
            <a:r>
              <a:rPr lang="en-CA" dirty="0"/>
              <a:t>Clarify and define “environmental clean-up and reclamation”</a:t>
            </a:r>
          </a:p>
          <a:p>
            <a:pPr>
              <a:spcAft>
                <a:spcPts val="600"/>
              </a:spcAft>
            </a:pPr>
            <a:r>
              <a:rPr lang="en-CA" dirty="0"/>
              <a:t>Improve plans for site decommissioning and reclamation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5D694-90CD-4EF5-B6A2-7272BB81A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9841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A2030-1221-4F45-9B10-632CC1C0E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Outcome Two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4801-E9D5-4EA6-A496-7F6A09819D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Better tools to support transparent and accountable financial assurance decisions.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b="1" dirty="0"/>
              <a:t>Opportunities:</a:t>
            </a:r>
          </a:p>
          <a:p>
            <a:pPr>
              <a:spcBef>
                <a:spcPts val="1800"/>
              </a:spcBef>
            </a:pPr>
            <a:r>
              <a:rPr lang="en-US" dirty="0"/>
              <a:t>Require financial assurance for specific types of industrial projects</a:t>
            </a:r>
          </a:p>
          <a:p>
            <a:pPr>
              <a:spcBef>
                <a:spcPts val="1800"/>
              </a:spcBef>
            </a:pPr>
            <a:r>
              <a:rPr lang="en-US" dirty="0"/>
              <a:t>Set the appropriate amount and form of financial assurance to require</a:t>
            </a:r>
          </a:p>
          <a:p>
            <a:pPr>
              <a:spcBef>
                <a:spcPts val="1800"/>
              </a:spcBef>
            </a:pPr>
            <a:r>
              <a:rPr lang="en-US" dirty="0"/>
              <a:t>Confirm the amount of liability against which financial assurance is collected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929ACB-84BD-4BFD-9E81-075554FA4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8235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53107-BCD6-4B5A-BFDC-847655C69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Outcome Three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184EC-FD96-4914-8A8F-6798AD4BC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Additional types of financial assurance.</a:t>
            </a:r>
          </a:p>
          <a:p>
            <a:pPr marL="0" indent="0">
              <a:buNone/>
            </a:pPr>
            <a:r>
              <a:rPr lang="en-US" b="1" dirty="0"/>
              <a:t>Opportunities: </a:t>
            </a:r>
          </a:p>
          <a:p>
            <a:pPr marL="0" indent="0">
              <a:buNone/>
            </a:pPr>
            <a:r>
              <a:rPr lang="en-US" dirty="0"/>
              <a:t>Allow the use of pooled funds to support:</a:t>
            </a:r>
          </a:p>
          <a:p>
            <a:r>
              <a:rPr lang="en-US" dirty="0"/>
              <a:t>More efficient use of fees and interest</a:t>
            </a:r>
          </a:p>
          <a:p>
            <a:r>
              <a:rPr lang="en-US" dirty="0"/>
              <a:t>Additional payment options</a:t>
            </a:r>
          </a:p>
          <a:p>
            <a:r>
              <a:rPr lang="en-US" dirty="0"/>
              <a:t>More affordable payment options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917C3B-0FEB-43FD-9D8B-03B065F7E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0083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5AB0F-5A53-4231-A4E5-5BE3D3B11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CA" b="1"/>
              <a:t>Category B. </a:t>
            </a:r>
            <a:br>
              <a:rPr lang="en-CA" b="1"/>
            </a:br>
            <a:r>
              <a:rPr lang="en-CA" b="1"/>
              <a:t>Statutory Liability Tools 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DE139-0D89-4B05-8847-FB8F46D82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1988840"/>
            <a:ext cx="6486872" cy="3633862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</a:t>
            </a:r>
            <a:r>
              <a:rPr lang="en-US" sz="3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old companies legally responsible for the costs of cleaning up environmental damage that has happened or is imminent </a:t>
            </a:r>
          </a:p>
          <a:p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Complement the use of financial assurance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F9EA2-306F-48E4-B950-7A5AB9F0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15</a:t>
            </a:fld>
            <a:endParaRPr lang="en-CA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0C1AF79E-1A1F-4267-B3D0-1E59F3468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19" y="274638"/>
            <a:ext cx="1301964" cy="534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45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19033-18AD-4458-89EB-E59D52F76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CA" b="1"/>
              <a:t>Outcome Four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51BA9-6765-4B27-899C-7EEF4B2D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200" dirty="0"/>
              <a:t>Improved liability tools</a:t>
            </a:r>
            <a:r>
              <a:rPr lang="en-US" sz="2200" b="1" dirty="0">
                <a:solidFill>
                  <a:srgbClr val="004C8E"/>
                </a:solidFill>
                <a:ea typeface="MS Gothic" panose="020B0609070205080204" pitchFamily="49" charset="-128"/>
                <a:cs typeface="Times New Roman" panose="02020603050405020304" pitchFamily="18" charset="0"/>
              </a:rPr>
              <a:t>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 b="1" dirty="0"/>
              <a:t>Opportunities:</a:t>
            </a:r>
          </a:p>
          <a:p>
            <a:r>
              <a:rPr lang="en-US" sz="2200" i="0" dirty="0">
                <a:effectLst/>
                <a:ea typeface="MS Gothic" panose="020B0609070205080204" pitchFamily="49" charset="-128"/>
                <a:cs typeface="Times New Roman" panose="02020603050405020304" pitchFamily="18" charset="0"/>
              </a:rPr>
              <a:t>Create clear obligations for environmental clean-up and reclamation</a:t>
            </a:r>
          </a:p>
          <a:p>
            <a:r>
              <a:rPr lang="en-US" sz="2200" i="0" dirty="0">
                <a:effectLst/>
                <a:ea typeface="MS Gothic" panose="020B0609070205080204" pitchFamily="49" charset="-128"/>
                <a:cs typeface="Times New Roman" panose="02020603050405020304" pitchFamily="18" charset="0"/>
              </a:rPr>
              <a:t>Develop consistent financial assurance requirements</a:t>
            </a:r>
          </a:p>
          <a:p>
            <a:r>
              <a:rPr lang="en-CA" sz="2200" dirty="0">
                <a:ea typeface="MS Gothic" panose="020B0609070205080204" pitchFamily="49" charset="-128"/>
                <a:cs typeface="Times New Roman" panose="02020603050405020304" pitchFamily="18" charset="0"/>
              </a:rPr>
              <a:t>Obtain, review, update, and spend financial assurance at appropriate times</a:t>
            </a:r>
          </a:p>
          <a:p>
            <a:r>
              <a:rPr lang="en-CA" sz="2200" dirty="0">
                <a:ea typeface="MS Gothic" panose="020B0609070205080204" pitchFamily="49" charset="-128"/>
                <a:cs typeface="Times New Roman" panose="02020603050405020304" pitchFamily="18" charset="0"/>
              </a:rPr>
              <a:t>Strengthen the Province’s ability to </a:t>
            </a:r>
          </a:p>
          <a:p>
            <a:pPr lvl="1"/>
            <a:r>
              <a:rPr lang="en-CA" sz="1800" dirty="0">
                <a:ea typeface="MS Gothic" panose="020B0609070205080204" pitchFamily="49" charset="-128"/>
                <a:cs typeface="Times New Roman" panose="02020603050405020304" pitchFamily="18" charset="0"/>
              </a:rPr>
              <a:t>collect financial assurance that is required but has not been received</a:t>
            </a:r>
          </a:p>
          <a:p>
            <a:pPr lvl="1"/>
            <a:r>
              <a:rPr lang="en-CA" sz="1800" dirty="0">
                <a:ea typeface="MS Gothic" panose="020B0609070205080204" pitchFamily="49" charset="-128"/>
                <a:cs typeface="Times New Roman" panose="02020603050405020304" pitchFamily="18" charset="0"/>
              </a:rPr>
              <a:t>collect funds when the responsible parties are insolvent</a:t>
            </a:r>
          </a:p>
          <a:p>
            <a:pPr lvl="1"/>
            <a:r>
              <a:rPr lang="en-CA" sz="1800" dirty="0">
                <a:ea typeface="MS Gothic" panose="020B0609070205080204" pitchFamily="49" charset="-128"/>
                <a:cs typeface="Times New Roman" panose="02020603050405020304" pitchFamily="18" charset="0"/>
              </a:rPr>
              <a:t>collect monies owing</a:t>
            </a:r>
          </a:p>
          <a:p>
            <a:r>
              <a:rPr lang="en-CA" sz="2200" dirty="0">
                <a:ea typeface="MS Gothic" panose="020B0609070205080204" pitchFamily="49" charset="-128"/>
                <a:cs typeface="Times New Roman" panose="02020603050405020304" pitchFamily="18" charset="0"/>
              </a:rPr>
              <a:t>Create or expand the liability of directors, officers, and related corporations </a:t>
            </a:r>
            <a:endParaRPr lang="en-CA" sz="2200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63001-404A-4742-8826-8957AF115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2200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9A277-8088-4797-82F1-D4799C9D7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CA" sz="3700" b="1"/>
              <a:t>Category C. Financial Assurance Mechanisms</a:t>
            </a:r>
            <a:endParaRPr lang="en-US" sz="3700" b="1"/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861C3793-3D83-417A-ACA8-09EC3C4D78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" y="1913864"/>
            <a:ext cx="4038600" cy="3577738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1575D-78A2-4D1B-B40E-48EFACCA3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050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dirty="0">
                <a:effectLst/>
              </a:rPr>
              <a:t>Financial assurance mechanisms support liability rules. If the owner of an industrial project is unwilling or unable to fulfill their environmental clean-up and reclamation obligations, the Province can draw upon financial assurance to fund necessary mitigations </a:t>
            </a:r>
          </a:p>
          <a:p>
            <a:pPr>
              <a:lnSpc>
                <a:spcPct val="90000"/>
              </a:lnSpc>
            </a:pPr>
            <a:endParaRPr lang="en-US" sz="2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9278E-0CFE-4A9D-B7A5-DC2CC3C43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44081A6-8E65-4D38-BB1C-2D29F54B045B}" type="slidenum">
              <a:rPr lang="en-CA" smtClean="0"/>
              <a:pPr>
                <a:spcAft>
                  <a:spcPts val="600"/>
                </a:spcAft>
              </a:pPr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4759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4D6B3-84AC-44C6-9C87-B000CB66E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/>
              <a:t>Outcome Five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4E034-7591-4156-B8A8-2947B604B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CA" dirty="0"/>
              <a:t>Better risk-based decisions to prioritize financial assurance requirements.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CA" b="1" dirty="0"/>
              <a:t>Opportunities:</a:t>
            </a:r>
          </a:p>
          <a:p>
            <a:pPr>
              <a:spcAft>
                <a:spcPts val="600"/>
              </a:spcAft>
            </a:pPr>
            <a:r>
              <a:rPr lang="en-CA" dirty="0"/>
              <a:t>Identify and prioritize industries and/or projects with the highest potential risk</a:t>
            </a:r>
          </a:p>
          <a:p>
            <a:pPr marL="0" indent="0">
              <a:spcAft>
                <a:spcPts val="600"/>
              </a:spcAft>
              <a:buNone/>
            </a:pP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2754E3-0DE3-4117-87C5-D71AD8F8E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6173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7C1D-14BD-4A04-834E-57A92ED14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Outcome Six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6E3C2-72E3-4B94-BCD3-433781755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Improvements to policies and procedures (or a protocol) to guide transparent and accountable financial assurance decisions.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CA" b="1" dirty="0"/>
              <a:t>Opportunities: </a:t>
            </a:r>
          </a:p>
          <a:p>
            <a:r>
              <a:rPr lang="en-US" dirty="0"/>
              <a:t>Support fair and consistent financial assurance requirements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2BE2B5-2F78-46BE-8B7E-588989AA4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2954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E77C-721F-447E-8238-8A3B2C2DF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/>
              <a:t>Public Engagement Sessions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EF1E1-0D6F-4F84-A72B-87D36726E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April 20, 9:00 – 11:00</a:t>
            </a:r>
          </a:p>
          <a:p>
            <a:r>
              <a:rPr lang="en-CA"/>
              <a:t>April 21, 9:00 – 11:00</a:t>
            </a:r>
          </a:p>
          <a:p>
            <a:r>
              <a:rPr lang="en-CA"/>
              <a:t>April 28, 10:00 – 12:00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FA246B-F77B-4984-AB31-B4C71CA59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4081A6-8E65-4D38-BB1C-2D29F54B045B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340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97422-565E-4CFF-8CFB-6E2CF5178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Outcome Seven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64CAE-FFA6-472E-BB2C-57BC9F8C2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/>
              <a:t>Better approaches to minimize financial burden on industry while continuing to uphold and strengthen the polluter pays principle.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CA" b="1" dirty="0"/>
              <a:t>Opportunities: </a:t>
            </a:r>
          </a:p>
          <a:p>
            <a:r>
              <a:rPr lang="en-CA" dirty="0"/>
              <a:t>Flexible financial assurance options</a:t>
            </a:r>
          </a:p>
          <a:p>
            <a:r>
              <a:rPr lang="en-CA" dirty="0"/>
              <a:t>Transition periods</a:t>
            </a:r>
          </a:p>
          <a:p>
            <a:r>
              <a:rPr lang="en-CA" dirty="0"/>
              <a:t>Risk-based approach to determining financial assurance amounts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C3184D-67EC-412C-8590-78C0AE131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1469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2F6E3-1E00-4F52-85E1-9DA6252A8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Outcome Eight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A26F4-D4AC-46F9-8FF5-52B5667EB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Improved liability cost estimates.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CA" dirty="0"/>
              <a:t>Opportunities:</a:t>
            </a:r>
          </a:p>
          <a:p>
            <a:pPr>
              <a:spcBef>
                <a:spcPts val="1800"/>
              </a:spcBef>
            </a:pPr>
            <a:r>
              <a:rPr lang="en-CA" dirty="0"/>
              <a:t>Revise and update environmental clean-up and reclamation liability cost estimate information requirements</a:t>
            </a:r>
          </a:p>
          <a:p>
            <a:pPr>
              <a:spcBef>
                <a:spcPts val="1800"/>
              </a:spcBef>
            </a:pPr>
            <a:r>
              <a:rPr lang="en-CA" dirty="0"/>
              <a:t>Improve methods and tools for estimating environmental clean-up and reclamation costs</a:t>
            </a:r>
          </a:p>
          <a:p>
            <a:pPr>
              <a:spcBef>
                <a:spcPts val="1800"/>
              </a:spcBef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42CB8-C945-4988-BE6F-1D7283E4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6580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EEA4E-2EEF-4606-9A94-5EFF203D5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Outcome Nine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864FF-447F-495E-9A0D-808368232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/>
              <a:t>Better data management systems and tools.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CA" b="1" dirty="0"/>
              <a:t>Opportunities: </a:t>
            </a:r>
          </a:p>
          <a:p>
            <a:r>
              <a:rPr lang="en-CA" dirty="0"/>
              <a:t>Improve transparency with respect to how environmental cleanup and reclamation liabilities are determined</a:t>
            </a:r>
          </a:p>
          <a:p>
            <a:r>
              <a:rPr lang="en-CA" dirty="0"/>
              <a:t>Improve how the Province manages environmental cleanup and reclamation liabilities and the required financial assurance to back these liabilities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D1E26-64D1-4F69-8132-29EED243C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5664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E77C-721F-447E-8238-8A3B2C2DF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Next Steps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FA246B-F77B-4984-AB31-B4C71CA59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23</a:t>
            </a:fld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EFEC0A2-6923-4F05-BC70-7B3276DD0146}"/>
              </a:ext>
            </a:extLst>
          </p:cNvPr>
          <p:cNvSpPr txBox="1">
            <a:spLocks/>
          </p:cNvSpPr>
          <p:nvPr/>
        </p:nvSpPr>
        <p:spPr>
          <a:xfrm>
            <a:off x="475048" y="1417638"/>
            <a:ext cx="8229600" cy="3456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/>
              <a:t>Attend engagement sessions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/>
              <a:t>View the discussion paper online at </a:t>
            </a:r>
            <a:r>
              <a:rPr lang="en-CA" sz="3600" u="sng">
                <a:solidFill>
                  <a:srgbClr val="0563C1"/>
                </a:solidFill>
                <a:effectLst/>
                <a:latin typeface="BC Sans" pitchFamily="2" charset="0"/>
                <a:ea typeface="Times New Roman" panose="02020603050405020304" pitchFamily="18" charset="0"/>
                <a:cs typeface="Calibri" panose="020F0502020204030204" pitchFamily="34" charset="0"/>
                <a:hlinkClick r:id="rId3"/>
              </a:rPr>
              <a:t>https://engage.gov.bc.ca/govtogetherbc/consultation/public-interest-bonding</a:t>
            </a:r>
            <a:endParaRPr lang="en-US" sz="360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/>
              <a:t>Provide feedback online by May 28, 2022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/>
              <a:t>Feedback will inform a What We Heard report</a:t>
            </a:r>
          </a:p>
        </p:txBody>
      </p:sp>
    </p:spTree>
    <p:extLst>
      <p:ext uri="{BB962C8B-B14F-4D97-AF65-F5344CB8AC3E}">
        <p14:creationId xmlns:p14="http://schemas.microsoft.com/office/powerpoint/2010/main" val="3122206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80B07-0511-4B70-985F-54CCB5FF0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Discussion Paper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4C4E5-6D1B-487B-B4CA-338737766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24536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Examples:</a:t>
            </a:r>
          </a:p>
          <a:p>
            <a:pPr marL="342900" lvl="0" indent="-342900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defining environmental clean-up and reclamation, what key elements are most important to you, your industry or your organization?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do you think are the most important considerations when determining which industrial projects should require a closure plan? 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your feedback on how to support transparent and accountable financial assurance decisions?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How could pooled funds be used as a tool to support the Guiding Principles of the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Public Interest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Bonding Strategy?</a:t>
            </a:r>
            <a:endParaRPr lang="en-CA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CA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9B0F7D-EBA8-47F0-A55B-097FCB6B7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44603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imeline&#10;&#10;Description automatically generated">
            <a:extLst>
              <a:ext uri="{FF2B5EF4-FFF2-40B4-BE49-F238E27FC236}">
                <a16:creationId xmlns:a16="http://schemas.microsoft.com/office/drawing/2014/main" id="{267EDFE8-7A37-49A8-8130-4C83A57706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88" y="136401"/>
            <a:ext cx="7861424" cy="571544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726FA3-4766-49F5-8458-AB4C024A1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433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6C06C-33E0-4E05-81AF-8CD9139EB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4006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CA"/>
          </a:p>
          <a:p>
            <a:pPr marL="0" indent="0" algn="ctr">
              <a:buNone/>
            </a:pPr>
            <a:endParaRPr lang="en-CA"/>
          </a:p>
          <a:p>
            <a:pPr marL="0" indent="0" algn="ctr">
              <a:buNone/>
            </a:pPr>
            <a:endParaRPr lang="en-CA"/>
          </a:p>
          <a:p>
            <a:pPr marL="0" indent="0" algn="ctr">
              <a:buNone/>
            </a:pPr>
            <a:r>
              <a:rPr lang="en-CA" sz="4800"/>
              <a:t>Questions?</a:t>
            </a:r>
          </a:p>
          <a:p>
            <a:pPr marL="0" indent="0" algn="ctr">
              <a:buNone/>
            </a:pPr>
            <a:r>
              <a:rPr lang="en-CA" sz="4800"/>
              <a:t>Comments?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E939C-41B1-40A7-B7D4-4337CB256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9252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8FBF1-D913-485C-93A3-943EC0EEB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2DF16-1E85-491A-840B-2D489269A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Project Overview</a:t>
            </a:r>
          </a:p>
          <a:p>
            <a:r>
              <a:rPr lang="en-CA"/>
              <a:t>What is Financial Assurance</a:t>
            </a:r>
          </a:p>
          <a:p>
            <a:r>
              <a:rPr lang="en-CA"/>
              <a:t>Discussion Paper Overview</a:t>
            </a:r>
          </a:p>
          <a:p>
            <a:r>
              <a:rPr lang="en-CA"/>
              <a:t>How to Provide Feedback</a:t>
            </a:r>
          </a:p>
          <a:p>
            <a:r>
              <a:rPr lang="en-CA"/>
              <a:t>Next Steps</a:t>
            </a:r>
          </a:p>
          <a:p>
            <a:endParaRPr lang="en-CA"/>
          </a:p>
          <a:p>
            <a:endParaRPr lang="en-CA"/>
          </a:p>
          <a:p>
            <a:endParaRPr lang="en-CA"/>
          </a:p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438BA-6ABC-4805-9DC3-11CFE1724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126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0B809-1E01-401E-8CE7-B312111B4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CA"/>
              <a:t>Project Overview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527D8-DFE1-4901-98C9-1D27D3830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417638"/>
            <a:ext cx="8136904" cy="4387626"/>
          </a:xfrm>
        </p:spPr>
        <p:txBody>
          <a:bodyPr>
            <a:normAutofit/>
          </a:bodyPr>
          <a:lstStyle/>
          <a:p>
            <a:r>
              <a:rPr lang="en-CA" b="1"/>
              <a:t>Minister’s mandate commitment 2020 &amp; 2022</a:t>
            </a:r>
          </a:p>
          <a:p>
            <a:pPr marL="400050" lvl="1" indent="0">
              <a:buNone/>
            </a:pPr>
            <a:r>
              <a:rPr lang="en-CA"/>
              <a:t>“With support from the Minister of Energy, Mines and Low Carbon Innovation, take steps to ensure owners of large industrial projects are bonded moving forward so that they – not British Columbians – pay the full costs of environmental cleanup if their projects are abandoned.”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DBFFC-3ADD-4132-A715-C035A851F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4423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9F61F-8860-4845-8379-87B4CDAD8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85800"/>
            <a:ext cx="7618040" cy="1143000"/>
          </a:xfrm>
        </p:spPr>
        <p:txBody>
          <a:bodyPr>
            <a:noAutofit/>
          </a:bodyPr>
          <a:lstStyle/>
          <a:p>
            <a:r>
              <a:rPr lang="en-CA" sz="4000"/>
              <a:t>What is the Public Interest Bonding Strategy?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C809C-2C0C-4583-A77F-5A72CE13D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76871"/>
            <a:ext cx="8229600" cy="338437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CA"/>
              <a:t>Created to address the mandate commitment</a:t>
            </a:r>
          </a:p>
          <a:p>
            <a:pPr>
              <a:spcAft>
                <a:spcPts val="600"/>
              </a:spcAft>
            </a:pPr>
            <a:r>
              <a:rPr lang="en-CA"/>
              <a:t>Two-phased comprehensive review of financial assurance requirements across the natural resource ministries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3AD4A-56F5-440E-A9A8-50932209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6900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21790-BED3-4AC3-A3BA-85557EE41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What is Financial Assurance?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DDDB8-A5C7-4EA5-AFA9-0E5371CD9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spcAft>
                <a:spcPts val="900"/>
              </a:spcAft>
              <a:buNone/>
            </a:pPr>
            <a:r>
              <a:rPr lang="en-US" sz="32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The purpose of financial assurance is:</a:t>
            </a:r>
            <a:endParaRPr lang="en-CA" sz="320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promote forward-looking planning of environmental clean-up and reclamation, and to encourage the progressive implementation of those activities; and</a:t>
            </a:r>
            <a:endParaRPr lang="en-CA" sz="32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ensure timely clean-up and reclamation without additional costs to the Province should an owner of an industrial project be unable or unwilling to perform the required actions themselves. </a:t>
            </a:r>
            <a:endParaRPr lang="en-CA" sz="32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3BF9C-C536-472D-AD3B-60A9FB432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621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0B809-1E01-401E-8CE7-B312111B4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CA"/>
              <a:t>Discussion Paper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527D8-DFE1-4901-98C9-1D27D3830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417638"/>
            <a:ext cx="8496944" cy="4387626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CA" b="1"/>
              <a:t>Purpose</a:t>
            </a:r>
          </a:p>
          <a:p>
            <a:pPr lvl="2" indent="-342900">
              <a:buFont typeface="Courier New" panose="02070309020205020404" pitchFamily="49" charset="0"/>
              <a:buChar char="o"/>
            </a:pPr>
            <a:r>
              <a:rPr lang="en-CA" sz="2700"/>
              <a:t>Promote dialogue and gain feedback</a:t>
            </a:r>
          </a:p>
          <a:p>
            <a:pPr lvl="2" indent="-342900">
              <a:buFont typeface="Courier New" panose="02070309020205020404" pitchFamily="49" charset="0"/>
              <a:buChar char="o"/>
            </a:pPr>
            <a:r>
              <a:rPr lang="en-CA" sz="2700"/>
              <a:t>Inform effective and efficient solutions to deliver on the mandate commitment</a:t>
            </a:r>
          </a:p>
          <a:p>
            <a:r>
              <a:rPr lang="en-CA"/>
              <a:t>Link to webpage</a:t>
            </a:r>
            <a:endParaRPr lang="en-CA" u="sng">
              <a:solidFill>
                <a:srgbClr val="0563C1"/>
              </a:solidFill>
              <a:effectLst/>
              <a:latin typeface="BC Sans" pitchFamily="2" charset="0"/>
              <a:ea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pPr marL="400050" lvl="1" indent="0">
              <a:buNone/>
            </a:pPr>
            <a:r>
              <a:rPr lang="en-CA" sz="2700" u="sng">
                <a:solidFill>
                  <a:srgbClr val="0563C1"/>
                </a:solidFill>
                <a:effectLst/>
                <a:latin typeface="BC Sans" pitchFamily="2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https://engage.gov.bc.ca/govtogetherbc/consultation/public-interest-bonding/</a:t>
            </a:r>
            <a:endParaRPr lang="en-CA" sz="27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DBFFC-3ADD-4132-A715-C035A851F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4685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6415F-798B-4BEA-A75D-A4635AAE6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Guiding Principles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27145-F29B-4815-9C16-1F4F19D1E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/>
              <a:t>The ‘polluter pays’ is the overarching principle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/>
              <a:t>A subset of principles include:</a:t>
            </a:r>
            <a:endParaRPr lang="en-CA"/>
          </a:p>
          <a:p>
            <a:pPr marL="514350" indent="-514350">
              <a:buFont typeface="+mj-lt"/>
              <a:buAutoNum type="arabicPeriod"/>
            </a:pPr>
            <a:r>
              <a:rPr lang="en-US"/>
              <a:t>Consistent with the Declaration Act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Risk-based approach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Maintain industry competitiveness and financial viability 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Reduce and mitigate environmental risk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Transparent and accountable decisions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Consistent, compatible, and fair decision-making</a:t>
            </a:r>
          </a:p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16923-2D30-4319-935A-1A174E83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7639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7CF78-CCD9-4863-82F2-D7EF8DD3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n-CA"/>
              <a:t>Overview of Discussion Paper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B494C-BCD2-4D57-8AF4-2212505ED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24847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000"/>
              </a:spcAft>
            </a:pPr>
            <a:r>
              <a:rPr lang="en-CA" sz="2800" b="1" dirty="0"/>
              <a:t>Purpose </a:t>
            </a:r>
          </a:p>
          <a:p>
            <a:pPr lvl="1"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CA" sz="2900" dirty="0"/>
              <a:t>Overview of preliminary ideas on how to strengthen BC’s approach to financial assurance </a:t>
            </a:r>
          </a:p>
          <a:p>
            <a:pPr lvl="1"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CA" dirty="0"/>
              <a:t>P</a:t>
            </a:r>
            <a:r>
              <a:rPr lang="en-CA" sz="2800" dirty="0"/>
              <a:t>romote dialogue and gain feedback to help inform solutions </a:t>
            </a:r>
          </a:p>
          <a:p>
            <a:r>
              <a:rPr lang="en-CA" sz="2800" b="1" dirty="0"/>
              <a:t>Categories</a:t>
            </a:r>
          </a:p>
          <a:p>
            <a:pPr lvl="1" indent="-342900">
              <a:lnSpc>
                <a:spcPct val="107000"/>
              </a:lnSpc>
              <a:spcAft>
                <a:spcPts val="900"/>
              </a:spcAft>
              <a:buSzPts val="1300"/>
              <a:buFont typeface="+mj-lt"/>
              <a:buAutoNum type="alphaUcPeriod"/>
            </a:pPr>
            <a:r>
              <a:rPr lang="en-US" sz="2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Legal Framework</a:t>
            </a:r>
          </a:p>
          <a:p>
            <a:pPr lvl="1" indent="-342900">
              <a:lnSpc>
                <a:spcPct val="107000"/>
              </a:lnSpc>
              <a:spcAft>
                <a:spcPts val="900"/>
              </a:spcAft>
              <a:buSzPts val="1300"/>
              <a:buFont typeface="+mj-lt"/>
              <a:buAutoNum type="alphaUcPeriod"/>
            </a:pPr>
            <a:r>
              <a:rPr lang="en-US" sz="2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Statutory Liability Tools</a:t>
            </a:r>
          </a:p>
          <a:p>
            <a:pPr lvl="1" indent="-342900">
              <a:lnSpc>
                <a:spcPct val="107000"/>
              </a:lnSpc>
              <a:spcAft>
                <a:spcPts val="900"/>
              </a:spcAft>
              <a:buSzPts val="1300"/>
              <a:buFont typeface="+mj-lt"/>
              <a:buAutoNum type="alphaUcPeriod"/>
            </a:pPr>
            <a:r>
              <a:rPr lang="en-CA" sz="2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Financial Assurance Mechanisms</a:t>
            </a:r>
          </a:p>
          <a:p>
            <a:pPr marL="0" indent="0">
              <a:buNone/>
            </a:pPr>
            <a:endParaRPr lang="en-CA" sz="28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D515D-03AC-43B2-9901-505EDAF27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81A6-8E65-4D38-BB1C-2D29F54B045B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628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B064E16B586F499839F96A16EB27A2" ma:contentTypeVersion="9" ma:contentTypeDescription="Create a new document." ma:contentTypeScope="" ma:versionID="d53b4446e86afc3f323714f58cf72dbe">
  <xsd:schema xmlns:xsd="http://www.w3.org/2001/XMLSchema" xmlns:xs="http://www.w3.org/2001/XMLSchema" xmlns:p="http://schemas.microsoft.com/office/2006/metadata/properties" xmlns:ns2="1de2cbb7-8726-447f-923c-b048c2cbeec9" targetNamespace="http://schemas.microsoft.com/office/2006/metadata/properties" ma:root="true" ma:fieldsID="ccc754d4449999e2358812971b750b26" ns2:_="">
    <xsd:import namespace="1de2cbb7-8726-447f-923c-b048c2cbee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2cbb7-8726-447f-923c-b048c2cbe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FC7F35-3759-4D0B-A553-AE1BBFD7BC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CC241E-3F0D-4CEE-9AAF-D11DDA8BD4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2cbb7-8726-447f-923c-b048c2cbee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88FF06-760A-4046-A1D7-1673932DF403}">
  <ds:schemaRefs>
    <ds:schemaRef ds:uri="http://schemas.microsoft.com/office/infopath/2007/PartnerControls"/>
    <ds:schemaRef ds:uri="1de2cbb7-8726-447f-923c-b048c2cbeec9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exec-ops-template-powerpoint</Template>
  <TotalTime>206</TotalTime>
  <Words>946</Words>
  <Application>Microsoft Office PowerPoint</Application>
  <PresentationFormat>On-screen Show (4:3)</PresentationFormat>
  <Paragraphs>174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BC Sans</vt:lpstr>
      <vt:lpstr>Calibri</vt:lpstr>
      <vt:lpstr>Courier New</vt:lpstr>
      <vt:lpstr>Symbol</vt:lpstr>
      <vt:lpstr>Office Theme</vt:lpstr>
      <vt:lpstr>Engagement on the Public Interest Bonding Strategy </vt:lpstr>
      <vt:lpstr>Public Engagement Sessions</vt:lpstr>
      <vt:lpstr>Outline</vt:lpstr>
      <vt:lpstr>Project Overview</vt:lpstr>
      <vt:lpstr>What is the Public Interest Bonding Strategy?</vt:lpstr>
      <vt:lpstr>What is Financial Assurance? </vt:lpstr>
      <vt:lpstr>Discussion Paper</vt:lpstr>
      <vt:lpstr>Guiding Principles </vt:lpstr>
      <vt:lpstr>Overview of Discussion Paper</vt:lpstr>
      <vt:lpstr>PowerPoint Presentation</vt:lpstr>
      <vt:lpstr>Category A. Legal Framework</vt:lpstr>
      <vt:lpstr>Outcome One</vt:lpstr>
      <vt:lpstr>Outcome Two</vt:lpstr>
      <vt:lpstr>Outcome Three</vt:lpstr>
      <vt:lpstr>Category B.  Statutory Liability Tools </vt:lpstr>
      <vt:lpstr>Outcome Four</vt:lpstr>
      <vt:lpstr>Category C. Financial Assurance Mechanisms</vt:lpstr>
      <vt:lpstr>Outcome Five</vt:lpstr>
      <vt:lpstr>Outcome Six</vt:lpstr>
      <vt:lpstr>Outcome Seven</vt:lpstr>
      <vt:lpstr>Outcome Eight</vt:lpstr>
      <vt:lpstr>Outcome Nine</vt:lpstr>
      <vt:lpstr>Next Steps</vt:lpstr>
      <vt:lpstr>Discussion Paper Questions</vt:lpstr>
      <vt:lpstr>PowerPoint Presentation</vt:lpstr>
      <vt:lpstr>PowerPoint Presentation</vt:lpstr>
    </vt:vector>
  </TitlesOfParts>
  <Company>Province of British Columbia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PIBS Public Engagement Session</dc:title>
  <dc:subject>Reports</dc:subject>
  <dc:creator>Ministry of Environment and Climate Change Strategy</dc:creator>
  <cp:keywords>pibs, public, interest, bonding, strategy, environmental, risks, planning</cp:keywords>
  <cp:lastModifiedBy>Henderson, Elyse ENV:EX</cp:lastModifiedBy>
  <cp:revision>3</cp:revision>
  <dcterms:created xsi:type="dcterms:W3CDTF">2022-02-09T17:43:29Z</dcterms:created>
  <dcterms:modified xsi:type="dcterms:W3CDTF">2023-01-25T21:18:45Z</dcterms:modified>
  <cp:category>PIBS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0x01010035B064E16B586F499839F96A16EB27A2</vt:lpwstr>
  </property>
</Properties>
</file>