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1"/>
  </p:notesMasterIdLst>
  <p:handoutMasterIdLst>
    <p:handoutMasterId r:id="rId12"/>
  </p:handoutMasterIdLst>
  <p:sldIdLst>
    <p:sldId id="260" r:id="rId2"/>
    <p:sldId id="257" r:id="rId3"/>
    <p:sldId id="258" r:id="rId4"/>
    <p:sldId id="266" r:id="rId5"/>
    <p:sldId id="263" r:id="rId6"/>
    <p:sldId id="261" r:id="rId7"/>
    <p:sldId id="265" r:id="rId8"/>
    <p:sldId id="264" r:id="rId9"/>
    <p:sldId id="259" r:id="rId10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a Vida Villanueva" initials="MV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69D073F8-1565-44D7-B386-08B59EADF2EE}">
  <a:tblStyle styleId="{69D073F8-1565-44D7-B386-08B59EADF2EE}" styleName="PwC Table">
    <a:wholeTbl>
      <a:tcTxStyle>
        <a:fontRef idx="maj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bottom>
            <a:ln w="38100" cmpd="sng">
              <a:noFill/>
            </a:ln>
          </a:bottom>
        </a:tcBdr>
      </a:tcStyle>
    </a:band1H>
    <a:band2H>
      <a:tcStyle>
        <a:tcBdr>
          <a:bottom>
            <a:ln w="38100" cmpd="sng">
              <a:noFill/>
            </a:ln>
          </a:bottom>
        </a:tcBdr>
      </a:tcStyle>
    </a:band2H>
    <a:firstCol>
      <a:tcTxStyle i="on">
        <a:fontRef idx="major">
          <a:prstClr val="black"/>
        </a:fontRef>
        <a:schemeClr val="dk1"/>
      </a:tcTxStyle>
      <a:tcStyle>
        <a:tcBdr/>
        <a:fill>
          <a:noFill/>
        </a:fill>
      </a:tcStyle>
    </a:firstCol>
    <a:firstRow>
      <a:tcTxStyle b="on">
        <a:fontRef idx="major">
          <a:prstClr val="black"/>
        </a:fontRef>
        <a:schemeClr val="dk2"/>
      </a:tcTxStyle>
      <a:tcStyle>
        <a:tcBdr>
          <a:bottom>
            <a:ln w="38100" cmpd="sng">
              <a:noFill/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75" autoAdjust="0"/>
    <p:restoredTop sz="82353" autoAdjust="0"/>
  </p:normalViewPr>
  <p:slideViewPr>
    <p:cSldViewPr>
      <p:cViewPr varScale="1">
        <p:scale>
          <a:sx n="60" d="100"/>
          <a:sy n="60" d="100"/>
        </p:scale>
        <p:origin x="-1872" y="-90"/>
      </p:cViewPr>
      <p:guideLst>
        <p:guide orient="horz" pos="144"/>
        <p:guide orient="horz" pos="436"/>
        <p:guide orient="horz" pos="4179"/>
        <p:guide orient="horz" pos="3888"/>
        <p:guide orient="horz" pos="3984"/>
        <p:guide orient="horz" pos="1104"/>
        <p:guide orient="horz" pos="1008"/>
        <p:guide orient="horz" pos="2448"/>
        <p:guide orient="horz" pos="2544"/>
        <p:guide orient="horz" pos="336"/>
        <p:guide pos="2832"/>
        <p:guide pos="336"/>
        <p:guide pos="5424"/>
        <p:guide pos="2928"/>
        <p:guide pos="1968"/>
        <p:guide pos="2070"/>
        <p:guide pos="3792"/>
        <p:guide pos="1104"/>
        <p:guide pos="4656"/>
        <p:guide pos="4560"/>
        <p:guide pos="3696"/>
        <p:guide pos="12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64" y="-114"/>
      </p:cViewPr>
      <p:guideLst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C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35F05CFF-548C-4E04-B325-CF1209D66BDC}" type="datetimeFigureOut">
              <a:rPr lang="en-CA" smtClean="0">
                <a:latin typeface="Arial" pitchFamily="34" charset="0"/>
                <a:cs typeface="Arial" pitchFamily="34" charset="0"/>
              </a:rPr>
              <a:pPr/>
              <a:t>27/03/2014</a:t>
            </a:fld>
            <a:endParaRPr lang="en-C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C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4EE90EF7-3E10-491C-87C2-59674BB3AAF6}" type="slidenum">
              <a:rPr lang="en-CA" smtClean="0">
                <a:latin typeface="Arial" pitchFamily="34" charset="0"/>
                <a:cs typeface="Arial" pitchFamily="34" charset="0"/>
              </a:rPr>
              <a:pPr/>
              <a:t>‹#›</a:t>
            </a:fld>
            <a:endParaRPr lang="en-CA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5995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fld id="{5EFB8DA3-BCA9-4B7D-B50D-14F47506B614}" type="datetimeFigureOut">
              <a:rPr lang="en-CA" smtClean="0"/>
              <a:pPr/>
              <a:t>27/03/2014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2830" tIns="46415" rIns="92830" bIns="46415" rtlCol="0">
            <a:normAutofit/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fld id="{F07B8F03-BC93-4120-96CA-A36DF640BE24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2598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CA" smtClean="0"/>
              <a:pPr/>
              <a:t>1</a:t>
            </a:fld>
            <a:endParaRPr lang="en-CA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CA" smtClean="0"/>
              <a:pPr/>
              <a:t>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36954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CA" smtClean="0"/>
              <a:pPr/>
              <a:t>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47732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Eligible Recipients:  	</a:t>
            </a:r>
            <a:r>
              <a:rPr lang="en-CA" dirty="0" err="1" smtClean="0"/>
              <a:t>Licencees</a:t>
            </a:r>
            <a:r>
              <a:rPr lang="en-CA" dirty="0" smtClean="0"/>
              <a:t> (</a:t>
            </a:r>
            <a:r>
              <a:rPr lang="en-CA" dirty="0" err="1" smtClean="0"/>
              <a:t>eg</a:t>
            </a:r>
            <a:r>
              <a:rPr lang="en-CA" dirty="0" smtClean="0"/>
              <a:t>.</a:t>
            </a:r>
            <a:r>
              <a:rPr lang="en-CA" baseline="0" dirty="0" smtClean="0"/>
              <a:t> Canfor, West Fraser, Tolko, Dunkley, Western Forest Products, </a:t>
            </a:r>
            <a:r>
              <a:rPr lang="en-CA" baseline="0" dirty="0" err="1" smtClean="0"/>
              <a:t>Downie</a:t>
            </a:r>
            <a:r>
              <a:rPr lang="en-CA" baseline="0" dirty="0" smtClean="0"/>
              <a:t> Street Sawmills)</a:t>
            </a:r>
          </a:p>
          <a:p>
            <a:r>
              <a:rPr lang="en-CA" baseline="0" dirty="0" smtClean="0"/>
              <a:t>		Societies (</a:t>
            </a:r>
            <a:r>
              <a:rPr lang="en-CA" baseline="0" dirty="0" err="1" smtClean="0"/>
              <a:t>eg</a:t>
            </a:r>
            <a:r>
              <a:rPr lang="en-CA" baseline="0" dirty="0" smtClean="0"/>
              <a:t>. Rocky Mountain Trench Natural Resources Society)</a:t>
            </a:r>
          </a:p>
          <a:p>
            <a:r>
              <a:rPr lang="en-CA" baseline="0" dirty="0" smtClean="0"/>
              <a:t>		Associations (BCCFA and Federation of BC Woodlot Association)</a:t>
            </a:r>
          </a:p>
          <a:p>
            <a:r>
              <a:rPr lang="en-CA" baseline="0" dirty="0" smtClean="0"/>
              <a:t>		Consultants (</a:t>
            </a:r>
            <a:r>
              <a:rPr lang="en-CA" baseline="0" dirty="0" err="1" smtClean="0"/>
              <a:t>eg</a:t>
            </a:r>
            <a:r>
              <a:rPr lang="en-CA" baseline="0" dirty="0" smtClean="0"/>
              <a:t>. </a:t>
            </a:r>
            <a:r>
              <a:rPr lang="en-CA" baseline="0" dirty="0" err="1" smtClean="0"/>
              <a:t>Erafor</a:t>
            </a:r>
            <a:r>
              <a:rPr lang="en-CA" baseline="0" dirty="0" smtClean="0"/>
              <a:t>, Industrial Forestry Service)</a:t>
            </a:r>
          </a:p>
          <a:p>
            <a:endParaRPr lang="en-CA" baseline="0" dirty="0" smtClean="0"/>
          </a:p>
          <a:p>
            <a:r>
              <a:rPr lang="en-CA" baseline="0" dirty="0" smtClean="0"/>
              <a:t>Review and approval of projects:  Professional team (foresters, biologist) in house to review projects </a:t>
            </a:r>
          </a:p>
          <a:p>
            <a:endParaRPr lang="en-CA" baseline="0" dirty="0" smtClean="0"/>
          </a:p>
          <a:p>
            <a:r>
              <a:rPr lang="en-CA" baseline="0" dirty="0" smtClean="0"/>
              <a:t>Monitoring:  regular communication with Recipients; quarterly reporting</a:t>
            </a:r>
          </a:p>
          <a:p>
            <a:endParaRPr lang="en-CA" baseline="0" dirty="0" smtClean="0"/>
          </a:p>
          <a:p>
            <a:r>
              <a:rPr lang="en-CA" baseline="0" dirty="0" smtClean="0"/>
              <a:t>Auditing of work:  both by in house technical/accounting and external auditors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CA" smtClean="0"/>
              <a:pPr/>
              <a:t>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47732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CA" smtClean="0"/>
              <a:pPr/>
              <a:t>9</a:t>
            </a:fld>
            <a:endParaRPr lang="en-C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 userDrawn="1"/>
        </p:nvGrpSpPr>
        <p:grpSpPr bwMode="gray">
          <a:xfrm>
            <a:off x="1752601" y="1"/>
            <a:ext cx="7391400" cy="6176009"/>
            <a:chOff x="19140488" y="13674"/>
            <a:chExt cx="7443798" cy="6145827"/>
          </a:xfrm>
        </p:grpSpPr>
        <p:sp>
          <p:nvSpPr>
            <p:cNvPr id="23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Rectangle 14"/>
            <p:cNvSpPr>
              <a:spLocks noChangeArrowheads="1"/>
            </p:cNvSpPr>
            <p:nvPr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CA" noProof="0" dirty="0" smtClean="0"/>
              <a:t>Click to add the presentation’s main title</a:t>
            </a:r>
            <a:endParaRPr lang="en-CA" noProof="0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CA" noProof="0" dirty="0" smtClean="0"/>
              <a:t>Subtitle and date (move higher if title is only one line)</a:t>
            </a:r>
          </a:p>
        </p:txBody>
      </p:sp>
      <p:sp>
        <p:nvSpPr>
          <p:cNvPr id="21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CA" noProof="0" dirty="0" smtClean="0"/>
              <a:t>www.pwc.com</a:t>
            </a:r>
            <a:endParaRPr lang="en-CA" noProof="0" dirty="0"/>
          </a:p>
        </p:txBody>
      </p:sp>
      <p:grpSp>
        <p:nvGrpSpPr>
          <p:cNvPr id="16" name="Group 32"/>
          <p:cNvGrpSpPr/>
          <p:nvPr userDrawn="1"/>
        </p:nvGrpSpPr>
        <p:grpSpPr>
          <a:xfrm>
            <a:off x="968592" y="6170991"/>
            <a:ext cx="914400" cy="533479"/>
            <a:chOff x="518032" y="978681"/>
            <a:chExt cx="4572000" cy="2667393"/>
          </a:xfrm>
        </p:grpSpPr>
        <p:sp>
          <p:nvSpPr>
            <p:cNvPr id="17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rgbClr val="A1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FFT Business Meeting 2014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March 2014</a:t>
            </a:r>
            <a:endParaRPr lang="en-CA" dirty="0"/>
          </a:p>
        </p:txBody>
      </p:sp>
      <p:sp>
        <p:nvSpPr>
          <p:cNvPr id="7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CA" sz="1000" noProof="0" dirty="0" smtClean="0">
                <a:latin typeface="Arial" pitchFamily="34" charset="0"/>
                <a:cs typeface="Arial" pitchFamily="34" charset="0"/>
              </a:rPr>
              <a:t>PwC</a:t>
            </a:r>
            <a:endParaRPr lang="en-CA" sz="1000" noProof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poi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lnSpc>
                <a:spcPct val="10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CA" noProof="0" dirty="0" smtClean="0"/>
              <a:t>Click to edit Master title style</a:t>
            </a:r>
            <a:endParaRPr lang="en-CA" noProof="0" dirty="0"/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FFT Business Meeting 2014</a:t>
            </a:r>
            <a:endParaRPr lang="en-CA" dirty="0"/>
          </a:p>
        </p:txBody>
      </p:sp>
      <p:sp>
        <p:nvSpPr>
          <p:cNvPr id="15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1752600"/>
            <a:ext cx="8077200" cy="4419600"/>
          </a:xfrm>
        </p:spPr>
        <p:txBody>
          <a:bodyPr/>
          <a:lstStyle>
            <a:lvl1pPr>
              <a:defRPr sz="3200" baseline="0">
                <a:solidFill>
                  <a:schemeClr val="tx2"/>
                </a:solidFill>
              </a:defRPr>
            </a:lvl1pPr>
            <a:lvl2pPr>
              <a:buClr>
                <a:schemeClr val="tx2"/>
              </a:buClr>
              <a:defRPr sz="3200">
                <a:solidFill>
                  <a:schemeClr val="tx2"/>
                </a:solidFill>
              </a:defRPr>
            </a:lvl2pPr>
            <a:lvl3pPr>
              <a:buClr>
                <a:schemeClr val="tx2"/>
              </a:buClr>
              <a:defRPr sz="3200">
                <a:solidFill>
                  <a:schemeClr val="tx2"/>
                </a:solidFill>
              </a:defRPr>
            </a:lvl3pPr>
            <a:lvl4pPr>
              <a:buClr>
                <a:schemeClr val="tx2"/>
              </a:buClr>
              <a:defRPr sz="3200">
                <a:solidFill>
                  <a:schemeClr val="tx2"/>
                </a:solidFill>
              </a:defRPr>
            </a:lvl4pPr>
            <a:lvl5pPr>
              <a:buClr>
                <a:schemeClr val="tx2"/>
              </a:buClr>
              <a:defRPr sz="3200">
                <a:solidFill>
                  <a:schemeClr val="tx2"/>
                </a:solidFill>
              </a:defRPr>
            </a:lvl5pPr>
            <a:lvl6pPr>
              <a:buClr>
                <a:schemeClr val="tx2"/>
              </a:buClr>
              <a:defRPr sz="3200" baseline="0">
                <a:solidFill>
                  <a:schemeClr val="tx2"/>
                </a:solidFill>
              </a:defRPr>
            </a:lvl6pPr>
            <a:lvl7pPr>
              <a:buClr>
                <a:schemeClr val="tx2"/>
              </a:buClr>
              <a:buAutoNum type="alphaLcPeriod"/>
              <a:defRPr sz="3200" baseline="0">
                <a:solidFill>
                  <a:schemeClr val="tx2"/>
                </a:solidFill>
              </a:defRPr>
            </a:lvl7pPr>
            <a:lvl8pPr>
              <a:buClr>
                <a:schemeClr val="tx2"/>
              </a:buClr>
              <a:buNone/>
              <a:defRPr sz="3200">
                <a:solidFill>
                  <a:schemeClr val="tx2"/>
                </a:solidFill>
              </a:defRPr>
            </a:lvl8pPr>
            <a:lvl9pPr>
              <a:defRPr sz="3200"/>
            </a:lvl9pPr>
          </a:lstStyle>
          <a:p>
            <a:pPr lvl="0"/>
            <a:r>
              <a:rPr lang="en-CA" noProof="0" dirty="0" smtClean="0"/>
              <a:t>Click to edit Master text styles</a:t>
            </a:r>
          </a:p>
          <a:p>
            <a:pPr lvl="1"/>
            <a:r>
              <a:rPr lang="en-CA" noProof="0" dirty="0" smtClean="0"/>
              <a:t>Second level</a:t>
            </a:r>
          </a:p>
          <a:p>
            <a:pPr lvl="2"/>
            <a:r>
              <a:rPr lang="en-CA" noProof="0" dirty="0" smtClean="0"/>
              <a:t>Third level</a:t>
            </a:r>
          </a:p>
          <a:p>
            <a:pPr lvl="3"/>
            <a:r>
              <a:rPr lang="en-CA" noProof="0" dirty="0" smtClean="0"/>
              <a:t>Fourth level</a:t>
            </a:r>
          </a:p>
          <a:p>
            <a:pPr lvl="4"/>
            <a:r>
              <a:rPr lang="en-CA" noProof="0" dirty="0" smtClean="0"/>
              <a:t>Fifth level</a:t>
            </a:r>
            <a:endParaRPr lang="en-CA" noProof="0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March 2014</a:t>
            </a:r>
            <a:endParaRPr lang="en-CA" dirty="0"/>
          </a:p>
        </p:txBody>
      </p:sp>
      <p:sp>
        <p:nvSpPr>
          <p:cNvPr id="9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CA" sz="1000" noProof="0" dirty="0" smtClean="0">
                <a:latin typeface="Arial" pitchFamily="34" charset="0"/>
                <a:cs typeface="Arial" pitchFamily="34" charset="0"/>
              </a:rPr>
              <a:t>PwC</a:t>
            </a:r>
            <a:endParaRPr lang="en-CA" sz="1000" noProof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Key point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lnSpc>
                <a:spcPct val="100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CA" noProof="0" dirty="0" smtClean="0"/>
              <a:t>Click to edit Master title style</a:t>
            </a:r>
            <a:endParaRPr lang="en-CA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077200" cy="4419600"/>
          </a:xfrm>
        </p:spPr>
        <p:txBody>
          <a:bodyPr>
            <a:noAutofit/>
          </a:bodyPr>
          <a:lstStyle>
            <a:lvl1pPr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defRPr sz="3200" baseline="0">
                <a:solidFill>
                  <a:schemeClr val="bg1"/>
                </a:solidFill>
              </a:defRPr>
            </a:lvl1pPr>
            <a:lvl2pPr marL="444500" indent="-263525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2pPr>
            <a:lvl3pPr marL="714375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3pPr>
            <a:lvl4pPr marL="984250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4pPr>
            <a:lvl5pPr marL="1341438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5pPr>
            <a:lvl6pPr marL="1611313" indent="-271463">
              <a:lnSpc>
                <a:spcPts val="3600"/>
              </a:lnSpc>
              <a:spcBef>
                <a:spcPts val="0"/>
              </a:spcBef>
              <a:spcAft>
                <a:spcPts val="60"/>
              </a:spcAft>
              <a:buClr>
                <a:schemeClr val="bg1"/>
              </a:buClr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6pPr>
            <a:lvl7pPr>
              <a:defRPr sz="2800">
                <a:solidFill>
                  <a:schemeClr val="bg1"/>
                </a:solidFill>
              </a:defRPr>
            </a:lvl7pPr>
            <a:lvl8pPr>
              <a:lnSpc>
                <a:spcPts val="3600"/>
              </a:lnSpc>
              <a:defRPr sz="2800">
                <a:solidFill>
                  <a:schemeClr val="bg1"/>
                </a:solidFill>
              </a:defRPr>
            </a:lvl8pPr>
            <a:lvl9pPr>
              <a:defRPr sz="2800">
                <a:solidFill>
                  <a:schemeClr val="bg1"/>
                </a:solidFill>
              </a:defRPr>
            </a:lvl9pPr>
          </a:lstStyle>
          <a:p>
            <a:pPr lvl="0"/>
            <a:r>
              <a:rPr lang="en-CA" noProof="0" dirty="0" smtClean="0"/>
              <a:t>Click to edit Master text styles</a:t>
            </a:r>
          </a:p>
          <a:p>
            <a:pPr lvl="1"/>
            <a:r>
              <a:rPr lang="en-CA" noProof="0" dirty="0" smtClean="0"/>
              <a:t>Second level</a:t>
            </a:r>
          </a:p>
          <a:p>
            <a:pPr lvl="2"/>
            <a:r>
              <a:rPr lang="en-CA" noProof="0" dirty="0" smtClean="0"/>
              <a:t>Third level</a:t>
            </a:r>
          </a:p>
          <a:p>
            <a:pPr lvl="3"/>
            <a:r>
              <a:rPr lang="en-CA" noProof="0" dirty="0" smtClean="0"/>
              <a:t>Fourth level</a:t>
            </a:r>
          </a:p>
          <a:p>
            <a:pPr lvl="4"/>
            <a:r>
              <a:rPr lang="en-CA" noProof="0" dirty="0" smtClean="0"/>
              <a:t>Fifth level</a:t>
            </a:r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FFT Business Meeting 2014</a:t>
            </a:r>
            <a:endParaRPr lang="en-CA" dirty="0"/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March 2014</a:t>
            </a:r>
            <a:endParaRPr lang="en-CA" dirty="0"/>
          </a:p>
        </p:txBody>
      </p:sp>
      <p:sp>
        <p:nvSpPr>
          <p:cNvPr id="12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CA" sz="1000" noProof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CA" sz="1000" noProof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533400" y="685801"/>
            <a:ext cx="8077200" cy="1066799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CA" noProof="0" dirty="0" smtClean="0"/>
              <a:t>Click to edit Master title style</a:t>
            </a:r>
          </a:p>
        </p:txBody>
      </p:sp>
      <p:sp>
        <p:nvSpPr>
          <p:cNvPr id="58" name="Subtitle 2"/>
          <p:cNvSpPr>
            <a:spLocks noGrp="1"/>
          </p:cNvSpPr>
          <p:nvPr>
            <p:ph type="subTitle" idx="1"/>
          </p:nvPr>
        </p:nvSpPr>
        <p:spPr bwMode="black">
          <a:xfrm>
            <a:off x="533400" y="1905001"/>
            <a:ext cx="8077200" cy="1371599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noProof="0" dirty="0" smtClean="0"/>
              <a:t>Click to edit Master subtitle style</a:t>
            </a:r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FFT Business Meeting 2014</a:t>
            </a:r>
            <a:endParaRPr lang="en-CA" dirty="0"/>
          </a:p>
        </p:txBody>
      </p:sp>
      <p:cxnSp>
        <p:nvCxnSpPr>
          <p:cNvPr id="12" name="Shape 11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March 2014</a:t>
            </a:r>
            <a:endParaRPr lang="en-CA" dirty="0"/>
          </a:p>
        </p:txBody>
      </p:sp>
      <p:sp>
        <p:nvSpPr>
          <p:cNvPr id="11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CA" sz="1000" noProof="0" dirty="0" smtClean="0">
                <a:latin typeface="Arial" pitchFamily="34" charset="0"/>
                <a:cs typeface="Arial" pitchFamily="34" charset="0"/>
              </a:rPr>
              <a:t>PwC</a:t>
            </a:r>
            <a:endParaRPr lang="en-CA" sz="1000" noProof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533400" y="685800"/>
            <a:ext cx="8077200" cy="10668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CA" noProof="0" dirty="0" smtClean="0"/>
              <a:t>Click to edit Master title style</a:t>
            </a:r>
            <a:endParaRPr lang="en-CA" noProof="0" dirty="0"/>
          </a:p>
        </p:txBody>
      </p:sp>
      <p:sp>
        <p:nvSpPr>
          <p:cNvPr id="22" name="Subtitle 2"/>
          <p:cNvSpPr>
            <a:spLocks noGrp="1"/>
          </p:cNvSpPr>
          <p:nvPr>
            <p:ph type="subTitle" idx="1"/>
          </p:nvPr>
        </p:nvSpPr>
        <p:spPr bwMode="black">
          <a:xfrm>
            <a:off x="533400" y="1905000"/>
            <a:ext cx="8077200" cy="13716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CA" noProof="0" dirty="0" smtClean="0"/>
              <a:t>Click to edit Master subtitle style</a:t>
            </a:r>
          </a:p>
        </p:txBody>
      </p:sp>
      <p:sp>
        <p:nvSpPr>
          <p:cNvPr id="3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FFT Business Meeting 2014</a:t>
            </a:r>
            <a:endParaRPr lang="en-CA" dirty="0"/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March 2014</a:t>
            </a:r>
            <a:endParaRPr lang="en-CA" dirty="0"/>
          </a:p>
        </p:txBody>
      </p:sp>
      <p:sp>
        <p:nvSpPr>
          <p:cNvPr id="12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CA" sz="1000" noProof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CA" sz="1000" noProof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: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533400" y="685800"/>
            <a:ext cx="8077200" cy="10668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CA" noProof="0" dirty="0" smtClean="0"/>
              <a:t>Click to edit Master title style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3"/>
          </p:nvPr>
        </p:nvSpPr>
        <p:spPr>
          <a:xfrm>
            <a:off x="533401" y="2819400"/>
            <a:ext cx="3962399" cy="3352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>
                <a:schemeClr val="bg1"/>
              </a:buCl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CA" noProof="0" dirty="0" smtClean="0"/>
              <a:t>Click to edit Master text styles</a:t>
            </a:r>
          </a:p>
          <a:p>
            <a:pPr lvl="1"/>
            <a:r>
              <a:rPr lang="en-CA" noProof="0" dirty="0" smtClean="0"/>
              <a:t>Second level</a:t>
            </a:r>
          </a:p>
          <a:p>
            <a:pPr lvl="2"/>
            <a:r>
              <a:rPr lang="en-CA" noProof="0" dirty="0" smtClean="0"/>
              <a:t>Third level</a:t>
            </a:r>
          </a:p>
          <a:p>
            <a:pPr lvl="3"/>
            <a:r>
              <a:rPr lang="en-CA" noProof="0" dirty="0" smtClean="0"/>
              <a:t>Fourth level</a:t>
            </a:r>
          </a:p>
          <a:p>
            <a:pPr lvl="4"/>
            <a:r>
              <a:rPr lang="en-CA" noProof="0" dirty="0" smtClean="0"/>
              <a:t>Fifth level</a:t>
            </a:r>
          </a:p>
        </p:txBody>
      </p:sp>
      <p:sp>
        <p:nvSpPr>
          <p:cNvPr id="33" name="Subtitle 2"/>
          <p:cNvSpPr>
            <a:spLocks noGrp="1"/>
          </p:cNvSpPr>
          <p:nvPr>
            <p:ph type="subTitle" idx="1"/>
          </p:nvPr>
        </p:nvSpPr>
        <p:spPr bwMode="black">
          <a:xfrm>
            <a:off x="533400" y="1905001"/>
            <a:ext cx="8077200" cy="7620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CA" noProof="0" dirty="0" smtClean="0"/>
              <a:t>Click to edit Master subtitle style</a:t>
            </a:r>
          </a:p>
        </p:txBody>
      </p:sp>
      <p:sp>
        <p:nvSpPr>
          <p:cNvPr id="3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FFT Business Meeting 2014</a:t>
            </a:r>
            <a:endParaRPr lang="en-CA" dirty="0"/>
          </a:p>
        </p:txBody>
      </p:sp>
      <p:cxnSp>
        <p:nvCxnSpPr>
          <p:cNvPr id="12" name="Shape 11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March 2014</a:t>
            </a:r>
            <a:endParaRPr lang="en-CA" dirty="0"/>
          </a:p>
        </p:txBody>
      </p:sp>
      <p:sp>
        <p:nvSpPr>
          <p:cNvPr id="13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CA" sz="1000" noProof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CA" sz="1000" noProof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Fix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1" name="Shape 140"/>
          <p:cNvCxnSpPr/>
          <p:nvPr/>
        </p:nvCxnSpPr>
        <p:spPr>
          <a:xfrm rot="5400000" flipH="1" flipV="1">
            <a:off x="5096257" y="-2734056"/>
            <a:ext cx="152399" cy="6839712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tx1"/>
                </a:solidFill>
              </a:defRPr>
            </a:lvl1pPr>
          </a:lstStyle>
          <a:p>
            <a:r>
              <a:rPr lang="en-CA" noProof="0" dirty="0" smtClean="0"/>
              <a:t>Click to add the presentation’s main title</a:t>
            </a:r>
            <a:endParaRPr lang="en-CA" noProof="0" dirty="0"/>
          </a:p>
        </p:txBody>
      </p:sp>
      <p:sp>
        <p:nvSpPr>
          <p:cNvPr id="143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tx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CA" noProof="0" dirty="0" smtClean="0"/>
              <a:t>Subtitle and date (move higher if title is only one line)</a:t>
            </a:r>
          </a:p>
        </p:txBody>
      </p:sp>
      <p:sp>
        <p:nvSpPr>
          <p:cNvPr id="144" name="Text Placeholder 31"/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CA" noProof="0" dirty="0" smtClean="0"/>
              <a:t>www.pwc.com</a:t>
            </a:r>
            <a:endParaRPr lang="en-CA" noProof="0" dirty="0"/>
          </a:p>
        </p:txBody>
      </p:sp>
      <p:grpSp>
        <p:nvGrpSpPr>
          <p:cNvPr id="102" name="Group 101"/>
          <p:cNvGrpSpPr>
            <a:grpSpLocks noChangeAspect="1"/>
          </p:cNvGrpSpPr>
          <p:nvPr userDrawn="1"/>
        </p:nvGrpSpPr>
        <p:grpSpPr>
          <a:xfrm>
            <a:off x="968592" y="5768681"/>
            <a:ext cx="1232283" cy="935789"/>
            <a:chOff x="518032" y="-1032869"/>
            <a:chExt cx="6161413" cy="4678943"/>
          </a:xfrm>
        </p:grpSpPr>
        <p:grpSp>
          <p:nvGrpSpPr>
            <p:cNvPr id="103" name="Group 73"/>
            <p:cNvGrpSpPr>
              <a:grpSpLocks noChangeAspect="1"/>
            </p:cNvGrpSpPr>
            <p:nvPr/>
          </p:nvGrpSpPr>
          <p:grpSpPr>
            <a:xfrm>
              <a:off x="4438637" y="-1032863"/>
              <a:ext cx="2240792" cy="2011550"/>
              <a:chOff x="1905000" y="5715000"/>
              <a:chExt cx="445770" cy="381000"/>
            </a:xfrm>
          </p:grpSpPr>
          <p:sp>
            <p:nvSpPr>
              <p:cNvPr id="107" name="Rectangle 25"/>
              <p:cNvSpPr>
                <a:spLocks noChangeArrowheads="1"/>
              </p:cNvSpPr>
              <p:nvPr userDrawn="1"/>
            </p:nvSpPr>
            <p:spPr bwMode="gray">
              <a:xfrm>
                <a:off x="2293620" y="5988118"/>
                <a:ext cx="57150" cy="107882"/>
              </a:xfrm>
              <a:prstGeom prst="rect">
                <a:avLst/>
              </a:prstGeom>
              <a:solidFill>
                <a:srgbClr val="F445F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08" name="Rectangle 26"/>
              <p:cNvSpPr>
                <a:spLocks noChangeArrowheads="1"/>
              </p:cNvSpPr>
              <p:nvPr userDrawn="1"/>
            </p:nvSpPr>
            <p:spPr bwMode="gray">
              <a:xfrm>
                <a:off x="2132171" y="5757333"/>
                <a:ext cx="44291" cy="66914"/>
              </a:xfrm>
              <a:prstGeom prst="rect">
                <a:avLst/>
              </a:prstGeom>
              <a:solidFill>
                <a:srgbClr val="F6B67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09" name="Rectangle 27"/>
              <p:cNvSpPr>
                <a:spLocks noChangeArrowheads="1"/>
              </p:cNvSpPr>
              <p:nvPr userDrawn="1"/>
            </p:nvSpPr>
            <p:spPr bwMode="gray">
              <a:xfrm>
                <a:off x="1905000" y="5715000"/>
                <a:ext cx="227171" cy="42333"/>
              </a:xfrm>
              <a:prstGeom prst="rect">
                <a:avLst/>
              </a:prstGeom>
              <a:solidFill>
                <a:srgbClr val="F48F17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0" name="Rectangle 28"/>
              <p:cNvSpPr>
                <a:spLocks noChangeArrowheads="1"/>
              </p:cNvSpPr>
              <p:nvPr userDrawn="1"/>
            </p:nvSpPr>
            <p:spPr bwMode="gray">
              <a:xfrm>
                <a:off x="1905000" y="5757333"/>
                <a:ext cx="227171" cy="66914"/>
              </a:xfrm>
              <a:prstGeom prst="rect">
                <a:avLst/>
              </a:prstGeom>
              <a:solidFill>
                <a:srgbClr val="EB660B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1" name="Rectangle 29"/>
              <p:cNvSpPr>
                <a:spLocks noChangeArrowheads="1"/>
              </p:cNvSpPr>
              <p:nvPr userDrawn="1"/>
            </p:nvSpPr>
            <p:spPr bwMode="gray">
              <a:xfrm>
                <a:off x="2176462" y="5824247"/>
                <a:ext cx="117158" cy="163871"/>
              </a:xfrm>
              <a:prstGeom prst="rect">
                <a:avLst/>
              </a:prstGeom>
              <a:solidFill>
                <a:srgbClr val="F3BF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2" name="Rectangle 30"/>
              <p:cNvSpPr>
                <a:spLocks noChangeArrowheads="1"/>
              </p:cNvSpPr>
              <p:nvPr userDrawn="1"/>
            </p:nvSpPr>
            <p:spPr bwMode="gray">
              <a:xfrm>
                <a:off x="2176462" y="5988118"/>
                <a:ext cx="117158" cy="107882"/>
              </a:xfrm>
              <a:prstGeom prst="rect">
                <a:avLst/>
              </a:prstGeom>
              <a:solidFill>
                <a:srgbClr val="E934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3" name="Rectangle 31"/>
              <p:cNvSpPr>
                <a:spLocks noChangeArrowheads="1"/>
              </p:cNvSpPr>
              <p:nvPr userDrawn="1"/>
            </p:nvSpPr>
            <p:spPr bwMode="gray">
              <a:xfrm>
                <a:off x="2132171" y="5824247"/>
                <a:ext cx="44291" cy="163871"/>
              </a:xfrm>
              <a:prstGeom prst="rect">
                <a:avLst/>
              </a:prstGeom>
              <a:solidFill>
                <a:srgbClr val="EA88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4" name="Rectangle 32"/>
              <p:cNvSpPr>
                <a:spLocks noChangeArrowheads="1"/>
              </p:cNvSpPr>
              <p:nvPr userDrawn="1"/>
            </p:nvSpPr>
            <p:spPr bwMode="gray">
              <a:xfrm>
                <a:off x="2132171" y="5988118"/>
                <a:ext cx="44291" cy="107882"/>
              </a:xfrm>
              <a:prstGeom prst="rect">
                <a:avLst/>
              </a:prstGeom>
              <a:solidFill>
                <a:srgbClr val="E025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5" name="Freeform 33"/>
              <p:cNvSpPr>
                <a:spLocks/>
              </p:cNvSpPr>
              <p:nvPr userDrawn="1"/>
            </p:nvSpPr>
            <p:spPr bwMode="gray">
              <a:xfrm>
                <a:off x="1905000" y="5824247"/>
                <a:ext cx="227171" cy="1638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9" y="0"/>
                  </a:cxn>
                  <a:cxn ang="0">
                    <a:pos x="159" y="120"/>
                  </a:cxn>
                  <a:cxn ang="0">
                    <a:pos x="99" y="120"/>
                  </a:cxn>
                  <a:cxn ang="0">
                    <a:pos x="99" y="80"/>
                  </a:cxn>
                  <a:cxn ang="0">
                    <a:pos x="0" y="80"/>
                  </a:cxn>
                  <a:cxn ang="0">
                    <a:pos x="0" y="0"/>
                  </a:cxn>
                </a:cxnLst>
                <a:rect l="0" t="0" r="r" b="b"/>
                <a:pathLst>
                  <a:path w="159" h="120">
                    <a:moveTo>
                      <a:pt x="0" y="0"/>
                    </a:moveTo>
                    <a:lnTo>
                      <a:pt x="159" y="0"/>
                    </a:lnTo>
                    <a:lnTo>
                      <a:pt x="159" y="120"/>
                    </a:lnTo>
                    <a:lnTo>
                      <a:pt x="99" y="120"/>
                    </a:lnTo>
                    <a:lnTo>
                      <a:pt x="99" y="80"/>
                    </a:lnTo>
                    <a:lnTo>
                      <a:pt x="0" y="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4C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6" name="Rectangle 34"/>
              <p:cNvSpPr>
                <a:spLocks noChangeArrowheads="1"/>
              </p:cNvSpPr>
              <p:nvPr userDrawn="1"/>
            </p:nvSpPr>
            <p:spPr bwMode="gray">
              <a:xfrm>
                <a:off x="2046446" y="5988118"/>
                <a:ext cx="85725" cy="107882"/>
              </a:xfrm>
              <a:prstGeom prst="rect">
                <a:avLst/>
              </a:prstGeom>
              <a:solidFill>
                <a:srgbClr val="D614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7" name="Rectangle 35"/>
              <p:cNvSpPr>
                <a:spLocks noChangeArrowheads="1"/>
              </p:cNvSpPr>
              <p:nvPr userDrawn="1"/>
            </p:nvSpPr>
            <p:spPr bwMode="gray">
              <a:xfrm>
                <a:off x="1905000" y="5933495"/>
                <a:ext cx="141446" cy="54624"/>
              </a:xfrm>
              <a:prstGeom prst="rect">
                <a:avLst/>
              </a:prstGeom>
              <a:solidFill>
                <a:srgbClr val="C93C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8" name="Rectangle 36"/>
              <p:cNvSpPr>
                <a:spLocks noChangeArrowheads="1"/>
              </p:cNvSpPr>
              <p:nvPr userDrawn="1"/>
            </p:nvSpPr>
            <p:spPr bwMode="gray">
              <a:xfrm>
                <a:off x="1905000" y="5988118"/>
                <a:ext cx="141446" cy="107882"/>
              </a:xfrm>
              <a:prstGeom prst="rect">
                <a:avLst/>
              </a:prstGeom>
              <a:solidFill>
                <a:srgbClr val="C01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19" name="Rectangle 25"/>
              <p:cNvSpPr>
                <a:spLocks noChangeArrowheads="1"/>
              </p:cNvSpPr>
              <p:nvPr/>
            </p:nvSpPr>
            <p:spPr bwMode="gray">
              <a:xfrm>
                <a:off x="2293620" y="5988118"/>
                <a:ext cx="57150" cy="107882"/>
              </a:xfrm>
              <a:prstGeom prst="rect">
                <a:avLst/>
              </a:prstGeom>
              <a:solidFill>
                <a:srgbClr val="F445F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0" name="Rectangle 26"/>
              <p:cNvSpPr>
                <a:spLocks noChangeArrowheads="1"/>
              </p:cNvSpPr>
              <p:nvPr/>
            </p:nvSpPr>
            <p:spPr bwMode="gray">
              <a:xfrm>
                <a:off x="2132171" y="5757333"/>
                <a:ext cx="44291" cy="66914"/>
              </a:xfrm>
              <a:prstGeom prst="rect">
                <a:avLst/>
              </a:prstGeom>
              <a:solidFill>
                <a:srgbClr val="F6B67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1" name="Rectangle 27"/>
              <p:cNvSpPr>
                <a:spLocks noChangeArrowheads="1"/>
              </p:cNvSpPr>
              <p:nvPr/>
            </p:nvSpPr>
            <p:spPr bwMode="gray">
              <a:xfrm>
                <a:off x="1905000" y="5715000"/>
                <a:ext cx="227171" cy="42333"/>
              </a:xfrm>
              <a:prstGeom prst="rect">
                <a:avLst/>
              </a:prstGeom>
              <a:solidFill>
                <a:srgbClr val="F48F17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2" name="Rectangle 28"/>
              <p:cNvSpPr>
                <a:spLocks noChangeArrowheads="1"/>
              </p:cNvSpPr>
              <p:nvPr/>
            </p:nvSpPr>
            <p:spPr bwMode="gray">
              <a:xfrm>
                <a:off x="1905000" y="5757333"/>
                <a:ext cx="227171" cy="66914"/>
              </a:xfrm>
              <a:prstGeom prst="rect">
                <a:avLst/>
              </a:prstGeom>
              <a:solidFill>
                <a:srgbClr val="EB660B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3" name="Rectangle 29"/>
              <p:cNvSpPr>
                <a:spLocks noChangeArrowheads="1"/>
              </p:cNvSpPr>
              <p:nvPr/>
            </p:nvSpPr>
            <p:spPr bwMode="gray">
              <a:xfrm>
                <a:off x="2176462" y="5824247"/>
                <a:ext cx="117158" cy="163871"/>
              </a:xfrm>
              <a:prstGeom prst="rect">
                <a:avLst/>
              </a:prstGeom>
              <a:solidFill>
                <a:srgbClr val="F3BF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4" name="Rectangle 30"/>
              <p:cNvSpPr>
                <a:spLocks noChangeArrowheads="1"/>
              </p:cNvSpPr>
              <p:nvPr/>
            </p:nvSpPr>
            <p:spPr bwMode="gray">
              <a:xfrm>
                <a:off x="2176462" y="5988118"/>
                <a:ext cx="117158" cy="107882"/>
              </a:xfrm>
              <a:prstGeom prst="rect">
                <a:avLst/>
              </a:prstGeom>
              <a:solidFill>
                <a:srgbClr val="E934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5" name="Rectangle 31"/>
              <p:cNvSpPr>
                <a:spLocks noChangeArrowheads="1"/>
              </p:cNvSpPr>
              <p:nvPr/>
            </p:nvSpPr>
            <p:spPr bwMode="gray">
              <a:xfrm>
                <a:off x="2132171" y="5824247"/>
                <a:ext cx="44291" cy="163871"/>
              </a:xfrm>
              <a:prstGeom prst="rect">
                <a:avLst/>
              </a:prstGeom>
              <a:solidFill>
                <a:srgbClr val="EA88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6" name="Rectangle 32"/>
              <p:cNvSpPr>
                <a:spLocks noChangeArrowheads="1"/>
              </p:cNvSpPr>
              <p:nvPr/>
            </p:nvSpPr>
            <p:spPr bwMode="gray">
              <a:xfrm>
                <a:off x="2132171" y="5988118"/>
                <a:ext cx="44291" cy="107882"/>
              </a:xfrm>
              <a:prstGeom prst="rect">
                <a:avLst/>
              </a:prstGeom>
              <a:solidFill>
                <a:srgbClr val="E025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7" name="Freeform 33"/>
              <p:cNvSpPr>
                <a:spLocks/>
              </p:cNvSpPr>
              <p:nvPr/>
            </p:nvSpPr>
            <p:spPr bwMode="gray">
              <a:xfrm>
                <a:off x="1905000" y="5824247"/>
                <a:ext cx="227171" cy="1638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9" y="0"/>
                  </a:cxn>
                  <a:cxn ang="0">
                    <a:pos x="159" y="120"/>
                  </a:cxn>
                  <a:cxn ang="0">
                    <a:pos x="99" y="120"/>
                  </a:cxn>
                  <a:cxn ang="0">
                    <a:pos x="99" y="80"/>
                  </a:cxn>
                  <a:cxn ang="0">
                    <a:pos x="0" y="80"/>
                  </a:cxn>
                  <a:cxn ang="0">
                    <a:pos x="0" y="0"/>
                  </a:cxn>
                </a:cxnLst>
                <a:rect l="0" t="0" r="r" b="b"/>
                <a:pathLst>
                  <a:path w="159" h="120">
                    <a:moveTo>
                      <a:pt x="0" y="0"/>
                    </a:moveTo>
                    <a:lnTo>
                      <a:pt x="159" y="0"/>
                    </a:lnTo>
                    <a:lnTo>
                      <a:pt x="159" y="120"/>
                    </a:lnTo>
                    <a:lnTo>
                      <a:pt x="99" y="120"/>
                    </a:lnTo>
                    <a:lnTo>
                      <a:pt x="99" y="80"/>
                    </a:lnTo>
                    <a:lnTo>
                      <a:pt x="0" y="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4C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8" name="Rectangle 34"/>
              <p:cNvSpPr>
                <a:spLocks noChangeArrowheads="1"/>
              </p:cNvSpPr>
              <p:nvPr/>
            </p:nvSpPr>
            <p:spPr bwMode="gray">
              <a:xfrm>
                <a:off x="2046446" y="5988118"/>
                <a:ext cx="85725" cy="107882"/>
              </a:xfrm>
              <a:prstGeom prst="rect">
                <a:avLst/>
              </a:prstGeom>
              <a:solidFill>
                <a:srgbClr val="D614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29" name="Rectangle 35"/>
              <p:cNvSpPr>
                <a:spLocks noChangeArrowheads="1"/>
              </p:cNvSpPr>
              <p:nvPr/>
            </p:nvSpPr>
            <p:spPr bwMode="gray">
              <a:xfrm>
                <a:off x="1905000" y="5933495"/>
                <a:ext cx="141446" cy="54624"/>
              </a:xfrm>
              <a:prstGeom prst="rect">
                <a:avLst/>
              </a:prstGeom>
              <a:solidFill>
                <a:srgbClr val="C93C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30" name="Rectangle 36"/>
              <p:cNvSpPr>
                <a:spLocks noChangeArrowheads="1"/>
              </p:cNvSpPr>
              <p:nvPr/>
            </p:nvSpPr>
            <p:spPr bwMode="gray">
              <a:xfrm>
                <a:off x="1905000" y="5988118"/>
                <a:ext cx="141446" cy="107882"/>
              </a:xfrm>
              <a:prstGeom prst="rect">
                <a:avLst/>
              </a:prstGeom>
              <a:solidFill>
                <a:srgbClr val="C01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</p:grpSp>
        <p:grpSp>
          <p:nvGrpSpPr>
            <p:cNvPr id="104" name="Group 32"/>
            <p:cNvGrpSpPr/>
            <p:nvPr/>
          </p:nvGrpSpPr>
          <p:grpSpPr>
            <a:xfrm>
              <a:off x="518032" y="978681"/>
              <a:ext cx="4572000" cy="2667393"/>
              <a:chOff x="518032" y="978681"/>
              <a:chExt cx="4572000" cy="2667393"/>
            </a:xfrm>
          </p:grpSpPr>
          <p:sp>
            <p:nvSpPr>
              <p:cNvPr id="105" name="Rectangle 37"/>
              <p:cNvSpPr>
                <a:spLocks noChangeArrowheads="1"/>
              </p:cNvSpPr>
              <p:nvPr userDrawn="1"/>
            </p:nvSpPr>
            <p:spPr bwMode="black">
              <a:xfrm>
                <a:off x="3295650" y="978681"/>
                <a:ext cx="1143000" cy="263229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106" name="Freeform 7"/>
              <p:cNvSpPr>
                <a:spLocks noEditPoints="1"/>
              </p:cNvSpPr>
              <p:nvPr userDrawn="1"/>
            </p:nvSpPr>
            <p:spPr bwMode="black">
              <a:xfrm>
                <a:off x="518032" y="1922794"/>
                <a:ext cx="4572000" cy="1723280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 userDrawn="1"/>
        </p:nvGrpSpPr>
        <p:grpSpPr bwMode="gray">
          <a:xfrm>
            <a:off x="1752601" y="1"/>
            <a:ext cx="7391400" cy="6176009"/>
            <a:chOff x="19140488" y="13674"/>
            <a:chExt cx="7443798" cy="6145827"/>
          </a:xfrm>
        </p:grpSpPr>
        <p:sp>
          <p:nvSpPr>
            <p:cNvPr id="35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Rectangle 14"/>
            <p:cNvSpPr>
              <a:spLocks noChangeArrowheads="1"/>
            </p:cNvSpPr>
            <p:nvPr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1" name="Picture Placeholder 76"/>
          <p:cNvSpPr>
            <a:spLocks noGrp="1"/>
          </p:cNvSpPr>
          <p:nvPr>
            <p:ph type="pic" sz="quarter" idx="13"/>
          </p:nvPr>
        </p:nvSpPr>
        <p:spPr>
          <a:xfrm>
            <a:off x="609601" y="3048000"/>
            <a:ext cx="914400" cy="7620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noProof="0" smtClean="0"/>
              <a:t>Click icon to add picture</a:t>
            </a:r>
            <a:endParaRPr lang="en-GB" noProof="0" dirty="0"/>
          </a:p>
        </p:txBody>
      </p:sp>
      <p:grpSp>
        <p:nvGrpSpPr>
          <p:cNvPr id="3" name="Group 31"/>
          <p:cNvGrpSpPr/>
          <p:nvPr/>
        </p:nvGrpSpPr>
        <p:grpSpPr>
          <a:xfrm>
            <a:off x="489086" y="2901697"/>
            <a:ext cx="1209752" cy="151219"/>
            <a:chOff x="489087" y="2521685"/>
            <a:chExt cx="1209752" cy="151219"/>
          </a:xfrm>
        </p:grpSpPr>
        <p:cxnSp>
          <p:nvCxnSpPr>
            <p:cNvPr id="33" name="Straight Connector 32"/>
            <p:cNvCxnSpPr/>
            <p:nvPr userDrawn="1"/>
          </p:nvCxnSpPr>
          <p:spPr>
            <a:xfrm rot="10800000">
              <a:off x="489087" y="2521686"/>
              <a:ext cx="1209752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>
            <a:xfrm rot="5400000">
              <a:off x="413478" y="2597295"/>
              <a:ext cx="151219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CA" noProof="0" dirty="0" smtClean="0"/>
              <a:t>Click to add the presentation’s main title</a:t>
            </a:r>
            <a:endParaRPr lang="en-CA" noProof="0" dirty="0"/>
          </a:p>
        </p:txBody>
      </p:sp>
      <p:sp>
        <p:nvSpPr>
          <p:cNvPr id="46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CA" noProof="0" dirty="0" smtClean="0"/>
              <a:t>Subtitle and date (move higher if title is only one line)</a:t>
            </a:r>
          </a:p>
        </p:txBody>
      </p:sp>
      <p:sp>
        <p:nvSpPr>
          <p:cNvPr id="47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CA" noProof="0" dirty="0" smtClean="0"/>
              <a:t>www.pwc.com</a:t>
            </a:r>
            <a:endParaRPr lang="en-CA" noProof="0" dirty="0"/>
          </a:p>
        </p:txBody>
      </p:sp>
      <p:grpSp>
        <p:nvGrpSpPr>
          <p:cNvPr id="96" name="Group 32"/>
          <p:cNvGrpSpPr/>
          <p:nvPr/>
        </p:nvGrpSpPr>
        <p:grpSpPr>
          <a:xfrm>
            <a:off x="968592" y="6170991"/>
            <a:ext cx="914400" cy="533479"/>
            <a:chOff x="518032" y="978681"/>
            <a:chExt cx="4572000" cy="2667393"/>
          </a:xfrm>
        </p:grpSpPr>
        <p:sp>
          <p:nvSpPr>
            <p:cNvPr id="97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rgbClr val="A1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98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 userDrawn="1"/>
        </p:nvGrpSpPr>
        <p:grpSpPr bwMode="gray">
          <a:xfrm>
            <a:off x="1752601" y="1"/>
            <a:ext cx="7391400" cy="6176009"/>
            <a:chOff x="19140488" y="13674"/>
            <a:chExt cx="7443798" cy="6145827"/>
          </a:xfrm>
        </p:grpSpPr>
        <p:sp>
          <p:nvSpPr>
            <p:cNvPr id="28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Rectangle 14"/>
            <p:cNvSpPr>
              <a:spLocks noChangeArrowheads="1"/>
            </p:cNvSpPr>
            <p:nvPr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4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CA" noProof="0" dirty="0" smtClean="0"/>
              <a:t>Click to add the presentation’s main title</a:t>
            </a:r>
            <a:endParaRPr lang="en-CA" noProof="0" dirty="0"/>
          </a:p>
        </p:txBody>
      </p:sp>
      <p:sp>
        <p:nvSpPr>
          <p:cNvPr id="55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CA" noProof="0" dirty="0" smtClean="0"/>
              <a:t>Subtitle and date (move higher if title is only one line)</a:t>
            </a:r>
          </a:p>
        </p:txBody>
      </p:sp>
      <p:sp>
        <p:nvSpPr>
          <p:cNvPr id="56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CA" noProof="0" dirty="0" smtClean="0"/>
              <a:t>www.pwc.com</a:t>
            </a:r>
            <a:endParaRPr lang="en-CA" noProof="0" dirty="0"/>
          </a:p>
        </p:txBody>
      </p:sp>
      <p:sp>
        <p:nvSpPr>
          <p:cNvPr id="17" name="Picture Placeholder 76"/>
          <p:cNvSpPr>
            <a:spLocks noGrp="1"/>
          </p:cNvSpPr>
          <p:nvPr>
            <p:ph type="pic" sz="quarter" idx="13"/>
          </p:nvPr>
        </p:nvSpPr>
        <p:spPr>
          <a:xfrm>
            <a:off x="1752600" y="2899977"/>
            <a:ext cx="6324600" cy="3272223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grpSp>
        <p:nvGrpSpPr>
          <p:cNvPr id="18" name="Group 32"/>
          <p:cNvGrpSpPr/>
          <p:nvPr userDrawn="1"/>
        </p:nvGrpSpPr>
        <p:grpSpPr>
          <a:xfrm>
            <a:off x="968592" y="6170991"/>
            <a:ext cx="914400" cy="533479"/>
            <a:chOff x="518032" y="978681"/>
            <a:chExt cx="4572000" cy="2667393"/>
          </a:xfrm>
        </p:grpSpPr>
        <p:sp>
          <p:nvSpPr>
            <p:cNvPr id="19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rgbClr val="A1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1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CA" noProof="0" dirty="0" smtClean="0"/>
              <a:t>Click to edit Master title style</a:t>
            </a:r>
            <a:endParaRPr lang="en-CA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1752600"/>
            <a:ext cx="8077200" cy="44196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CA" noProof="0" dirty="0" smtClean="0"/>
              <a:t>Click to edit Master text styles</a:t>
            </a:r>
          </a:p>
          <a:p>
            <a:pPr lvl="1"/>
            <a:r>
              <a:rPr lang="en-CA" noProof="0" dirty="0" smtClean="0"/>
              <a:t>Second level</a:t>
            </a:r>
          </a:p>
          <a:p>
            <a:pPr lvl="2"/>
            <a:r>
              <a:rPr lang="en-CA" noProof="0" dirty="0" smtClean="0"/>
              <a:t>Third level</a:t>
            </a:r>
          </a:p>
          <a:p>
            <a:pPr lvl="3"/>
            <a:r>
              <a:rPr lang="en-CA" noProof="0" dirty="0" smtClean="0"/>
              <a:t>Fourth level</a:t>
            </a:r>
          </a:p>
          <a:p>
            <a:pPr lvl="4"/>
            <a:r>
              <a:rPr lang="en-CA" noProof="0" dirty="0" smtClean="0"/>
              <a:t>Fifth level</a:t>
            </a:r>
            <a:endParaRPr lang="en-CA" noProof="0" dirty="0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FFT Business Meeting 2014</a:t>
            </a:r>
            <a:endParaRPr lang="en-CA" dirty="0"/>
          </a:p>
        </p:txBody>
      </p:sp>
      <p:sp>
        <p:nvSpPr>
          <p:cNvPr id="32" name="PwCFirm"/>
          <p:cNvSpPr txBox="1"/>
          <p:nvPr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CA" sz="1000" noProof="0" dirty="0" smtClean="0">
                <a:latin typeface="Arial" pitchFamily="34" charset="0"/>
                <a:cs typeface="Arial" pitchFamily="34" charset="0"/>
              </a:rPr>
              <a:t>PwC</a:t>
            </a:r>
            <a:endParaRPr lang="en-CA" sz="1000" noProof="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Shape 14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March 2014</a:t>
            </a:r>
            <a:endParaRPr lang="en-CA" dirty="0"/>
          </a:p>
        </p:txBody>
      </p:sp>
    </p:spTree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649"/>
          <p:cNvSpPr>
            <a:spLocks noChangeArrowheads="1"/>
          </p:cNvSpPr>
          <p:nvPr/>
        </p:nvSpPr>
        <p:spPr bwMode="gray">
          <a:xfrm>
            <a:off x="7391400" y="685801"/>
            <a:ext cx="1752600" cy="548639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noProof="0" dirty="0"/>
          </a:p>
        </p:txBody>
      </p:sp>
      <p:sp>
        <p:nvSpPr>
          <p:cNvPr id="81" name="Rectangle 648"/>
          <p:cNvSpPr>
            <a:spLocks noChangeArrowheads="1"/>
          </p:cNvSpPr>
          <p:nvPr/>
        </p:nvSpPr>
        <p:spPr bwMode="gray">
          <a:xfrm>
            <a:off x="1752600" y="0"/>
            <a:ext cx="563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noProof="0" dirty="0"/>
          </a:p>
        </p:txBody>
      </p:sp>
      <p:sp>
        <p:nvSpPr>
          <p:cNvPr id="83" name="Rectangle 650"/>
          <p:cNvSpPr>
            <a:spLocks noChangeArrowheads="1"/>
          </p:cNvSpPr>
          <p:nvPr/>
        </p:nvSpPr>
        <p:spPr bwMode="gray">
          <a:xfrm>
            <a:off x="1752600" y="685800"/>
            <a:ext cx="5638800" cy="5486400"/>
          </a:xfrm>
          <a:prstGeom prst="rect">
            <a:avLst/>
          </a:prstGeom>
          <a:solidFill>
            <a:schemeClr val="tx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noProof="0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CA" noProof="0" dirty="0" smtClean="0"/>
              <a:t>Click to add the presentation’s main title</a:t>
            </a:r>
            <a:endParaRPr lang="en-CA" noProof="0" dirty="0"/>
          </a:p>
        </p:txBody>
      </p:sp>
      <p:sp>
        <p:nvSpPr>
          <p:cNvPr id="51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CA" noProof="0" dirty="0" smtClean="0"/>
              <a:t>Subtitle and date (move higher if title is only one line)</a:t>
            </a:r>
          </a:p>
        </p:txBody>
      </p:sp>
      <p:sp>
        <p:nvSpPr>
          <p:cNvPr id="52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CA" noProof="0" dirty="0" smtClean="0"/>
              <a:t>www.pwc.com</a:t>
            </a:r>
            <a:endParaRPr lang="en-CA" noProof="0" dirty="0"/>
          </a:p>
        </p:txBody>
      </p:sp>
      <p:grpSp>
        <p:nvGrpSpPr>
          <p:cNvPr id="11" name="Group 32"/>
          <p:cNvGrpSpPr/>
          <p:nvPr userDrawn="1"/>
        </p:nvGrpSpPr>
        <p:grpSpPr>
          <a:xfrm>
            <a:off x="968592" y="6170991"/>
            <a:ext cx="914400" cy="533479"/>
            <a:chOff x="518032" y="978681"/>
            <a:chExt cx="4572000" cy="2667393"/>
          </a:xfrm>
        </p:grpSpPr>
        <p:sp>
          <p:nvSpPr>
            <p:cNvPr id="12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chemeClr val="tx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CA" noProof="0" dirty="0" smtClean="0"/>
              <a:t>Click to edit Master title style</a:t>
            </a:r>
            <a:endParaRPr lang="en-CA" noProof="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33400" y="5867400"/>
            <a:ext cx="4800600" cy="762000"/>
          </a:xfrm>
        </p:spPr>
        <p:txBody>
          <a:bodyPr anchor="b"/>
          <a:lstStyle>
            <a:lvl1pPr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noProof="0" dirty="0" smtClean="0"/>
              <a:t>Add legal and copyright disclaimers here.</a:t>
            </a:r>
            <a:endParaRPr lang="en-CA" noProof="0" dirty="0"/>
          </a:p>
        </p:txBody>
      </p:sp>
      <p:cxnSp>
        <p:nvCxnSpPr>
          <p:cNvPr id="7" name="Shape 6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en-CA" noProof="0" dirty="0" smtClean="0"/>
              <a:t>Click to edit Master title style</a:t>
            </a:r>
            <a:endParaRPr lang="en-CA" noProof="0" dirty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1752601"/>
            <a:ext cx="3962400" cy="4419599"/>
          </a:xfrm>
        </p:spPr>
        <p:txBody>
          <a:bodyPr/>
          <a:lstStyle/>
          <a:p>
            <a:pPr lvl="0"/>
            <a:r>
              <a:rPr lang="en-CA" noProof="0" dirty="0" smtClean="0"/>
              <a:t>Click to edit Master text styles</a:t>
            </a:r>
          </a:p>
          <a:p>
            <a:pPr lvl="1"/>
            <a:r>
              <a:rPr lang="en-CA" noProof="0" dirty="0" smtClean="0"/>
              <a:t>Second level</a:t>
            </a:r>
          </a:p>
          <a:p>
            <a:pPr lvl="2"/>
            <a:r>
              <a:rPr lang="en-CA" noProof="0" dirty="0" smtClean="0"/>
              <a:t>Third level</a:t>
            </a:r>
          </a:p>
          <a:p>
            <a:pPr lvl="3"/>
            <a:r>
              <a:rPr lang="en-CA" noProof="0" dirty="0" smtClean="0"/>
              <a:t>Fourth level</a:t>
            </a:r>
          </a:p>
          <a:p>
            <a:pPr lvl="4"/>
            <a:r>
              <a:rPr lang="en-CA" noProof="0" dirty="0" smtClean="0"/>
              <a:t>Fifth level</a:t>
            </a:r>
            <a:endParaRPr lang="en-CA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4648201" y="1752600"/>
            <a:ext cx="3962399" cy="4419600"/>
          </a:xfrm>
        </p:spPr>
        <p:txBody>
          <a:bodyPr/>
          <a:lstStyle/>
          <a:p>
            <a:pPr lvl="0"/>
            <a:r>
              <a:rPr lang="en-CA" noProof="0" dirty="0" smtClean="0"/>
              <a:t>Click to edit Master text styles</a:t>
            </a:r>
          </a:p>
          <a:p>
            <a:pPr lvl="1"/>
            <a:r>
              <a:rPr lang="en-CA" noProof="0" dirty="0" smtClean="0"/>
              <a:t>Second level</a:t>
            </a:r>
          </a:p>
          <a:p>
            <a:pPr lvl="2"/>
            <a:r>
              <a:rPr lang="en-CA" noProof="0" dirty="0" smtClean="0"/>
              <a:t>Third level</a:t>
            </a:r>
          </a:p>
          <a:p>
            <a:pPr lvl="3"/>
            <a:r>
              <a:rPr lang="en-CA" noProof="0" dirty="0" smtClean="0"/>
              <a:t>Fourth level</a:t>
            </a:r>
          </a:p>
          <a:p>
            <a:pPr lvl="4"/>
            <a:r>
              <a:rPr lang="en-CA" noProof="0" dirty="0" smtClean="0"/>
              <a:t>Fifth level</a:t>
            </a:r>
            <a:endParaRPr lang="en-CA" noProof="0" dirty="0"/>
          </a:p>
        </p:txBody>
      </p:sp>
      <p:sp>
        <p:nvSpPr>
          <p:cNvPr id="3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FFT Business Meeting 2014</a:t>
            </a:r>
            <a:endParaRPr lang="en-CA" dirty="0"/>
          </a:p>
        </p:txBody>
      </p:sp>
      <p:cxnSp>
        <p:nvCxnSpPr>
          <p:cNvPr id="62" name="Shape 61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March 2014</a:t>
            </a:r>
            <a:endParaRPr lang="en-CA" dirty="0"/>
          </a:p>
        </p:txBody>
      </p:sp>
      <p:sp>
        <p:nvSpPr>
          <p:cNvPr id="12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CA" sz="1000" noProof="0" dirty="0" smtClean="0">
                <a:latin typeface="Arial" pitchFamily="34" charset="0"/>
                <a:cs typeface="Arial" pitchFamily="34" charset="0"/>
              </a:rPr>
              <a:t>PwC</a:t>
            </a:r>
            <a:endParaRPr lang="en-CA" sz="1000" noProof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1"/>
            <a:ext cx="8077200" cy="914400"/>
          </a:xfrm>
        </p:spPr>
        <p:txBody>
          <a:bodyPr/>
          <a:lstStyle/>
          <a:p>
            <a:r>
              <a:rPr lang="en-CA" noProof="0" dirty="0" smtClean="0"/>
              <a:t>Click to edit Master title style</a:t>
            </a:r>
            <a:endParaRPr lang="en-CA" noProof="0" dirty="0"/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3"/>
          </p:nvPr>
        </p:nvSpPr>
        <p:spPr>
          <a:xfrm>
            <a:off x="533400" y="1752601"/>
            <a:ext cx="2590800" cy="4419599"/>
          </a:xfrm>
        </p:spPr>
        <p:txBody>
          <a:bodyPr/>
          <a:lstStyle/>
          <a:p>
            <a:pPr lvl="0"/>
            <a:r>
              <a:rPr lang="en-CA" noProof="0" dirty="0" smtClean="0"/>
              <a:t>Click to edit Master text styles</a:t>
            </a:r>
          </a:p>
          <a:p>
            <a:pPr lvl="1"/>
            <a:r>
              <a:rPr lang="en-CA" noProof="0" dirty="0" smtClean="0"/>
              <a:t>Second level</a:t>
            </a:r>
          </a:p>
          <a:p>
            <a:pPr lvl="2"/>
            <a:r>
              <a:rPr lang="en-CA" noProof="0" dirty="0" smtClean="0"/>
              <a:t>Third level</a:t>
            </a:r>
          </a:p>
          <a:p>
            <a:pPr lvl="3"/>
            <a:r>
              <a:rPr lang="en-CA" noProof="0" dirty="0" smtClean="0"/>
              <a:t>Fourth level</a:t>
            </a:r>
          </a:p>
          <a:p>
            <a:pPr lvl="4"/>
            <a:r>
              <a:rPr lang="en-CA" noProof="0" dirty="0" smtClean="0"/>
              <a:t>Fifth level</a:t>
            </a:r>
            <a:endParaRPr lang="en-CA" noProof="0" dirty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3276601" y="1752601"/>
            <a:ext cx="2590799" cy="4419599"/>
          </a:xfrm>
        </p:spPr>
        <p:txBody>
          <a:bodyPr/>
          <a:lstStyle/>
          <a:p>
            <a:pPr lvl="0"/>
            <a:r>
              <a:rPr lang="en-CA" noProof="0" dirty="0" smtClean="0"/>
              <a:t>Click to edit Master text styles</a:t>
            </a:r>
          </a:p>
          <a:p>
            <a:pPr lvl="1"/>
            <a:r>
              <a:rPr lang="en-CA" noProof="0" dirty="0" smtClean="0"/>
              <a:t>Second level</a:t>
            </a:r>
          </a:p>
          <a:p>
            <a:pPr lvl="2"/>
            <a:r>
              <a:rPr lang="en-CA" noProof="0" dirty="0" smtClean="0"/>
              <a:t>Third level</a:t>
            </a:r>
          </a:p>
          <a:p>
            <a:pPr lvl="3"/>
            <a:r>
              <a:rPr lang="en-CA" noProof="0" dirty="0" smtClean="0"/>
              <a:t>Fourth level</a:t>
            </a:r>
          </a:p>
          <a:p>
            <a:pPr lvl="4"/>
            <a:r>
              <a:rPr lang="en-CA" noProof="0" dirty="0" smtClean="0"/>
              <a:t>Fifth level</a:t>
            </a:r>
            <a:endParaRPr lang="en-CA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6019800" y="1752601"/>
            <a:ext cx="2590800" cy="4419599"/>
          </a:xfrm>
        </p:spPr>
        <p:txBody>
          <a:bodyPr/>
          <a:lstStyle/>
          <a:p>
            <a:pPr lvl="0"/>
            <a:r>
              <a:rPr lang="en-CA" noProof="0" dirty="0" smtClean="0"/>
              <a:t>Click to edit Master text styles</a:t>
            </a:r>
          </a:p>
          <a:p>
            <a:pPr lvl="1"/>
            <a:r>
              <a:rPr lang="en-CA" noProof="0" dirty="0" smtClean="0"/>
              <a:t>Second level</a:t>
            </a:r>
          </a:p>
          <a:p>
            <a:pPr lvl="2"/>
            <a:r>
              <a:rPr lang="en-CA" noProof="0" dirty="0" smtClean="0"/>
              <a:t>Third level</a:t>
            </a:r>
          </a:p>
          <a:p>
            <a:pPr lvl="3"/>
            <a:r>
              <a:rPr lang="en-CA" noProof="0" dirty="0" smtClean="0"/>
              <a:t>Fourth level</a:t>
            </a:r>
          </a:p>
          <a:p>
            <a:pPr lvl="4"/>
            <a:r>
              <a:rPr lang="en-CA" noProof="0" dirty="0" smtClean="0"/>
              <a:t>Fifth level</a:t>
            </a:r>
            <a:endParaRPr lang="en-CA" noProof="0" dirty="0"/>
          </a:p>
        </p:txBody>
      </p:sp>
      <p:sp>
        <p:nvSpPr>
          <p:cNvPr id="3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FFT Business Meeting 2014</a:t>
            </a:r>
            <a:endParaRPr lang="en-CA" dirty="0"/>
          </a:p>
        </p:txBody>
      </p:sp>
      <p:cxnSp>
        <p:nvCxnSpPr>
          <p:cNvPr id="19" name="Shape 18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March 2014</a:t>
            </a:r>
            <a:endParaRPr lang="en-CA" dirty="0"/>
          </a:p>
        </p:txBody>
      </p:sp>
      <p:sp>
        <p:nvSpPr>
          <p:cNvPr id="13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CA" sz="1000" noProof="0" dirty="0" smtClean="0">
                <a:latin typeface="Arial" pitchFamily="34" charset="0"/>
                <a:cs typeface="Arial" pitchFamily="34" charset="0"/>
              </a:rPr>
              <a:t>PwC</a:t>
            </a:r>
            <a:endParaRPr lang="en-CA" sz="1000" noProof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en-CA" noProof="0" dirty="0" smtClean="0"/>
              <a:t>Click to edit Master title style</a:t>
            </a:r>
            <a:endParaRPr lang="en-CA" noProof="0" dirty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3352800"/>
            <a:ext cx="3962400" cy="2819400"/>
          </a:xfrm>
        </p:spPr>
        <p:txBody>
          <a:bodyPr/>
          <a:lstStyle/>
          <a:p>
            <a:pPr lvl="0"/>
            <a:r>
              <a:rPr lang="en-CA" noProof="0" dirty="0" smtClean="0"/>
              <a:t>Click to edit Master text styles</a:t>
            </a:r>
          </a:p>
          <a:p>
            <a:pPr lvl="1"/>
            <a:r>
              <a:rPr lang="en-CA" noProof="0" dirty="0" smtClean="0"/>
              <a:t>Second level</a:t>
            </a:r>
          </a:p>
          <a:p>
            <a:pPr lvl="2"/>
            <a:r>
              <a:rPr lang="en-CA" noProof="0" dirty="0" smtClean="0"/>
              <a:t>Third level</a:t>
            </a:r>
          </a:p>
          <a:p>
            <a:pPr lvl="3"/>
            <a:r>
              <a:rPr lang="en-CA" noProof="0" dirty="0" smtClean="0"/>
              <a:t>Fourth level</a:t>
            </a:r>
          </a:p>
          <a:p>
            <a:pPr lvl="4"/>
            <a:r>
              <a:rPr lang="en-CA" noProof="0" dirty="0" smtClean="0"/>
              <a:t>Fifth level</a:t>
            </a:r>
            <a:endParaRPr lang="en-CA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4648199" y="3352800"/>
            <a:ext cx="3962401" cy="2819400"/>
          </a:xfrm>
        </p:spPr>
        <p:txBody>
          <a:bodyPr/>
          <a:lstStyle/>
          <a:p>
            <a:pPr lvl="0"/>
            <a:r>
              <a:rPr lang="en-CA" noProof="0" dirty="0" smtClean="0"/>
              <a:t>Click to edit Master text styles</a:t>
            </a:r>
          </a:p>
          <a:p>
            <a:pPr lvl="1"/>
            <a:r>
              <a:rPr lang="en-CA" noProof="0" dirty="0" smtClean="0"/>
              <a:t>Second level</a:t>
            </a:r>
          </a:p>
          <a:p>
            <a:pPr lvl="2"/>
            <a:r>
              <a:rPr lang="en-CA" noProof="0" dirty="0" smtClean="0"/>
              <a:t>Third level</a:t>
            </a:r>
          </a:p>
          <a:p>
            <a:pPr lvl="3"/>
            <a:r>
              <a:rPr lang="en-CA" noProof="0" dirty="0" smtClean="0"/>
              <a:t>Fourth level</a:t>
            </a:r>
          </a:p>
          <a:p>
            <a:pPr lvl="4"/>
            <a:r>
              <a:rPr lang="en-CA" noProof="0" dirty="0" smtClean="0"/>
              <a:t>Fifth level</a:t>
            </a:r>
            <a:endParaRPr lang="en-CA" noProof="0" dirty="0"/>
          </a:p>
        </p:txBody>
      </p:sp>
      <p:sp>
        <p:nvSpPr>
          <p:cNvPr id="3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FFT Business Meeting 2014</a:t>
            </a:r>
            <a:endParaRPr lang="en-CA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33400" y="1752600"/>
            <a:ext cx="8077200" cy="1447800"/>
          </a:xfrm>
        </p:spPr>
        <p:txBody>
          <a:bodyPr/>
          <a:lstStyle/>
          <a:p>
            <a:pPr lvl="0"/>
            <a:r>
              <a:rPr lang="en-CA" noProof="0" dirty="0" smtClean="0"/>
              <a:t>Click to edit Master text styles</a:t>
            </a:r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March 2014</a:t>
            </a:r>
            <a:endParaRPr lang="en-CA" dirty="0"/>
          </a:p>
        </p:txBody>
      </p:sp>
      <p:sp>
        <p:nvSpPr>
          <p:cNvPr id="15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CA" sz="1000" noProof="0" dirty="0" smtClean="0">
                <a:latin typeface="Arial" pitchFamily="34" charset="0"/>
                <a:cs typeface="Arial" pitchFamily="34" charset="0"/>
              </a:rPr>
              <a:t>PwC</a:t>
            </a:r>
            <a:endParaRPr lang="en-CA" sz="1000" noProof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en-CA" noProof="0" dirty="0" smtClean="0"/>
              <a:t>Click to edit Master title style</a:t>
            </a:r>
            <a:endParaRPr lang="en-CA" noProof="0" dirty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6019800" y="1752600"/>
            <a:ext cx="2590800" cy="2133600"/>
          </a:xfrm>
        </p:spPr>
        <p:txBody>
          <a:bodyPr/>
          <a:lstStyle/>
          <a:p>
            <a:pPr lvl="0"/>
            <a:r>
              <a:rPr lang="en-CA" noProof="0" dirty="0" smtClean="0"/>
              <a:t>Click to edit Master text styles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6019800" y="4038600"/>
            <a:ext cx="2590800" cy="2133600"/>
          </a:xfrm>
        </p:spPr>
        <p:txBody>
          <a:bodyPr/>
          <a:lstStyle/>
          <a:p>
            <a:pPr lvl="0"/>
            <a:r>
              <a:rPr lang="en-CA" noProof="0" dirty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33400" y="1752600"/>
            <a:ext cx="5334000" cy="4419600"/>
          </a:xfrm>
        </p:spPr>
        <p:txBody>
          <a:bodyPr/>
          <a:lstStyle/>
          <a:p>
            <a:pPr lvl="0"/>
            <a:r>
              <a:rPr lang="en-CA" noProof="0" dirty="0" smtClean="0"/>
              <a:t>Click to edit Master text styles</a:t>
            </a: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FFT Business Meeting 2014</a:t>
            </a:r>
            <a:endParaRPr lang="en-CA" dirty="0"/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March 2014</a:t>
            </a:r>
            <a:endParaRPr lang="en-CA" dirty="0"/>
          </a:p>
        </p:txBody>
      </p:sp>
      <p:sp>
        <p:nvSpPr>
          <p:cNvPr id="15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CA" sz="1000" noProof="0" dirty="0" smtClean="0">
                <a:latin typeface="Arial" pitchFamily="34" charset="0"/>
                <a:cs typeface="Arial" pitchFamily="34" charset="0"/>
              </a:rPr>
              <a:t>PwC</a:t>
            </a:r>
            <a:endParaRPr lang="en-CA" sz="1000" noProof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1752600"/>
            <a:ext cx="2590800" cy="2133600"/>
          </a:xfrm>
        </p:spPr>
        <p:txBody>
          <a:bodyPr/>
          <a:lstStyle/>
          <a:p>
            <a:pPr lvl="0"/>
            <a:r>
              <a:rPr lang="en-CA" noProof="0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en-CA" noProof="0" dirty="0" smtClean="0"/>
              <a:t>Click to edit Master title style</a:t>
            </a:r>
            <a:endParaRPr lang="en-CA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4038600"/>
            <a:ext cx="2590800" cy="2133600"/>
          </a:xfrm>
        </p:spPr>
        <p:txBody>
          <a:bodyPr/>
          <a:lstStyle/>
          <a:p>
            <a:pPr lvl="0"/>
            <a:r>
              <a:rPr lang="en-CA" noProof="0" dirty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3276600" y="1752600"/>
            <a:ext cx="5334000" cy="4419600"/>
          </a:xfrm>
        </p:spPr>
        <p:txBody>
          <a:bodyPr/>
          <a:lstStyle/>
          <a:p>
            <a:pPr lvl="0"/>
            <a:r>
              <a:rPr lang="en-CA" noProof="0" dirty="0" smtClean="0"/>
              <a:t>Click to edit Master text styles</a:t>
            </a: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FFT Business Meeting 2014</a:t>
            </a:r>
            <a:endParaRPr lang="en-CA" dirty="0"/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March 2014</a:t>
            </a:r>
            <a:endParaRPr lang="en-CA" dirty="0"/>
          </a:p>
        </p:txBody>
      </p:sp>
      <p:sp>
        <p:nvSpPr>
          <p:cNvPr id="15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CA" sz="1000" noProof="0" dirty="0" smtClean="0">
                <a:latin typeface="Arial" pitchFamily="34" charset="0"/>
                <a:cs typeface="Arial" pitchFamily="34" charset="0"/>
              </a:rPr>
              <a:t>PwC</a:t>
            </a:r>
            <a:endParaRPr lang="en-CA" sz="1000" noProof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 with Imp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685800"/>
            <a:ext cx="5334000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CA" noProof="1" smtClean="0"/>
              <a:t>Click to edit Master title style</a:t>
            </a:r>
            <a:endParaRPr lang="en-CA" noProof="1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3276600" y="1752600"/>
            <a:ext cx="5334000" cy="44196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CA" noProof="1" smtClean="0"/>
              <a:t>Click to edit Master text styles</a:t>
            </a:r>
          </a:p>
          <a:p>
            <a:pPr lvl="1"/>
            <a:r>
              <a:rPr lang="en-CA" noProof="1" smtClean="0"/>
              <a:t>Second level</a:t>
            </a:r>
          </a:p>
          <a:p>
            <a:pPr lvl="2"/>
            <a:r>
              <a:rPr lang="en-CA" noProof="1" smtClean="0"/>
              <a:t>Third level</a:t>
            </a:r>
          </a:p>
          <a:p>
            <a:pPr lvl="3"/>
            <a:r>
              <a:rPr lang="en-CA" noProof="1" smtClean="0"/>
              <a:t>Fourth level</a:t>
            </a:r>
          </a:p>
          <a:p>
            <a:pPr lvl="4"/>
            <a:r>
              <a:rPr lang="en-CA" noProof="1" smtClean="0"/>
              <a:t>Fifth level</a:t>
            </a:r>
            <a:endParaRPr lang="en-CA" noProof="1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533400" y="1752600"/>
            <a:ext cx="2590800" cy="2130552"/>
          </a:xfrm>
        </p:spPr>
        <p:txBody>
          <a:bodyPr/>
          <a:lstStyle>
            <a:lvl1pPr>
              <a:defRPr sz="2400" b="1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CA" noProof="1" smtClean="0"/>
              <a:t>Click to edit Master text styles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FFT Business Meeting 2014</a:t>
            </a:r>
            <a:endParaRPr lang="en-CA" dirty="0"/>
          </a:p>
        </p:txBody>
      </p:sp>
      <p:cxnSp>
        <p:nvCxnSpPr>
          <p:cNvPr id="30" name="Shape 29"/>
          <p:cNvCxnSpPr/>
          <p:nvPr/>
        </p:nvCxnSpPr>
        <p:spPr>
          <a:xfrm rot="5400000" flipH="1" flipV="1">
            <a:off x="5791201" y="-2057400"/>
            <a:ext cx="152399" cy="54864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March 2014</a:t>
            </a:r>
            <a:endParaRPr lang="en-CA" dirty="0"/>
          </a:p>
        </p:txBody>
      </p:sp>
      <p:sp>
        <p:nvSpPr>
          <p:cNvPr id="13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CA" sz="1000" noProof="0" dirty="0" smtClean="0">
                <a:latin typeface="Arial" pitchFamily="34" charset="0"/>
                <a:cs typeface="Arial" pitchFamily="34" charset="0"/>
              </a:rPr>
              <a:t>PwC</a:t>
            </a:r>
            <a:endParaRPr lang="en-CA" sz="1000" noProof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en-CA" noProof="0" dirty="0" smtClean="0"/>
              <a:t>Click to edit Master title style</a:t>
            </a:r>
            <a:endParaRPr lang="en-CA" noProof="0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FFT Business Meeting 2014</a:t>
            </a:r>
            <a:endParaRPr lang="en-CA" dirty="0"/>
          </a:p>
        </p:txBody>
      </p:sp>
      <p:cxnSp>
        <p:nvCxnSpPr>
          <p:cNvPr id="10" name="Shape 9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March 2014</a:t>
            </a:r>
            <a:endParaRPr lang="en-CA" dirty="0"/>
          </a:p>
        </p:txBody>
      </p:sp>
      <p:sp>
        <p:nvSpPr>
          <p:cNvPr id="11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CA" sz="1000" noProof="0" dirty="0" smtClean="0">
                <a:latin typeface="Arial" pitchFamily="34" charset="0"/>
                <a:cs typeface="Arial" pitchFamily="34" charset="0"/>
              </a:rPr>
              <a:t>PwC</a:t>
            </a:r>
            <a:endParaRPr lang="en-CA" sz="1000" noProof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1" cy="914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CA" noProof="0" dirty="0" smtClean="0"/>
              <a:t>Click to edit</a:t>
            </a:r>
            <a:br>
              <a:rPr lang="en-CA" noProof="0" dirty="0" smtClean="0"/>
            </a:br>
            <a:r>
              <a:rPr lang="en-CA" noProof="0" dirty="0" smtClean="0"/>
              <a:t>Master title style</a:t>
            </a:r>
            <a:endParaRPr lang="en-CA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1" y="1752600"/>
            <a:ext cx="8077199" cy="4419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CA" noProof="0" dirty="0" smtClean="0"/>
              <a:t>Click to edit Master text styles</a:t>
            </a:r>
          </a:p>
          <a:p>
            <a:pPr lvl="1"/>
            <a:r>
              <a:rPr lang="en-CA" noProof="0" dirty="0" smtClean="0"/>
              <a:t>Second level</a:t>
            </a:r>
          </a:p>
          <a:p>
            <a:pPr lvl="2"/>
            <a:r>
              <a:rPr lang="en-CA" noProof="0" dirty="0" smtClean="0"/>
              <a:t>Third level</a:t>
            </a:r>
          </a:p>
          <a:p>
            <a:pPr lvl="3"/>
            <a:r>
              <a:rPr lang="en-CA" noProof="0" dirty="0" smtClean="0"/>
              <a:t>Fourth level</a:t>
            </a:r>
          </a:p>
          <a:p>
            <a:pPr lvl="4"/>
            <a:r>
              <a:rPr lang="en-CA" noProof="0" dirty="0" smtClean="0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March 2014</a:t>
            </a:r>
            <a:endParaRPr lang="en-CA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0352" y="6324600"/>
            <a:ext cx="5260848" cy="150876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CA" smtClean="0"/>
              <a:t>FFT Business Meeting 2014</a:t>
            </a:r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-27432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SzTx/>
        <a:buFontTx/>
        <a:buNone/>
        <a:tabLst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•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54864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-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82296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◦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109728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›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274320" marR="0" indent="-27432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SzPct val="100000"/>
        <a:buFont typeface="+mj-lt"/>
        <a:buAutoNum type="arabicPeriod"/>
        <a:tabLst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6pPr>
      <a:lvl7pPr marL="54864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SzPct val="100000"/>
        <a:buFont typeface="+mj-lt"/>
        <a:buAutoNum type="alphaLcPeriod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7pPr>
      <a:lvl8pPr marL="82296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SzPct val="100000"/>
        <a:buFont typeface="+mj-lt"/>
        <a:buAutoNum type="romanLcPeriod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8pPr>
      <a:lvl9pPr marL="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itchFamily="34" charset="0"/>
        <a:buNone/>
        <a:defRPr sz="2000" b="1" kern="1200" baseline="0">
          <a:solidFill>
            <a:schemeClr val="tx2"/>
          </a:solidFill>
          <a:latin typeface="Georgia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ian.brown@ca.pwc.co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FFT Business Meeting 2014</a:t>
            </a:r>
            <a:endParaRPr lang="en-C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smtClean="0"/>
              <a:t>March 2014</a:t>
            </a:r>
            <a:endParaRPr lang="en-CA" sz="2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A" noProof="1" smtClean="0"/>
              <a:t>www.pwc.com/ca</a:t>
            </a:r>
            <a:endParaRPr lang="en-CA" noProof="1"/>
          </a:p>
        </p:txBody>
      </p:sp>
      <p:sp>
        <p:nvSpPr>
          <p:cNvPr id="7" name="Rectangle 6"/>
          <p:cNvSpPr/>
          <p:nvPr/>
        </p:nvSpPr>
        <p:spPr>
          <a:xfrm>
            <a:off x="1905000" y="4343400"/>
            <a:ext cx="4800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+mj-lt"/>
              </a:rPr>
              <a:t>Contact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:  	Kevin Bromley</a:t>
            </a:r>
          </a:p>
          <a:p>
            <a:r>
              <a:rPr lang="en-US" dirty="0">
                <a:solidFill>
                  <a:schemeClr val="bg1"/>
                </a:solidFill>
                <a:latin typeface="+mj-lt"/>
              </a:rPr>
              <a:t>	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	Colin Campbell</a:t>
            </a:r>
            <a:br>
              <a:rPr lang="en-US" dirty="0" smtClean="0">
                <a:solidFill>
                  <a:schemeClr val="bg1"/>
                </a:solidFill>
                <a:latin typeface="+mj-lt"/>
              </a:rPr>
            </a:br>
            <a:r>
              <a:rPr lang="en-US" dirty="0" smtClean="0">
                <a:solidFill>
                  <a:schemeClr val="bg1"/>
                </a:solidFill>
                <a:latin typeface="+mj-lt"/>
              </a:rPr>
              <a:t>		+1-604-484-3480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Agenda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lvl="1"/>
            <a:r>
              <a:rPr lang="en-GB" dirty="0" smtClean="0"/>
              <a:t>Introduction</a:t>
            </a:r>
          </a:p>
          <a:p>
            <a:pPr lvl="1"/>
            <a:r>
              <a:rPr lang="en-GB" dirty="0" smtClean="0"/>
              <a:t>Overview of PwC’s </a:t>
            </a:r>
            <a:r>
              <a:rPr lang="en-GB" dirty="0"/>
              <a:t>third party </a:t>
            </a:r>
            <a:r>
              <a:rPr lang="en-GB" dirty="0" smtClean="0"/>
              <a:t>program delivery model</a:t>
            </a:r>
          </a:p>
          <a:p>
            <a:pPr lvl="1"/>
            <a:r>
              <a:rPr lang="en-GB" dirty="0" smtClean="0"/>
              <a:t>Accountability/Communication</a:t>
            </a:r>
            <a:endParaRPr lang="en-GB" dirty="0"/>
          </a:p>
          <a:p>
            <a:pPr lvl="1"/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BD5762-3BDC-484D-9503-7EA6D5A9A8CE}" type="slidenum">
              <a:rPr lang="en-CA" smtClean="0"/>
              <a:pPr/>
              <a:t>2</a:t>
            </a:fld>
            <a:endParaRPr lang="en-CA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CA" smtClean="0"/>
              <a:t>March 2014</a:t>
            </a:r>
            <a:endParaRPr lang="en-CA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smtClean="0"/>
              <a:t>FFT Business Meeting 2014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Introduction</a:t>
            </a:r>
            <a:br>
              <a:rPr lang="en-CA" dirty="0" smtClean="0"/>
            </a:br>
            <a:r>
              <a:rPr lang="en-CA" b="0" i="0" dirty="0" smtClean="0"/>
              <a:t>PwC’s Involvement with the Land Base Program</a:t>
            </a:r>
            <a:endParaRPr lang="en-CA" b="0" i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lvl="1"/>
            <a:r>
              <a:rPr lang="en-GB" dirty="0" smtClean="0"/>
              <a:t>Administrator of the Land Base Program since </a:t>
            </a:r>
            <a:r>
              <a:rPr lang="en-GB" dirty="0" smtClean="0"/>
              <a:t>2002 </a:t>
            </a:r>
          </a:p>
          <a:p>
            <a:pPr lvl="1"/>
            <a:r>
              <a:rPr lang="en-GB" dirty="0" smtClean="0"/>
              <a:t>Other programs:  Forest Science Program, Job Opportunities Program, Federal Mountain Pine Beetle</a:t>
            </a:r>
            <a:endParaRPr lang="en-GB" dirty="0" smtClean="0"/>
          </a:p>
          <a:p>
            <a:pPr lvl="1"/>
            <a:r>
              <a:rPr lang="en-GB" dirty="0" smtClean="0"/>
              <a:t>“Third party delivery” based </a:t>
            </a:r>
            <a:r>
              <a:rPr lang="en-GB" dirty="0"/>
              <a:t>on government goals, eligibility, guidelines, and activity </a:t>
            </a:r>
            <a:r>
              <a:rPr lang="en-GB" dirty="0" smtClean="0"/>
              <a:t>standards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BD5762-3BDC-484D-9503-7EA6D5A9A8CE}" type="slidenum">
              <a:rPr lang="en-CA" smtClean="0"/>
              <a:pPr/>
              <a:t>3</a:t>
            </a:fld>
            <a:endParaRPr lang="en-CA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CA" smtClean="0"/>
              <a:t>March 2014</a:t>
            </a:r>
            <a:endParaRPr lang="en-CA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smtClean="0"/>
              <a:t>FFT Business Meeting 2014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PwC’s Program Administration Approach</a:t>
            </a:r>
            <a:endParaRPr lang="en-CA" b="0" i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33400" y="1524000"/>
            <a:ext cx="8077200" cy="4419600"/>
          </a:xfrm>
        </p:spPr>
        <p:txBody>
          <a:bodyPr/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/>
              <a:t>A focus on achieving results and outcomes</a:t>
            </a:r>
          </a:p>
          <a:p>
            <a:pPr lvl="1">
              <a:spcBef>
                <a:spcPct val="25000"/>
              </a:spcBef>
              <a:spcAft>
                <a:spcPts val="600"/>
              </a:spcAft>
            </a:pPr>
            <a:r>
              <a:rPr lang="en-US" dirty="0" smtClean="0"/>
              <a:t>Implement the government developed program policies</a:t>
            </a:r>
          </a:p>
          <a:p>
            <a:pPr lvl="1">
              <a:spcBef>
                <a:spcPct val="25000"/>
              </a:spcBef>
              <a:spcAft>
                <a:spcPts val="600"/>
              </a:spcAft>
            </a:pPr>
            <a:r>
              <a:rPr lang="en-US" dirty="0" smtClean="0"/>
              <a:t>Due diligence and assurance</a:t>
            </a:r>
          </a:p>
          <a:p>
            <a:pPr lvl="1">
              <a:spcBef>
                <a:spcPct val="25000"/>
              </a:spcBef>
              <a:spcAft>
                <a:spcPts val="600"/>
              </a:spcAft>
            </a:pPr>
            <a:r>
              <a:rPr lang="en-US" dirty="0" smtClean="0"/>
              <a:t>Flexibility and continuous improvement</a:t>
            </a:r>
          </a:p>
          <a:p>
            <a:pPr lvl="1">
              <a:spcBef>
                <a:spcPct val="25000"/>
              </a:spcBef>
              <a:spcAft>
                <a:spcPts val="600"/>
              </a:spcAft>
            </a:pPr>
            <a:r>
              <a:rPr lang="en-US" dirty="0" smtClean="0"/>
              <a:t>Technology enabled, e.g., online information management systems (FIRS and PINES)</a:t>
            </a:r>
          </a:p>
          <a:p>
            <a:pPr lvl="1">
              <a:spcBef>
                <a:spcPct val="25000"/>
              </a:spcBef>
              <a:spcAft>
                <a:spcPts val="600"/>
              </a:spcAft>
            </a:pPr>
            <a:r>
              <a:rPr lang="en-US" dirty="0" smtClean="0"/>
              <a:t>Professional staff with direct industry experience</a:t>
            </a:r>
          </a:p>
          <a:p>
            <a:pPr lvl="1">
              <a:spcBef>
                <a:spcPct val="25000"/>
              </a:spcBef>
              <a:spcAft>
                <a:spcPts val="600"/>
              </a:spcAft>
            </a:pPr>
            <a:r>
              <a:rPr lang="en-US" dirty="0" smtClean="0"/>
              <a:t>Client and customer focused delivery</a:t>
            </a:r>
          </a:p>
          <a:p>
            <a:pPr lvl="1">
              <a:spcBef>
                <a:spcPct val="25000"/>
              </a:spcBef>
              <a:spcAft>
                <a:spcPts val="600"/>
              </a:spcAft>
            </a:pPr>
            <a:r>
              <a:rPr lang="en-US" dirty="0" smtClean="0"/>
              <a:t>Independent and objective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294967295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/>
          <a:lstStyle/>
          <a:p>
            <a:fld id="{6D4CEF7A-E7B3-44BD-A7BE-22C923D506F3}" type="slidenum">
              <a:rPr lang="en-CA" smtClean="0"/>
              <a:pPr/>
              <a:t>4</a:t>
            </a:fld>
            <a:endParaRPr lang="en-CA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4294967295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/>
          <a:lstStyle/>
          <a:p>
            <a:r>
              <a:rPr lang="en-CA" dirty="0" smtClean="0"/>
              <a:t>July 2012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394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PwC’s LBI Delivery Model</a:t>
            </a:r>
            <a:r>
              <a:rPr lang="en-CA" dirty="0" smtClean="0"/>
              <a:t/>
            </a:r>
            <a:br>
              <a:rPr lang="en-CA" dirty="0" smtClean="0"/>
            </a:br>
            <a:endParaRPr lang="en-CA" b="0" i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Administration agreement with </a:t>
            </a:r>
            <a:r>
              <a:rPr lang="en-GB" dirty="0" smtClean="0"/>
              <a:t>Resource Practices Branch</a:t>
            </a:r>
            <a:endParaRPr lang="en-GB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Recipient (Contribution) Agreements with eligible recipients</a:t>
            </a:r>
          </a:p>
          <a:p>
            <a:pPr lvl="1">
              <a:lnSpc>
                <a:spcPct val="7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Distribution of funds to recipients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Review and approval of projects (due diligence)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Monitoring recipient performance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Auditing of work (performance/technical and financial)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Sanction management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Reporting to </a:t>
            </a:r>
            <a:r>
              <a:rPr lang="en-GB" dirty="0" smtClean="0"/>
              <a:t>government</a:t>
            </a: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BD5762-3BDC-484D-9503-7EA6D5A9A8CE}" type="slidenum">
              <a:rPr lang="en-CA" smtClean="0"/>
              <a:pPr/>
              <a:t>5</a:t>
            </a:fld>
            <a:endParaRPr lang="en-CA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CA" smtClean="0"/>
              <a:t>March 2014</a:t>
            </a:r>
            <a:endParaRPr lang="en-CA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smtClean="0"/>
              <a:t>FFT Business Meeting 2014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909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Accountability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Work closely with Government:  </a:t>
            </a:r>
            <a:r>
              <a:rPr lang="en-GB" dirty="0"/>
              <a:t>Region and District set project priorities and budgets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PwC is accountable for the delivery of activities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Provide direction and instruction to the recipient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Manage sanctions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Accountable for funding expenditure and recovery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PwC performance is subject to an annual independent audit</a:t>
            </a:r>
            <a:endParaRPr lang="en-GB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GB" dirty="0"/>
          </a:p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smtClean="0"/>
              <a:t>FFT Business Meeting 2014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BD5762-3BDC-484D-9503-7EA6D5A9A8CE}" type="slidenum">
              <a:rPr lang="en-CA" smtClean="0"/>
              <a:pPr/>
              <a:t>6</a:t>
            </a:fld>
            <a:endParaRPr lang="en-CA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CA" smtClean="0"/>
              <a:t>March 2014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2789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Communication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Region/District communicate with the recipient holder on: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Plan and budget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Finished product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Phases the project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Region and District provide PwC with direction for which projects will proceed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PwC will confirm submitted projects are consistent with District objectives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All instructions to the recipient holder will come from PwC (project specific and performance issues)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GB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GB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GB" dirty="0"/>
          </a:p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smtClean="0"/>
              <a:t>FFT Business Meeting 2014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BD5762-3BDC-484D-9503-7EA6D5A9A8CE}" type="slidenum">
              <a:rPr lang="en-CA" smtClean="0"/>
              <a:pPr/>
              <a:t>7</a:t>
            </a:fld>
            <a:endParaRPr lang="en-CA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CA" smtClean="0"/>
              <a:t>March 2014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2591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smtClean="0"/>
              <a:t>FFT Business Meeting 2014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BD5762-3BDC-484D-9503-7EA6D5A9A8CE}" type="slidenum">
              <a:rPr lang="en-CA" smtClean="0"/>
              <a:pPr/>
              <a:t>8</a:t>
            </a:fld>
            <a:endParaRPr lang="en-CA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CA" smtClean="0"/>
              <a:t>March 2014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1374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200"/>
            <a:ext cx="8077200" cy="2514600"/>
          </a:xfrm>
        </p:spPr>
        <p:txBody>
          <a:bodyPr/>
          <a:lstStyle/>
          <a:p>
            <a:r>
              <a:rPr lang="en-US" sz="2400" dirty="0"/>
              <a:t>Contact</a:t>
            </a:r>
            <a:r>
              <a:rPr lang="en-US" sz="2400" dirty="0" smtClean="0"/>
              <a:t>:	Kevin Bromley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		</a:t>
            </a:r>
            <a:r>
              <a:rPr lang="en-US" sz="2400" u="sng" dirty="0" smtClean="0">
                <a:solidFill>
                  <a:schemeClr val="accent1"/>
                </a:solidFill>
              </a:rPr>
              <a:t>kevin.bromley@</a:t>
            </a:r>
            <a:r>
              <a:rPr lang="en-US" sz="2400" dirty="0" smtClean="0">
                <a:hlinkClick r:id="rId3"/>
              </a:rPr>
              <a:t>ca.pwc.com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		</a:t>
            </a:r>
            <a:br>
              <a:rPr lang="en-US" sz="2400" dirty="0"/>
            </a:br>
            <a:r>
              <a:rPr lang="en-US" sz="2400" dirty="0" smtClean="0"/>
              <a:t>		Colin </a:t>
            </a:r>
            <a:r>
              <a:rPr lang="en-US" sz="2400" dirty="0"/>
              <a:t>Campbell</a:t>
            </a:r>
            <a:br>
              <a:rPr lang="en-US" sz="2400" dirty="0"/>
            </a:br>
            <a:r>
              <a:rPr lang="en-US" sz="2400" dirty="0"/>
              <a:t>		</a:t>
            </a:r>
            <a:r>
              <a:rPr lang="en-US" sz="2400" u="sng" dirty="0">
                <a:solidFill>
                  <a:schemeClr val="accent1"/>
                </a:solidFill>
              </a:rPr>
              <a:t>colin.l.campbell@</a:t>
            </a:r>
            <a:r>
              <a:rPr lang="en-US" sz="2400" dirty="0">
                <a:hlinkClick r:id="rId3"/>
              </a:rPr>
              <a:t>ca.pwc.com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		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>	</a:t>
            </a:r>
            <a:r>
              <a:rPr lang="en-US" sz="2400" dirty="0" smtClean="0"/>
              <a:t>	+</a:t>
            </a:r>
            <a:r>
              <a:rPr lang="en-US" sz="2400" dirty="0"/>
              <a:t>1-604-484-3480</a:t>
            </a:r>
            <a:endParaRPr lang="en-CA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CA" dirty="0" smtClean="0"/>
              <a:t>This content is for general information purposes only, and should not be used as a substitute for consultation with professional advisers.</a:t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smtClean="0"/>
              <a:t>© 2014 </a:t>
            </a:r>
            <a:r>
              <a:rPr lang="en-CA" dirty="0" smtClean="0"/>
              <a:t>PricewaterhouseCoopers LLP, an Ontario limited liability partnership. All rights reserved.</a:t>
            </a:r>
          </a:p>
          <a:p>
            <a:pPr lvl="0"/>
            <a:r>
              <a:rPr lang="en-CA" dirty="0" smtClean="0"/>
              <a:t>PwC refers to the Canadian firm, and may sometimes refer to the PwC network. Each member firm is a separate legal entity. Please see www.pwc.com/structure for further details.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wC">
  <a:themeElements>
    <a:clrScheme name="PwC Orange">
      <a:dk1>
        <a:srgbClr val="000000"/>
      </a:dk1>
      <a:lt1>
        <a:srgbClr val="FFFFFF"/>
      </a:lt1>
      <a:dk2>
        <a:srgbClr val="DC6900"/>
      </a:dk2>
      <a:lt2>
        <a:srgbClr val="FFFFFF"/>
      </a:lt2>
      <a:accent1>
        <a:srgbClr val="DC6900"/>
      </a:accent1>
      <a:accent2>
        <a:srgbClr val="FFB600"/>
      </a:accent2>
      <a:accent3>
        <a:srgbClr val="602320"/>
      </a:accent3>
      <a:accent4>
        <a:srgbClr val="DB536A"/>
      </a:accent4>
      <a:accent5>
        <a:srgbClr val="A32020"/>
      </a:accent5>
      <a:accent6>
        <a:srgbClr val="E0301E"/>
      </a:accent6>
      <a:hlink>
        <a:srgbClr val="DC6900"/>
      </a:hlink>
      <a:folHlink>
        <a:srgbClr val="DC6900"/>
      </a:folHlink>
    </a:clrScheme>
    <a:fontScheme name="PwC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ltGray">
        <a:solidFill>
          <a:schemeClr val="tx2"/>
        </a:solidFill>
        <a:ln w="3175"/>
      </a:spPr>
      <a:bodyPr rtlCol="0" anchor="ctr"/>
      <a:lstStyle>
        <a:defPPr algn="ctr">
          <a:defRPr dirty="0" err="1" smtClean="0">
            <a:solidFill>
              <a:schemeClr val="bg1"/>
            </a:solidFill>
            <a:latin typeface="Georgia" pitchFamily="18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indent="-274320">
          <a:spcAft>
            <a:spcPts val="900"/>
          </a:spcAft>
          <a:defRPr sz="2000" dirty="0" err="1" smtClean="0">
            <a:latin typeface="Georgia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1514</TotalTime>
  <Words>345</Words>
  <Application>Microsoft Office PowerPoint</Application>
  <PresentationFormat>On-screen Show (4:3)</PresentationFormat>
  <Paragraphs>89</Paragraphs>
  <Slides>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PwC</vt:lpstr>
      <vt:lpstr>FFT Business Meeting 2014</vt:lpstr>
      <vt:lpstr>Agenda</vt:lpstr>
      <vt:lpstr>Introduction PwC’s Involvement with the Land Base Program</vt:lpstr>
      <vt:lpstr>PwC’s Program Administration Approach</vt:lpstr>
      <vt:lpstr>PwC’s LBI Delivery Model </vt:lpstr>
      <vt:lpstr>Accountability</vt:lpstr>
      <vt:lpstr>Communication</vt:lpstr>
      <vt:lpstr>Questions</vt:lpstr>
      <vt:lpstr>Contact: Kevin Bromley   kevin.bromley@ca.pwc.com      Colin Campbell   colin.l.campbell@ca.pwc.com      +1-604-484-3480</vt:lpstr>
    </vt:vector>
  </TitlesOfParts>
  <Company>PwC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FFT Business Meeting 2014</dc:title>
  <dc:creator>Colin Campbell</dc:creator>
  <cp:lastModifiedBy>Colin Campbell</cp:lastModifiedBy>
  <cp:revision>88</cp:revision>
  <cp:lastPrinted>2014-03-26T21:20:59Z</cp:lastPrinted>
  <dcterms:created xsi:type="dcterms:W3CDTF">2010-09-07T13:26:45Z</dcterms:created>
  <dcterms:modified xsi:type="dcterms:W3CDTF">2014-03-27T18:22:26Z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 template version">
    <vt:lpwstr>6</vt:lpwstr>
  </property>
  <property fmtid="{D5CDD505-2E9C-101B-9397-08002B2CF9AE}" pid="3" name="TB template type">
    <vt:lpwstr>Onscreen</vt:lpwstr>
  </property>
  <property fmtid="{D5CDD505-2E9C-101B-9397-08002B2CF9AE}" pid="4" name="Template created by">
    <vt:lpwstr>PwC</vt:lpwstr>
  </property>
  <property fmtid="{D5CDD505-2E9C-101B-9397-08002B2CF9AE}" pid="5" name="Template version">
    <vt:lpwstr>6</vt:lpwstr>
  </property>
</Properties>
</file>