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6" r:id="rId2"/>
    <p:sldMasterId id="2147483744" r:id="rId3"/>
    <p:sldMasterId id="2147483756" r:id="rId4"/>
  </p:sldMasterIdLst>
  <p:notesMasterIdLst>
    <p:notesMasterId r:id="rId27"/>
  </p:notesMasterIdLst>
  <p:sldIdLst>
    <p:sldId id="257" r:id="rId5"/>
    <p:sldId id="270" r:id="rId6"/>
    <p:sldId id="293" r:id="rId7"/>
    <p:sldId id="314" r:id="rId8"/>
    <p:sldId id="329" r:id="rId9"/>
    <p:sldId id="312" r:id="rId10"/>
    <p:sldId id="334" r:id="rId11"/>
    <p:sldId id="319" r:id="rId12"/>
    <p:sldId id="318" r:id="rId13"/>
    <p:sldId id="309" r:id="rId14"/>
    <p:sldId id="323" r:id="rId15"/>
    <p:sldId id="331" r:id="rId16"/>
    <p:sldId id="313" r:id="rId17"/>
    <p:sldId id="330" r:id="rId18"/>
    <p:sldId id="322" r:id="rId19"/>
    <p:sldId id="321" r:id="rId20"/>
    <p:sldId id="320" r:id="rId21"/>
    <p:sldId id="332" r:id="rId22"/>
    <p:sldId id="333" r:id="rId23"/>
    <p:sldId id="328" r:id="rId24"/>
    <p:sldId id="326" r:id="rId25"/>
    <p:sldId id="268" r:id="rId26"/>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27624" autoAdjust="0"/>
  </p:normalViewPr>
  <p:slideViewPr>
    <p:cSldViewPr>
      <p:cViewPr varScale="1">
        <p:scale>
          <a:sx n="25" d="100"/>
          <a:sy n="25" d="100"/>
        </p:scale>
        <p:origin x="2685" y="15"/>
      </p:cViewPr>
      <p:guideLst>
        <p:guide orient="horz" pos="2160"/>
        <p:guide pos="2880"/>
      </p:guideLst>
    </p:cSldViewPr>
  </p:slideViewPr>
  <p:notesTextViewPr>
    <p:cViewPr>
      <p:scale>
        <a:sx n="1" d="1"/>
        <a:sy n="1" d="1"/>
      </p:scale>
      <p:origin x="0" y="0"/>
    </p:cViewPr>
  </p:notesTextViewPr>
  <p:notesViewPr>
    <p:cSldViewPr>
      <p:cViewPr>
        <p:scale>
          <a:sx n="76" d="100"/>
          <a:sy n="76" d="100"/>
        </p:scale>
        <p:origin x="2781" y="60"/>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CA"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4F23EC0-5806-4B55-A7E2-444CF60E0CF0}" type="datetimeFigureOut">
              <a:rPr lang="en-CA" smtClean="0"/>
              <a:t>2019-07-15</a:t>
            </a:fld>
            <a:endParaRPr lang="en-CA"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CA"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055458F-53B4-43D0-9645-8BDFDB959587}" type="slidenum">
              <a:rPr lang="en-CA" smtClean="0"/>
              <a:t>‹#›</a:t>
            </a:fld>
            <a:endParaRPr lang="en-CA" dirty="0"/>
          </a:p>
        </p:txBody>
      </p:sp>
    </p:spTree>
    <p:extLst>
      <p:ext uri="{BB962C8B-B14F-4D97-AF65-F5344CB8AC3E}">
        <p14:creationId xmlns:p14="http://schemas.microsoft.com/office/powerpoint/2010/main" val="2079001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CA" dirty="0"/>
              <a:t>Introductions.</a:t>
            </a:r>
          </a:p>
          <a:p>
            <a:pPr marL="171450" indent="-171450">
              <a:buFont typeface="Arial" panose="020B0604020202020204" pitchFamily="34" charset="0"/>
              <a:buChar char="•"/>
            </a:pPr>
            <a:r>
              <a:rPr lang="en-US" dirty="0"/>
              <a:t>This is the second of two webinars.</a:t>
            </a:r>
            <a:r>
              <a:rPr lang="en-US" baseline="0" dirty="0"/>
              <a:t> </a:t>
            </a:r>
          </a:p>
          <a:p>
            <a:pPr marL="171450" indent="-171450">
              <a:buFont typeface="Arial" panose="020B0604020202020204" pitchFamily="34" charset="0"/>
              <a:buChar char="•"/>
            </a:pPr>
            <a:r>
              <a:rPr lang="en-US" baseline="0" dirty="0"/>
              <a:t>Our first webinar was on June 13</a:t>
            </a:r>
            <a:r>
              <a:rPr lang="en-US" baseline="30000" dirty="0"/>
              <a:t>th</a:t>
            </a:r>
            <a:r>
              <a:rPr lang="en-US" baseline="0" dirty="0"/>
              <a:t>, and the recording has been posted to both the Rural Dividend and Economic Development Webinar Series website. The first webinar focused on an overview of the Rural Dividend Program and the updates that have been implemented for the sixth intake period. A reminder that that sixth intake will close at midnight PDT on August 15</a:t>
            </a:r>
            <a:r>
              <a:rPr lang="en-US" baseline="30000" dirty="0"/>
              <a:t>th</a:t>
            </a:r>
            <a:r>
              <a:rPr lang="en-US" baseline="0" dirty="0"/>
              <a:t>.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a:t>
            </a:fld>
            <a:endParaRPr lang="en-US" dirty="0">
              <a:solidFill>
                <a:prstClr val="black"/>
              </a:solidFill>
            </a:endParaRPr>
          </a:p>
        </p:txBody>
      </p:sp>
    </p:spTree>
    <p:extLst>
      <p:ext uri="{BB962C8B-B14F-4D97-AF65-F5344CB8AC3E}">
        <p14:creationId xmlns:p14="http://schemas.microsoft.com/office/powerpoint/2010/main" val="6013780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171450" indent="-171450">
              <a:buFont typeface="Arial" panose="020B0604020202020204" pitchFamily="34" charset="0"/>
              <a:buChar char="•"/>
            </a:pPr>
            <a:r>
              <a:rPr lang="en-CA" baseline="0" dirty="0"/>
              <a:t>The components and deliverables section of the application asks you to define the specific things you hope to accomplish during your project. In previous intakes this portion of the application was called outcomes and indicators and sometimes the information received was broad or difficult to link to the project activities, such as “this project will increase the happiness of all community members”. Therefore,  the application was updated to ask for components and deliverables because we want applicants to think specifically about the project activities or steps that will be completed during the project and the particular outputs that will result from those activities and steps.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US" baseline="0" dirty="0"/>
              <a:t>Project components are specific project activities, steps or phases that will be completed as part of the implementation of your project, such as: Training workshops.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Project Deliverables are the specific outputs that will result from the completion of the proposed project components, such as: workshop schedule developed, trainer hired to deliver workshop, number of workshops to be completed, number of participants.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Make sure that your project components and related deliverables can be successfully completed within the two year time limit. Additionally, other documents and sections of your application should demonstrate linkages to your project components and deliverables, such as your project timelines and the information in your budget form.</a:t>
            </a:r>
            <a:endParaRPr lang="en-CA" baseline="0"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171450" indent="-171450">
              <a:buFont typeface="Arial" panose="020B0604020202020204" pitchFamily="34" charset="0"/>
              <a:buChar char="•"/>
            </a:pPr>
            <a:r>
              <a:rPr lang="en-CA" baseline="0" dirty="0"/>
              <a:t>Your application should demonstrate that the project is consistent with community or economic development planning.</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Tell why the project is important for economic development in the communities that will directly benefit by referencing specific sections or goals in the community’s plans.</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In addition to community or economic development plans, if your project has a link to regional plans (ex. destination development, trail strategies, </a:t>
            </a:r>
            <a:r>
              <a:rPr lang="en-CA" baseline="0" dirty="0" err="1"/>
              <a:t>etc</a:t>
            </a:r>
            <a:r>
              <a:rPr lang="en-CA" baseline="0" dirty="0"/>
              <a:t>…), then you should also highlight the links.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endParaRPr lang="en-CA" baseline="0" dirty="0"/>
          </a:p>
          <a:p>
            <a:pPr marL="0" indent="0">
              <a:buFont typeface="Arial" panose="020B0604020202020204" pitchFamily="34" charset="0"/>
              <a:buNone/>
            </a:pPr>
            <a:endParaRPr lang="en-CA" baseline="0"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0" indent="0">
              <a:buFont typeface="Arial" panose="020B0604020202020204" pitchFamily="34" charset="0"/>
              <a:buNone/>
            </a:pPr>
            <a:r>
              <a:rPr lang="en-US" b="1" dirty="0"/>
              <a:t>ANNA</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In addition to projects being consistent with community planning, your application should also demonstrate the existing support for project.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Indicate how support for your project has been demonstrated within the community or communities that will benefit or where project activities will take place. Where applicable, outcomes from formal or informal discussions with indigenous communities should be detailed.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Additionally, include any letters of support that are relevant and specific to your project and Rural Dividend application, as attachments. You can also reference these letters when describing the project’s support. </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Any community consultation (ex. town halls, surveys) that relates to the project can also be detailed and supporting documents like meeting minutes or survey results can be included with the application.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If consultation and support gathering is part of your project activities, explain how that support will be obtained and when. </a:t>
            </a:r>
          </a:p>
          <a:p>
            <a:pPr marL="0" indent="0">
              <a:buFontTx/>
              <a:buNone/>
            </a:pPr>
            <a:endParaRPr lang="en-US" baseline="0"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0" indent="0" fontAlgn="base">
              <a:spcAft>
                <a:spcPct val="0"/>
              </a:spcAft>
              <a:buClr>
                <a:srgbClr val="0A2972"/>
              </a:buClr>
              <a:buSzPct val="100000"/>
              <a:buFont typeface="Arial" panose="020B0604020202020204" pitchFamily="34" charset="0"/>
              <a:buNone/>
            </a:pPr>
            <a:r>
              <a:rPr lang="en-CA" b="1" dirty="0">
                <a:solidFill>
                  <a:srgbClr val="003062"/>
                </a:solidFill>
                <a:latin typeface="Arial" charset="0"/>
                <a:cs typeface="Arial" charset="0"/>
              </a:rPr>
              <a:t>ANNA</a:t>
            </a:r>
          </a:p>
          <a:p>
            <a:pPr marL="0" indent="0" fontAlgn="base">
              <a:spcAft>
                <a:spcPct val="0"/>
              </a:spcAft>
              <a:buClr>
                <a:srgbClr val="0A2972"/>
              </a:buClr>
              <a:buSzPct val="100000"/>
              <a:buFont typeface="Arial" panose="020B0604020202020204" pitchFamily="34" charset="0"/>
              <a:buNone/>
            </a:pPr>
            <a:endParaRPr lang="en-CA" dirty="0">
              <a:solidFill>
                <a:srgbClr val="003062"/>
              </a:solidFill>
              <a:latin typeface="Arial" charset="0"/>
              <a:cs typeface="Arial" charset="0"/>
            </a:endParaRPr>
          </a:p>
          <a:p>
            <a:pPr marL="171450" indent="-171450" fontAlgn="base">
              <a:spcAft>
                <a:spcPct val="0"/>
              </a:spcAft>
              <a:buClr>
                <a:srgbClr val="0A2972"/>
              </a:buClr>
              <a:buSzPct val="100000"/>
              <a:buFont typeface="Arial" panose="020B0604020202020204" pitchFamily="34" charset="0"/>
              <a:buChar char="•"/>
            </a:pPr>
            <a:r>
              <a:rPr lang="en-CA" dirty="0">
                <a:solidFill>
                  <a:srgbClr val="003062"/>
                </a:solidFill>
                <a:latin typeface="Arial" charset="0"/>
                <a:cs typeface="Arial" charset="0"/>
              </a:rPr>
              <a:t>After providing details about your project, you will be prompted to identify the project timelines including the start and end dates. </a:t>
            </a: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171450" indent="-171450" fontAlgn="base">
              <a:spcAft>
                <a:spcPct val="0"/>
              </a:spcAft>
              <a:buClr>
                <a:srgbClr val="0A2972"/>
              </a:buClr>
              <a:buSzPct val="100000"/>
              <a:buFont typeface="Arial" panose="020B0604020202020204" pitchFamily="34" charset="0"/>
              <a:buChar char="•"/>
            </a:pPr>
            <a:r>
              <a:rPr lang="en-CA" dirty="0">
                <a:solidFill>
                  <a:srgbClr val="003062"/>
                </a:solidFill>
                <a:latin typeface="Arial" charset="0"/>
                <a:cs typeface="Arial" charset="0"/>
              </a:rPr>
              <a:t>When determining your start date we encourage all applicants to remember that funding decisions are expected about six months after the intake close. As such, you may wish to account for the review and assessment period and plan to start your project at least six months following the intake close or August 15th. </a:t>
            </a: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171450" marR="0" lvl="0" indent="-171450" algn="l" defTabSz="914400" rtl="0" eaLnBrk="1" fontAlgn="base" latinLnBrk="0" hangingPunct="1">
              <a:lnSpc>
                <a:spcPct val="100000"/>
              </a:lnSpc>
              <a:spcBef>
                <a:spcPts val="0"/>
              </a:spcBef>
              <a:spcAft>
                <a:spcPct val="0"/>
              </a:spcAft>
              <a:buClr>
                <a:srgbClr val="0A2972"/>
              </a:buClr>
              <a:buSzPct val="100000"/>
              <a:buFont typeface="Arial" panose="020B0604020202020204" pitchFamily="34" charset="0"/>
              <a:buChar char="•"/>
              <a:tabLst/>
              <a:defRPr/>
            </a:pPr>
            <a:r>
              <a:rPr lang="en-CA" dirty="0">
                <a:solidFill>
                  <a:srgbClr val="003062"/>
                </a:solidFill>
                <a:latin typeface="Arial" charset="0"/>
                <a:cs typeface="Arial" charset="0"/>
              </a:rPr>
              <a:t>Your project dates must align with the 24 month or two year criteria of the Program and the online application form will not let you exceed this duration. </a:t>
            </a: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171450" indent="-171450" fontAlgn="base">
              <a:spcAft>
                <a:spcPct val="0"/>
              </a:spcAft>
              <a:buClr>
                <a:srgbClr val="0A2972"/>
              </a:buClr>
              <a:buSzPct val="100000"/>
              <a:buFont typeface="Arial" panose="020B0604020202020204" pitchFamily="34" charset="0"/>
              <a:buChar char="•"/>
            </a:pPr>
            <a:r>
              <a:rPr lang="en-CA" dirty="0">
                <a:solidFill>
                  <a:srgbClr val="003062"/>
                </a:solidFill>
                <a:latin typeface="Arial" charset="0"/>
                <a:cs typeface="Arial" charset="0"/>
              </a:rPr>
              <a:t>The information about your project timelines should be consistent with your budget and the rest of your application. As such, when detailing your timelines, think back to your components and deliverables and reference them as milestones. For example, if your project component is training workshops, your project milestones could include : development of workshop content – January 1 2020 – April 1, 2020, Recruitment of workshop participants April 1 2020 – July 1, 2020, Delivery of workshops: August 1, 2020 – November 1, 2020, etc.</a:t>
            </a: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171450" indent="-171450" fontAlgn="base">
              <a:spcAft>
                <a:spcPct val="0"/>
              </a:spcAft>
              <a:buClr>
                <a:srgbClr val="0A2972"/>
              </a:buClr>
              <a:buSzPct val="100000"/>
              <a:buFont typeface="Arial" panose="020B0604020202020204" pitchFamily="34" charset="0"/>
              <a:buChar char="•"/>
            </a:pPr>
            <a:r>
              <a:rPr lang="en-CA" dirty="0">
                <a:solidFill>
                  <a:srgbClr val="003062"/>
                </a:solidFill>
                <a:latin typeface="Arial" charset="0"/>
                <a:cs typeface="Arial" charset="0"/>
              </a:rPr>
              <a:t>The dates listed in your project timelines should also align with the overall start and end dates for the project.</a:t>
            </a: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171450" indent="-171450" fontAlgn="base">
              <a:spcAft>
                <a:spcPct val="0"/>
              </a:spcAft>
              <a:buClr>
                <a:srgbClr val="0A2972"/>
              </a:buClr>
              <a:buSzPct val="100000"/>
              <a:buFont typeface="Arial" panose="020B0604020202020204" pitchFamily="34" charset="0"/>
              <a:buChar char="•"/>
            </a:pPr>
            <a:r>
              <a:rPr lang="en-CA" dirty="0">
                <a:solidFill>
                  <a:srgbClr val="003062"/>
                </a:solidFill>
                <a:latin typeface="Arial" charset="0"/>
                <a:cs typeface="Arial" charset="0"/>
              </a:rPr>
              <a:t>As there is a maximum duration of 2 years for projects, it is important to consider the potential for project delays. Try to provide yourself with a timeline that is realistic and that will allow you to successfully complete the project without having to alter your estimated dates. Some factors that could delay a project include weather, a lack of qualified candidates to deliver the project or staff turnover.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0" indent="0">
              <a:buFontTx/>
              <a:buNone/>
            </a:pPr>
            <a:r>
              <a:rPr lang="en-CA" b="1" baseline="0" dirty="0"/>
              <a:t>ANNA</a:t>
            </a:r>
          </a:p>
          <a:p>
            <a:pPr marL="0" indent="0">
              <a:buFontTx/>
              <a:buNone/>
            </a:pPr>
            <a:endParaRPr lang="en-CA" baseline="0" dirty="0"/>
          </a:p>
          <a:p>
            <a:pPr marL="171450" indent="-171450">
              <a:buFont typeface="Arial" panose="020B0604020202020204" pitchFamily="34" charset="0"/>
              <a:buChar char="•"/>
            </a:pPr>
            <a:r>
              <a:rPr lang="en-CA" baseline="0" dirty="0"/>
              <a:t>Some projects may create staff positions or include activities that continue once the project components and deliverables funded by the Rural Dividend are complete.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If your project establishes a staff position or ongoing activities, then you should explain how you plan to sustain the positions or activities following Rural Dividend funding. For examples, will the activity established by the original project, generate revenue to support it’s continuation?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Give as much detail as possible in this section, as applications that do not provide information on how continuing work or staff positions will be supported may be penalized in the review and assessment process. </a:t>
            </a:r>
          </a:p>
          <a:p>
            <a:pPr marL="0" indent="0">
              <a:buFont typeface="Arial" panose="020B0604020202020204" pitchFamily="34" charset="0"/>
              <a:buNone/>
            </a:pPr>
            <a:endParaRPr lang="en-CA" baseline="0" dirty="0"/>
          </a:p>
          <a:p>
            <a:pPr marL="0" indent="0">
              <a:buFontTx/>
              <a:buNone/>
            </a:pPr>
            <a:endParaRPr lang="en-CA" baseline="0" dirty="0"/>
          </a:p>
          <a:p>
            <a:pPr marL="0" indent="0">
              <a:buFontTx/>
              <a:buNone/>
            </a:pPr>
            <a:endParaRPr lang="en-CA" baseline="0" dirty="0"/>
          </a:p>
          <a:p>
            <a:pPr marL="0" indent="0">
              <a:buFontTx/>
              <a:buNone/>
            </a:pPr>
            <a:endParaRPr lang="en-CA" baseline="0" dirty="0"/>
          </a:p>
          <a:p>
            <a:pPr marL="0" indent="0">
              <a:buFontTx/>
              <a:buNone/>
            </a:pPr>
            <a:r>
              <a:rPr lang="en-CA" baseline="0" dirty="0"/>
              <a:t>.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14</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0" indent="0">
              <a:buFontTx/>
              <a:buNone/>
            </a:pPr>
            <a:r>
              <a:rPr lang="en-CA" b="1" baseline="0" dirty="0"/>
              <a:t>ANNA</a:t>
            </a:r>
          </a:p>
          <a:p>
            <a:pPr marL="0" indent="0">
              <a:buFontTx/>
              <a:buNone/>
            </a:pPr>
            <a:endParaRPr lang="en-CA" b="1" baseline="0" dirty="0"/>
          </a:p>
          <a:p>
            <a:pPr marL="171450" indent="-171450">
              <a:buFont typeface="Arial" panose="020B0604020202020204" pitchFamily="34" charset="0"/>
              <a:buChar char="•"/>
            </a:pPr>
            <a:r>
              <a:rPr lang="en-CA" baseline="0" dirty="0"/>
              <a:t>The skills and resources section is for you to demonstrate the expertise, knowledge, and skills base that will be used to deliver your project. Depending on where you are in the project planning stage, you can include examples of your organization’s experience in delivering similar projects as well as the qualifications of any contractors attached to the project.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You can also include information about previous successful projects or project phases funded by the Rural Dividend in this section  </a:t>
            </a:r>
          </a:p>
          <a:p>
            <a:pPr marL="0" indent="0">
              <a:buFontTx/>
              <a:buNone/>
            </a:pPr>
            <a:endParaRPr lang="en-CA" baseline="0" dirty="0"/>
          </a:p>
          <a:p>
            <a:pPr marL="171450" indent="-171450">
              <a:buFont typeface="Arial" panose="020B0604020202020204" pitchFamily="34" charset="0"/>
              <a:buChar char="•"/>
            </a:pPr>
            <a:r>
              <a:rPr lang="en-CA" baseline="0" dirty="0"/>
              <a:t>Any project involves some level of risk. Demonstrate that you have considered any risks or potential roadblocks that your project could encounter and explain what you have done to plan for and mitigate those risks. For example, risks could be related to weather, or even securing space for training workshops.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Thinking about the potential risks to your project can also help you develop timelines for the activities you will undertake by considering where to add additional time as a contingency. </a:t>
            </a:r>
          </a:p>
          <a:p>
            <a:pPr marL="0" indent="0">
              <a:buFontTx/>
              <a:buNone/>
            </a:pPr>
            <a:endParaRPr lang="en-CA" baseline="0" dirty="0"/>
          </a:p>
          <a:p>
            <a:pPr marL="0" indent="0">
              <a:buFontTx/>
              <a:buNone/>
            </a:pPr>
            <a:endParaRPr lang="en-CA" baseline="0"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15</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0" indent="0">
              <a:buFontTx/>
              <a:buNone/>
            </a:pPr>
            <a:r>
              <a:rPr lang="en-CA" b="1" baseline="0" dirty="0"/>
              <a:t>ANNA</a:t>
            </a:r>
          </a:p>
          <a:p>
            <a:pPr marL="0" indent="0">
              <a:buFontTx/>
              <a:buNone/>
            </a:pPr>
            <a:endParaRPr lang="en-CA" baseline="0" dirty="0"/>
          </a:p>
          <a:p>
            <a:pPr marL="171450" indent="-171450">
              <a:buFont typeface="Arial" panose="020B0604020202020204" pitchFamily="34" charset="0"/>
              <a:buChar char="•"/>
            </a:pPr>
            <a:r>
              <a:rPr lang="en-CA" baseline="0" dirty="0"/>
              <a:t>As we hope you are all aware, the Rural Dividend program has strict limits when it comes to project costs related to infrastructure. For the 6</a:t>
            </a:r>
            <a:r>
              <a:rPr lang="en-CA" baseline="30000" dirty="0"/>
              <a:t>th</a:t>
            </a:r>
            <a:r>
              <a:rPr lang="en-CA" baseline="0" dirty="0"/>
              <a:t> intake, infrastructure-related costs can account for 35% of the total project cost.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If there are infrastructure-related costs, activities, or components for your project, demonstrate how and why the infrastructure is integral to the project and how it links to or supports economic development (</a:t>
            </a:r>
            <a:r>
              <a:rPr lang="en-CA" baseline="0" dirty="0" err="1"/>
              <a:t>e.g</a:t>
            </a:r>
            <a:r>
              <a:rPr lang="en-CA" baseline="0" dirty="0"/>
              <a:t> job creation, business development or business retention/attraction, revenue generation, etc.).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You will also need to provide information identifying who will own the infrastructure created as a result of the project and who will be responsible for its ongoing maintenance. Please note that this does not need to be the same entity or person. This is also a good area to identify if an organization has signed an agreement for ongoing maintenance with the owner of the infrastructure.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16</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0" indent="0">
              <a:buFont typeface="Arial" panose="020B0604020202020204" pitchFamily="34" charset="0"/>
              <a:buNone/>
            </a:pPr>
            <a:r>
              <a:rPr lang="en-CA" b="1" baseline="0" dirty="0"/>
              <a:t>ANNA</a:t>
            </a:r>
          </a:p>
          <a:p>
            <a:pPr marL="0" indent="0">
              <a:buFont typeface="Arial" panose="020B0604020202020204" pitchFamily="34" charset="0"/>
              <a:buNone/>
            </a:pPr>
            <a:endParaRPr lang="en-CA" baseline="0" dirty="0"/>
          </a:p>
          <a:p>
            <a:pPr marL="171450" indent="-171450">
              <a:buFont typeface="Arial" panose="020B0604020202020204" pitchFamily="34" charset="0"/>
              <a:buChar char="•"/>
            </a:pPr>
            <a:r>
              <a:rPr lang="en-CA" baseline="0" dirty="0"/>
              <a:t>Partnership applications require that you provide specific information about your formal project partner or partners including the organization name, a contact person and their phone and email. </a:t>
            </a:r>
          </a:p>
          <a:p>
            <a:pPr marL="0" indent="0">
              <a:buFont typeface="Arial" panose="020B0604020202020204" pitchFamily="34" charset="0"/>
              <a:buNone/>
            </a:pPr>
            <a:endParaRPr lang="en-CA" baseline="0" dirty="0"/>
          </a:p>
          <a:p>
            <a:pPr marL="171450" indent="-171450">
              <a:buFont typeface="Arial" panose="020B0604020202020204" pitchFamily="34" charset="0"/>
              <a:buChar char="•"/>
            </a:pPr>
            <a:r>
              <a:rPr lang="en-CA" baseline="0" dirty="0"/>
              <a:t>All project partners listed in the application must submit a letter that demonstrates their commitment to the project and details the role they will play in delivering the project.</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Ensure that when describing the active role that your project partner or partners will take in the application that the information aligns with that in the partnership letter(s). Inconsistencies or a lack of detail will have a negative impact on the assessment of the project. </a:t>
            </a:r>
          </a:p>
          <a:p>
            <a:pPr marL="171450" indent="-171450">
              <a:buFont typeface="Arial" panose="020B0604020202020204" pitchFamily="34" charset="0"/>
              <a:buChar char="•"/>
            </a:pPr>
            <a:endParaRPr lang="en-CA"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A reminder that an eligible project partners must have an active role in the project. If other organizations are supportive of or are only providing funding to your project, then they should be identified elsewhere in your application – not as formal partners.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If you are submitting a project under the project development or single applicant streams, you can list project partners, however you are not required to submit partnership letters nor are you required to detail the role the partners will play in the project. However, providing this information can help provide important context and clarity to your application. If you have no project partners, you can enter N/A in the question about partners roles and you will not be penalized.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r>
              <a:rPr lang="en-CA" sz="1200" b="1" kern="1200" dirty="0">
                <a:solidFill>
                  <a:schemeClr val="tx1"/>
                </a:solidFill>
                <a:effectLst/>
                <a:latin typeface="+mn-lt"/>
                <a:ea typeface="+mn-ea"/>
                <a:cs typeface="+mn-cs"/>
              </a:rPr>
              <a:t>ANNA</a:t>
            </a:r>
          </a:p>
          <a:p>
            <a:pPr marL="0" lvl="0" indent="0">
              <a:buFont typeface="Arial" panose="020B0604020202020204" pitchFamily="34" charset="0"/>
              <a:buNone/>
            </a:pP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There are certain key documents that the Program requires all applicants submit through the online application form in order to be eligible for funding. </a:t>
            </a: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Specifically, all applicants must submit:</a:t>
            </a: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Financial statements for the applicant organization, An update for the sixth intake is that internally prepared or Notice to reader statements can now be used for funding requests up to $50K</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A budget for their project using the Rural Dividend budget form, available for download on our website, and </a:t>
            </a:r>
            <a:endParaRPr lang="en-CA" sz="12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kern="1200" dirty="0">
                <a:solidFill>
                  <a:schemeClr val="tx1"/>
                </a:solidFill>
                <a:effectLst/>
                <a:latin typeface="+mn-lt"/>
                <a:ea typeface="+mn-ea"/>
                <a:cs typeface="+mn-cs"/>
              </a:rPr>
              <a:t>A resolution from the applicant organization showing support for the proposed project. The resolution must be submitted with the application. It can be passed via electronic/email.</a:t>
            </a:r>
            <a:endParaRPr lang="en-US" sz="1200" b="1" kern="1200" dirty="0">
              <a:solidFill>
                <a:schemeClr val="tx1"/>
              </a:solidFill>
              <a:effectLst/>
              <a:latin typeface="+mn-lt"/>
              <a:ea typeface="+mn-ea"/>
              <a:cs typeface="+mn-cs"/>
            </a:endParaRPr>
          </a:p>
          <a:p>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In addition to the core documents that all applicants must submit – Indigenous and non-Indigenous not-for-profit organizations and First Nations development corporations are also required to submit articles of incorporation for their organizations.</a:t>
            </a:r>
          </a:p>
          <a:p>
            <a:pPr marL="171450" lvl="0" indent="-171450">
              <a:buFont typeface="Arial" panose="020B0604020202020204" pitchFamily="34" charset="0"/>
              <a:buChar char="•"/>
            </a:pPr>
            <a:endParaRPr lang="en-CA"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All organizations submitting applications under the partnership funding stream must submit a partnership letter from each organization listed as a partner on their application. </a:t>
            </a:r>
            <a:endParaRPr lang="en-CA" sz="1200" kern="1200" dirty="0">
              <a:solidFill>
                <a:schemeClr val="tx1"/>
              </a:solidFill>
              <a:effectLst/>
              <a:latin typeface="+mn-lt"/>
              <a:ea typeface="+mn-ea"/>
              <a:cs typeface="+mn-cs"/>
            </a:endParaRPr>
          </a:p>
          <a:p>
            <a:pPr marL="0" indent="0">
              <a:buFontTx/>
              <a:buNone/>
            </a:pPr>
            <a:endParaRPr lang="en-CA" baseline="0"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18</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0" indent="0">
              <a:buFontTx/>
              <a:buNone/>
            </a:pPr>
            <a:r>
              <a:rPr lang="en-CA" b="1" baseline="0" dirty="0"/>
              <a:t>ANNA</a:t>
            </a:r>
          </a:p>
          <a:p>
            <a:pPr marL="0" indent="0">
              <a:buFontTx/>
              <a:buNone/>
            </a:pPr>
            <a:endParaRPr lang="en-CA"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Your budget form should be consistent with your application. Activities, project components and deliverables not referenced in the application, should not be listed in the budget.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Include as much detail as possible to explain what each cost entails (such as staff position, number of hours, term). </a:t>
            </a:r>
            <a:r>
              <a:rPr lang="en-US" baseline="0" dirty="0"/>
              <a:t>Detailed descriptions of costs should also be accurate estimates, although we do understand that most costs listed are only estimates until the project is underway. Supporting documentation such as quotes from contractors can also be included to support the project budget.</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For each cost listed in the budget, you must select if the it will be paid for by Rural Dividend funds, through in-kind contributions, or by other sources (examples of other funding sources include, funding from your organization, other grant funds or other government funds). The costs that have been identified as in-kind will form a maximum of 10% of your applicant contribution, however you can include additional in-kind contributions if you wish.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The budget must also demonstrate that the applicant financial contribution, if applicable, has been met. </a:t>
            </a:r>
          </a:p>
          <a:p>
            <a:pPr marL="171450" indent="-171450">
              <a:buFont typeface="Arial" panose="020B0604020202020204" pitchFamily="34" charset="0"/>
              <a:buChar char="•"/>
            </a:pPr>
            <a:endParaRPr lang="en-US" baseline="0" dirty="0"/>
          </a:p>
          <a:p>
            <a:pPr marL="171450" indent="-171450">
              <a:buFont typeface="Arial" panose="020B0604020202020204" pitchFamily="34" charset="0"/>
              <a:buChar char="•"/>
            </a:pPr>
            <a:r>
              <a:rPr lang="en-US" baseline="0" dirty="0"/>
              <a:t>In addition to meeting the applicant contribution, we will assess the project budget for the following components:</a:t>
            </a:r>
          </a:p>
          <a:p>
            <a:pPr marL="628650" lvl="1" indent="-171450">
              <a:buFont typeface="Arial" panose="020B0604020202020204" pitchFamily="34" charset="0"/>
              <a:buChar char="•"/>
            </a:pPr>
            <a:r>
              <a:rPr lang="en-US" baseline="0" dirty="0"/>
              <a:t>Costs that are direct and essential to project implementation and are clearly linked to project activities described in the application.</a:t>
            </a:r>
          </a:p>
          <a:p>
            <a:pPr marL="628650" lvl="1" indent="-171450">
              <a:buFont typeface="Arial" panose="020B0604020202020204" pitchFamily="34" charset="0"/>
              <a:buChar char="•"/>
            </a:pPr>
            <a:r>
              <a:rPr lang="en-US" baseline="0" dirty="0"/>
              <a:t>Indicates clearly that costs assigned to Rural Dividend funding meet the program’s eligibility criteria. </a:t>
            </a:r>
          </a:p>
          <a:p>
            <a:pPr marL="628650" lvl="1" indent="-171450">
              <a:buFont typeface="Arial" panose="020B0604020202020204" pitchFamily="34" charset="0"/>
              <a:buChar char="•"/>
            </a:pPr>
            <a:r>
              <a:rPr lang="en-US" baseline="0" dirty="0"/>
              <a:t>The inclusion of ineligible costs, including exceeding the Program’s limits on infrastructure and capital costs, will impact the assessment of the application and may result in ineligibility.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19</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1040" y="4473892"/>
            <a:ext cx="5608320" cy="4480327"/>
          </a:xfrm>
        </p:spPr>
        <p:txBody>
          <a:bodyPr/>
          <a:lstStyle/>
          <a:p>
            <a:pPr marL="171450" indent="-171450">
              <a:buFont typeface="Arial" panose="020B0604020202020204" pitchFamily="34" charset="0"/>
              <a:buChar char="•"/>
            </a:pPr>
            <a:r>
              <a:rPr lang="en-US" baseline="0" dirty="0"/>
              <a:t>The webinar today will include some general advice to help support the development of a strong application, some tips to help you in developing you answers to the application questions, and then some additional criteria for applications, including partnerships projects, the Rural Dividend budget form, and mandatory supporting documents.</a:t>
            </a:r>
          </a:p>
          <a:p>
            <a:pPr marL="171450" indent="-171450">
              <a:buFont typeface="Arial" panose="020B0604020202020204" pitchFamily="34" charset="0"/>
              <a:buChar char="•"/>
            </a:pPr>
            <a:r>
              <a:rPr lang="en-US" baseline="0" dirty="0"/>
              <a:t>Where applicable we have incorporated examples for additional clarity.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465605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r>
              <a:rPr lang="en-CA" sz="1200" b="1" u="none" kern="1200" dirty="0">
                <a:solidFill>
                  <a:schemeClr val="tx1"/>
                </a:solidFill>
                <a:effectLst/>
                <a:latin typeface="+mn-lt"/>
                <a:ea typeface="+mn-ea"/>
                <a:cs typeface="+mn-cs"/>
              </a:rPr>
              <a:t>ANNA</a:t>
            </a:r>
          </a:p>
          <a:p>
            <a:pPr marL="0" indent="0">
              <a:buFont typeface="Arial" panose="020B0604020202020204" pitchFamily="34" charset="0"/>
              <a:buNone/>
            </a:pP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kern="1200" dirty="0">
                <a:solidFill>
                  <a:schemeClr val="tx1"/>
                </a:solidFill>
                <a:effectLst/>
                <a:latin typeface="+mn-lt"/>
                <a:ea typeface="+mn-ea"/>
                <a:cs typeface="+mn-cs"/>
              </a:rPr>
              <a:t>Regional Managers within the Regional Economic Operations Branch are available to support communities in pursuing economic development opportunities.   </a:t>
            </a: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endParaRPr lang="en-US"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They provide on-the-ground economic development advisory services and are an excellent resource for applicants who are looking for feedback on potential projects for the Rural Dividend Program. </a:t>
            </a:r>
          </a:p>
          <a:p>
            <a:pPr marL="171450" indent="-171450">
              <a:buFont typeface="Arial" panose="020B0604020202020204" pitchFamily="34" charset="0"/>
              <a:buChar char="•"/>
            </a:pPr>
            <a:endParaRPr lang="en-CA" sz="1200" kern="1200" dirty="0">
              <a:solidFill>
                <a:schemeClr val="tx1"/>
              </a:solidFill>
              <a:effectLst/>
              <a:latin typeface="+mn-lt"/>
              <a:ea typeface="+mn-ea"/>
              <a:cs typeface="+mn-cs"/>
            </a:endParaRPr>
          </a:p>
          <a:p>
            <a:pPr marL="0" indent="0">
              <a:buFontTx/>
              <a:buNone/>
            </a:pPr>
            <a:endParaRPr lang="en-CA" baseline="0"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20</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r>
              <a:rPr lang="en-CA" sz="1200" b="1" u="none" kern="1200" dirty="0">
                <a:solidFill>
                  <a:schemeClr val="tx1"/>
                </a:solidFill>
                <a:effectLst/>
                <a:latin typeface="+mn-lt"/>
                <a:ea typeface="+mn-ea"/>
                <a:cs typeface="+mn-cs"/>
              </a:rPr>
              <a:t>ANNA</a:t>
            </a:r>
          </a:p>
          <a:p>
            <a:endParaRPr lang="en-CA" sz="1200" b="1" u="sng" kern="1200" dirty="0">
              <a:solidFill>
                <a:schemeClr val="tx1"/>
              </a:solidFill>
              <a:effectLst/>
              <a:latin typeface="+mn-lt"/>
              <a:ea typeface="+mn-ea"/>
              <a:cs typeface="+mn-cs"/>
            </a:endParaRPr>
          </a:p>
          <a:p>
            <a:r>
              <a:rPr lang="en-CA" sz="1200" b="1" u="none" kern="1200" dirty="0">
                <a:solidFill>
                  <a:schemeClr val="tx1"/>
                </a:solidFill>
                <a:effectLst/>
                <a:latin typeface="+mn-lt"/>
                <a:ea typeface="+mn-ea"/>
                <a:cs typeface="+mn-cs"/>
              </a:rPr>
              <a:t>Rural Dividend Program Office:</a:t>
            </a:r>
          </a:p>
          <a:p>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kern="1200" dirty="0">
                <a:solidFill>
                  <a:schemeClr val="tx1"/>
                </a:solidFill>
                <a:effectLst/>
                <a:latin typeface="+mn-lt"/>
                <a:ea typeface="+mn-ea"/>
                <a:cs typeface="+mn-cs"/>
              </a:rPr>
              <a:t>We also have a great team of staff at the Rural Dividend Program office who are available by phone or email any time to answer questions regarding the Program or the application process. </a:t>
            </a:r>
          </a:p>
          <a:p>
            <a:pPr marL="171450" indent="-171450">
              <a:buFont typeface="Arial" panose="020B0604020202020204" pitchFamily="34" charset="0"/>
              <a:buChar char="•"/>
            </a:pPr>
            <a:endParaRPr lang="en-CA"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CA" sz="1200" kern="1200" dirty="0">
                <a:solidFill>
                  <a:schemeClr val="tx1"/>
                </a:solidFill>
                <a:effectLst/>
                <a:latin typeface="+mn-lt"/>
                <a:ea typeface="+mn-ea"/>
                <a:cs typeface="+mn-cs"/>
              </a:rPr>
              <a:t>If you are wondering about whether a project is a good fit for the Program, or you would like clarity regarding a question on the application form – please feel free to contact the staff at the Program office. </a:t>
            </a:r>
          </a:p>
          <a:p>
            <a:pPr marL="0" indent="0">
              <a:buFontTx/>
              <a:buNone/>
            </a:pPr>
            <a:endParaRPr lang="en-CA" baseline="0"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22</a:t>
            </a:fld>
            <a:endParaRPr lang="en-US" dirty="0">
              <a:solidFill>
                <a:prstClr val="black"/>
              </a:solidFill>
            </a:endParaRPr>
          </a:p>
        </p:txBody>
      </p:sp>
    </p:spTree>
    <p:extLst>
      <p:ext uri="{BB962C8B-B14F-4D97-AF65-F5344CB8AC3E}">
        <p14:creationId xmlns:p14="http://schemas.microsoft.com/office/powerpoint/2010/main" val="1043591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174708" marR="0" lvl="0" indent="-174708"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baseline="0" dirty="0"/>
              <a:t>The Rural Dividend online application form and all supporting documents can be accessed through the program website (gov.bc.ca/</a:t>
            </a:r>
            <a:r>
              <a:rPr lang="en-CA" baseline="0" dirty="0" err="1"/>
              <a:t>ruraldividend</a:t>
            </a:r>
            <a:r>
              <a:rPr lang="en-CA" baseline="0" dirty="0"/>
              <a:t>). We have added two eligibility checklists to the website to help </a:t>
            </a:r>
            <a:r>
              <a:rPr lang="en-US" sz="1200" kern="1200" dirty="0">
                <a:solidFill>
                  <a:schemeClr val="tx1"/>
                </a:solidFill>
                <a:effectLst/>
                <a:latin typeface="+mn-lt"/>
                <a:ea typeface="+mn-ea"/>
                <a:cs typeface="+mn-cs"/>
              </a:rPr>
              <a:t>support potential applicants in determining if their organization or community is eligible to apply and if their proposed project is eligible under the program criteria. Additionally, fillable PDF documents have been added that </a:t>
            </a:r>
            <a:r>
              <a:rPr lang="en-CA" sz="1200" kern="1200" dirty="0">
                <a:solidFill>
                  <a:schemeClr val="tx1"/>
                </a:solidFill>
                <a:effectLst/>
                <a:latin typeface="+mn-lt"/>
                <a:ea typeface="+mn-ea"/>
                <a:cs typeface="+mn-cs"/>
              </a:rPr>
              <a:t>mirror the online application form.</a:t>
            </a:r>
            <a:endParaRPr lang="en-CA" baseline="0" dirty="0"/>
          </a:p>
          <a:p>
            <a:pPr marL="174708" indent="-174708">
              <a:buFont typeface="Arial" panose="020B0604020202020204" pitchFamily="34" charset="0"/>
              <a:buChar char="•"/>
            </a:pPr>
            <a:endParaRPr lang="en-CA" baseline="0" dirty="0"/>
          </a:p>
          <a:p>
            <a:pPr marL="174708" indent="-174708">
              <a:buFont typeface="Arial" panose="020B0604020202020204" pitchFamily="34" charset="0"/>
              <a:buChar char="•"/>
            </a:pPr>
            <a:r>
              <a:rPr lang="en-CA" baseline="0" dirty="0"/>
              <a:t>As mentioned in our previous webinar, we strongly encourage all applicants to download the fillable PDF application form document, which can be used to prepare your application answers outside of the online system, so that you can see all questions related to the funding stream that you are applying under, and so that you can backup your application content. </a:t>
            </a:r>
          </a:p>
          <a:p>
            <a:pPr marL="0" indent="0">
              <a:buFont typeface="Arial" panose="020B0604020202020204" pitchFamily="34" charset="0"/>
              <a:buNone/>
            </a:pPr>
            <a:endParaRPr lang="en-CA" baseline="0" dirty="0"/>
          </a:p>
          <a:p>
            <a:pPr marL="174708" indent="-174708">
              <a:buFont typeface="Arial" panose="020B0604020202020204" pitchFamily="34" charset="0"/>
              <a:buChar char="•"/>
            </a:pPr>
            <a:r>
              <a:rPr lang="en-CA" baseline="0" dirty="0"/>
              <a:t>To see a more in-depth review of technical support for the Rural Dividend application form please see our previous webinar on the Economic Development series, and begin at the timestamp of 18:35.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baseline="0" dirty="0"/>
              <a:t>The review and assessment process for Rural Dividend applications is increasingly competitive and past intakes have been oversubscribed. Therefore, consider the program focus on economic development and diversification when developing all aspects of your project.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sz="1200" b="0" baseline="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baseline="0" dirty="0"/>
              <a:t>We bolded the first bullet for a reason: The most important thing that all applications should demonstrate is strong project links to economic development and diversification, such as job creation, business attraction and retention, investment attraction, economic development planning and implementation of projects, and skills training. When filling out your application ensure that all aspects of your project clearly connect to the program focus.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sz="1200" b="0" baseline="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baseline="0" dirty="0"/>
              <a:t>Strong applications usually include simple and concise language. It is not necessary to use “grand rhetoric” or buzz words in order to develop a strong application.</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sz="1200" b="0" baseline="0"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baseline="0" dirty="0"/>
              <a:t>Responses that reference project activities as examples usually result in a stronger application. </a:t>
            </a:r>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CA" sz="1200" b="0" baseline="0" dirty="0"/>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sz="1200" b="0" baseline="0"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CA" sz="1200" b="0" baseline="0" dirty="0"/>
              <a:t>If your project contains multiple components, make sure each component is fully described in your application and ensure that all components can be easily identified and are consistent throughout your application, from your project description, to your components and deliverables, to your project timelines, and in your mandatory supporting documents, including the project budget.</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CA" sz="1200" b="0" baseline="0" dirty="0"/>
          </a:p>
          <a:p>
            <a:pPr marL="171450" indent="-171450">
              <a:buFont typeface="Arial" panose="020B0604020202020204" pitchFamily="34" charset="0"/>
              <a:buChar char="•"/>
            </a:pPr>
            <a:r>
              <a:rPr lang="en-CA" baseline="0" dirty="0"/>
              <a:t>Develop reasonable timelines. Avoid being over-ambitious, consider the potential for delays and account for them in the timelines/milestones. Associate the timelines/milestones to specific project activities and components. Describe how the project or funding will be sustained long-term (if it is ongoing after the end date); for example, if the project involves the creation of an ongoing salary position, describe how funding for the position will be sustained following the project. If the request is for a specific phase of a larger project, keep the information specific to the phase that is being requested for funding. </a:t>
            </a:r>
            <a:endParaRPr lang="en-CA" sz="1200" b="0" baseline="0" dirty="0"/>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b="0" baseline="0" dirty="0"/>
          </a:p>
          <a:p>
            <a:pPr marL="171450" indent="-171450">
              <a:buFont typeface="Arial" panose="020B0604020202020204" pitchFamily="34" charset="0"/>
              <a:buChar char="•"/>
            </a:pPr>
            <a:r>
              <a:rPr lang="en-CA" baseline="0" dirty="0"/>
              <a:t>Where possible, include additional documents and information to support your application and your project link to economic development. If you have completed previous phases of the project include any deliverables from those successful phases, include letters from organizations or communities that are in support of your project.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Finally, ensure that all information in your application is relevant to the project phase that you are requesting support for. You can identify that the phase is part of a larger initiative, but be specific as to what you plan to accomplish for the purposes of </a:t>
            </a:r>
            <a:r>
              <a:rPr lang="en-CA" baseline="0"/>
              <a:t>this application. </a:t>
            </a:r>
            <a:endParaRPr lang="en-CA" baseline="0" dirty="0"/>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r>
              <a:rPr lang="en-CA" sz="1200" dirty="0">
                <a:effectLst/>
                <a:ea typeface="Calibri"/>
                <a:cs typeface="Times New Roman"/>
              </a:rPr>
              <a:t>The Overview tab on the application form includes the direct activities, direct benefits, and project category.. </a:t>
            </a:r>
          </a:p>
          <a:p>
            <a:endParaRPr lang="en-CA" sz="1200" dirty="0">
              <a:effectLst/>
              <a:ea typeface="Calibri"/>
              <a:cs typeface="Times New Roman"/>
            </a:endParaRPr>
          </a:p>
          <a:p>
            <a:r>
              <a:rPr lang="en-CA" sz="1200" dirty="0">
                <a:effectLst/>
                <a:ea typeface="Calibri"/>
                <a:cs typeface="Times New Roman"/>
              </a:rPr>
              <a:t>For direct activities, think about the </a:t>
            </a:r>
            <a:r>
              <a:rPr lang="en-CA" sz="1200" dirty="0">
                <a:solidFill>
                  <a:srgbClr val="0A2972"/>
                </a:solidFill>
                <a:effectLst/>
                <a:latin typeface="Arial" panose="020B0604020202020204" pitchFamily="34" charset="0"/>
                <a:ea typeface="Calibri"/>
                <a:cs typeface="Arial" panose="020B0604020202020204" pitchFamily="34" charset="0"/>
              </a:rPr>
              <a:t>a</a:t>
            </a:r>
            <a:r>
              <a:rPr lang="en-CA" dirty="0">
                <a:solidFill>
                  <a:srgbClr val="0A2972"/>
                </a:solidFill>
                <a:latin typeface="Arial" panose="020B0604020202020204" pitchFamily="34" charset="0"/>
                <a:cs typeface="Arial" panose="020B0604020202020204" pitchFamily="34" charset="0"/>
              </a:rPr>
              <a:t>ctions, steps, or events  that must be undertaken in order to complete your project. Determine where those direct activities will occur and identify the specific location. If your direct activities take place in more than one community, identify the region where the majority of activities will take place and then list the specific communities or municipalities. For example, if your direct activities are </a:t>
            </a:r>
            <a:r>
              <a:rPr lang="en-US" dirty="0">
                <a:solidFill>
                  <a:srgbClr val="0A2972"/>
                </a:solidFill>
                <a:latin typeface="Arial" panose="020B0604020202020204" pitchFamily="34" charset="0"/>
                <a:cs typeface="Arial" panose="020B0604020202020204" pitchFamily="34" charset="0"/>
              </a:rPr>
              <a:t>p</a:t>
            </a:r>
            <a:r>
              <a:rPr lang="en-US" dirty="0"/>
              <a:t>roviding training workshops for community members in Fort St John, Vanderhoof, and Burns Lake, then you would select the Nechako economic development region, the Bulkley-Nechako Regional District, then you would list Fort St John, Vanderhoof, and Burns Lake in the subsequent section on the application.</a:t>
            </a:r>
          </a:p>
          <a:p>
            <a:endParaRPr lang="en-US" sz="1200" dirty="0">
              <a:effectLst/>
              <a:ea typeface="Calibri"/>
              <a:cs typeface="Times New Roman"/>
            </a:endParaRPr>
          </a:p>
          <a:p>
            <a:r>
              <a:rPr lang="en-US" sz="1200" dirty="0">
                <a:effectLst/>
                <a:ea typeface="Calibri"/>
                <a:cs typeface="Times New Roman"/>
              </a:rPr>
              <a:t>For direct benefits, think about the geographic area that will directly benefit from your project activities. Describe these direct benefits. For example, the</a:t>
            </a:r>
            <a:r>
              <a:rPr lang="en-US" dirty="0"/>
              <a:t> estimated number of training workshops provided in Fort St John, Vanderhoof, and Burns Lake,  and number of community members who receive the training in each community.</a:t>
            </a:r>
            <a:endParaRPr lang="en-CA" sz="1200" dirty="0">
              <a:effectLst/>
              <a:ea typeface="Calibri"/>
              <a:cs typeface="Times New Roman"/>
            </a:endParaRPr>
          </a:p>
          <a:p>
            <a:endParaRPr lang="en-CA" sz="1200" dirty="0">
              <a:effectLst/>
              <a:ea typeface="Calibri"/>
              <a:cs typeface="Times New Roman"/>
            </a:endParaRPr>
          </a:p>
          <a:p>
            <a:r>
              <a:rPr lang="en-CA" sz="1200" dirty="0">
                <a:effectLst/>
                <a:ea typeface="Calibri"/>
                <a:cs typeface="Times New Roman"/>
              </a:rPr>
              <a:t>The Rural Dividend Program is focused on economic development and diversification and to offer flexibility</a:t>
            </a:r>
            <a:r>
              <a:rPr lang="en-CA" sz="1200" baseline="0" dirty="0">
                <a:effectLst/>
                <a:ea typeface="Calibri"/>
                <a:cs typeface="Times New Roman"/>
              </a:rPr>
              <a:t> to develop a range of solutions, we have four categories </a:t>
            </a:r>
            <a:r>
              <a:rPr lang="en-CA" sz="1200" dirty="0">
                <a:effectLst/>
                <a:ea typeface="Calibri"/>
                <a:cs typeface="Times New Roman"/>
              </a:rPr>
              <a:t>that cover a wide variety of potential projects:</a:t>
            </a:r>
          </a:p>
          <a:p>
            <a:endParaRPr lang="en-CA" sz="1200" b="1" u="sng" dirty="0">
              <a:effectLst/>
              <a:ea typeface="Calibri"/>
              <a:cs typeface="Times New Roman"/>
            </a:endParaRPr>
          </a:p>
          <a:p>
            <a:r>
              <a:rPr lang="en-CA" sz="1200" b="1" u="sng" dirty="0">
                <a:effectLst/>
                <a:ea typeface="Calibri"/>
                <a:cs typeface="Times New Roman"/>
              </a:rPr>
              <a:t>Project Categories: </a:t>
            </a:r>
          </a:p>
          <a:p>
            <a:pPr marL="342900" lvl="0" indent="-342900">
              <a:buFont typeface="Symbol"/>
              <a:buChar char=""/>
            </a:pPr>
            <a:r>
              <a:rPr lang="en-CA" sz="1200" dirty="0">
                <a:effectLst/>
                <a:ea typeface="Calibri"/>
                <a:cs typeface="Times New Roman"/>
              </a:rPr>
              <a:t>Community Capacity Building</a:t>
            </a:r>
          </a:p>
          <a:p>
            <a:pPr marL="342900" lvl="0" indent="-342900">
              <a:buFont typeface="Symbol"/>
              <a:buChar char=""/>
            </a:pPr>
            <a:r>
              <a:rPr lang="en-CA" sz="1200" dirty="0">
                <a:effectLst/>
                <a:ea typeface="Calibri"/>
                <a:cs typeface="Times New Roman"/>
              </a:rPr>
              <a:t>Workforce Development</a:t>
            </a:r>
          </a:p>
          <a:p>
            <a:pPr marL="342900" lvl="0" indent="-342900">
              <a:buFont typeface="Symbol"/>
              <a:buChar char=""/>
            </a:pPr>
            <a:r>
              <a:rPr lang="en-CA" sz="1200" dirty="0">
                <a:effectLst/>
                <a:ea typeface="Calibri"/>
                <a:cs typeface="Times New Roman"/>
              </a:rPr>
              <a:t>Community and Economic Development, and </a:t>
            </a:r>
          </a:p>
          <a:p>
            <a:pPr marL="342900" lvl="0" indent="-342900">
              <a:buFont typeface="Symbol"/>
              <a:buChar char=""/>
            </a:pPr>
            <a:r>
              <a:rPr lang="en-CA" sz="1200" dirty="0">
                <a:effectLst/>
                <a:ea typeface="Calibri"/>
                <a:cs typeface="Times New Roman"/>
              </a:rPr>
              <a:t>Business Sector Development</a:t>
            </a:r>
          </a:p>
          <a:p>
            <a:endParaRPr lang="en-CA" sz="1200" dirty="0">
              <a:effectLst/>
              <a:ea typeface="Calibri"/>
              <a:cs typeface="Times New Roman"/>
            </a:endParaRPr>
          </a:p>
          <a:p>
            <a:r>
              <a:rPr lang="en-CA" sz="1200" dirty="0">
                <a:effectLst/>
                <a:ea typeface="Calibri"/>
                <a:cs typeface="Times New Roman"/>
              </a:rPr>
              <a:t>However, projects do not necessarily have to fit neatly within one specific category – it</a:t>
            </a:r>
            <a:r>
              <a:rPr lang="en-CA" sz="1200" baseline="0" dirty="0">
                <a:effectLst/>
                <a:ea typeface="Calibri"/>
                <a:cs typeface="Times New Roman"/>
              </a:rPr>
              <a:t> is permissible for projects to </a:t>
            </a:r>
            <a:r>
              <a:rPr lang="en-CA" sz="1200" dirty="0">
                <a:effectLst/>
                <a:ea typeface="Calibri"/>
                <a:cs typeface="Times New Roman"/>
              </a:rPr>
              <a:t>touch on multiple categories. Pick the category that best fits your project. </a:t>
            </a:r>
          </a:p>
          <a:p>
            <a:endParaRPr lang="en-CA" sz="1200" b="1" u="sng" dirty="0">
              <a:effectLst/>
              <a:ea typeface="Calibri"/>
              <a:cs typeface="Times New Roman"/>
            </a:endParaRPr>
          </a:p>
          <a:p>
            <a:endParaRPr lang="en-CA" sz="1200" b="1" u="sng" dirty="0">
              <a:effectLst/>
              <a:ea typeface="Calibri"/>
              <a:cs typeface="Times New Roman"/>
            </a:endParaRP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r>
              <a:rPr lang="en-CA" sz="1200" b="0" u="none" dirty="0">
                <a:effectLst/>
                <a:ea typeface="Calibri"/>
                <a:cs typeface="Times New Roman"/>
              </a:rPr>
              <a:t>Once you complete the Overview tab you will progress to the Organization tab where you enter information about your organization (contact details </a:t>
            </a:r>
            <a:r>
              <a:rPr lang="en-CA" sz="1200" b="0" u="none" dirty="0" err="1">
                <a:effectLst/>
                <a:ea typeface="Calibri"/>
                <a:cs typeface="Times New Roman"/>
              </a:rPr>
              <a:t>etc</a:t>
            </a:r>
            <a:r>
              <a:rPr lang="en-CA" sz="1200" b="0" u="none" dirty="0">
                <a:effectLst/>
                <a:ea typeface="Calibri"/>
                <a:cs typeface="Times New Roman"/>
              </a:rPr>
              <a:t>). </a:t>
            </a:r>
          </a:p>
          <a:p>
            <a:r>
              <a:rPr lang="en-CA" sz="1200" b="0" u="none" dirty="0">
                <a:effectLst/>
                <a:ea typeface="Calibri"/>
                <a:cs typeface="Times New Roman"/>
              </a:rPr>
              <a:t>Then you will get to the Details tab. </a:t>
            </a:r>
          </a:p>
          <a:p>
            <a:endParaRPr lang="en-CA" sz="1200" b="0" u="none" dirty="0">
              <a:effectLst/>
              <a:ea typeface="Calibri"/>
              <a:cs typeface="Times New Roman"/>
            </a:endParaRPr>
          </a:p>
          <a:p>
            <a:r>
              <a:rPr lang="en-CA" sz="1200" b="0" u="none" dirty="0">
                <a:effectLst/>
                <a:ea typeface="Calibri"/>
                <a:cs typeface="Times New Roman"/>
              </a:rPr>
              <a:t>The Details tab is where you provide the specific information about your project, including your description. </a:t>
            </a:r>
          </a:p>
          <a:p>
            <a:endParaRPr lang="en-CA" sz="1200" b="0" u="none" dirty="0">
              <a:effectLst/>
              <a:ea typeface="Calibri"/>
              <a:cs typeface="Times New Roman"/>
            </a:endParaRPr>
          </a:p>
          <a:p>
            <a:r>
              <a:rPr lang="en-CA" sz="1200" b="0" u="none" dirty="0">
                <a:effectLst/>
                <a:ea typeface="Calibri"/>
                <a:cs typeface="Times New Roman"/>
              </a:rPr>
              <a:t>The updated application form now asks for a short and a long project description. The short project description should explain what the project is and what it will accomplish in 2-3 sentences. Essentially it is the “elevator pitch” or “executive summary” for your project. The long project description should fully detail your project and </a:t>
            </a:r>
            <a:r>
              <a:rPr lang="en-US" dirty="0"/>
              <a:t>should include: - What direct actions you are taking; - Why (the rationale for the proposed project); and - What you hope to accomplish (the anticipated outcomes). </a:t>
            </a:r>
          </a:p>
          <a:p>
            <a:endParaRPr lang="en-US" sz="1200" b="0" u="none" dirty="0">
              <a:effectLst/>
              <a:ea typeface="Calibri"/>
              <a:cs typeface="Times New Roman"/>
            </a:endParaRPr>
          </a:p>
          <a:p>
            <a:r>
              <a:rPr lang="en-US" sz="1200" b="0" u="none" dirty="0">
                <a:effectLst/>
                <a:ea typeface="Calibri"/>
                <a:cs typeface="Times New Roman"/>
              </a:rPr>
              <a:t>The Rural Dividend website includes a funded projects tab that has quick summaries for projects that have been funded in past intakes.  These summaries are great examples for what a short project description could look like. For example, “this project will complete a tourism marketing initiative in ___ community. Components of the initiative include a feasibility study for a community tourism business , a tourism asset study, and a design and marketing campaign for a community brand.”</a:t>
            </a:r>
            <a:endParaRPr lang="en-CA" sz="1200" b="0" u="none" dirty="0">
              <a:effectLst/>
              <a:ea typeface="Calibri"/>
              <a:cs typeface="Times New Roman"/>
            </a:endParaRP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32148700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b="1" u="sng" kern="1200" dirty="0">
                <a:solidFill>
                  <a:schemeClr val="tx1"/>
                </a:solidFill>
                <a:effectLst/>
                <a:latin typeface="+mn-lt"/>
                <a:ea typeface="+mn-ea"/>
                <a:cs typeface="+mn-cs"/>
              </a:rPr>
              <a:t>Program Objectives</a:t>
            </a:r>
            <a:r>
              <a:rPr lang="en-CA" sz="1200" b="1" u="sng" kern="1200" baseline="0" dirty="0">
                <a:solidFill>
                  <a:schemeClr val="tx1"/>
                </a:solidFill>
                <a:effectLst/>
                <a:latin typeface="+mn-lt"/>
                <a:ea typeface="+mn-ea"/>
                <a:cs typeface="+mn-cs"/>
              </a:rPr>
              <a:t>:</a:t>
            </a:r>
            <a:endParaRPr lang="en-US" sz="1200" dirty="0"/>
          </a:p>
          <a:p>
            <a:pPr marL="171450" indent="-171450">
              <a:buFont typeface="Arial" panose="020B0604020202020204" pitchFamily="34" charset="0"/>
              <a:buChar char="•"/>
            </a:pPr>
            <a:r>
              <a:rPr lang="en-CA" sz="1200" kern="1200" dirty="0">
                <a:solidFill>
                  <a:schemeClr val="tx1"/>
                </a:solidFill>
                <a:effectLst/>
                <a:latin typeface="+mn-lt"/>
                <a:ea typeface="+mn-ea"/>
                <a:cs typeface="+mn-cs"/>
              </a:rPr>
              <a:t>As mentioned in our first webinar. The program’s objectives have been refined to continue to be responsive to the needs of rural communities.</a:t>
            </a:r>
            <a:r>
              <a:rPr lang="en-CA" sz="1200" kern="1200" baseline="0" dirty="0">
                <a:solidFill>
                  <a:schemeClr val="tx1"/>
                </a:solidFill>
                <a:effectLst/>
                <a:latin typeface="+mn-lt"/>
                <a:ea typeface="+mn-ea"/>
                <a:cs typeface="+mn-cs"/>
              </a:rPr>
              <a:t> The application form was updated and under the Details tab you will be asked to demonstrate how your project links to one or more of the program objectives, within the overall scope of economic development.</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It is not necessary for your project to link to every objective. A strong application may detail a very strong link to only one of the program objectives.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14463" y="1162050"/>
            <a:ext cx="3875087" cy="2905125"/>
          </a:xfrm>
        </p:spPr>
      </p:sp>
      <p:sp>
        <p:nvSpPr>
          <p:cNvPr id="3" name="Notes Placeholder 2"/>
          <p:cNvSpPr>
            <a:spLocks noGrp="1"/>
          </p:cNvSpPr>
          <p:nvPr>
            <p:ph type="body" idx="1"/>
          </p:nvPr>
        </p:nvSpPr>
        <p:spPr>
          <a:xfrm>
            <a:off x="461592" y="4180594"/>
            <a:ext cx="5847769" cy="5115806"/>
          </a:xfrm>
        </p:spPr>
        <p:txBody>
          <a:bodyPr/>
          <a:lstStyle/>
          <a:p>
            <a:pPr marL="171450" indent="-171450">
              <a:buFont typeface="Arial" panose="020B0604020202020204" pitchFamily="34" charset="0"/>
              <a:buChar char="•"/>
            </a:pPr>
            <a:r>
              <a:rPr lang="en-CA" baseline="0" dirty="0"/>
              <a:t>Identifying any direct and indirect employment created as a result of the project may help to further demonstrate the project link to economic development.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For direct employment, think about the jobs that will be created or impacted in order to deliver your project. For example, if you are hiring a project manager to work 100% on the project, then you may identify the creation of one full time position. Make sure the information that you detail about the direct employment is reflected throughout other sections of your application such as in timelines or components and deliverables, as well as in your project budget. </a:t>
            </a:r>
          </a:p>
          <a:p>
            <a:pPr marL="171450" indent="-171450">
              <a:buFont typeface="Arial" panose="020B0604020202020204" pitchFamily="34" charset="0"/>
              <a:buChar char="•"/>
            </a:pPr>
            <a:endParaRPr lang="en-CA" baseline="0" dirty="0"/>
          </a:p>
          <a:p>
            <a:pPr marL="171450" indent="-171450">
              <a:buFont typeface="Arial" panose="020B0604020202020204" pitchFamily="34" charset="0"/>
              <a:buChar char="•"/>
            </a:pPr>
            <a:r>
              <a:rPr lang="en-CA" baseline="0" dirty="0"/>
              <a:t>Indirect employment is an estimate of any jobs that may be indirectly created or impacted as a result of the project. For example, if your project includes components that will bring visitors or workers to the community, then the indirect employment created could be additional jobs for hotel staff to support the visitors. Make sure the information you provide can be linked to your project. </a:t>
            </a:r>
          </a:p>
        </p:txBody>
      </p:sp>
      <p:sp>
        <p:nvSpPr>
          <p:cNvPr id="4" name="Slide Number Placeholder 3"/>
          <p:cNvSpPr>
            <a:spLocks noGrp="1"/>
          </p:cNvSpPr>
          <p:nvPr>
            <p:ph type="sldNum" sz="quarter" idx="10"/>
          </p:nvPr>
        </p:nvSpPr>
        <p:spPr/>
        <p:txBody>
          <a:bodyPr/>
          <a:lstStyle/>
          <a:p>
            <a:fld id="{6A3AFB46-C9F3-9F4B-9F74-FAECA4282EEE}"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36363029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8992"/>
          </a:xfrm>
          <a:prstGeom prst="rect">
            <a:avLst/>
          </a:prstGeom>
        </p:spPr>
      </p:pic>
      <p:sp>
        <p:nvSpPr>
          <p:cNvPr id="8" name="Rectangle 7"/>
          <p:cNvSpPr/>
          <p:nvPr userDrawn="1"/>
        </p:nvSpPr>
        <p:spPr>
          <a:xfrm>
            <a:off x="0" y="1078992"/>
            <a:ext cx="9144000" cy="5349914"/>
          </a:xfrm>
          <a:prstGeom prst="rect">
            <a:avLst/>
          </a:prstGeom>
          <a:solidFill>
            <a:srgbClr val="F4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userDrawn="1"/>
        </p:nvSpPr>
        <p:spPr>
          <a:xfrm>
            <a:off x="0" y="6428906"/>
            <a:ext cx="9144000" cy="429093"/>
          </a:xfrm>
          <a:prstGeom prst="rect">
            <a:avLst/>
          </a:prstGeom>
          <a:solidFill>
            <a:srgbClr val="B2D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1209822" y="1757689"/>
            <a:ext cx="6724356" cy="800588"/>
          </a:xfrm>
        </p:spPr>
        <p:txBody>
          <a:bodyPr anchor="b">
            <a:normAutofit/>
          </a:bodyPr>
          <a:lstStyle>
            <a:lvl1pPr algn="l">
              <a:defRPr sz="3500" b="1">
                <a:solidFill>
                  <a:srgbClr val="224176"/>
                </a:solidFill>
                <a:latin typeface="Calibri" charset="0"/>
                <a:ea typeface="Calibri" charset="0"/>
                <a:cs typeface="Calibri" charset="0"/>
              </a:defRPr>
            </a:lvl1pPr>
          </a:lstStyle>
          <a:p>
            <a:r>
              <a:rPr lang="en-US" dirty="0"/>
              <a:t>Click to edit Master title style</a:t>
            </a:r>
          </a:p>
        </p:txBody>
      </p:sp>
      <p:sp>
        <p:nvSpPr>
          <p:cNvPr id="3" name="Subtitle 2"/>
          <p:cNvSpPr>
            <a:spLocks noGrp="1"/>
          </p:cNvSpPr>
          <p:nvPr>
            <p:ph type="subTitle" idx="1" hasCustomPrompt="1"/>
          </p:nvPr>
        </p:nvSpPr>
        <p:spPr>
          <a:xfrm>
            <a:off x="1209822" y="2897946"/>
            <a:ext cx="6724356" cy="3039216"/>
          </a:xfrm>
        </p:spPr>
        <p:txBody>
          <a:bodyPr>
            <a:normAutofit/>
          </a:bodyPr>
          <a:lstStyle>
            <a:lvl1pPr marL="0" indent="0" algn="l">
              <a:buNone/>
              <a:defRPr sz="1800">
                <a:solidFill>
                  <a:srgbClr val="22417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body copy</a:t>
            </a:r>
          </a:p>
        </p:txBody>
      </p:sp>
    </p:spTree>
    <p:extLst>
      <p:ext uri="{BB962C8B-B14F-4D97-AF65-F5344CB8AC3E}">
        <p14:creationId xmlns:p14="http://schemas.microsoft.com/office/powerpoint/2010/main" val="8113385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7697711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967800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8992"/>
          </a:xfrm>
          <a:prstGeom prst="rect">
            <a:avLst/>
          </a:prstGeom>
        </p:spPr>
      </p:pic>
      <p:sp>
        <p:nvSpPr>
          <p:cNvPr id="8" name="Rectangle 7"/>
          <p:cNvSpPr/>
          <p:nvPr userDrawn="1"/>
        </p:nvSpPr>
        <p:spPr>
          <a:xfrm>
            <a:off x="0" y="1078992"/>
            <a:ext cx="9144000" cy="5349914"/>
          </a:xfrm>
          <a:prstGeom prst="rect">
            <a:avLst/>
          </a:prstGeom>
          <a:solidFill>
            <a:srgbClr val="F4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userDrawn="1"/>
        </p:nvSpPr>
        <p:spPr>
          <a:xfrm>
            <a:off x="0" y="6428906"/>
            <a:ext cx="9144000" cy="429093"/>
          </a:xfrm>
          <a:prstGeom prst="rect">
            <a:avLst/>
          </a:prstGeom>
          <a:solidFill>
            <a:srgbClr val="B2D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1209822" y="1757689"/>
            <a:ext cx="6724356" cy="800588"/>
          </a:xfrm>
        </p:spPr>
        <p:txBody>
          <a:bodyPr anchor="b">
            <a:normAutofit/>
          </a:bodyPr>
          <a:lstStyle>
            <a:lvl1pPr algn="l">
              <a:defRPr sz="3500" b="1">
                <a:solidFill>
                  <a:srgbClr val="224176"/>
                </a:solidFill>
                <a:latin typeface="Calibri" charset="0"/>
                <a:ea typeface="Calibri" charset="0"/>
                <a:cs typeface="Calibri" charset="0"/>
              </a:defRPr>
            </a:lvl1pPr>
          </a:lstStyle>
          <a:p>
            <a:r>
              <a:rPr lang="en-US" dirty="0"/>
              <a:t>Click to edit Master title style</a:t>
            </a:r>
          </a:p>
        </p:txBody>
      </p:sp>
      <p:sp>
        <p:nvSpPr>
          <p:cNvPr id="3" name="Subtitle 2"/>
          <p:cNvSpPr>
            <a:spLocks noGrp="1"/>
          </p:cNvSpPr>
          <p:nvPr>
            <p:ph type="subTitle" idx="1" hasCustomPrompt="1"/>
          </p:nvPr>
        </p:nvSpPr>
        <p:spPr>
          <a:xfrm>
            <a:off x="1209822" y="2897946"/>
            <a:ext cx="6724356" cy="3039216"/>
          </a:xfrm>
        </p:spPr>
        <p:txBody>
          <a:bodyPr>
            <a:normAutofit/>
          </a:bodyPr>
          <a:lstStyle>
            <a:lvl1pPr marL="0" indent="0" algn="l">
              <a:buNone/>
              <a:defRPr sz="1800">
                <a:solidFill>
                  <a:srgbClr val="22417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body copy</a:t>
            </a:r>
          </a:p>
        </p:txBody>
      </p:sp>
    </p:spTree>
    <p:extLst>
      <p:ext uri="{BB962C8B-B14F-4D97-AF65-F5344CB8AC3E}">
        <p14:creationId xmlns:p14="http://schemas.microsoft.com/office/powerpoint/2010/main" val="945643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071618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562820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07905757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490566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9270944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441486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963200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964184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3527594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035061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55159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8992"/>
          </a:xfrm>
          <a:prstGeom prst="rect">
            <a:avLst/>
          </a:prstGeom>
        </p:spPr>
      </p:pic>
      <p:sp>
        <p:nvSpPr>
          <p:cNvPr id="8" name="Rectangle 7"/>
          <p:cNvSpPr/>
          <p:nvPr userDrawn="1"/>
        </p:nvSpPr>
        <p:spPr>
          <a:xfrm>
            <a:off x="0" y="1078992"/>
            <a:ext cx="9144000" cy="5349914"/>
          </a:xfrm>
          <a:prstGeom prst="rect">
            <a:avLst/>
          </a:prstGeom>
          <a:solidFill>
            <a:srgbClr val="F4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userDrawn="1"/>
        </p:nvSpPr>
        <p:spPr>
          <a:xfrm>
            <a:off x="0" y="6428906"/>
            <a:ext cx="9144000" cy="429093"/>
          </a:xfrm>
          <a:prstGeom prst="rect">
            <a:avLst/>
          </a:prstGeom>
          <a:solidFill>
            <a:srgbClr val="B2D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1209822" y="1757689"/>
            <a:ext cx="6724356" cy="800588"/>
          </a:xfrm>
        </p:spPr>
        <p:txBody>
          <a:bodyPr anchor="b">
            <a:normAutofit/>
          </a:bodyPr>
          <a:lstStyle>
            <a:lvl1pPr algn="l">
              <a:defRPr sz="3500" b="1">
                <a:solidFill>
                  <a:srgbClr val="224176"/>
                </a:solidFill>
                <a:latin typeface="Calibri" charset="0"/>
                <a:ea typeface="Calibri" charset="0"/>
                <a:cs typeface="Calibri" charset="0"/>
              </a:defRPr>
            </a:lvl1pPr>
          </a:lstStyle>
          <a:p>
            <a:r>
              <a:rPr lang="en-US" dirty="0"/>
              <a:t>Click to edit Master title style</a:t>
            </a:r>
          </a:p>
        </p:txBody>
      </p:sp>
      <p:sp>
        <p:nvSpPr>
          <p:cNvPr id="3" name="Subtitle 2"/>
          <p:cNvSpPr>
            <a:spLocks noGrp="1"/>
          </p:cNvSpPr>
          <p:nvPr>
            <p:ph type="subTitle" idx="1" hasCustomPrompt="1"/>
          </p:nvPr>
        </p:nvSpPr>
        <p:spPr>
          <a:xfrm>
            <a:off x="1209822" y="2897946"/>
            <a:ext cx="6724356" cy="3039216"/>
          </a:xfrm>
        </p:spPr>
        <p:txBody>
          <a:bodyPr>
            <a:normAutofit/>
          </a:bodyPr>
          <a:lstStyle>
            <a:lvl1pPr marL="0" indent="0" algn="l">
              <a:buNone/>
              <a:defRPr sz="1800">
                <a:solidFill>
                  <a:srgbClr val="22417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body copy</a:t>
            </a:r>
          </a:p>
        </p:txBody>
      </p:sp>
    </p:spTree>
    <p:extLst>
      <p:ext uri="{BB962C8B-B14F-4D97-AF65-F5344CB8AC3E}">
        <p14:creationId xmlns:p14="http://schemas.microsoft.com/office/powerpoint/2010/main" val="32555777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264505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76806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443739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03228774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250587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77455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0421477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654587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06078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82371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90354598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1078992"/>
          </a:xfrm>
          <a:prstGeom prst="rect">
            <a:avLst/>
          </a:prstGeom>
        </p:spPr>
      </p:pic>
      <p:sp>
        <p:nvSpPr>
          <p:cNvPr id="8" name="Rectangle 7"/>
          <p:cNvSpPr/>
          <p:nvPr userDrawn="1"/>
        </p:nvSpPr>
        <p:spPr>
          <a:xfrm>
            <a:off x="0" y="1078992"/>
            <a:ext cx="9144000" cy="5349914"/>
          </a:xfrm>
          <a:prstGeom prst="rect">
            <a:avLst/>
          </a:prstGeom>
          <a:solidFill>
            <a:srgbClr val="F4F9E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9" name="Rectangle 8"/>
          <p:cNvSpPr/>
          <p:nvPr userDrawn="1"/>
        </p:nvSpPr>
        <p:spPr>
          <a:xfrm>
            <a:off x="0" y="6428906"/>
            <a:ext cx="9144000" cy="429093"/>
          </a:xfrm>
          <a:prstGeom prst="rect">
            <a:avLst/>
          </a:prstGeom>
          <a:solidFill>
            <a:srgbClr val="B2D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 name="Title 1"/>
          <p:cNvSpPr>
            <a:spLocks noGrp="1"/>
          </p:cNvSpPr>
          <p:nvPr>
            <p:ph type="ctrTitle"/>
          </p:nvPr>
        </p:nvSpPr>
        <p:spPr>
          <a:xfrm>
            <a:off x="1209822" y="1757689"/>
            <a:ext cx="6724356" cy="800588"/>
          </a:xfrm>
        </p:spPr>
        <p:txBody>
          <a:bodyPr anchor="b">
            <a:normAutofit/>
          </a:bodyPr>
          <a:lstStyle>
            <a:lvl1pPr algn="l">
              <a:defRPr sz="3500" b="1">
                <a:solidFill>
                  <a:srgbClr val="224176"/>
                </a:solidFill>
                <a:latin typeface="Calibri" charset="0"/>
                <a:ea typeface="Calibri" charset="0"/>
                <a:cs typeface="Calibri" charset="0"/>
              </a:defRPr>
            </a:lvl1pPr>
          </a:lstStyle>
          <a:p>
            <a:r>
              <a:rPr lang="en-US" dirty="0"/>
              <a:t>Click to edit Master title style</a:t>
            </a:r>
          </a:p>
        </p:txBody>
      </p:sp>
      <p:sp>
        <p:nvSpPr>
          <p:cNvPr id="3" name="Subtitle 2"/>
          <p:cNvSpPr>
            <a:spLocks noGrp="1"/>
          </p:cNvSpPr>
          <p:nvPr>
            <p:ph type="subTitle" idx="1" hasCustomPrompt="1"/>
          </p:nvPr>
        </p:nvSpPr>
        <p:spPr>
          <a:xfrm>
            <a:off x="1209822" y="2897946"/>
            <a:ext cx="6724356" cy="3039216"/>
          </a:xfrm>
        </p:spPr>
        <p:txBody>
          <a:bodyPr>
            <a:normAutofit/>
          </a:bodyPr>
          <a:lstStyle>
            <a:lvl1pPr marL="0" indent="0" algn="l">
              <a:buNone/>
              <a:defRPr sz="1800">
                <a:solidFill>
                  <a:srgbClr val="224176"/>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body copy</a:t>
            </a:r>
          </a:p>
        </p:txBody>
      </p:sp>
    </p:spTree>
    <p:extLst>
      <p:ext uri="{BB962C8B-B14F-4D97-AF65-F5344CB8AC3E}">
        <p14:creationId xmlns:p14="http://schemas.microsoft.com/office/powerpoint/2010/main" val="268820412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8934805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545938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594477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635508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78307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602239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92873898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1156760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7976361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5189873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81986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767147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2363694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167471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830689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209969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4665144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20226090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393341570"/>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solidFill>
                <a:prstClr val="black">
                  <a:tint val="75000"/>
                </a:prstClr>
              </a:solidFill>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B740E1-5359-2C4B-89E1-DBF09D9607E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031364848"/>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image" Target="../media/image11.jpe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2.xml"/><Relationship Id="rId5" Type="http://schemas.openxmlformats.org/officeDocument/2006/relationships/image" Target="../media/image14.png"/><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34.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hyperlink" Target="mailto:ruraldividend@gov.bc.ca"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2.xml"/><Relationship Id="rId1" Type="http://schemas.openxmlformats.org/officeDocument/2006/relationships/slideLayout" Target="../slideLayouts/slideLayout24.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9139938" cy="6858000"/>
          </a:xfrm>
          <a:prstGeom prst="rect">
            <a:avLst/>
          </a:prstGeom>
        </p:spPr>
      </p:pic>
      <p:sp>
        <p:nvSpPr>
          <p:cNvPr id="3" name="TextBox 2"/>
          <p:cNvSpPr txBox="1"/>
          <p:nvPr/>
        </p:nvSpPr>
        <p:spPr>
          <a:xfrm>
            <a:off x="88134" y="3501008"/>
            <a:ext cx="6369816" cy="3170099"/>
          </a:xfrm>
          <a:prstGeom prst="rect">
            <a:avLst/>
          </a:prstGeom>
          <a:noFill/>
        </p:spPr>
        <p:txBody>
          <a:bodyPr wrap="square" rtlCol="0">
            <a:spAutoFit/>
          </a:bodyPr>
          <a:lstStyle/>
          <a:p>
            <a:r>
              <a:rPr lang="en-US" sz="4400" b="1" dirty="0">
                <a:solidFill>
                  <a:srgbClr val="B2D351"/>
                </a:solidFill>
              </a:rPr>
              <a:t>Rural Dividend – </a:t>
            </a:r>
          </a:p>
          <a:p>
            <a:r>
              <a:rPr lang="en-US" sz="4400" b="1" dirty="0">
                <a:solidFill>
                  <a:srgbClr val="B2D351"/>
                </a:solidFill>
              </a:rPr>
              <a:t>6</a:t>
            </a:r>
            <a:r>
              <a:rPr lang="en-US" sz="4400" b="1" baseline="30000" dirty="0">
                <a:solidFill>
                  <a:srgbClr val="B2D351"/>
                </a:solidFill>
              </a:rPr>
              <a:t>th</a:t>
            </a:r>
            <a:r>
              <a:rPr lang="en-US" sz="4400" b="1" dirty="0">
                <a:solidFill>
                  <a:srgbClr val="B2D351"/>
                </a:solidFill>
              </a:rPr>
              <a:t> Intake Application</a:t>
            </a:r>
          </a:p>
          <a:p>
            <a:r>
              <a:rPr lang="en-US" sz="4400" b="1" dirty="0">
                <a:solidFill>
                  <a:srgbClr val="B2D351"/>
                </a:solidFill>
              </a:rPr>
              <a:t>Tips</a:t>
            </a:r>
          </a:p>
          <a:p>
            <a:r>
              <a:rPr lang="en-US" sz="1700" b="1" dirty="0">
                <a:solidFill>
                  <a:prstClr val="white"/>
                </a:solidFill>
              </a:rPr>
              <a:t>Presented by: </a:t>
            </a:r>
            <a:r>
              <a:rPr lang="en-US" sz="1700" dirty="0">
                <a:solidFill>
                  <a:prstClr val="white"/>
                </a:solidFill>
              </a:rPr>
              <a:t>Rural Policy and Programs Branch</a:t>
            </a:r>
          </a:p>
          <a:p>
            <a:endParaRPr lang="en-US" sz="1700" b="1" dirty="0">
              <a:solidFill>
                <a:prstClr val="white"/>
              </a:solidFill>
            </a:endParaRPr>
          </a:p>
          <a:p>
            <a:r>
              <a:rPr lang="en-US" sz="1700" b="1" dirty="0">
                <a:solidFill>
                  <a:prstClr val="white"/>
                </a:solidFill>
              </a:rPr>
              <a:t>Economic Development Webinar Series</a:t>
            </a:r>
          </a:p>
          <a:p>
            <a:r>
              <a:rPr lang="en-US" sz="1700" b="1" dirty="0">
                <a:solidFill>
                  <a:prstClr val="white"/>
                </a:solidFill>
              </a:rPr>
              <a:t>July 15, 2019</a:t>
            </a:r>
          </a:p>
        </p:txBody>
      </p:sp>
      <p:sp>
        <p:nvSpPr>
          <p:cNvPr id="4" name="Slide Number Placeholder 3"/>
          <p:cNvSpPr>
            <a:spLocks noGrp="1"/>
          </p:cNvSpPr>
          <p:nvPr>
            <p:ph type="sldNum" sz="quarter" idx="12"/>
          </p:nvPr>
        </p:nvSpPr>
        <p:spPr/>
        <p:txBody>
          <a:bodyPr/>
          <a:lstStyle/>
          <a:p>
            <a:fld id="{ADB740E1-5359-2C4B-89E1-DBF09D9607E0}" type="slidenum">
              <a:rPr lang="en-US" smtClean="0">
                <a:solidFill>
                  <a:prstClr val="black">
                    <a:tint val="75000"/>
                  </a:prstClr>
                </a:solidFill>
              </a:rPr>
              <a:pPr/>
              <a:t>1</a:t>
            </a:fld>
            <a:endParaRPr lang="en-US" dirty="0">
              <a:solidFill>
                <a:prstClr val="black">
                  <a:tint val="75000"/>
                </a:prstClr>
              </a:solidFill>
            </a:endParaRPr>
          </a:p>
        </p:txBody>
      </p:sp>
    </p:spTree>
    <p:extLst>
      <p:ext uri="{BB962C8B-B14F-4D97-AF65-F5344CB8AC3E}">
        <p14:creationId xmlns:p14="http://schemas.microsoft.com/office/powerpoint/2010/main" val="143894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Components and Deliverables</a:t>
            </a:r>
            <a:endParaRPr lang="en-CA" altLang="en-US" sz="3200" dirty="0">
              <a:solidFill>
                <a:prstClr val="white"/>
              </a:solidFill>
              <a:ea typeface="Calibri" pitchFamily="34" charset="0"/>
              <a:cs typeface="Calibri" pitchFamily="34" charset="0"/>
            </a:endParaRPr>
          </a:p>
        </p:txBody>
      </p:sp>
      <p:sp>
        <p:nvSpPr>
          <p:cNvPr id="12" name="Rectangle 11">
            <a:extLst>
              <a:ext uri="{FF2B5EF4-FFF2-40B4-BE49-F238E27FC236}">
                <a16:creationId xmlns:a16="http://schemas.microsoft.com/office/drawing/2014/main" id="{CA4BA2F5-1734-4D1A-BFF5-38444CF48776}"/>
              </a:ext>
            </a:extLst>
          </p:cNvPr>
          <p:cNvSpPr/>
          <p:nvPr/>
        </p:nvSpPr>
        <p:spPr>
          <a:xfrm>
            <a:off x="4172203" y="1579759"/>
            <a:ext cx="4971797" cy="4247317"/>
          </a:xfrm>
          <a:prstGeom prst="rect">
            <a:avLst/>
          </a:prstGeom>
        </p:spPr>
        <p:txBody>
          <a:bodyPr wrap="square">
            <a:spAutoFit/>
          </a:bodyPr>
          <a:lstStyle/>
          <a:p>
            <a:r>
              <a:rPr lang="en-CA" b="1" dirty="0">
                <a:solidFill>
                  <a:srgbClr val="0A2972"/>
                </a:solidFill>
                <a:latin typeface="Arial" panose="020B0604020202020204" pitchFamily="34" charset="0"/>
                <a:cs typeface="Arial" panose="020B0604020202020204" pitchFamily="34" charset="0"/>
              </a:rPr>
              <a:t>Project Components</a:t>
            </a:r>
            <a:r>
              <a:rPr lang="en-CA" dirty="0">
                <a:solidFill>
                  <a:srgbClr val="0A2972"/>
                </a:solidFill>
                <a:latin typeface="Arial" panose="020B0604020202020204" pitchFamily="34" charset="0"/>
                <a:cs typeface="Arial" panose="020B0604020202020204" pitchFamily="34" charset="0"/>
              </a:rPr>
              <a:t> </a:t>
            </a:r>
          </a:p>
          <a:p>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Specific project activities, steps or phases that will be completed</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r>
              <a:rPr lang="en-CA" b="1" dirty="0">
                <a:solidFill>
                  <a:srgbClr val="0A2972"/>
                </a:solidFill>
                <a:latin typeface="Arial" panose="020B0604020202020204" pitchFamily="34" charset="0"/>
                <a:cs typeface="Arial" panose="020B0604020202020204" pitchFamily="34" charset="0"/>
              </a:rPr>
              <a:t>Project Deliverables</a:t>
            </a:r>
            <a:endParaRPr lang="en-CA" dirty="0">
              <a:solidFill>
                <a:srgbClr val="0A2972"/>
              </a:solidFill>
              <a:latin typeface="Arial" panose="020B0604020202020204" pitchFamily="34" charset="0"/>
              <a:cs typeface="Arial" panose="020B0604020202020204" pitchFamily="34" charset="0"/>
            </a:endParaRPr>
          </a:p>
          <a:p>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Specific outputs that will result from the completion of the project components</a:t>
            </a:r>
          </a:p>
          <a:p>
            <a:endParaRPr lang="en-CA" dirty="0">
              <a:solidFill>
                <a:srgbClr val="0A2972"/>
              </a:solidFill>
              <a:latin typeface="Arial" panose="020B0604020202020204" pitchFamily="34" charset="0"/>
              <a:cs typeface="Arial" panose="020B0604020202020204" pitchFamily="34" charset="0"/>
            </a:endParaRPr>
          </a:p>
          <a:p>
            <a:endParaRPr lang="en-CA" dirty="0">
              <a:solidFill>
                <a:srgbClr val="0A2972"/>
              </a:solidFill>
              <a:latin typeface="Arial" panose="020B0604020202020204" pitchFamily="34" charset="0"/>
              <a:cs typeface="Arial" panose="020B0604020202020204" pitchFamily="34" charset="0"/>
            </a:endParaRPr>
          </a:p>
          <a:p>
            <a:r>
              <a:rPr lang="en-CA" dirty="0">
                <a:solidFill>
                  <a:srgbClr val="0A2972"/>
                </a:solidFill>
                <a:latin typeface="Arial" panose="020B0604020202020204" pitchFamily="34" charset="0"/>
                <a:cs typeface="Arial" panose="020B0604020202020204" pitchFamily="34" charset="0"/>
              </a:rPr>
              <a:t>Components and deliverables define what you are doing in the project and what you plan to accomplish</a:t>
            </a:r>
          </a:p>
          <a:p>
            <a:endParaRPr lang="en-CA" dirty="0">
              <a:solidFill>
                <a:srgbClr val="0A2972"/>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0B631890-8F46-42FA-BFD3-650BAEE3E78D}"/>
              </a:ext>
            </a:extLst>
          </p:cNvPr>
          <p:cNvPicPr>
            <a:picLocks noChangeAspect="1"/>
          </p:cNvPicPr>
          <p:nvPr/>
        </p:nvPicPr>
        <p:blipFill>
          <a:blip r:embed="rId4"/>
          <a:stretch>
            <a:fillRect/>
          </a:stretch>
        </p:blipFill>
        <p:spPr>
          <a:xfrm>
            <a:off x="442408" y="1570382"/>
            <a:ext cx="3312368" cy="3979695"/>
          </a:xfrm>
          <a:prstGeom prst="rect">
            <a:avLst/>
          </a:prstGeom>
        </p:spPr>
      </p:pic>
    </p:spTree>
    <p:extLst>
      <p:ext uri="{BB962C8B-B14F-4D97-AF65-F5344CB8AC3E}">
        <p14:creationId xmlns:p14="http://schemas.microsoft.com/office/powerpoint/2010/main" val="18907808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Vertical Text Placeholder 3"/>
          <p:cNvSpPr txBox="1">
            <a:spLocks/>
          </p:cNvSpPr>
          <p:nvPr/>
        </p:nvSpPr>
        <p:spPr>
          <a:xfrm>
            <a:off x="251520" y="1268760"/>
            <a:ext cx="8784976" cy="273630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22417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p:txBody>
      </p:sp>
      <p:sp>
        <p:nvSpPr>
          <p:cNvPr id="7"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Community Plans</a:t>
            </a:r>
            <a:endParaRPr lang="en-CA" altLang="en-US" sz="3200" dirty="0">
              <a:solidFill>
                <a:prstClr val="white"/>
              </a:solidFill>
              <a:ea typeface="Calibri" pitchFamily="34" charset="0"/>
              <a:cs typeface="Calibri" pitchFamily="34" charset="0"/>
            </a:endParaRPr>
          </a:p>
        </p:txBody>
      </p:sp>
      <p:sp>
        <p:nvSpPr>
          <p:cNvPr id="9" name="Rectangle 8"/>
          <p:cNvSpPr/>
          <p:nvPr/>
        </p:nvSpPr>
        <p:spPr>
          <a:xfrm>
            <a:off x="233772" y="1591457"/>
            <a:ext cx="8676456" cy="2557623"/>
          </a:xfrm>
          <a:prstGeom prst="rect">
            <a:avLst/>
          </a:prstGeom>
        </p:spPr>
        <p:txBody>
          <a:bodyPr wrap="square">
            <a:spAutoFit/>
          </a:bodyPr>
          <a:lstStyle/>
          <a:p>
            <a:pPr marL="0" lvl="1">
              <a:lnSpc>
                <a:spcPct val="90000"/>
              </a:lnSpc>
              <a:spcBef>
                <a:spcPts val="1000"/>
              </a:spcBef>
            </a:pPr>
            <a:endParaRPr lang="en-CA" dirty="0">
              <a:solidFill>
                <a:srgbClr val="224176"/>
              </a:solidFill>
              <a:latin typeface="Arial" panose="020B0604020202020204" pitchFamily="34" charset="0"/>
              <a:cs typeface="Arial" panose="020B0604020202020204" pitchFamily="34" charset="0"/>
            </a:endParaRPr>
          </a:p>
          <a:p>
            <a:pPr algn="l"/>
            <a:r>
              <a:rPr lang="en-CA" b="1" dirty="0">
                <a:solidFill>
                  <a:srgbClr val="224176"/>
                </a:solidFill>
                <a:latin typeface="Arial" panose="020B0604020202020204" pitchFamily="34" charset="0"/>
                <a:cs typeface="Arial" panose="020B0604020202020204" pitchFamily="34" charset="0"/>
              </a:rPr>
              <a:t>Community/Economic Development Plans</a:t>
            </a:r>
          </a:p>
          <a:p>
            <a:pPr algn="l"/>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Projects should directly reflect or support sections or goals within a community or economic development plan</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Show that the project is consistent with and supports the plans and goals of the communities that will directly benefit</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p:txBody>
      </p:sp>
      <p:sp>
        <p:nvSpPr>
          <p:cNvPr id="10" name="Hexagon 9">
            <a:extLst>
              <a:ext uri="{FF2B5EF4-FFF2-40B4-BE49-F238E27FC236}">
                <a16:creationId xmlns:a16="http://schemas.microsoft.com/office/drawing/2014/main" id="{371AD750-5FEA-4612-B399-1822029EEB19}"/>
              </a:ext>
            </a:extLst>
          </p:cNvPr>
          <p:cNvSpPr/>
          <p:nvPr/>
        </p:nvSpPr>
        <p:spPr>
          <a:xfrm rot="5400000">
            <a:off x="7776061" y="5935650"/>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Hexagon 12">
            <a:extLst>
              <a:ext uri="{FF2B5EF4-FFF2-40B4-BE49-F238E27FC236}">
                <a16:creationId xmlns:a16="http://schemas.microsoft.com/office/drawing/2014/main" id="{1EAB3572-584F-456D-AAE3-CF40A5401D63}"/>
              </a:ext>
            </a:extLst>
          </p:cNvPr>
          <p:cNvSpPr/>
          <p:nvPr/>
        </p:nvSpPr>
        <p:spPr>
          <a:xfrm rot="5400000">
            <a:off x="6880196" y="4319017"/>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4" name="Hexagon 13">
            <a:extLst>
              <a:ext uri="{FF2B5EF4-FFF2-40B4-BE49-F238E27FC236}">
                <a16:creationId xmlns:a16="http://schemas.microsoft.com/office/drawing/2014/main" id="{F0AE78F3-4EBE-450B-B61E-F40574084035}"/>
              </a:ext>
            </a:extLst>
          </p:cNvPr>
          <p:cNvSpPr/>
          <p:nvPr/>
        </p:nvSpPr>
        <p:spPr>
          <a:xfrm rot="5400000">
            <a:off x="5988950" y="5935650"/>
            <a:ext cx="1940426" cy="1672782"/>
          </a:xfrm>
          <a:prstGeom prst="hexagon">
            <a:avLst/>
          </a:prstGeom>
          <a:solidFill>
            <a:srgbClr val="B2D351">
              <a:alpha val="1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 name="Hexagon 14">
            <a:extLst>
              <a:ext uri="{FF2B5EF4-FFF2-40B4-BE49-F238E27FC236}">
                <a16:creationId xmlns:a16="http://schemas.microsoft.com/office/drawing/2014/main" id="{899A8FFF-DE42-4DDB-85DC-7D83A2E66261}"/>
              </a:ext>
            </a:extLst>
          </p:cNvPr>
          <p:cNvSpPr/>
          <p:nvPr/>
        </p:nvSpPr>
        <p:spPr>
          <a:xfrm rot="5400000">
            <a:off x="8671926" y="4319017"/>
            <a:ext cx="1940426" cy="1672782"/>
          </a:xfrm>
          <a:prstGeom prst="hexagon">
            <a:avLst/>
          </a:prstGeom>
          <a:solidFill>
            <a:srgbClr val="B2D351">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29887670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Vertical Text Placeholder 3"/>
          <p:cNvSpPr txBox="1">
            <a:spLocks/>
          </p:cNvSpPr>
          <p:nvPr/>
        </p:nvSpPr>
        <p:spPr>
          <a:xfrm>
            <a:off x="251520" y="1268760"/>
            <a:ext cx="8784976" cy="2736304"/>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22417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p:txBody>
      </p:sp>
      <p:sp>
        <p:nvSpPr>
          <p:cNvPr id="7"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Community Support</a:t>
            </a:r>
            <a:endParaRPr lang="en-CA" altLang="en-US" sz="3200" dirty="0">
              <a:solidFill>
                <a:prstClr val="white"/>
              </a:solidFill>
              <a:ea typeface="Calibri" pitchFamily="34" charset="0"/>
              <a:cs typeface="Calibri" pitchFamily="34" charset="0"/>
            </a:endParaRPr>
          </a:p>
        </p:txBody>
      </p:sp>
      <p:sp>
        <p:nvSpPr>
          <p:cNvPr id="9" name="Rectangle 8"/>
          <p:cNvSpPr/>
          <p:nvPr/>
        </p:nvSpPr>
        <p:spPr>
          <a:xfrm>
            <a:off x="4280920" y="1512825"/>
            <a:ext cx="4971600" cy="2834622"/>
          </a:xfrm>
          <a:prstGeom prst="rect">
            <a:avLst/>
          </a:prstGeom>
        </p:spPr>
        <p:txBody>
          <a:bodyPr wrap="square">
            <a:spAutoFit/>
          </a:bodyPr>
          <a:lstStyle/>
          <a:p>
            <a:pPr marL="0" lvl="1">
              <a:lnSpc>
                <a:spcPct val="90000"/>
              </a:lnSpc>
              <a:spcBef>
                <a:spcPts val="1000"/>
              </a:spcBef>
            </a:pPr>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algn="l"/>
            <a:r>
              <a:rPr lang="en-CA" b="1" dirty="0">
                <a:solidFill>
                  <a:srgbClr val="224176"/>
                </a:solidFill>
                <a:latin typeface="Arial" panose="020B0604020202020204" pitchFamily="34" charset="0"/>
                <a:cs typeface="Arial" panose="020B0604020202020204" pitchFamily="34" charset="0"/>
              </a:rPr>
              <a:t>Existing Community Support</a:t>
            </a:r>
          </a:p>
          <a:p>
            <a:pPr algn="l"/>
            <a:endParaRPr lang="en-CA" b="1"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Describe or show that the project is supported by the communities impacted, both Indigenous and non-Indigenous </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Include any Letters of Support that are recent and specific to the project</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Describe any community consultation that took place during project preparation</a:t>
            </a:r>
          </a:p>
        </p:txBody>
      </p:sp>
      <p:pic>
        <p:nvPicPr>
          <p:cNvPr id="16" name="Picture 15">
            <a:extLst>
              <a:ext uri="{FF2B5EF4-FFF2-40B4-BE49-F238E27FC236}">
                <a16:creationId xmlns:a16="http://schemas.microsoft.com/office/drawing/2014/main" id="{DDF7FDC9-F1A0-4EBF-8CE3-9D41BEE0F8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7504" y="2060848"/>
            <a:ext cx="3960440" cy="2996295"/>
          </a:xfrm>
          <a:prstGeom prst="rect">
            <a:avLst/>
          </a:prstGeom>
        </p:spPr>
      </p:pic>
    </p:spTree>
    <p:extLst>
      <p:ext uri="{BB962C8B-B14F-4D97-AF65-F5344CB8AC3E}">
        <p14:creationId xmlns:p14="http://schemas.microsoft.com/office/powerpoint/2010/main" val="18051607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Hexagon 11"/>
          <p:cNvSpPr/>
          <p:nvPr/>
        </p:nvSpPr>
        <p:spPr>
          <a:xfrm rot="5400000">
            <a:off x="7776061" y="5935650"/>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Hexagon 9"/>
          <p:cNvSpPr/>
          <p:nvPr/>
        </p:nvSpPr>
        <p:spPr>
          <a:xfrm rot="5400000">
            <a:off x="6880196" y="4319017"/>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Timelines</a:t>
            </a:r>
            <a:endParaRPr lang="en-CA" altLang="en-US" sz="3200" dirty="0">
              <a:solidFill>
                <a:prstClr val="white"/>
              </a:solidFill>
              <a:ea typeface="Calibri" pitchFamily="34" charset="0"/>
              <a:cs typeface="Calibri" pitchFamily="34" charset="0"/>
            </a:endParaRPr>
          </a:p>
        </p:txBody>
      </p:sp>
      <p:sp>
        <p:nvSpPr>
          <p:cNvPr id="8" name="Content Placeholder 2"/>
          <p:cNvSpPr txBox="1">
            <a:spLocks/>
          </p:cNvSpPr>
          <p:nvPr/>
        </p:nvSpPr>
        <p:spPr>
          <a:xfrm>
            <a:off x="457200" y="1483395"/>
            <a:ext cx="8219256" cy="453789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22417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fontAlgn="base">
              <a:spcAft>
                <a:spcPct val="0"/>
              </a:spcAft>
              <a:buClr>
                <a:srgbClr val="0A2972"/>
              </a:buClr>
              <a:buSzPct val="100000"/>
              <a:buFont typeface="Arial" panose="020B0604020202020204" pitchFamily="34" charset="0"/>
              <a:buChar char="•"/>
            </a:pPr>
            <a:endParaRPr lang="en-CA" sz="1800" dirty="0">
              <a:solidFill>
                <a:srgbClr val="003062"/>
              </a:solidFill>
              <a:latin typeface="Arial" charset="0"/>
              <a:cs typeface="Arial" charset="0"/>
            </a:endParaRPr>
          </a:p>
        </p:txBody>
      </p:sp>
      <p:sp>
        <p:nvSpPr>
          <p:cNvPr id="9" name="Hexagon 8"/>
          <p:cNvSpPr/>
          <p:nvPr/>
        </p:nvSpPr>
        <p:spPr>
          <a:xfrm rot="5400000">
            <a:off x="5988950" y="5935650"/>
            <a:ext cx="1940426" cy="1672782"/>
          </a:xfrm>
          <a:prstGeom prst="hexagon">
            <a:avLst/>
          </a:prstGeom>
          <a:solidFill>
            <a:srgbClr val="B2D351">
              <a:alpha val="1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Hexagon 12"/>
          <p:cNvSpPr/>
          <p:nvPr/>
        </p:nvSpPr>
        <p:spPr>
          <a:xfrm rot="5400000">
            <a:off x="8671926" y="4319017"/>
            <a:ext cx="1940426" cy="1672782"/>
          </a:xfrm>
          <a:prstGeom prst="hexagon">
            <a:avLst/>
          </a:prstGeom>
          <a:solidFill>
            <a:srgbClr val="B2D351">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5" name="Rectangle 14">
            <a:extLst>
              <a:ext uri="{FF2B5EF4-FFF2-40B4-BE49-F238E27FC236}">
                <a16:creationId xmlns:a16="http://schemas.microsoft.com/office/drawing/2014/main" id="{CA4BA2F5-1734-4D1A-BFF5-38444CF48776}"/>
              </a:ext>
            </a:extLst>
          </p:cNvPr>
          <p:cNvSpPr/>
          <p:nvPr/>
        </p:nvSpPr>
        <p:spPr>
          <a:xfrm>
            <a:off x="234000" y="1556792"/>
            <a:ext cx="8676000" cy="3970318"/>
          </a:xfrm>
          <a:prstGeom prst="rect">
            <a:avLst/>
          </a:prstGeom>
        </p:spPr>
        <p:txBody>
          <a:bodyPr wrap="square">
            <a:spAutoFit/>
          </a:bodyPr>
          <a:lstStyle/>
          <a:p>
            <a:r>
              <a:rPr lang="en-CA" b="1" dirty="0">
                <a:solidFill>
                  <a:srgbClr val="0A2972"/>
                </a:solidFill>
                <a:latin typeface="Arial" panose="020B0604020202020204" pitchFamily="34" charset="0"/>
                <a:cs typeface="Arial" panose="020B0604020202020204" pitchFamily="34" charset="0"/>
              </a:rPr>
              <a:t>Project Start and End Dates</a:t>
            </a: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Funding decisions – 6 months </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Maximum duration – 24 months or two years</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endParaRPr lang="en-CA" b="1" dirty="0">
              <a:solidFill>
                <a:srgbClr val="0A2972"/>
              </a:solidFill>
              <a:latin typeface="Arial" panose="020B0604020202020204" pitchFamily="34" charset="0"/>
              <a:cs typeface="Arial" panose="020B0604020202020204" pitchFamily="34" charset="0"/>
            </a:endParaRPr>
          </a:p>
          <a:p>
            <a:r>
              <a:rPr lang="en-CA" b="1" dirty="0">
                <a:solidFill>
                  <a:srgbClr val="0A2972"/>
                </a:solidFill>
                <a:latin typeface="Arial" panose="020B0604020202020204" pitchFamily="34" charset="0"/>
                <a:cs typeface="Arial" panose="020B0604020202020204" pitchFamily="34" charset="0"/>
              </a:rPr>
              <a:t>Project Timeline</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Ensure each of your deliverables is addressed in the timeline</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Budget alignment</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Consider the potential for delays and account for them</a:t>
            </a:r>
          </a:p>
        </p:txBody>
      </p:sp>
    </p:spTree>
    <p:extLst>
      <p:ext uri="{BB962C8B-B14F-4D97-AF65-F5344CB8AC3E}">
        <p14:creationId xmlns:p14="http://schemas.microsoft.com/office/powerpoint/2010/main" val="28501148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On-Going Activities</a:t>
            </a:r>
            <a:endParaRPr lang="en-CA" altLang="en-US" sz="3200" dirty="0">
              <a:solidFill>
                <a:prstClr val="white"/>
              </a:solidFill>
              <a:ea typeface="Calibri" pitchFamily="34" charset="0"/>
              <a:cs typeface="Calibri" pitchFamily="34" charset="0"/>
            </a:endParaRPr>
          </a:p>
        </p:txBody>
      </p:sp>
      <p:sp>
        <p:nvSpPr>
          <p:cNvPr id="8" name="Content Placeholder 2"/>
          <p:cNvSpPr txBox="1">
            <a:spLocks/>
          </p:cNvSpPr>
          <p:nvPr/>
        </p:nvSpPr>
        <p:spPr>
          <a:xfrm>
            <a:off x="457200" y="1484784"/>
            <a:ext cx="8219256" cy="453789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22417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buFont typeface="Arial" panose="020B0604020202020204" pitchFamily="34" charset="0"/>
              <a:buChar char="•"/>
            </a:pPr>
            <a:endParaRPr lang="en-CA" dirty="0">
              <a:latin typeface="Arial" panose="020B0604020202020204" pitchFamily="34" charset="0"/>
              <a:cs typeface="Arial" panose="020B0604020202020204" pitchFamily="34" charset="0"/>
            </a:endParaRPr>
          </a:p>
        </p:txBody>
      </p:sp>
      <p:sp>
        <p:nvSpPr>
          <p:cNvPr id="12" name="Rectangle 11"/>
          <p:cNvSpPr/>
          <p:nvPr/>
        </p:nvSpPr>
        <p:spPr>
          <a:xfrm>
            <a:off x="199287" y="1268760"/>
            <a:ext cx="8676456" cy="2308324"/>
          </a:xfrm>
          <a:prstGeom prst="rect">
            <a:avLst/>
          </a:prstGeom>
        </p:spPr>
        <p:txBody>
          <a:bodyPr wrap="square">
            <a:spAutoFit/>
          </a:bodyPr>
          <a:lstStyle/>
          <a:p>
            <a:pPr marL="0" lvl="1"/>
            <a:endParaRPr lang="en-CA" dirty="0">
              <a:solidFill>
                <a:srgbClr val="224176"/>
              </a:solidFill>
              <a:latin typeface="Arial" panose="020B0604020202020204" pitchFamily="34" charset="0"/>
              <a:cs typeface="Arial" panose="020B0604020202020204" pitchFamily="34" charset="0"/>
            </a:endParaRPr>
          </a:p>
          <a:p>
            <a:pPr marL="0" lvl="1"/>
            <a:r>
              <a:rPr lang="en-CA" b="1" dirty="0">
                <a:solidFill>
                  <a:srgbClr val="224176"/>
                </a:solidFill>
                <a:latin typeface="Arial" panose="020B0604020202020204" pitchFamily="34" charset="0"/>
                <a:cs typeface="Arial" panose="020B0604020202020204" pitchFamily="34" charset="0"/>
              </a:rPr>
              <a:t>On-Going Activities</a:t>
            </a:r>
          </a:p>
          <a:p>
            <a:pPr marL="0" lvl="1"/>
            <a:endParaRPr lang="en-CA" b="1" dirty="0">
              <a:solidFill>
                <a:srgbClr val="224176"/>
              </a:solidFill>
              <a:latin typeface="Arial" panose="020B0604020202020204" pitchFamily="34" charset="0"/>
              <a:cs typeface="Arial" panose="020B0604020202020204" pitchFamily="34" charset="0"/>
            </a:endParaRPr>
          </a:p>
          <a:p>
            <a:pPr marL="285750" lvl="1" indent="-285750">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Demonstrate sustainability</a:t>
            </a:r>
          </a:p>
          <a:p>
            <a:pPr marL="285750" lvl="1" indent="-285750">
              <a:buFont typeface="Arial" panose="020B0604020202020204" pitchFamily="34" charset="0"/>
              <a:buChar char="•"/>
            </a:pPr>
            <a:endParaRPr lang="en-CA" b="1" dirty="0">
              <a:solidFill>
                <a:srgbClr val="224176"/>
              </a:solidFill>
              <a:latin typeface="Arial" panose="020B0604020202020204" pitchFamily="34" charset="0"/>
              <a:cs typeface="Arial" panose="020B0604020202020204" pitchFamily="34" charset="0"/>
            </a:endParaRPr>
          </a:p>
          <a:p>
            <a:pPr marL="285750" lvl="1" indent="-285750">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Give as much detail as possible about continuity of activities or staff positions following Rural Dividend funding</a:t>
            </a:r>
          </a:p>
          <a:p>
            <a:pPr marL="285750" indent="-285750" algn="l">
              <a:buFont typeface="Arial" panose="020B0604020202020204" pitchFamily="34" charset="0"/>
              <a:buChar char="•"/>
            </a:pPr>
            <a:endParaRPr lang="en-CA" sz="1800" b="0" dirty="0"/>
          </a:p>
        </p:txBody>
      </p:sp>
      <p:pic>
        <p:nvPicPr>
          <p:cNvPr id="2" name="Picture 1">
            <a:extLst>
              <a:ext uri="{FF2B5EF4-FFF2-40B4-BE49-F238E27FC236}">
                <a16:creationId xmlns:a16="http://schemas.microsoft.com/office/drawing/2014/main" id="{E6C0868B-33C9-408E-AA1E-06AA61F337A4}"/>
              </a:ext>
            </a:extLst>
          </p:cNvPr>
          <p:cNvPicPr>
            <a:picLocks noChangeAspect="1"/>
          </p:cNvPicPr>
          <p:nvPr/>
        </p:nvPicPr>
        <p:blipFill>
          <a:blip r:embed="rId4"/>
          <a:stretch>
            <a:fillRect/>
          </a:stretch>
        </p:blipFill>
        <p:spPr>
          <a:xfrm>
            <a:off x="800343" y="3717032"/>
            <a:ext cx="7474344" cy="2274005"/>
          </a:xfrm>
          <a:prstGeom prst="rect">
            <a:avLst/>
          </a:prstGeom>
        </p:spPr>
      </p:pic>
    </p:spTree>
    <p:extLst>
      <p:ext uri="{BB962C8B-B14F-4D97-AF65-F5344CB8AC3E}">
        <p14:creationId xmlns:p14="http://schemas.microsoft.com/office/powerpoint/2010/main" val="35849456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Resources, Skills, and Risks</a:t>
            </a:r>
            <a:endParaRPr lang="en-CA" altLang="en-US" sz="3200" dirty="0">
              <a:solidFill>
                <a:prstClr val="white"/>
              </a:solidFill>
              <a:ea typeface="Calibri" pitchFamily="34" charset="0"/>
              <a:cs typeface="Calibri" pitchFamily="34" charset="0"/>
            </a:endParaRPr>
          </a:p>
        </p:txBody>
      </p:sp>
      <p:sp>
        <p:nvSpPr>
          <p:cNvPr id="14" name="Rectangle 13">
            <a:extLst>
              <a:ext uri="{FF2B5EF4-FFF2-40B4-BE49-F238E27FC236}">
                <a16:creationId xmlns:a16="http://schemas.microsoft.com/office/drawing/2014/main" id="{CA4BA2F5-1734-4D1A-BFF5-38444CF48776}"/>
              </a:ext>
            </a:extLst>
          </p:cNvPr>
          <p:cNvSpPr/>
          <p:nvPr/>
        </p:nvSpPr>
        <p:spPr>
          <a:xfrm>
            <a:off x="234000" y="1700808"/>
            <a:ext cx="8676000" cy="3139321"/>
          </a:xfrm>
          <a:prstGeom prst="rect">
            <a:avLst/>
          </a:prstGeom>
        </p:spPr>
        <p:txBody>
          <a:bodyPr wrap="square">
            <a:spAutoFit/>
          </a:bodyPr>
          <a:lstStyle/>
          <a:p>
            <a:r>
              <a:rPr lang="en-CA" b="1" dirty="0">
                <a:solidFill>
                  <a:srgbClr val="0A2972"/>
                </a:solidFill>
                <a:latin typeface="Arial" panose="020B0604020202020204" pitchFamily="34" charset="0"/>
                <a:cs typeface="Arial" panose="020B0604020202020204" pitchFamily="34" charset="0"/>
              </a:rPr>
              <a:t>Applicant Resources and Skills</a:t>
            </a:r>
          </a:p>
          <a:p>
            <a:endParaRPr lang="en-CA" b="1"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Demonstrate the project management skills or expertise that will be directed to your project </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endParaRPr lang="en-CA" b="1" dirty="0">
              <a:solidFill>
                <a:srgbClr val="0A2972"/>
              </a:solidFill>
              <a:latin typeface="Arial" panose="020B0604020202020204" pitchFamily="34" charset="0"/>
              <a:cs typeface="Arial" panose="020B0604020202020204" pitchFamily="34" charset="0"/>
            </a:endParaRPr>
          </a:p>
          <a:p>
            <a:r>
              <a:rPr lang="en-CA" b="1" dirty="0">
                <a:solidFill>
                  <a:srgbClr val="0A2972"/>
                </a:solidFill>
                <a:latin typeface="Arial" panose="020B0604020202020204" pitchFamily="34" charset="0"/>
                <a:cs typeface="Arial" panose="020B0604020202020204" pitchFamily="34" charset="0"/>
              </a:rPr>
              <a:t>Project Risks</a:t>
            </a:r>
          </a:p>
          <a:p>
            <a:endParaRPr lang="en-CA" b="1"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There is some risk inherent in every project</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Explain how you have planned for and will mitigate project risks</a:t>
            </a:r>
          </a:p>
        </p:txBody>
      </p:sp>
      <p:sp>
        <p:nvSpPr>
          <p:cNvPr id="5" name="Hexagon 4">
            <a:extLst>
              <a:ext uri="{FF2B5EF4-FFF2-40B4-BE49-F238E27FC236}">
                <a16:creationId xmlns:a16="http://schemas.microsoft.com/office/drawing/2014/main" id="{F4A7E86D-86B7-4945-935D-65D5EB9C659B}"/>
              </a:ext>
            </a:extLst>
          </p:cNvPr>
          <p:cNvSpPr/>
          <p:nvPr/>
        </p:nvSpPr>
        <p:spPr>
          <a:xfrm rot="5400000">
            <a:off x="7776061" y="5935650"/>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Hexagon 5">
            <a:extLst>
              <a:ext uri="{FF2B5EF4-FFF2-40B4-BE49-F238E27FC236}">
                <a16:creationId xmlns:a16="http://schemas.microsoft.com/office/drawing/2014/main" id="{B800078E-54E4-4A5D-85D2-13520702150E}"/>
              </a:ext>
            </a:extLst>
          </p:cNvPr>
          <p:cNvSpPr/>
          <p:nvPr/>
        </p:nvSpPr>
        <p:spPr>
          <a:xfrm rot="5400000">
            <a:off x="6880196" y="4319017"/>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Hexagon 6">
            <a:extLst>
              <a:ext uri="{FF2B5EF4-FFF2-40B4-BE49-F238E27FC236}">
                <a16:creationId xmlns:a16="http://schemas.microsoft.com/office/drawing/2014/main" id="{6E94B13D-CB5E-4F02-B8E4-4F26BCC7FCCE}"/>
              </a:ext>
            </a:extLst>
          </p:cNvPr>
          <p:cNvSpPr/>
          <p:nvPr/>
        </p:nvSpPr>
        <p:spPr>
          <a:xfrm rot="5400000">
            <a:off x="5988950" y="5935650"/>
            <a:ext cx="1940426" cy="1672782"/>
          </a:xfrm>
          <a:prstGeom prst="hexagon">
            <a:avLst/>
          </a:prstGeom>
          <a:solidFill>
            <a:srgbClr val="B2D351">
              <a:alpha val="1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 name="Hexagon 7">
            <a:extLst>
              <a:ext uri="{FF2B5EF4-FFF2-40B4-BE49-F238E27FC236}">
                <a16:creationId xmlns:a16="http://schemas.microsoft.com/office/drawing/2014/main" id="{0B108540-522D-4DBF-8AFC-15B89E3C9373}"/>
              </a:ext>
            </a:extLst>
          </p:cNvPr>
          <p:cNvSpPr/>
          <p:nvPr/>
        </p:nvSpPr>
        <p:spPr>
          <a:xfrm rot="5400000">
            <a:off x="8671926" y="4319017"/>
            <a:ext cx="1940426" cy="1672782"/>
          </a:xfrm>
          <a:prstGeom prst="hexagon">
            <a:avLst/>
          </a:prstGeom>
          <a:solidFill>
            <a:srgbClr val="B2D351">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35991588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Vertical Text Placeholder 3"/>
          <p:cNvSpPr txBox="1">
            <a:spLocks/>
          </p:cNvSpPr>
          <p:nvPr/>
        </p:nvSpPr>
        <p:spPr>
          <a:xfrm>
            <a:off x="497624" y="1628800"/>
            <a:ext cx="8496944" cy="1512168"/>
          </a:xfrm>
          <a:prstGeom prst="rect">
            <a:avLst/>
          </a:prstGeom>
        </p:spPr>
        <p:txBody>
          <a:bodyPr>
            <a:noAutofit/>
          </a:bodyPr>
          <a:lst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a:lstStyle>
          <a:p>
            <a:pPr marL="320040" lvl="1" indent="0" fontAlgn="base">
              <a:spcAft>
                <a:spcPct val="0"/>
              </a:spcAft>
              <a:buClr>
                <a:srgbClr val="0A2972"/>
              </a:buClr>
              <a:buSzPct val="100000"/>
              <a:buNone/>
            </a:pPr>
            <a:endParaRPr lang="en-CA" sz="1800" b="0" dirty="0">
              <a:solidFill>
                <a:srgbClr val="003062"/>
              </a:solidFill>
              <a:latin typeface="Arial" charset="0"/>
              <a:cs typeface="Arial" charset="0"/>
            </a:endParaRPr>
          </a:p>
          <a:p>
            <a:pPr marL="605790" lvl="1" indent="-285750" fontAlgn="base">
              <a:spcAft>
                <a:spcPct val="0"/>
              </a:spcAft>
              <a:buClr>
                <a:srgbClr val="0A2972"/>
              </a:buClr>
              <a:buSzPct val="100000"/>
              <a:buFont typeface="Arial" panose="020B0604020202020204" pitchFamily="34" charset="0"/>
              <a:buChar char="•"/>
            </a:pPr>
            <a:endParaRPr lang="en-CA" sz="1800" b="0" dirty="0">
              <a:solidFill>
                <a:srgbClr val="003062"/>
              </a:solidFill>
              <a:latin typeface="Arial" charset="0"/>
              <a:cs typeface="Arial" charset="0"/>
            </a:endParaRPr>
          </a:p>
        </p:txBody>
      </p:sp>
      <p:sp>
        <p:nvSpPr>
          <p:cNvPr id="14"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Infrastructure</a:t>
            </a:r>
            <a:endParaRPr lang="en-CA" altLang="en-US" sz="3200" dirty="0">
              <a:solidFill>
                <a:prstClr val="white"/>
              </a:solidFill>
              <a:ea typeface="Calibri" pitchFamily="34" charset="0"/>
              <a:cs typeface="Calibri" pitchFamily="34" charset="0"/>
            </a:endParaRPr>
          </a:p>
        </p:txBody>
      </p:sp>
      <p:sp>
        <p:nvSpPr>
          <p:cNvPr id="15" name="Rectangle 14"/>
          <p:cNvSpPr/>
          <p:nvPr/>
        </p:nvSpPr>
        <p:spPr>
          <a:xfrm>
            <a:off x="4067944" y="1424965"/>
            <a:ext cx="4971600" cy="4524315"/>
          </a:xfrm>
          <a:prstGeom prst="rect">
            <a:avLst/>
          </a:prstGeom>
        </p:spPr>
        <p:txBody>
          <a:bodyPr wrap="square">
            <a:spAutoFit/>
          </a:bodyPr>
          <a:lstStyle/>
          <a:p>
            <a:pPr algn="l"/>
            <a:r>
              <a:rPr lang="en-CA" b="1" dirty="0">
                <a:solidFill>
                  <a:srgbClr val="224176"/>
                </a:solidFill>
                <a:latin typeface="Arial" panose="020B0604020202020204" pitchFamily="34" charset="0"/>
                <a:cs typeface="Arial" panose="020B0604020202020204" pitchFamily="34" charset="0"/>
              </a:rPr>
              <a:t>Infrastructure</a:t>
            </a:r>
            <a:r>
              <a:rPr lang="en-CA" dirty="0">
                <a:solidFill>
                  <a:srgbClr val="224176"/>
                </a:solidFill>
                <a:latin typeface="Arial" panose="020B0604020202020204" pitchFamily="34" charset="0"/>
                <a:cs typeface="Arial" panose="020B0604020202020204" pitchFamily="34" charset="0"/>
              </a:rPr>
              <a:t> </a:t>
            </a:r>
          </a:p>
          <a:p>
            <a:pPr algn="l"/>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Outline how the infrastructure is key to the implementation of the project being applied for</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Strong link to economic development</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algn="l"/>
            <a:r>
              <a:rPr lang="en-CA" b="1" dirty="0">
                <a:solidFill>
                  <a:srgbClr val="224176"/>
                </a:solidFill>
                <a:latin typeface="Arial" panose="020B0604020202020204" pitchFamily="34" charset="0"/>
                <a:cs typeface="Arial" panose="020B0604020202020204" pitchFamily="34" charset="0"/>
              </a:rPr>
              <a:t>Infrastructure Ownership and On-Going Responsibility</a:t>
            </a:r>
          </a:p>
          <a:p>
            <a:pPr algn="l"/>
            <a:endParaRPr lang="en-CA" b="1"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Identify the organization that will be taking ownership of the infrastructure, and the long term plan on how to sustain the infrastructure</a:t>
            </a:r>
          </a:p>
        </p:txBody>
      </p:sp>
      <p:pic>
        <p:nvPicPr>
          <p:cNvPr id="16" name="490A709E-3D45-4B22-8714-3E855D9B9A48" descr="B8D6BD5B-A604-4396-BBB8-B7AC9560C821@du">
            <a:extLst>
              <a:ext uri="{FF2B5EF4-FFF2-40B4-BE49-F238E27FC236}">
                <a16:creationId xmlns:a16="http://schemas.microsoft.com/office/drawing/2014/main" id="{46393B19-20B3-4151-952B-724C06A0342D}"/>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6253" b="25433"/>
          <a:stretch/>
        </p:blipFill>
        <p:spPr bwMode="auto">
          <a:xfrm>
            <a:off x="267122" y="1628800"/>
            <a:ext cx="3584798"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47165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a:xfrm>
            <a:off x="457200" y="1699419"/>
            <a:ext cx="8219256" cy="345916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22417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buFont typeface="Arial" panose="020B0604020202020204" pitchFamily="34" charset="0"/>
              <a:buChar char="•"/>
            </a:pPr>
            <a:endParaRPr lang="en-US" sz="1800" dirty="0">
              <a:solidFill>
                <a:srgbClr val="224176"/>
              </a:solidFill>
              <a:latin typeface="Arial" panose="020B0604020202020204" pitchFamily="34" charset="0"/>
              <a:cs typeface="Arial" panose="020B0604020202020204" pitchFamily="34" charset="0"/>
            </a:endParaRPr>
          </a:p>
        </p:txBody>
      </p:sp>
      <p:sp>
        <p:nvSpPr>
          <p:cNvPr id="12" name="Rectangle 13"/>
          <p:cNvSpPr>
            <a:spLocks noChangeArrowheads="1"/>
          </p:cNvSpPr>
          <p:nvPr/>
        </p:nvSpPr>
        <p:spPr bwMode="auto">
          <a:xfrm>
            <a:off x="0" y="467623"/>
            <a:ext cx="86629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Additional Criteria –Partnerships Projects</a:t>
            </a:r>
            <a:endParaRPr lang="en-CA" altLang="en-US" sz="3200" dirty="0">
              <a:solidFill>
                <a:prstClr val="white"/>
              </a:solidFill>
              <a:ea typeface="Calibri" pitchFamily="34" charset="0"/>
              <a:cs typeface="Calibri" pitchFamily="34" charset="0"/>
            </a:endParaRPr>
          </a:p>
        </p:txBody>
      </p:sp>
      <p:sp>
        <p:nvSpPr>
          <p:cNvPr id="13" name="Rectangle 12"/>
          <p:cNvSpPr/>
          <p:nvPr/>
        </p:nvSpPr>
        <p:spPr>
          <a:xfrm>
            <a:off x="4694302" y="1529111"/>
            <a:ext cx="4529722" cy="3111621"/>
          </a:xfrm>
          <a:prstGeom prst="rect">
            <a:avLst/>
          </a:prstGeom>
        </p:spPr>
        <p:txBody>
          <a:bodyPr wrap="square">
            <a:spAutoFit/>
          </a:bodyPr>
          <a:lstStyle/>
          <a:p>
            <a:pPr marL="0" lvl="1">
              <a:lnSpc>
                <a:spcPct val="90000"/>
              </a:lnSpc>
              <a:spcBef>
                <a:spcPts val="1000"/>
              </a:spcBef>
            </a:pPr>
            <a:endParaRPr lang="en-CA" dirty="0">
              <a:solidFill>
                <a:srgbClr val="224176"/>
              </a:solidFill>
              <a:latin typeface="Arial" panose="020B0604020202020204" pitchFamily="34" charset="0"/>
              <a:cs typeface="Arial" panose="020B0604020202020204" pitchFamily="34" charset="0"/>
            </a:endParaRPr>
          </a:p>
          <a:p>
            <a:pPr algn="l"/>
            <a:r>
              <a:rPr lang="en-CA" b="1" dirty="0">
                <a:solidFill>
                  <a:srgbClr val="224176"/>
                </a:solidFill>
                <a:latin typeface="Arial" panose="020B0604020202020204" pitchFamily="34" charset="0"/>
                <a:cs typeface="Arial" panose="020B0604020202020204" pitchFamily="34" charset="0"/>
              </a:rPr>
              <a:t>Eligible Partners</a:t>
            </a:r>
          </a:p>
          <a:p>
            <a:pPr algn="l"/>
            <a:endParaRPr lang="en-CA" b="1"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Active role </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Consistency between the application and letters </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Informal partners such as other funders can be identified in the application but are not formal partners</a:t>
            </a:r>
          </a:p>
        </p:txBody>
      </p:sp>
      <p:pic>
        <p:nvPicPr>
          <p:cNvPr id="2" name="Picture 1">
            <a:extLst>
              <a:ext uri="{FF2B5EF4-FFF2-40B4-BE49-F238E27FC236}">
                <a16:creationId xmlns:a16="http://schemas.microsoft.com/office/drawing/2014/main" id="{9FBC2AE0-1547-4746-88BB-359CC6D2009B}"/>
              </a:ext>
            </a:extLst>
          </p:cNvPr>
          <p:cNvPicPr>
            <a:picLocks noChangeAspect="1"/>
          </p:cNvPicPr>
          <p:nvPr/>
        </p:nvPicPr>
        <p:blipFill>
          <a:blip r:embed="rId4"/>
          <a:stretch>
            <a:fillRect/>
          </a:stretch>
        </p:blipFill>
        <p:spPr>
          <a:xfrm>
            <a:off x="305579" y="1502497"/>
            <a:ext cx="4529721" cy="3853006"/>
          </a:xfrm>
          <a:prstGeom prst="rect">
            <a:avLst/>
          </a:prstGeom>
        </p:spPr>
      </p:pic>
    </p:spTree>
    <p:extLst>
      <p:ext uri="{BB962C8B-B14F-4D97-AF65-F5344CB8AC3E}">
        <p14:creationId xmlns:p14="http://schemas.microsoft.com/office/powerpoint/2010/main" val="2044494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a:xfrm>
            <a:off x="457200" y="1699419"/>
            <a:ext cx="8219256" cy="345916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22417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buFont typeface="Arial" panose="020B0604020202020204" pitchFamily="34" charset="0"/>
              <a:buChar char="•"/>
            </a:pPr>
            <a:endParaRPr lang="en-US" sz="1800" dirty="0">
              <a:solidFill>
                <a:srgbClr val="224176"/>
              </a:solidFill>
              <a:latin typeface="Arial" panose="020B0604020202020204" pitchFamily="34" charset="0"/>
              <a:cs typeface="Arial" panose="020B0604020202020204" pitchFamily="34" charset="0"/>
            </a:endParaRPr>
          </a:p>
        </p:txBody>
      </p:sp>
      <p:sp>
        <p:nvSpPr>
          <p:cNvPr id="12" name="Rectangle 13"/>
          <p:cNvSpPr>
            <a:spLocks noChangeArrowheads="1"/>
          </p:cNvSpPr>
          <p:nvPr/>
        </p:nvSpPr>
        <p:spPr bwMode="auto">
          <a:xfrm>
            <a:off x="0" y="467623"/>
            <a:ext cx="86629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Additional Criteria – Mandatory Documents</a:t>
            </a:r>
            <a:endParaRPr lang="en-CA" altLang="en-US" sz="3200" dirty="0">
              <a:solidFill>
                <a:prstClr val="white"/>
              </a:solidFill>
              <a:ea typeface="Calibri" pitchFamily="34" charset="0"/>
              <a:cs typeface="Calibri" pitchFamily="34" charset="0"/>
            </a:endParaRPr>
          </a:p>
        </p:txBody>
      </p:sp>
      <p:pic>
        <p:nvPicPr>
          <p:cNvPr id="2" name="Picture 1">
            <a:extLst>
              <a:ext uri="{FF2B5EF4-FFF2-40B4-BE49-F238E27FC236}">
                <a16:creationId xmlns:a16="http://schemas.microsoft.com/office/drawing/2014/main" id="{A58A4825-1083-4082-ACA3-C6379BBD2CF0}"/>
              </a:ext>
            </a:extLst>
          </p:cNvPr>
          <p:cNvPicPr>
            <a:picLocks noChangeAspect="1"/>
          </p:cNvPicPr>
          <p:nvPr/>
        </p:nvPicPr>
        <p:blipFill>
          <a:blip r:embed="rId4"/>
          <a:stretch>
            <a:fillRect/>
          </a:stretch>
        </p:blipFill>
        <p:spPr>
          <a:xfrm>
            <a:off x="683568" y="1389711"/>
            <a:ext cx="3298222" cy="4078577"/>
          </a:xfrm>
          <a:prstGeom prst="rect">
            <a:avLst/>
          </a:prstGeom>
        </p:spPr>
      </p:pic>
      <p:pic>
        <p:nvPicPr>
          <p:cNvPr id="3" name="Picture 2">
            <a:extLst>
              <a:ext uri="{FF2B5EF4-FFF2-40B4-BE49-F238E27FC236}">
                <a16:creationId xmlns:a16="http://schemas.microsoft.com/office/drawing/2014/main" id="{52225172-9058-418F-8D46-0DC42DAF71EF}"/>
              </a:ext>
            </a:extLst>
          </p:cNvPr>
          <p:cNvPicPr>
            <a:picLocks noChangeAspect="1"/>
          </p:cNvPicPr>
          <p:nvPr/>
        </p:nvPicPr>
        <p:blipFill>
          <a:blip r:embed="rId5"/>
          <a:stretch>
            <a:fillRect/>
          </a:stretch>
        </p:blipFill>
        <p:spPr>
          <a:xfrm>
            <a:off x="4208158" y="1748840"/>
            <a:ext cx="4151736" cy="3456732"/>
          </a:xfrm>
          <a:prstGeom prst="rect">
            <a:avLst/>
          </a:prstGeom>
        </p:spPr>
      </p:pic>
    </p:spTree>
    <p:extLst>
      <p:ext uri="{BB962C8B-B14F-4D97-AF65-F5344CB8AC3E}">
        <p14:creationId xmlns:p14="http://schemas.microsoft.com/office/powerpoint/2010/main" val="37080325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Content Placeholder 2"/>
          <p:cNvSpPr txBox="1">
            <a:spLocks/>
          </p:cNvSpPr>
          <p:nvPr/>
        </p:nvSpPr>
        <p:spPr>
          <a:xfrm>
            <a:off x="457200" y="1699419"/>
            <a:ext cx="8219256" cy="345916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22417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buFont typeface="Arial" panose="020B0604020202020204" pitchFamily="34" charset="0"/>
              <a:buChar char="•"/>
            </a:pPr>
            <a:endParaRPr lang="en-US" sz="1800" dirty="0">
              <a:solidFill>
                <a:srgbClr val="224176"/>
              </a:solidFill>
              <a:latin typeface="Arial" panose="020B0604020202020204" pitchFamily="34" charset="0"/>
              <a:cs typeface="Arial" panose="020B0604020202020204" pitchFamily="34" charset="0"/>
            </a:endParaRPr>
          </a:p>
        </p:txBody>
      </p:sp>
      <p:sp>
        <p:nvSpPr>
          <p:cNvPr id="12" name="Rectangle 13"/>
          <p:cNvSpPr>
            <a:spLocks noChangeArrowheads="1"/>
          </p:cNvSpPr>
          <p:nvPr/>
        </p:nvSpPr>
        <p:spPr bwMode="auto">
          <a:xfrm>
            <a:off x="0" y="467623"/>
            <a:ext cx="86629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Additional Criteria – Mandatory Documents</a:t>
            </a:r>
            <a:endParaRPr lang="en-CA" altLang="en-US" sz="3200" dirty="0">
              <a:solidFill>
                <a:prstClr val="white"/>
              </a:solidFill>
              <a:ea typeface="Calibri" pitchFamily="34" charset="0"/>
              <a:cs typeface="Calibri" pitchFamily="34" charset="0"/>
            </a:endParaRPr>
          </a:p>
        </p:txBody>
      </p:sp>
      <p:pic>
        <p:nvPicPr>
          <p:cNvPr id="14" name="Picture 3">
            <a:extLst>
              <a:ext uri="{FF2B5EF4-FFF2-40B4-BE49-F238E27FC236}">
                <a16:creationId xmlns:a16="http://schemas.microsoft.com/office/drawing/2014/main" id="{8A13007E-670F-41A4-B865-0733960688B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40" y="1150055"/>
            <a:ext cx="4278654" cy="518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Rectangle 14">
            <a:extLst>
              <a:ext uri="{FF2B5EF4-FFF2-40B4-BE49-F238E27FC236}">
                <a16:creationId xmlns:a16="http://schemas.microsoft.com/office/drawing/2014/main" id="{92759A3C-E29D-488F-BA35-46F9D385C9B9}"/>
              </a:ext>
            </a:extLst>
          </p:cNvPr>
          <p:cNvSpPr/>
          <p:nvPr/>
        </p:nvSpPr>
        <p:spPr>
          <a:xfrm>
            <a:off x="4694302" y="1529111"/>
            <a:ext cx="4529722" cy="3111621"/>
          </a:xfrm>
          <a:prstGeom prst="rect">
            <a:avLst/>
          </a:prstGeom>
        </p:spPr>
        <p:txBody>
          <a:bodyPr wrap="square">
            <a:spAutoFit/>
          </a:bodyPr>
          <a:lstStyle/>
          <a:p>
            <a:pPr marL="0" lvl="1">
              <a:lnSpc>
                <a:spcPct val="90000"/>
              </a:lnSpc>
              <a:spcBef>
                <a:spcPts val="1000"/>
              </a:spcBef>
            </a:pPr>
            <a:endParaRPr lang="en-CA" dirty="0">
              <a:solidFill>
                <a:srgbClr val="224176"/>
              </a:solidFill>
              <a:latin typeface="Arial" panose="020B0604020202020204" pitchFamily="34" charset="0"/>
              <a:cs typeface="Arial" panose="020B0604020202020204" pitchFamily="34" charset="0"/>
            </a:endParaRPr>
          </a:p>
          <a:p>
            <a:pPr algn="l"/>
            <a:r>
              <a:rPr lang="en-CA" b="1" dirty="0">
                <a:solidFill>
                  <a:srgbClr val="224176"/>
                </a:solidFill>
                <a:latin typeface="Arial" panose="020B0604020202020204" pitchFamily="34" charset="0"/>
                <a:cs typeface="Arial" panose="020B0604020202020204" pitchFamily="34" charset="0"/>
              </a:rPr>
              <a:t>Budget Form</a:t>
            </a:r>
          </a:p>
          <a:p>
            <a:pPr algn="l"/>
            <a:endParaRPr lang="en-CA" b="1"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Detailed descriptions of costs</a:t>
            </a:r>
          </a:p>
          <a:p>
            <a:pPr algn="l"/>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Consistency between the application and budget </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indent="-285750" algn="l">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Ensure applicant contribution, if applicable, is met</a:t>
            </a:r>
          </a:p>
          <a:p>
            <a:pPr marL="285750" indent="-285750" algn="l">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29054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Hexagon 13"/>
          <p:cNvSpPr/>
          <p:nvPr/>
        </p:nvSpPr>
        <p:spPr>
          <a:xfrm rot="5400000">
            <a:off x="5988950" y="5935650"/>
            <a:ext cx="1940426" cy="1672782"/>
          </a:xfrm>
          <a:prstGeom prst="hexagon">
            <a:avLst/>
          </a:prstGeom>
          <a:solidFill>
            <a:srgbClr val="B2D351">
              <a:alpha val="1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Hexagon 9"/>
          <p:cNvSpPr/>
          <p:nvPr/>
        </p:nvSpPr>
        <p:spPr>
          <a:xfrm rot="5400000">
            <a:off x="6880196" y="4319017"/>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8" name="Title 1"/>
          <p:cNvSpPr txBox="1">
            <a:spLocks/>
          </p:cNvSpPr>
          <p:nvPr/>
        </p:nvSpPr>
        <p:spPr>
          <a:xfrm>
            <a:off x="0" y="268633"/>
            <a:ext cx="7729763" cy="800588"/>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3500" b="1" kern="1200">
                <a:solidFill>
                  <a:srgbClr val="224176"/>
                </a:solidFill>
                <a:latin typeface="Calibri" charset="0"/>
                <a:ea typeface="Calibri" charset="0"/>
                <a:cs typeface="Calibri" charset="0"/>
              </a:defRPr>
            </a:lvl1pPr>
          </a:lstStyle>
          <a:p>
            <a:r>
              <a:rPr lang="en-US" dirty="0">
                <a:solidFill>
                  <a:prstClr val="white"/>
                </a:solidFill>
              </a:rPr>
              <a:t>Presentation Overview</a:t>
            </a:r>
          </a:p>
        </p:txBody>
      </p:sp>
      <p:sp>
        <p:nvSpPr>
          <p:cNvPr id="9" name="Subtitle 2"/>
          <p:cNvSpPr txBox="1">
            <a:spLocks/>
          </p:cNvSpPr>
          <p:nvPr/>
        </p:nvSpPr>
        <p:spPr>
          <a:xfrm>
            <a:off x="660399" y="2874928"/>
            <a:ext cx="4539185" cy="3039216"/>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22417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342900" indent="-342900">
              <a:lnSpc>
                <a:spcPct val="100000"/>
              </a:lnSpc>
              <a:buFont typeface="Arial" panose="020B0604020202020204" pitchFamily="34" charset="0"/>
              <a:buChar char="•"/>
            </a:pPr>
            <a:endParaRPr lang="en-CA" sz="2800" dirty="0"/>
          </a:p>
        </p:txBody>
      </p:sp>
      <p:sp>
        <p:nvSpPr>
          <p:cNvPr id="12" name="Hexagon 11"/>
          <p:cNvSpPr/>
          <p:nvPr/>
        </p:nvSpPr>
        <p:spPr>
          <a:xfrm rot="5400000">
            <a:off x="7776061" y="5935650"/>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Hexagon 17"/>
          <p:cNvSpPr/>
          <p:nvPr/>
        </p:nvSpPr>
        <p:spPr>
          <a:xfrm rot="5400000">
            <a:off x="8671926" y="4319017"/>
            <a:ext cx="1940426" cy="1672782"/>
          </a:xfrm>
          <a:prstGeom prst="hexagon">
            <a:avLst/>
          </a:prstGeom>
          <a:solidFill>
            <a:srgbClr val="B2D351">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1" name="TextBox 10"/>
          <p:cNvSpPr txBox="1"/>
          <p:nvPr/>
        </p:nvSpPr>
        <p:spPr>
          <a:xfrm>
            <a:off x="467544" y="1425638"/>
            <a:ext cx="8208912" cy="4062651"/>
          </a:xfrm>
          <a:prstGeom prst="rect">
            <a:avLst/>
          </a:prstGeom>
          <a:noFill/>
        </p:spPr>
        <p:txBody>
          <a:bodyPr wrap="square" rtlCol="0">
            <a:spAutoFit/>
          </a:bodyPr>
          <a:lstStyle/>
          <a:p>
            <a:pPr marL="457200" indent="-457200">
              <a:buFontTx/>
              <a:buAutoNum type="arabicParenR"/>
            </a:pPr>
            <a:endParaRPr lang="en-CA" sz="2400" dirty="0">
              <a:solidFill>
                <a:srgbClr val="002060"/>
              </a:solidFill>
              <a:effectLst>
                <a:outerShdw blurRad="76200" dist="50800" dir="2700000" algn="tl" rotWithShape="0">
                  <a:prstClr val="white">
                    <a:alpha val="56000"/>
                  </a:prstClr>
                </a:outerShdw>
              </a:effectLst>
            </a:endParaRPr>
          </a:p>
          <a:p>
            <a:pPr marL="457200" indent="-457200">
              <a:buFontTx/>
              <a:buAutoNum type="arabicParenR"/>
            </a:pPr>
            <a:r>
              <a:rPr lang="en-CA" sz="2800" dirty="0">
                <a:solidFill>
                  <a:srgbClr val="002060"/>
                </a:solidFill>
                <a:effectLst>
                  <a:outerShdw blurRad="76200" dist="50800" dir="2700000" algn="tl" rotWithShape="0">
                    <a:prstClr val="white">
                      <a:alpha val="56000"/>
                    </a:prstClr>
                  </a:outerShdw>
                </a:effectLst>
              </a:rPr>
              <a:t>Advice for Strong Applications</a:t>
            </a:r>
          </a:p>
          <a:p>
            <a:pPr marL="457200" indent="-457200">
              <a:buFontTx/>
              <a:buAutoNum type="arabicParenR"/>
            </a:pPr>
            <a:endParaRPr lang="en-CA" sz="2800" dirty="0">
              <a:solidFill>
                <a:srgbClr val="002060"/>
              </a:solidFill>
              <a:effectLst>
                <a:outerShdw blurRad="76200" dist="50800" dir="2700000" algn="tl" rotWithShape="0">
                  <a:prstClr val="white">
                    <a:alpha val="56000"/>
                  </a:prstClr>
                </a:outerShdw>
              </a:effectLst>
            </a:endParaRPr>
          </a:p>
          <a:p>
            <a:pPr marL="457200" indent="-457200">
              <a:buFontTx/>
              <a:buAutoNum type="arabicParenR"/>
            </a:pPr>
            <a:r>
              <a:rPr lang="en-CA" sz="2800" dirty="0">
                <a:solidFill>
                  <a:srgbClr val="002060"/>
                </a:solidFill>
                <a:effectLst>
                  <a:outerShdw blurRad="76200" dist="50800" dir="2700000" algn="tl" rotWithShape="0">
                    <a:prstClr val="white">
                      <a:alpha val="56000"/>
                    </a:prstClr>
                  </a:outerShdw>
                </a:effectLst>
              </a:rPr>
              <a:t>Tips for Application Questions</a:t>
            </a:r>
          </a:p>
          <a:p>
            <a:pPr marL="457200" indent="-457200">
              <a:buFontTx/>
              <a:buAutoNum type="arabicParenR"/>
            </a:pPr>
            <a:endParaRPr lang="en-CA" sz="2800" dirty="0">
              <a:solidFill>
                <a:srgbClr val="002060"/>
              </a:solidFill>
              <a:effectLst>
                <a:outerShdw blurRad="76200" dist="50800" dir="2700000" algn="tl" rotWithShape="0">
                  <a:prstClr val="white">
                    <a:alpha val="56000"/>
                  </a:prstClr>
                </a:outerShdw>
              </a:effectLst>
            </a:endParaRPr>
          </a:p>
          <a:p>
            <a:pPr marL="457200" indent="-457200">
              <a:buFontTx/>
              <a:buAutoNum type="arabicParenR"/>
            </a:pPr>
            <a:r>
              <a:rPr lang="en-CA" sz="2800" dirty="0">
                <a:solidFill>
                  <a:srgbClr val="002060"/>
                </a:solidFill>
                <a:effectLst>
                  <a:outerShdw blurRad="76200" dist="50800" dir="2700000" algn="tl" rotWithShape="0">
                    <a:prstClr val="white">
                      <a:alpha val="56000"/>
                    </a:prstClr>
                  </a:outerShdw>
                </a:effectLst>
              </a:rPr>
              <a:t>Additional Criteria</a:t>
            </a:r>
          </a:p>
          <a:p>
            <a:pPr marL="914400" lvl="1" indent="-457200">
              <a:buFont typeface="Arial" panose="020B0604020202020204" pitchFamily="34" charset="0"/>
              <a:buChar char="•"/>
            </a:pPr>
            <a:r>
              <a:rPr lang="en-CA" sz="2400" dirty="0">
                <a:solidFill>
                  <a:srgbClr val="002060"/>
                </a:solidFill>
                <a:effectLst>
                  <a:outerShdw blurRad="76200" dist="50800" dir="2700000" algn="tl" rotWithShape="0">
                    <a:prstClr val="white">
                      <a:alpha val="56000"/>
                    </a:prstClr>
                  </a:outerShdw>
                </a:effectLst>
              </a:rPr>
              <a:t>Partnerships applications</a:t>
            </a:r>
          </a:p>
          <a:p>
            <a:pPr marL="914400" lvl="1" indent="-457200">
              <a:buFont typeface="Arial" panose="020B0604020202020204" pitchFamily="34" charset="0"/>
              <a:buChar char="•"/>
            </a:pPr>
            <a:r>
              <a:rPr lang="en-CA" sz="2400" dirty="0">
                <a:solidFill>
                  <a:srgbClr val="002060"/>
                </a:solidFill>
                <a:effectLst>
                  <a:outerShdw blurRad="76200" dist="50800" dir="2700000" algn="tl" rotWithShape="0">
                    <a:prstClr val="white">
                      <a:alpha val="56000"/>
                    </a:prstClr>
                  </a:outerShdw>
                </a:effectLst>
              </a:rPr>
              <a:t>Budget form</a:t>
            </a:r>
          </a:p>
          <a:p>
            <a:pPr marL="914400" lvl="1" indent="-457200">
              <a:buFont typeface="Arial" panose="020B0604020202020204" pitchFamily="34" charset="0"/>
              <a:buChar char="•"/>
            </a:pPr>
            <a:r>
              <a:rPr lang="en-CA" sz="2400" dirty="0">
                <a:solidFill>
                  <a:srgbClr val="002060"/>
                </a:solidFill>
                <a:effectLst>
                  <a:outerShdw blurRad="76200" dist="50800" dir="2700000" algn="tl" rotWithShape="0">
                    <a:prstClr val="white">
                      <a:alpha val="56000"/>
                    </a:prstClr>
                  </a:outerShdw>
                </a:effectLst>
              </a:rPr>
              <a:t>Mandatory supporting documents</a:t>
            </a:r>
          </a:p>
          <a:p>
            <a:pPr marL="800100" lvl="1" indent="-342900">
              <a:buFont typeface="Arial" panose="020B0604020202020204" pitchFamily="34" charset="0"/>
              <a:buChar char="•"/>
            </a:pPr>
            <a:endParaRPr lang="en-CA" sz="2200" dirty="0">
              <a:solidFill>
                <a:srgbClr val="002060"/>
              </a:solidFill>
              <a:effectLst>
                <a:outerShdw blurRad="76200" dist="50800" dir="2700000" algn="tl" rotWithShape="0">
                  <a:prstClr val="white">
                    <a:alpha val="56000"/>
                  </a:prstClr>
                </a:outerShdw>
              </a:effectLst>
            </a:endParaRPr>
          </a:p>
        </p:txBody>
      </p:sp>
    </p:spTree>
    <p:extLst>
      <p:ext uri="{BB962C8B-B14F-4D97-AF65-F5344CB8AC3E}">
        <p14:creationId xmlns:p14="http://schemas.microsoft.com/office/powerpoint/2010/main" val="21968338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4624"/>
            <a:ext cx="866298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Support for Applicants – </a:t>
            </a:r>
          </a:p>
          <a:p>
            <a:r>
              <a:rPr lang="en-CA" altLang="en-US" sz="3200" b="1" dirty="0">
                <a:solidFill>
                  <a:prstClr val="white"/>
                </a:solidFill>
                <a:ea typeface="Calibri" pitchFamily="34" charset="0"/>
                <a:cs typeface="Calibri" pitchFamily="34" charset="0"/>
              </a:rPr>
              <a:t>Regional Economic Operations</a:t>
            </a:r>
            <a:endParaRPr lang="en-CA" altLang="en-US" sz="3200" dirty="0">
              <a:solidFill>
                <a:prstClr val="white"/>
              </a:solidFill>
              <a:ea typeface="Calibri" pitchFamily="34" charset="0"/>
              <a:cs typeface="Calibri" pitchFamily="34" charset="0"/>
            </a:endParaRPr>
          </a:p>
        </p:txBody>
      </p:sp>
      <p:sp>
        <p:nvSpPr>
          <p:cNvPr id="2" name="Rectangle 1">
            <a:extLst>
              <a:ext uri="{FF2B5EF4-FFF2-40B4-BE49-F238E27FC236}">
                <a16:creationId xmlns:a16="http://schemas.microsoft.com/office/drawing/2014/main" id="{CA4BA2F5-1734-4D1A-BFF5-38444CF48776}"/>
              </a:ext>
            </a:extLst>
          </p:cNvPr>
          <p:cNvSpPr/>
          <p:nvPr/>
        </p:nvSpPr>
        <p:spPr>
          <a:xfrm>
            <a:off x="395536" y="1303600"/>
            <a:ext cx="8424936" cy="646331"/>
          </a:xfrm>
          <a:prstGeom prst="rect">
            <a:avLst/>
          </a:prstGeom>
        </p:spPr>
        <p:txBody>
          <a:bodyPr wrap="square">
            <a:spAutoFit/>
          </a:bodyPr>
          <a:lstStyle/>
          <a:p>
            <a:pPr marL="285750" indent="-285750" fontAlgn="base">
              <a:spcAft>
                <a:spcPct val="0"/>
              </a:spcAft>
              <a:buClr>
                <a:srgbClr val="0A2972"/>
              </a:buClr>
              <a:buSzPct val="100000"/>
              <a:buFont typeface="Arial" panose="020B0604020202020204" pitchFamily="34" charset="0"/>
              <a:buChar char="•"/>
            </a:pPr>
            <a:r>
              <a:rPr lang="en-CA" dirty="0">
                <a:solidFill>
                  <a:srgbClr val="003062"/>
                </a:solidFill>
                <a:latin typeface="Arial" charset="0"/>
                <a:cs typeface="Arial" charset="0"/>
              </a:rPr>
              <a:t>On-the-ground economic development advisory support</a:t>
            </a: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p:txBody>
      </p:sp>
      <p:pic>
        <p:nvPicPr>
          <p:cNvPr id="8" name="Picture 7"/>
          <p:cNvPicPr/>
          <p:nvPr/>
        </p:nvPicPr>
        <p:blipFill>
          <a:blip r:embed="rId4">
            <a:extLst>
              <a:ext uri="{28A0092B-C50C-407E-A947-70E740481C1C}">
                <a14:useLocalDpi xmlns:a14="http://schemas.microsoft.com/office/drawing/2010/main"/>
              </a:ext>
            </a:extLst>
          </a:blip>
          <a:srcRect/>
          <a:stretch>
            <a:fillRect/>
          </a:stretch>
        </p:blipFill>
        <p:spPr bwMode="auto">
          <a:xfrm>
            <a:off x="1696685" y="1988840"/>
            <a:ext cx="5395595" cy="4064000"/>
          </a:xfrm>
          <a:prstGeom prst="rect">
            <a:avLst/>
          </a:prstGeom>
          <a:noFill/>
          <a:ln>
            <a:noFill/>
          </a:ln>
          <a:effectLst/>
        </p:spPr>
      </p:pic>
    </p:spTree>
    <p:extLst>
      <p:ext uri="{BB962C8B-B14F-4D97-AF65-F5344CB8AC3E}">
        <p14:creationId xmlns:p14="http://schemas.microsoft.com/office/powerpoint/2010/main" val="4259461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Support for Applicants – Program Office</a:t>
            </a:r>
            <a:endParaRPr lang="en-CA" altLang="en-US" sz="3200" dirty="0">
              <a:solidFill>
                <a:prstClr val="white"/>
              </a:solidFill>
              <a:ea typeface="Calibri" pitchFamily="34" charset="0"/>
              <a:cs typeface="Calibri" pitchFamily="34" charset="0"/>
            </a:endParaRPr>
          </a:p>
        </p:txBody>
      </p:sp>
      <p:sp>
        <p:nvSpPr>
          <p:cNvPr id="2" name="Rectangle 1">
            <a:extLst>
              <a:ext uri="{FF2B5EF4-FFF2-40B4-BE49-F238E27FC236}">
                <a16:creationId xmlns:a16="http://schemas.microsoft.com/office/drawing/2014/main" id="{CA4BA2F5-1734-4D1A-BFF5-38444CF48776}"/>
              </a:ext>
            </a:extLst>
          </p:cNvPr>
          <p:cNvSpPr/>
          <p:nvPr/>
        </p:nvSpPr>
        <p:spPr>
          <a:xfrm>
            <a:off x="4280723" y="1720840"/>
            <a:ext cx="4971797" cy="2031325"/>
          </a:xfrm>
          <a:prstGeom prst="rect">
            <a:avLst/>
          </a:prstGeom>
        </p:spPr>
        <p:txBody>
          <a:bodyPr wrap="square">
            <a:spAutoFit/>
          </a:bodyPr>
          <a:lstStyle/>
          <a:p>
            <a:pPr fontAlgn="base">
              <a:spcAft>
                <a:spcPct val="0"/>
              </a:spcAft>
              <a:buClr>
                <a:srgbClr val="0A2972"/>
              </a:buClr>
              <a:buSzPct val="100000"/>
            </a:pPr>
            <a:r>
              <a:rPr lang="en-CA" dirty="0">
                <a:solidFill>
                  <a:srgbClr val="003062"/>
                </a:solidFill>
                <a:latin typeface="Arial" charset="0"/>
                <a:cs typeface="Arial" charset="0"/>
              </a:rPr>
              <a:t>Staff  are available to answer questions about all aspects of the Rural Dividend Program:</a:t>
            </a:r>
          </a:p>
          <a:p>
            <a:pPr marL="742950" lvl="1"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a:p>
            <a:pPr marL="742950" lvl="1" indent="-285750" fontAlgn="base">
              <a:spcAft>
                <a:spcPct val="0"/>
              </a:spcAft>
              <a:buClr>
                <a:srgbClr val="0A2972"/>
              </a:buClr>
              <a:buSzPct val="100000"/>
              <a:buFont typeface="Arial" panose="020B0604020202020204" pitchFamily="34" charset="0"/>
              <a:buChar char="•"/>
            </a:pPr>
            <a:r>
              <a:rPr lang="en-CA" dirty="0">
                <a:solidFill>
                  <a:srgbClr val="003062"/>
                </a:solidFill>
                <a:latin typeface="Arial" charset="0"/>
                <a:cs typeface="Arial" charset="0"/>
              </a:rPr>
              <a:t>Phone: 250-356-7950 </a:t>
            </a:r>
          </a:p>
          <a:p>
            <a:pPr lvl="1" fontAlgn="base">
              <a:spcAft>
                <a:spcPct val="0"/>
              </a:spcAft>
              <a:buClr>
                <a:srgbClr val="0A2972"/>
              </a:buClr>
              <a:buSzPct val="100000"/>
            </a:pPr>
            <a:endParaRPr lang="en-CA" dirty="0">
              <a:solidFill>
                <a:srgbClr val="003062"/>
              </a:solidFill>
              <a:latin typeface="Arial" charset="0"/>
              <a:cs typeface="Arial" charset="0"/>
            </a:endParaRPr>
          </a:p>
          <a:p>
            <a:pPr marL="742950" lvl="1" indent="-285750" fontAlgn="base">
              <a:spcAft>
                <a:spcPct val="0"/>
              </a:spcAft>
              <a:buClr>
                <a:srgbClr val="0A2972"/>
              </a:buClr>
              <a:buSzPct val="100000"/>
              <a:buFont typeface="Arial" panose="020B0604020202020204" pitchFamily="34" charset="0"/>
              <a:buChar char="•"/>
            </a:pPr>
            <a:r>
              <a:rPr lang="en-CA" dirty="0">
                <a:solidFill>
                  <a:srgbClr val="003062"/>
                </a:solidFill>
                <a:latin typeface="Arial" charset="0"/>
                <a:cs typeface="Arial" charset="0"/>
              </a:rPr>
              <a:t>Email: </a:t>
            </a:r>
            <a:r>
              <a:rPr lang="en-CA" dirty="0">
                <a:solidFill>
                  <a:srgbClr val="003062"/>
                </a:solidFill>
                <a:latin typeface="Arial" charset="0"/>
                <a:cs typeface="Arial" charset="0"/>
                <a:hlinkClick r:id="rId4"/>
              </a:rPr>
              <a:t>ruraldividend@gov.bc.ca</a:t>
            </a:r>
            <a:endParaRPr lang="en-CA" dirty="0">
              <a:solidFill>
                <a:srgbClr val="003062"/>
              </a:solidFill>
              <a:latin typeface="Arial" charset="0"/>
              <a:cs typeface="Arial" charset="0"/>
            </a:endParaRPr>
          </a:p>
          <a:p>
            <a:pPr marL="285750" indent="-285750" fontAlgn="base">
              <a:spcAft>
                <a:spcPct val="0"/>
              </a:spcAft>
              <a:buClr>
                <a:srgbClr val="0A2972"/>
              </a:buClr>
              <a:buSzPct val="100000"/>
              <a:buFont typeface="Arial" panose="020B0604020202020204" pitchFamily="34" charset="0"/>
              <a:buChar char="•"/>
            </a:pPr>
            <a:endParaRPr lang="en-CA" dirty="0">
              <a:solidFill>
                <a:srgbClr val="003062"/>
              </a:solidFill>
              <a:latin typeface="Arial" charset="0"/>
              <a:cs typeface="Arial" charset="0"/>
            </a:endParaRPr>
          </a:p>
        </p:txBody>
      </p:sp>
      <p:pic>
        <p:nvPicPr>
          <p:cNvPr id="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2014" y="1726706"/>
            <a:ext cx="3960440" cy="34045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884723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6428906"/>
            <a:ext cx="9144000" cy="429093"/>
          </a:xfrm>
          <a:prstGeom prst="rect">
            <a:avLst/>
          </a:prstGeom>
          <a:solidFill>
            <a:srgbClr val="B2D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 name="Rectangle 3"/>
          <p:cNvSpPr/>
          <p:nvPr/>
        </p:nvSpPr>
        <p:spPr>
          <a:xfrm>
            <a:off x="0" y="0"/>
            <a:ext cx="9144000" cy="6428906"/>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 name="Rectangle 4"/>
          <p:cNvSpPr/>
          <p:nvPr/>
        </p:nvSpPr>
        <p:spPr>
          <a:xfrm>
            <a:off x="0" y="0"/>
            <a:ext cx="9144000" cy="6428906"/>
          </a:xfrm>
          <a:prstGeom prst="rect">
            <a:avLst/>
          </a:prstGeom>
          <a:solidFill>
            <a:srgbClr val="224176">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 name="Title 1"/>
          <p:cNvSpPr txBox="1">
            <a:spLocks/>
          </p:cNvSpPr>
          <p:nvPr/>
        </p:nvSpPr>
        <p:spPr>
          <a:xfrm>
            <a:off x="1490029" y="2437260"/>
            <a:ext cx="6163941" cy="800588"/>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dirty="0">
                <a:solidFill>
                  <a:prstClr val="white"/>
                </a:solidFill>
                <a:latin typeface="Calibri" charset="0"/>
                <a:ea typeface="Calibri" charset="0"/>
                <a:cs typeface="Calibri" charset="0"/>
              </a:rPr>
              <a:t>Questions? </a:t>
            </a:r>
          </a:p>
        </p:txBody>
      </p:sp>
      <p:sp>
        <p:nvSpPr>
          <p:cNvPr id="7" name="Subtitle 2"/>
          <p:cNvSpPr txBox="1">
            <a:spLocks/>
          </p:cNvSpPr>
          <p:nvPr/>
        </p:nvSpPr>
        <p:spPr>
          <a:xfrm>
            <a:off x="1209822" y="2691952"/>
            <a:ext cx="6819753" cy="30392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endParaRPr lang="en-US" sz="2400" dirty="0">
              <a:solidFill>
                <a:prstClr val="white"/>
              </a:solidFill>
              <a:latin typeface="Calibri Light" charset="0"/>
              <a:ea typeface="Calibri Light" charset="0"/>
              <a:cs typeface="Calibri Light" charset="0"/>
            </a:endParaRPr>
          </a:p>
        </p:txBody>
      </p:sp>
      <p:sp>
        <p:nvSpPr>
          <p:cNvPr id="9" name="Rectangle 8"/>
          <p:cNvSpPr/>
          <p:nvPr/>
        </p:nvSpPr>
        <p:spPr>
          <a:xfrm>
            <a:off x="8917119" y="366793"/>
            <a:ext cx="226881" cy="353495"/>
          </a:xfrm>
          <a:prstGeom prst="rect">
            <a:avLst/>
          </a:prstGeom>
          <a:solidFill>
            <a:srgbClr val="B2D3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0"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21473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48258"/>
            <a:ext cx="866298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Application and Technical Support</a:t>
            </a:r>
            <a:endParaRPr lang="en-CA" altLang="en-US" sz="3200" dirty="0">
              <a:solidFill>
                <a:prstClr val="white"/>
              </a:solidFill>
              <a:ea typeface="Calibri" pitchFamily="34" charset="0"/>
              <a:cs typeface="Calibri" pitchFamily="34" charset="0"/>
            </a:endParaRPr>
          </a:p>
        </p:txBody>
      </p:sp>
      <p:pic>
        <p:nvPicPr>
          <p:cNvPr id="4" name="Picture 4">
            <a:extLst>
              <a:ext uri="{FF2B5EF4-FFF2-40B4-BE49-F238E27FC236}">
                <a16:creationId xmlns:a16="http://schemas.microsoft.com/office/drawing/2014/main" id="{FBBB3543-947E-4B88-A6EF-C117C44F634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251520" y="1463005"/>
            <a:ext cx="3528393" cy="45661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a:extLst>
              <a:ext uri="{FF2B5EF4-FFF2-40B4-BE49-F238E27FC236}">
                <a16:creationId xmlns:a16="http://schemas.microsoft.com/office/drawing/2014/main" id="{CA4BA2F5-1734-4D1A-BFF5-38444CF48776}"/>
              </a:ext>
            </a:extLst>
          </p:cNvPr>
          <p:cNvSpPr/>
          <p:nvPr/>
        </p:nvSpPr>
        <p:spPr>
          <a:xfrm>
            <a:off x="4064698" y="1997839"/>
            <a:ext cx="4971797" cy="3416320"/>
          </a:xfrm>
          <a:prstGeom prst="rect">
            <a:avLst/>
          </a:prstGeom>
        </p:spPr>
        <p:txBody>
          <a:bodyPr wrap="square">
            <a:spAutoFit/>
          </a:bodyPr>
          <a:lstStyle/>
          <a:p>
            <a:pPr marL="342900" lvl="0" indent="-342900">
              <a:buFont typeface="Arial" panose="020B0604020202020204" pitchFamily="34" charset="0"/>
              <a:buChar char="•"/>
            </a:pPr>
            <a:r>
              <a:rPr lang="en-CA" b="1" dirty="0">
                <a:solidFill>
                  <a:srgbClr val="0A2972"/>
                </a:solidFill>
                <a:latin typeface="Arial" panose="020B0604020202020204" pitchFamily="34" charset="0"/>
                <a:cs typeface="Arial" panose="020B0604020202020204" pitchFamily="34" charset="0"/>
              </a:rPr>
              <a:t>Applications will be accepted from Saturday, </a:t>
            </a:r>
            <a:r>
              <a:rPr lang="en-US" b="1" dirty="0">
                <a:solidFill>
                  <a:srgbClr val="0A2972"/>
                </a:solidFill>
                <a:latin typeface="Arial" panose="020B0604020202020204" pitchFamily="34" charset="0"/>
                <a:cs typeface="Arial" panose="020B0604020202020204" pitchFamily="34" charset="0"/>
              </a:rPr>
              <a:t>June 15, 2019 until midnight PST on Thursday, August 15, 2019</a:t>
            </a:r>
            <a:endParaRPr lang="en-CA" b="1" dirty="0">
              <a:solidFill>
                <a:srgbClr val="0A2972"/>
              </a:solidFill>
              <a:latin typeface="Arial" panose="020B0604020202020204" pitchFamily="34" charset="0"/>
              <a:cs typeface="Arial" panose="020B0604020202020204" pitchFamily="34" charset="0"/>
            </a:endParaRPr>
          </a:p>
          <a:p>
            <a:endParaRPr lang="en-CA" dirty="0">
              <a:solidFill>
                <a:srgbClr val="0A297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Documents for support can be found on the Rural Dividend Website</a:t>
            </a:r>
          </a:p>
          <a:p>
            <a:endParaRPr lang="en-CA" dirty="0">
              <a:solidFill>
                <a:srgbClr val="0A297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For technical support on the application form see the previous webinar – starting at timestamp 18:35</a:t>
            </a:r>
          </a:p>
          <a:p>
            <a:endParaRPr lang="en-CA" dirty="0"/>
          </a:p>
          <a:p>
            <a:pPr lvl="0" algn="ctr" fontAlgn="base">
              <a:spcBef>
                <a:spcPct val="20000"/>
              </a:spcBef>
              <a:spcAft>
                <a:spcPct val="0"/>
              </a:spcAft>
              <a:defRPr/>
            </a:pPr>
            <a:endParaRPr lang="en-CA" sz="1500" kern="0" dirty="0">
              <a:solidFill>
                <a:srgbClr val="003062"/>
              </a:solidFill>
              <a:latin typeface="Arial" charset="0"/>
              <a:cs typeface="Arial" charset="0"/>
            </a:endParaRPr>
          </a:p>
        </p:txBody>
      </p:sp>
    </p:spTree>
    <p:extLst>
      <p:ext uri="{BB962C8B-B14F-4D97-AF65-F5344CB8AC3E}">
        <p14:creationId xmlns:p14="http://schemas.microsoft.com/office/powerpoint/2010/main" val="33510056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Advice for Strong Applications</a:t>
            </a:r>
            <a:endParaRPr lang="en-CA" altLang="en-US" sz="3200" dirty="0">
              <a:solidFill>
                <a:prstClr val="white"/>
              </a:solidFill>
              <a:ea typeface="Calibri" pitchFamily="34" charset="0"/>
              <a:cs typeface="Calibri" pitchFamily="34" charset="0"/>
            </a:endParaRPr>
          </a:p>
        </p:txBody>
      </p:sp>
      <p:sp>
        <p:nvSpPr>
          <p:cNvPr id="2" name="Rectangle 1">
            <a:extLst>
              <a:ext uri="{FF2B5EF4-FFF2-40B4-BE49-F238E27FC236}">
                <a16:creationId xmlns:a16="http://schemas.microsoft.com/office/drawing/2014/main" id="{CA4BA2F5-1734-4D1A-BFF5-38444CF48776}"/>
              </a:ext>
            </a:extLst>
          </p:cNvPr>
          <p:cNvSpPr/>
          <p:nvPr/>
        </p:nvSpPr>
        <p:spPr>
          <a:xfrm>
            <a:off x="4171839" y="1961256"/>
            <a:ext cx="4971797" cy="3139321"/>
          </a:xfrm>
          <a:prstGeom prst="rect">
            <a:avLst/>
          </a:prstGeom>
        </p:spPr>
        <p:txBody>
          <a:bodyPr wrap="square">
            <a:spAutoFit/>
          </a:bodyPr>
          <a:lstStyle/>
          <a:p>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b="1" dirty="0">
                <a:solidFill>
                  <a:srgbClr val="0A2972"/>
                </a:solidFill>
                <a:latin typeface="Arial" panose="020B0604020202020204" pitchFamily="34" charset="0"/>
                <a:cs typeface="Arial" panose="020B0604020202020204" pitchFamily="34" charset="0"/>
              </a:rPr>
              <a:t>Demonstrate strong project links to economic development and diversification</a:t>
            </a:r>
          </a:p>
          <a:p>
            <a:pPr marL="285750" indent="-285750">
              <a:buFont typeface="Arial" panose="020B0604020202020204" pitchFamily="34" charset="0"/>
              <a:buChar char="•"/>
            </a:pPr>
            <a:endParaRPr lang="en-CA" b="1"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Be clear and concise </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Use project-specific details and examples </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lvl="0" algn="ctr" fontAlgn="base">
              <a:spcBef>
                <a:spcPct val="20000"/>
              </a:spcBef>
              <a:spcAft>
                <a:spcPct val="0"/>
              </a:spcAft>
              <a:defRPr/>
            </a:pPr>
            <a:endParaRPr lang="en-CA" sz="1500" kern="0" dirty="0">
              <a:solidFill>
                <a:srgbClr val="003062"/>
              </a:solidFill>
              <a:latin typeface="Arial" charset="0"/>
              <a:cs typeface="Arial" charset="0"/>
            </a:endParaRPr>
          </a:p>
        </p:txBody>
      </p:sp>
      <p:pic>
        <p:nvPicPr>
          <p:cNvPr id="8" name="Picture 2">
            <a:extLst>
              <a:ext uri="{FF2B5EF4-FFF2-40B4-BE49-F238E27FC236}">
                <a16:creationId xmlns:a16="http://schemas.microsoft.com/office/drawing/2014/main" id="{1A5D3E50-3C3B-4937-9357-459E724711B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7504" y="1737208"/>
            <a:ext cx="3984008" cy="3564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74159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Advice for Strong Applications</a:t>
            </a:r>
            <a:endParaRPr lang="en-CA" altLang="en-US" sz="3200" dirty="0">
              <a:solidFill>
                <a:prstClr val="white"/>
              </a:solidFill>
              <a:ea typeface="Calibri" pitchFamily="34" charset="0"/>
              <a:cs typeface="Calibri" pitchFamily="34" charset="0"/>
            </a:endParaRPr>
          </a:p>
        </p:txBody>
      </p:sp>
      <p:sp>
        <p:nvSpPr>
          <p:cNvPr id="2" name="Rectangle 1">
            <a:extLst>
              <a:ext uri="{FF2B5EF4-FFF2-40B4-BE49-F238E27FC236}">
                <a16:creationId xmlns:a16="http://schemas.microsoft.com/office/drawing/2014/main" id="{CA4BA2F5-1734-4D1A-BFF5-38444CF48776}"/>
              </a:ext>
            </a:extLst>
          </p:cNvPr>
          <p:cNvSpPr/>
          <p:nvPr/>
        </p:nvSpPr>
        <p:spPr>
          <a:xfrm>
            <a:off x="4171839" y="1961256"/>
            <a:ext cx="4971797" cy="3139321"/>
          </a:xfrm>
          <a:prstGeom prst="rect">
            <a:avLst/>
          </a:prstGeom>
        </p:spPr>
        <p:txBody>
          <a:bodyPr wrap="square">
            <a:spAutoFit/>
          </a:bodyPr>
          <a:lstStyle/>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Ensure </a:t>
            </a:r>
            <a:r>
              <a:rPr lang="en-US" dirty="0">
                <a:solidFill>
                  <a:srgbClr val="0A2972"/>
                </a:solidFill>
                <a:latin typeface="Arial" panose="020B0604020202020204" pitchFamily="34" charset="0"/>
                <a:cs typeface="Arial" panose="020B0604020202020204" pitchFamily="34" charset="0"/>
              </a:rPr>
              <a:t>components can be easily identified and are consistent </a:t>
            </a:r>
          </a:p>
          <a:p>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Develop reasonable timelines and achievable outcomes and deliverables</a:t>
            </a:r>
          </a:p>
          <a:p>
            <a:endParaRPr lang="en-CA" dirty="0">
              <a:solidFill>
                <a:srgbClr val="0A297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Provide extra supporting documents where available</a:t>
            </a:r>
          </a:p>
          <a:p>
            <a:endParaRPr lang="en-CA" dirty="0">
              <a:solidFill>
                <a:srgbClr val="0A2972"/>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Ensure the application is relevant to the project phase</a:t>
            </a:r>
            <a:endParaRPr lang="en-CA" sz="1500" kern="0" dirty="0">
              <a:solidFill>
                <a:srgbClr val="003062"/>
              </a:solidFill>
              <a:latin typeface="Arial" charset="0"/>
              <a:cs typeface="Arial" charset="0"/>
            </a:endParaRPr>
          </a:p>
        </p:txBody>
      </p:sp>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42991" y="2190301"/>
            <a:ext cx="2964913" cy="26812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39962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Project Overview</a:t>
            </a:r>
            <a:endParaRPr lang="en-CA" altLang="en-US" sz="3200" dirty="0">
              <a:solidFill>
                <a:prstClr val="white"/>
              </a:solidFill>
              <a:ea typeface="Calibri" pitchFamily="34" charset="0"/>
              <a:cs typeface="Calibri" pitchFamily="34" charset="0"/>
            </a:endParaRPr>
          </a:p>
        </p:txBody>
      </p:sp>
      <p:sp>
        <p:nvSpPr>
          <p:cNvPr id="7" name="Rectangle 6">
            <a:extLst>
              <a:ext uri="{FF2B5EF4-FFF2-40B4-BE49-F238E27FC236}">
                <a16:creationId xmlns:a16="http://schemas.microsoft.com/office/drawing/2014/main" id="{CA4BA2F5-1734-4D1A-BFF5-38444CF48776}"/>
              </a:ext>
            </a:extLst>
          </p:cNvPr>
          <p:cNvSpPr/>
          <p:nvPr/>
        </p:nvSpPr>
        <p:spPr>
          <a:xfrm>
            <a:off x="234000" y="1700808"/>
            <a:ext cx="8676000" cy="3693319"/>
          </a:xfrm>
          <a:prstGeom prst="rect">
            <a:avLst/>
          </a:prstGeom>
        </p:spPr>
        <p:txBody>
          <a:bodyPr wrap="square">
            <a:spAutoFit/>
          </a:bodyPr>
          <a:lstStyle/>
          <a:p>
            <a:r>
              <a:rPr lang="en-CA" b="1" dirty="0">
                <a:solidFill>
                  <a:srgbClr val="0A2972"/>
                </a:solidFill>
                <a:latin typeface="Arial" panose="020B0604020202020204" pitchFamily="34" charset="0"/>
                <a:cs typeface="Arial" panose="020B0604020202020204" pitchFamily="34" charset="0"/>
              </a:rPr>
              <a:t>Direct Activities </a:t>
            </a:r>
            <a:r>
              <a:rPr lang="en-CA" dirty="0">
                <a:solidFill>
                  <a:srgbClr val="0A2972"/>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Where project actions, steps, or events will take place</a:t>
            </a:r>
          </a:p>
          <a:p>
            <a:endParaRPr lang="en-CA" b="1" dirty="0">
              <a:solidFill>
                <a:srgbClr val="0A2972"/>
              </a:solidFill>
              <a:latin typeface="Arial" panose="020B0604020202020204" pitchFamily="34" charset="0"/>
              <a:cs typeface="Arial" panose="020B0604020202020204" pitchFamily="34" charset="0"/>
            </a:endParaRPr>
          </a:p>
          <a:p>
            <a:r>
              <a:rPr lang="en-CA" b="1" dirty="0">
                <a:solidFill>
                  <a:srgbClr val="0A2972"/>
                </a:solidFill>
                <a:latin typeface="Arial" panose="020B0604020202020204" pitchFamily="34" charset="0"/>
                <a:cs typeface="Arial" panose="020B0604020202020204" pitchFamily="34" charset="0"/>
              </a:rPr>
              <a:t>Direct Benefits </a:t>
            </a:r>
            <a:r>
              <a:rPr lang="en-CA" dirty="0">
                <a:solidFill>
                  <a:srgbClr val="0A2972"/>
                </a:solidFill>
                <a:latin typeface="Arial" panose="020B0604020202020204" pitchFamily="34" charset="0"/>
                <a:cs typeface="Arial" panose="020B0604020202020204" pitchFamily="34" charset="0"/>
              </a:rPr>
              <a:t> </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Positive changes that a specific community or group of communities experience as a direct result of project activities</a:t>
            </a:r>
          </a:p>
          <a:p>
            <a:endParaRPr lang="en-US" dirty="0">
              <a:solidFill>
                <a:srgbClr val="0A2972"/>
              </a:solidFill>
              <a:latin typeface="Arial" panose="020B0604020202020204" pitchFamily="34" charset="0"/>
              <a:cs typeface="Arial" panose="020B0604020202020204" pitchFamily="34" charset="0"/>
            </a:endParaRPr>
          </a:p>
          <a:p>
            <a:r>
              <a:rPr lang="en-CA" b="1" dirty="0">
                <a:solidFill>
                  <a:srgbClr val="0A2972"/>
                </a:solidFill>
                <a:latin typeface="Arial" panose="020B0604020202020204" pitchFamily="34" charset="0"/>
                <a:cs typeface="Arial" panose="020B0604020202020204" pitchFamily="34" charset="0"/>
              </a:rPr>
              <a:t>Project Category </a:t>
            </a: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Pick the best fit</a:t>
            </a:r>
          </a:p>
          <a:p>
            <a:pPr marL="285750" indent="-285750">
              <a:buFont typeface="Arial" panose="020B0604020202020204" pitchFamily="34" charset="0"/>
              <a:buChar char="•"/>
            </a:pPr>
            <a:endParaRPr lang="en-CA" b="1" dirty="0">
              <a:solidFill>
                <a:srgbClr val="0A2972"/>
              </a:solidFill>
              <a:latin typeface="Arial" panose="020B0604020202020204" pitchFamily="34" charset="0"/>
              <a:cs typeface="Arial" panose="020B0604020202020204" pitchFamily="34" charset="0"/>
            </a:endParaRPr>
          </a:p>
        </p:txBody>
      </p:sp>
      <p:sp>
        <p:nvSpPr>
          <p:cNvPr id="9" name="Hexagon 8">
            <a:extLst>
              <a:ext uri="{FF2B5EF4-FFF2-40B4-BE49-F238E27FC236}">
                <a16:creationId xmlns:a16="http://schemas.microsoft.com/office/drawing/2014/main" id="{3E5710E6-7758-4FA4-AFCB-509AC7BAE269}"/>
              </a:ext>
            </a:extLst>
          </p:cNvPr>
          <p:cNvSpPr/>
          <p:nvPr/>
        </p:nvSpPr>
        <p:spPr>
          <a:xfrm rot="5400000">
            <a:off x="7776061" y="5935650"/>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0" name="Hexagon 9">
            <a:extLst>
              <a:ext uri="{FF2B5EF4-FFF2-40B4-BE49-F238E27FC236}">
                <a16:creationId xmlns:a16="http://schemas.microsoft.com/office/drawing/2014/main" id="{B4CB110A-D055-45C0-A7FD-316F4D588126}"/>
              </a:ext>
            </a:extLst>
          </p:cNvPr>
          <p:cNvSpPr/>
          <p:nvPr/>
        </p:nvSpPr>
        <p:spPr>
          <a:xfrm rot="5400000">
            <a:off x="6880196" y="4319017"/>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Hexagon 11">
            <a:extLst>
              <a:ext uri="{FF2B5EF4-FFF2-40B4-BE49-F238E27FC236}">
                <a16:creationId xmlns:a16="http://schemas.microsoft.com/office/drawing/2014/main" id="{FA21AF75-69BA-46C0-94C1-031A1283E644}"/>
              </a:ext>
            </a:extLst>
          </p:cNvPr>
          <p:cNvSpPr/>
          <p:nvPr/>
        </p:nvSpPr>
        <p:spPr>
          <a:xfrm rot="5400000">
            <a:off x="5988950" y="5935650"/>
            <a:ext cx="1940426" cy="1672782"/>
          </a:xfrm>
          <a:prstGeom prst="hexagon">
            <a:avLst/>
          </a:prstGeom>
          <a:solidFill>
            <a:srgbClr val="B2D351">
              <a:alpha val="1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Hexagon 12">
            <a:extLst>
              <a:ext uri="{FF2B5EF4-FFF2-40B4-BE49-F238E27FC236}">
                <a16:creationId xmlns:a16="http://schemas.microsoft.com/office/drawing/2014/main" id="{03F81379-E416-486E-924C-6043CB49DB9B}"/>
              </a:ext>
            </a:extLst>
          </p:cNvPr>
          <p:cNvSpPr/>
          <p:nvPr/>
        </p:nvSpPr>
        <p:spPr>
          <a:xfrm rot="5400000">
            <a:off x="8671926" y="4319017"/>
            <a:ext cx="1940426" cy="1672782"/>
          </a:xfrm>
          <a:prstGeom prst="hexagon">
            <a:avLst/>
          </a:prstGeom>
          <a:solidFill>
            <a:srgbClr val="B2D351">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27986908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Project Details</a:t>
            </a:r>
            <a:endParaRPr lang="en-CA" altLang="en-US" sz="3200" dirty="0">
              <a:solidFill>
                <a:prstClr val="white"/>
              </a:solidFill>
              <a:ea typeface="Calibri" pitchFamily="34" charset="0"/>
              <a:cs typeface="Calibri" pitchFamily="34" charset="0"/>
            </a:endParaRPr>
          </a:p>
        </p:txBody>
      </p:sp>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520" y="2190923"/>
            <a:ext cx="3631297" cy="31822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a:extLst>
              <a:ext uri="{FF2B5EF4-FFF2-40B4-BE49-F238E27FC236}">
                <a16:creationId xmlns:a16="http://schemas.microsoft.com/office/drawing/2014/main" id="{CA4BA2F5-1734-4D1A-BFF5-38444CF48776}"/>
              </a:ext>
            </a:extLst>
          </p:cNvPr>
          <p:cNvSpPr/>
          <p:nvPr/>
        </p:nvSpPr>
        <p:spPr>
          <a:xfrm>
            <a:off x="4331494" y="2309997"/>
            <a:ext cx="4971797" cy="1754326"/>
          </a:xfrm>
          <a:prstGeom prst="rect">
            <a:avLst/>
          </a:prstGeom>
        </p:spPr>
        <p:txBody>
          <a:bodyPr wrap="square">
            <a:spAutoFit/>
          </a:bodyPr>
          <a:lstStyle/>
          <a:p>
            <a:r>
              <a:rPr lang="en-CA" b="1" dirty="0">
                <a:solidFill>
                  <a:srgbClr val="0A2972"/>
                </a:solidFill>
                <a:latin typeface="Arial" panose="020B0604020202020204" pitchFamily="34" charset="0"/>
                <a:cs typeface="Arial" panose="020B0604020202020204" pitchFamily="34" charset="0"/>
              </a:rPr>
              <a:t>Project Description</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Short Description – elevator pitch</a:t>
            </a:r>
          </a:p>
          <a:p>
            <a:pPr marL="285750" indent="-285750">
              <a:buFont typeface="Arial" panose="020B0604020202020204" pitchFamily="34" charset="0"/>
              <a:buChar char="•"/>
            </a:pPr>
            <a:endParaRPr lang="en-CA" dirty="0">
              <a:solidFill>
                <a:srgbClr val="0A2972"/>
              </a:solidFill>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CA" dirty="0">
                <a:solidFill>
                  <a:srgbClr val="0A2972"/>
                </a:solidFill>
                <a:latin typeface="Arial" panose="020B0604020202020204" pitchFamily="34" charset="0"/>
                <a:cs typeface="Arial" panose="020B0604020202020204" pitchFamily="34" charset="0"/>
              </a:rPr>
              <a:t>Long Description – full description</a:t>
            </a:r>
          </a:p>
          <a:p>
            <a:pPr marL="285750" indent="-285750">
              <a:buFont typeface="Arial" panose="020B0604020202020204" pitchFamily="34" charset="0"/>
              <a:buChar char="•"/>
            </a:pPr>
            <a:endParaRPr lang="en-CA" b="1" dirty="0">
              <a:solidFill>
                <a:srgbClr val="0A2972"/>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311007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Hexagon 8"/>
          <p:cNvSpPr/>
          <p:nvPr/>
        </p:nvSpPr>
        <p:spPr>
          <a:xfrm rot="5400000">
            <a:off x="7776061" y="5935650"/>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Hexagon 6"/>
          <p:cNvSpPr/>
          <p:nvPr/>
        </p:nvSpPr>
        <p:spPr>
          <a:xfrm rot="5400000">
            <a:off x="6880196" y="4319017"/>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Updated Program Objectives</a:t>
            </a:r>
            <a:endParaRPr lang="en-CA" altLang="en-US" sz="3200" dirty="0">
              <a:solidFill>
                <a:prstClr val="white"/>
              </a:solidFill>
              <a:ea typeface="Calibri" pitchFamily="34" charset="0"/>
              <a:cs typeface="Calibri" pitchFamily="34" charset="0"/>
            </a:endParaRPr>
          </a:p>
        </p:txBody>
      </p:sp>
      <p:sp>
        <p:nvSpPr>
          <p:cNvPr id="8" name="Rectangle 7"/>
          <p:cNvSpPr/>
          <p:nvPr/>
        </p:nvSpPr>
        <p:spPr>
          <a:xfrm>
            <a:off x="199287" y="1492869"/>
            <a:ext cx="8676456" cy="5283498"/>
          </a:xfrm>
          <a:prstGeom prst="rect">
            <a:avLst/>
          </a:prstGeom>
        </p:spPr>
        <p:txBody>
          <a:bodyPr wrap="square">
            <a:spAutoFit/>
          </a:bodyPr>
          <a:lstStyle/>
          <a:p>
            <a:pPr marL="800100" lvl="2" indent="-342900">
              <a:lnSpc>
                <a:spcPct val="90000"/>
              </a:lnSpc>
              <a:spcBef>
                <a:spcPts val="1000"/>
              </a:spcBef>
              <a:buFont typeface="+mj-lt"/>
              <a:buAutoNum type="arabicPeriod"/>
            </a:pPr>
            <a:r>
              <a:rPr lang="en-CA" dirty="0">
                <a:solidFill>
                  <a:srgbClr val="224176"/>
                </a:solidFill>
                <a:latin typeface="Arial" panose="020B0604020202020204" pitchFamily="34" charset="0"/>
                <a:cs typeface="Arial" panose="020B0604020202020204" pitchFamily="34" charset="0"/>
              </a:rPr>
              <a:t>Increase community resilience and support economic development and diversification through enabling rural communities to implement their vision for long-term vibrancy, as well as prepare and respond to economic disruptions.</a:t>
            </a:r>
          </a:p>
          <a:p>
            <a:pPr marL="800100" lvl="2" indent="-342900">
              <a:lnSpc>
                <a:spcPct val="90000"/>
              </a:lnSpc>
              <a:spcBef>
                <a:spcPts val="1000"/>
              </a:spcBef>
              <a:buFont typeface="+mj-lt"/>
              <a:buAutoNum type="arabicPeriod"/>
            </a:pPr>
            <a:endParaRPr lang="en-CA" dirty="0">
              <a:solidFill>
                <a:srgbClr val="224176"/>
              </a:solidFill>
              <a:latin typeface="Arial" panose="020B0604020202020204" pitchFamily="34" charset="0"/>
              <a:cs typeface="Arial" panose="020B0604020202020204" pitchFamily="34" charset="0"/>
            </a:endParaRPr>
          </a:p>
          <a:p>
            <a:pPr marL="800100" lvl="2" indent="-342900">
              <a:lnSpc>
                <a:spcPct val="90000"/>
              </a:lnSpc>
              <a:spcBef>
                <a:spcPts val="1000"/>
              </a:spcBef>
              <a:buFont typeface="+mj-lt"/>
              <a:buAutoNum type="arabicPeriod"/>
            </a:pPr>
            <a:r>
              <a:rPr lang="en-CA" dirty="0">
                <a:solidFill>
                  <a:srgbClr val="224176"/>
                </a:solidFill>
                <a:latin typeface="Arial" panose="020B0604020202020204" pitchFamily="34" charset="0"/>
                <a:cs typeface="Arial" panose="020B0604020202020204" pitchFamily="34" charset="0"/>
              </a:rPr>
              <a:t>Support Indigenous communities and organizations to develop and lead traditional and/or emerging economic opportunities, including in the natural resource sector.</a:t>
            </a:r>
          </a:p>
          <a:p>
            <a:pPr marL="800100" lvl="2" indent="-342900">
              <a:lnSpc>
                <a:spcPct val="90000"/>
              </a:lnSpc>
              <a:spcBef>
                <a:spcPts val="1000"/>
              </a:spcBef>
              <a:buFont typeface="+mj-lt"/>
              <a:buAutoNum type="arabicPeriod"/>
            </a:pPr>
            <a:endParaRPr lang="en-CA" dirty="0">
              <a:solidFill>
                <a:srgbClr val="224176"/>
              </a:solidFill>
              <a:latin typeface="Arial" panose="020B0604020202020204" pitchFamily="34" charset="0"/>
              <a:cs typeface="Arial" panose="020B0604020202020204" pitchFamily="34" charset="0"/>
            </a:endParaRPr>
          </a:p>
          <a:p>
            <a:pPr marL="800100" lvl="2" indent="-342900">
              <a:lnSpc>
                <a:spcPct val="90000"/>
              </a:lnSpc>
              <a:spcBef>
                <a:spcPts val="1000"/>
              </a:spcBef>
              <a:buFont typeface="+mj-lt"/>
              <a:buAutoNum type="arabicPeriod"/>
            </a:pPr>
            <a:r>
              <a:rPr lang="en-CA" dirty="0">
                <a:solidFill>
                  <a:srgbClr val="224176"/>
                </a:solidFill>
                <a:latin typeface="Arial" panose="020B0604020202020204" pitchFamily="34" charset="0"/>
                <a:cs typeface="Arial" panose="020B0604020202020204" pitchFamily="34" charset="0"/>
              </a:rPr>
              <a:t>Strengthen the capacity of small and remote communities to address unique challenges in realizing their economic potential.</a:t>
            </a:r>
          </a:p>
          <a:p>
            <a:pPr marL="800100" lvl="2" indent="-342900">
              <a:lnSpc>
                <a:spcPct val="90000"/>
              </a:lnSpc>
              <a:spcBef>
                <a:spcPts val="1000"/>
              </a:spcBef>
              <a:buFont typeface="+mj-lt"/>
              <a:buAutoNum type="arabicPeriod"/>
            </a:pPr>
            <a:endParaRPr lang="en-CA" dirty="0">
              <a:solidFill>
                <a:srgbClr val="224176"/>
              </a:solidFill>
              <a:latin typeface="Arial" panose="020B0604020202020204" pitchFamily="34" charset="0"/>
              <a:cs typeface="Arial" panose="020B0604020202020204" pitchFamily="34" charset="0"/>
            </a:endParaRPr>
          </a:p>
          <a:p>
            <a:pPr marL="800100" lvl="2" indent="-342900">
              <a:lnSpc>
                <a:spcPct val="90000"/>
              </a:lnSpc>
              <a:spcBef>
                <a:spcPts val="1000"/>
              </a:spcBef>
              <a:buFont typeface="+mj-lt"/>
              <a:buAutoNum type="arabicPeriod"/>
            </a:pPr>
            <a:r>
              <a:rPr lang="en-CA" dirty="0">
                <a:solidFill>
                  <a:srgbClr val="224176"/>
                </a:solidFill>
                <a:latin typeface="Arial" panose="020B0604020202020204" pitchFamily="34" charset="0"/>
                <a:cs typeface="Arial" panose="020B0604020202020204" pitchFamily="34" charset="0"/>
              </a:rPr>
              <a:t>Assist rural communities to pursue innovative economic opportunities that support climate mitigation and/or adaptation for a cleaner future for BC.</a:t>
            </a:r>
          </a:p>
          <a:p>
            <a:pPr marL="0" lvl="1">
              <a:lnSpc>
                <a:spcPct val="90000"/>
              </a:lnSpc>
              <a:spcBef>
                <a:spcPts val="1000"/>
              </a:spcBef>
            </a:pPr>
            <a:endParaRPr lang="en-CA" dirty="0">
              <a:solidFill>
                <a:srgbClr val="224176"/>
              </a:solidFill>
              <a:latin typeface="Arial" panose="020B0604020202020204" pitchFamily="34" charset="0"/>
              <a:cs typeface="Arial" panose="020B0604020202020204" pitchFamily="34" charset="0"/>
            </a:endParaRPr>
          </a:p>
          <a:p>
            <a:pPr algn="l"/>
            <a:endParaRPr lang="en-CA" sz="1800" b="0" dirty="0"/>
          </a:p>
          <a:p>
            <a:pPr marL="285750" indent="-285750" algn="l">
              <a:buFont typeface="Arial" panose="020B0604020202020204" pitchFamily="34" charset="0"/>
              <a:buChar char="•"/>
            </a:pPr>
            <a:endParaRPr lang="en-CA" sz="1800" b="0" dirty="0"/>
          </a:p>
        </p:txBody>
      </p:sp>
      <p:sp>
        <p:nvSpPr>
          <p:cNvPr id="5" name="Hexagon 4"/>
          <p:cNvSpPr/>
          <p:nvPr/>
        </p:nvSpPr>
        <p:spPr>
          <a:xfrm rot="5400000">
            <a:off x="5988950" y="5935650"/>
            <a:ext cx="1940426" cy="1672782"/>
          </a:xfrm>
          <a:prstGeom prst="hexagon">
            <a:avLst/>
          </a:prstGeom>
          <a:solidFill>
            <a:srgbClr val="B2D351">
              <a:alpha val="1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Hexagon 9"/>
          <p:cNvSpPr/>
          <p:nvPr/>
        </p:nvSpPr>
        <p:spPr>
          <a:xfrm rot="5400000">
            <a:off x="8671926" y="4319017"/>
            <a:ext cx="1940426" cy="1672782"/>
          </a:xfrm>
          <a:prstGeom prst="hexagon">
            <a:avLst/>
          </a:prstGeom>
          <a:solidFill>
            <a:srgbClr val="B2D351">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Tree>
    <p:extLst>
      <p:ext uri="{BB962C8B-B14F-4D97-AF65-F5344CB8AC3E}">
        <p14:creationId xmlns:p14="http://schemas.microsoft.com/office/powerpoint/2010/main" val="25640683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Hexagon 8"/>
          <p:cNvSpPr/>
          <p:nvPr/>
        </p:nvSpPr>
        <p:spPr>
          <a:xfrm rot="5400000">
            <a:off x="7776061" y="5935650"/>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 name="Hexagon 6"/>
          <p:cNvSpPr/>
          <p:nvPr/>
        </p:nvSpPr>
        <p:spPr>
          <a:xfrm rot="5400000">
            <a:off x="6880196" y="4319017"/>
            <a:ext cx="1940426" cy="1672782"/>
          </a:xfrm>
          <a:prstGeom prst="hexagon">
            <a:avLst/>
          </a:prstGeom>
          <a:solidFill>
            <a:srgbClr val="B2D351">
              <a:alpha val="3411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86015" y="6428906"/>
            <a:ext cx="1157621" cy="447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13"/>
          <p:cNvSpPr>
            <a:spLocks noChangeArrowheads="1"/>
          </p:cNvSpPr>
          <p:nvPr/>
        </p:nvSpPr>
        <p:spPr bwMode="auto">
          <a:xfrm>
            <a:off x="0" y="467623"/>
            <a:ext cx="866298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CA" altLang="en-US" sz="3200" b="1" dirty="0">
                <a:solidFill>
                  <a:prstClr val="white"/>
                </a:solidFill>
                <a:ea typeface="Calibri" pitchFamily="34" charset="0"/>
                <a:cs typeface="Calibri" pitchFamily="34" charset="0"/>
              </a:rPr>
              <a:t>Tips – Employment</a:t>
            </a:r>
            <a:endParaRPr lang="en-CA" altLang="en-US" sz="3200" dirty="0">
              <a:solidFill>
                <a:prstClr val="white"/>
              </a:solidFill>
              <a:ea typeface="Calibri" pitchFamily="34" charset="0"/>
              <a:cs typeface="Calibri" pitchFamily="34" charset="0"/>
            </a:endParaRPr>
          </a:p>
        </p:txBody>
      </p:sp>
      <p:sp>
        <p:nvSpPr>
          <p:cNvPr id="8" name="Content Placeholder 2"/>
          <p:cNvSpPr txBox="1">
            <a:spLocks/>
          </p:cNvSpPr>
          <p:nvPr/>
        </p:nvSpPr>
        <p:spPr>
          <a:xfrm>
            <a:off x="457200" y="1484784"/>
            <a:ext cx="8219256" cy="4537893"/>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rgbClr val="224176"/>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285750" indent="-285750">
              <a:buFont typeface="Arial" panose="020B0604020202020204" pitchFamily="34" charset="0"/>
              <a:buChar char="•"/>
            </a:pPr>
            <a:endParaRPr lang="en-CA" dirty="0">
              <a:latin typeface="Arial" panose="020B0604020202020204" pitchFamily="34" charset="0"/>
              <a:cs typeface="Arial" panose="020B0604020202020204" pitchFamily="34" charset="0"/>
            </a:endParaRPr>
          </a:p>
        </p:txBody>
      </p:sp>
      <p:sp>
        <p:nvSpPr>
          <p:cNvPr id="5" name="Hexagon 4"/>
          <p:cNvSpPr/>
          <p:nvPr/>
        </p:nvSpPr>
        <p:spPr>
          <a:xfrm rot="5400000">
            <a:off x="5988950" y="5935650"/>
            <a:ext cx="1940426" cy="1672782"/>
          </a:xfrm>
          <a:prstGeom prst="hexagon">
            <a:avLst/>
          </a:prstGeom>
          <a:solidFill>
            <a:srgbClr val="B2D351">
              <a:alpha val="12157"/>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 name="Hexagon 9"/>
          <p:cNvSpPr/>
          <p:nvPr/>
        </p:nvSpPr>
        <p:spPr>
          <a:xfrm rot="5400000">
            <a:off x="8671926" y="4319017"/>
            <a:ext cx="1940426" cy="1672782"/>
          </a:xfrm>
          <a:prstGeom prst="hexagon">
            <a:avLst/>
          </a:prstGeom>
          <a:solidFill>
            <a:srgbClr val="B2D351">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 name="Rectangle 11"/>
          <p:cNvSpPr/>
          <p:nvPr/>
        </p:nvSpPr>
        <p:spPr>
          <a:xfrm>
            <a:off x="233772" y="1552237"/>
            <a:ext cx="8676456" cy="4524315"/>
          </a:xfrm>
          <a:prstGeom prst="rect">
            <a:avLst/>
          </a:prstGeom>
        </p:spPr>
        <p:txBody>
          <a:bodyPr wrap="square">
            <a:spAutoFit/>
          </a:bodyPr>
          <a:lstStyle/>
          <a:p>
            <a:pPr marL="0" lvl="1"/>
            <a:r>
              <a:rPr lang="en-CA" b="1" dirty="0">
                <a:solidFill>
                  <a:srgbClr val="224176"/>
                </a:solidFill>
                <a:latin typeface="Arial" panose="020B0604020202020204" pitchFamily="34" charset="0"/>
                <a:cs typeface="Arial" panose="020B0604020202020204" pitchFamily="34" charset="0"/>
              </a:rPr>
              <a:t>Direct Employment </a:t>
            </a:r>
          </a:p>
          <a:p>
            <a:pPr marL="285750" lvl="1" indent="-285750">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lvl="1" indent="-285750">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Full Time, Part Time, and Temporary/Seasonal Jobs directly created during the project</a:t>
            </a:r>
          </a:p>
          <a:p>
            <a:pPr marL="285750" lvl="1" indent="-285750">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lvl="1" indent="-285750">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Should be supported by information in the application and budget </a:t>
            </a:r>
          </a:p>
          <a:p>
            <a:pPr marL="285750" lvl="1" indent="-285750">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lvl="1" indent="-285750">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Directly relate to the project and support the project delivery</a:t>
            </a:r>
          </a:p>
          <a:p>
            <a:pPr marL="0" lvl="1"/>
            <a:endParaRPr lang="en-CA" dirty="0">
              <a:solidFill>
                <a:srgbClr val="224176"/>
              </a:solidFill>
              <a:latin typeface="Arial" panose="020B0604020202020204" pitchFamily="34" charset="0"/>
              <a:cs typeface="Arial" panose="020B0604020202020204" pitchFamily="34" charset="0"/>
            </a:endParaRPr>
          </a:p>
          <a:p>
            <a:pPr marL="0" lvl="1"/>
            <a:endParaRPr lang="en-CA" dirty="0">
              <a:solidFill>
                <a:srgbClr val="224176"/>
              </a:solidFill>
              <a:latin typeface="Arial" panose="020B0604020202020204" pitchFamily="34" charset="0"/>
              <a:cs typeface="Arial" panose="020B0604020202020204" pitchFamily="34" charset="0"/>
            </a:endParaRPr>
          </a:p>
          <a:p>
            <a:pPr marL="0" lvl="1"/>
            <a:r>
              <a:rPr lang="en-CA" b="1" dirty="0">
                <a:solidFill>
                  <a:srgbClr val="224176"/>
                </a:solidFill>
                <a:latin typeface="Arial" panose="020B0604020202020204" pitchFamily="34" charset="0"/>
                <a:cs typeface="Arial" panose="020B0604020202020204" pitchFamily="34" charset="0"/>
              </a:rPr>
              <a:t>Indirect employment</a:t>
            </a:r>
          </a:p>
          <a:p>
            <a:pPr marL="285750" lvl="1" indent="-285750">
              <a:buFont typeface="Arial" panose="020B0604020202020204" pitchFamily="34" charset="0"/>
              <a:buChar char="•"/>
            </a:pPr>
            <a:endParaRPr lang="en-CA" dirty="0">
              <a:solidFill>
                <a:srgbClr val="224176"/>
              </a:solidFill>
              <a:latin typeface="Arial" panose="020B0604020202020204" pitchFamily="34" charset="0"/>
              <a:cs typeface="Arial" panose="020B0604020202020204" pitchFamily="34" charset="0"/>
            </a:endParaRPr>
          </a:p>
          <a:p>
            <a:pPr marL="285750" lvl="1" indent="-285750">
              <a:buFont typeface="Arial" panose="020B0604020202020204" pitchFamily="34" charset="0"/>
              <a:buChar char="•"/>
            </a:pPr>
            <a:r>
              <a:rPr lang="en-CA" dirty="0">
                <a:solidFill>
                  <a:srgbClr val="224176"/>
                </a:solidFill>
                <a:latin typeface="Arial" panose="020B0604020202020204" pitchFamily="34" charset="0"/>
                <a:cs typeface="Arial" panose="020B0604020202020204" pitchFamily="34" charset="0"/>
              </a:rPr>
              <a:t>Realistic and timely estimates of indirect employment that links to and is created by the project</a:t>
            </a:r>
          </a:p>
          <a:p>
            <a:pPr algn="l"/>
            <a:endParaRPr lang="en-CA" sz="1800" b="0" dirty="0"/>
          </a:p>
          <a:p>
            <a:pPr marL="285750" indent="-285750" algn="l">
              <a:buFont typeface="Arial" panose="020B0604020202020204" pitchFamily="34" charset="0"/>
              <a:buChar char="•"/>
            </a:pPr>
            <a:endParaRPr lang="en-CA" sz="1800" b="0" dirty="0"/>
          </a:p>
        </p:txBody>
      </p:sp>
    </p:spTree>
    <p:extLst>
      <p:ext uri="{BB962C8B-B14F-4D97-AF65-F5344CB8AC3E}">
        <p14:creationId xmlns:p14="http://schemas.microsoft.com/office/powerpoint/2010/main" val="3749588495"/>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7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2407</TotalTime>
  <Words>4415</Words>
  <Application>Microsoft Office PowerPoint</Application>
  <PresentationFormat>On-screen Show (4:3)</PresentationFormat>
  <Paragraphs>377</Paragraphs>
  <Slides>22</Slides>
  <Notes>22</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22</vt:i4>
      </vt:variant>
    </vt:vector>
  </HeadingPairs>
  <TitlesOfParts>
    <vt:vector size="32" baseType="lpstr">
      <vt:lpstr>Arial</vt:lpstr>
      <vt:lpstr>Calibri</vt:lpstr>
      <vt:lpstr>Calibri Light</vt:lpstr>
      <vt:lpstr>Symbol</vt:lpstr>
      <vt:lpstr>Times New Roman</vt:lpstr>
      <vt:lpstr>Wingdings 2</vt:lpstr>
      <vt:lpstr>1_Office Theme</vt:lpstr>
      <vt:lpstr>3_Office Theme</vt:lpstr>
      <vt:lpstr>7_Office Theme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Province of British Columbia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Phipps, Amy FLNR:EX</dc:creator>
  <cp:lastModifiedBy>Kennedy, Ben JTT:EX</cp:lastModifiedBy>
  <cp:revision>205</cp:revision>
  <cp:lastPrinted>2019-05-27T23:27:11Z</cp:lastPrinted>
  <dcterms:created xsi:type="dcterms:W3CDTF">2019-05-27T20:04:34Z</dcterms:created>
  <dcterms:modified xsi:type="dcterms:W3CDTF">2019-07-15T16:10:10Z</dcterms:modified>
</cp:coreProperties>
</file>