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1" r:id="rId2"/>
    <p:sldMasterId id="2147483704" r:id="rId3"/>
    <p:sldMasterId id="2147483707" r:id="rId4"/>
  </p:sldMasterIdLst>
  <p:notesMasterIdLst>
    <p:notesMasterId r:id="rId39"/>
  </p:notesMasterIdLst>
  <p:sldIdLst>
    <p:sldId id="256" r:id="rId5"/>
    <p:sldId id="315" r:id="rId6"/>
    <p:sldId id="318" r:id="rId7"/>
    <p:sldId id="322" r:id="rId8"/>
    <p:sldId id="323" r:id="rId9"/>
    <p:sldId id="258" r:id="rId10"/>
    <p:sldId id="259" r:id="rId11"/>
    <p:sldId id="261" r:id="rId12"/>
    <p:sldId id="262" r:id="rId13"/>
    <p:sldId id="263" r:id="rId14"/>
    <p:sldId id="294" r:id="rId15"/>
    <p:sldId id="295" r:id="rId16"/>
    <p:sldId id="292" r:id="rId17"/>
    <p:sldId id="302" r:id="rId18"/>
    <p:sldId id="303" r:id="rId19"/>
    <p:sldId id="300" r:id="rId20"/>
    <p:sldId id="301" r:id="rId21"/>
    <p:sldId id="310" r:id="rId22"/>
    <p:sldId id="304" r:id="rId23"/>
    <p:sldId id="305" r:id="rId24"/>
    <p:sldId id="268" r:id="rId25"/>
    <p:sldId id="276" r:id="rId26"/>
    <p:sldId id="307" r:id="rId27"/>
    <p:sldId id="297" r:id="rId28"/>
    <p:sldId id="298" r:id="rId29"/>
    <p:sldId id="271" r:id="rId30"/>
    <p:sldId id="278" r:id="rId31"/>
    <p:sldId id="279" r:id="rId32"/>
    <p:sldId id="277" r:id="rId33"/>
    <p:sldId id="280" r:id="rId34"/>
    <p:sldId id="312" r:id="rId35"/>
    <p:sldId id="281" r:id="rId36"/>
    <p:sldId id="326" r:id="rId37"/>
    <p:sldId id="32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69166E-A465-46FB-B90C-C9E8CC7F4CAD}">
          <p14:sldIdLst>
            <p14:sldId id="256"/>
            <p14:sldId id="315"/>
            <p14:sldId id="318"/>
            <p14:sldId id="322"/>
            <p14:sldId id="323"/>
          </p14:sldIdLst>
        </p14:section>
        <p14:section name="All About Financial Capital and Debt Capital" id="{7916D4BA-C34F-4935-9020-88F5B404C490}">
          <p14:sldIdLst>
            <p14:sldId id="258"/>
            <p14:sldId id="259"/>
            <p14:sldId id="261"/>
            <p14:sldId id="262"/>
            <p14:sldId id="263"/>
            <p14:sldId id="294"/>
            <p14:sldId id="295"/>
            <p14:sldId id="292"/>
          </p14:sldIdLst>
        </p14:section>
        <p14:section name="Types of Debt &amp; When to Use Them" id="{1E734AF8-F685-4EF8-9A71-F4BF801A1924}">
          <p14:sldIdLst>
            <p14:sldId id="302"/>
            <p14:sldId id="303"/>
            <p14:sldId id="300"/>
            <p14:sldId id="301"/>
            <p14:sldId id="310"/>
            <p14:sldId id="304"/>
            <p14:sldId id="305"/>
          </p14:sldIdLst>
        </p14:section>
        <p14:section name="Lending Sources for Small Communities" id="{1F3332AC-FDC5-4F0C-B683-CBB86696E20D}">
          <p14:sldIdLst>
            <p14:sldId id="268"/>
            <p14:sldId id="276"/>
            <p14:sldId id="307"/>
            <p14:sldId id="297"/>
            <p14:sldId id="298"/>
          </p14:sldIdLst>
        </p14:section>
        <p14:section name="Factors in Accessing Debt" id="{2865D9B0-23E7-48B9-BC54-8FEEA48290D7}">
          <p14:sldIdLst>
            <p14:sldId id="271"/>
            <p14:sldId id="278"/>
            <p14:sldId id="279"/>
            <p14:sldId id="277"/>
            <p14:sldId id="280"/>
            <p14:sldId id="312"/>
            <p14:sldId id="281"/>
            <p14:sldId id="326"/>
            <p14:sldId id="32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24" autoAdjust="0"/>
    <p:restoredTop sz="48408" autoAdjust="0"/>
  </p:normalViewPr>
  <p:slideViewPr>
    <p:cSldViewPr>
      <p:cViewPr varScale="1">
        <p:scale>
          <a:sx n="51" d="100"/>
          <a:sy n="51" d="100"/>
        </p:scale>
        <p:origin x="2460" y="60"/>
      </p:cViewPr>
      <p:guideLst>
        <p:guide orient="horz" pos="2160"/>
        <p:guide pos="2880"/>
      </p:guideLst>
    </p:cSldViewPr>
  </p:slideViewPr>
  <p:notesTextViewPr>
    <p:cViewPr>
      <p:scale>
        <a:sx n="1" d="1"/>
        <a:sy n="1" d="1"/>
      </p:scale>
      <p:origin x="0" y="0"/>
    </p:cViewPr>
  </p:notesTextViewPr>
  <p:sorterViewPr>
    <p:cViewPr>
      <p:scale>
        <a:sx n="100" d="100"/>
        <a:sy n="100" d="100"/>
      </p:scale>
      <p:origin x="0" y="342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B1EDE3-9389-4A7A-AEA2-07AF6B889562}" type="doc">
      <dgm:prSet loTypeId="urn:microsoft.com/office/officeart/2005/8/layout/chart3" loCatId="relationship" qsTypeId="urn:microsoft.com/office/officeart/2005/8/quickstyle/simple1" qsCatId="simple" csTypeId="urn:microsoft.com/office/officeart/2005/8/colors/colorful1" csCatId="colorful" phldr="1"/>
      <dgm:spPr/>
    </dgm:pt>
    <dgm:pt modelId="{3E0DF527-CF2B-4F9C-BEC0-057AF9572C1D}">
      <dgm:prSet phldrT="[Text]"/>
      <dgm:spPr/>
      <dgm:t>
        <a:bodyPr/>
        <a:lstStyle/>
        <a:p>
          <a:r>
            <a:rPr lang="en-CA" dirty="0"/>
            <a:t>Financial</a:t>
          </a:r>
        </a:p>
      </dgm:t>
    </dgm:pt>
    <dgm:pt modelId="{A154E44B-4FB5-4755-B3C2-1EFD1FFE01B9}" type="parTrans" cxnId="{5DDB2E3F-0C1D-4A0C-AEFE-5D312095A434}">
      <dgm:prSet/>
      <dgm:spPr/>
      <dgm:t>
        <a:bodyPr/>
        <a:lstStyle/>
        <a:p>
          <a:endParaRPr lang="en-CA"/>
        </a:p>
      </dgm:t>
    </dgm:pt>
    <dgm:pt modelId="{2A975616-8005-4FF7-A70A-C41CBA84E219}" type="sibTrans" cxnId="{5DDB2E3F-0C1D-4A0C-AEFE-5D312095A434}">
      <dgm:prSet/>
      <dgm:spPr/>
      <dgm:t>
        <a:bodyPr/>
        <a:lstStyle/>
        <a:p>
          <a:endParaRPr lang="en-CA"/>
        </a:p>
      </dgm:t>
    </dgm:pt>
    <dgm:pt modelId="{F9F22153-7B1C-48DB-9221-5460606E5AB3}">
      <dgm:prSet phldrT="[Text]"/>
      <dgm:spPr/>
      <dgm:t>
        <a:bodyPr/>
        <a:lstStyle/>
        <a:p>
          <a:r>
            <a:rPr lang="en-CA" dirty="0"/>
            <a:t>Built</a:t>
          </a:r>
        </a:p>
      </dgm:t>
    </dgm:pt>
    <dgm:pt modelId="{87289984-B001-4307-8DB8-9B5FC43B1256}" type="parTrans" cxnId="{0390E3C2-0611-4B49-B8B8-FE502CC781C1}">
      <dgm:prSet/>
      <dgm:spPr/>
      <dgm:t>
        <a:bodyPr/>
        <a:lstStyle/>
        <a:p>
          <a:endParaRPr lang="en-CA"/>
        </a:p>
      </dgm:t>
    </dgm:pt>
    <dgm:pt modelId="{0DE59CFD-9C95-4F74-84D6-0B34A0DDEA39}" type="sibTrans" cxnId="{0390E3C2-0611-4B49-B8B8-FE502CC781C1}">
      <dgm:prSet/>
      <dgm:spPr/>
      <dgm:t>
        <a:bodyPr/>
        <a:lstStyle/>
        <a:p>
          <a:endParaRPr lang="en-CA"/>
        </a:p>
      </dgm:t>
    </dgm:pt>
    <dgm:pt modelId="{32AA2131-C045-45ED-B3C9-AE90F5BADE01}">
      <dgm:prSet phldrT="[Text]"/>
      <dgm:spPr/>
      <dgm:t>
        <a:bodyPr/>
        <a:lstStyle/>
        <a:p>
          <a:r>
            <a:rPr lang="en-CA" dirty="0"/>
            <a:t>Natural</a:t>
          </a:r>
        </a:p>
      </dgm:t>
    </dgm:pt>
    <dgm:pt modelId="{3121328B-68BA-496B-8F94-57ECC85F41E3}" type="parTrans" cxnId="{E69D9A3F-31E0-41BF-A8FE-454E4FC09A8A}">
      <dgm:prSet/>
      <dgm:spPr/>
      <dgm:t>
        <a:bodyPr/>
        <a:lstStyle/>
        <a:p>
          <a:endParaRPr lang="en-CA"/>
        </a:p>
      </dgm:t>
    </dgm:pt>
    <dgm:pt modelId="{A384D8B8-FF0B-4993-BD82-C84E2BD7FA8E}" type="sibTrans" cxnId="{E69D9A3F-31E0-41BF-A8FE-454E4FC09A8A}">
      <dgm:prSet/>
      <dgm:spPr/>
      <dgm:t>
        <a:bodyPr/>
        <a:lstStyle/>
        <a:p>
          <a:endParaRPr lang="en-CA"/>
        </a:p>
      </dgm:t>
    </dgm:pt>
    <dgm:pt modelId="{6EE52DE1-677E-460F-A072-FFCAA18FE072}">
      <dgm:prSet phldrT="[Text]"/>
      <dgm:spPr/>
      <dgm:t>
        <a:bodyPr/>
        <a:lstStyle/>
        <a:p>
          <a:r>
            <a:rPr lang="en-CA" dirty="0"/>
            <a:t>Social</a:t>
          </a:r>
        </a:p>
      </dgm:t>
    </dgm:pt>
    <dgm:pt modelId="{B28E8036-C63C-4A3F-8D3C-6876C5D3AA7D}" type="parTrans" cxnId="{D148ED21-3A18-479A-86B4-0B063B3E8442}">
      <dgm:prSet/>
      <dgm:spPr/>
      <dgm:t>
        <a:bodyPr/>
        <a:lstStyle/>
        <a:p>
          <a:endParaRPr lang="en-CA"/>
        </a:p>
      </dgm:t>
    </dgm:pt>
    <dgm:pt modelId="{F592BD24-AAE4-4014-926A-6F0DD25BC736}" type="sibTrans" cxnId="{D148ED21-3A18-479A-86B4-0B063B3E8442}">
      <dgm:prSet/>
      <dgm:spPr/>
      <dgm:t>
        <a:bodyPr/>
        <a:lstStyle/>
        <a:p>
          <a:endParaRPr lang="en-CA"/>
        </a:p>
      </dgm:t>
    </dgm:pt>
    <dgm:pt modelId="{280C97AF-9D20-4489-BF17-B2913BE15D8F}">
      <dgm:prSet phldrT="[Text]"/>
      <dgm:spPr/>
      <dgm:t>
        <a:bodyPr/>
        <a:lstStyle/>
        <a:p>
          <a:r>
            <a:rPr lang="en-CA" dirty="0"/>
            <a:t>Human</a:t>
          </a:r>
        </a:p>
      </dgm:t>
    </dgm:pt>
    <dgm:pt modelId="{8AA0B1C4-B1E6-4385-9E07-C88C1DC28D6B}" type="parTrans" cxnId="{DD2088D6-2E99-42BA-A2F4-6E2B5B1291FE}">
      <dgm:prSet/>
      <dgm:spPr/>
      <dgm:t>
        <a:bodyPr/>
        <a:lstStyle/>
        <a:p>
          <a:endParaRPr lang="en-CA"/>
        </a:p>
      </dgm:t>
    </dgm:pt>
    <dgm:pt modelId="{F63DA919-D841-4D13-981B-EBE05ECBD2C0}" type="sibTrans" cxnId="{DD2088D6-2E99-42BA-A2F4-6E2B5B1291FE}">
      <dgm:prSet/>
      <dgm:spPr/>
      <dgm:t>
        <a:bodyPr/>
        <a:lstStyle/>
        <a:p>
          <a:endParaRPr lang="en-CA"/>
        </a:p>
      </dgm:t>
    </dgm:pt>
    <dgm:pt modelId="{6313117E-0C77-4C47-B862-D41D67E971B4}" type="pres">
      <dgm:prSet presAssocID="{70B1EDE3-9389-4A7A-AEA2-07AF6B889562}" presName="compositeShape" presStyleCnt="0">
        <dgm:presLayoutVars>
          <dgm:chMax val="7"/>
          <dgm:dir/>
          <dgm:resizeHandles val="exact"/>
        </dgm:presLayoutVars>
      </dgm:prSet>
      <dgm:spPr/>
    </dgm:pt>
    <dgm:pt modelId="{084E913D-D087-41BC-A8D2-14A5D14220D2}" type="pres">
      <dgm:prSet presAssocID="{70B1EDE3-9389-4A7A-AEA2-07AF6B889562}" presName="wedge1" presStyleLbl="node1" presStyleIdx="0" presStyleCnt="5"/>
      <dgm:spPr/>
    </dgm:pt>
    <dgm:pt modelId="{B33BA984-53D1-49C1-BCD3-14E40554BC0C}" type="pres">
      <dgm:prSet presAssocID="{70B1EDE3-9389-4A7A-AEA2-07AF6B889562}" presName="wedge1Tx" presStyleLbl="node1" presStyleIdx="0" presStyleCnt="5">
        <dgm:presLayoutVars>
          <dgm:chMax val="0"/>
          <dgm:chPref val="0"/>
          <dgm:bulletEnabled val="1"/>
        </dgm:presLayoutVars>
      </dgm:prSet>
      <dgm:spPr/>
    </dgm:pt>
    <dgm:pt modelId="{C60B31FA-F232-4E0B-B31B-FE39444F5E4E}" type="pres">
      <dgm:prSet presAssocID="{70B1EDE3-9389-4A7A-AEA2-07AF6B889562}" presName="wedge2" presStyleLbl="node1" presStyleIdx="1" presStyleCnt="5"/>
      <dgm:spPr/>
    </dgm:pt>
    <dgm:pt modelId="{1286ADC1-51E6-4C8C-A342-DB2EB5CBB701}" type="pres">
      <dgm:prSet presAssocID="{70B1EDE3-9389-4A7A-AEA2-07AF6B889562}" presName="wedge2Tx" presStyleLbl="node1" presStyleIdx="1" presStyleCnt="5">
        <dgm:presLayoutVars>
          <dgm:chMax val="0"/>
          <dgm:chPref val="0"/>
          <dgm:bulletEnabled val="1"/>
        </dgm:presLayoutVars>
      </dgm:prSet>
      <dgm:spPr/>
    </dgm:pt>
    <dgm:pt modelId="{785C437F-E7CE-440E-9570-A13023C0BAE1}" type="pres">
      <dgm:prSet presAssocID="{70B1EDE3-9389-4A7A-AEA2-07AF6B889562}" presName="wedge3" presStyleLbl="node1" presStyleIdx="2" presStyleCnt="5"/>
      <dgm:spPr/>
    </dgm:pt>
    <dgm:pt modelId="{09544980-D965-49A4-8A2E-5991CDA4B85F}" type="pres">
      <dgm:prSet presAssocID="{70B1EDE3-9389-4A7A-AEA2-07AF6B889562}" presName="wedge3Tx" presStyleLbl="node1" presStyleIdx="2" presStyleCnt="5">
        <dgm:presLayoutVars>
          <dgm:chMax val="0"/>
          <dgm:chPref val="0"/>
          <dgm:bulletEnabled val="1"/>
        </dgm:presLayoutVars>
      </dgm:prSet>
      <dgm:spPr/>
    </dgm:pt>
    <dgm:pt modelId="{79B9A60D-DB28-4FA9-87E1-8BBD5B6F937B}" type="pres">
      <dgm:prSet presAssocID="{70B1EDE3-9389-4A7A-AEA2-07AF6B889562}" presName="wedge4" presStyleLbl="node1" presStyleIdx="3" presStyleCnt="5"/>
      <dgm:spPr/>
    </dgm:pt>
    <dgm:pt modelId="{3C3AF20D-B4E7-40E1-865B-374D58AEA5C1}" type="pres">
      <dgm:prSet presAssocID="{70B1EDE3-9389-4A7A-AEA2-07AF6B889562}" presName="wedge4Tx" presStyleLbl="node1" presStyleIdx="3" presStyleCnt="5">
        <dgm:presLayoutVars>
          <dgm:chMax val="0"/>
          <dgm:chPref val="0"/>
          <dgm:bulletEnabled val="1"/>
        </dgm:presLayoutVars>
      </dgm:prSet>
      <dgm:spPr/>
    </dgm:pt>
    <dgm:pt modelId="{C2F91B32-2DDE-4A2F-9436-2A7F42641F44}" type="pres">
      <dgm:prSet presAssocID="{70B1EDE3-9389-4A7A-AEA2-07AF6B889562}" presName="wedge5" presStyleLbl="node1" presStyleIdx="4" presStyleCnt="5"/>
      <dgm:spPr/>
    </dgm:pt>
    <dgm:pt modelId="{508BAE8D-DC94-4239-904B-ED1E3CCC1106}" type="pres">
      <dgm:prSet presAssocID="{70B1EDE3-9389-4A7A-AEA2-07AF6B889562}" presName="wedge5Tx" presStyleLbl="node1" presStyleIdx="4" presStyleCnt="5">
        <dgm:presLayoutVars>
          <dgm:chMax val="0"/>
          <dgm:chPref val="0"/>
          <dgm:bulletEnabled val="1"/>
        </dgm:presLayoutVars>
      </dgm:prSet>
      <dgm:spPr/>
    </dgm:pt>
  </dgm:ptLst>
  <dgm:cxnLst>
    <dgm:cxn modelId="{470FF41B-330B-46BC-8C4A-83F222C9841D}" type="presOf" srcId="{70B1EDE3-9389-4A7A-AEA2-07AF6B889562}" destId="{6313117E-0C77-4C47-B862-D41D67E971B4}" srcOrd="0" destOrd="0" presId="urn:microsoft.com/office/officeart/2005/8/layout/chart3"/>
    <dgm:cxn modelId="{D6B2D61C-B7AC-4005-9048-8CEEE41EE720}" type="presOf" srcId="{3E0DF527-CF2B-4F9C-BEC0-057AF9572C1D}" destId="{B33BA984-53D1-49C1-BCD3-14E40554BC0C}" srcOrd="1" destOrd="0" presId="urn:microsoft.com/office/officeart/2005/8/layout/chart3"/>
    <dgm:cxn modelId="{D148ED21-3A18-479A-86B4-0B063B3E8442}" srcId="{70B1EDE3-9389-4A7A-AEA2-07AF6B889562}" destId="{6EE52DE1-677E-460F-A072-FFCAA18FE072}" srcOrd="3" destOrd="0" parTransId="{B28E8036-C63C-4A3F-8D3C-6876C5D3AA7D}" sibTransId="{F592BD24-AAE4-4014-926A-6F0DD25BC736}"/>
    <dgm:cxn modelId="{5DDB2E3F-0C1D-4A0C-AEFE-5D312095A434}" srcId="{70B1EDE3-9389-4A7A-AEA2-07AF6B889562}" destId="{3E0DF527-CF2B-4F9C-BEC0-057AF9572C1D}" srcOrd="0" destOrd="0" parTransId="{A154E44B-4FB5-4755-B3C2-1EFD1FFE01B9}" sibTransId="{2A975616-8005-4FF7-A70A-C41CBA84E219}"/>
    <dgm:cxn modelId="{E69D9A3F-31E0-41BF-A8FE-454E4FC09A8A}" srcId="{70B1EDE3-9389-4A7A-AEA2-07AF6B889562}" destId="{32AA2131-C045-45ED-B3C9-AE90F5BADE01}" srcOrd="2" destOrd="0" parTransId="{3121328B-68BA-496B-8F94-57ECC85F41E3}" sibTransId="{A384D8B8-FF0B-4993-BD82-C84E2BD7FA8E}"/>
    <dgm:cxn modelId="{C99B9866-2113-46B3-ABD5-7CF44FDE1ECF}" type="presOf" srcId="{F9F22153-7B1C-48DB-9221-5460606E5AB3}" destId="{C60B31FA-F232-4E0B-B31B-FE39444F5E4E}" srcOrd="0" destOrd="0" presId="urn:microsoft.com/office/officeart/2005/8/layout/chart3"/>
    <dgm:cxn modelId="{763F757C-48BB-4955-8B86-277BA3B28A5D}" type="presOf" srcId="{6EE52DE1-677E-460F-A072-FFCAA18FE072}" destId="{79B9A60D-DB28-4FA9-87E1-8BBD5B6F937B}" srcOrd="0" destOrd="0" presId="urn:microsoft.com/office/officeart/2005/8/layout/chart3"/>
    <dgm:cxn modelId="{BD30B880-BF43-4870-8DB4-03372EF507F5}" type="presOf" srcId="{3E0DF527-CF2B-4F9C-BEC0-057AF9572C1D}" destId="{084E913D-D087-41BC-A8D2-14A5D14220D2}" srcOrd="0" destOrd="0" presId="urn:microsoft.com/office/officeart/2005/8/layout/chart3"/>
    <dgm:cxn modelId="{A3C3338A-5A32-453E-B979-088217D75AB8}" type="presOf" srcId="{280C97AF-9D20-4489-BF17-B2913BE15D8F}" destId="{C2F91B32-2DDE-4A2F-9436-2A7F42641F44}" srcOrd="0" destOrd="0" presId="urn:microsoft.com/office/officeart/2005/8/layout/chart3"/>
    <dgm:cxn modelId="{FD74FE94-1FBF-4A48-8716-56B3134316BB}" type="presOf" srcId="{32AA2131-C045-45ED-B3C9-AE90F5BADE01}" destId="{09544980-D965-49A4-8A2E-5991CDA4B85F}" srcOrd="1" destOrd="0" presId="urn:microsoft.com/office/officeart/2005/8/layout/chart3"/>
    <dgm:cxn modelId="{77F68499-D3A6-49AC-B082-4200CF659676}" type="presOf" srcId="{32AA2131-C045-45ED-B3C9-AE90F5BADE01}" destId="{785C437F-E7CE-440E-9570-A13023C0BAE1}" srcOrd="0" destOrd="0" presId="urn:microsoft.com/office/officeart/2005/8/layout/chart3"/>
    <dgm:cxn modelId="{EEC48FBC-6608-4993-AF5C-ADBA99B1844F}" type="presOf" srcId="{F9F22153-7B1C-48DB-9221-5460606E5AB3}" destId="{1286ADC1-51E6-4C8C-A342-DB2EB5CBB701}" srcOrd="1" destOrd="0" presId="urn:microsoft.com/office/officeart/2005/8/layout/chart3"/>
    <dgm:cxn modelId="{0993D3BE-4082-4AA2-A78C-0E62A28EFC30}" type="presOf" srcId="{280C97AF-9D20-4489-BF17-B2913BE15D8F}" destId="{508BAE8D-DC94-4239-904B-ED1E3CCC1106}" srcOrd="1" destOrd="0" presId="urn:microsoft.com/office/officeart/2005/8/layout/chart3"/>
    <dgm:cxn modelId="{0390E3C2-0611-4B49-B8B8-FE502CC781C1}" srcId="{70B1EDE3-9389-4A7A-AEA2-07AF6B889562}" destId="{F9F22153-7B1C-48DB-9221-5460606E5AB3}" srcOrd="1" destOrd="0" parTransId="{87289984-B001-4307-8DB8-9B5FC43B1256}" sibTransId="{0DE59CFD-9C95-4F74-84D6-0B34A0DDEA39}"/>
    <dgm:cxn modelId="{1C2DE2C9-6696-428D-B1EF-573FDA2A543E}" type="presOf" srcId="{6EE52DE1-677E-460F-A072-FFCAA18FE072}" destId="{3C3AF20D-B4E7-40E1-865B-374D58AEA5C1}" srcOrd="1" destOrd="0" presId="urn:microsoft.com/office/officeart/2005/8/layout/chart3"/>
    <dgm:cxn modelId="{DD2088D6-2E99-42BA-A2F4-6E2B5B1291FE}" srcId="{70B1EDE3-9389-4A7A-AEA2-07AF6B889562}" destId="{280C97AF-9D20-4489-BF17-B2913BE15D8F}" srcOrd="4" destOrd="0" parTransId="{8AA0B1C4-B1E6-4385-9E07-C88C1DC28D6B}" sibTransId="{F63DA919-D841-4D13-981B-EBE05ECBD2C0}"/>
    <dgm:cxn modelId="{4A1949D2-EC53-416E-8768-EC1E15DECFA6}" type="presParOf" srcId="{6313117E-0C77-4C47-B862-D41D67E971B4}" destId="{084E913D-D087-41BC-A8D2-14A5D14220D2}" srcOrd="0" destOrd="0" presId="urn:microsoft.com/office/officeart/2005/8/layout/chart3"/>
    <dgm:cxn modelId="{4FF5D45C-E7F2-41D7-8022-7FF267CE7DEF}" type="presParOf" srcId="{6313117E-0C77-4C47-B862-D41D67E971B4}" destId="{B33BA984-53D1-49C1-BCD3-14E40554BC0C}" srcOrd="1" destOrd="0" presId="urn:microsoft.com/office/officeart/2005/8/layout/chart3"/>
    <dgm:cxn modelId="{6329FD0A-90D9-42D7-BAB1-7CC118BA7902}" type="presParOf" srcId="{6313117E-0C77-4C47-B862-D41D67E971B4}" destId="{C60B31FA-F232-4E0B-B31B-FE39444F5E4E}" srcOrd="2" destOrd="0" presId="urn:microsoft.com/office/officeart/2005/8/layout/chart3"/>
    <dgm:cxn modelId="{B4BA84AE-DFCB-44CE-B616-CC2B14CC0779}" type="presParOf" srcId="{6313117E-0C77-4C47-B862-D41D67E971B4}" destId="{1286ADC1-51E6-4C8C-A342-DB2EB5CBB701}" srcOrd="3" destOrd="0" presId="urn:microsoft.com/office/officeart/2005/8/layout/chart3"/>
    <dgm:cxn modelId="{C7820E6C-13E5-467D-A9C7-22FF75CBDD04}" type="presParOf" srcId="{6313117E-0C77-4C47-B862-D41D67E971B4}" destId="{785C437F-E7CE-440E-9570-A13023C0BAE1}" srcOrd="4" destOrd="0" presId="urn:microsoft.com/office/officeart/2005/8/layout/chart3"/>
    <dgm:cxn modelId="{C78D6DF6-0E0E-4CDB-868D-B3C6F9C9E713}" type="presParOf" srcId="{6313117E-0C77-4C47-B862-D41D67E971B4}" destId="{09544980-D965-49A4-8A2E-5991CDA4B85F}" srcOrd="5" destOrd="0" presId="urn:microsoft.com/office/officeart/2005/8/layout/chart3"/>
    <dgm:cxn modelId="{7792327B-B268-403E-9BAB-FDB64C779154}" type="presParOf" srcId="{6313117E-0C77-4C47-B862-D41D67E971B4}" destId="{79B9A60D-DB28-4FA9-87E1-8BBD5B6F937B}" srcOrd="6" destOrd="0" presId="urn:microsoft.com/office/officeart/2005/8/layout/chart3"/>
    <dgm:cxn modelId="{696D728B-FAFE-4EDF-B646-BEDA7008FE66}" type="presParOf" srcId="{6313117E-0C77-4C47-B862-D41D67E971B4}" destId="{3C3AF20D-B4E7-40E1-865B-374D58AEA5C1}" srcOrd="7" destOrd="0" presId="urn:microsoft.com/office/officeart/2005/8/layout/chart3"/>
    <dgm:cxn modelId="{39D08A10-0BA3-4E42-A27B-21054FD114C8}" type="presParOf" srcId="{6313117E-0C77-4C47-B862-D41D67E971B4}" destId="{C2F91B32-2DDE-4A2F-9436-2A7F42641F44}" srcOrd="8" destOrd="0" presId="urn:microsoft.com/office/officeart/2005/8/layout/chart3"/>
    <dgm:cxn modelId="{033DC7BD-DFE7-4C4B-BC41-D062C4C5C8A7}" type="presParOf" srcId="{6313117E-0C77-4C47-B862-D41D67E971B4}" destId="{508BAE8D-DC94-4239-904B-ED1E3CCC1106}"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E913D-D087-41BC-A8D2-14A5D14220D2}">
      <dsp:nvSpPr>
        <dsp:cNvPr id="0" name=""/>
        <dsp:cNvSpPr/>
      </dsp:nvSpPr>
      <dsp:spPr>
        <a:xfrm>
          <a:off x="1400860" y="242823"/>
          <a:ext cx="3413760" cy="3413760"/>
        </a:xfrm>
        <a:prstGeom prst="pie">
          <a:avLst>
            <a:gd name="adj1" fmla="val 16200000"/>
            <a:gd name="adj2" fmla="val 2052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CA" sz="2400" kern="1200" dirty="0"/>
            <a:t>Financial</a:t>
          </a:r>
        </a:p>
      </dsp:txBody>
      <dsp:txXfrm>
        <a:off x="3150819" y="752856"/>
        <a:ext cx="1158240" cy="792480"/>
      </dsp:txXfrm>
    </dsp:sp>
    <dsp:sp modelId="{C60B31FA-F232-4E0B-B31B-FE39444F5E4E}">
      <dsp:nvSpPr>
        <dsp:cNvPr id="0" name=""/>
        <dsp:cNvSpPr/>
      </dsp:nvSpPr>
      <dsp:spPr>
        <a:xfrm>
          <a:off x="1281379" y="407415"/>
          <a:ext cx="3413760" cy="3413760"/>
        </a:xfrm>
        <a:prstGeom prst="pie">
          <a:avLst>
            <a:gd name="adj1" fmla="val 20520000"/>
            <a:gd name="adj2" fmla="val 324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CA" sz="2400" kern="1200" dirty="0"/>
            <a:t>Built</a:t>
          </a:r>
        </a:p>
      </dsp:txBody>
      <dsp:txXfrm>
        <a:off x="3512515" y="1951736"/>
        <a:ext cx="1016000" cy="857504"/>
      </dsp:txXfrm>
    </dsp:sp>
    <dsp:sp modelId="{785C437F-E7CE-440E-9570-A13023C0BAE1}">
      <dsp:nvSpPr>
        <dsp:cNvPr id="0" name=""/>
        <dsp:cNvSpPr/>
      </dsp:nvSpPr>
      <dsp:spPr>
        <a:xfrm>
          <a:off x="1281379" y="407415"/>
          <a:ext cx="3413760" cy="3413760"/>
        </a:xfrm>
        <a:prstGeom prst="pie">
          <a:avLst>
            <a:gd name="adj1" fmla="val 3240000"/>
            <a:gd name="adj2" fmla="val 756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CA" sz="2400" kern="1200" dirty="0"/>
            <a:t>Natural</a:t>
          </a:r>
        </a:p>
      </dsp:txBody>
      <dsp:txXfrm>
        <a:off x="2378659" y="2967736"/>
        <a:ext cx="1219200" cy="731520"/>
      </dsp:txXfrm>
    </dsp:sp>
    <dsp:sp modelId="{79B9A60D-DB28-4FA9-87E1-8BBD5B6F937B}">
      <dsp:nvSpPr>
        <dsp:cNvPr id="0" name=""/>
        <dsp:cNvSpPr/>
      </dsp:nvSpPr>
      <dsp:spPr>
        <a:xfrm>
          <a:off x="1281379" y="407415"/>
          <a:ext cx="3413760" cy="3413760"/>
        </a:xfrm>
        <a:prstGeom prst="pie">
          <a:avLst>
            <a:gd name="adj1" fmla="val 7560000"/>
            <a:gd name="adj2" fmla="val 1188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CA" sz="2400" kern="1200" dirty="0"/>
            <a:t>Social</a:t>
          </a:r>
        </a:p>
      </dsp:txBody>
      <dsp:txXfrm>
        <a:off x="1443939" y="1951736"/>
        <a:ext cx="1016000" cy="857504"/>
      </dsp:txXfrm>
    </dsp:sp>
    <dsp:sp modelId="{C2F91B32-2DDE-4A2F-9436-2A7F42641F44}">
      <dsp:nvSpPr>
        <dsp:cNvPr id="0" name=""/>
        <dsp:cNvSpPr/>
      </dsp:nvSpPr>
      <dsp:spPr>
        <a:xfrm>
          <a:off x="1281379" y="407415"/>
          <a:ext cx="3413760" cy="3413760"/>
        </a:xfrm>
        <a:prstGeom prst="pie">
          <a:avLst>
            <a:gd name="adj1" fmla="val 11880000"/>
            <a:gd name="adj2" fmla="val 162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CA" sz="2400" kern="1200" dirty="0"/>
            <a:t>Human</a:t>
          </a:r>
        </a:p>
      </dsp:txBody>
      <dsp:txXfrm>
        <a:off x="1779219" y="927607"/>
        <a:ext cx="1158240" cy="792480"/>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0E19B1-E89D-459A-B09A-80409E1C2FC4}" type="datetimeFigureOut">
              <a:rPr lang="en-CA" smtClean="0"/>
              <a:t>2019-06-20</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E5A1FD-DD93-4785-81D6-860A56E4081B}" type="slidenum">
              <a:rPr lang="en-CA" smtClean="0"/>
              <a:t>‹#›</a:t>
            </a:fld>
            <a:endParaRPr lang="en-CA" dirty="0"/>
          </a:p>
        </p:txBody>
      </p:sp>
    </p:spTree>
    <p:extLst>
      <p:ext uri="{BB962C8B-B14F-4D97-AF65-F5344CB8AC3E}">
        <p14:creationId xmlns:p14="http://schemas.microsoft.com/office/powerpoint/2010/main" val="1054348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creditunionsofbc.com/find-your-branch/"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womensenterprise.ca/business-loans/business-loans-bc-women/"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en.wikipedia.org/wiki/Development_bank"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s://www.womensenterprise.ca/business-loans/business-loans-bc-women/" TargetMode="External"/><Relationship Id="rId5" Type="http://schemas.openxmlformats.org/officeDocument/2006/relationships/hyperlink" Target="https://en.wikipedia.org/wiki/Government_of_Canada" TargetMode="External"/><Relationship Id="rId4" Type="http://schemas.openxmlformats.org/officeDocument/2006/relationships/hyperlink" Target="https://en.wikipedia.org/wiki/Crown_corporations_of_Canada"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northerndevelopment.bc.ca/" TargetMode="External"/><Relationship Id="rId7" Type="http://schemas.openxmlformats.org/officeDocument/2006/relationships/hyperlink" Target="https://ourtrust.org/"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www.nkdf.org/" TargetMode="External"/><Relationship Id="rId5" Type="http://schemas.openxmlformats.org/officeDocument/2006/relationships/hyperlink" Target="http://www.sidit-bc.ca/" TargetMode="External"/><Relationship Id="rId4" Type="http://schemas.openxmlformats.org/officeDocument/2006/relationships/hyperlink" Target="http://www.islandcoastaltrust.ca/"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1</a:t>
            </a:fld>
            <a:endParaRPr lang="en-CA" dirty="0"/>
          </a:p>
        </p:txBody>
      </p:sp>
    </p:spTree>
    <p:extLst>
      <p:ext uri="{BB962C8B-B14F-4D97-AF65-F5344CB8AC3E}">
        <p14:creationId xmlns:p14="http://schemas.microsoft.com/office/powerpoint/2010/main" val="2222831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Where Do we get the Funds?... </a:t>
            </a:r>
          </a:p>
          <a:p>
            <a:endParaRPr lang="en-CA" dirty="0"/>
          </a:p>
          <a:p>
            <a:r>
              <a:rPr lang="en-CA" dirty="0"/>
              <a:t>The most popular question you’ll get from a new business owner is the classic, where can I get </a:t>
            </a:r>
            <a:r>
              <a:rPr lang="en-CA" dirty="0" err="1"/>
              <a:t>startup</a:t>
            </a:r>
            <a:r>
              <a:rPr lang="en-CA" dirty="0"/>
              <a:t> funding from? </a:t>
            </a:r>
          </a:p>
          <a:p>
            <a:endParaRPr lang="en-CA" dirty="0"/>
          </a:p>
          <a:p>
            <a:r>
              <a:rPr lang="en-US" dirty="0"/>
              <a:t>The first place to turn is family and friends. Your network knows you the best and is most willing to support your new business venture. We call this </a:t>
            </a:r>
            <a:r>
              <a:rPr lang="en-US" i="1" dirty="0"/>
              <a:t>love money</a:t>
            </a:r>
            <a:r>
              <a:rPr lang="en-US" i="0" dirty="0"/>
              <a:t> and it’s a great place to start. Financial institutions want to see that you’ve at least contributed something to your own business ambitions, and sometimes money from family and friends is the only way to scrape your nickels together. </a:t>
            </a:r>
          </a:p>
          <a:p>
            <a:endParaRPr lang="en-US" i="0" dirty="0"/>
          </a:p>
          <a:p>
            <a:r>
              <a:rPr lang="en-US" i="0" dirty="0"/>
              <a:t>For some, friends and family is just not an option or simply not enough and that’s why you’re turning to a financial institution to help with a more formal loan agreement. </a:t>
            </a:r>
          </a:p>
          <a:p>
            <a:r>
              <a:rPr lang="en-US" i="0" dirty="0"/>
              <a:t>Banks and Credit Unions support business ventures by offering loans, the same way you might apply for a car or education loan, you can apply for a loan to start or support your business expenses. Have the discussion with your bank or credit union since they are more likely to assist you if you’ve built a personal relationship with them and continue to use their services for your business or personal needs. </a:t>
            </a:r>
          </a:p>
          <a:p>
            <a:r>
              <a:rPr lang="en-US" i="0" dirty="0"/>
              <a:t>If you’re wondering who in your community provides business loan funding, you can search for your nearest credit union from Credit Unions of BC .com- Find your branch. </a:t>
            </a:r>
          </a:p>
          <a:p>
            <a:r>
              <a:rPr lang="en-US" i="0" dirty="0"/>
              <a:t>Find a Credit Union: </a:t>
            </a:r>
            <a:r>
              <a:rPr lang="en-US" dirty="0">
                <a:hlinkClick r:id="rId3"/>
              </a:rPr>
              <a:t>https://creditunionsofbc.com/find-your-branch/</a:t>
            </a:r>
            <a:endParaRPr lang="en-US" dirty="0"/>
          </a:p>
          <a:p>
            <a:endParaRPr lang="en-US" dirty="0"/>
          </a:p>
          <a:p>
            <a:r>
              <a:rPr lang="en-US" dirty="0"/>
              <a:t>Government-backed lenders refer to a handful of organizations that use a government supplied budget to provide loans for businesses. Business Development Bank of Canada, Community Futures and </a:t>
            </a:r>
            <a:r>
              <a:rPr lang="en-US" dirty="0" err="1"/>
              <a:t>Futurpreneur</a:t>
            </a:r>
            <a:r>
              <a:rPr lang="en-US" dirty="0"/>
              <a:t> Canada are examples of this- we’ll introduce these organizations and programs to you once again shortly. </a:t>
            </a:r>
          </a:p>
          <a:p>
            <a:endParaRPr lang="en-US" dirty="0"/>
          </a:p>
          <a:p>
            <a:r>
              <a:rPr lang="en-US" dirty="0"/>
              <a:t>There are companies that specialize in offering financing for specific purposes. </a:t>
            </a:r>
          </a:p>
          <a:p>
            <a:endParaRPr lang="en-US" dirty="0"/>
          </a:p>
          <a:p>
            <a:r>
              <a:rPr lang="en-US" dirty="0"/>
              <a:t>Last thing to consider here is to do your research. Predatory lenders are organizations with exorbitantly high interest rates, that can really disadvantage a new business.  (Examples are payday loan </a:t>
            </a:r>
            <a:r>
              <a:rPr lang="en-US" dirty="0" err="1"/>
              <a:t>centres</a:t>
            </a:r>
            <a:r>
              <a:rPr lang="en-US" dirty="0"/>
              <a:t> like money mart and easy financial). It’s important to read the fine print and understand your total commitment for taking on debt financing. </a:t>
            </a:r>
          </a:p>
        </p:txBody>
      </p:sp>
      <p:sp>
        <p:nvSpPr>
          <p:cNvPr id="4" name="Slide Number Placeholder 3"/>
          <p:cNvSpPr>
            <a:spLocks noGrp="1"/>
          </p:cNvSpPr>
          <p:nvPr>
            <p:ph type="sldNum" sz="quarter" idx="5"/>
          </p:nvPr>
        </p:nvSpPr>
        <p:spPr/>
        <p:txBody>
          <a:bodyPr/>
          <a:lstStyle/>
          <a:p>
            <a:fld id="{C7E5A1FD-DD93-4785-81D6-860A56E4081B}" type="slidenum">
              <a:rPr lang="en-CA" smtClean="0"/>
              <a:t>12</a:t>
            </a:fld>
            <a:endParaRPr lang="en-CA" dirty="0"/>
          </a:p>
        </p:txBody>
      </p:sp>
    </p:spTree>
    <p:extLst>
      <p:ext uri="{BB962C8B-B14F-4D97-AF65-F5344CB8AC3E}">
        <p14:creationId xmlns:p14="http://schemas.microsoft.com/office/powerpoint/2010/main" val="635865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Part of understanding debt financing is to be familiar with the decision criteria that these organizations consider when assessing your business loan. Ultimately we want them to say yes-so what factors of consideration do they account for? </a:t>
            </a:r>
          </a:p>
          <a:p>
            <a:endParaRPr lang="en-CA" dirty="0"/>
          </a:p>
          <a:p>
            <a:r>
              <a:rPr lang="en-CA" baseline="0" dirty="0"/>
              <a:t>Mainly, they look at whether the risk of the loan is balanced by the potential return – </a:t>
            </a:r>
          </a:p>
          <a:p>
            <a:endParaRPr lang="en-CA" baseline="0" dirty="0"/>
          </a:p>
          <a:p>
            <a:pPr marL="171450" indent="-171450">
              <a:buFont typeface="Arial" panose="020B0604020202020204" pitchFamily="34" charset="0"/>
              <a:buChar char="•"/>
            </a:pPr>
            <a:r>
              <a:rPr lang="en-CA" baseline="0" dirty="0"/>
              <a:t>Risk tolerance: Every lender has a “risk profile” – how much they can afford to loan and how much might it affect them if it’s lost? This is hidden from view of the borrower, a business decision that the financier has to make. For some loans, multiple lenders may each put in a share of the loan. That way no single lender is totally exposed to the risk of non-repayment. </a:t>
            </a:r>
          </a:p>
          <a:p>
            <a:pPr marL="0" indent="0">
              <a:buFont typeface="Arial" panose="020B0604020202020204" pitchFamily="34" charset="0"/>
              <a:buNone/>
            </a:pPr>
            <a:endParaRPr lang="en-CA" baseline="0" dirty="0"/>
          </a:p>
          <a:p>
            <a:pPr marL="171450" indent="-171450">
              <a:buFont typeface="Arial" panose="020B0604020202020204" pitchFamily="34" charset="0"/>
              <a:buChar char="•"/>
            </a:pPr>
            <a:r>
              <a:rPr lang="en-CA" baseline="0" dirty="0"/>
              <a:t>Portfolio diversification – lenders will have a balance of industries and businesses that they’re willing to make loans in, based on what management/economists feel are good investments. Macroeconomic factors are analyzed to determine what this balance should be. Industries showing growth and innovation attract more investment and are sought after by these institutions.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It’s also about what’s already in their portfolio. For example: A lender may have multiple investments in restaurants near your proposed new café- which would limit their ability to offer financing for you. They’re more likely to invest in a non-completing business to diversify their lending portfolio.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This means it’s not always about the business or the entrepreneur- macroeconomic factors like an influx of beauty and makeup suppliers for example might mean that a bank is not willing to invest in another one. Or maybe they’ve already disbursed a loan to a similar businesses the area and want to avoid competition between business which make repaying the loan more difficult.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The last consideration here is that financial institutions are trying to make a buck by offering a loan. Shopping for the lowest interest rates and the best repayment schedule is encouraged, but ultimately the </a:t>
            </a:r>
            <a:r>
              <a:rPr lang="en-CA" i="1" baseline="0" dirty="0"/>
              <a:t>deal</a:t>
            </a:r>
            <a:r>
              <a:rPr lang="en-CA" i="0" baseline="0" dirty="0"/>
              <a:t> must be lucrative enough for them to say yes. Many entrepreneurs have a goal to repay their loan as fast as possible- which may be a good business decision, but one that prevents the bank from fully capitalizing on their expected revenue earnings. </a:t>
            </a:r>
            <a:endParaRPr lang="en-CA" dirty="0"/>
          </a:p>
        </p:txBody>
      </p:sp>
      <p:sp>
        <p:nvSpPr>
          <p:cNvPr id="4" name="Slide Number Placeholder 3"/>
          <p:cNvSpPr>
            <a:spLocks noGrp="1"/>
          </p:cNvSpPr>
          <p:nvPr>
            <p:ph type="sldNum" sz="quarter" idx="10"/>
          </p:nvPr>
        </p:nvSpPr>
        <p:spPr/>
        <p:txBody>
          <a:bodyPr/>
          <a:lstStyle/>
          <a:p>
            <a:fld id="{C7E5A1FD-DD93-4785-81D6-860A56E4081B}" type="slidenum">
              <a:rPr lang="en-CA" smtClean="0"/>
              <a:t>13</a:t>
            </a:fld>
            <a:endParaRPr lang="en-CA" dirty="0"/>
          </a:p>
        </p:txBody>
      </p:sp>
    </p:spTree>
    <p:extLst>
      <p:ext uri="{BB962C8B-B14F-4D97-AF65-F5344CB8AC3E}">
        <p14:creationId xmlns:p14="http://schemas.microsoft.com/office/powerpoint/2010/main" val="767733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Term loans are the most common form of debt. In a term loan, the entrepreneur is asking for a sum of capital to make purchases (they otherwise couldn’t afford). </a:t>
            </a:r>
          </a:p>
          <a:p>
            <a:r>
              <a:rPr lang="en-CA" dirty="0"/>
              <a:t>The loan could be paid off over a period of time commonly a 3, 5, 7 or 10 year repayment schedule depending on the </a:t>
            </a:r>
            <a:r>
              <a:rPr lang="en-CA" i="1" dirty="0"/>
              <a:t>ask </a:t>
            </a:r>
            <a:r>
              <a:rPr lang="en-CA" i="0" dirty="0"/>
              <a:t>for capital assets. </a:t>
            </a:r>
            <a:endParaRPr lang="en-CA" dirty="0"/>
          </a:p>
          <a:p>
            <a:endParaRPr lang="en-CA" dirty="0"/>
          </a:p>
          <a:p>
            <a:r>
              <a:rPr lang="en-CA" dirty="0"/>
              <a:t>Term loans are repaid in monthly installments calculated by principle + interest until the loan is paid off. Principle is the amount of money the entrepreneur is asking to borrow and interest is the amount the bank is asking for in return. Interest rates vary by organization and factors like risk play a part but so does </a:t>
            </a:r>
            <a:r>
              <a:rPr lang="en-CA" b="1" dirty="0"/>
              <a:t>Prime Interest Rate. </a:t>
            </a:r>
            <a:r>
              <a:rPr lang="en-CA" b="0" dirty="0"/>
              <a:t>This is a set interest rate by the Bank of Canada indicating the minimum cost of borrowing- which organizations use as a benchmark to supply loans. Organizations will add to this </a:t>
            </a:r>
            <a:r>
              <a:rPr lang="en-CA" b="0" i="1" dirty="0"/>
              <a:t>Prime </a:t>
            </a:r>
            <a:r>
              <a:rPr lang="en-CA" b="0" i="0" dirty="0"/>
              <a:t>amount so a common term loan agreement may sound something like principle loan amount and prime+4. (Prime is currently set at 3.95% so this example would mean a 7.95% total interest rate on top of the loan principle). </a:t>
            </a:r>
            <a:endParaRPr lang="en-CA" b="1" dirty="0"/>
          </a:p>
          <a:p>
            <a:endParaRPr lang="en-CA" i="0" dirty="0"/>
          </a:p>
          <a:p>
            <a:r>
              <a:rPr lang="en-CA" dirty="0"/>
              <a:t>Term loans are best used for making capital asset purchases. Meaning the money should be spent to purchase equipment, tools, initial inventory, vehicles or property. Items that are owned by the business and essential to providing the businesses primary product or service. </a:t>
            </a:r>
          </a:p>
          <a:p>
            <a:endParaRPr lang="en-CA" dirty="0"/>
          </a:p>
          <a:p>
            <a:r>
              <a:rPr lang="en-CA" dirty="0"/>
              <a:t>Term loans are usually Secured loans- meaning the entrepreneur will need some form of collateral to borrow against the loan. One of the benefits in making capital asset purchases is that they can become the secured assets to borrow against. In this scenario, if an entrepreneur defaulted on their loan, their purchased equipment could be absorbed by their creditors and sold off to repay their debt obligations. </a:t>
            </a:r>
          </a:p>
          <a:p>
            <a:endParaRPr lang="en-CA" dirty="0"/>
          </a:p>
          <a:p>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14</a:t>
            </a:fld>
            <a:endParaRPr lang="en-CA" dirty="0"/>
          </a:p>
        </p:txBody>
      </p:sp>
    </p:spTree>
    <p:extLst>
      <p:ext uri="{BB962C8B-B14F-4D97-AF65-F5344CB8AC3E}">
        <p14:creationId xmlns:p14="http://schemas.microsoft.com/office/powerpoint/2010/main" val="142744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Credit lines are a revolving form of debt capital. Again this means when a loan repayment is made, it frees up that money to be borrowed again by the business. It’s efficient in that the business doesn’t have to re-apply for a loan to make purchases using these funds- they’ve already been approved to use over again. </a:t>
            </a:r>
          </a:p>
          <a:p>
            <a:endParaRPr lang="en-CA" dirty="0"/>
          </a:p>
          <a:p>
            <a:r>
              <a:rPr lang="en-CA" dirty="0"/>
              <a:t>The other benefit of a line of credit is that interest accrues only on money spent, not the entire amount of credit offered. This can provide a drastic savings on the total cost of the loan. If the business has a $10k LoC but only spends $1k in a month to cover their bills and wages, they are only charged an interest rate on the money spent. </a:t>
            </a:r>
          </a:p>
          <a:p>
            <a:endParaRPr lang="en-CA" dirty="0"/>
          </a:p>
          <a:p>
            <a:r>
              <a:rPr lang="en-CA" dirty="0"/>
              <a:t>The business may also be able to use revenues earned to repay the line of credit much earlier than a scheduled term loan and usually without any penalty. </a:t>
            </a:r>
          </a:p>
          <a:p>
            <a:r>
              <a:rPr lang="en-CA" dirty="0"/>
              <a:t>(Making a large payment on the debt principle is called a </a:t>
            </a:r>
            <a:r>
              <a:rPr lang="en-CA" dirty="0" err="1"/>
              <a:t>ballon</a:t>
            </a:r>
            <a:r>
              <a:rPr lang="en-CA" dirty="0"/>
              <a:t> repayment). </a:t>
            </a:r>
          </a:p>
          <a:p>
            <a:endParaRPr lang="en-CA" dirty="0"/>
          </a:p>
          <a:p>
            <a:r>
              <a:rPr lang="en-CA" dirty="0"/>
              <a:t>Revolving cashflow is </a:t>
            </a:r>
            <a:r>
              <a:rPr lang="en-CA" b="1" i="1" dirty="0"/>
              <a:t>Working Capital</a:t>
            </a:r>
            <a:r>
              <a:rPr lang="en-CA" b="0" i="0" dirty="0"/>
              <a:t> the daily/weekly or monthly deficit between revenues earned and outgoing expenses. </a:t>
            </a:r>
            <a:r>
              <a:rPr lang="en-CA" dirty="0"/>
              <a:t>Things like staff wages, recurring inventory purchases, monthly bills are good uses for a line of credit when the business has expenses between getting paid. Consider a businesses payment to staff wages that take place before their client has fully paid for the service; or a restaurants need to order their next BIG food purchase and secure a venue deposit ahead of hosting a large catered party. Money from the LoC can be spent, then recovered from the event revenues that soon follow. </a:t>
            </a:r>
          </a:p>
          <a:p>
            <a:endParaRPr lang="en-CA" dirty="0"/>
          </a:p>
          <a:p>
            <a:r>
              <a:rPr lang="en-CA" dirty="0"/>
              <a:t>Credit Cards can be used as Lines of Credit, but typically have much higher interest rates. It wouldn’t be advisable to pay down credit card with Line of Credit- but in the consideration of business, a Line of Credit is a cheaper alternative and takes into account many of the same factors. </a:t>
            </a:r>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15</a:t>
            </a:fld>
            <a:endParaRPr lang="en-CA" dirty="0"/>
          </a:p>
        </p:txBody>
      </p:sp>
    </p:spTree>
    <p:extLst>
      <p:ext uri="{BB962C8B-B14F-4D97-AF65-F5344CB8AC3E}">
        <p14:creationId xmlns:p14="http://schemas.microsoft.com/office/powerpoint/2010/main" val="2449305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Start up Loans are meant for new businesses that have yet to launch or are typically in their initial operating stages (less than one year). The distinction here is that business loans and lines of credit are usually described for existing businesses- ones that have a previous and successful financial history. The loan decision can be made from analysing the business bank account, determining if the business can repay the loan. </a:t>
            </a:r>
          </a:p>
          <a:p>
            <a:endParaRPr lang="en-CA" dirty="0"/>
          </a:p>
          <a:p>
            <a:r>
              <a:rPr lang="en-CA" dirty="0"/>
              <a:t>A </a:t>
            </a:r>
            <a:r>
              <a:rPr lang="en-CA" dirty="0" err="1"/>
              <a:t>startup</a:t>
            </a:r>
            <a:r>
              <a:rPr lang="en-CA" dirty="0"/>
              <a:t> doesn’t have that luxury- as a new business they’re without a credit history and considered a </a:t>
            </a:r>
            <a:r>
              <a:rPr lang="en-CA" i="1" dirty="0"/>
              <a:t>riskier</a:t>
            </a:r>
            <a:r>
              <a:rPr lang="en-CA" i="0" dirty="0"/>
              <a:t> investment. But there are new loan products that take into account the popularity of self employment and entrepreneurship. These programs look at different criteria, mainly </a:t>
            </a:r>
            <a:r>
              <a:rPr lang="en-CA" b="1" i="0" dirty="0"/>
              <a:t>the </a:t>
            </a:r>
            <a:r>
              <a:rPr lang="en-US" b="1" i="0" dirty="0"/>
              <a:t>merit of the business plan</a:t>
            </a:r>
            <a:r>
              <a:rPr lang="en-US" i="0" dirty="0"/>
              <a:t> and the </a:t>
            </a:r>
            <a:r>
              <a:rPr lang="en-US" b="1" i="0" dirty="0"/>
              <a:t>character of the entrepreneur</a:t>
            </a:r>
            <a:r>
              <a:rPr lang="en-US" i="0" dirty="0"/>
              <a:t>. </a:t>
            </a:r>
          </a:p>
          <a:p>
            <a:endParaRPr lang="en-US" i="0" dirty="0"/>
          </a:p>
          <a:p>
            <a:r>
              <a:rPr lang="en-US" i="0" dirty="0"/>
              <a:t>A business plan is a requirement for a startup loan. This means providing an in-depth plan to launch the business including a financial projection that seems reasonable and viable for the business to achieve. A business plan goes beyond a concept level description of the business and into the action planning needed for it to succeed. Monthly cashflow needs are to be mapped out to make sure the business will stay afloat within their projected yet unpredictable revenue goals. </a:t>
            </a:r>
          </a:p>
          <a:p>
            <a:endParaRPr lang="en-US" i="0" dirty="0"/>
          </a:p>
          <a:p>
            <a:r>
              <a:rPr lang="en-US" i="0" dirty="0"/>
              <a:t>Character is a much more nuanced criteria to a startup loan, essentially taking into consideration if the applicant is a good fit based on their previous working or entrepreneurial experience in the industry or their excitement and passion (which can be gauged through meetings), their established support network or comments from advisors, and previous credit history is still a consideration under “character”. </a:t>
            </a:r>
          </a:p>
          <a:p>
            <a:endParaRPr lang="en-US" i="0" dirty="0"/>
          </a:p>
          <a:p>
            <a:endParaRPr lang="en-CA" i="0" dirty="0"/>
          </a:p>
        </p:txBody>
      </p:sp>
      <p:sp>
        <p:nvSpPr>
          <p:cNvPr id="4" name="Slide Number Placeholder 3"/>
          <p:cNvSpPr>
            <a:spLocks noGrp="1"/>
          </p:cNvSpPr>
          <p:nvPr>
            <p:ph type="sldNum" sz="quarter" idx="5"/>
          </p:nvPr>
        </p:nvSpPr>
        <p:spPr/>
        <p:txBody>
          <a:bodyPr/>
          <a:lstStyle/>
          <a:p>
            <a:fld id="{C7E5A1FD-DD93-4785-81D6-860A56E4081B}" type="slidenum">
              <a:rPr lang="en-CA" smtClean="0"/>
              <a:t>16</a:t>
            </a:fld>
            <a:endParaRPr lang="en-CA" dirty="0"/>
          </a:p>
        </p:txBody>
      </p:sp>
    </p:spTree>
    <p:extLst>
      <p:ext uri="{BB962C8B-B14F-4D97-AF65-F5344CB8AC3E}">
        <p14:creationId xmlns:p14="http://schemas.microsoft.com/office/powerpoint/2010/main" val="1157339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Muhammad </a:t>
            </a:r>
            <a:r>
              <a:rPr lang="en-US" sz="1200" b="0" i="0" kern="1200" dirty="0" err="1">
                <a:solidFill>
                  <a:schemeClr val="tx1"/>
                </a:solidFill>
                <a:effectLst/>
                <a:latin typeface="+mn-lt"/>
                <a:ea typeface="+mn-ea"/>
                <a:cs typeface="+mn-cs"/>
              </a:rPr>
              <a:t>Yunus</a:t>
            </a:r>
            <a:r>
              <a:rPr lang="en-US" sz="1200" b="0" i="0" kern="1200" dirty="0">
                <a:solidFill>
                  <a:schemeClr val="tx1"/>
                </a:solidFill>
                <a:effectLst/>
                <a:latin typeface="+mn-lt"/>
                <a:ea typeface="+mn-ea"/>
                <a:cs typeface="+mn-cs"/>
              </a:rPr>
              <a:t>- a Nobel Peace Prize winner in 2006 was credited with saying all humans are inherently entrepreneurs. He pioneered an increasingly popular trend called microlending which is just as it sounds. Small loan amounts, usually no more than a few hundred dollars. The practice is very popular in developing nations and is seen as a tool to reduce poverty, but the principles apply to our Canadian entrepreneurs too. Loans are more likely a few thousand dollars instead of just hundreds, but the concept is the same.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Microloans typically have less red tape- management approvals or committee meetings aren’t necessary to grant a small loan amount. </a:t>
            </a:r>
          </a:p>
          <a:p>
            <a:r>
              <a:rPr lang="en-US" sz="1200" b="0" i="0" kern="1200" dirty="0">
                <a:solidFill>
                  <a:schemeClr val="tx1"/>
                </a:solidFill>
                <a:effectLst/>
                <a:latin typeface="+mn-lt"/>
                <a:ea typeface="+mn-ea"/>
                <a:cs typeface="+mn-cs"/>
              </a:rPr>
              <a:t>Applicants suited for microlending likely have no previous credit history or even damaged credit that they are trying to improve. And with a microloan, they can use a small amount of financing to prove they are worthy of a larger loan.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Microloans have a simplified application process, sometimes an online application. These platforms may use technology that uses more criteria other credit or business history (complex algorithm), or even peer to peer lending which means funds are crowdsourced then offered to an entrepreneur.</a:t>
            </a:r>
          </a:p>
          <a:p>
            <a:endParaRPr lang="en-US" sz="1200" b="0" i="0" kern="1200" dirty="0">
              <a:solidFill>
                <a:schemeClr val="tx1"/>
              </a:solidFill>
              <a:effectLst/>
              <a:latin typeface="+mn-lt"/>
              <a:ea typeface="+mn-ea"/>
              <a:cs typeface="+mn-cs"/>
            </a:endParaRPr>
          </a:p>
          <a:p>
            <a:endParaRPr lang="en-CA" dirty="0"/>
          </a:p>
          <a:p>
            <a:r>
              <a:rPr lang="en-US" sz="1200" b="0" i="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C7E5A1FD-DD93-4785-81D6-860A56E4081B}" type="slidenum">
              <a:rPr lang="en-CA" smtClean="0"/>
              <a:t>17</a:t>
            </a:fld>
            <a:endParaRPr lang="en-CA" dirty="0"/>
          </a:p>
        </p:txBody>
      </p:sp>
    </p:spTree>
    <p:extLst>
      <p:ext uri="{BB962C8B-B14F-4D97-AF65-F5344CB8AC3E}">
        <p14:creationId xmlns:p14="http://schemas.microsoft.com/office/powerpoint/2010/main" val="2761507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Suppliers or Wholesalers can provide financing instead of a bank or financial institution. </a:t>
            </a:r>
          </a:p>
          <a:p>
            <a:endParaRPr lang="en-US" i="0" dirty="0"/>
          </a:p>
          <a:p>
            <a:r>
              <a:rPr lang="en-US" i="0" dirty="0"/>
              <a:t>Helps build a relationship with those accounts instead of a third-party financier (or middleman). </a:t>
            </a:r>
          </a:p>
          <a:p>
            <a:endParaRPr lang="en-US" i="0" dirty="0"/>
          </a:p>
          <a:p>
            <a:r>
              <a:rPr lang="en-US" i="0" dirty="0"/>
              <a:t>Examples are tools, equipment and inventory which could be lent to the new business and repaid once they generate revenues. </a:t>
            </a:r>
          </a:p>
          <a:p>
            <a:endParaRPr lang="en-US" i="0" dirty="0"/>
          </a:p>
          <a:p>
            <a:r>
              <a:rPr lang="en-US" i="0" dirty="0"/>
              <a:t>Prevents equipment from being obsolete. </a:t>
            </a:r>
          </a:p>
          <a:p>
            <a:endParaRPr lang="en-US" i="0" dirty="0"/>
          </a:p>
          <a:p>
            <a:endParaRPr lang="en-US" i="0" dirty="0"/>
          </a:p>
          <a:p>
            <a:r>
              <a:rPr lang="en-US" i="0" dirty="0"/>
              <a:t>Example here is a gym:</a:t>
            </a:r>
          </a:p>
          <a:p>
            <a:endParaRPr lang="en-US" i="0" dirty="0"/>
          </a:p>
          <a:p>
            <a:r>
              <a:rPr lang="en-US" i="0" dirty="0"/>
              <a:t>A gym could finance the purchase of their equipment, an expensive capital purchase and by the end of their structured payments own the equipment entirely. But is this really an advantage? For the fitness industry trends are constantly changing, new machines come out, the equipment needs a lot of maintenance and repair or it just plain wears out over time. So in this instance financing to lease equipment may be a better option. This way the business can pay monthly for equipment that is top of the line, and when a term is complete- say 5 years, extend their lease agreement for brand new equipment altogether. The biggest difference being that there is no </a:t>
            </a:r>
            <a:r>
              <a:rPr lang="en-US" i="1" dirty="0"/>
              <a:t>ownership</a:t>
            </a:r>
            <a:r>
              <a:rPr lang="en-US" i="0" dirty="0"/>
              <a:t> of the equipment, rather a long term rental agreement that ensures the business always has the best equipment on hand. </a:t>
            </a:r>
          </a:p>
          <a:p>
            <a:endParaRPr lang="en-US" i="0" dirty="0"/>
          </a:p>
          <a:p>
            <a:endParaRPr lang="en-US" dirty="0"/>
          </a:p>
          <a:p>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18</a:t>
            </a:fld>
            <a:endParaRPr lang="en-CA" dirty="0"/>
          </a:p>
        </p:txBody>
      </p:sp>
    </p:spTree>
    <p:extLst>
      <p:ext uri="{BB962C8B-B14F-4D97-AF65-F5344CB8AC3E}">
        <p14:creationId xmlns:p14="http://schemas.microsoft.com/office/powerpoint/2010/main" val="1063052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Expansion</a:t>
            </a:r>
            <a:r>
              <a:rPr lang="en-CA" baseline="0" dirty="0"/>
              <a:t> loans have become more in demand:</a:t>
            </a:r>
          </a:p>
          <a:p>
            <a:endParaRPr lang="en-CA" baseline="0" dirty="0"/>
          </a:p>
          <a:p>
            <a:r>
              <a:rPr lang="en-CA" baseline="0" dirty="0"/>
              <a:t>The place to start is to develop a growth/expansion plan to take to your local financial institution to explore the potential of leveraging the financing through this source.  Remember, the growth/expansion plan may be solid; however, majority of the Banks will want to see 3 years of solid financial growth to provide your business with an expansion loan.</a:t>
            </a:r>
          </a:p>
          <a:p>
            <a:endParaRPr lang="en-CA" baseline="0" dirty="0"/>
          </a:p>
          <a:p>
            <a:r>
              <a:rPr lang="en-CA" baseline="0" dirty="0"/>
              <a:t>Should you not have success, the Credit Unions and Business Development Bank may consider financing on less than 3 years of financial records.</a:t>
            </a:r>
          </a:p>
          <a:p>
            <a:endParaRPr lang="en-CA" baseline="0" dirty="0"/>
          </a:p>
          <a:p>
            <a:r>
              <a:rPr lang="en-CA" baseline="0" dirty="0"/>
              <a:t>Community Futures offers loans to support business expansion and will consider your application with fewer than 3 years of financial records. </a:t>
            </a:r>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E5A1FD-DD93-4785-81D6-860A56E4081B}"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47496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a:t>
            </a:r>
            <a:r>
              <a:rPr lang="en-CA" baseline="0" dirty="0"/>
              <a:t> largest demographic in history, the Baby Boomers are wanting starting to sell their businesses!  This is a wonderful opportunity for new entrepreneurs to purchase an existing business.  </a:t>
            </a:r>
          </a:p>
          <a:p>
            <a:endParaRPr lang="en-CA" baseline="0" dirty="0"/>
          </a:p>
          <a:p>
            <a:r>
              <a:rPr lang="en-CA" baseline="0" dirty="0"/>
              <a:t>Items that will be important to have available for your loan application are:</a:t>
            </a:r>
          </a:p>
          <a:p>
            <a:r>
              <a:rPr lang="en-CA" baseline="0" dirty="0"/>
              <a:t>      - financials of the existing business</a:t>
            </a:r>
          </a:p>
          <a:p>
            <a:r>
              <a:rPr lang="en-CA" baseline="0" dirty="0"/>
              <a:t>      - business valuation by a qualified assessor</a:t>
            </a:r>
          </a:p>
          <a:p>
            <a:r>
              <a:rPr lang="en-CA" baseline="0" dirty="0"/>
              <a:t>      - business succession plan</a:t>
            </a:r>
          </a:p>
          <a:p>
            <a:r>
              <a:rPr lang="en-CA" baseline="0" dirty="0"/>
              <a:t>      - supplier and contractor agreements – these are not always Grandfathered in for new </a:t>
            </a:r>
            <a:r>
              <a:rPr lang="en-CA" baseline="0" dirty="0" err="1"/>
              <a:t>owers</a:t>
            </a:r>
            <a:endParaRPr lang="en-CA" baseline="0" dirty="0"/>
          </a:p>
          <a:p>
            <a:endParaRPr lang="en-CA" baseline="0" dirty="0"/>
          </a:p>
          <a:p>
            <a:r>
              <a:rPr lang="en-CA" baseline="0" dirty="0"/>
              <a:t>Things to consider in a succession:</a:t>
            </a:r>
          </a:p>
          <a:p>
            <a:r>
              <a:rPr lang="en-CA" baseline="0" dirty="0"/>
              <a:t>    -  Vendor financing (portion)</a:t>
            </a:r>
          </a:p>
          <a:p>
            <a:r>
              <a:rPr lang="en-CA" baseline="0" dirty="0"/>
              <a:t>    -  Mentorship from the current owner</a:t>
            </a:r>
          </a:p>
          <a:p>
            <a:endParaRPr lang="en-CA" baseline="0" dirty="0"/>
          </a:p>
          <a:p>
            <a:endParaRPr lang="en-CA" baseline="0" dirty="0"/>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E5A1FD-DD93-4785-81D6-860A56E4081B}"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4791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21</a:t>
            </a:fld>
            <a:endParaRPr lang="en-CA" dirty="0"/>
          </a:p>
        </p:txBody>
      </p:sp>
    </p:spTree>
    <p:extLst>
      <p:ext uri="{BB962C8B-B14F-4D97-AF65-F5344CB8AC3E}">
        <p14:creationId xmlns:p14="http://schemas.microsoft.com/office/powerpoint/2010/main" val="1293585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control panel l</a:t>
            </a:r>
            <a:r>
              <a:rPr lang="en-CA" baseline="0" dirty="0"/>
              <a:t>ooks like this with an audio pane and question pane and you should see todays presentations available in the handouts panel.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On the side the orange arrow on the side lets you shrink the panel to the side of the screen. It automatically shrinks if you don’t do anything for a while.</a:t>
            </a:r>
          </a:p>
          <a:p>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Under audio you have two options – via your computer over VOIP, or by phoning in. If you click on “Phone call” it’ll give you a phone number to call with an access code for this webinar, and a Personal Identification Number for you individually.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Questions are encouraged but as you are muted please put them in the questions pane whenever you think of them, you may need to click the drop down arrow to open the pane. </a:t>
            </a:r>
          </a:p>
          <a:p>
            <a:endParaRPr lang="en-CA" baseline="0" dirty="0"/>
          </a:p>
          <a:p>
            <a:r>
              <a:rPr lang="en-CA" baseline="0" dirty="0"/>
              <a:t>I will ask your questions to the presenters and If we don’t get to all your questions I will try to get you an answer via email after the webinar has finished. </a:t>
            </a:r>
          </a:p>
          <a:p>
            <a:endParaRPr lang="en-CA"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50F623-0192-4501-9E36-E4F9FB5D70E4}" type="slidenum">
              <a:rPr kumimoji="0" lang="en-CA"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9961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Content on:</a:t>
            </a:r>
          </a:p>
          <a:p>
            <a:pPr marL="174708" indent="-174708">
              <a:buFont typeface="Arial" panose="020B0604020202020204" pitchFamily="34" charset="0"/>
              <a:buChar char="•"/>
            </a:pPr>
            <a:r>
              <a:rPr lang="en-CA" baseline="0" dirty="0"/>
              <a:t>Presence of big 5 banks/credit unions in small communities</a:t>
            </a:r>
          </a:p>
          <a:p>
            <a:pPr marL="0" indent="0">
              <a:buFont typeface="Arial" panose="020B0604020202020204" pitchFamily="34" charset="0"/>
              <a:buNone/>
            </a:pPr>
            <a:endParaRPr lang="en-CA" baseline="0" dirty="0"/>
          </a:p>
          <a:p>
            <a:pPr marL="174708" indent="-174708">
              <a:buFont typeface="Arial" panose="020B0604020202020204" pitchFamily="34" charset="0"/>
              <a:buChar char="•"/>
            </a:pPr>
            <a:r>
              <a:rPr lang="en-CA" baseline="0" dirty="0"/>
              <a:t>What types of loans do these organizations make:</a:t>
            </a:r>
          </a:p>
          <a:p>
            <a:pPr marL="0" indent="0">
              <a:buFont typeface="Arial" panose="020B0604020202020204" pitchFamily="34" charset="0"/>
              <a:buNone/>
            </a:pPr>
            <a:r>
              <a:rPr lang="en-CA" baseline="0" dirty="0"/>
              <a:t>         -  Lines of Credit</a:t>
            </a:r>
          </a:p>
          <a:p>
            <a:pPr marL="0" indent="0">
              <a:buFont typeface="Arial" panose="020B0604020202020204" pitchFamily="34" charset="0"/>
              <a:buNone/>
            </a:pPr>
            <a:r>
              <a:rPr lang="en-CA" baseline="0" dirty="0"/>
              <a:t>         -  Small Business </a:t>
            </a:r>
          </a:p>
          <a:p>
            <a:pPr marL="0" indent="0">
              <a:buFont typeface="Arial" panose="020B0604020202020204" pitchFamily="34" charset="0"/>
              <a:buNone/>
            </a:pPr>
            <a:r>
              <a:rPr lang="en-CA" baseline="0" dirty="0"/>
              <a:t>         -  Commercial  </a:t>
            </a:r>
          </a:p>
          <a:p>
            <a:pPr marL="0" indent="0">
              <a:buFont typeface="Arial" panose="020B0604020202020204" pitchFamily="34" charset="0"/>
              <a:buNone/>
            </a:pPr>
            <a:endParaRPr lang="en-CA" baseline="0" dirty="0"/>
          </a:p>
          <a:p>
            <a:pPr marL="171450" indent="-171450">
              <a:buFont typeface="Arial" charset="0"/>
              <a:buChar char="•"/>
            </a:pPr>
            <a:r>
              <a:rPr lang="en-CA" baseline="0" dirty="0"/>
              <a:t>The level of funding that is accessible under their business loans will vary from lender to lender</a:t>
            </a:r>
          </a:p>
          <a:p>
            <a:pPr marL="171450" indent="-171450">
              <a:buFont typeface="Arial" charset="0"/>
              <a:buChar char="•"/>
            </a:pPr>
            <a:r>
              <a:rPr lang="en-CA" baseline="0" dirty="0"/>
              <a:t>They are very similar when it comes to:</a:t>
            </a:r>
          </a:p>
          <a:p>
            <a:pPr marL="0" indent="0">
              <a:buFont typeface="Arial" charset="0"/>
              <a:buNone/>
            </a:pPr>
            <a:r>
              <a:rPr lang="en-CA" baseline="0" dirty="0"/>
              <a:t>      - Requiring equity into your business (general rule of thumb is 25%)</a:t>
            </a:r>
          </a:p>
          <a:p>
            <a:pPr marL="0" indent="0">
              <a:buFont typeface="Arial" charset="0"/>
              <a:buNone/>
            </a:pPr>
            <a:r>
              <a:rPr lang="en-CA" baseline="0" dirty="0"/>
              <a:t>      - Requiring security on the loan</a:t>
            </a:r>
          </a:p>
          <a:p>
            <a:pPr marL="0" indent="0">
              <a:buFont typeface="Arial" charset="0"/>
              <a:buNone/>
            </a:pPr>
            <a:r>
              <a:rPr lang="en-CA" baseline="0" dirty="0"/>
              <a:t>      - Requiring 3 years of financial records for your business to be eligible for a loan</a:t>
            </a:r>
          </a:p>
          <a:p>
            <a:pPr marL="0" indent="0">
              <a:buFont typeface="Arial" charset="0"/>
              <a:buNone/>
            </a:pPr>
            <a:r>
              <a:rPr lang="en-CA" baseline="0" dirty="0"/>
              <a:t>      - Most will not provide financing for start-up businesses</a:t>
            </a:r>
          </a:p>
          <a:p>
            <a:pPr marL="0" indent="0">
              <a:buFont typeface="Arial" charset="0"/>
              <a:buNone/>
            </a:pPr>
            <a:r>
              <a:rPr lang="en-CA" baseline="0" dirty="0"/>
              <a:t> </a:t>
            </a:r>
          </a:p>
          <a:p>
            <a:pPr marL="171450" indent="-171450">
              <a:buFont typeface="Arial" charset="0"/>
              <a:buChar char="•"/>
            </a:pPr>
            <a:r>
              <a:rPr lang="en-CA" baseline="0" dirty="0"/>
              <a:t> Remember – business is about relationships and this includes forming a strong, positive relationship with the individuals at your financial institution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E5A1FD-DD93-4785-81D6-860A56E4081B}"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3630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Applications</a:t>
            </a:r>
            <a:r>
              <a:rPr lang="en-CA" baseline="0" dirty="0"/>
              <a:t> for Canada Small Business Financing Programs are made through your banks, credit unions and other financial institutions.</a:t>
            </a:r>
          </a:p>
          <a:p>
            <a:endParaRPr lang="en-CA" dirty="0"/>
          </a:p>
          <a:p>
            <a:r>
              <a:rPr lang="en-CA" dirty="0"/>
              <a:t>The</a:t>
            </a:r>
            <a:r>
              <a:rPr lang="en-CA" baseline="0" dirty="0"/>
              <a:t> maximum that can be accessed is $1million, of which no more than $350,000 can be used to finance the purchase or improvement of equipment and leasehold improvements.</a:t>
            </a:r>
            <a:endParaRPr lang="en-CA" dirty="0"/>
          </a:p>
          <a:p>
            <a:endParaRPr lang="en-CA" dirty="0"/>
          </a:p>
          <a:p>
            <a:r>
              <a:rPr lang="en-CA" dirty="0"/>
              <a:t>Start-ups</a:t>
            </a:r>
            <a:r>
              <a:rPr lang="en-CA" baseline="0" dirty="0"/>
              <a:t> and existing for-profit businesses with revenues of $10million or less.</a:t>
            </a:r>
          </a:p>
          <a:p>
            <a:r>
              <a:rPr lang="en-CA" baseline="0" dirty="0"/>
              <a:t>Financing for:</a:t>
            </a:r>
          </a:p>
          <a:p>
            <a:r>
              <a:rPr lang="en-CA" baseline="0" dirty="0"/>
              <a:t>    - purchase or improve land or buildings for commercial purposes</a:t>
            </a:r>
          </a:p>
          <a:p>
            <a:r>
              <a:rPr lang="en-CA" baseline="0" dirty="0"/>
              <a:t>    - purchase or improve of new or used equipment</a:t>
            </a:r>
          </a:p>
          <a:p>
            <a:r>
              <a:rPr lang="en-CA" baseline="0" dirty="0"/>
              <a:t>    - purchase of new or existing leasehold improvements (renovations to leased property)</a:t>
            </a:r>
          </a:p>
          <a:p>
            <a:r>
              <a:rPr lang="en-CA" baseline="0" dirty="0"/>
              <a:t>    - registration fee for the loan (2%)</a:t>
            </a:r>
          </a:p>
          <a:p>
            <a:r>
              <a:rPr lang="en-CA" baseline="0" dirty="0"/>
              <a:t>    -  purchase of eligible assets of an existing business (at appraised value)</a:t>
            </a:r>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E5A1FD-DD93-4785-81D6-860A56E4081B}"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07043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Canada Small Business Financing Program is another government support program that is administered from within Canadian chartered banks and credit unions. This program is meant to share in the associated risk of lending with a government backed fund, increasing the likelihood for a loan to be approved by the financial institution.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Business Development Bank of Canada or BDC. The BDC is a federal Crown corporation operating on behalf of the government of Canada. The BDC provides financing and advisory services for small and medium sized enterprises in any industry or stage of business. </a:t>
            </a:r>
          </a:p>
          <a:p>
            <a:endParaRPr lang="en-US" dirty="0"/>
          </a:p>
          <a:p>
            <a:pPr marL="0" lvl="0" indent="0">
              <a:buFont typeface="Arial" panose="020B0604020202020204" pitchFamily="34" charset="0"/>
              <a:buNone/>
            </a:pPr>
            <a:r>
              <a:rPr lang="en-CA" dirty="0"/>
              <a:t>Women’s Enterprise Centre - </a:t>
            </a:r>
            <a:r>
              <a:rPr lang="en-US" dirty="0"/>
              <a:t>is a non-profit organization devoted to helping BC women start, lead and grow their own business. they provide </a:t>
            </a:r>
            <a:r>
              <a:rPr lang="en-US" dirty="0">
                <a:hlinkClick r:id="rId3"/>
              </a:rPr>
              <a:t>business loans</a:t>
            </a:r>
            <a:r>
              <a:rPr lang="en-US" dirty="0"/>
              <a:t> up to $150K, with access to an additional $100K through a partnership with BDC as well as financing advice and support.</a:t>
            </a:r>
          </a:p>
          <a:p>
            <a:pPr marL="0" lvl="0" indent="0">
              <a:buFont typeface="Arial" panose="020B0604020202020204" pitchFamily="34" charset="0"/>
              <a:buNone/>
            </a:pPr>
            <a:endParaRPr lang="en-CA" dirty="0"/>
          </a:p>
          <a:p>
            <a:pPr marL="0" lvl="0" indent="0">
              <a:buFont typeface="Arial" panose="020B0604020202020204" pitchFamily="34" charset="0"/>
              <a:buNone/>
            </a:pPr>
            <a:r>
              <a:rPr lang="en-CA" dirty="0"/>
              <a:t>Futurpreneur – also provides financing as well as mentoring and support but for young entrepreneurs aged 18 to 39 with loans up to $60k. Look at their website for more information and check out their Entrepreneurship pathway guide.  </a:t>
            </a:r>
          </a:p>
          <a:p>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24</a:t>
            </a:fld>
            <a:endParaRPr lang="en-CA" dirty="0"/>
          </a:p>
        </p:txBody>
      </p:sp>
    </p:spTree>
    <p:extLst>
      <p:ext uri="{BB962C8B-B14F-4D97-AF65-F5344CB8AC3E}">
        <p14:creationId xmlns:p14="http://schemas.microsoft.com/office/powerpoint/2010/main" val="23122803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a:t>Governed by a local Board of Directors – decisions are made locally</a:t>
            </a:r>
          </a:p>
          <a:p>
            <a:pPr marL="171450" indent="-171450">
              <a:buFont typeface="Arial" panose="020B0604020202020204" pitchFamily="34" charset="0"/>
              <a:buChar char="•"/>
            </a:pPr>
            <a:r>
              <a:rPr lang="en-CA" dirty="0"/>
              <a:t>Partner with like-minded organizations, financial institutions, and other financers to support entrepreneurs</a:t>
            </a:r>
          </a:p>
          <a:p>
            <a:pPr marL="171450" indent="-171450">
              <a:buFont typeface="Arial" panose="020B0604020202020204" pitchFamily="34" charset="0"/>
              <a:buChar char="•"/>
            </a:pPr>
            <a:r>
              <a:rPr lang="en-CA" dirty="0"/>
              <a:t>High-risk lenders</a:t>
            </a:r>
          </a:p>
          <a:p>
            <a:pPr marL="171450" indent="-171450">
              <a:buFont typeface="Arial" panose="020B0604020202020204" pitchFamily="34" charset="0"/>
              <a:buChar char="•"/>
            </a:pPr>
            <a:r>
              <a:rPr lang="en-CA" dirty="0"/>
              <a:t>Focused on the economic impact small business make in the community and/or regions that we serve</a:t>
            </a:r>
          </a:p>
          <a:p>
            <a:pPr marL="171450" indent="-171450">
              <a:buFont typeface="Arial" panose="020B0604020202020204" pitchFamily="34" charset="0"/>
              <a:buChar char="•"/>
            </a:pPr>
            <a:r>
              <a:rPr lang="en-CA" dirty="0"/>
              <a:t>Taylor made loan to match your business needs</a:t>
            </a: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E5A1FD-DD93-4785-81D6-860A56E4081B}"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0693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7E5A1FD-DD93-4785-81D6-860A56E4081B}" type="slidenum">
              <a:rPr lang="en-CA" smtClean="0"/>
              <a:t>26</a:t>
            </a:fld>
            <a:endParaRPr lang="en-CA" dirty="0"/>
          </a:p>
        </p:txBody>
      </p:sp>
    </p:spTree>
    <p:extLst>
      <p:ext uri="{BB962C8B-B14F-4D97-AF65-F5344CB8AC3E}">
        <p14:creationId xmlns:p14="http://schemas.microsoft.com/office/powerpoint/2010/main" val="2403359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a:p>
          <a:p>
            <a:pPr marL="171450" indent="-171450">
              <a:buFont typeface="Arial" panose="020B0604020202020204" pitchFamily="34" charset="0"/>
              <a:buChar char="•"/>
            </a:pPr>
            <a:r>
              <a:rPr lang="en-CA" baseline="0" dirty="0"/>
              <a:t>First of all, the product or service has to be something the lender wants to be part of, or see brought to market. It’s hard to get </a:t>
            </a:r>
            <a:r>
              <a:rPr lang="en-CA" i="1" baseline="0" dirty="0"/>
              <a:t>legal</a:t>
            </a:r>
            <a:r>
              <a:rPr lang="en-CA" i="0" baseline="0" dirty="0"/>
              <a:t> loans for illegal activities, and some lenders won’t touch more controversial activities.</a:t>
            </a:r>
          </a:p>
          <a:p>
            <a:pPr marL="171450" indent="-171450">
              <a:buFont typeface="Arial" panose="020B0604020202020204" pitchFamily="34" charset="0"/>
              <a:buChar char="•"/>
            </a:pPr>
            <a:endParaRPr lang="en-CA" i="0" baseline="0" dirty="0"/>
          </a:p>
          <a:p>
            <a:pPr marL="171450" indent="-171450">
              <a:buFont typeface="Arial" panose="020B0604020202020204" pitchFamily="34" charset="0"/>
              <a:buChar char="•"/>
            </a:pPr>
            <a:r>
              <a:rPr lang="en-CA" i="0" baseline="0" dirty="0"/>
              <a:t>How does the lender know the money will be repaid? The business has to be based on solid planning. If it’s a start-up, show how the business is going to generate the cash flow to repay the loan AND the interest on it. If the business is a going concern, it has to show reliable financial reporting and the ability to repay. (If a business goes bankrupt, employees get paid first, then the rest of the lenders get in line).</a:t>
            </a:r>
          </a:p>
          <a:p>
            <a:pPr marL="171450" indent="-171450">
              <a:buFont typeface="Arial" panose="020B0604020202020204" pitchFamily="34" charset="0"/>
              <a:buChar char="•"/>
            </a:pPr>
            <a:endParaRPr lang="en-CA" i="0" baseline="0" dirty="0"/>
          </a:p>
          <a:p>
            <a:pPr marL="171450" indent="-171450">
              <a:buFont typeface="Arial" panose="020B0604020202020204" pitchFamily="34" charset="0"/>
              <a:buChar char="•"/>
            </a:pPr>
            <a:r>
              <a:rPr lang="en-CA" baseline="0" dirty="0"/>
              <a:t>Collateral: is there an asset that can secure the debt? Can the equipment be repossessed or the property sold to repay the loan? This is why intangible things like marketing or research &amp; development are seldom eligible for debt financing.</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Contribution: lenders will look for a business or entrepreneur to put their own funds and assets on the line, borrowing only part of the total cost of the asset or expense that’s being financed. If you’re not willing to put your own dollars on the line, why would any lender put theirs in? This lack of up-front equity </a:t>
            </a:r>
          </a:p>
          <a:p>
            <a:endParaRPr lang="en-CA" baseline="0" dirty="0"/>
          </a:p>
          <a:p>
            <a:pPr marL="171450" indent="-171450">
              <a:buFont typeface="Arial" panose="020B0604020202020204" pitchFamily="34" charset="0"/>
              <a:buChar char="•"/>
            </a:pPr>
            <a:r>
              <a:rPr lang="en-CA" baseline="0" dirty="0"/>
              <a:t>The people involved in running the business have to have the skills to do their jobs, and be seen as reliable about repayment. Lenders look for personal credit ratings for new or small businesses, and commercial credit rating for more established, larger businesses.</a:t>
            </a:r>
          </a:p>
          <a:p>
            <a:pPr marL="171450" indent="-171450">
              <a:buFont typeface="Arial" panose="020B0604020202020204" pitchFamily="34" charset="0"/>
              <a:buChar char="•"/>
            </a:pPr>
            <a:endParaRPr lang="en-CA" baseline="0" dirty="0"/>
          </a:p>
          <a:p>
            <a:pPr marL="0" indent="0">
              <a:buFont typeface="Arial" panose="020B0604020202020204" pitchFamily="34" charset="0"/>
              <a:buNone/>
            </a:pPr>
            <a:r>
              <a:rPr lang="en-CA" baseline="0" dirty="0"/>
              <a:t>One of the biggest barriers to accessing debt is an entrepreneur’s ability to demonstrate and document that their business will generate the money necessary to repay. Either these things are lacking, OR the entrepreneur doesn’t have the skill or sophistication to document this stuff in a business plan or financing request.</a:t>
            </a:r>
          </a:p>
          <a:p>
            <a:pPr marL="0" indent="0">
              <a:buFont typeface="Arial" panose="020B0604020202020204" pitchFamily="34" charset="0"/>
              <a:buNone/>
            </a:pPr>
            <a:endParaRPr lang="en-CA" baseline="0" dirty="0"/>
          </a:p>
          <a:p>
            <a:pPr marL="0" indent="0">
              <a:buFont typeface="Arial" panose="020B0604020202020204" pitchFamily="34" charset="0"/>
              <a:buNone/>
            </a:pPr>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27</a:t>
            </a:fld>
            <a:endParaRPr lang="en-CA" dirty="0"/>
          </a:p>
        </p:txBody>
      </p:sp>
    </p:spTree>
    <p:extLst>
      <p:ext uri="{BB962C8B-B14F-4D97-AF65-F5344CB8AC3E}">
        <p14:creationId xmlns:p14="http://schemas.microsoft.com/office/powerpoint/2010/main" val="738574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Provide one-to-one coaching for both new and existing entrepreneurs</a:t>
            </a:r>
          </a:p>
          <a:p>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28</a:t>
            </a:fld>
            <a:endParaRPr lang="en-CA" dirty="0"/>
          </a:p>
        </p:txBody>
      </p:sp>
    </p:spTree>
    <p:extLst>
      <p:ext uri="{BB962C8B-B14F-4D97-AF65-F5344CB8AC3E}">
        <p14:creationId xmlns:p14="http://schemas.microsoft.com/office/powerpoint/2010/main" val="17574124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7E5A1FD-DD93-4785-81D6-860A56E4081B}" type="slidenum">
              <a:rPr lang="en-CA" smtClean="0"/>
              <a:t>29</a:t>
            </a:fld>
            <a:endParaRPr lang="en-CA" dirty="0"/>
          </a:p>
        </p:txBody>
      </p:sp>
    </p:spTree>
    <p:extLst>
      <p:ext uri="{BB962C8B-B14F-4D97-AF65-F5344CB8AC3E}">
        <p14:creationId xmlns:p14="http://schemas.microsoft.com/office/powerpoint/2010/main" val="856558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Apart from Small Business BC or your local Community Futures office there are many other organizations and resources available to ensure businesses in B.C are able to access the capital they need</a:t>
            </a:r>
          </a:p>
          <a:p>
            <a:endParaRPr lang="en-CA" baseline="0" dirty="0"/>
          </a:p>
          <a:p>
            <a:endParaRPr lang="en-CA" baseline="0" dirty="0"/>
          </a:p>
          <a:p>
            <a:pPr marL="171450" indent="-171450">
              <a:buFont typeface="Arial" panose="020B0604020202020204" pitchFamily="34" charset="0"/>
              <a:buChar char="•"/>
            </a:pPr>
            <a:r>
              <a:rPr lang="en-CA" baseline="0" dirty="0"/>
              <a:t>Credit Counselling Society – if you have would-be entrepreneurs who can’t access debt capital because of personal credit problems, this non-profit national organization provides counselling and assistance to restructure and pay off personal debt. </a:t>
            </a:r>
          </a:p>
          <a:p>
            <a:pPr marL="171450" indent="-171450">
              <a:buFont typeface="Arial" panose="020B0604020202020204" pitchFamily="34" charset="0"/>
              <a:buChar char="•"/>
            </a:pPr>
            <a:r>
              <a:rPr lang="en-CA" dirty="0"/>
              <a:t>Business Development Bank of Canada – </a:t>
            </a:r>
            <a:r>
              <a:rPr lang="en-US" dirty="0"/>
              <a:t>is a federal </a:t>
            </a:r>
            <a:r>
              <a:rPr lang="en-US" dirty="0">
                <a:hlinkClick r:id="rId3" tooltip="Development bank"/>
              </a:rPr>
              <a:t>development bank</a:t>
            </a:r>
            <a:r>
              <a:rPr lang="en-US" dirty="0"/>
              <a:t> structured as a </a:t>
            </a:r>
            <a:r>
              <a:rPr lang="en-US" dirty="0">
                <a:hlinkClick r:id="rId4" tooltip="Crown corporations of Canada"/>
              </a:rPr>
              <a:t>Crown corporation</a:t>
            </a:r>
            <a:r>
              <a:rPr lang="en-US" dirty="0"/>
              <a:t> wholly owned by the </a:t>
            </a:r>
            <a:r>
              <a:rPr lang="en-US" dirty="0">
                <a:hlinkClick r:id="rId5" tooltip="Government of Canada"/>
              </a:rPr>
              <a:t>Government of Canada</a:t>
            </a:r>
            <a:r>
              <a:rPr lang="en-US" dirty="0"/>
              <a:t>. Its mandate is to help create and develop Canadian businesses through loans and other financial services to small and medium sized businesses. Learn more at their website and take a look at their get financing guide which walks you through getting a business loan. </a:t>
            </a:r>
          </a:p>
          <a:p>
            <a:pPr marL="171450" indent="-171450">
              <a:buFont typeface="Arial" panose="020B0604020202020204" pitchFamily="34" charset="0"/>
              <a:buChar char="•"/>
            </a:pPr>
            <a:r>
              <a:rPr lang="en-CA" dirty="0"/>
              <a:t>Some partners of the BDC include </a:t>
            </a:r>
          </a:p>
          <a:p>
            <a:pPr marL="628650" lvl="1" indent="-171450">
              <a:buFont typeface="Arial" panose="020B0604020202020204" pitchFamily="34" charset="0"/>
              <a:buChar char="•"/>
            </a:pPr>
            <a:r>
              <a:rPr lang="en-CA" dirty="0"/>
              <a:t>Women’s Enterprise Centre - </a:t>
            </a:r>
            <a:r>
              <a:rPr lang="en-US" dirty="0"/>
              <a:t>is a non-profit organization devoted to helping BC women start, lead and grow their own business. they provide </a:t>
            </a:r>
            <a:r>
              <a:rPr lang="en-US" dirty="0">
                <a:hlinkClick r:id="rId6"/>
              </a:rPr>
              <a:t>business loans</a:t>
            </a:r>
            <a:r>
              <a:rPr lang="en-US" dirty="0"/>
              <a:t> up to $150K, with access to an additional $100K through a partnership with BDC as well as financing advice and support.</a:t>
            </a:r>
            <a:endParaRPr lang="en-CA" dirty="0"/>
          </a:p>
          <a:p>
            <a:pPr marL="628650" lvl="1" indent="-171450">
              <a:buFont typeface="Arial" panose="020B0604020202020204" pitchFamily="34" charset="0"/>
              <a:buChar char="•"/>
            </a:pPr>
            <a:r>
              <a:rPr lang="en-CA" dirty="0"/>
              <a:t>Futurpreneur – also provides financing as well as mentoring and support but for young entrepreneurs aged 18 to 39 with loans up to $60k. Look at their website for more information and check out their Entrepreneurship pathway guide.  </a:t>
            </a:r>
          </a:p>
          <a:p>
            <a:pPr marL="171450" indent="-171450">
              <a:buFont typeface="Arial" panose="020B0604020202020204" pitchFamily="34" charset="0"/>
              <a:buChar char="•"/>
            </a:pPr>
            <a:r>
              <a:rPr lang="en-CA" baseline="0" dirty="0"/>
              <a:t>Coast Funds – provides loans to business to support sustainable economic development in the great bear rainforest and </a:t>
            </a:r>
            <a:r>
              <a:rPr lang="en-CA" baseline="0" dirty="0" err="1"/>
              <a:t>haida</a:t>
            </a:r>
            <a:r>
              <a:rPr lang="en-CA" baseline="0" dirty="0"/>
              <a:t> </a:t>
            </a:r>
            <a:r>
              <a:rPr lang="en-CA" baseline="0" dirty="0" err="1"/>
              <a:t>gwaii</a:t>
            </a:r>
            <a:r>
              <a:rPr lang="en-CA" baseline="0" dirty="0"/>
              <a:t> area</a:t>
            </a:r>
          </a:p>
          <a:p>
            <a:pPr marL="171450" indent="-171450">
              <a:buFont typeface="Arial" panose="020B0604020202020204" pitchFamily="34" charset="0"/>
              <a:buChar char="•"/>
            </a:pPr>
            <a:r>
              <a:rPr lang="en-CA" dirty="0"/>
              <a:t>Innovation Canada’s program and service tool</a:t>
            </a:r>
            <a:r>
              <a:rPr lang="en-CA" baseline="0" dirty="0"/>
              <a:t> – input some info about your business to generate tailored results on available financing and other services</a:t>
            </a:r>
          </a:p>
          <a:p>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30</a:t>
            </a:fld>
            <a:endParaRPr lang="en-CA" dirty="0"/>
          </a:p>
        </p:txBody>
      </p:sp>
    </p:spTree>
    <p:extLst>
      <p:ext uri="{BB962C8B-B14F-4D97-AF65-F5344CB8AC3E}">
        <p14:creationId xmlns:p14="http://schemas.microsoft.com/office/powerpoint/2010/main" val="4015553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a:p>
            <a:r>
              <a:rPr lang="en-US" b="1" dirty="0"/>
              <a:t>Regional Economic Trusts:</a:t>
            </a:r>
          </a:p>
          <a:p>
            <a:r>
              <a:rPr lang="en-US" dirty="0">
                <a:hlinkClick r:id="rId3"/>
              </a:rPr>
              <a:t>Northern Development Initiative Trust</a:t>
            </a:r>
            <a:r>
              <a:rPr lang="en-US" dirty="0"/>
              <a:t> is an economic development funding corporation for central and northern B.C. It provides funding and the ability to identify and pursue new opportunities for stimulating economic growth and job creation in the region.</a:t>
            </a:r>
          </a:p>
          <a:p>
            <a:r>
              <a:rPr lang="en-US" dirty="0">
                <a:hlinkClick r:id="rId4"/>
              </a:rPr>
              <a:t>Island Coastal Economic Trust</a:t>
            </a:r>
            <a:r>
              <a:rPr lang="en-US" dirty="0"/>
              <a:t> supports economic diversification, planning and regional revitalization in the Vancouver Island and Sunshine Coast region.</a:t>
            </a:r>
          </a:p>
          <a:p>
            <a:r>
              <a:rPr lang="en-US" dirty="0">
                <a:hlinkClick r:id="rId5"/>
              </a:rPr>
              <a:t>Southern Interior Development Initiative Trust</a:t>
            </a:r>
            <a:r>
              <a:rPr lang="en-US" dirty="0"/>
              <a:t> helps grow and diversify the economy of the Southern Interior through loans, grants and economic development initiatives in a range of sectors.</a:t>
            </a:r>
          </a:p>
          <a:p>
            <a:r>
              <a:rPr lang="en-US" b="1" dirty="0"/>
              <a:t>​Crown Corporations:</a:t>
            </a:r>
          </a:p>
          <a:p>
            <a:r>
              <a:rPr lang="en-US" dirty="0">
                <a:hlinkClick r:id="rId6"/>
              </a:rPr>
              <a:t>Nechako-</a:t>
            </a:r>
            <a:r>
              <a:rPr lang="en-US" dirty="0" err="1">
                <a:hlinkClick r:id="rId6"/>
              </a:rPr>
              <a:t>Kitamaat</a:t>
            </a:r>
            <a:r>
              <a:rPr lang="en-US" dirty="0">
                <a:hlinkClick r:id="rId6"/>
              </a:rPr>
              <a:t> Development Fund Society</a:t>
            </a:r>
            <a:r>
              <a:rPr lang="en-US" dirty="0"/>
              <a:t> is a grant-making agency that sponsors sustainable economic and community stability projects in the area most affected by the </a:t>
            </a:r>
            <a:r>
              <a:rPr lang="en-US" dirty="0" err="1"/>
              <a:t>Kemano</a:t>
            </a:r>
            <a:r>
              <a:rPr lang="en-US" dirty="0"/>
              <a:t> project and the creation of the Nechako Reservoir in Northwest B.C.</a:t>
            </a:r>
          </a:p>
          <a:p>
            <a:r>
              <a:rPr lang="en-US" dirty="0">
                <a:hlinkClick r:id="rId7"/>
              </a:rPr>
              <a:t>Columbia Basin Trust</a:t>
            </a:r>
            <a:r>
              <a:rPr lang="en-US" dirty="0"/>
              <a:t> is a Crown corporation established by the provincial government in 1995. The Trust supports efforts by the people of the Columbia Basin to create a legacy of social, economic and environmental well-being and to achieve greater self-sufficiency for present and future generations.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dirty="0"/>
          </a:p>
          <a:p>
            <a:pPr marL="0" indent="0">
              <a:buFont typeface="Arial" panose="020B0604020202020204" pitchFamily="34" charset="0"/>
              <a:buNone/>
            </a:pPr>
            <a:endParaRPr lang="en-CA" baseline="0" dirty="0"/>
          </a:p>
          <a:p>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31</a:t>
            </a:fld>
            <a:endParaRPr lang="en-CA" dirty="0"/>
          </a:p>
        </p:txBody>
      </p:sp>
    </p:spTree>
    <p:extLst>
      <p:ext uri="{BB962C8B-B14F-4D97-AF65-F5344CB8AC3E}">
        <p14:creationId xmlns:p14="http://schemas.microsoft.com/office/powerpoint/2010/main" val="3029607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50F623-0192-4501-9E36-E4F9FB5D70E4}" type="slidenum">
              <a:rPr kumimoji="0" lang="en-CA"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7479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7E5A1FD-DD93-4785-81D6-860A56E4081B}" type="slidenum">
              <a:rPr lang="en-CA" smtClean="0"/>
              <a:t>32</a:t>
            </a:fld>
            <a:endParaRPr lang="en-CA" dirty="0"/>
          </a:p>
        </p:txBody>
      </p:sp>
    </p:spTree>
    <p:extLst>
      <p:ext uri="{BB962C8B-B14F-4D97-AF65-F5344CB8AC3E}">
        <p14:creationId xmlns:p14="http://schemas.microsoft.com/office/powerpoint/2010/main" val="35961739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50F623-0192-4501-9E36-E4F9FB5D70E4}" type="slidenum">
              <a:rPr kumimoji="0" lang="en-CA"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2058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r>
              <a:rPr lang="en-CA" dirty="0"/>
              <a:t>Our first speaker today is from SBBC. A business adviser, Dylan “Her sis </a:t>
            </a:r>
            <a:r>
              <a:rPr lang="en-CA" dirty="0" err="1"/>
              <a:t>shen</a:t>
            </a:r>
            <a:r>
              <a:rPr lang="en-CA" dirty="0"/>
              <a:t>” works with entrepreneurs in the planning stages of their businesses, assisting to prepare business plans to access debt financing. </a:t>
            </a:r>
          </a:p>
          <a:p>
            <a:r>
              <a:rPr lang="en-CA" dirty="0"/>
              <a:t>He’s worked with over 200 entrepreneurs for this purpose, and today he’ll share the dynamics of debt financing and what it takes to access this source of funding to launch or propel your business ambitions. </a:t>
            </a:r>
          </a:p>
          <a:p>
            <a:endParaRPr lang="en-US" dirty="0"/>
          </a:p>
          <a:p>
            <a:r>
              <a:rPr lang="en-CA" dirty="0"/>
              <a:t>thank you for joining us today Dylan. </a:t>
            </a:r>
          </a:p>
          <a:p>
            <a:endParaRPr lang="en-US" dirty="0"/>
          </a:p>
          <a:p>
            <a:r>
              <a:rPr lang="en-US" dirty="0"/>
              <a:t>Our next speaker is Susan Stearns, General Manager from Community Futures Fraser Fort George. Susan has been entrenched in community and business development for over 25 years and brings this experience to the Fraser fort George team – supporting them in their work of providing advice and other financial services to local businesses with a focus on supporting the local economy. </a:t>
            </a:r>
          </a:p>
          <a:p>
            <a:endParaRPr lang="en-US" dirty="0"/>
          </a:p>
          <a:p>
            <a:r>
              <a:rPr lang="en-US" dirty="0"/>
              <a:t>Susan , thankyou for joining us. </a:t>
            </a: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50F623-0192-4501-9E36-E4F9FB5D70E4}" type="slidenum">
              <a:rPr kumimoji="0" lang="en-CA"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0175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Why are we doing this webinar?</a:t>
            </a:r>
          </a:p>
          <a:p>
            <a:endParaRPr lang="en-CA" dirty="0"/>
          </a:p>
          <a:p>
            <a:r>
              <a:rPr lang="en-CA" dirty="0"/>
              <a:t>Many EDOs and economic developers focus on the “macro” conditions in their community, like </a:t>
            </a:r>
            <a:r>
              <a:rPr lang="en-CA" baseline="0" dirty="0"/>
              <a:t>land development or promoting tourism</a:t>
            </a:r>
            <a:r>
              <a:rPr lang="en-CA" dirty="0"/>
              <a:t>,</a:t>
            </a:r>
            <a:r>
              <a:rPr lang="en-CA" baseline="0" dirty="0"/>
              <a:t> which is a good thing. When it comes to helping your local businesses get off the ground and grow, or sustain through difficult times, you’ll need a working knowledge of how to help these businesses get access to financial capital. We don’t all get education or exposure to how businesses use capital and how they get access to it, but you’ve probably been in a situation of trying to facilitate that process.</a:t>
            </a:r>
          </a:p>
          <a:p>
            <a:endParaRPr lang="en-CA" baseline="0" dirty="0"/>
          </a:p>
          <a:p>
            <a:r>
              <a:rPr lang="en-CA" baseline="0" dirty="0"/>
              <a:t>This webinar may be a refresher for some, or it may be an introduction to this topic. The goal is to increase your knowledge of the world of financial capital so you can be an effective facilitator for local businesses; or, for my provincial colleagues, you can see how the programs we’re offering to businesses fit together with their needs.</a:t>
            </a:r>
          </a:p>
        </p:txBody>
      </p:sp>
      <p:sp>
        <p:nvSpPr>
          <p:cNvPr id="4" name="Slide Number Placeholder 3"/>
          <p:cNvSpPr>
            <a:spLocks noGrp="1"/>
          </p:cNvSpPr>
          <p:nvPr>
            <p:ph type="sldNum" sz="quarter" idx="10"/>
          </p:nvPr>
        </p:nvSpPr>
        <p:spPr/>
        <p:txBody>
          <a:bodyPr/>
          <a:lstStyle/>
          <a:p>
            <a:fld id="{C7E5A1FD-DD93-4785-81D6-860A56E4081B}" type="slidenum">
              <a:rPr lang="en-CA" smtClean="0"/>
              <a:t>5</a:t>
            </a:fld>
            <a:endParaRPr lang="en-CA" dirty="0"/>
          </a:p>
        </p:txBody>
      </p:sp>
    </p:spTree>
    <p:extLst>
      <p:ext uri="{BB962C8B-B14F-4D97-AF65-F5344CB8AC3E}">
        <p14:creationId xmlns:p14="http://schemas.microsoft.com/office/powerpoint/2010/main" val="2223065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Before handing over to our speakers I’m going to provide a high level overview of capital and the differences between equity and debt. </a:t>
            </a:r>
          </a:p>
          <a:p>
            <a:endParaRPr lang="en-CA" dirty="0"/>
          </a:p>
          <a:p>
            <a:r>
              <a:rPr lang="en-CA" dirty="0"/>
              <a:t>Capital can be described as “assets that make</a:t>
            </a:r>
            <a:r>
              <a:rPr lang="en-CA" baseline="0" dirty="0"/>
              <a:t> it possible to generate economic benefit” and while there are many different types of assets that could be considered capital today we’re looking at </a:t>
            </a:r>
            <a:r>
              <a:rPr lang="en-CA" b="1" baseline="0" dirty="0"/>
              <a:t>Financial </a:t>
            </a:r>
            <a:r>
              <a:rPr lang="en-CA" b="0" baseline="0" dirty="0"/>
              <a:t>capital – that is money, which is used for all kinds of things when starting up a business: paying wages, buying materials and equipment </a:t>
            </a:r>
            <a:r>
              <a:rPr lang="en-CA" b="0" baseline="0" dirty="0" err="1"/>
              <a:t>etc</a:t>
            </a:r>
            <a:endParaRPr lang="en-CA" b="0" baseline="0" dirty="0"/>
          </a:p>
          <a:p>
            <a:endParaRPr lang="en-CA" b="0" baseline="0" dirty="0"/>
          </a:p>
          <a:p>
            <a:r>
              <a:rPr lang="en-CA" b="0" baseline="0" dirty="0"/>
              <a:t>Today’s webinar is looking at how </a:t>
            </a:r>
            <a:r>
              <a:rPr lang="en-CA" b="1" baseline="0" dirty="0"/>
              <a:t>BUSINESSES</a:t>
            </a:r>
            <a:r>
              <a:rPr lang="en-CA" b="0" baseline="0" dirty="0"/>
              <a:t> use financial capital, which is different from how COMMUNITIES use it. And I would like to acknowledge that for </a:t>
            </a:r>
          </a:p>
          <a:p>
            <a:r>
              <a:rPr lang="en-CA" b="0" baseline="0" dirty="0"/>
              <a:t>Indigenous-owned businesses, the access to financial capital takes place in a different context because of the </a:t>
            </a:r>
            <a:r>
              <a:rPr lang="en-CA" b="0" i="1" baseline="0" dirty="0"/>
              <a:t>Indian Act</a:t>
            </a:r>
            <a:r>
              <a:rPr lang="en-CA" b="0" i="0" baseline="0" dirty="0"/>
              <a:t> and their historic context. Specific information on Indigenous access to capital will be the focus of a future webinar in the series. </a:t>
            </a:r>
          </a:p>
          <a:p>
            <a:endParaRPr lang="en-CA" dirty="0"/>
          </a:p>
        </p:txBody>
      </p:sp>
      <p:sp>
        <p:nvSpPr>
          <p:cNvPr id="4" name="Slide Number Placeholder 3"/>
          <p:cNvSpPr>
            <a:spLocks noGrp="1"/>
          </p:cNvSpPr>
          <p:nvPr>
            <p:ph type="sldNum" sz="quarter" idx="10"/>
          </p:nvPr>
        </p:nvSpPr>
        <p:spPr/>
        <p:txBody>
          <a:bodyPr/>
          <a:lstStyle/>
          <a:p>
            <a:fld id="{C7E5A1FD-DD93-4785-81D6-860A56E4081B}" type="slidenum">
              <a:rPr lang="en-CA" smtClean="0"/>
              <a:t>6</a:t>
            </a:fld>
            <a:endParaRPr lang="en-CA" dirty="0"/>
          </a:p>
        </p:txBody>
      </p:sp>
    </p:spTree>
    <p:extLst>
      <p:ext uri="{BB962C8B-B14F-4D97-AF65-F5344CB8AC3E}">
        <p14:creationId xmlns:p14="http://schemas.microsoft.com/office/powerpoint/2010/main" val="408976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If you tuned in or watched our Equity webinar session, you’ll be familiar with these concepts.</a:t>
            </a:r>
          </a:p>
          <a:p>
            <a:endParaRPr lang="en-CA" dirty="0"/>
          </a:p>
          <a:p>
            <a:r>
              <a:rPr lang="en-CA" dirty="0"/>
              <a:t>When businesses want to start, grow, expand, change directions,</a:t>
            </a:r>
            <a:r>
              <a:rPr lang="en-CA" baseline="0" dirty="0"/>
              <a:t> or transfer to new owners, they generally require some kind of financial capital that exceeds what the business owners have in their pockets or can generate through their own operations.</a:t>
            </a:r>
          </a:p>
          <a:p>
            <a:endParaRPr lang="en-CA" baseline="0" dirty="0"/>
          </a:p>
          <a:p>
            <a:r>
              <a:rPr lang="en-CA" baseline="0" dirty="0"/>
              <a:t>This will either come in the form of:</a:t>
            </a:r>
          </a:p>
          <a:p>
            <a:endParaRPr lang="en-CA" baseline="0" dirty="0"/>
          </a:p>
          <a:p>
            <a:r>
              <a:rPr lang="en-CA" baseline="0" dirty="0"/>
              <a:t>Equity – where money is provided in exchange for a share of the profits</a:t>
            </a:r>
          </a:p>
          <a:p>
            <a:endParaRPr lang="en-CA" baseline="0" dirty="0"/>
          </a:p>
          <a:p>
            <a:r>
              <a:rPr lang="en-CA" baseline="0" dirty="0"/>
              <a:t>Grants – money provided to achieve an outcome and so does not need to be repaid</a:t>
            </a:r>
          </a:p>
          <a:p>
            <a:endParaRPr lang="en-CA" baseline="0" dirty="0"/>
          </a:p>
          <a:p>
            <a:r>
              <a:rPr lang="en-CA" baseline="0" dirty="0"/>
              <a:t>Or todays focus, Debt – money loaned that needs to be repaid at a cost. </a:t>
            </a:r>
          </a:p>
          <a:p>
            <a:endParaRPr lang="en-CA" baseline="0" dirty="0"/>
          </a:p>
          <a:p>
            <a:endParaRPr lang="en-CA" baseline="0" dirty="0"/>
          </a:p>
        </p:txBody>
      </p:sp>
      <p:sp>
        <p:nvSpPr>
          <p:cNvPr id="4" name="Slide Number Placeholder 3"/>
          <p:cNvSpPr>
            <a:spLocks noGrp="1"/>
          </p:cNvSpPr>
          <p:nvPr>
            <p:ph type="sldNum" sz="quarter" idx="10"/>
          </p:nvPr>
        </p:nvSpPr>
        <p:spPr/>
        <p:txBody>
          <a:bodyPr/>
          <a:lstStyle/>
          <a:p>
            <a:fld id="{C7E5A1FD-DD93-4785-81D6-860A56E4081B}" type="slidenum">
              <a:rPr lang="en-CA" smtClean="0"/>
              <a:t>7</a:t>
            </a:fld>
            <a:endParaRPr lang="en-CA" dirty="0"/>
          </a:p>
        </p:txBody>
      </p:sp>
    </p:spTree>
    <p:extLst>
      <p:ext uri="{BB962C8B-B14F-4D97-AF65-F5344CB8AC3E}">
        <p14:creationId xmlns:p14="http://schemas.microsoft.com/office/powerpoint/2010/main" val="417421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talk more in depth about the types of debt I’m going to hand things over to Dylan and </a:t>
            </a:r>
            <a:r>
              <a:rPr lang="en-US" dirty="0" err="1"/>
              <a:t>susan</a:t>
            </a:r>
            <a:r>
              <a:rPr lang="en-US" dirty="0"/>
              <a:t>. Over to you </a:t>
            </a:r>
            <a:r>
              <a:rPr lang="en-US" dirty="0" err="1"/>
              <a:t>dylan</a:t>
            </a:r>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10</a:t>
            </a:fld>
            <a:endParaRPr lang="en-CA" dirty="0"/>
          </a:p>
        </p:txBody>
      </p:sp>
    </p:spTree>
    <p:extLst>
      <p:ext uri="{BB962C8B-B14F-4D97-AF65-F5344CB8AC3E}">
        <p14:creationId xmlns:p14="http://schemas.microsoft.com/office/powerpoint/2010/main" val="1234225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can start with the Dynamics of Debt Capital: The essential elements of any debt agreement. Then we can get into more specific programs and terms to determine which debt programs would be best for different entrepreneurs or at different stages of their businesses. </a:t>
            </a:r>
          </a:p>
          <a:p>
            <a:endParaRPr lang="en-CA" dirty="0"/>
          </a:p>
          <a:p>
            <a:r>
              <a:rPr lang="en-CA" dirty="0"/>
              <a:t>Debt Capital can be separated into two basic forms; Secured and Unsecured Financing. </a:t>
            </a:r>
          </a:p>
          <a:p>
            <a:r>
              <a:rPr lang="en-CA" dirty="0"/>
              <a:t>The distinction between these two is that secured loans use something called </a:t>
            </a:r>
            <a:r>
              <a:rPr lang="en-CA" b="1" dirty="0"/>
              <a:t>collateral.  </a:t>
            </a:r>
          </a:p>
          <a:p>
            <a:endParaRPr lang="en-CA" dirty="0"/>
          </a:p>
          <a:p>
            <a:r>
              <a:rPr lang="en-CA" dirty="0"/>
              <a:t>Collateral are assets either belonging to you (personally) or your business that the financial institution can claim back if the business were unable to repay their loan agreement. Collateral is used as a bit of a back up plan, a way for the financial institution to reduce their </a:t>
            </a:r>
            <a:r>
              <a:rPr lang="en-CA" i="1" dirty="0"/>
              <a:t>risk</a:t>
            </a:r>
            <a:r>
              <a:rPr lang="en-CA" i="0" dirty="0"/>
              <a:t> in lending money to the business because they can (in the event of a loan default) resell the assets to recover their monies owed. </a:t>
            </a:r>
          </a:p>
          <a:p>
            <a:endParaRPr lang="en-CA" dirty="0"/>
          </a:p>
          <a:p>
            <a:r>
              <a:rPr lang="en-CA" dirty="0"/>
              <a:t>Sources of collateral include business equipment like tools and machinery, inventory, property like a vehicle, or building like an office or retail space. Collateral can include a cash contribution or even future revenues earned from accounts receivable or invoices that have been billed to clients. </a:t>
            </a:r>
          </a:p>
          <a:p>
            <a:endParaRPr lang="en-CA" dirty="0"/>
          </a:p>
          <a:p>
            <a:r>
              <a:rPr lang="en-CA" dirty="0"/>
              <a:t>Unsecured loans don’t use a form of collateral. Instead these loans use a personal guarantee or signed contract to repay the loan, without an ability to reclaim assets of the business or entrepreneur. </a:t>
            </a:r>
          </a:p>
          <a:p>
            <a:endParaRPr lang="en-CA" dirty="0"/>
          </a:p>
          <a:p>
            <a:r>
              <a:rPr lang="en-CA" dirty="0"/>
              <a:t>Another distinction in debt capital is the amount of time agreed upon to repay the loan. Short term, Long term and Revolving debt are typical categories. </a:t>
            </a:r>
          </a:p>
          <a:p>
            <a:endParaRPr lang="en-CA" dirty="0"/>
          </a:p>
          <a:p>
            <a:r>
              <a:rPr lang="en-CA" dirty="0"/>
              <a:t>Short-term and long-term debt mean just that. An agreement to repay the loan in a </a:t>
            </a:r>
            <a:r>
              <a:rPr lang="en-CA" i="1" dirty="0"/>
              <a:t>short</a:t>
            </a:r>
            <a:r>
              <a:rPr lang="en-CA" i="0" dirty="0"/>
              <a:t> amount of time may still be a 3, 5 or 7 year loan agreement (much like the financing of a vehicle). Whereas long-term debt have structured repayments that extend 10 years and beyond- more similar to a mortgage. </a:t>
            </a:r>
          </a:p>
          <a:p>
            <a:endParaRPr lang="en-CA" dirty="0"/>
          </a:p>
          <a:p>
            <a:r>
              <a:rPr lang="en-CA" dirty="0"/>
              <a:t>Revolving debt is when financing is used and once repaid can continue to be used again and again. Revolving debt is like credit cards or lines of credit and best used for working capital needs like the purchase of inventory or staff wages. </a:t>
            </a:r>
          </a:p>
          <a:p>
            <a:endParaRPr lang="en-CA" dirty="0"/>
          </a:p>
          <a:p>
            <a:r>
              <a:rPr lang="en-CA" dirty="0"/>
              <a:t>Repayment terms: </a:t>
            </a:r>
          </a:p>
          <a:p>
            <a:r>
              <a:rPr lang="en-CA" dirty="0"/>
              <a:t>For the varying types of debt offered, there are differing repayment terms all of which include paying </a:t>
            </a:r>
            <a:r>
              <a:rPr lang="en-CA" b="1" dirty="0"/>
              <a:t>interest</a:t>
            </a:r>
            <a:r>
              <a:rPr lang="en-CA" dirty="0"/>
              <a:t> on top of repaying the amount borrowed. Other fees like administrative or application fees might be applied too. </a:t>
            </a:r>
          </a:p>
          <a:p>
            <a:r>
              <a:rPr lang="en-CA" dirty="0"/>
              <a:t>Length of the loan repayment, the total amount to be borrowed and the amount of perceived </a:t>
            </a:r>
            <a:r>
              <a:rPr lang="en-CA" b="1" i="1" dirty="0"/>
              <a:t>risk</a:t>
            </a:r>
            <a:r>
              <a:rPr lang="en-CA" b="1" i="0" dirty="0"/>
              <a:t> </a:t>
            </a:r>
            <a:r>
              <a:rPr lang="en-CA" i="0" dirty="0"/>
              <a:t>will factor into the final repayment terms offered to the borrower. Repayment terms often vary wildly across different programs- so best to understand the fine print when assessing the total cost of borrowing. </a:t>
            </a:r>
          </a:p>
          <a:p>
            <a:endParaRPr lang="en-CA" i="0" dirty="0"/>
          </a:p>
          <a:p>
            <a:r>
              <a:rPr lang="en-CA" i="0" dirty="0"/>
              <a:t>Which is our last point to cover in dynamics of debt capital; understanding the total cost of borrowing. It would be incorrect to simply multiply the loan amount requested by the given interest rate to conclude the total repayment cost (principle + interest). Lenders use </a:t>
            </a:r>
            <a:r>
              <a:rPr lang="en-CA" b="1" i="1" dirty="0"/>
              <a:t>amortized interest</a:t>
            </a:r>
            <a:r>
              <a:rPr lang="en-CA" b="1" i="0" dirty="0"/>
              <a:t> </a:t>
            </a:r>
            <a:r>
              <a:rPr lang="en-CA" i="0" dirty="0"/>
              <a:t>to calculate the total cost of borrowing which dramatically affects the result. For example, a $10k loan at 6.95% does not simply accrue $695 in interest. Repayments over 5 years with amortized interest calculated monthly (typical repayment terms) total $1867, almost three times the amount from the previous example. I won’t go through the full mathematical example, but I do suggest exploring a loan repayment calculator to better understand amortization and calculate the </a:t>
            </a:r>
            <a:r>
              <a:rPr lang="en-CA" b="1" i="0" dirty="0"/>
              <a:t>expected monthly repayment </a:t>
            </a:r>
            <a:r>
              <a:rPr lang="en-CA" i="0" dirty="0"/>
              <a:t>and </a:t>
            </a:r>
            <a:r>
              <a:rPr lang="en-CA" b="1" i="0" dirty="0"/>
              <a:t>total cost of borrowing </a:t>
            </a:r>
            <a:r>
              <a:rPr lang="en-CA" i="0" dirty="0"/>
              <a:t>for any loan product. </a:t>
            </a:r>
            <a:endParaRPr lang="en-US" dirty="0"/>
          </a:p>
        </p:txBody>
      </p:sp>
      <p:sp>
        <p:nvSpPr>
          <p:cNvPr id="4" name="Slide Number Placeholder 3"/>
          <p:cNvSpPr>
            <a:spLocks noGrp="1"/>
          </p:cNvSpPr>
          <p:nvPr>
            <p:ph type="sldNum" sz="quarter" idx="5"/>
          </p:nvPr>
        </p:nvSpPr>
        <p:spPr/>
        <p:txBody>
          <a:bodyPr/>
          <a:lstStyle/>
          <a:p>
            <a:fld id="{C7E5A1FD-DD93-4785-81D6-860A56E4081B}" type="slidenum">
              <a:rPr lang="en-CA" smtClean="0"/>
              <a:t>11</a:t>
            </a:fld>
            <a:endParaRPr lang="en-CA" dirty="0"/>
          </a:p>
        </p:txBody>
      </p:sp>
    </p:spTree>
    <p:extLst>
      <p:ext uri="{BB962C8B-B14F-4D97-AF65-F5344CB8AC3E}">
        <p14:creationId xmlns:p14="http://schemas.microsoft.com/office/powerpoint/2010/main" val="1864624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57200" y="1349375"/>
            <a:ext cx="8153400" cy="936625"/>
          </a:xfrm>
        </p:spPr>
        <p:txBody>
          <a:bodyPr>
            <a:normAutofit/>
          </a:bodyPr>
          <a:lstStyle>
            <a:lvl1pPr algn="l">
              <a:defRPr sz="3400" b="1" u="none" spc="200" baseline="0">
                <a:solidFill>
                  <a:srgbClr val="004B8D"/>
                </a:solidFill>
                <a:latin typeface="Myriad Pro" pitchFamily="34" charset="0"/>
              </a:defRPr>
            </a:lvl1pPr>
          </a:lstStyle>
          <a:p>
            <a:r>
              <a:rPr lang="en-US" dirty="0"/>
              <a:t>CLICK TO EDIT MASTER TITLE STYLE</a:t>
            </a:r>
            <a:endParaRPr lang="en-CA" dirty="0"/>
          </a:p>
        </p:txBody>
      </p:sp>
      <p:sp>
        <p:nvSpPr>
          <p:cNvPr id="8" name="Subtitle 2"/>
          <p:cNvSpPr>
            <a:spLocks noGrp="1"/>
          </p:cNvSpPr>
          <p:nvPr>
            <p:ph type="subTitle" idx="1"/>
          </p:nvPr>
        </p:nvSpPr>
        <p:spPr>
          <a:xfrm>
            <a:off x="457200" y="2362200"/>
            <a:ext cx="8153400" cy="3124200"/>
          </a:xfrm>
        </p:spPr>
        <p:txBody>
          <a:bodyPr>
            <a:normAutofit/>
          </a:bodyPr>
          <a:lstStyle>
            <a:lvl1pPr marL="0" indent="0" algn="l">
              <a:spcBef>
                <a:spcPts val="0"/>
              </a:spcBef>
              <a:buNone/>
              <a:defRPr sz="2600">
                <a:solidFill>
                  <a:srgbClr val="5091CD"/>
                </a:solidFill>
                <a:latin typeface="Myriad Pro"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3655632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normAutofit/>
          </a:bodyPr>
          <a:lstStyle>
            <a:lvl1pPr algn="l">
              <a:defRPr sz="4000" b="1">
                <a:solidFill>
                  <a:schemeClr val="bg1"/>
                </a:solidFill>
                <a:latin typeface="Myriad Pro" pitchFamily="34" charset="0"/>
              </a:defRPr>
            </a:lvl1pPr>
          </a:lstStyle>
          <a:p>
            <a:r>
              <a:rPr lang="en-US"/>
              <a:t>Click to edit Master title style</a:t>
            </a:r>
            <a:endParaRPr lang="en-CA" dirty="0"/>
          </a:p>
        </p:txBody>
      </p:sp>
      <p:sp>
        <p:nvSpPr>
          <p:cNvPr id="3" name="Content Placeholder 2"/>
          <p:cNvSpPr>
            <a:spLocks noGrp="1"/>
          </p:cNvSpPr>
          <p:nvPr>
            <p:ph idx="1"/>
          </p:nvPr>
        </p:nvSpPr>
        <p:spPr>
          <a:xfrm>
            <a:off x="457200" y="2819400"/>
            <a:ext cx="8229600" cy="3306763"/>
          </a:xfrm>
        </p:spPr>
        <p:txBody>
          <a:bodyPr/>
          <a:lstStyle>
            <a:lvl1pPr>
              <a:defRPr>
                <a:solidFill>
                  <a:schemeClr val="bg1"/>
                </a:solidFill>
                <a:latin typeface="Myriad Pro" pitchFamily="34" charset="0"/>
              </a:defRPr>
            </a:lvl1pPr>
            <a:lvl2pPr>
              <a:defRPr>
                <a:solidFill>
                  <a:schemeClr val="bg1"/>
                </a:solidFill>
                <a:latin typeface="Myriad Pro" pitchFamily="34" charset="0"/>
              </a:defRPr>
            </a:lvl2pPr>
            <a:lvl3pPr>
              <a:defRPr>
                <a:solidFill>
                  <a:schemeClr val="bg1"/>
                </a:solidFill>
                <a:latin typeface="Myriad Pro" pitchFamily="34" charset="0"/>
              </a:defRPr>
            </a:lvl3pPr>
            <a:lvl4pPr>
              <a:defRPr>
                <a:solidFill>
                  <a:schemeClr val="bg1"/>
                </a:solidFill>
                <a:latin typeface="Myriad Pro" pitchFamily="34" charset="0"/>
              </a:defRPr>
            </a:lvl4pPr>
            <a:lvl5pPr>
              <a:defRPr>
                <a:solidFill>
                  <a:schemeClr val="bg1"/>
                </a:solidFill>
                <a:latin typeface="Myriad Pro"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2900628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4000" b="1">
                <a:solidFill>
                  <a:srgbClr val="004B8D"/>
                </a:solidFill>
                <a:latin typeface="Myriad Pro" pitchFamily="34" charset="0"/>
              </a:defRPr>
            </a:lvl1pPr>
          </a:lstStyle>
          <a:p>
            <a:r>
              <a:rPr lang="en-US" dirty="0"/>
              <a:t>Click to edit Master title style</a:t>
            </a:r>
            <a:endParaRPr lang="en-CA" dirty="0"/>
          </a:p>
        </p:txBody>
      </p:sp>
      <p:sp>
        <p:nvSpPr>
          <p:cNvPr id="3" name="Content Placeholder 2"/>
          <p:cNvSpPr>
            <a:spLocks noGrp="1"/>
          </p:cNvSpPr>
          <p:nvPr>
            <p:ph idx="1"/>
          </p:nvPr>
        </p:nvSpPr>
        <p:spPr>
          <a:xfrm>
            <a:off x="457200" y="1600201"/>
            <a:ext cx="8229600" cy="3962400"/>
          </a:xfrm>
        </p:spPr>
        <p:txBody>
          <a:bodyPr/>
          <a:lstStyle>
            <a:lvl1pPr>
              <a:defRPr>
                <a:latin typeface="Myriad Pro" pitchFamily="34" charset="0"/>
              </a:defRPr>
            </a:lvl1pPr>
            <a:lvl2pPr>
              <a:defRPr>
                <a:latin typeface="Myriad Pro" pitchFamily="34" charset="0"/>
              </a:defRPr>
            </a:lvl2pPr>
            <a:lvl3pPr>
              <a:defRPr>
                <a:latin typeface="Myriad Pro" pitchFamily="34" charset="0"/>
              </a:defRPr>
            </a:lvl3pPr>
            <a:lvl4pPr>
              <a:defRPr>
                <a:latin typeface="Myriad Pro" pitchFamily="34" charset="0"/>
              </a:defRPr>
            </a:lvl4pPr>
            <a:lvl5pPr>
              <a:defRPr>
                <a:latin typeface="Myriad Pro"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13444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sz="4000" b="1">
                <a:solidFill>
                  <a:srgbClr val="004B8D"/>
                </a:solidFill>
                <a:latin typeface="Myriad Pro" pitchFamily="34" charset="0"/>
              </a:defRPr>
            </a:lvl1pPr>
          </a:lstStyle>
          <a:p>
            <a:pPr lvl="0" algn="l"/>
            <a:r>
              <a:rPr lang="en-US"/>
              <a:t>Click to edit Master title style</a:t>
            </a:r>
          </a:p>
        </p:txBody>
      </p:sp>
      <p:sp>
        <p:nvSpPr>
          <p:cNvPr id="3" name="Text Placeholder 2"/>
          <p:cNvSpPr>
            <a:spLocks noGrp="1"/>
          </p:cNvSpPr>
          <p:nvPr>
            <p:ph type="body" idx="1" hasCustomPrompt="1"/>
          </p:nvPr>
        </p:nvSpPr>
        <p:spPr>
          <a:xfrm>
            <a:off x="971600" y="1518266"/>
            <a:ext cx="3672408" cy="639762"/>
          </a:xfrm>
        </p:spPr>
        <p:txBody>
          <a:bodyPr anchor="b">
            <a:noAutofit/>
          </a:bodyPr>
          <a:lstStyle>
            <a:lvl1pPr marL="0" indent="0">
              <a:buNone/>
              <a:defRPr sz="2000" b="1" cap="none"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971600" y="2204864"/>
            <a:ext cx="3672408" cy="3840480"/>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4716016" y="1518266"/>
            <a:ext cx="3672408" cy="639762"/>
          </a:xfrm>
        </p:spPr>
        <p:txBody>
          <a:bodyPr anchor="b">
            <a:noAutofit/>
          </a:bodyPr>
          <a:lstStyle>
            <a:lvl1pPr marL="0" indent="0">
              <a:buNone/>
              <a:defRPr lang="en-US" sz="2000" b="1" kern="1200" cap="none"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dirty="0"/>
              <a:t>Click to edit master text styles</a:t>
            </a:r>
          </a:p>
        </p:txBody>
      </p:sp>
      <p:sp>
        <p:nvSpPr>
          <p:cNvPr id="6" name="Content Placeholder 5"/>
          <p:cNvSpPr>
            <a:spLocks noGrp="1"/>
          </p:cNvSpPr>
          <p:nvPr>
            <p:ph sz="quarter" idx="4"/>
          </p:nvPr>
        </p:nvSpPr>
        <p:spPr>
          <a:xfrm>
            <a:off x="4716016" y="2204864"/>
            <a:ext cx="3672408" cy="3840480"/>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4EF3E269-5D1A-484E-8B50-5F80086F8DAC}" type="datetimeFigureOut">
              <a:rPr lang="en-CA" smtClean="0"/>
              <a:t>2019-06-20</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2E304D4A-F519-475D-BABC-95C4780F6DE6}" type="slidenum">
              <a:rPr lang="en-CA" smtClean="0"/>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708920"/>
            <a:ext cx="7772400" cy="3060055"/>
          </a:xfrm>
        </p:spPr>
        <p:txBody>
          <a:bodyPr vert="horz" lIns="91440" tIns="45720" rIns="91440" bIns="45720" rtlCol="0" anchor="t">
            <a:normAutofit/>
          </a:bodyPr>
          <a:lstStyle>
            <a:lvl1pPr>
              <a:defRPr lang="en-US" sz="4000" b="1" dirty="0">
                <a:solidFill>
                  <a:srgbClr val="004B8D"/>
                </a:solidFill>
                <a:latin typeface="Myriad Pro" pitchFamily="34" charset="0"/>
              </a:defRPr>
            </a:lvl1pPr>
          </a:lstStyle>
          <a:p>
            <a:pPr lvl="0" algn="l"/>
            <a:r>
              <a:rPr lang="en-US" dirty="0"/>
              <a:t>Click to edit Master title style</a:t>
            </a:r>
          </a:p>
        </p:txBody>
      </p:sp>
      <p:sp>
        <p:nvSpPr>
          <p:cNvPr id="3" name="Text Placeholder 2"/>
          <p:cNvSpPr>
            <a:spLocks noGrp="1"/>
          </p:cNvSpPr>
          <p:nvPr>
            <p:ph type="body" idx="1"/>
          </p:nvPr>
        </p:nvSpPr>
        <p:spPr>
          <a:xfrm>
            <a:off x="467544" y="1628800"/>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4EF3E269-5D1A-484E-8B50-5F80086F8DAC}" type="datetimeFigureOut">
              <a:rPr lang="en-CA" smtClean="0"/>
              <a:t>2019-06-20</a:t>
            </a:fld>
            <a:endParaRPr lang="en-CA" dirty="0"/>
          </a:p>
        </p:txBody>
      </p:sp>
      <p:sp>
        <p:nvSpPr>
          <p:cNvPr id="8" name="Slide Number Placeholder 7"/>
          <p:cNvSpPr>
            <a:spLocks noGrp="1"/>
          </p:cNvSpPr>
          <p:nvPr>
            <p:ph type="sldNum" sz="quarter" idx="11"/>
          </p:nvPr>
        </p:nvSpPr>
        <p:spPr/>
        <p:txBody>
          <a:bodyPr/>
          <a:lstStyle/>
          <a:p>
            <a:fld id="{2E304D4A-F519-475D-BABC-95C4780F6DE6}" type="slidenum">
              <a:rPr lang="en-CA" smtClean="0"/>
              <a:t>‹#›</a:t>
            </a:fld>
            <a:endParaRPr lang="en-CA" dirty="0"/>
          </a:p>
        </p:txBody>
      </p:sp>
      <p:sp>
        <p:nvSpPr>
          <p:cNvPr id="9" name="Footer Placeholder 8"/>
          <p:cNvSpPr>
            <a:spLocks noGrp="1"/>
          </p:cNvSpPr>
          <p:nvPr>
            <p:ph type="ftr" sz="quarter" idx="12"/>
          </p:nvPr>
        </p:nvSpPr>
        <p:spPr/>
        <p:txBody>
          <a:bodyPr/>
          <a:lstStyle/>
          <a:p>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81200"/>
            <a:ext cx="8001000" cy="1470025"/>
          </a:xfrm>
        </p:spPr>
        <p:txBody>
          <a:bodyPr>
            <a:normAutofit/>
          </a:bodyPr>
          <a:lstStyle>
            <a:lvl1pPr algn="l">
              <a:defRPr sz="4000" b="1">
                <a:solidFill>
                  <a:schemeClr val="bg1"/>
                </a:solidFill>
                <a:latin typeface="Myriad Pro Light" pitchFamily="34" charset="0"/>
              </a:defRPr>
            </a:lvl1pPr>
          </a:lstStyle>
          <a:p>
            <a:r>
              <a:rPr lang="en-US"/>
              <a:t>Click to edit Master title style</a:t>
            </a:r>
            <a:endParaRPr lang="en-CA" dirty="0"/>
          </a:p>
        </p:txBody>
      </p:sp>
      <p:sp>
        <p:nvSpPr>
          <p:cNvPr id="3" name="Subtitle 2"/>
          <p:cNvSpPr>
            <a:spLocks noGrp="1"/>
          </p:cNvSpPr>
          <p:nvPr>
            <p:ph type="subTitle" idx="1"/>
          </p:nvPr>
        </p:nvSpPr>
        <p:spPr>
          <a:xfrm>
            <a:off x="457200" y="3810000"/>
            <a:ext cx="6477000" cy="1295400"/>
          </a:xfrm>
        </p:spPr>
        <p:txBody>
          <a:bodyPr>
            <a:normAutofit/>
          </a:bodyPr>
          <a:lstStyle>
            <a:lvl1pPr marL="0" indent="0" algn="l">
              <a:spcBef>
                <a:spcPts val="0"/>
              </a:spcBef>
              <a:buNone/>
              <a:defRPr sz="2400">
                <a:solidFill>
                  <a:srgbClr val="96C0E6"/>
                </a:solidFill>
                <a:latin typeface="Myriad Pro"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31099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normAutofit/>
          </a:bodyPr>
          <a:lstStyle>
            <a:lvl1pPr algn="l">
              <a:defRPr sz="4000" b="1">
                <a:solidFill>
                  <a:schemeClr val="bg1"/>
                </a:solidFill>
                <a:latin typeface="Myriad Pro" pitchFamily="34" charset="0"/>
              </a:defRPr>
            </a:lvl1pPr>
          </a:lstStyle>
          <a:p>
            <a:r>
              <a:rPr lang="en-US"/>
              <a:t>Click to edit Master title style</a:t>
            </a:r>
            <a:endParaRPr lang="en-CA" dirty="0"/>
          </a:p>
        </p:txBody>
      </p:sp>
      <p:sp>
        <p:nvSpPr>
          <p:cNvPr id="3" name="Content Placeholder 2"/>
          <p:cNvSpPr>
            <a:spLocks noGrp="1"/>
          </p:cNvSpPr>
          <p:nvPr>
            <p:ph idx="1"/>
          </p:nvPr>
        </p:nvSpPr>
        <p:spPr>
          <a:xfrm>
            <a:off x="457200" y="2819400"/>
            <a:ext cx="8229600" cy="3306763"/>
          </a:xfrm>
        </p:spPr>
        <p:txBody>
          <a:bodyPr/>
          <a:lstStyle>
            <a:lvl1pPr>
              <a:defRPr>
                <a:solidFill>
                  <a:schemeClr val="bg1"/>
                </a:solidFill>
                <a:latin typeface="Myriad Pro" pitchFamily="34" charset="0"/>
              </a:defRPr>
            </a:lvl1pPr>
            <a:lvl2pPr>
              <a:defRPr>
                <a:solidFill>
                  <a:schemeClr val="bg1"/>
                </a:solidFill>
                <a:latin typeface="Myriad Pro" pitchFamily="34" charset="0"/>
              </a:defRPr>
            </a:lvl2pPr>
            <a:lvl3pPr>
              <a:defRPr>
                <a:solidFill>
                  <a:schemeClr val="bg1"/>
                </a:solidFill>
                <a:latin typeface="Myriad Pro" pitchFamily="34" charset="0"/>
              </a:defRPr>
            </a:lvl3pPr>
            <a:lvl4pPr>
              <a:defRPr>
                <a:solidFill>
                  <a:schemeClr val="bg1"/>
                </a:solidFill>
                <a:latin typeface="Myriad Pro" pitchFamily="34" charset="0"/>
              </a:defRPr>
            </a:lvl4pPr>
            <a:lvl5pPr>
              <a:defRPr>
                <a:solidFill>
                  <a:schemeClr val="bg1"/>
                </a:solidFill>
                <a:latin typeface="Myriad Pro"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2125969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57200" y="1349375"/>
            <a:ext cx="8153400" cy="936625"/>
          </a:xfrm>
        </p:spPr>
        <p:txBody>
          <a:bodyPr>
            <a:normAutofit/>
          </a:bodyPr>
          <a:lstStyle>
            <a:lvl1pPr algn="l">
              <a:defRPr sz="3400" b="1" u="none" spc="200" baseline="0">
                <a:solidFill>
                  <a:srgbClr val="004B8D"/>
                </a:solidFill>
                <a:latin typeface="Myriad Pro" pitchFamily="34" charset="0"/>
              </a:defRPr>
            </a:lvl1pPr>
          </a:lstStyle>
          <a:p>
            <a:r>
              <a:rPr lang="en-US" dirty="0"/>
              <a:t>CLICK TO EDIT MASTER TITLE STYLE</a:t>
            </a:r>
            <a:endParaRPr lang="en-CA" dirty="0"/>
          </a:p>
        </p:txBody>
      </p:sp>
      <p:sp>
        <p:nvSpPr>
          <p:cNvPr id="8" name="Subtitle 2"/>
          <p:cNvSpPr>
            <a:spLocks noGrp="1"/>
          </p:cNvSpPr>
          <p:nvPr>
            <p:ph type="subTitle" idx="1"/>
          </p:nvPr>
        </p:nvSpPr>
        <p:spPr>
          <a:xfrm>
            <a:off x="457200" y="2362200"/>
            <a:ext cx="8153400" cy="3124200"/>
          </a:xfrm>
        </p:spPr>
        <p:txBody>
          <a:bodyPr>
            <a:normAutofit/>
          </a:bodyPr>
          <a:lstStyle>
            <a:lvl1pPr marL="0" indent="0" algn="l">
              <a:spcBef>
                <a:spcPts val="0"/>
              </a:spcBef>
              <a:buNone/>
              <a:defRPr sz="2600">
                <a:solidFill>
                  <a:srgbClr val="5091CD"/>
                </a:solidFill>
                <a:latin typeface="Myriad Pro"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2720049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4000" b="1">
                <a:solidFill>
                  <a:srgbClr val="004B8D"/>
                </a:solidFill>
                <a:latin typeface="Myriad Pro" pitchFamily="34" charset="0"/>
              </a:defRPr>
            </a:lvl1pPr>
          </a:lstStyle>
          <a:p>
            <a:r>
              <a:rPr lang="en-US"/>
              <a:t>Click to edit Master title style</a:t>
            </a:r>
            <a:endParaRPr lang="en-CA" dirty="0"/>
          </a:p>
        </p:txBody>
      </p:sp>
      <p:sp>
        <p:nvSpPr>
          <p:cNvPr id="3" name="Content Placeholder 2"/>
          <p:cNvSpPr>
            <a:spLocks noGrp="1"/>
          </p:cNvSpPr>
          <p:nvPr>
            <p:ph idx="1"/>
          </p:nvPr>
        </p:nvSpPr>
        <p:spPr>
          <a:xfrm>
            <a:off x="457200" y="1600201"/>
            <a:ext cx="8229600" cy="3962400"/>
          </a:xfrm>
        </p:spPr>
        <p:txBody>
          <a:bodyPr/>
          <a:lstStyle>
            <a:lvl1pPr>
              <a:defRPr>
                <a:latin typeface="Myriad Pro" pitchFamily="34" charset="0"/>
              </a:defRPr>
            </a:lvl1pPr>
            <a:lvl2pPr>
              <a:defRPr>
                <a:latin typeface="Myriad Pro" pitchFamily="34" charset="0"/>
              </a:defRPr>
            </a:lvl2pPr>
            <a:lvl3pPr>
              <a:defRPr>
                <a:latin typeface="Myriad Pro" pitchFamily="34" charset="0"/>
              </a:defRPr>
            </a:lvl3pPr>
            <a:lvl4pPr>
              <a:defRPr>
                <a:latin typeface="Myriad Pro" pitchFamily="34" charset="0"/>
              </a:defRPr>
            </a:lvl4pPr>
            <a:lvl5pPr>
              <a:defRPr>
                <a:latin typeface="Myriad Pro"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198269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81200"/>
            <a:ext cx="8001000" cy="1470025"/>
          </a:xfrm>
        </p:spPr>
        <p:txBody>
          <a:bodyPr>
            <a:normAutofit/>
          </a:bodyPr>
          <a:lstStyle>
            <a:lvl1pPr algn="l">
              <a:defRPr sz="4000" b="1">
                <a:solidFill>
                  <a:schemeClr val="bg1"/>
                </a:solidFill>
                <a:latin typeface="Myriad Pro Light" pitchFamily="34" charset="0"/>
              </a:defRPr>
            </a:lvl1pPr>
          </a:lstStyle>
          <a:p>
            <a:r>
              <a:rPr lang="en-US"/>
              <a:t>Click to edit Master title style</a:t>
            </a:r>
            <a:endParaRPr lang="en-CA" dirty="0"/>
          </a:p>
        </p:txBody>
      </p:sp>
      <p:sp>
        <p:nvSpPr>
          <p:cNvPr id="3" name="Subtitle 2"/>
          <p:cNvSpPr>
            <a:spLocks noGrp="1"/>
          </p:cNvSpPr>
          <p:nvPr>
            <p:ph type="subTitle" idx="1"/>
          </p:nvPr>
        </p:nvSpPr>
        <p:spPr>
          <a:xfrm>
            <a:off x="457200" y="3810000"/>
            <a:ext cx="6477000" cy="1295400"/>
          </a:xfrm>
        </p:spPr>
        <p:txBody>
          <a:bodyPr>
            <a:normAutofit/>
          </a:bodyPr>
          <a:lstStyle>
            <a:lvl1pPr marL="0" indent="0" algn="l">
              <a:spcBef>
                <a:spcPts val="0"/>
              </a:spcBef>
              <a:buNone/>
              <a:defRPr sz="2400">
                <a:solidFill>
                  <a:srgbClr val="96C0E6"/>
                </a:solidFill>
                <a:latin typeface="Myriad Pro"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41411396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3E269-5D1A-484E-8B50-5F80086F8DAC}" type="datetimeFigureOut">
              <a:rPr lang="en-CA" smtClean="0"/>
              <a:t>2019-06-20</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304D4A-F519-475D-BABC-95C4780F6DE6}" type="slidenum">
              <a:rPr lang="en-CA" smtClean="0"/>
              <a:t>‹#›</a:t>
            </a:fld>
            <a:endParaRPr lang="en-CA" dirty="0"/>
          </a:p>
        </p:txBody>
      </p:sp>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761" y="0"/>
            <a:ext cx="9140478" cy="6858000"/>
          </a:xfrm>
          <a:prstGeom prst="rect">
            <a:avLst/>
          </a:prstGeom>
        </p:spPr>
      </p:pic>
    </p:spTree>
    <p:extLst>
      <p:ext uri="{BB962C8B-B14F-4D97-AF65-F5344CB8AC3E}">
        <p14:creationId xmlns:p14="http://schemas.microsoft.com/office/powerpoint/2010/main" val="25296965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57693-55DB-4CE6-9F25-3B7C923C4B8A}" type="datetimeFigureOut">
              <a:rPr lang="en-CA" smtClean="0"/>
              <a:t>2019-06-20</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3AFC4-D911-4603-A955-AF6A291FD77B}" type="slidenum">
              <a:rPr lang="en-CA" smtClean="0"/>
              <a:t>‹#›</a:t>
            </a:fld>
            <a:endParaRPr lang="en-CA"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61" y="0"/>
            <a:ext cx="9140478" cy="6858000"/>
          </a:xfrm>
          <a:prstGeom prst="rect">
            <a:avLst/>
          </a:prstGeom>
        </p:spPr>
      </p:pic>
    </p:spTree>
    <p:extLst>
      <p:ext uri="{BB962C8B-B14F-4D97-AF65-F5344CB8AC3E}">
        <p14:creationId xmlns:p14="http://schemas.microsoft.com/office/powerpoint/2010/main" val="1127536175"/>
      </p:ext>
    </p:extLst>
  </p:cSld>
  <p:clrMap bg1="lt1" tx1="dk1" bg2="lt2" tx2="dk2" accent1="accent1" accent2="accent2" accent3="accent3" accent4="accent4" accent5="accent5" accent6="accent6" hlink="hlink" folHlink="folHlink"/>
  <p:sldLayoutIdLst>
    <p:sldLayoutId id="2147483702" r:id="rId1"/>
    <p:sldLayoutId id="2147483703"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07FF8-70FD-4EC1-96FA-CD1333FDDD0C}" type="datetimeFigureOut">
              <a:rPr lang="en-CA" smtClean="0"/>
              <a:pPr/>
              <a:t>2019-06-20</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EA393C-1917-47AC-BA5F-47E4B976E395}" type="slidenum">
              <a:rPr lang="en-CA" smtClean="0"/>
              <a:pPr/>
              <a:t>‹#›</a:t>
            </a:fld>
            <a:endParaRPr lang="en-CA"/>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 y="0"/>
            <a:ext cx="9142308" cy="6858000"/>
          </a:xfrm>
          <a:prstGeom prst="rect">
            <a:avLst/>
          </a:prstGeom>
        </p:spPr>
      </p:pic>
      <p:sp>
        <p:nvSpPr>
          <p:cNvPr id="10" name="Rectangle 9">
            <a:extLst>
              <a:ext uri="{FF2B5EF4-FFF2-40B4-BE49-F238E27FC236}">
                <a16:creationId xmlns:a16="http://schemas.microsoft.com/office/drawing/2014/main" id="{A152D90B-C30C-4B99-A83D-631BA1801354}"/>
              </a:ext>
            </a:extLst>
          </p:cNvPr>
          <p:cNvSpPr/>
          <p:nvPr userDrawn="1"/>
        </p:nvSpPr>
        <p:spPr>
          <a:xfrm>
            <a:off x="6476999" y="4953000"/>
            <a:ext cx="2674037"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4" name="Picture 13">
            <a:extLst>
              <a:ext uri="{FF2B5EF4-FFF2-40B4-BE49-F238E27FC236}">
                <a16:creationId xmlns:a16="http://schemas.microsoft.com/office/drawing/2014/main" id="{7EAD5FA5-F4AF-490F-999B-9BAE748A33AF}"/>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42668" t="43855" b="8865"/>
          <a:stretch/>
        </p:blipFill>
        <p:spPr>
          <a:xfrm>
            <a:off x="7696200" y="5837335"/>
            <a:ext cx="1446954" cy="1013521"/>
          </a:xfrm>
          <a:prstGeom prst="rect">
            <a:avLst/>
          </a:prstGeom>
        </p:spPr>
      </p:pic>
    </p:spTree>
    <p:extLst>
      <p:ext uri="{BB962C8B-B14F-4D97-AF65-F5344CB8AC3E}">
        <p14:creationId xmlns:p14="http://schemas.microsoft.com/office/powerpoint/2010/main" val="4225568781"/>
      </p:ext>
    </p:extLst>
  </p:cSld>
  <p:clrMap bg1="lt1" tx1="dk1" bg2="lt2" tx2="dk2" accent1="accent1" accent2="accent2" accent3="accent3" accent4="accent4" accent5="accent5" accent6="accent6" hlink="hlink" folHlink="folHlink"/>
  <p:sldLayoutIdLst>
    <p:sldLayoutId id="2147483705" r:id="rId1"/>
    <p:sldLayoutId id="2147483706"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 y="0"/>
            <a:ext cx="9142308" cy="6858000"/>
          </a:xfrm>
          <a:prstGeom prst="rect">
            <a:avLst/>
          </a:prstGeom>
        </p:spPr>
      </p:pic>
    </p:spTree>
    <p:extLst>
      <p:ext uri="{BB962C8B-B14F-4D97-AF65-F5344CB8AC3E}">
        <p14:creationId xmlns:p14="http://schemas.microsoft.com/office/powerpoint/2010/main" val="2060577415"/>
      </p:ext>
    </p:extLst>
  </p:cSld>
  <p:clrMap bg1="lt1" tx1="dk1" bg2="lt2" tx2="dk2" accent1="accent1" accent2="accent2" accent3="accent3" accent4="accent4" accent5="accent5" accent6="accent6" hlink="hlink" folHlink="folHlink"/>
  <p:sldLayoutIdLst>
    <p:sldLayoutId id="2147483708" r:id="rId1"/>
    <p:sldLayoutId id="214748370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8" Type="http://schemas.openxmlformats.org/officeDocument/2006/relationships/hyperlink" Target="http://www.ic.gc.ca/eic/site/csbfp-pfpec.nsf/eng/home" TargetMode="External"/><Relationship Id="rId3" Type="http://schemas.openxmlformats.org/officeDocument/2006/relationships/hyperlink" Target="https://www.nomoredebts.org/canada/bc/credit-counselling.html" TargetMode="External"/><Relationship Id="rId7" Type="http://schemas.openxmlformats.org/officeDocument/2006/relationships/hyperlink" Target="https://innovation.ised-isde.canada.ca/s/?language=en&amp;lang=eng"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hyperlink" Target="https://www.futurpreneur.ca/en/resources/pathway/" TargetMode="External"/><Relationship Id="rId5" Type="http://schemas.openxmlformats.org/officeDocument/2006/relationships/hyperlink" Target="https://www.womensenterprise.ca/" TargetMode="External"/><Relationship Id="rId4" Type="http://schemas.openxmlformats.org/officeDocument/2006/relationships/hyperlink" Target="https://www.bdc.ca/en/articles-tools/money-finance/get-financing/pages/default.aspx#cat-4" TargetMode="External"/><Relationship Id="rId9" Type="http://schemas.openxmlformats.org/officeDocument/2006/relationships/hyperlink" Target="https://coastfunds.ca/"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www.ic.gc.ca/eic/site/csbfp-pfpec.nsf/eng/home" TargetMode="External"/><Relationship Id="rId3" Type="http://schemas.openxmlformats.org/officeDocument/2006/relationships/hyperlink" Target="http://www.northerndevelopment.bc.ca/" TargetMode="External"/><Relationship Id="rId7" Type="http://schemas.openxmlformats.org/officeDocument/2006/relationships/hyperlink" Target="https://ourtrust.org/" TargetMode="Externa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hyperlink" Target="http://www.nkdf.org/" TargetMode="External"/><Relationship Id="rId5" Type="http://schemas.openxmlformats.org/officeDocument/2006/relationships/hyperlink" Target="http://www.sidit-bc.ca/" TargetMode="External"/><Relationship Id="rId4" Type="http://schemas.openxmlformats.org/officeDocument/2006/relationships/hyperlink" Target="http://www.islandcoastaltrust.ca/"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a:t>Accessing Capital in Small Communities</a:t>
            </a:r>
          </a:p>
        </p:txBody>
      </p:sp>
      <p:sp>
        <p:nvSpPr>
          <p:cNvPr id="4" name="Subtitle 3"/>
          <p:cNvSpPr>
            <a:spLocks noGrp="1"/>
          </p:cNvSpPr>
          <p:nvPr>
            <p:ph type="subTitle" idx="1"/>
          </p:nvPr>
        </p:nvSpPr>
        <p:spPr/>
        <p:txBody>
          <a:bodyPr>
            <a:normAutofit/>
          </a:bodyPr>
          <a:lstStyle/>
          <a:p>
            <a:r>
              <a:rPr lang="en-CA" sz="3200" dirty="0"/>
              <a:t>Part 2: Debt Capital</a:t>
            </a:r>
          </a:p>
        </p:txBody>
      </p:sp>
    </p:spTree>
    <p:extLst>
      <p:ext uri="{BB962C8B-B14F-4D97-AF65-F5344CB8AC3E}">
        <p14:creationId xmlns:p14="http://schemas.microsoft.com/office/powerpoint/2010/main" val="3383615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539552" y="2924944"/>
            <a:ext cx="8001000" cy="1470025"/>
          </a:xfrm>
        </p:spPr>
        <p:txBody>
          <a:bodyPr/>
          <a:lstStyle/>
          <a:p>
            <a:r>
              <a:rPr lang="en-CA" dirty="0"/>
              <a:t>DEBT CAPITAL</a:t>
            </a:r>
          </a:p>
        </p:txBody>
      </p:sp>
      <p:sp>
        <p:nvSpPr>
          <p:cNvPr id="12" name="Text Placeholder 11"/>
          <p:cNvSpPr>
            <a:spLocks noGrp="1"/>
          </p:cNvSpPr>
          <p:nvPr>
            <p:ph type="subTitle" idx="1"/>
          </p:nvPr>
        </p:nvSpPr>
        <p:spPr>
          <a:xfrm>
            <a:off x="467544" y="2348880"/>
            <a:ext cx="6477000" cy="1295400"/>
          </a:xfrm>
        </p:spPr>
        <p:txBody>
          <a:bodyPr/>
          <a:lstStyle/>
          <a:p>
            <a:r>
              <a:rPr lang="en-CA" dirty="0"/>
              <a:t>A Closer Look at</a:t>
            </a:r>
          </a:p>
        </p:txBody>
      </p:sp>
    </p:spTree>
    <p:extLst>
      <p:ext uri="{BB962C8B-B14F-4D97-AF65-F5344CB8AC3E}">
        <p14:creationId xmlns:p14="http://schemas.microsoft.com/office/powerpoint/2010/main" val="2979102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Dynamics of Debt Capital</a:t>
            </a:r>
          </a:p>
        </p:txBody>
      </p:sp>
      <p:sp>
        <p:nvSpPr>
          <p:cNvPr id="5" name="Content Placeholder 4"/>
          <p:cNvSpPr>
            <a:spLocks noGrp="1"/>
          </p:cNvSpPr>
          <p:nvPr>
            <p:ph idx="1"/>
          </p:nvPr>
        </p:nvSpPr>
        <p:spPr/>
        <p:txBody>
          <a:bodyPr>
            <a:normAutofit lnSpcReduction="10000"/>
          </a:bodyPr>
          <a:lstStyle/>
          <a:p>
            <a:r>
              <a:rPr lang="en-CA" dirty="0"/>
              <a:t>Secured vs. unsecured</a:t>
            </a:r>
          </a:p>
          <a:p>
            <a:endParaRPr lang="en-CA" dirty="0"/>
          </a:p>
          <a:p>
            <a:r>
              <a:rPr lang="en-CA" dirty="0"/>
              <a:t>Timeline: revolving, short term, long term</a:t>
            </a:r>
          </a:p>
          <a:p>
            <a:endParaRPr lang="en-CA" dirty="0"/>
          </a:p>
          <a:p>
            <a:r>
              <a:rPr lang="en-CA" dirty="0"/>
              <a:t>Repayment terms</a:t>
            </a:r>
          </a:p>
          <a:p>
            <a:endParaRPr lang="en-CA" dirty="0"/>
          </a:p>
          <a:p>
            <a:r>
              <a:rPr lang="en-CA" dirty="0"/>
              <a:t>Cost of borrowing</a:t>
            </a:r>
          </a:p>
        </p:txBody>
      </p:sp>
    </p:spTree>
    <p:extLst>
      <p:ext uri="{BB962C8B-B14F-4D97-AF65-F5344CB8AC3E}">
        <p14:creationId xmlns:p14="http://schemas.microsoft.com/office/powerpoint/2010/main" val="2456677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Sources of Debt</a:t>
            </a:r>
          </a:p>
        </p:txBody>
      </p:sp>
      <p:sp>
        <p:nvSpPr>
          <p:cNvPr id="3" name="Content Placeholder 2"/>
          <p:cNvSpPr>
            <a:spLocks noGrp="1"/>
          </p:cNvSpPr>
          <p:nvPr>
            <p:ph idx="1"/>
          </p:nvPr>
        </p:nvSpPr>
        <p:spPr/>
        <p:txBody>
          <a:bodyPr/>
          <a:lstStyle/>
          <a:p>
            <a:r>
              <a:rPr lang="en-CA" dirty="0"/>
              <a:t>Family &amp; friends</a:t>
            </a:r>
          </a:p>
          <a:p>
            <a:r>
              <a:rPr lang="en-CA" dirty="0"/>
              <a:t>Banks &amp; credit unions</a:t>
            </a:r>
          </a:p>
          <a:p>
            <a:r>
              <a:rPr lang="en-CA" dirty="0"/>
              <a:t>Government-backed lenders</a:t>
            </a:r>
          </a:p>
          <a:p>
            <a:r>
              <a:rPr lang="en-CA" dirty="0"/>
              <a:t>Financing companies (leasing, mortgage)</a:t>
            </a:r>
          </a:p>
          <a:p>
            <a:r>
              <a:rPr lang="en-CA" dirty="0"/>
              <a:t>Be wary of Predatory lenders</a:t>
            </a:r>
          </a:p>
        </p:txBody>
      </p:sp>
    </p:spTree>
    <p:extLst>
      <p:ext uri="{BB962C8B-B14F-4D97-AF65-F5344CB8AC3E}">
        <p14:creationId xmlns:p14="http://schemas.microsoft.com/office/powerpoint/2010/main" val="910174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Lenders Considerations</a:t>
            </a:r>
          </a:p>
        </p:txBody>
      </p:sp>
      <p:sp>
        <p:nvSpPr>
          <p:cNvPr id="3" name="Content Placeholder 2"/>
          <p:cNvSpPr>
            <a:spLocks noGrp="1"/>
          </p:cNvSpPr>
          <p:nvPr>
            <p:ph idx="1"/>
          </p:nvPr>
        </p:nvSpPr>
        <p:spPr/>
        <p:txBody>
          <a:bodyPr>
            <a:normAutofit lnSpcReduction="10000"/>
          </a:bodyPr>
          <a:lstStyle/>
          <a:p>
            <a:r>
              <a:rPr lang="en-CA" dirty="0"/>
              <a:t>Risk/return tolerance</a:t>
            </a:r>
          </a:p>
          <a:p>
            <a:endParaRPr lang="en-CA" dirty="0"/>
          </a:p>
          <a:p>
            <a:r>
              <a:rPr lang="en-CA" dirty="0"/>
              <a:t>Portfolio diversification</a:t>
            </a:r>
          </a:p>
          <a:p>
            <a:endParaRPr lang="en-CA" dirty="0"/>
          </a:p>
          <a:p>
            <a:r>
              <a:rPr lang="en-CA" dirty="0"/>
              <a:t>Not always about the business</a:t>
            </a:r>
          </a:p>
          <a:p>
            <a:endParaRPr lang="en-CA" dirty="0"/>
          </a:p>
          <a:p>
            <a:r>
              <a:rPr lang="en-CA" dirty="0"/>
              <a:t>Early repayment- who benefits? </a:t>
            </a:r>
          </a:p>
        </p:txBody>
      </p:sp>
    </p:spTree>
    <p:extLst>
      <p:ext uri="{BB962C8B-B14F-4D97-AF65-F5344CB8AC3E}">
        <p14:creationId xmlns:p14="http://schemas.microsoft.com/office/powerpoint/2010/main" val="4139212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Term Loans</a:t>
            </a:r>
          </a:p>
        </p:txBody>
      </p:sp>
      <p:sp>
        <p:nvSpPr>
          <p:cNvPr id="3" name="Content Placeholder 2"/>
          <p:cNvSpPr>
            <a:spLocks noGrp="1"/>
          </p:cNvSpPr>
          <p:nvPr>
            <p:ph idx="1"/>
          </p:nvPr>
        </p:nvSpPr>
        <p:spPr/>
        <p:txBody>
          <a:bodyPr/>
          <a:lstStyle/>
          <a:p>
            <a:r>
              <a:rPr lang="en-CA" dirty="0"/>
              <a:t>Sum of capital to be used for purchases</a:t>
            </a:r>
          </a:p>
          <a:p>
            <a:r>
              <a:rPr lang="en-CA" dirty="0"/>
              <a:t>Principle + (Prime) Interest </a:t>
            </a:r>
          </a:p>
          <a:p>
            <a:r>
              <a:rPr lang="en-CA" dirty="0"/>
              <a:t>Fixed Assets</a:t>
            </a:r>
          </a:p>
          <a:p>
            <a:pPr lvl="1"/>
            <a:r>
              <a:rPr lang="en-CA" dirty="0"/>
              <a:t> Equipment, Inventory, Vehicles, Property</a:t>
            </a:r>
          </a:p>
          <a:p>
            <a:r>
              <a:rPr lang="en-CA" dirty="0"/>
              <a:t>Long or short term repayment</a:t>
            </a:r>
          </a:p>
          <a:p>
            <a:pPr lvl="1"/>
            <a:r>
              <a:rPr lang="en-CA" dirty="0"/>
              <a:t>From 1 to 25 years</a:t>
            </a:r>
          </a:p>
          <a:p>
            <a:r>
              <a:rPr lang="en-CA" dirty="0"/>
              <a:t>Secured by the asset purchase</a:t>
            </a:r>
          </a:p>
          <a:p>
            <a:pPr lvl="1"/>
            <a:endParaRPr lang="en-CA" dirty="0"/>
          </a:p>
          <a:p>
            <a:endParaRPr lang="en-CA" dirty="0"/>
          </a:p>
        </p:txBody>
      </p:sp>
    </p:spTree>
    <p:extLst>
      <p:ext uri="{BB962C8B-B14F-4D97-AF65-F5344CB8AC3E}">
        <p14:creationId xmlns:p14="http://schemas.microsoft.com/office/powerpoint/2010/main" val="1781892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Credit Lines</a:t>
            </a:r>
          </a:p>
        </p:txBody>
      </p:sp>
      <p:sp>
        <p:nvSpPr>
          <p:cNvPr id="3" name="Content Placeholder 2"/>
          <p:cNvSpPr>
            <a:spLocks noGrp="1"/>
          </p:cNvSpPr>
          <p:nvPr>
            <p:ph idx="1"/>
          </p:nvPr>
        </p:nvSpPr>
        <p:spPr/>
        <p:txBody>
          <a:bodyPr/>
          <a:lstStyle/>
          <a:p>
            <a:r>
              <a:rPr lang="en-CA" dirty="0"/>
              <a:t>Revolving debt</a:t>
            </a:r>
          </a:p>
          <a:p>
            <a:r>
              <a:rPr lang="en-CA" dirty="0"/>
              <a:t>Interest only on money spent</a:t>
            </a:r>
          </a:p>
          <a:p>
            <a:r>
              <a:rPr lang="en-CA" dirty="0"/>
              <a:t>Short(</a:t>
            </a:r>
            <a:r>
              <a:rPr lang="en-CA" dirty="0" err="1"/>
              <a:t>er</a:t>
            </a:r>
            <a:r>
              <a:rPr lang="en-CA" dirty="0"/>
              <a:t>) term repayment </a:t>
            </a:r>
          </a:p>
          <a:p>
            <a:r>
              <a:rPr lang="en-CA" dirty="0"/>
              <a:t>Bulk (balloon) repayment </a:t>
            </a:r>
          </a:p>
          <a:p>
            <a:r>
              <a:rPr lang="en-CA" dirty="0"/>
              <a:t>Best for revolving cashflow purposes</a:t>
            </a:r>
          </a:p>
          <a:p>
            <a:endParaRPr lang="en-CA" dirty="0"/>
          </a:p>
        </p:txBody>
      </p:sp>
    </p:spTree>
    <p:extLst>
      <p:ext uri="{BB962C8B-B14F-4D97-AF65-F5344CB8AC3E}">
        <p14:creationId xmlns:p14="http://schemas.microsoft.com/office/powerpoint/2010/main" val="2205107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Start-up Loans</a:t>
            </a:r>
          </a:p>
        </p:txBody>
      </p:sp>
      <p:sp>
        <p:nvSpPr>
          <p:cNvPr id="3" name="Content Placeholder 2"/>
          <p:cNvSpPr>
            <a:spLocks noGrp="1"/>
          </p:cNvSpPr>
          <p:nvPr>
            <p:ph idx="1"/>
          </p:nvPr>
        </p:nvSpPr>
        <p:spPr/>
        <p:txBody>
          <a:bodyPr/>
          <a:lstStyle/>
          <a:p>
            <a:r>
              <a:rPr lang="en-CA" dirty="0"/>
              <a:t>New vs Existing business</a:t>
            </a:r>
          </a:p>
          <a:p>
            <a:r>
              <a:rPr lang="en-CA" dirty="0"/>
              <a:t>Startup = Initial launch or less than 1 year </a:t>
            </a:r>
          </a:p>
          <a:p>
            <a:r>
              <a:rPr lang="en-CA" dirty="0"/>
              <a:t>Based on business plan and cashflow</a:t>
            </a:r>
          </a:p>
          <a:p>
            <a:r>
              <a:rPr lang="en-CA" dirty="0"/>
              <a:t>Character and experience based   </a:t>
            </a:r>
          </a:p>
          <a:p>
            <a:r>
              <a:rPr lang="en-CA" dirty="0"/>
              <a:t>Combination of term loan and LoC</a:t>
            </a:r>
          </a:p>
          <a:p>
            <a:endParaRPr lang="en-CA" dirty="0"/>
          </a:p>
          <a:p>
            <a:endParaRPr lang="en-CA" dirty="0"/>
          </a:p>
        </p:txBody>
      </p:sp>
    </p:spTree>
    <p:extLst>
      <p:ext uri="{BB962C8B-B14F-4D97-AF65-F5344CB8AC3E}">
        <p14:creationId xmlns:p14="http://schemas.microsoft.com/office/powerpoint/2010/main" val="2812122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a:t>Microlending</a:t>
            </a:r>
            <a:endParaRPr lang="en-CA" dirty="0"/>
          </a:p>
        </p:txBody>
      </p:sp>
      <p:sp>
        <p:nvSpPr>
          <p:cNvPr id="3" name="Content Placeholder 2"/>
          <p:cNvSpPr>
            <a:spLocks noGrp="1"/>
          </p:cNvSpPr>
          <p:nvPr>
            <p:ph idx="1"/>
          </p:nvPr>
        </p:nvSpPr>
        <p:spPr/>
        <p:txBody>
          <a:bodyPr/>
          <a:lstStyle/>
          <a:p>
            <a:r>
              <a:rPr lang="en-CA" dirty="0"/>
              <a:t>Easier access to </a:t>
            </a:r>
            <a:r>
              <a:rPr lang="en-CA" dirty="0" err="1"/>
              <a:t>startup</a:t>
            </a:r>
            <a:r>
              <a:rPr lang="en-CA" dirty="0"/>
              <a:t> funding</a:t>
            </a:r>
          </a:p>
          <a:p>
            <a:r>
              <a:rPr lang="en-CA" dirty="0"/>
              <a:t>Reduce </a:t>
            </a:r>
            <a:r>
              <a:rPr lang="en-CA" i="1" dirty="0"/>
              <a:t>Red Tape</a:t>
            </a:r>
          </a:p>
          <a:p>
            <a:r>
              <a:rPr lang="en-CA" dirty="0"/>
              <a:t>Without previous or poor credit history</a:t>
            </a:r>
          </a:p>
          <a:p>
            <a:r>
              <a:rPr lang="en-CA" dirty="0"/>
              <a:t>Simplified application process </a:t>
            </a:r>
          </a:p>
          <a:p>
            <a:r>
              <a:rPr lang="en-CA" dirty="0"/>
              <a:t>Technology or peer to peer lending </a:t>
            </a:r>
          </a:p>
          <a:p>
            <a:pPr marL="0" indent="0">
              <a:buNone/>
            </a:pPr>
            <a:endParaRPr lang="en-CA" i="1" dirty="0"/>
          </a:p>
        </p:txBody>
      </p:sp>
    </p:spTree>
    <p:extLst>
      <p:ext uri="{BB962C8B-B14F-4D97-AF65-F5344CB8AC3E}">
        <p14:creationId xmlns:p14="http://schemas.microsoft.com/office/powerpoint/2010/main" val="2941784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Equipment Loans / Leases</a:t>
            </a:r>
          </a:p>
        </p:txBody>
      </p:sp>
      <p:sp>
        <p:nvSpPr>
          <p:cNvPr id="3" name="Content Placeholder 2"/>
          <p:cNvSpPr>
            <a:spLocks noGrp="1"/>
          </p:cNvSpPr>
          <p:nvPr>
            <p:ph idx="1"/>
          </p:nvPr>
        </p:nvSpPr>
        <p:spPr/>
        <p:txBody>
          <a:bodyPr/>
          <a:lstStyle/>
          <a:p>
            <a:r>
              <a:rPr lang="en-CA" dirty="0"/>
              <a:t>Suppliers can provide in-house financing </a:t>
            </a:r>
          </a:p>
          <a:p>
            <a:r>
              <a:rPr lang="en-CA" dirty="0"/>
              <a:t>Work directly to build relationship</a:t>
            </a:r>
          </a:p>
          <a:p>
            <a:r>
              <a:rPr lang="en-CA" dirty="0"/>
              <a:t>Tools, Equipment and Inventory</a:t>
            </a:r>
          </a:p>
          <a:p>
            <a:r>
              <a:rPr lang="en-CA" dirty="0"/>
              <a:t>Prevents purchasing obsolete equipment</a:t>
            </a:r>
          </a:p>
          <a:p>
            <a:endParaRPr lang="en-CA" dirty="0"/>
          </a:p>
        </p:txBody>
      </p:sp>
    </p:spTree>
    <p:extLst>
      <p:ext uri="{BB962C8B-B14F-4D97-AF65-F5344CB8AC3E}">
        <p14:creationId xmlns:p14="http://schemas.microsoft.com/office/powerpoint/2010/main" val="1892453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Expansion loans</a:t>
            </a:r>
          </a:p>
        </p:txBody>
      </p:sp>
      <p:sp>
        <p:nvSpPr>
          <p:cNvPr id="3" name="Content Placeholder 2"/>
          <p:cNvSpPr>
            <a:spLocks noGrp="1"/>
          </p:cNvSpPr>
          <p:nvPr>
            <p:ph idx="1"/>
          </p:nvPr>
        </p:nvSpPr>
        <p:spPr/>
        <p:txBody>
          <a:bodyPr/>
          <a:lstStyle/>
          <a:p>
            <a:r>
              <a:rPr lang="en-CA" dirty="0"/>
              <a:t>Available to businesses looking to expand</a:t>
            </a:r>
          </a:p>
          <a:p>
            <a:r>
              <a:rPr lang="en-CA" dirty="0"/>
              <a:t>Offered by:</a:t>
            </a:r>
          </a:p>
          <a:p>
            <a:pPr lvl="1"/>
            <a:r>
              <a:rPr lang="en-CA" dirty="0"/>
              <a:t>Banks and financial institutions</a:t>
            </a:r>
          </a:p>
          <a:p>
            <a:pPr lvl="1"/>
            <a:r>
              <a:rPr lang="en-CA" dirty="0"/>
              <a:t>Credit Unions</a:t>
            </a:r>
          </a:p>
          <a:p>
            <a:pPr lvl="1"/>
            <a:r>
              <a:rPr lang="en-CA" dirty="0"/>
              <a:t>Business Development Bank</a:t>
            </a:r>
          </a:p>
          <a:p>
            <a:pPr lvl="1"/>
            <a:r>
              <a:rPr lang="en-CA" dirty="0"/>
              <a:t>Community Futures</a:t>
            </a:r>
          </a:p>
        </p:txBody>
      </p:sp>
    </p:spTree>
    <p:extLst>
      <p:ext uri="{BB962C8B-B14F-4D97-AF65-F5344CB8AC3E}">
        <p14:creationId xmlns:p14="http://schemas.microsoft.com/office/powerpoint/2010/main" val="3555239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322" y="0"/>
            <a:ext cx="8229600" cy="1143000"/>
          </a:xfrm>
        </p:spPr>
        <p:txBody>
          <a:bodyPr>
            <a:normAutofit/>
          </a:bodyPr>
          <a:lstStyle/>
          <a:p>
            <a:r>
              <a:rPr lang="en-CA" dirty="0"/>
              <a:t>Housekeeping</a:t>
            </a:r>
          </a:p>
        </p:txBody>
      </p:sp>
      <p:grpSp>
        <p:nvGrpSpPr>
          <p:cNvPr id="4" name="Group 3"/>
          <p:cNvGrpSpPr/>
          <p:nvPr/>
        </p:nvGrpSpPr>
        <p:grpSpPr>
          <a:xfrm>
            <a:off x="4541122" y="990600"/>
            <a:ext cx="3921619" cy="4140283"/>
            <a:chOff x="4573392" y="1447800"/>
            <a:chExt cx="3921619" cy="4140283"/>
          </a:xfrm>
        </p:grpSpPr>
        <p:sp>
          <p:nvSpPr>
            <p:cNvPr id="5" name="TextBox 4"/>
            <p:cNvSpPr txBox="1"/>
            <p:nvPr/>
          </p:nvSpPr>
          <p:spPr>
            <a:xfrm>
              <a:off x="4573392" y="1894764"/>
              <a:ext cx="3921618" cy="3693319"/>
            </a:xfrm>
            <a:prstGeom prst="rect">
              <a:avLst/>
            </a:prstGeom>
            <a:noFill/>
            <a:ln w="28575">
              <a:solidFill>
                <a:schemeClr val="tx1">
                  <a:lumMod val="65000"/>
                  <a:lumOff val="35000"/>
                </a:schemeClr>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Open and close your control panel</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Join audio:</a:t>
              </a:r>
            </a:p>
            <a:p>
              <a:pPr marL="342900" marR="0" lvl="0" indent="-342900" algn="just"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Choose </a:t>
              </a:r>
              <a:r>
                <a:rPr kumimoji="0" lang="en-US" sz="1800" b="1" i="0" u="none" strike="noStrike" kern="1200" cap="none" spc="0" normalizeH="0" baseline="0" noProof="0" dirty="0">
                  <a:ln>
                    <a:noFill/>
                  </a:ln>
                  <a:solidFill>
                    <a:prstClr val="black">
                      <a:lumMod val="65000"/>
                      <a:lumOff val="35000"/>
                    </a:prstClr>
                  </a:solidFill>
                  <a:effectLst/>
                  <a:uLnTx/>
                  <a:uFillTx/>
                  <a:latin typeface="Calibri"/>
                  <a:ea typeface="+mn-ea"/>
                  <a:cs typeface="+mn-cs"/>
                </a:rPr>
                <a:t>Mic &amp; Speakers</a:t>
              </a: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 to use VoIP</a:t>
              </a:r>
            </a:p>
            <a:p>
              <a:pPr marL="342900" marR="0" lvl="0" indent="-342900" algn="just"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Choose </a:t>
              </a:r>
              <a:r>
                <a:rPr kumimoji="0" lang="en-US" sz="1800" b="1" i="0" u="none" strike="noStrike" kern="1200" cap="none" spc="0" normalizeH="0" baseline="0" noProof="0" dirty="0">
                  <a:ln>
                    <a:noFill/>
                  </a:ln>
                  <a:solidFill>
                    <a:prstClr val="black">
                      <a:lumMod val="65000"/>
                      <a:lumOff val="35000"/>
                    </a:prstClr>
                  </a:solidFill>
                  <a:effectLst/>
                  <a:uLnTx/>
                  <a:uFillTx/>
                  <a:latin typeface="Calibri"/>
                  <a:ea typeface="+mn-ea"/>
                  <a:cs typeface="+mn-cs"/>
                </a:rPr>
                <a:t>Telephone</a:t>
              </a: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 and dial using the information provided</a:t>
              </a:r>
            </a:p>
            <a:p>
              <a:pPr marL="0" marR="0" lvl="0" indent="0" algn="just" defTabSz="914400" rtl="0" eaLnBrk="1" fontAlgn="auto" latinLnBrk="0" hangingPunct="1">
                <a:lnSpc>
                  <a:spcPct val="100000"/>
                </a:lnSpc>
                <a:spcBef>
                  <a:spcPts val="0"/>
                </a:spcBef>
                <a:spcAft>
                  <a:spcPts val="0"/>
                </a:spcAft>
                <a:buClrTx/>
                <a:buSzTx/>
                <a:buFontTx/>
                <a:buNone/>
                <a:tabLst/>
                <a:defRPr/>
              </a:pPr>
              <a:b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b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Submit questions and comments via the Questions panel</a:t>
              </a:r>
            </a:p>
            <a:p>
              <a:pPr marL="342900" marR="0" lvl="0" indent="-342900" algn="just"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lumMod val="65000"/>
                      <a:lumOff val="35000"/>
                    </a:prstClr>
                  </a:solidFill>
                  <a:effectLst/>
                  <a:uLnTx/>
                  <a:uFillTx/>
                  <a:latin typeface="Calibri"/>
                  <a:ea typeface="+mn-ea"/>
                  <a:cs typeface="+mn-cs"/>
                </a:rPr>
                <a:t>Note: </a:t>
              </a:r>
              <a:r>
                <a:rPr kumimoji="0" lang="en-US" sz="1800" b="0" i="0" u="none" strike="noStrike" kern="1200" cap="none" spc="0" normalizeH="0" baseline="0" noProof="0" dirty="0">
                  <a:ln>
                    <a:noFill/>
                  </a:ln>
                  <a:solidFill>
                    <a:prstClr val="black">
                      <a:lumMod val="65000"/>
                      <a:lumOff val="35000"/>
                    </a:prstClr>
                  </a:solidFill>
                  <a:effectLst/>
                  <a:uLnTx/>
                  <a:uFillTx/>
                  <a:latin typeface="Calibri"/>
                  <a:ea typeface="+mn-ea"/>
                  <a:cs typeface="+mn-cs"/>
                </a:rPr>
                <a:t>Today’s presentation is being recorded and will be provided within approximately 1 week.</a:t>
              </a:r>
              <a:endParaRPr kumimoji="0" lang="en-US" sz="1800" b="1" i="0" u="none" strike="noStrike" kern="1200" cap="none" spc="0" normalizeH="0" baseline="0" noProof="0" dirty="0">
                <a:ln>
                  <a:noFill/>
                </a:ln>
                <a:solidFill>
                  <a:prstClr val="black">
                    <a:lumMod val="65000"/>
                    <a:lumOff val="35000"/>
                  </a:prstClr>
                </a:solidFill>
                <a:effectLst/>
                <a:uLnTx/>
                <a:uFillTx/>
                <a:latin typeface="Calibri"/>
                <a:ea typeface="+mn-ea"/>
                <a:cs typeface="+mn-cs"/>
              </a:endParaRPr>
            </a:p>
          </p:txBody>
        </p:sp>
        <p:sp>
          <p:nvSpPr>
            <p:cNvPr id="6" name="Rectangle 5"/>
            <p:cNvSpPr/>
            <p:nvPr/>
          </p:nvSpPr>
          <p:spPr>
            <a:xfrm>
              <a:off x="4573393" y="1447800"/>
              <a:ext cx="3921618" cy="446964"/>
            </a:xfrm>
            <a:prstGeom prst="rect">
              <a:avLst/>
            </a:prstGeom>
            <a:solidFill>
              <a:schemeClr val="tx1">
                <a:lumMod val="65000"/>
                <a:lumOff val="3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a:ea typeface="+mn-ea"/>
                  <a:cs typeface="+mn-cs"/>
                </a:rPr>
                <a:t>Your Participation</a:t>
              </a:r>
            </a:p>
          </p:txBody>
        </p:sp>
      </p:gr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567" y="914400"/>
            <a:ext cx="3078945" cy="5184127"/>
          </a:xfrm>
          <a:prstGeom prst="rect">
            <a:avLst/>
          </a:prstGeom>
        </p:spPr>
      </p:pic>
    </p:spTree>
    <p:extLst>
      <p:ext uri="{BB962C8B-B14F-4D97-AF65-F5344CB8AC3E}">
        <p14:creationId xmlns:p14="http://schemas.microsoft.com/office/powerpoint/2010/main" val="2985612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Succession loans</a:t>
            </a:r>
          </a:p>
        </p:txBody>
      </p:sp>
      <p:sp>
        <p:nvSpPr>
          <p:cNvPr id="3" name="Content Placeholder 2"/>
          <p:cNvSpPr>
            <a:spLocks noGrp="1"/>
          </p:cNvSpPr>
          <p:nvPr>
            <p:ph idx="1"/>
          </p:nvPr>
        </p:nvSpPr>
        <p:spPr/>
        <p:txBody>
          <a:bodyPr/>
          <a:lstStyle/>
          <a:p>
            <a:r>
              <a:rPr lang="en-CA" dirty="0"/>
              <a:t>For entrepreneurs looking to take over an existing business</a:t>
            </a:r>
          </a:p>
          <a:p>
            <a:r>
              <a:rPr lang="en-CA" dirty="0"/>
              <a:t>In the next decade, there will be more businesses for sale than entrepreneurs to purchase them</a:t>
            </a:r>
          </a:p>
          <a:p>
            <a:r>
              <a:rPr lang="en-CA" dirty="0"/>
              <a:t>Learn more at VentureConnect.ca </a:t>
            </a:r>
          </a:p>
          <a:p>
            <a:endParaRPr lang="en-CA" dirty="0"/>
          </a:p>
        </p:txBody>
      </p:sp>
    </p:spTree>
    <p:extLst>
      <p:ext uri="{BB962C8B-B14F-4D97-AF65-F5344CB8AC3E}">
        <p14:creationId xmlns:p14="http://schemas.microsoft.com/office/powerpoint/2010/main" val="16157756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a:t>Lending Sources for Businesses in Small Communities</a:t>
            </a:r>
          </a:p>
        </p:txBody>
      </p:sp>
      <p:sp>
        <p:nvSpPr>
          <p:cNvPr id="4" name="Subtitle 3"/>
          <p:cNvSpPr>
            <a:spLocks noGrp="1"/>
          </p:cNvSpPr>
          <p:nvPr>
            <p:ph type="subTitle" idx="1"/>
          </p:nvPr>
        </p:nvSpPr>
        <p:spPr/>
        <p:txBody>
          <a:bodyPr/>
          <a:lstStyle/>
          <a:p>
            <a:endParaRPr lang="en-CA" dirty="0"/>
          </a:p>
        </p:txBody>
      </p:sp>
    </p:spTree>
    <p:extLst>
      <p:ext uri="{BB962C8B-B14F-4D97-AF65-F5344CB8AC3E}">
        <p14:creationId xmlns:p14="http://schemas.microsoft.com/office/powerpoint/2010/main" val="715052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Big 5 Banks &amp; Credit Unions</a:t>
            </a:r>
          </a:p>
        </p:txBody>
      </p:sp>
      <p:sp>
        <p:nvSpPr>
          <p:cNvPr id="3" name="Content Placeholder 2"/>
          <p:cNvSpPr>
            <a:spLocks noGrp="1"/>
          </p:cNvSpPr>
          <p:nvPr>
            <p:ph idx="1"/>
          </p:nvPr>
        </p:nvSpPr>
        <p:spPr/>
        <p:txBody>
          <a:bodyPr/>
          <a:lstStyle/>
          <a:p>
            <a:r>
              <a:rPr lang="en-CA" dirty="0"/>
              <a:t>Majority of rural communities have one of the 5 major banks or a credit union in their community</a:t>
            </a:r>
          </a:p>
          <a:p>
            <a:r>
              <a:rPr lang="en-CA" dirty="0"/>
              <a:t>These financial institutions offer several  loan options for businesses</a:t>
            </a:r>
          </a:p>
          <a:p>
            <a:r>
              <a:rPr lang="en-CA" dirty="0"/>
              <a:t>Relationships are key</a:t>
            </a:r>
          </a:p>
        </p:txBody>
      </p:sp>
    </p:spTree>
    <p:extLst>
      <p:ext uri="{BB962C8B-B14F-4D97-AF65-F5344CB8AC3E}">
        <p14:creationId xmlns:p14="http://schemas.microsoft.com/office/powerpoint/2010/main" val="3999412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Canada Small Business Financing Program</a:t>
            </a:r>
          </a:p>
        </p:txBody>
      </p:sp>
      <p:sp>
        <p:nvSpPr>
          <p:cNvPr id="3" name="Content Placeholder 2"/>
          <p:cNvSpPr>
            <a:spLocks noGrp="1"/>
          </p:cNvSpPr>
          <p:nvPr>
            <p:ph idx="1"/>
          </p:nvPr>
        </p:nvSpPr>
        <p:spPr/>
        <p:txBody>
          <a:bodyPr>
            <a:normAutofit/>
          </a:bodyPr>
          <a:lstStyle/>
          <a:p>
            <a:pPr marL="0" indent="0">
              <a:buNone/>
            </a:pPr>
            <a:endParaRPr lang="en-CA" dirty="0"/>
          </a:p>
          <a:p>
            <a:r>
              <a:rPr lang="en-CA" dirty="0"/>
              <a:t>Applications are made through your financial institution </a:t>
            </a:r>
          </a:p>
          <a:p>
            <a:r>
              <a:rPr lang="en-CA" dirty="0"/>
              <a:t>Check the website before you visit your local bank</a:t>
            </a:r>
          </a:p>
        </p:txBody>
      </p:sp>
    </p:spTree>
    <p:extLst>
      <p:ext uri="{BB962C8B-B14F-4D97-AF65-F5344CB8AC3E}">
        <p14:creationId xmlns:p14="http://schemas.microsoft.com/office/powerpoint/2010/main" val="964179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Government-Backed Lenders</a:t>
            </a:r>
          </a:p>
        </p:txBody>
      </p:sp>
      <p:sp>
        <p:nvSpPr>
          <p:cNvPr id="3" name="Content Placeholder 2"/>
          <p:cNvSpPr>
            <a:spLocks noGrp="1"/>
          </p:cNvSpPr>
          <p:nvPr>
            <p:ph idx="1"/>
          </p:nvPr>
        </p:nvSpPr>
        <p:spPr/>
        <p:txBody>
          <a:bodyPr>
            <a:normAutofit/>
          </a:bodyPr>
          <a:lstStyle/>
          <a:p>
            <a:r>
              <a:rPr lang="en-US" dirty="0"/>
              <a:t>The Canada Small Business Financing Program </a:t>
            </a:r>
            <a:endParaRPr lang="en-CA" dirty="0"/>
          </a:p>
          <a:p>
            <a:r>
              <a:rPr lang="en-CA" dirty="0"/>
              <a:t>Business Development Bank of Canada</a:t>
            </a:r>
          </a:p>
          <a:p>
            <a:r>
              <a:rPr lang="en-CA" dirty="0"/>
              <a:t>Women’s Enterprise Centre</a:t>
            </a:r>
          </a:p>
          <a:p>
            <a:r>
              <a:rPr lang="en-CA" dirty="0"/>
              <a:t>Futurpreneur</a:t>
            </a:r>
          </a:p>
          <a:p>
            <a:r>
              <a:rPr lang="en-CA" dirty="0"/>
              <a:t>And Community Futures </a:t>
            </a:r>
          </a:p>
        </p:txBody>
      </p:sp>
    </p:spTree>
    <p:extLst>
      <p:ext uri="{BB962C8B-B14F-4D97-AF65-F5344CB8AC3E}">
        <p14:creationId xmlns:p14="http://schemas.microsoft.com/office/powerpoint/2010/main" val="4792143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Spotlight on: Community Futures</a:t>
            </a:r>
          </a:p>
        </p:txBody>
      </p:sp>
      <p:sp>
        <p:nvSpPr>
          <p:cNvPr id="3" name="Content Placeholder 2"/>
          <p:cNvSpPr>
            <a:spLocks noGrp="1"/>
          </p:cNvSpPr>
          <p:nvPr>
            <p:ph idx="1"/>
          </p:nvPr>
        </p:nvSpPr>
        <p:spPr>
          <a:xfrm>
            <a:off x="457200" y="1340768"/>
            <a:ext cx="8229600" cy="4608512"/>
          </a:xfrm>
        </p:spPr>
        <p:txBody>
          <a:bodyPr>
            <a:normAutofit/>
          </a:bodyPr>
          <a:lstStyle/>
          <a:p>
            <a:endParaRPr lang="en-CA" dirty="0"/>
          </a:p>
          <a:p>
            <a:r>
              <a:rPr lang="en-CA" dirty="0"/>
              <a:t>Decisions are made locally</a:t>
            </a:r>
          </a:p>
          <a:p>
            <a:r>
              <a:rPr lang="en-CA" dirty="0"/>
              <a:t>Partnerships with likeminded financial institutions and organizations </a:t>
            </a:r>
          </a:p>
          <a:p>
            <a:r>
              <a:rPr lang="en-CA" dirty="0"/>
              <a:t>High-risk lenders</a:t>
            </a:r>
          </a:p>
          <a:p>
            <a:r>
              <a:rPr lang="en-CA" dirty="0"/>
              <a:t>Focus on loans that will support the local economy</a:t>
            </a:r>
          </a:p>
        </p:txBody>
      </p:sp>
      <p:grpSp>
        <p:nvGrpSpPr>
          <p:cNvPr id="4" name="Group 3">
            <a:extLst>
              <a:ext uri="{FF2B5EF4-FFF2-40B4-BE49-F238E27FC236}">
                <a16:creationId xmlns:a16="http://schemas.microsoft.com/office/drawing/2014/main" id="{1B8EE0AD-C231-4DBD-A775-D4079EFF5750}"/>
              </a:ext>
            </a:extLst>
          </p:cNvPr>
          <p:cNvGrpSpPr/>
          <p:nvPr/>
        </p:nvGrpSpPr>
        <p:grpSpPr>
          <a:xfrm>
            <a:off x="6372200" y="4869160"/>
            <a:ext cx="2710432" cy="1800200"/>
            <a:chOff x="6372200" y="4869160"/>
            <a:chExt cx="2710432" cy="1800200"/>
          </a:xfrm>
        </p:grpSpPr>
        <p:sp>
          <p:nvSpPr>
            <p:cNvPr id="5" name="Rectangle 4">
              <a:extLst>
                <a:ext uri="{FF2B5EF4-FFF2-40B4-BE49-F238E27FC236}">
                  <a16:creationId xmlns:a16="http://schemas.microsoft.com/office/drawing/2014/main" id="{C89AF579-FFEC-49D7-859D-7C6F8B3DF331}"/>
                </a:ext>
              </a:extLst>
            </p:cNvPr>
            <p:cNvSpPr/>
            <p:nvPr/>
          </p:nvSpPr>
          <p:spPr>
            <a:xfrm>
              <a:off x="6372200" y="4869160"/>
              <a:ext cx="2520280" cy="1800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2" descr="https://www.communityfutures.ca/sites/default/files/cfbc-logo_2.png">
              <a:extLst>
                <a:ext uri="{FF2B5EF4-FFF2-40B4-BE49-F238E27FC236}">
                  <a16:creationId xmlns:a16="http://schemas.microsoft.com/office/drawing/2014/main" id="{607EAD69-761B-43D9-B020-DD8D0E36CB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5562601"/>
              <a:ext cx="2638424" cy="106423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72367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Tips on Accessing Debt Capital</a:t>
            </a:r>
          </a:p>
        </p:txBody>
      </p:sp>
      <p:sp>
        <p:nvSpPr>
          <p:cNvPr id="4" name="Subtitle 3"/>
          <p:cNvSpPr>
            <a:spLocks noGrp="1"/>
          </p:cNvSpPr>
          <p:nvPr>
            <p:ph type="subTitle" idx="1"/>
          </p:nvPr>
        </p:nvSpPr>
        <p:spPr/>
        <p:txBody>
          <a:bodyPr/>
          <a:lstStyle/>
          <a:p>
            <a:endParaRPr lang="en-CA"/>
          </a:p>
        </p:txBody>
      </p:sp>
    </p:spTree>
    <p:extLst>
      <p:ext uri="{BB962C8B-B14F-4D97-AF65-F5344CB8AC3E}">
        <p14:creationId xmlns:p14="http://schemas.microsoft.com/office/powerpoint/2010/main" val="1179726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t>Being a Good Candidate for a Loan</a:t>
            </a:r>
          </a:p>
        </p:txBody>
      </p:sp>
      <p:sp>
        <p:nvSpPr>
          <p:cNvPr id="5" name="Content Placeholder 4"/>
          <p:cNvSpPr>
            <a:spLocks noGrp="1"/>
          </p:cNvSpPr>
          <p:nvPr>
            <p:ph idx="1"/>
          </p:nvPr>
        </p:nvSpPr>
        <p:spPr/>
        <p:txBody>
          <a:bodyPr/>
          <a:lstStyle/>
          <a:p>
            <a:r>
              <a:rPr lang="en-CA" dirty="0"/>
              <a:t>Capable Product or service</a:t>
            </a:r>
          </a:p>
          <a:p>
            <a:r>
              <a:rPr lang="en-CA" dirty="0"/>
              <a:t>Exemplify experience and enthusiasm </a:t>
            </a:r>
          </a:p>
          <a:p>
            <a:r>
              <a:rPr lang="en-CA" dirty="0"/>
              <a:t>Momentum (not just equity)</a:t>
            </a:r>
          </a:p>
          <a:p>
            <a:r>
              <a:rPr lang="en-CA" dirty="0"/>
              <a:t>Reliable business and financial plan</a:t>
            </a:r>
          </a:p>
          <a:p>
            <a:r>
              <a:rPr lang="en-CA" dirty="0"/>
              <a:t>Collateral and Credit (if possible)</a:t>
            </a:r>
          </a:p>
          <a:p>
            <a:r>
              <a:rPr lang="en-CA" dirty="0"/>
              <a:t>Network and professional advisors  </a:t>
            </a:r>
          </a:p>
        </p:txBody>
      </p:sp>
    </p:spTree>
    <p:extLst>
      <p:ext uri="{BB962C8B-B14F-4D97-AF65-F5344CB8AC3E}">
        <p14:creationId xmlns:p14="http://schemas.microsoft.com/office/powerpoint/2010/main" val="28751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How Small Business BC Can Help</a:t>
            </a:r>
          </a:p>
        </p:txBody>
      </p:sp>
      <p:sp>
        <p:nvSpPr>
          <p:cNvPr id="3" name="Content Placeholder 2"/>
          <p:cNvSpPr>
            <a:spLocks noGrp="1"/>
          </p:cNvSpPr>
          <p:nvPr>
            <p:ph idx="1"/>
          </p:nvPr>
        </p:nvSpPr>
        <p:spPr>
          <a:xfrm>
            <a:off x="457200" y="1700808"/>
            <a:ext cx="7931224" cy="3170312"/>
          </a:xfrm>
        </p:spPr>
        <p:txBody>
          <a:bodyPr/>
          <a:lstStyle/>
          <a:p>
            <a:r>
              <a:rPr lang="en-CA" dirty="0"/>
              <a:t>Provide one-one Coaching </a:t>
            </a:r>
          </a:p>
          <a:p>
            <a:r>
              <a:rPr lang="en-CA" dirty="0"/>
              <a:t>Rich content library to learn for </a:t>
            </a:r>
            <a:r>
              <a:rPr lang="en-CA" i="1" dirty="0"/>
              <a:t>Free</a:t>
            </a:r>
          </a:p>
          <a:p>
            <a:r>
              <a:rPr lang="en-CA" dirty="0"/>
              <a:t>40+ topics in Education Centre</a:t>
            </a:r>
          </a:p>
          <a:p>
            <a:r>
              <a:rPr lang="en-CA" dirty="0"/>
              <a:t>Interactive webinar</a:t>
            </a:r>
          </a:p>
          <a:p>
            <a:r>
              <a:rPr lang="en-CA" i="1" dirty="0"/>
              <a:t>Talk To an Expert</a:t>
            </a:r>
          </a:p>
        </p:txBody>
      </p:sp>
      <p:pic>
        <p:nvPicPr>
          <p:cNvPr id="4" name="Picture 3">
            <a:extLst>
              <a:ext uri="{FF2B5EF4-FFF2-40B4-BE49-F238E27FC236}">
                <a16:creationId xmlns:a16="http://schemas.microsoft.com/office/drawing/2014/main" id="{BE6B498C-AAB7-4C50-9ECC-F9CB3A154C5D}"/>
              </a:ext>
            </a:extLst>
          </p:cNvPr>
          <p:cNvPicPr>
            <a:picLocks noChangeAspect="1"/>
          </p:cNvPicPr>
          <p:nvPr/>
        </p:nvPicPr>
        <p:blipFill>
          <a:blip r:embed="rId3"/>
          <a:stretch>
            <a:fillRect/>
          </a:stretch>
        </p:blipFill>
        <p:spPr>
          <a:xfrm>
            <a:off x="6308901" y="5013176"/>
            <a:ext cx="2829385" cy="1768366"/>
          </a:xfrm>
          <a:prstGeom prst="rect">
            <a:avLst/>
          </a:prstGeom>
        </p:spPr>
      </p:pic>
    </p:spTree>
    <p:extLst>
      <p:ext uri="{BB962C8B-B14F-4D97-AF65-F5344CB8AC3E}">
        <p14:creationId xmlns:p14="http://schemas.microsoft.com/office/powerpoint/2010/main" val="3722383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How Can You Help Businesses?</a:t>
            </a:r>
          </a:p>
        </p:txBody>
      </p:sp>
      <p:sp>
        <p:nvSpPr>
          <p:cNvPr id="3" name="Content Placeholder 2"/>
          <p:cNvSpPr>
            <a:spLocks noGrp="1"/>
          </p:cNvSpPr>
          <p:nvPr>
            <p:ph idx="1"/>
          </p:nvPr>
        </p:nvSpPr>
        <p:spPr/>
        <p:txBody>
          <a:bodyPr>
            <a:normAutofit fontScale="92500" lnSpcReduction="10000"/>
          </a:bodyPr>
          <a:lstStyle/>
          <a:p>
            <a:r>
              <a:rPr lang="en-CA" dirty="0"/>
              <a:t>Provide/arrange business planning supports</a:t>
            </a:r>
          </a:p>
          <a:p>
            <a:r>
              <a:rPr lang="en-CA" dirty="0"/>
              <a:t>Build/maintain networks with financial institutions</a:t>
            </a:r>
          </a:p>
          <a:p>
            <a:r>
              <a:rPr lang="en-CA" dirty="0"/>
              <a:t>Referrals to legal/accounting support</a:t>
            </a:r>
          </a:p>
          <a:p>
            <a:r>
              <a:rPr lang="en-CA" dirty="0"/>
              <a:t>Make connections to government-based lending programs</a:t>
            </a:r>
          </a:p>
          <a:p>
            <a:endParaRPr lang="en-CA" dirty="0"/>
          </a:p>
          <a:p>
            <a:r>
              <a:rPr lang="en-CA" dirty="0"/>
              <a:t>Work regionally!</a:t>
            </a:r>
          </a:p>
        </p:txBody>
      </p:sp>
    </p:spTree>
    <p:extLst>
      <p:ext uri="{BB962C8B-B14F-4D97-AF65-F5344CB8AC3E}">
        <p14:creationId xmlns:p14="http://schemas.microsoft.com/office/powerpoint/2010/main" val="767669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Session Recording</a:t>
            </a:r>
          </a:p>
        </p:txBody>
      </p:sp>
      <p:sp>
        <p:nvSpPr>
          <p:cNvPr id="3" name="Content Placeholder 2"/>
          <p:cNvSpPr>
            <a:spLocks noGrp="1"/>
          </p:cNvSpPr>
          <p:nvPr>
            <p:ph idx="1"/>
          </p:nvPr>
        </p:nvSpPr>
        <p:spPr>
          <a:xfrm>
            <a:off x="457200" y="1600201"/>
            <a:ext cx="8229600" cy="3962400"/>
          </a:xfrm>
        </p:spPr>
        <p:txBody>
          <a:bodyPr/>
          <a:lstStyle/>
          <a:p>
            <a:r>
              <a:rPr lang="en-CA" dirty="0"/>
              <a:t>Recording of today’s session will be available online shortly</a:t>
            </a:r>
          </a:p>
          <a:p>
            <a:r>
              <a:rPr lang="en-CA" dirty="0"/>
              <a:t>Visit </a:t>
            </a:r>
            <a:r>
              <a:rPr lang="en-CA" b="1" dirty="0"/>
              <a:t>gov.bc.ca/</a:t>
            </a:r>
            <a:r>
              <a:rPr lang="en-CA" b="1" dirty="0" err="1"/>
              <a:t>EconomicDevelopment</a:t>
            </a:r>
            <a:r>
              <a:rPr lang="en-CA" dirty="0"/>
              <a:t> and look under </a:t>
            </a:r>
            <a:r>
              <a:rPr lang="en-CA" i="1" dirty="0"/>
              <a:t>BC Ideas Exchange </a:t>
            </a:r>
            <a:r>
              <a:rPr lang="en-CA" dirty="0"/>
              <a:t>for our past webinars</a:t>
            </a:r>
          </a:p>
          <a:p>
            <a:pPr marL="0" indent="0">
              <a:buNone/>
            </a:pPr>
            <a:endParaRPr lang="en-CA" dirty="0"/>
          </a:p>
        </p:txBody>
      </p:sp>
    </p:spTree>
    <p:extLst>
      <p:ext uri="{BB962C8B-B14F-4D97-AF65-F5344CB8AC3E}">
        <p14:creationId xmlns:p14="http://schemas.microsoft.com/office/powerpoint/2010/main" val="1839730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Resources &amp; Support Organizations </a:t>
            </a:r>
          </a:p>
        </p:txBody>
      </p:sp>
      <p:sp>
        <p:nvSpPr>
          <p:cNvPr id="10" name="Content Placeholder 2">
            <a:extLst>
              <a:ext uri="{FF2B5EF4-FFF2-40B4-BE49-F238E27FC236}">
                <a16:creationId xmlns:a16="http://schemas.microsoft.com/office/drawing/2014/main" id="{5DCD9989-0A69-4056-94E9-689416DE355A}"/>
              </a:ext>
            </a:extLst>
          </p:cNvPr>
          <p:cNvSpPr>
            <a:spLocks noGrp="1"/>
          </p:cNvSpPr>
          <p:nvPr>
            <p:ph idx="1"/>
          </p:nvPr>
        </p:nvSpPr>
        <p:spPr/>
        <p:txBody>
          <a:bodyPr>
            <a:normAutofit/>
          </a:bodyPr>
          <a:lstStyle/>
          <a:p>
            <a:r>
              <a:rPr lang="en-CA" sz="2800" dirty="0">
                <a:hlinkClick r:id="rId3"/>
              </a:rPr>
              <a:t>Credit Counselling Society</a:t>
            </a:r>
            <a:endParaRPr lang="en-CA" sz="2800" dirty="0"/>
          </a:p>
          <a:p>
            <a:r>
              <a:rPr lang="en-CA" sz="2800" dirty="0">
                <a:hlinkClick r:id="rId4"/>
              </a:rPr>
              <a:t>Business Development Bank of Canada</a:t>
            </a:r>
            <a:endParaRPr lang="en-CA" sz="2800" dirty="0"/>
          </a:p>
          <a:p>
            <a:r>
              <a:rPr lang="en-CA" sz="2800" dirty="0">
                <a:hlinkClick r:id="rId5"/>
              </a:rPr>
              <a:t>Women’s Enterprise Centre</a:t>
            </a:r>
            <a:endParaRPr lang="en-CA" sz="2800" dirty="0"/>
          </a:p>
          <a:p>
            <a:r>
              <a:rPr lang="en-CA" sz="2800" dirty="0">
                <a:hlinkClick r:id="rId6"/>
              </a:rPr>
              <a:t>Futurpreneur</a:t>
            </a:r>
            <a:endParaRPr lang="en-CA" sz="2800" dirty="0"/>
          </a:p>
          <a:p>
            <a:r>
              <a:rPr lang="en-CA" sz="2800" dirty="0">
                <a:hlinkClick r:id="rId7"/>
              </a:rPr>
              <a:t>Innovation Canada’s program and service tool</a:t>
            </a:r>
            <a:endParaRPr lang="en-CA" sz="2800" dirty="0"/>
          </a:p>
          <a:p>
            <a:r>
              <a:rPr lang="en-CA" sz="2800" dirty="0">
                <a:hlinkClick r:id="rId8"/>
              </a:rPr>
              <a:t>Canada Small Business Financing Program</a:t>
            </a:r>
            <a:endParaRPr lang="en-CA" sz="2800" dirty="0"/>
          </a:p>
          <a:p>
            <a:r>
              <a:rPr lang="en-CA" sz="2800" dirty="0">
                <a:hlinkClick r:id="rId9"/>
              </a:rPr>
              <a:t>Coast Funds</a:t>
            </a:r>
            <a:endParaRPr lang="en-CA" sz="2800" dirty="0"/>
          </a:p>
          <a:p>
            <a:endParaRPr lang="en-CA" dirty="0"/>
          </a:p>
          <a:p>
            <a:endParaRPr lang="en-CA" dirty="0"/>
          </a:p>
        </p:txBody>
      </p:sp>
      <p:sp>
        <p:nvSpPr>
          <p:cNvPr id="4" name="AutoShape 4" descr="Image result for Small Business B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 name="AutoShape 6" descr="data:image/png;base64,iVBORw0KGgoAAAANSUhEUgAAARUAAAC2CAMAAADAz+kkAAAAyVBMVEX///+fIYsAks97wUMAj86YAIJytN3z+v2cE4j26vS8ea+7b6327PUAi8yaAIUAjs1yvTF2vznz+e+02prM5fPI5LTg79VjstynP5WNxOUwodarTJvWsc/cvdYAicydF4jJlb+92e2s1ewgl9HX6sfk8vrR5PKhK47MncSn1Ibr9OPEi7oAg8mdzOjm0OKRymWcznaQAHh9uuBLqNnGkLz59fnSqcqlN5KzZKbfxNqs1pHT6MP6/PjE4q9puhvm8tyExFCKx1qvWKD1jSq0AAAHn0lEQVR4nO2aa1viOhRGobaAOulFEeQihcGqqDgMFW+DOuP//1EnO0lpi/s8KqjjPH3XB0l2kh6yJtmJ9ZRKAAAAAAAAAAAAACsz+/YJbP7tWb6VG+cT+PmvadkOyx+PAyuwAiuwAiuw8hxY4YAVDljhgBUOWOGAFQ5Y4YAVDljhgBUOWOGAFQ5Y4YAVDljhgBUOWOGAFQ5Y4YAVDljhgBUOWOGAFQ5Y4YAVDljhgBUOWOGAFQ5Y4YAVDljhgBUOWOGAFQ5Y4YAVDljhgBUOWOGAFQ5Y4YAVDljhgBUOWOGAFQ5Y4YAVDljhgBWOT7VS/SJ8KSt1YX8FvOYXs2J9BWxYYYAVDljhgBUOWOGAFQ5Y4YAVDljhgBWOFayENVeigzWJac4Uy9SjlvSnhszgtNeLVmzPYC+qukQxHRKSfHC5u5diPxtDvbK1la24+ye3F7dXN46canh5cnJyo+bsUnHLuNrqXnW3jIprGe8njwi3ZY1bfJwVu9IyVGyPvqosNdX3p5iaX3NQr9fHsbBN0Lbb1MmzTPfYtlspU5vGVOSYwbitxlgi/k41/YTVrThdE56d1crujEo1JYJKt64WR+GZoz10qJwsFpdGd93XWRH19Eu0hCUG8vM7dRhSxLPsYWRao1hOigrCrtAHVVX3sScyM4mEZbeTlwRH1Mk6MrVq017DinuVNnRC9xt9HjhGROnALS8MlfRieScrpab9zIqXvgWp5q1ULWOltWzFSsdEniWO0sbhOmuFIt8uyMaVW9ZWSk+hWUHaipnhhfMeVqIoUhMZiGUr3lSNqFPz0lopHQneitdKx7RtO1a1AS25ire6lfCG5vjTcTq3m3Juxsqm0ymlVkJTkWvpHay0e+J8rOa5bEV8lz/H56IXR2OKZq3IflkrKqUKmTt08FyIZiT3pHJUl09o1+u9NfJKuE2Rq47jqIVgrJTOLjJW3AMSlXO0hpVYiHNaFDJDcFaqLUv0dKrMWSk1exkrQmO2VXVqxuiVMx4qYWtlWx2bXZzRcZtYSdA7iErH9OM91kp9MKDNH1nPsq1nBFQHTTWpvJXS8HtqJVLI5KM9yMAglg+y28kTKt5aZ5B7mYRn2yavmEOpa6zU+lT4SaunX3uvbFsdMmeQt8iV0TCXV1Q8ylgx0PJIjq3SkUyvarnp/0C8Rl6R89pe/I3iSZ9BNbVg+pfGikPVjkMJ6JvzfmdQ5dkOkh1ayYmSP4OOFpN6ZsUS42QMnUhiurC01hlUlpm2r9PIrauslJ9KlHD72orOPPKeZ4aua2Uax7Fa9vofdrBY+FToiXisF8zUy1pR+Tljxdzi1ITFYoy8olCtpeWPvTWshN2a4zpqdpuOsnLsyPTacY0V5yIzVB7O2opTUxgruha+ykosPO+cZlERJKcq7+09mnO1Z3nNVk+InhXpOWWsiOQiks+2tIOaUxqj7n9Tz26PexSvG9+rWqFJn3SOy101Z20ldOXdRacTN9zPjd0PtZXLPnEZKisXupZ/7v9ZabbbbXUxmXpqiUSVWCWDgaAlE03lwo/U9HNWktuasVLRNG0ac1QZWomVqjzE2pal9ubqa6V2kGm4rGkr5fApSbKuXkRX3W73SmVid3F7IXSzIbeRXswrct9nb6LyDmZV89WcFX1BW8orpd4wW7PsKFPLXvnfauUsjW86ZWOlHKZW1AhH/s7sqK45K7M1rNBFbZh6kHcw9S+cac1ZkXn0uRW56zJjWp49TmvZDfTmHVQ7vpqZSdXMbz/HuuFEFm9Vzp2Z6VKvvptfK5m19hYrUYUabMtEoiZVRWyq1Wn+bktWrJ7+7dDLTqWXGUNPFO2BFl0d519hvP1NgtvZ7p/dlNWc9iUmfiyL1+G1+qnz8rVu3U8pl6/TyvVL2dZqJ1jJ3VMMm63W1LwFkCeIFU9lVb9sUR2tof6gVlkYZh6i4/kxtsxOldY0trO3ldXexYVheoCEYVjOFTOBNJKQq+Weyb+LM38Mz4XkIZTNAHbyMskyPdP+i7qdf07+EZknrGXlI/jn31DCCqzAygJY4YAVDljhgBUOWOGAFY7XWHFrH09ipffZ/2sti3jZysnWJ7Ct/1oQNStfgvELTgAAAIBicHq3uwp3jb/9xT+UxkOwCv7e3/7iH0rD31iFAFZgBVYIWOGAFQ5Y4YAVDljhgBUOWOF4hRV5wS+2lcWvOf5ChB/8GE3++EFxrfiPSXhnz8z+96Gqz3f94lrJvB/YUYHRon4KK8ResBFMMvVTv8hWdkejux3dEuguu/eyPv9R6LUy8QO1cQ79YJd63D0EftBobASFtjL682NyKj8ngarqDsuHc+GsaOYjf8Ofy8Lo+WWluFZKvwJtZQIrZOXxsNEgHae+T0l3V1sp+g764fvax8SnG9wOdZD324Lf4hZW7nx1XWls+P5kXtrzC22lcXiodhAdQqeqz6mq7gRFtpJAW+f3PK3vFtbKY9pw+lvl2EVkVNgdFNwfan7dT0zcHx3uzHce75cOoSJZ2Qh8Q3qXpXctwfLrlWJZeTWwAiuwooAVDljhgBUOWOGAFQ5Y4YAVDljhaDz4q/Bw/7e/+Icy31mN+cuPBgAAAAAAAAAAAPgs/gMLdkGb85IZNwAAAABJRU5ErkJgg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Tree>
    <p:extLst>
      <p:ext uri="{BB962C8B-B14F-4D97-AF65-F5344CB8AC3E}">
        <p14:creationId xmlns:p14="http://schemas.microsoft.com/office/powerpoint/2010/main" val="794580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Resources &amp; Support Organizations </a:t>
            </a:r>
          </a:p>
        </p:txBody>
      </p:sp>
      <p:sp>
        <p:nvSpPr>
          <p:cNvPr id="10" name="Content Placeholder 2">
            <a:extLst>
              <a:ext uri="{FF2B5EF4-FFF2-40B4-BE49-F238E27FC236}">
                <a16:creationId xmlns:a16="http://schemas.microsoft.com/office/drawing/2014/main" id="{5DCD9989-0A69-4056-94E9-689416DE355A}"/>
              </a:ext>
            </a:extLst>
          </p:cNvPr>
          <p:cNvSpPr>
            <a:spLocks noGrp="1"/>
          </p:cNvSpPr>
          <p:nvPr>
            <p:ph idx="1"/>
          </p:nvPr>
        </p:nvSpPr>
        <p:spPr/>
        <p:txBody>
          <a:bodyPr>
            <a:normAutofit fontScale="92500"/>
          </a:bodyPr>
          <a:lstStyle/>
          <a:p>
            <a:pPr marL="0" indent="0">
              <a:buNone/>
            </a:pPr>
            <a:r>
              <a:rPr lang="en-US" sz="3000" b="1" dirty="0"/>
              <a:t>Regional Economic Trusts:</a:t>
            </a:r>
          </a:p>
          <a:p>
            <a:r>
              <a:rPr lang="en-US" sz="3000" dirty="0">
                <a:hlinkClick r:id="rId3"/>
              </a:rPr>
              <a:t>Northern Development Initiative Trust</a:t>
            </a:r>
            <a:r>
              <a:rPr lang="en-US" sz="3000" dirty="0"/>
              <a:t> </a:t>
            </a:r>
          </a:p>
          <a:p>
            <a:r>
              <a:rPr lang="en-US" sz="3000" dirty="0">
                <a:hlinkClick r:id="rId4"/>
              </a:rPr>
              <a:t>Island Coastal Economic Trust</a:t>
            </a:r>
            <a:r>
              <a:rPr lang="en-US" sz="3000" dirty="0"/>
              <a:t> </a:t>
            </a:r>
          </a:p>
          <a:p>
            <a:r>
              <a:rPr lang="en-US" sz="3000" dirty="0">
                <a:hlinkClick r:id="rId5"/>
              </a:rPr>
              <a:t>Southern Interior Development Initiative Trust</a:t>
            </a:r>
            <a:r>
              <a:rPr lang="en-US" sz="3000" dirty="0"/>
              <a:t> </a:t>
            </a:r>
          </a:p>
          <a:p>
            <a:pPr marL="0" indent="0">
              <a:buNone/>
            </a:pPr>
            <a:r>
              <a:rPr lang="en-US" sz="3000" b="1" dirty="0"/>
              <a:t>Crown Corporations:</a:t>
            </a:r>
          </a:p>
          <a:p>
            <a:r>
              <a:rPr lang="en-US" sz="3000" dirty="0">
                <a:hlinkClick r:id="rId6"/>
              </a:rPr>
              <a:t>Nechako-</a:t>
            </a:r>
            <a:r>
              <a:rPr lang="en-US" sz="3000" dirty="0" err="1">
                <a:hlinkClick r:id="rId6"/>
              </a:rPr>
              <a:t>Kitamaat</a:t>
            </a:r>
            <a:r>
              <a:rPr lang="en-US" sz="3000" dirty="0">
                <a:hlinkClick r:id="rId6"/>
              </a:rPr>
              <a:t> Development Fund Society</a:t>
            </a:r>
            <a:r>
              <a:rPr lang="en-US" sz="3000" dirty="0"/>
              <a:t> </a:t>
            </a:r>
          </a:p>
          <a:p>
            <a:r>
              <a:rPr lang="en-US" sz="3000" dirty="0">
                <a:hlinkClick r:id="rId7"/>
              </a:rPr>
              <a:t>Columbia Basin Trust</a:t>
            </a:r>
            <a:endParaRPr lang="en-CA" sz="3000" dirty="0"/>
          </a:p>
          <a:p>
            <a:endParaRPr lang="en-CA" dirty="0">
              <a:hlinkClick r:id="rId8"/>
            </a:endParaRPr>
          </a:p>
          <a:p>
            <a:pPr marL="0" indent="0">
              <a:buNone/>
            </a:pPr>
            <a:endParaRPr lang="en-CA" dirty="0">
              <a:hlinkClick r:id="rId8"/>
            </a:endParaRPr>
          </a:p>
        </p:txBody>
      </p:sp>
      <p:sp>
        <p:nvSpPr>
          <p:cNvPr id="4" name="AutoShape 4" descr="Image result for Small Business B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 name="AutoShape 6" descr="data:image/png;base64,iVBORw0KGgoAAAANSUhEUgAAARUAAAC2CAMAAADAz+kkAAAAyVBMVEX///+fIYsAks97wUMAj86YAIJytN3z+v2cE4j26vS8ea+7b6327PUAi8yaAIUAjs1yvTF2vznz+e+02prM5fPI5LTg79VjstynP5WNxOUwodarTJvWsc/cvdYAicydF4jJlb+92e2s1ewgl9HX6sfk8vrR5PKhK47MncSn1Ibr9OPEi7oAg8mdzOjm0OKRymWcznaQAHh9uuBLqNnGkLz59fnSqcqlN5KzZKbfxNqs1pHT6MP6/PjE4q9puhvm8tyExFCKx1qvWKD1jSq0AAAHn0lEQVR4nO2aa1viOhRGobaAOulFEeQihcGqqDgMFW+DOuP//1EnO0lpi/s8KqjjPH3XB0l2kh6yJtmJ9ZRKAAAAAAAAAAAAACsz+/YJbP7tWb6VG+cT+PmvadkOyx+PAyuwAiuwAiuw8hxY4YAVDljhgBUOWOGAFQ5Y4YAVDljhgBUOWOGAFQ5Y4YAVDljhgBUOWOGAFQ5Y4YAVDljhgBUOWOGAFQ5Y4YAVDljhgBUOWOGAFQ5Y4YAVDljhgBUOWOGAFQ5Y4YAVDljhgBUOWOGAFQ5Y4YAVDljhgBUOWOGAFQ5Y4YAVDljhgBWOT7VS/SJ8KSt1YX8FvOYXs2J9BWxYYYAVDljhgBUOWOGAFQ5Y4YAVDljhgBWOFayENVeigzWJac4Uy9SjlvSnhszgtNeLVmzPYC+qukQxHRKSfHC5u5diPxtDvbK1la24+ye3F7dXN46canh5cnJyo+bsUnHLuNrqXnW3jIprGe8njwi3ZY1bfJwVu9IyVGyPvqosNdX3p5iaX3NQr9fHsbBN0Lbb1MmzTPfYtlspU5vGVOSYwbitxlgi/k41/YTVrThdE56d1crujEo1JYJKt64WR+GZoz10qJwsFpdGd93XWRH19Eu0hCUG8vM7dRhSxLPsYWRao1hOigrCrtAHVVX3sScyM4mEZbeTlwRH1Mk6MrVq017DinuVNnRC9xt9HjhGROnALS8MlfRieScrpab9zIqXvgWp5q1ULWOltWzFSsdEniWO0sbhOmuFIt8uyMaVW9ZWSk+hWUHaipnhhfMeVqIoUhMZiGUr3lSNqFPz0lopHQneitdKx7RtO1a1AS25ire6lfCG5vjTcTq3m3Juxsqm0ymlVkJTkWvpHay0e+J8rOa5bEV8lz/H56IXR2OKZq3IflkrKqUKmTt08FyIZiT3pHJUl09o1+u9NfJKuE2Rq47jqIVgrJTOLjJW3AMSlXO0hpVYiHNaFDJDcFaqLUv0dKrMWSk1exkrQmO2VXVqxuiVMx4qYWtlWx2bXZzRcZtYSdA7iErH9OM91kp9MKDNH1nPsq1nBFQHTTWpvJXS8HtqJVLI5KM9yMAglg+y28kTKt5aZ5B7mYRn2yavmEOpa6zU+lT4SaunX3uvbFsdMmeQt8iV0TCXV1Q8ylgx0PJIjq3SkUyvarnp/0C8Rl6R89pe/I3iSZ9BNbVg+pfGikPVjkMJ6JvzfmdQ5dkOkh1ayYmSP4OOFpN6ZsUS42QMnUhiurC01hlUlpm2r9PIrauslJ9KlHD72orOPPKeZ4aua2Uax7Fa9vofdrBY+FToiXisF8zUy1pR+Tljxdzi1ITFYoy8olCtpeWPvTWshN2a4zpqdpuOsnLsyPTacY0V5yIzVB7O2opTUxgruha+ykosPO+cZlERJKcq7+09mnO1Z3nNVk+InhXpOWWsiOQiks+2tIOaUxqj7n9Tz26PexSvG9+rWqFJn3SOy101Z20ldOXdRacTN9zPjd0PtZXLPnEZKisXupZ/7v9ZabbbbXUxmXpqiUSVWCWDgaAlE03lwo/U9HNWktuasVLRNG0ac1QZWomVqjzE2pal9ubqa6V2kGm4rGkr5fApSbKuXkRX3W73SmVid3F7IXSzIbeRXswrct9nb6LyDmZV89WcFX1BW8orpd4wW7PsKFPLXvnfauUsjW86ZWOlHKZW1AhH/s7sqK45K7M1rNBFbZh6kHcw9S+cac1ZkXn0uRW56zJjWp49TmvZDfTmHVQ7vpqZSdXMbz/HuuFEFm9Vzp2Z6VKvvptfK5m19hYrUYUabMtEoiZVRWyq1Wn+bktWrJ7+7dDLTqWXGUNPFO2BFl0d519hvP1NgtvZ7p/dlNWc9iUmfiyL1+G1+qnz8rVu3U8pl6/TyvVL2dZqJ1jJ3VMMm63W1LwFkCeIFU9lVb9sUR2tof6gVlkYZh6i4/kxtsxOldY0trO3ldXexYVheoCEYVjOFTOBNJKQq+Weyb+LM38Mz4XkIZTNAHbyMskyPdP+i7qdf07+EZknrGXlI/jn31DCCqzAygJY4YAVDljhgBUOWOGAFY7XWHFrH09ipffZ/2sti3jZysnWJ7Ct/1oQNStfgvELTgAAAIBicHq3uwp3jb/9xT+UxkOwCv7e3/7iH0rD31iFAFZgBVYIWOGAFQ5Y4YAVDljhgBUOWOF4hRV5wS+2lcWvOf5ChB/8GE3++EFxrfiPSXhnz8z+96Gqz3f94lrJvB/YUYHRon4KK8ResBFMMvVTv8hWdkejux3dEuguu/eyPv9R6LUy8QO1cQ79YJd63D0EftBobASFtjL682NyKj8ngarqDsuHc+GsaOYjf8Ofy8Lo+WWluFZKvwJtZQIrZOXxsNEgHae+T0l3V1sp+g764fvax8SnG9wOdZD324Lf4hZW7nx1XWls+P5kXtrzC22lcXiodhAdQqeqz6mq7gRFtpJAW+f3PK3vFtbKY9pw+lvl2EVkVNgdFNwfan7dT0zcHx3uzHce75cOoSJZ2Qh8Q3qXpXctwfLrlWJZeTWwAiuwooAVDljhgBUOWOGAFQ5Y4YAVDljhaDz4q/Bw/7e/+Icy31mN+cuPBgAAAAAAAAAAAPgs/gMLdkGb85IZNwAAAABJRU5ErkJgg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Tree>
    <p:extLst>
      <p:ext uri="{BB962C8B-B14F-4D97-AF65-F5344CB8AC3E}">
        <p14:creationId xmlns:p14="http://schemas.microsoft.com/office/powerpoint/2010/main" val="3546395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err="1"/>
              <a:t>QandA</a:t>
            </a:r>
            <a:endParaRPr lang="en-CA" dirty="0"/>
          </a:p>
        </p:txBody>
      </p:sp>
      <p:sp>
        <p:nvSpPr>
          <p:cNvPr id="3" name="Subtitle 2"/>
          <p:cNvSpPr>
            <a:spLocks noGrp="1"/>
          </p:cNvSpPr>
          <p:nvPr>
            <p:ph type="subTitle" idx="1"/>
          </p:nvPr>
        </p:nvSpPr>
        <p:spPr/>
        <p:txBody>
          <a:bodyPr/>
          <a:lstStyle/>
          <a:p>
            <a:endParaRPr lang="en-CA" dirty="0"/>
          </a:p>
        </p:txBody>
      </p:sp>
    </p:spTree>
    <p:extLst>
      <p:ext uri="{BB962C8B-B14F-4D97-AF65-F5344CB8AC3E}">
        <p14:creationId xmlns:p14="http://schemas.microsoft.com/office/powerpoint/2010/main" val="69468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After This Webinar</a:t>
            </a:r>
          </a:p>
        </p:txBody>
      </p:sp>
      <p:sp>
        <p:nvSpPr>
          <p:cNvPr id="3" name="Content Placeholder 2"/>
          <p:cNvSpPr>
            <a:spLocks noGrp="1"/>
          </p:cNvSpPr>
          <p:nvPr>
            <p:ph idx="1"/>
          </p:nvPr>
        </p:nvSpPr>
        <p:spPr>
          <a:xfrm>
            <a:off x="457200" y="1600201"/>
            <a:ext cx="8001000" cy="3962400"/>
          </a:xfrm>
        </p:spPr>
        <p:txBody>
          <a:bodyPr>
            <a:normAutofit fontScale="85000" lnSpcReduction="10000"/>
          </a:bodyPr>
          <a:lstStyle/>
          <a:p>
            <a:r>
              <a:rPr lang="en-CA" dirty="0"/>
              <a:t>Please complete the Feedback Survey after this webinar where you can request the complete survey results</a:t>
            </a:r>
          </a:p>
          <a:p>
            <a:endParaRPr lang="en-CA" dirty="0"/>
          </a:p>
          <a:p>
            <a:r>
              <a:rPr lang="en-CA" dirty="0"/>
              <a:t>Recording Posted In Approx. 1 Week to </a:t>
            </a:r>
            <a:r>
              <a:rPr lang="en-CA" b="1" dirty="0"/>
              <a:t>gov.bc.ca/</a:t>
            </a:r>
            <a:r>
              <a:rPr lang="en-CA" b="1" dirty="0" err="1"/>
              <a:t>economicdevelopment</a:t>
            </a:r>
            <a:r>
              <a:rPr lang="en-CA" b="1" dirty="0"/>
              <a:t> </a:t>
            </a:r>
          </a:p>
          <a:p>
            <a:pPr marL="400050" lvl="1" indent="0">
              <a:buNone/>
            </a:pPr>
            <a:r>
              <a:rPr lang="en-CA" b="1" i="1" dirty="0">
                <a:solidFill>
                  <a:schemeClr val="tx2"/>
                </a:solidFill>
              </a:rPr>
              <a:t>(look under BC Ideas Exchange)</a:t>
            </a:r>
          </a:p>
          <a:p>
            <a:endParaRPr lang="en-CA" dirty="0"/>
          </a:p>
          <a:p>
            <a:r>
              <a:rPr lang="en-CA" dirty="0"/>
              <a:t>Don’t forget to register for our next webinar!</a:t>
            </a:r>
          </a:p>
          <a:p>
            <a:endParaRPr lang="en-CA" dirty="0"/>
          </a:p>
          <a:p>
            <a:endParaRPr lang="en-CA" dirty="0"/>
          </a:p>
        </p:txBody>
      </p:sp>
      <p:pic>
        <p:nvPicPr>
          <p:cNvPr id="7" name="Picture 6">
            <a:extLst>
              <a:ext uri="{FF2B5EF4-FFF2-40B4-BE49-F238E27FC236}">
                <a16:creationId xmlns:a16="http://schemas.microsoft.com/office/drawing/2014/main" id="{75470342-6712-4571-BFA3-7643C7D773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5446" y="5562601"/>
            <a:ext cx="1908554" cy="1295399"/>
          </a:xfrm>
          <a:prstGeom prst="rect">
            <a:avLst/>
          </a:prstGeom>
        </p:spPr>
      </p:pic>
    </p:spTree>
    <p:extLst>
      <p:ext uri="{BB962C8B-B14F-4D97-AF65-F5344CB8AC3E}">
        <p14:creationId xmlns:p14="http://schemas.microsoft.com/office/powerpoint/2010/main" val="125683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CA" dirty="0"/>
              <a:t>Thank you for joining us!</a:t>
            </a:r>
          </a:p>
        </p:txBody>
      </p:sp>
      <p:sp>
        <p:nvSpPr>
          <p:cNvPr id="5" name="Subtitle 4"/>
          <p:cNvSpPr>
            <a:spLocks noGrp="1"/>
          </p:cNvSpPr>
          <p:nvPr>
            <p:ph type="subTitle" idx="1"/>
          </p:nvPr>
        </p:nvSpPr>
        <p:spPr/>
        <p:txBody>
          <a:bodyPr/>
          <a:lstStyle/>
          <a:p>
            <a:r>
              <a:rPr lang="en-CA" dirty="0"/>
              <a:t>Need more info?</a:t>
            </a:r>
          </a:p>
          <a:p>
            <a:r>
              <a:rPr lang="en-CA" dirty="0"/>
              <a:t>Email:  EconomicDevelopment@gov.bc.ca</a:t>
            </a:r>
          </a:p>
        </p:txBody>
      </p:sp>
    </p:spTree>
    <p:extLst>
      <p:ext uri="{BB962C8B-B14F-4D97-AF65-F5344CB8AC3E}">
        <p14:creationId xmlns:p14="http://schemas.microsoft.com/office/powerpoint/2010/main" val="68357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AF80FD-A97C-48E4-ACFC-D67E8854C0C6}"/>
              </a:ext>
            </a:extLst>
          </p:cNvPr>
          <p:cNvSpPr>
            <a:spLocks noGrp="1"/>
          </p:cNvSpPr>
          <p:nvPr>
            <p:ph idx="1"/>
          </p:nvPr>
        </p:nvSpPr>
        <p:spPr>
          <a:xfrm>
            <a:off x="457200" y="1600200"/>
            <a:ext cx="8229600" cy="4525963"/>
          </a:xfrm>
        </p:spPr>
        <p:txBody>
          <a:bodyPr>
            <a:normAutofit/>
          </a:bodyPr>
          <a:lstStyle/>
          <a:p>
            <a:pPr marL="0" indent="0">
              <a:buNone/>
            </a:pPr>
            <a:r>
              <a:rPr lang="en-CA" b="1" dirty="0"/>
              <a:t>Speakers:</a:t>
            </a:r>
          </a:p>
          <a:p>
            <a:pPr marL="0" indent="0">
              <a:buNone/>
            </a:pPr>
            <a:endParaRPr lang="en-CA" sz="2400" dirty="0"/>
          </a:p>
          <a:p>
            <a:pPr lvl="1"/>
            <a:r>
              <a:rPr lang="en-CA" b="1" dirty="0"/>
              <a:t>Dylan Hrycyshen</a:t>
            </a:r>
            <a:r>
              <a:rPr lang="en-CA" dirty="0"/>
              <a:t>, Business Advisor with Small Business BC</a:t>
            </a:r>
            <a:endParaRPr lang="en-US" b="1" dirty="0"/>
          </a:p>
          <a:p>
            <a:pPr lvl="1"/>
            <a:r>
              <a:rPr lang="en-US" b="1" dirty="0"/>
              <a:t>Susan Stearns</a:t>
            </a:r>
            <a:r>
              <a:rPr lang="en-US" dirty="0"/>
              <a:t>, General Manager, Community Futures Fraser Fort George </a:t>
            </a:r>
            <a:endParaRPr lang="en-US" sz="2400" dirty="0"/>
          </a:p>
        </p:txBody>
      </p:sp>
    </p:spTree>
    <p:extLst>
      <p:ext uri="{BB962C8B-B14F-4D97-AF65-F5344CB8AC3E}">
        <p14:creationId xmlns:p14="http://schemas.microsoft.com/office/powerpoint/2010/main" val="1810192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Learning Outcomes</a:t>
            </a:r>
          </a:p>
        </p:txBody>
      </p:sp>
      <p:sp>
        <p:nvSpPr>
          <p:cNvPr id="3" name="Content Placeholder 2"/>
          <p:cNvSpPr>
            <a:spLocks noGrp="1"/>
          </p:cNvSpPr>
          <p:nvPr>
            <p:ph idx="1"/>
          </p:nvPr>
        </p:nvSpPr>
        <p:spPr/>
        <p:txBody>
          <a:bodyPr>
            <a:normAutofit fontScale="92500" lnSpcReduction="20000"/>
          </a:bodyPr>
          <a:lstStyle/>
          <a:p>
            <a:pPr marL="0" indent="0">
              <a:buNone/>
            </a:pPr>
            <a:r>
              <a:rPr lang="en-CA" dirty="0"/>
              <a:t>After this webinar, you’ll be able to:</a:t>
            </a:r>
          </a:p>
          <a:p>
            <a:r>
              <a:rPr lang="en-CA" dirty="0"/>
              <a:t>Summarize the types of capital and forms of financial capital</a:t>
            </a:r>
          </a:p>
          <a:p>
            <a:r>
              <a:rPr lang="en-CA" dirty="0"/>
              <a:t>Describe the types of debt capital that businesses use and where they can access it</a:t>
            </a:r>
          </a:p>
          <a:p>
            <a:r>
              <a:rPr lang="en-CA" dirty="0"/>
              <a:t>Know what makes a good application for debt capital and how you can support business in your community access debt capital </a:t>
            </a:r>
          </a:p>
        </p:txBody>
      </p:sp>
    </p:spTree>
    <p:extLst>
      <p:ext uri="{BB962C8B-B14F-4D97-AF65-F5344CB8AC3E}">
        <p14:creationId xmlns:p14="http://schemas.microsoft.com/office/powerpoint/2010/main" val="4007922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Capital?</a:t>
            </a:r>
          </a:p>
        </p:txBody>
      </p:sp>
      <p:sp>
        <p:nvSpPr>
          <p:cNvPr id="8" name="Content Placeholder 7"/>
          <p:cNvSpPr>
            <a:spLocks noGrp="1"/>
          </p:cNvSpPr>
          <p:nvPr>
            <p:ph idx="1"/>
          </p:nvPr>
        </p:nvSpPr>
        <p:spPr/>
        <p:txBody>
          <a:bodyPr/>
          <a:lstStyle/>
          <a:p>
            <a:r>
              <a:rPr lang="en-CA" dirty="0"/>
              <a:t>Assets that make it possible to generate economic benefit</a:t>
            </a:r>
          </a:p>
        </p:txBody>
      </p:sp>
      <p:graphicFrame>
        <p:nvGraphicFramePr>
          <p:cNvPr id="7" name="Diagram 6"/>
          <p:cNvGraphicFramePr/>
          <p:nvPr>
            <p:extLst>
              <p:ext uri="{D42A27DB-BD31-4B8C-83A1-F6EECF244321}">
                <p14:modId xmlns:p14="http://schemas.microsoft.com/office/powerpoint/2010/main" val="1762726071"/>
              </p:ext>
            </p:extLst>
          </p:nvPr>
        </p:nvGraphicFramePr>
        <p:xfrm>
          <a:off x="1547664" y="242088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9624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Forms of Financial Capital for Economic Development</a:t>
            </a:r>
          </a:p>
        </p:txBody>
      </p:sp>
      <p:sp>
        <p:nvSpPr>
          <p:cNvPr id="3" name="Content Placeholder 2"/>
          <p:cNvSpPr>
            <a:spLocks noGrp="1"/>
          </p:cNvSpPr>
          <p:nvPr>
            <p:ph idx="1"/>
          </p:nvPr>
        </p:nvSpPr>
        <p:spPr/>
        <p:txBody>
          <a:bodyPr/>
          <a:lstStyle/>
          <a:p>
            <a:r>
              <a:rPr lang="en-CA" dirty="0"/>
              <a:t>Equity: money given for shared ownership</a:t>
            </a:r>
          </a:p>
          <a:p>
            <a:endParaRPr lang="en-CA" dirty="0"/>
          </a:p>
          <a:p>
            <a:r>
              <a:rPr lang="en-CA" dirty="0"/>
              <a:t>Debt: money loaned at a cost, to be repaid</a:t>
            </a:r>
          </a:p>
          <a:p>
            <a:endParaRPr lang="en-CA" dirty="0"/>
          </a:p>
          <a:p>
            <a:r>
              <a:rPr lang="en-CA" dirty="0"/>
              <a:t>Grants: money provided for specific outcomes, generally not repayable.</a:t>
            </a:r>
          </a:p>
        </p:txBody>
      </p:sp>
    </p:spTree>
    <p:extLst>
      <p:ext uri="{BB962C8B-B14F-4D97-AF65-F5344CB8AC3E}">
        <p14:creationId xmlns:p14="http://schemas.microsoft.com/office/powerpoint/2010/main" val="2002583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Equity Vs Debt</a:t>
            </a:r>
            <a:endParaRPr lang="en-CA" dirty="0"/>
          </a:p>
        </p:txBody>
      </p:sp>
      <p:sp>
        <p:nvSpPr>
          <p:cNvPr id="6" name="Text Placeholder 5"/>
          <p:cNvSpPr>
            <a:spLocks noGrp="1"/>
          </p:cNvSpPr>
          <p:nvPr>
            <p:ph type="body" idx="1"/>
          </p:nvPr>
        </p:nvSpPr>
        <p:spPr/>
        <p:txBody>
          <a:bodyPr/>
          <a:lstStyle/>
          <a:p>
            <a:r>
              <a:rPr lang="en-CA"/>
              <a:t>Advantages of Equity</a:t>
            </a:r>
            <a:endParaRPr lang="en-CA" dirty="0"/>
          </a:p>
        </p:txBody>
      </p:sp>
      <p:sp>
        <p:nvSpPr>
          <p:cNvPr id="7" name="Content Placeholder 6"/>
          <p:cNvSpPr>
            <a:spLocks noGrp="1"/>
          </p:cNvSpPr>
          <p:nvPr>
            <p:ph sz="half" idx="2"/>
          </p:nvPr>
        </p:nvSpPr>
        <p:spPr/>
        <p:txBody>
          <a:bodyPr/>
          <a:lstStyle/>
          <a:p>
            <a:r>
              <a:rPr lang="en-CA"/>
              <a:t>Money does not need to be repaid*</a:t>
            </a:r>
          </a:p>
          <a:p>
            <a:r>
              <a:rPr lang="en-CA"/>
              <a:t>No interest payments to use up limited cash flow</a:t>
            </a:r>
          </a:p>
          <a:p>
            <a:r>
              <a:rPr lang="en-CA"/>
              <a:t>Equity partners may also contribute knowledge and connections</a:t>
            </a:r>
          </a:p>
          <a:p>
            <a:r>
              <a:rPr lang="en-CA"/>
              <a:t>Don’t need to qualify for a loan (credit history, business banking criteria)</a:t>
            </a:r>
            <a:endParaRPr lang="en-CA" dirty="0"/>
          </a:p>
        </p:txBody>
      </p:sp>
      <p:sp>
        <p:nvSpPr>
          <p:cNvPr id="8" name="Text Placeholder 7"/>
          <p:cNvSpPr>
            <a:spLocks noGrp="1"/>
          </p:cNvSpPr>
          <p:nvPr>
            <p:ph type="body" sz="quarter" idx="3"/>
          </p:nvPr>
        </p:nvSpPr>
        <p:spPr/>
        <p:txBody>
          <a:bodyPr/>
          <a:lstStyle/>
          <a:p>
            <a:r>
              <a:rPr lang="en-CA"/>
              <a:t>Advantages of Debt</a:t>
            </a:r>
            <a:endParaRPr lang="en-CA" dirty="0"/>
          </a:p>
        </p:txBody>
      </p:sp>
      <p:sp>
        <p:nvSpPr>
          <p:cNvPr id="9" name="Content Placeholder 8"/>
          <p:cNvSpPr>
            <a:spLocks noGrp="1"/>
          </p:cNvSpPr>
          <p:nvPr>
            <p:ph sz="quarter" idx="4"/>
          </p:nvPr>
        </p:nvSpPr>
        <p:spPr/>
        <p:txBody>
          <a:bodyPr/>
          <a:lstStyle/>
          <a:p>
            <a:r>
              <a:rPr lang="en-CA"/>
              <a:t>Lender has no claim on future profits or control of the company</a:t>
            </a:r>
          </a:p>
          <a:p>
            <a:r>
              <a:rPr lang="en-CA"/>
              <a:t>Interest on debt can be claimed on income taxes</a:t>
            </a:r>
          </a:p>
          <a:p>
            <a:r>
              <a:rPr lang="en-CA"/>
              <a:t>No need to comply with securities regulations</a:t>
            </a:r>
          </a:p>
          <a:p>
            <a:r>
              <a:rPr lang="en-CA"/>
              <a:t>Variety of types of debt to meet your specific needs</a:t>
            </a:r>
            <a:endParaRPr lang="en-CA" dirty="0"/>
          </a:p>
        </p:txBody>
      </p:sp>
    </p:spTree>
    <p:extLst>
      <p:ext uri="{BB962C8B-B14F-4D97-AF65-F5344CB8AC3E}">
        <p14:creationId xmlns:p14="http://schemas.microsoft.com/office/powerpoint/2010/main" val="72361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Equity Vs Debt</a:t>
            </a:r>
          </a:p>
        </p:txBody>
      </p:sp>
      <p:sp>
        <p:nvSpPr>
          <p:cNvPr id="6" name="Text Placeholder 5"/>
          <p:cNvSpPr>
            <a:spLocks noGrp="1"/>
          </p:cNvSpPr>
          <p:nvPr>
            <p:ph type="body" idx="1"/>
          </p:nvPr>
        </p:nvSpPr>
        <p:spPr/>
        <p:txBody>
          <a:bodyPr/>
          <a:lstStyle/>
          <a:p>
            <a:r>
              <a:rPr lang="en-CA" dirty="0"/>
              <a:t>Disadvantages of Equity</a:t>
            </a:r>
          </a:p>
        </p:txBody>
      </p:sp>
      <p:sp>
        <p:nvSpPr>
          <p:cNvPr id="7" name="Content Placeholder 6"/>
          <p:cNvSpPr>
            <a:spLocks noGrp="1"/>
          </p:cNvSpPr>
          <p:nvPr>
            <p:ph sz="half" idx="2"/>
          </p:nvPr>
        </p:nvSpPr>
        <p:spPr/>
        <p:txBody>
          <a:bodyPr>
            <a:normAutofit/>
          </a:bodyPr>
          <a:lstStyle/>
          <a:p>
            <a:r>
              <a:rPr lang="en-CA" dirty="0"/>
              <a:t>Sharing ownership, decision-making, future gains of your company</a:t>
            </a:r>
          </a:p>
          <a:p>
            <a:r>
              <a:rPr lang="en-CA" dirty="0"/>
              <a:t>Slow, complex process to access financing</a:t>
            </a:r>
          </a:p>
          <a:p>
            <a:r>
              <a:rPr lang="en-CA" dirty="0"/>
              <a:t>Ending the relationship = “it’s complicated”</a:t>
            </a:r>
          </a:p>
          <a:p>
            <a:r>
              <a:rPr lang="en-CA" dirty="0"/>
              <a:t>Money rarely comes in small amounts</a:t>
            </a:r>
          </a:p>
        </p:txBody>
      </p:sp>
      <p:sp>
        <p:nvSpPr>
          <p:cNvPr id="8" name="Text Placeholder 7"/>
          <p:cNvSpPr>
            <a:spLocks noGrp="1"/>
          </p:cNvSpPr>
          <p:nvPr>
            <p:ph type="body" sz="quarter" idx="3"/>
          </p:nvPr>
        </p:nvSpPr>
        <p:spPr/>
        <p:txBody>
          <a:bodyPr/>
          <a:lstStyle/>
          <a:p>
            <a:r>
              <a:rPr lang="en-CA" dirty="0"/>
              <a:t>Disadvantages of Debt</a:t>
            </a:r>
          </a:p>
        </p:txBody>
      </p:sp>
      <p:sp>
        <p:nvSpPr>
          <p:cNvPr id="9" name="Content Placeholder 8"/>
          <p:cNvSpPr>
            <a:spLocks noGrp="1"/>
          </p:cNvSpPr>
          <p:nvPr>
            <p:ph sz="quarter" idx="4"/>
          </p:nvPr>
        </p:nvSpPr>
        <p:spPr/>
        <p:txBody>
          <a:bodyPr>
            <a:normAutofit/>
          </a:bodyPr>
          <a:lstStyle/>
          <a:p>
            <a:r>
              <a:rPr lang="en-CA" dirty="0"/>
              <a:t>Interest costs must be paid regardless of business results</a:t>
            </a:r>
          </a:p>
          <a:p>
            <a:r>
              <a:rPr lang="en-CA" dirty="0"/>
              <a:t>Tough to qualify for loans based on credit history</a:t>
            </a:r>
          </a:p>
          <a:p>
            <a:r>
              <a:rPr lang="en-CA" dirty="0"/>
              <a:t>Lenders may require more collateral that you have</a:t>
            </a:r>
          </a:p>
          <a:p>
            <a:r>
              <a:rPr lang="en-CA" dirty="0"/>
              <a:t>Non-repayment results in asset seizure and credit problems in the future</a:t>
            </a:r>
          </a:p>
        </p:txBody>
      </p:sp>
    </p:spTree>
    <p:extLst>
      <p:ext uri="{BB962C8B-B14F-4D97-AF65-F5344CB8AC3E}">
        <p14:creationId xmlns:p14="http://schemas.microsoft.com/office/powerpoint/2010/main" val="2924549425"/>
      </p:ext>
    </p:extLst>
  </p:cSld>
  <p:clrMapOvr>
    <a:masterClrMapping/>
  </p:clrMapOvr>
</p:sld>
</file>

<file path=ppt/theme/theme1.xml><?xml version="1.0" encoding="utf-8"?>
<a:theme xmlns:a="http://schemas.openxmlformats.org/drawingml/2006/main" name="Webinar Seri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Webinar Series</Template>
  <TotalTime>9218</TotalTime>
  <Words>5958</Words>
  <Application>Microsoft Office PowerPoint</Application>
  <PresentationFormat>On-screen Show (4:3)</PresentationFormat>
  <Paragraphs>455</Paragraphs>
  <Slides>34</Slides>
  <Notes>31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34</vt:i4>
      </vt:variant>
    </vt:vector>
  </HeadingPairs>
  <TitlesOfParts>
    <vt:vector size="42" baseType="lpstr">
      <vt:lpstr>Arial</vt:lpstr>
      <vt:lpstr>Calibri</vt:lpstr>
      <vt:lpstr>Myriad Pro</vt:lpstr>
      <vt:lpstr>Myriad Pro Light</vt:lpstr>
      <vt:lpstr>Webinar Series</vt:lpstr>
      <vt:lpstr>Custom Design</vt:lpstr>
      <vt:lpstr>2_Custom Design</vt:lpstr>
      <vt:lpstr>1_Custom Design</vt:lpstr>
      <vt:lpstr>Accessing Capital in Small Communities</vt:lpstr>
      <vt:lpstr>Housekeeping</vt:lpstr>
      <vt:lpstr>Session Recording</vt:lpstr>
      <vt:lpstr>PowerPoint Presentation</vt:lpstr>
      <vt:lpstr>Learning Outcomes</vt:lpstr>
      <vt:lpstr>What is Capital?</vt:lpstr>
      <vt:lpstr>Forms of Financial Capital for Economic Development</vt:lpstr>
      <vt:lpstr>Equity Vs Debt</vt:lpstr>
      <vt:lpstr>Equity Vs Debt</vt:lpstr>
      <vt:lpstr>DEBT CAPITAL</vt:lpstr>
      <vt:lpstr>Dynamics of Debt Capital</vt:lpstr>
      <vt:lpstr>Sources of Debt</vt:lpstr>
      <vt:lpstr>Lenders Considerations</vt:lpstr>
      <vt:lpstr>Term Loans</vt:lpstr>
      <vt:lpstr>Credit Lines</vt:lpstr>
      <vt:lpstr>Start-up Loans</vt:lpstr>
      <vt:lpstr>Microlending</vt:lpstr>
      <vt:lpstr>Equipment Loans / Leases</vt:lpstr>
      <vt:lpstr>Expansion loans</vt:lpstr>
      <vt:lpstr>Succession loans</vt:lpstr>
      <vt:lpstr>Lending Sources for Businesses in Small Communities</vt:lpstr>
      <vt:lpstr>Big 5 Banks &amp; Credit Unions</vt:lpstr>
      <vt:lpstr>Canada Small Business Financing Program</vt:lpstr>
      <vt:lpstr>Government-Backed Lenders</vt:lpstr>
      <vt:lpstr>Spotlight on: Community Futures</vt:lpstr>
      <vt:lpstr>Tips on Accessing Debt Capital</vt:lpstr>
      <vt:lpstr>Being a Good Candidate for a Loan</vt:lpstr>
      <vt:lpstr>How Small Business BC Can Help</vt:lpstr>
      <vt:lpstr>How Can You Help Businesses?</vt:lpstr>
      <vt:lpstr>Resources &amp; Support Organizations </vt:lpstr>
      <vt:lpstr>Resources &amp; Support Organizations </vt:lpstr>
      <vt:lpstr>QandA</vt:lpstr>
      <vt:lpstr>After This Webinar</vt:lpstr>
      <vt:lpstr>Thank you for joining us!</vt:lpstr>
    </vt:vector>
  </TitlesOfParts>
  <Company>Province of British Columbia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Accessing Capital in Small Communities</dc:title>
  <dc:creator>Low, Susan JTT</dc:creator>
  <cp:lastModifiedBy>Kennedy, Ben JTT:EX</cp:lastModifiedBy>
  <cp:revision>152</cp:revision>
  <dcterms:created xsi:type="dcterms:W3CDTF">2019-02-15T16:54:59Z</dcterms:created>
  <dcterms:modified xsi:type="dcterms:W3CDTF">2019-06-20T20:03:00Z</dcterms:modified>
</cp:coreProperties>
</file>