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7"/>
  </p:notesMasterIdLst>
  <p:sldIdLst>
    <p:sldId id="258" r:id="rId3"/>
    <p:sldId id="257" r:id="rId4"/>
    <p:sldId id="270" r:id="rId5"/>
    <p:sldId id="265" r:id="rId6"/>
    <p:sldId id="261" r:id="rId7"/>
    <p:sldId id="268" r:id="rId8"/>
    <p:sldId id="276" r:id="rId9"/>
    <p:sldId id="272" r:id="rId10"/>
    <p:sldId id="273" r:id="rId11"/>
    <p:sldId id="274" r:id="rId12"/>
    <p:sldId id="275" r:id="rId13"/>
    <p:sldId id="271" r:id="rId14"/>
    <p:sldId id="269" r:id="rId15"/>
    <p:sldId id="267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6CEBB36-75CC-3FB4-7228-FC3C44256A88}" name="Lenzin, Leanne ECC:EX" initials="LL" userId="S::Leanne.Lenzin@gov.bc.ca::b9aaecd9-133f-48d2-bce6-2877d02a332f" providerId="AD"/>
  <p188:author id="{B25FAD56-BE97-E0D6-BFFD-1C80AFC12DE6}" name="Needham, Nancy ECC:EX" initials="NN" userId="S::Nancy.Needham@gov.bc.ca::dcbf1992-d584-4b7a-98a8-2c69738145ce" providerId="AD"/>
  <p188:author id="{D0CFA263-1F80-2D43-FCFF-A1F9BB20F5A4}" name="Yakelashek, Darryn ECC:EX" initials="DY" userId="S::Darryn.Yakelashek@gov.bc.ca::8cfcd6e3-c255-4f46-b3c3-e93066afb3a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4BF3"/>
    <a:srgbClr val="0F38F4"/>
    <a:srgbClr val="10457F"/>
    <a:srgbClr val="4A9CDE"/>
    <a:srgbClr val="FFFFFF"/>
    <a:srgbClr val="006699"/>
    <a:srgbClr val="649AE1"/>
    <a:srgbClr val="008080"/>
    <a:srgbClr val="43C182"/>
    <a:srgbClr val="2B67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76978" autoAdjust="0"/>
  </p:normalViewPr>
  <p:slideViewPr>
    <p:cSldViewPr snapToGrid="0" snapToObjects="1">
      <p:cViewPr varScale="1">
        <p:scale>
          <a:sx n="100" d="100"/>
          <a:sy n="100" d="100"/>
        </p:scale>
        <p:origin x="946" y="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27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EFA58-A1DD-4B8C-9D68-7626F911C771}" type="datetimeFigureOut">
              <a:rPr lang="en-US" smtClean="0"/>
              <a:t>11/23/2023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1CD87-1F8D-49DE-875B-890D6015D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07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03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69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47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54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5936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3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45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77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03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87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05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18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90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01CD87-1F8D-49DE-875B-890D6015D6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83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DBEBB70-1803-3C40-A878-67C90543E3D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4D69AFB-ADE5-0143-9CE8-D99A64863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33805"/>
            <a:ext cx="9144000" cy="600845"/>
          </a:xfrm>
          <a:prstGeom prst="rect">
            <a:avLst/>
          </a:prstGeom>
        </p:spPr>
        <p:txBody>
          <a:bodyPr/>
          <a:lstStyle>
            <a:lvl1pPr algn="ctr">
              <a:defRPr sz="2800" b="0" i="0">
                <a:solidFill>
                  <a:schemeClr val="tx2">
                    <a:lumMod val="75000"/>
                  </a:schemeClr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DEC1F32-BAED-1F40-BBE8-439B01AE2B68}"/>
              </a:ext>
            </a:extLst>
          </p:cNvPr>
          <p:cNvCxnSpPr>
            <a:cxnSpLocks/>
          </p:cNvCxnSpPr>
          <p:nvPr userDrawn="1"/>
        </p:nvCxnSpPr>
        <p:spPr>
          <a:xfrm>
            <a:off x="3861227" y="2858372"/>
            <a:ext cx="1421546" cy="0"/>
          </a:xfrm>
          <a:prstGeom prst="line">
            <a:avLst/>
          </a:prstGeom>
          <a:ln w="444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592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239"/>
            <a:ext cx="8229600" cy="600845"/>
          </a:xfrm>
          <a:prstGeom prst="rect">
            <a:avLst/>
          </a:prstGeom>
        </p:spPr>
        <p:txBody>
          <a:bodyPr/>
          <a:lstStyle>
            <a:lvl1pPr algn="l">
              <a:defRPr sz="2800" b="0" i="0">
                <a:solidFill>
                  <a:schemeClr val="tx2">
                    <a:lumMod val="75000"/>
                  </a:schemeClr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2938216"/>
          </a:xfrm>
          <a:prstGeom prst="rect">
            <a:avLst/>
          </a:prstGeom>
        </p:spPr>
        <p:txBody>
          <a:bodyPr/>
          <a:lstStyle>
            <a:lvl1pPr marL="257175" indent="-257175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1pPr>
            <a:lvl2pPr marL="557213" indent="-214313">
              <a:buClr>
                <a:schemeClr val="accent1"/>
              </a:buClr>
              <a:buSzPct val="90000"/>
              <a:buFont typeface="System Font Regular"/>
              <a:buChar char="→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2pPr>
            <a:lvl3pPr marL="685800" indent="0">
              <a:buClr>
                <a:schemeClr val="accent1"/>
              </a:buClr>
              <a:buSzPct val="90000"/>
              <a:buFontTx/>
              <a:buNone/>
              <a:defRPr sz="1800" b="0" i="1">
                <a:solidFill>
                  <a:schemeClr val="accent1"/>
                </a:solidFill>
                <a:latin typeface="BC Sans" pitchFamily="2" charset="0"/>
                <a:ea typeface="BC Sans" pitchFamily="2" charset="0"/>
              </a:defRPr>
            </a:lvl3pPr>
            <a:lvl4pPr marL="12001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4pPr>
            <a:lvl5pPr marL="15430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 Second level</a:t>
            </a:r>
          </a:p>
          <a:p>
            <a:pPr lvl="2"/>
            <a:r>
              <a:rPr lang="en-CA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DBEBB70-1803-3C40-A878-67C90543E3D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2AB6F1-0994-D044-B984-2F93522A5244}"/>
              </a:ext>
            </a:extLst>
          </p:cNvPr>
          <p:cNvCxnSpPr/>
          <p:nvPr userDrawn="1"/>
        </p:nvCxnSpPr>
        <p:spPr>
          <a:xfrm>
            <a:off x="568619" y="935303"/>
            <a:ext cx="1421546" cy="0"/>
          </a:xfrm>
          <a:prstGeom prst="line">
            <a:avLst/>
          </a:prstGeom>
          <a:ln w="444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644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DBEBB70-1803-3C40-A878-67C90543E3D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388213E8-17DC-FC40-8235-263903AF4A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28940" y="0"/>
            <a:ext cx="5015060" cy="4232635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A7FD671-E917-F84C-9D21-A50FB2AA1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229" y="805597"/>
            <a:ext cx="8229600" cy="600845"/>
          </a:xfrm>
          <a:prstGeom prst="rect">
            <a:avLst/>
          </a:prstGeom>
        </p:spPr>
        <p:txBody>
          <a:bodyPr/>
          <a:lstStyle>
            <a:lvl1pPr algn="l">
              <a:defRPr sz="2800" b="0" i="0">
                <a:solidFill>
                  <a:schemeClr val="tx2">
                    <a:lumMod val="75000"/>
                  </a:schemeClr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3D3C0CA-9A5A-124E-BFCD-6C439635C48D}"/>
              </a:ext>
            </a:extLst>
          </p:cNvPr>
          <p:cNvCxnSpPr/>
          <p:nvPr userDrawn="1"/>
        </p:nvCxnSpPr>
        <p:spPr>
          <a:xfrm>
            <a:off x="232229" y="1514004"/>
            <a:ext cx="1421546" cy="0"/>
          </a:xfrm>
          <a:prstGeom prst="line">
            <a:avLst/>
          </a:prstGeom>
          <a:ln w="444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65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DBEBB70-1803-3C40-A878-67C90543E3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29759D44-CB9D-404F-8283-7E0B433CE5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67066" y="517945"/>
            <a:ext cx="3273618" cy="3273618"/>
          </a:xfrm>
          <a:prstGeom prst="ellipse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D0C44E8-D429-FB44-B940-2A91C1658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731" y="517945"/>
            <a:ext cx="8229600" cy="600845"/>
          </a:xfrm>
          <a:prstGeom prst="rect">
            <a:avLst/>
          </a:prstGeom>
        </p:spPr>
        <p:txBody>
          <a:bodyPr/>
          <a:lstStyle>
            <a:lvl1pPr algn="l">
              <a:defRPr sz="2800" b="0" i="0">
                <a:solidFill>
                  <a:schemeClr val="tx2">
                    <a:lumMod val="75000"/>
                  </a:schemeClr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DA1F7AF-FC96-A24D-A8A7-30DEACE8BB74}"/>
              </a:ext>
            </a:extLst>
          </p:cNvPr>
          <p:cNvCxnSpPr/>
          <p:nvPr userDrawn="1"/>
        </p:nvCxnSpPr>
        <p:spPr>
          <a:xfrm>
            <a:off x="505150" y="1132009"/>
            <a:ext cx="1421546" cy="0"/>
          </a:xfrm>
          <a:prstGeom prst="line">
            <a:avLst/>
          </a:prstGeom>
          <a:ln w="444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E111F8A-4511-EE48-BF93-BDF321038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492" y="1332128"/>
            <a:ext cx="4303336" cy="2938216"/>
          </a:xfrm>
          <a:prstGeom prst="rect">
            <a:avLst/>
          </a:prstGeom>
        </p:spPr>
        <p:txBody>
          <a:bodyPr/>
          <a:lstStyle>
            <a:lvl1pPr marL="257175" indent="-257175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1pPr>
            <a:lvl2pPr marL="557213" indent="-214313">
              <a:buClr>
                <a:schemeClr val="accent1"/>
              </a:buClr>
              <a:buSzPct val="90000"/>
              <a:buFont typeface="System Font Regular"/>
              <a:buChar char="→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2pPr>
            <a:lvl3pPr marL="685800" indent="0">
              <a:buClr>
                <a:schemeClr val="accent1"/>
              </a:buClr>
              <a:buSzPct val="90000"/>
              <a:buFontTx/>
              <a:buNone/>
              <a:defRPr sz="1800" b="0" i="1">
                <a:solidFill>
                  <a:schemeClr val="accent1"/>
                </a:solidFill>
                <a:latin typeface="BC Sans" pitchFamily="2" charset="0"/>
                <a:ea typeface="BC Sans" pitchFamily="2" charset="0"/>
              </a:defRPr>
            </a:lvl3pPr>
            <a:lvl4pPr marL="12001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4pPr>
            <a:lvl5pPr marL="15430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 Second level</a:t>
            </a:r>
          </a:p>
          <a:p>
            <a:pPr lvl="2"/>
            <a:r>
              <a:rPr lang="en-CA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1851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DBEBB70-1803-3C40-A878-67C90543E3D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06A92A6C-C11F-EE46-A5AC-DE5817D51D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88732" y="1"/>
            <a:ext cx="2446670" cy="20738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0" dist="254000" dir="5400000" algn="t" rotWithShape="0">
              <a:prstClr val="black">
                <a:alpha val="30000"/>
              </a:prstClr>
            </a:outerShdw>
          </a:effectLst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C26A6951-6256-F84E-B1F9-F9503711D1D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42062" y="0"/>
            <a:ext cx="2446670" cy="2073897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4DB57FA3-22D4-0644-9232-7CF6D2137E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42062" y="2073898"/>
            <a:ext cx="2446670" cy="2158738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5A84044F-7565-8048-A7B3-8D7761C7F7E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688732" y="2073898"/>
            <a:ext cx="2446670" cy="2158738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A097C33A-6C62-B240-A028-03F03DA2CF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4335" y="1408103"/>
            <a:ext cx="3539764" cy="1033440"/>
          </a:xfrm>
          <a:prstGeom prst="rect">
            <a:avLst/>
          </a:prstGeom>
        </p:spPr>
        <p:txBody>
          <a:bodyPr/>
          <a:lstStyle>
            <a:lvl1pPr algn="l">
              <a:defRPr sz="2800" b="1" i="0">
                <a:solidFill>
                  <a:schemeClr val="tx2">
                    <a:lumMod val="75000"/>
                  </a:schemeClr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CA" dirty="0"/>
              <a:t>Click to edit </a:t>
            </a:r>
            <a:br>
              <a:rPr lang="en-CA" dirty="0"/>
            </a:br>
            <a:r>
              <a:rPr lang="en-CA" dirty="0"/>
              <a:t>Master title style</a:t>
            </a:r>
            <a:endParaRPr lang="en-US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D2F5648-5968-1A48-89D7-BE243C208AB0}"/>
              </a:ext>
            </a:extLst>
          </p:cNvPr>
          <p:cNvCxnSpPr/>
          <p:nvPr userDrawn="1"/>
        </p:nvCxnSpPr>
        <p:spPr>
          <a:xfrm>
            <a:off x="615754" y="2594425"/>
            <a:ext cx="1421546" cy="0"/>
          </a:xfrm>
          <a:prstGeom prst="line">
            <a:avLst/>
          </a:prstGeom>
          <a:ln w="444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63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DBEBB70-1803-3C40-A878-67C90543E3D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0DCC1116-E9B3-E643-821B-947AB95644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7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02F8DF0-1B39-6F4A-B7C5-37665B5B8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909" y="321239"/>
            <a:ext cx="8229600" cy="600845"/>
          </a:xfrm>
          <a:prstGeom prst="rect">
            <a:avLst/>
          </a:prstGeom>
        </p:spPr>
        <p:txBody>
          <a:bodyPr/>
          <a:lstStyle>
            <a:lvl1pPr algn="l">
              <a:defRPr sz="2800" b="0" i="0">
                <a:solidFill>
                  <a:schemeClr val="tx2">
                    <a:lumMod val="75000"/>
                  </a:schemeClr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7134CF-731E-E844-93E8-7EA9C9C353C0}"/>
              </a:ext>
            </a:extLst>
          </p:cNvPr>
          <p:cNvCxnSpPr/>
          <p:nvPr userDrawn="1"/>
        </p:nvCxnSpPr>
        <p:spPr>
          <a:xfrm>
            <a:off x="298445" y="833705"/>
            <a:ext cx="1421546" cy="0"/>
          </a:xfrm>
          <a:prstGeom prst="line">
            <a:avLst/>
          </a:prstGeom>
          <a:ln w="444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7C9DE136-21B8-F24D-A7F4-F24C52023D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064000" cy="4208196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DBEBB70-1803-3C40-A878-67C90543E3D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02F8DF0-1B39-6F4A-B7C5-37665B5B81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49565" y="79692"/>
            <a:ext cx="4523163" cy="979659"/>
          </a:xfrm>
          <a:prstGeom prst="rect">
            <a:avLst/>
          </a:prstGeom>
        </p:spPr>
        <p:txBody>
          <a:bodyPr/>
          <a:lstStyle>
            <a:lvl1pPr algn="l">
              <a:defRPr sz="2600" b="1" i="0">
                <a:solidFill>
                  <a:schemeClr val="tx2">
                    <a:lumMod val="75000"/>
                  </a:schemeClr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CA" dirty="0"/>
              <a:t>Click to edit Master </a:t>
            </a:r>
            <a:br>
              <a:rPr lang="en-CA" dirty="0"/>
            </a:br>
            <a:r>
              <a:rPr lang="en-CA" dirty="0"/>
              <a:t>title style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7134CF-731E-E844-93E8-7EA9C9C353C0}"/>
              </a:ext>
            </a:extLst>
          </p:cNvPr>
          <p:cNvCxnSpPr/>
          <p:nvPr userDrawn="1"/>
        </p:nvCxnSpPr>
        <p:spPr>
          <a:xfrm>
            <a:off x="4249565" y="1155310"/>
            <a:ext cx="1421546" cy="0"/>
          </a:xfrm>
          <a:prstGeom prst="line">
            <a:avLst/>
          </a:prstGeom>
          <a:ln w="444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559D7CB-16D1-F645-8AD0-E1A48AEDF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9565" y="1418484"/>
            <a:ext cx="4428895" cy="1854134"/>
          </a:xfrm>
          <a:prstGeom prst="rect">
            <a:avLst/>
          </a:prstGeom>
        </p:spPr>
        <p:txBody>
          <a:bodyPr/>
          <a:lstStyle>
            <a:lvl1pPr marL="257175" indent="-257175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1pPr>
            <a:lvl2pPr marL="557213" indent="-214313">
              <a:buClr>
                <a:schemeClr val="accent1"/>
              </a:buClr>
              <a:buSzPct val="90000"/>
              <a:buFont typeface="System Font Regular"/>
              <a:buChar char="→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2pPr>
            <a:lvl3pPr marL="685800" indent="0">
              <a:buClr>
                <a:schemeClr val="accent1"/>
              </a:buClr>
              <a:buSzPct val="90000"/>
              <a:buFontTx/>
              <a:buNone/>
              <a:defRPr sz="1800" b="0" i="1">
                <a:solidFill>
                  <a:schemeClr val="accent1"/>
                </a:solidFill>
                <a:latin typeface="BC Sans" pitchFamily="2" charset="0"/>
                <a:ea typeface="BC Sans" pitchFamily="2" charset="0"/>
              </a:defRPr>
            </a:lvl3pPr>
            <a:lvl4pPr marL="12001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4pPr>
            <a:lvl5pPr marL="15430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 Second level</a:t>
            </a:r>
          </a:p>
          <a:p>
            <a:pPr lvl="2"/>
            <a:r>
              <a:rPr lang="en-CA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5022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901B91-D283-A84B-AA79-EDC130C6DE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EBB70-1803-3C40-A878-67C90543E3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E11076-D551-EE40-815A-62CCC15ACF65}"/>
              </a:ext>
            </a:extLst>
          </p:cNvPr>
          <p:cNvSpPr/>
          <p:nvPr userDrawn="1"/>
        </p:nvSpPr>
        <p:spPr>
          <a:xfrm>
            <a:off x="1" y="1577788"/>
            <a:ext cx="5181600" cy="1290917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955B7D-4045-C245-AF49-C2036DF28C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121" y="1879320"/>
            <a:ext cx="3808879" cy="993775"/>
          </a:xfrm>
          <a:prstGeom prst="rect">
            <a:avLst/>
          </a:prstGeom>
        </p:spPr>
        <p:txBody>
          <a:bodyPr/>
          <a:lstStyle>
            <a:lvl1pPr algn="l">
              <a:defRPr b="1" i="0">
                <a:solidFill>
                  <a:schemeClr val="bg1"/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r>
              <a:rPr lang="en-US" dirty="0"/>
              <a:t>Thank you.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33BC0A6-0305-E940-BD3B-ECFC92BD1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443" y="3461930"/>
            <a:ext cx="3311355" cy="671672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1"/>
              </a:buClr>
              <a:buSzPct val="90000"/>
              <a:buFontTx/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1pPr>
            <a:lvl2pPr marL="557213" indent="-214313">
              <a:buClr>
                <a:schemeClr val="accent1"/>
              </a:buClr>
              <a:buSzPct val="90000"/>
              <a:buFont typeface="System Font Regular"/>
              <a:buChar char="→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2pPr>
            <a:lvl3pPr marL="685800" indent="0">
              <a:buClr>
                <a:schemeClr val="accent1"/>
              </a:buClr>
              <a:buSzPct val="90000"/>
              <a:buFontTx/>
              <a:buNone/>
              <a:defRPr sz="1800" b="0" i="1">
                <a:solidFill>
                  <a:schemeClr val="accent1"/>
                </a:solidFill>
                <a:latin typeface="BC Sans" pitchFamily="2" charset="0"/>
                <a:ea typeface="BC Sans" pitchFamily="2" charset="0"/>
              </a:defRPr>
            </a:lvl3pPr>
            <a:lvl4pPr marL="12001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4pPr>
            <a:lvl5pPr marL="15430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5pPr>
          </a:lstStyle>
          <a:p>
            <a:pPr lvl="0"/>
            <a:r>
              <a:rPr lang="en-CA" dirty="0"/>
              <a:t>Click to edit Master text style</a:t>
            </a:r>
          </a:p>
        </p:txBody>
      </p:sp>
      <p:pic>
        <p:nvPicPr>
          <p:cNvPr id="8" name="Graphic 7" descr="Open envelope outline">
            <a:extLst>
              <a:ext uri="{FF2B5EF4-FFF2-40B4-BE49-F238E27FC236}">
                <a16:creationId xmlns:a16="http://schemas.microsoft.com/office/drawing/2014/main" id="{EB717303-74E4-8F40-92AD-D558086130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9315" y="3358496"/>
            <a:ext cx="457200" cy="4572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8A85D4-B528-A442-BA39-6192A8D93A2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981549" y="3461930"/>
            <a:ext cx="3958824" cy="671672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1"/>
              </a:buClr>
              <a:buSzPct val="90000"/>
              <a:buFontTx/>
              <a:buNone/>
              <a:defRPr sz="1600" b="0" i="0">
                <a:solidFill>
                  <a:schemeClr val="accent1"/>
                </a:solidFill>
                <a:latin typeface="BC Sans" pitchFamily="2" charset="0"/>
                <a:ea typeface="BC Sans" pitchFamily="2" charset="0"/>
              </a:defRPr>
            </a:lvl1pPr>
            <a:lvl2pPr marL="557213" indent="-214313">
              <a:buClr>
                <a:schemeClr val="accent1"/>
              </a:buClr>
              <a:buSzPct val="90000"/>
              <a:buFont typeface="System Font Regular"/>
              <a:buChar char="→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2pPr>
            <a:lvl3pPr marL="685800" indent="0">
              <a:buClr>
                <a:schemeClr val="accent1"/>
              </a:buClr>
              <a:buSzPct val="90000"/>
              <a:buFontTx/>
              <a:buNone/>
              <a:defRPr sz="1800" b="0" i="1">
                <a:solidFill>
                  <a:schemeClr val="accent1"/>
                </a:solidFill>
                <a:latin typeface="BC Sans" pitchFamily="2" charset="0"/>
                <a:ea typeface="BC Sans" pitchFamily="2" charset="0"/>
              </a:defRPr>
            </a:lvl3pPr>
            <a:lvl4pPr marL="12001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4pPr>
            <a:lvl5pPr marL="1543050" indent="-171450"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BC Sans" pitchFamily="2" charset="0"/>
                <a:ea typeface="BC Sans" pitchFamily="2" charset="0"/>
              </a:defRPr>
            </a:lvl5pPr>
          </a:lstStyle>
          <a:p>
            <a:pPr lvl="0"/>
            <a:r>
              <a:rPr lang="en-CA" dirty="0"/>
              <a:t>Click to edit Master text style</a:t>
            </a:r>
          </a:p>
        </p:txBody>
      </p:sp>
      <p:pic>
        <p:nvPicPr>
          <p:cNvPr id="6" name="Graphic 5" descr="Open envelope outline">
            <a:extLst>
              <a:ext uri="{FF2B5EF4-FFF2-40B4-BE49-F238E27FC236}">
                <a16:creationId xmlns:a16="http://schemas.microsoft.com/office/drawing/2014/main" id="{C2E171BF-4721-ABAB-47CD-E0E02AC04A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9798" y="335849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14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6A77DF4-42E2-EE43-A358-33040F22B8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t="6975" b="10723"/>
          <a:stretch/>
        </p:blipFill>
        <p:spPr>
          <a:xfrm>
            <a:off x="0" y="4236784"/>
            <a:ext cx="9144000" cy="9067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D0E3534-B981-244B-A6B5-A2A6CA4AC94E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52292" y="4550442"/>
            <a:ext cx="2298700" cy="279400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ABF06BF-0CEE-2044-B963-946F237F59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6773" y="4613582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 b="0" i="0">
                <a:solidFill>
                  <a:schemeClr val="bg1"/>
                </a:solidFill>
                <a:latin typeface="BC Sans" pitchFamily="2" charset="0"/>
                <a:ea typeface="BC Sans" pitchFamily="2" charset="0"/>
              </a:defRPr>
            </a:lvl1pPr>
          </a:lstStyle>
          <a:p>
            <a:fld id="{8DBEBB70-1803-3C40-A878-67C90543E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5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70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uac.on.ca/planning/university-links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hyperlink" Target="2023%20Transcript%20Sample.pdf" TargetMode="External"/><Relationship Id="rId12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11" Type="http://schemas.openxmlformats.org/officeDocument/2006/relationships/oleObject" Target="../embeddings/oleObject3.bin"/><Relationship Id="rId5" Type="http://schemas.openxmlformats.org/officeDocument/2006/relationships/oleObject" Target="../embeddings/oleObject1.bin"/><Relationship Id="rId10" Type="http://schemas.openxmlformats.org/officeDocument/2006/relationships/hyperlink" Target="sample%20xml%20preview.pdf" TargetMode="External"/><Relationship Id="rId4" Type="http://schemas.openxmlformats.org/officeDocument/2006/relationships/hyperlink" Target="TVR%20Sample.pdf" TargetMode="External"/><Relationship Id="rId9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tudentTranscripts@gov.bc.ca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Student.Certification@gov.bc.c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itleBanner.jpg">
            <a:extLst>
              <a:ext uri="{FF2B5EF4-FFF2-40B4-BE49-F238E27FC236}">
                <a16:creationId xmlns:a16="http://schemas.microsoft.com/office/drawing/2014/main" id="{CE6AFC80-9351-DF4D-A951-EEC3288274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798"/>
          <a:stretch/>
        </p:blipFill>
        <p:spPr>
          <a:xfrm>
            <a:off x="0" y="0"/>
            <a:ext cx="9144000" cy="328204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3896FC0-F318-7847-BE2C-6D0DA350FD70}"/>
              </a:ext>
            </a:extLst>
          </p:cNvPr>
          <p:cNvSpPr txBox="1">
            <a:spLocks/>
          </p:cNvSpPr>
          <p:nvPr/>
        </p:nvSpPr>
        <p:spPr>
          <a:xfrm>
            <a:off x="0" y="1697642"/>
            <a:ext cx="9144000" cy="11025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  <a:latin typeface="BC Sans" pitchFamily="2" charset="0"/>
                <a:ea typeface="BC Sans" pitchFamily="2" charset="0"/>
              </a:rPr>
              <a:t>StudentTranscripts Service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08F500F-46FA-1542-8464-5165936ACBB4}"/>
              </a:ext>
            </a:extLst>
          </p:cNvPr>
          <p:cNvSpPr txBox="1">
            <a:spLocks/>
          </p:cNvSpPr>
          <p:nvPr/>
        </p:nvSpPr>
        <p:spPr>
          <a:xfrm>
            <a:off x="0" y="3544885"/>
            <a:ext cx="9144000" cy="4157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spc="140" dirty="0">
                <a:solidFill>
                  <a:schemeClr val="tx1">
                    <a:lumMod val="65000"/>
                    <a:lumOff val="35000"/>
                  </a:schemeClr>
                </a:solidFill>
                <a:latin typeface="BC Sans" pitchFamily="2" charset="0"/>
                <a:ea typeface="BC Sans" pitchFamily="2" charset="0"/>
              </a:rPr>
              <a:t>November 22, 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AF8074-D173-D94B-AF74-704969550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442" y="3931811"/>
            <a:ext cx="1875971" cy="86746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5968E1-4E55-6240-8E53-7995492525A3}"/>
              </a:ext>
            </a:extLst>
          </p:cNvPr>
          <p:cNvCxnSpPr/>
          <p:nvPr/>
        </p:nvCxnSpPr>
        <p:spPr>
          <a:xfrm>
            <a:off x="3060340" y="2376277"/>
            <a:ext cx="3096344" cy="0"/>
          </a:xfrm>
          <a:prstGeom prst="line">
            <a:avLst/>
          </a:prstGeom>
          <a:noFill/>
          <a:ln w="2540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</p:cxnSp>
      <p:sp>
        <p:nvSpPr>
          <p:cNvPr id="12" name="Subtitle 2">
            <a:extLst>
              <a:ext uri="{FF2B5EF4-FFF2-40B4-BE49-F238E27FC236}">
                <a16:creationId xmlns:a16="http://schemas.microsoft.com/office/drawing/2014/main" id="{993D4145-AA7A-B147-ADCB-C635AC67B5D3}"/>
              </a:ext>
            </a:extLst>
          </p:cNvPr>
          <p:cNvSpPr txBox="1">
            <a:spLocks/>
          </p:cNvSpPr>
          <p:nvPr/>
        </p:nvSpPr>
        <p:spPr>
          <a:xfrm>
            <a:off x="0" y="2638649"/>
            <a:ext cx="9144000" cy="5942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400" dirty="0">
                <a:solidFill>
                  <a:srgbClr val="FFC000"/>
                </a:solidFill>
                <a:latin typeface="BC Sans" pitchFamily="2" charset="0"/>
                <a:ea typeface="BC Sans" pitchFamily="2" charset="0"/>
              </a:rPr>
              <a:t>Transcript and XML Previews </a:t>
            </a:r>
            <a:endParaRPr lang="en-US" sz="1400" dirty="0">
              <a:solidFill>
                <a:srgbClr val="FFC000"/>
              </a:solidFill>
              <a:latin typeface="BC Sans" pitchFamily="2" charset="0"/>
              <a:ea typeface="BC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2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F573D4-97A3-3362-E965-411EBA8EB564}"/>
              </a:ext>
            </a:extLst>
          </p:cNvPr>
          <p:cNvSpPr/>
          <p:nvPr/>
        </p:nvSpPr>
        <p:spPr>
          <a:xfrm>
            <a:off x="0" y="23439"/>
            <a:ext cx="9180000" cy="511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3" action="ppaction://hlinksldjump"/>
            <a:extLst>
              <a:ext uri="{FF2B5EF4-FFF2-40B4-BE49-F238E27FC236}">
                <a16:creationId xmlns:a16="http://schemas.microsoft.com/office/drawing/2014/main" id="{D20053A0-3126-AA01-28D5-0F71E4B34764}"/>
              </a:ext>
            </a:extLst>
          </p:cNvPr>
          <p:cNvSpPr/>
          <p:nvPr/>
        </p:nvSpPr>
        <p:spPr>
          <a:xfrm>
            <a:off x="5" y="-8656"/>
            <a:ext cx="1728000" cy="5184000"/>
          </a:xfrm>
          <a:prstGeom prst="rect">
            <a:avLst/>
          </a:prstGeom>
          <a:solidFill>
            <a:srgbClr val="2B679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605DD6-6C00-F3A7-9AC1-A983AA544BCD}"/>
              </a:ext>
            </a:extLst>
          </p:cNvPr>
          <p:cNvSpPr txBox="1"/>
          <p:nvPr/>
        </p:nvSpPr>
        <p:spPr>
          <a:xfrm>
            <a:off x="4581997" y="2061407"/>
            <a:ext cx="61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B.C.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890DEC-BE95-D6D5-B750-8B3670B1B416}"/>
              </a:ext>
            </a:extLst>
          </p:cNvPr>
          <p:cNvSpPr/>
          <p:nvPr/>
        </p:nvSpPr>
        <p:spPr>
          <a:xfrm>
            <a:off x="1738820" y="-2512"/>
            <a:ext cx="1728000" cy="5184000"/>
          </a:xfrm>
          <a:prstGeom prst="rect">
            <a:avLst/>
          </a:prstGeom>
          <a:solidFill>
            <a:srgbClr val="4A9CD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7ED5F2-9DBC-4158-1259-5C0D32D51B64}"/>
              </a:ext>
            </a:extLst>
          </p:cNvPr>
          <p:cNvSpPr txBox="1"/>
          <p:nvPr/>
        </p:nvSpPr>
        <p:spPr>
          <a:xfrm>
            <a:off x="2109438" y="2061407"/>
            <a:ext cx="9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Alberta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D40124-60DD-527C-82CC-7209B8FD9980}"/>
              </a:ext>
            </a:extLst>
          </p:cNvPr>
          <p:cNvSpPr/>
          <p:nvPr/>
        </p:nvSpPr>
        <p:spPr>
          <a:xfrm>
            <a:off x="7462745" y="-8656"/>
            <a:ext cx="1728000" cy="5184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078AB7-76FE-05D8-DC9A-2EC40A83464C}"/>
              </a:ext>
            </a:extLst>
          </p:cNvPr>
          <p:cNvSpPr txBox="1"/>
          <p:nvPr/>
        </p:nvSpPr>
        <p:spPr>
          <a:xfrm>
            <a:off x="7875462" y="2043384"/>
            <a:ext cx="9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Ontario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181E0E-4D55-F0F0-EDBA-FE7E037FB5B7}"/>
              </a:ext>
            </a:extLst>
          </p:cNvPr>
          <p:cNvSpPr txBox="1"/>
          <p:nvPr/>
        </p:nvSpPr>
        <p:spPr>
          <a:xfrm>
            <a:off x="564686" y="2061407"/>
            <a:ext cx="61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B.C.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Picture 13" descr="A list of college related items&#10;&#10;Description automatically generated">
            <a:extLst>
              <a:ext uri="{FF2B5EF4-FFF2-40B4-BE49-F238E27FC236}">
                <a16:creationId xmlns:a16="http://schemas.microsoft.com/office/drawing/2014/main" id="{329E22D5-CFC9-D0AC-2DB9-8D3FF926D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734" y="146015"/>
            <a:ext cx="2935863" cy="495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11141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F573D4-97A3-3362-E965-411EBA8EB564}"/>
              </a:ext>
            </a:extLst>
          </p:cNvPr>
          <p:cNvSpPr/>
          <p:nvPr/>
        </p:nvSpPr>
        <p:spPr>
          <a:xfrm>
            <a:off x="0" y="23439"/>
            <a:ext cx="9180000" cy="511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On</a:t>
            </a:r>
            <a:r>
              <a:rPr lang="en-CA" dirty="0" err="1">
                <a:solidFill>
                  <a:schemeClr val="tx1"/>
                </a:solidFill>
              </a:rPr>
              <a:t>onnnn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0053A0-3126-AA01-28D5-0F71E4B34764}"/>
              </a:ext>
            </a:extLst>
          </p:cNvPr>
          <p:cNvSpPr/>
          <p:nvPr/>
        </p:nvSpPr>
        <p:spPr>
          <a:xfrm>
            <a:off x="5" y="-8656"/>
            <a:ext cx="1728000" cy="5184000"/>
          </a:xfrm>
          <a:prstGeom prst="rect">
            <a:avLst/>
          </a:prstGeom>
          <a:solidFill>
            <a:srgbClr val="2B679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605DD6-6C00-F3A7-9AC1-A983AA544BCD}"/>
              </a:ext>
            </a:extLst>
          </p:cNvPr>
          <p:cNvSpPr txBox="1"/>
          <p:nvPr/>
        </p:nvSpPr>
        <p:spPr>
          <a:xfrm>
            <a:off x="4581997" y="2061407"/>
            <a:ext cx="61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B.C.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890DEC-BE95-D6D5-B750-8B3670B1B416}"/>
              </a:ext>
            </a:extLst>
          </p:cNvPr>
          <p:cNvSpPr/>
          <p:nvPr/>
        </p:nvSpPr>
        <p:spPr>
          <a:xfrm>
            <a:off x="1731563" y="-2512"/>
            <a:ext cx="1728000" cy="5184000"/>
          </a:xfrm>
          <a:prstGeom prst="rect">
            <a:avLst/>
          </a:prstGeom>
          <a:solidFill>
            <a:srgbClr val="4A9CD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7ED5F2-9DBC-4158-1259-5C0D32D51B64}"/>
              </a:ext>
            </a:extLst>
          </p:cNvPr>
          <p:cNvSpPr txBox="1"/>
          <p:nvPr/>
        </p:nvSpPr>
        <p:spPr>
          <a:xfrm>
            <a:off x="2109438" y="2061407"/>
            <a:ext cx="9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Alberta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D40124-60DD-527C-82CC-7209B8FD9980}"/>
              </a:ext>
            </a:extLst>
          </p:cNvPr>
          <p:cNvSpPr/>
          <p:nvPr/>
        </p:nvSpPr>
        <p:spPr>
          <a:xfrm>
            <a:off x="3471057" y="-2078"/>
            <a:ext cx="1728000" cy="5184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078AB7-76FE-05D8-DC9A-2EC40A83464C}"/>
              </a:ext>
            </a:extLst>
          </p:cNvPr>
          <p:cNvSpPr txBox="1"/>
          <p:nvPr/>
        </p:nvSpPr>
        <p:spPr>
          <a:xfrm>
            <a:off x="3815363" y="2070927"/>
            <a:ext cx="9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Ontario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181E0E-4D55-F0F0-EDBA-FE7E037FB5B7}"/>
              </a:ext>
            </a:extLst>
          </p:cNvPr>
          <p:cNvSpPr txBox="1"/>
          <p:nvPr/>
        </p:nvSpPr>
        <p:spPr>
          <a:xfrm>
            <a:off x="564686" y="2061407"/>
            <a:ext cx="61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B.C.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0633D9-59F5-5471-7E98-627ECBE59F1D}"/>
              </a:ext>
            </a:extLst>
          </p:cNvPr>
          <p:cNvSpPr txBox="1"/>
          <p:nvPr/>
        </p:nvSpPr>
        <p:spPr>
          <a:xfrm>
            <a:off x="5300068" y="2102385"/>
            <a:ext cx="37789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/>
              <a:t>Ontario Universities’ Application Centre (OUAC)</a:t>
            </a:r>
            <a:endParaRPr lang="en-CA" sz="1400" dirty="0"/>
          </a:p>
          <a:p>
            <a:r>
              <a:rPr lang="en-CA" sz="1400" dirty="0"/>
              <a:t>Manages applications and accepts </a:t>
            </a:r>
          </a:p>
          <a:p>
            <a:r>
              <a:rPr lang="en-CA" sz="1400" dirty="0"/>
              <a:t>student transcript orders on behalf of </a:t>
            </a:r>
            <a:br>
              <a:rPr lang="en-CA" sz="1400" dirty="0"/>
            </a:br>
            <a:r>
              <a:rPr lang="en-CA" sz="1400" dirty="0"/>
              <a:t>~23 </a:t>
            </a:r>
            <a:r>
              <a:rPr lang="en-CA" sz="1400" dirty="0">
                <a:hlinkClick r:id="rId3"/>
              </a:rPr>
              <a:t>Ontario Universities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22460264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1A57745-4CB5-CDAC-E01D-9B1129779EC4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0457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5227D33-0FB8-9DBE-8264-6D0F55F2BAC7}"/>
              </a:ext>
            </a:extLst>
          </p:cNvPr>
          <p:cNvSpPr/>
          <p:nvPr/>
        </p:nvSpPr>
        <p:spPr>
          <a:xfrm>
            <a:off x="3550824" y="1529253"/>
            <a:ext cx="1975334" cy="816381"/>
          </a:xfrm>
          <a:prstGeom prst="roundRect">
            <a:avLst/>
          </a:prstGeom>
          <a:solidFill>
            <a:srgbClr val="10457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200" dirty="0">
                <a:solidFill>
                  <a:schemeClr val="bg1"/>
                </a:solidFill>
                <a:latin typeface="BC Sans" pitchFamily="2" charset="0"/>
                <a:ea typeface="BC Sans" pitchFamily="2" charset="0"/>
              </a:rPr>
              <a:t>Rule </a:t>
            </a:r>
          </a:p>
          <a:p>
            <a:pPr algn="ctr"/>
            <a:r>
              <a:rPr lang="en-CA" sz="2200" dirty="0">
                <a:solidFill>
                  <a:schemeClr val="bg1"/>
                </a:solidFill>
                <a:latin typeface="BC Sans" pitchFamily="2" charset="0"/>
                <a:ea typeface="BC Sans" pitchFamily="2" charset="0"/>
              </a:rPr>
              <a:t>Comparison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2DD017A-4743-BE75-F0C3-3D6619B00744}"/>
              </a:ext>
            </a:extLst>
          </p:cNvPr>
          <p:cNvSpPr/>
          <p:nvPr/>
        </p:nvSpPr>
        <p:spPr>
          <a:xfrm>
            <a:off x="180318" y="665922"/>
            <a:ext cx="3410262" cy="417195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en-CA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CA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schemeClr val="tx1"/>
                </a:solidFill>
              </a:rPr>
              <a:t>Final Marks only</a:t>
            </a:r>
          </a:p>
          <a:p>
            <a:endParaRPr lang="en-CA" sz="20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schemeClr val="tx1"/>
                </a:solidFill>
              </a:rPr>
              <a:t>Successfully Completed </a:t>
            </a:r>
            <a:br>
              <a:rPr lang="en-CA" sz="2000" dirty="0">
                <a:solidFill>
                  <a:schemeClr val="tx1"/>
                </a:solidFill>
              </a:rPr>
            </a:br>
            <a:r>
              <a:rPr lang="en-CA" sz="2000" dirty="0">
                <a:solidFill>
                  <a:schemeClr val="tx1"/>
                </a:solidFill>
              </a:rPr>
              <a:t>(&gt; 49%; RM; AEG; XMT)</a:t>
            </a:r>
          </a:p>
          <a:p>
            <a:endParaRPr lang="en-CA" sz="2000" dirty="0">
              <a:solidFill>
                <a:schemeClr val="tx1"/>
              </a:solidFill>
            </a:endParaRPr>
          </a:p>
          <a:p>
            <a:r>
              <a:rPr lang="en-CA" sz="2000" dirty="0">
                <a:solidFill>
                  <a:schemeClr val="tx1"/>
                </a:solidFill>
              </a:rPr>
              <a:t>If Duplicate: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schemeClr val="tx1"/>
                </a:solidFill>
              </a:rPr>
              <a:t>select best result if on current graduation program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schemeClr val="tx1"/>
                </a:solidFill>
              </a:rPr>
              <a:t>Display original result </a:t>
            </a:r>
            <a:r>
              <a:rPr lang="en-CA" sz="2000" u="sng" dirty="0">
                <a:solidFill>
                  <a:schemeClr val="tx1"/>
                </a:solidFill>
              </a:rPr>
              <a:t>and</a:t>
            </a:r>
            <a:r>
              <a:rPr lang="en-CA" sz="2000" dirty="0">
                <a:solidFill>
                  <a:schemeClr val="tx1"/>
                </a:solidFill>
              </a:rPr>
              <a:t> higher mark if GA on closed program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EB63F5A-F888-1379-B959-31CD9AE50E37}"/>
              </a:ext>
            </a:extLst>
          </p:cNvPr>
          <p:cNvSpPr/>
          <p:nvPr/>
        </p:nvSpPr>
        <p:spPr>
          <a:xfrm>
            <a:off x="5459135" y="702096"/>
            <a:ext cx="3410262" cy="417195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CA" sz="2000" dirty="0">
              <a:solidFill>
                <a:schemeClr val="tx1"/>
              </a:solidFill>
            </a:endParaRPr>
          </a:p>
          <a:p>
            <a:endParaRPr lang="en-CA" sz="2000" dirty="0">
              <a:solidFill>
                <a:schemeClr val="tx1"/>
              </a:solidFill>
            </a:endParaRPr>
          </a:p>
          <a:p>
            <a:endParaRPr lang="en-CA" sz="2000" dirty="0">
              <a:solidFill>
                <a:schemeClr val="tx1"/>
              </a:solidFill>
            </a:endParaRPr>
          </a:p>
          <a:p>
            <a:endParaRPr lang="en-CA" sz="2000" dirty="0">
              <a:solidFill>
                <a:schemeClr val="tx1"/>
              </a:solidFill>
            </a:endParaRPr>
          </a:p>
          <a:p>
            <a:endParaRPr lang="en-CA" sz="2000" dirty="0">
              <a:solidFill>
                <a:schemeClr val="tx1"/>
              </a:solidFill>
            </a:endParaRPr>
          </a:p>
          <a:p>
            <a:r>
              <a:rPr lang="en-CA" sz="2000" dirty="0">
                <a:solidFill>
                  <a:schemeClr val="tx1"/>
                </a:solidFill>
              </a:rPr>
              <a:t>Registrations </a:t>
            </a:r>
            <a:r>
              <a:rPr lang="en-CA" sz="2000" u="sng" dirty="0">
                <a:solidFill>
                  <a:schemeClr val="tx1"/>
                </a:solidFill>
              </a:rPr>
              <a:t>if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schemeClr val="tx1"/>
                </a:solidFill>
              </a:rPr>
              <a:t>no final or interim mark duplicate exists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schemeClr val="tx1"/>
                </a:solidFill>
              </a:rPr>
              <a:t>Course session date &gt; current month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CA" sz="2000" dirty="0">
              <a:solidFill>
                <a:schemeClr val="tx1"/>
              </a:solidFill>
            </a:endParaRPr>
          </a:p>
          <a:p>
            <a:r>
              <a:rPr lang="en-CA" sz="2000" dirty="0">
                <a:solidFill>
                  <a:schemeClr val="tx1"/>
                </a:solidFill>
              </a:rPr>
              <a:t>Interim marks if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schemeClr val="tx1"/>
                </a:solidFill>
              </a:rPr>
              <a:t>no final duplicate exists OR if interim mark is higher than final mark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CA" sz="2000" dirty="0">
                <a:solidFill>
                  <a:schemeClr val="tx1"/>
                </a:solidFill>
              </a:rPr>
              <a:t>Course session date &gt; current month</a:t>
            </a:r>
          </a:p>
          <a:p>
            <a:pPr algn="ctr"/>
            <a:endParaRPr lang="en-CA" sz="2000" dirty="0">
              <a:solidFill>
                <a:schemeClr val="tx1"/>
              </a:solidFill>
            </a:endParaRPr>
          </a:p>
          <a:p>
            <a:pPr algn="ctr"/>
            <a:endParaRPr lang="en-CA" sz="2000" dirty="0">
              <a:solidFill>
                <a:schemeClr val="tx1"/>
              </a:solidFill>
            </a:endParaRPr>
          </a:p>
          <a:p>
            <a:pPr algn="ctr"/>
            <a:endParaRPr lang="en-CA" sz="2000" dirty="0">
              <a:solidFill>
                <a:schemeClr val="tx1"/>
              </a:solidFill>
            </a:endParaRPr>
          </a:p>
          <a:p>
            <a:pPr algn="ctr"/>
            <a:endParaRPr lang="en-CA" sz="2000" dirty="0">
              <a:solidFill>
                <a:schemeClr val="tx1"/>
              </a:solidFill>
            </a:endParaRPr>
          </a:p>
          <a:p>
            <a:pPr algn="ctr"/>
            <a:r>
              <a:rPr lang="en-CA" dirty="0"/>
              <a:t>r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E9E1949-2224-CF09-7196-2B49FCFE806B}"/>
              </a:ext>
            </a:extLst>
          </p:cNvPr>
          <p:cNvSpPr/>
          <p:nvPr/>
        </p:nvSpPr>
        <p:spPr>
          <a:xfrm>
            <a:off x="705677" y="382942"/>
            <a:ext cx="1838739" cy="531458"/>
          </a:xfrm>
          <a:prstGeom prst="roundRect">
            <a:avLst/>
          </a:prstGeom>
          <a:solidFill>
            <a:srgbClr val="4A9CD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2200" dirty="0">
                <a:solidFill>
                  <a:schemeClr val="bg1"/>
                </a:solidFill>
                <a:latin typeface="BC Sans" pitchFamily="2" charset="0"/>
                <a:ea typeface="BC Sans" pitchFamily="2" charset="0"/>
              </a:rPr>
              <a:t>Transcript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05008E7-03CA-99C3-73AC-6F023111B56F}"/>
              </a:ext>
            </a:extLst>
          </p:cNvPr>
          <p:cNvSpPr/>
          <p:nvPr/>
        </p:nvSpPr>
        <p:spPr>
          <a:xfrm>
            <a:off x="6619463" y="392881"/>
            <a:ext cx="1838739" cy="531458"/>
          </a:xfrm>
          <a:prstGeom prst="roundRect">
            <a:avLst/>
          </a:prstGeom>
          <a:solidFill>
            <a:srgbClr val="4A9CD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CA" sz="2200" dirty="0">
                <a:solidFill>
                  <a:schemeClr val="bg1"/>
                </a:solidFill>
                <a:latin typeface="BC Sans" pitchFamily="2" charset="0"/>
                <a:ea typeface="BC Sans" pitchFamily="2" charset="0"/>
              </a:rPr>
              <a:t>XML Data </a:t>
            </a:r>
          </a:p>
        </p:txBody>
      </p:sp>
    </p:spTree>
    <p:extLst>
      <p:ext uri="{BB962C8B-B14F-4D97-AF65-F5344CB8AC3E}">
        <p14:creationId xmlns:p14="http://schemas.microsoft.com/office/powerpoint/2010/main" val="1283570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D617ABA-B9BC-8E6E-EF79-BE3E37E09212}"/>
              </a:ext>
            </a:extLst>
          </p:cNvPr>
          <p:cNvSpPr/>
          <p:nvPr/>
        </p:nvSpPr>
        <p:spPr>
          <a:xfrm>
            <a:off x="0" y="1198178"/>
            <a:ext cx="9144000" cy="39453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SDFSD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A226E75-845A-A44B-AA12-BB55BDD09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778" y="234702"/>
            <a:ext cx="8796443" cy="635452"/>
          </a:xfrm>
        </p:spPr>
        <p:txBody>
          <a:bodyPr/>
          <a:lstStyle/>
          <a:p>
            <a:r>
              <a:rPr lang="en-CA" dirty="0"/>
              <a:t>Student reports on School Secure Web (SSW) </a:t>
            </a:r>
            <a:endParaRPr lang="en-US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6A3CD639-47B6-CCCC-4924-592760B17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257100"/>
            <a:ext cx="4177599" cy="3097925"/>
          </a:xfrm>
          <a:prstGeom prst="rect">
            <a:avLst/>
          </a:prstGeom>
        </p:spPr>
      </p:pic>
      <p:graphicFrame>
        <p:nvGraphicFramePr>
          <p:cNvPr id="14" name="Object 13">
            <a:hlinkClick r:id="rId4" action="ppaction://hlinkfile"/>
            <a:extLst>
              <a:ext uri="{FF2B5EF4-FFF2-40B4-BE49-F238E27FC236}">
                <a16:creationId xmlns:a16="http://schemas.microsoft.com/office/drawing/2014/main" id="{DD7FF1BA-8CAF-BFE3-78C9-98F5BCC914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616598"/>
              </p:ext>
            </p:extLst>
          </p:nvPr>
        </p:nvGraphicFramePr>
        <p:xfrm>
          <a:off x="432089" y="1068657"/>
          <a:ext cx="783387" cy="1107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4533723" imgH="6415686" progId="AcroExch.Document.DC">
                  <p:embed/>
                </p:oleObj>
              </mc:Choice>
              <mc:Fallback>
                <p:oleObj name="Acrobat Document" r:id="rId5" imgW="4533723" imgH="6415686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2089" y="1068657"/>
                        <a:ext cx="783387" cy="11079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hlinkClick r:id="rId7" action="ppaction://hlinkfile"/>
            <a:extLst>
              <a:ext uri="{FF2B5EF4-FFF2-40B4-BE49-F238E27FC236}">
                <a16:creationId xmlns:a16="http://schemas.microsoft.com/office/drawing/2014/main" id="{C1547A9E-3432-5B60-2C63-03D1E20DC6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6005603"/>
              </p:ext>
            </p:extLst>
          </p:nvPr>
        </p:nvGraphicFramePr>
        <p:xfrm>
          <a:off x="432089" y="2261554"/>
          <a:ext cx="841826" cy="1089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8" imgW="4663440" imgH="6035040" progId="AcroExch.Document.DC">
                  <p:embed/>
                </p:oleObj>
              </mc:Choice>
              <mc:Fallback>
                <p:oleObj name="Acrobat Document" r:id="rId8" imgW="4663440" imgH="603504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2089" y="2261554"/>
                        <a:ext cx="841826" cy="10890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hlinkClick r:id="rId10" action="ppaction://hlinkfile"/>
            <a:extLst>
              <a:ext uri="{FF2B5EF4-FFF2-40B4-BE49-F238E27FC236}">
                <a16:creationId xmlns:a16="http://schemas.microsoft.com/office/drawing/2014/main" id="{CC793A56-715C-07DA-F563-188569E57F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2998509"/>
              </p:ext>
            </p:extLst>
          </p:nvPr>
        </p:nvGraphicFramePr>
        <p:xfrm>
          <a:off x="431800" y="3452813"/>
          <a:ext cx="8413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1" imgW="4663440" imgH="6035040" progId="AcroExch.Document.DC">
                  <p:embed/>
                </p:oleObj>
              </mc:Choice>
              <mc:Fallback>
                <p:oleObj name="Acrobat Document" r:id="rId11" imgW="4663440" imgH="603504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1800" y="3452813"/>
                        <a:ext cx="841375" cy="1089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CC4A28F4-57DD-A601-2624-9B5C530C3FB6}"/>
              </a:ext>
            </a:extLst>
          </p:cNvPr>
          <p:cNvSpPr txBox="1"/>
          <p:nvPr/>
        </p:nvSpPr>
        <p:spPr>
          <a:xfrm>
            <a:off x="1273914" y="1089869"/>
            <a:ext cx="30644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TVR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Verify everything Ministry has on record for the student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Grad status (projections)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D54DEF-E7A1-3BF3-5BB1-8A7094E34002}"/>
              </a:ext>
            </a:extLst>
          </p:cNvPr>
          <p:cNvSpPr txBox="1"/>
          <p:nvPr/>
        </p:nvSpPr>
        <p:spPr>
          <a:xfrm>
            <a:off x="1273915" y="2246752"/>
            <a:ext cx="30644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Transcript Preview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What currently appears on the student’s standard transcript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7A42B7-169C-129B-8CB6-ABC451C39FBA}"/>
              </a:ext>
            </a:extLst>
          </p:cNvPr>
          <p:cNvSpPr txBox="1"/>
          <p:nvPr/>
        </p:nvSpPr>
        <p:spPr>
          <a:xfrm>
            <a:off x="1273915" y="3382089"/>
            <a:ext cx="30644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XML Preview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User-friendly view of what is currently available to send via XML data transfer </a:t>
            </a:r>
            <a:endParaRPr lang="en-US" sz="1600" dirty="0"/>
          </a:p>
        </p:txBody>
      </p:sp>
      <p:pic>
        <p:nvPicPr>
          <p:cNvPr id="25" name="Picture 24" descr="A red rectangular object with white text&#10;&#10;Description automatically generated">
            <a:extLst>
              <a:ext uri="{FF2B5EF4-FFF2-40B4-BE49-F238E27FC236}">
                <a16:creationId xmlns:a16="http://schemas.microsoft.com/office/drawing/2014/main" id="{70E641C1-0389-5F94-7FDC-5793695ADF5A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23128" b="31010"/>
          <a:stretch/>
        </p:blipFill>
        <p:spPr>
          <a:xfrm>
            <a:off x="2580306" y="3324129"/>
            <a:ext cx="930600" cy="42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51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A09F2-D724-CC4D-BB15-E62B8B183AD5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CA" dirty="0"/>
              <a:t>Thank you!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6EF68-ED6F-7644-B6CF-5BABD3EDA1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Students can contact </a:t>
            </a:r>
            <a:r>
              <a:rPr lang="en-CA" dirty="0">
                <a:hlinkClick r:id="rId3"/>
              </a:rPr>
              <a:t>StudentTranscripts@gov.bc.ca</a:t>
            </a:r>
            <a:r>
              <a:rPr lang="en-CA" dirty="0"/>
              <a:t>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4F28D9-D8F4-5D46-A4CE-49C4AE1686B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981549" y="3403873"/>
            <a:ext cx="3958824" cy="671672"/>
          </a:xfrm>
        </p:spPr>
        <p:txBody>
          <a:bodyPr/>
          <a:lstStyle/>
          <a:p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Schools can contact:</a:t>
            </a:r>
          </a:p>
          <a:p>
            <a:r>
              <a:rPr lang="en-US" dirty="0">
                <a:hlinkClick r:id="rId4"/>
              </a:rPr>
              <a:t>Student.Certification@gov.bc.ca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042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StudentTranscripts Service Overview</a:t>
            </a:r>
            <a:br>
              <a:rPr lang="en-US" sz="3200" dirty="0">
                <a:latin typeface="Calibri"/>
                <a:cs typeface="Calibri"/>
              </a:rPr>
            </a:br>
            <a:endParaRPr lang="en-US" sz="3000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pc="-10" dirty="0"/>
              <a:t>View Provincial Graduation A</a:t>
            </a:r>
            <a:r>
              <a:rPr lang="en-US" spc="-5" dirty="0"/>
              <a:t>ssessment results </a:t>
            </a:r>
          </a:p>
          <a:p>
            <a:r>
              <a:rPr lang="en-US" spc="-5" dirty="0"/>
              <a:t>View Provincial Scholarships Program awards</a:t>
            </a:r>
          </a:p>
          <a:p>
            <a:r>
              <a:rPr lang="en-US" spc="-10" dirty="0"/>
              <a:t>Preview transcript</a:t>
            </a:r>
          </a:p>
          <a:p>
            <a:r>
              <a:rPr lang="en-US" spc="-15" dirty="0"/>
              <a:t>Order copies </a:t>
            </a:r>
            <a:r>
              <a:rPr lang="en-US" spc="-10" dirty="0"/>
              <a:t>of official</a:t>
            </a:r>
            <a:r>
              <a:rPr lang="en-US" spc="-30" dirty="0"/>
              <a:t> </a:t>
            </a:r>
            <a:r>
              <a:rPr lang="en-US" spc="-10" dirty="0"/>
              <a:t>transcripts </a:t>
            </a:r>
          </a:p>
          <a:p>
            <a:pPr lvl="1"/>
            <a:r>
              <a:rPr lang="en-US" sz="1800" spc="-5" dirty="0">
                <a:latin typeface="Calibri"/>
                <a:cs typeface="Calibri"/>
              </a:rPr>
              <a:t>Direct selection of </a:t>
            </a:r>
            <a:r>
              <a:rPr lang="en-US" sz="1800" spc="-20" dirty="0">
                <a:latin typeface="Calibri"/>
                <a:cs typeface="Calibri"/>
              </a:rPr>
              <a:t>Post </a:t>
            </a:r>
            <a:r>
              <a:rPr lang="en-US" sz="1800" spc="-10" dirty="0">
                <a:latin typeface="Calibri"/>
                <a:cs typeface="Calibri"/>
              </a:rPr>
              <a:t>Secondary </a:t>
            </a:r>
            <a:r>
              <a:rPr lang="en-US" sz="1800" spc="-15" dirty="0">
                <a:latin typeface="Calibri"/>
                <a:cs typeface="Calibri"/>
              </a:rPr>
              <a:t>Institution </a:t>
            </a:r>
            <a:r>
              <a:rPr lang="en-US" sz="1800" spc="-10" dirty="0">
                <a:latin typeface="Calibri"/>
                <a:cs typeface="Calibri"/>
              </a:rPr>
              <a:t>(up to 25 free for current students)</a:t>
            </a:r>
          </a:p>
          <a:p>
            <a:pPr lvl="1"/>
            <a:r>
              <a:rPr lang="en-US" spc="-10" dirty="0">
                <a:latin typeface="Calibri"/>
                <a:cs typeface="Calibri"/>
              </a:rPr>
              <a:t>By mail to any address entered by user (1 free order for current students)</a:t>
            </a:r>
          </a:p>
          <a:p>
            <a:pPr lvl="1"/>
            <a:r>
              <a:rPr lang="en-US" spc="-10" dirty="0">
                <a:latin typeface="Calibri"/>
                <a:cs typeface="Calibri"/>
              </a:rPr>
              <a:t>PDF order to any email address entered by user ($10 fee for all users)</a:t>
            </a:r>
          </a:p>
          <a:p>
            <a:pPr marL="0" indent="0">
              <a:buNone/>
            </a:pPr>
            <a:endParaRPr lang="en-US" sz="18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805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A226E75-845A-A44B-AA12-BB55BDD09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654" y="296031"/>
            <a:ext cx="8229600" cy="600845"/>
          </a:xfrm>
        </p:spPr>
        <p:txBody>
          <a:bodyPr/>
          <a:lstStyle/>
          <a:p>
            <a:r>
              <a:rPr lang="en-CA" dirty="0"/>
              <a:t>Transcripts – STS Dashboard Preview/Unofficial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557A28-5005-3AB2-FE4B-673D62C44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050898"/>
            <a:ext cx="4190998" cy="21739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831F68-39D9-1443-ADA0-2E9B10ABB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078" y="1050898"/>
            <a:ext cx="4712198" cy="260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640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A226E75-845A-A44B-AA12-BB55BDD09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595" y="248668"/>
            <a:ext cx="8229600" cy="600845"/>
          </a:xfrm>
        </p:spPr>
        <p:txBody>
          <a:bodyPr/>
          <a:lstStyle/>
          <a:p>
            <a:r>
              <a:rPr lang="en-CA" sz="2600" dirty="0"/>
              <a:t>XML (Extensible Markup Language)</a:t>
            </a:r>
            <a:endParaRPr lang="en-US" sz="2600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D61E8BB-CA91-D70C-62E8-DFB6A3A907ED}"/>
              </a:ext>
            </a:extLst>
          </p:cNvPr>
          <p:cNvSpPr txBox="1">
            <a:spLocks/>
          </p:cNvSpPr>
          <p:nvPr/>
        </p:nvSpPr>
        <p:spPr>
          <a:xfrm>
            <a:off x="208795" y="1143549"/>
            <a:ext cx="4428895" cy="2536175"/>
          </a:xfrm>
          <a:prstGeom prst="rect">
            <a:avLst/>
          </a:prstGeom>
        </p:spPr>
        <p:txBody>
          <a:bodyPr/>
          <a:lstStyle>
            <a:lvl1pPr marL="257175" indent="-257175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8450" marR="193040" indent="-285750">
              <a:lnSpc>
                <a:spcPts val="2810"/>
              </a:lnSpc>
              <a:spcBef>
                <a:spcPts val="600"/>
              </a:spcBef>
              <a:buClr>
                <a:srgbClr val="548ED4"/>
              </a:buClr>
              <a:buSzPct val="75000"/>
              <a:tabLst>
                <a:tab pos="355600" algn="l"/>
              </a:tabLst>
            </a:pPr>
            <a:r>
              <a:rPr lang="en-US" sz="1600" spc="-10" dirty="0">
                <a:cs typeface="Calibri"/>
              </a:rPr>
              <a:t>Standardized data format (PESC)</a:t>
            </a:r>
          </a:p>
          <a:p>
            <a:pPr marL="298450" marR="193040" indent="-285750">
              <a:lnSpc>
                <a:spcPts val="2810"/>
              </a:lnSpc>
              <a:spcBef>
                <a:spcPts val="600"/>
              </a:spcBef>
              <a:buClr>
                <a:srgbClr val="548ED4"/>
              </a:buClr>
              <a:buSzPct val="75000"/>
              <a:tabLst>
                <a:tab pos="355600" algn="l"/>
              </a:tabLst>
            </a:pPr>
            <a:r>
              <a:rPr lang="en-US" sz="1600" spc="-10" dirty="0">
                <a:cs typeface="Calibri"/>
              </a:rPr>
              <a:t>Secure data transfer </a:t>
            </a:r>
          </a:p>
          <a:p>
            <a:pPr marL="298450" marR="193040" indent="-285750">
              <a:lnSpc>
                <a:spcPts val="2810"/>
              </a:lnSpc>
              <a:spcBef>
                <a:spcPts val="600"/>
              </a:spcBef>
              <a:buClr>
                <a:srgbClr val="548ED4"/>
              </a:buClr>
              <a:buSzPct val="75000"/>
              <a:tabLst>
                <a:tab pos="355600" algn="l"/>
              </a:tabLst>
            </a:pPr>
            <a:r>
              <a:rPr lang="en-US" sz="1600" spc="-10" dirty="0">
                <a:cs typeface="Calibri"/>
              </a:rPr>
              <a:t>Eliminates </a:t>
            </a:r>
            <a:r>
              <a:rPr lang="en-US" sz="1600" spc="-5" dirty="0">
                <a:cs typeface="Calibri"/>
              </a:rPr>
              <a:t>need </a:t>
            </a:r>
            <a:r>
              <a:rPr lang="en-US" sz="1600" spc="-25" dirty="0">
                <a:cs typeface="Calibri"/>
              </a:rPr>
              <a:t>for </a:t>
            </a:r>
            <a:r>
              <a:rPr lang="en-US" sz="1600" spc="-5" dirty="0">
                <a:cs typeface="Calibri"/>
              </a:rPr>
              <a:t>schools </a:t>
            </a:r>
            <a:r>
              <a:rPr lang="en-US" sz="1600" spc="-15" dirty="0">
                <a:cs typeface="Calibri"/>
              </a:rPr>
              <a:t>to </a:t>
            </a:r>
            <a:r>
              <a:rPr lang="en-US" sz="1600" spc="-10" dirty="0">
                <a:cs typeface="Calibri"/>
              </a:rPr>
              <a:t>provide </a:t>
            </a:r>
            <a:r>
              <a:rPr lang="en-US" sz="1600" spc="-5" dirty="0">
                <a:cs typeface="Calibri"/>
              </a:rPr>
              <a:t>interim marks </a:t>
            </a:r>
            <a:r>
              <a:rPr lang="en-US" sz="1600" spc="-15" dirty="0">
                <a:cs typeface="Calibri"/>
              </a:rPr>
              <a:t>to select </a:t>
            </a:r>
            <a:r>
              <a:rPr lang="en-US" sz="1600" dirty="0">
                <a:cs typeface="Calibri"/>
              </a:rPr>
              <a:t>PSIs</a:t>
            </a:r>
          </a:p>
          <a:p>
            <a:pPr marL="298450" marR="5080" indent="-285750">
              <a:lnSpc>
                <a:spcPts val="2810"/>
              </a:lnSpc>
              <a:spcBef>
                <a:spcPts val="600"/>
              </a:spcBef>
              <a:buClr>
                <a:srgbClr val="548ED4"/>
              </a:buClr>
              <a:buSzPct val="75000"/>
              <a:tabLst>
                <a:tab pos="355600" algn="l"/>
              </a:tabLst>
            </a:pPr>
            <a:r>
              <a:rPr lang="en-US" sz="1600" spc="-5" dirty="0">
                <a:cs typeface="Calibri"/>
              </a:rPr>
              <a:t>Students benefit </a:t>
            </a:r>
            <a:r>
              <a:rPr lang="en-US" sz="1600" spc="-10" dirty="0">
                <a:cs typeface="Calibri"/>
              </a:rPr>
              <a:t>from </a:t>
            </a:r>
            <a:r>
              <a:rPr lang="en-US" sz="1600" dirty="0">
                <a:cs typeface="Calibri"/>
              </a:rPr>
              <a:t>PSIs’ early admission and</a:t>
            </a:r>
            <a:r>
              <a:rPr lang="en-US" sz="1600" spc="-135" dirty="0">
                <a:cs typeface="Calibri"/>
              </a:rPr>
              <a:t> </a:t>
            </a:r>
            <a:r>
              <a:rPr lang="en-US" sz="1600" spc="-15" dirty="0">
                <a:cs typeface="Calibri"/>
              </a:rPr>
              <a:t>program </a:t>
            </a:r>
            <a:r>
              <a:rPr lang="en-US" sz="1600" spc="-5" dirty="0">
                <a:cs typeface="Calibri"/>
              </a:rPr>
              <a:t>acceptance</a:t>
            </a:r>
            <a:endParaRPr lang="en-US" dirty="0"/>
          </a:p>
        </p:txBody>
      </p:sp>
      <p:pic>
        <p:nvPicPr>
          <p:cNvPr id="14" name="Picture 13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FAD2B927-1C7A-4731-9DC9-26E69CAA3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39607"/>
            <a:ext cx="4185745" cy="2335261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2120819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65F375-4595-7040-87DA-91A872CB6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59" y="679603"/>
            <a:ext cx="2199660" cy="1021750"/>
          </a:xfrm>
        </p:spPr>
        <p:txBody>
          <a:bodyPr/>
          <a:lstStyle/>
          <a:p>
            <a:r>
              <a:rPr lang="en-CA" sz="2200" dirty="0"/>
              <a:t>Transcript Order Types</a:t>
            </a:r>
            <a:endParaRPr lang="en-US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A3D475-1CE9-816A-A0F5-455F6682FF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676"/>
          <a:stretch/>
        </p:blipFill>
        <p:spPr>
          <a:xfrm>
            <a:off x="2010977" y="7257"/>
            <a:ext cx="7095624" cy="422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726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1A4773-40FE-D223-ABDF-B03BD618E7BD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A226E75-845A-A44B-AA12-BB55BDD09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93" y="133191"/>
            <a:ext cx="8418045" cy="600845"/>
          </a:xfrm>
        </p:spPr>
        <p:txBody>
          <a:bodyPr/>
          <a:lstStyle/>
          <a:p>
            <a:r>
              <a:rPr lang="en-CA" sz="2600" dirty="0"/>
              <a:t>Student XML Preview in STS (PSI Selection Pre-Order)</a:t>
            </a:r>
            <a:endParaRPr lang="en-US" sz="2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265C0F-900B-7EF2-510B-85CBE23E2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734" y="813886"/>
            <a:ext cx="5918766" cy="379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939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>
            <a:extLst>
              <a:ext uri="{FF2B5EF4-FFF2-40B4-BE49-F238E27FC236}">
                <a16:creationId xmlns:a16="http://schemas.microsoft.com/office/drawing/2014/main" id="{58330DC3-219B-0132-689F-7CDFE6D6CEFD}"/>
              </a:ext>
            </a:extLst>
          </p:cNvPr>
          <p:cNvSpPr txBox="1">
            <a:spLocks/>
          </p:cNvSpPr>
          <p:nvPr/>
        </p:nvSpPr>
        <p:spPr>
          <a:xfrm>
            <a:off x="208793" y="133191"/>
            <a:ext cx="8418045" cy="600845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chemeClr val="tx2">
                    <a:lumMod val="75000"/>
                  </a:schemeClr>
                </a:solidFill>
                <a:latin typeface="BC Sans" pitchFamily="2" charset="0"/>
                <a:ea typeface="BC Sans" pitchFamily="2" charset="0"/>
                <a:cs typeface="+mj-cs"/>
              </a:defRPr>
            </a:lvl1pPr>
          </a:lstStyle>
          <a:p>
            <a:r>
              <a:rPr lang="en-CA" sz="2600" dirty="0"/>
              <a:t>Student XML Preview in STS (PSI Selection Pre-Order)</a:t>
            </a:r>
            <a:endParaRPr lang="en-US" sz="2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2B8C31-6CD8-75FE-9A2F-AD28A1AAB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74" y="915535"/>
            <a:ext cx="4246326" cy="35364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C2AE54-394F-7E4B-CF1A-C8A253E5B8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073" y="753632"/>
            <a:ext cx="4323527" cy="370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5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F573D4-97A3-3362-E965-411EBA8EB564}"/>
              </a:ext>
            </a:extLst>
          </p:cNvPr>
          <p:cNvSpPr/>
          <p:nvPr/>
        </p:nvSpPr>
        <p:spPr>
          <a:xfrm>
            <a:off x="0" y="23439"/>
            <a:ext cx="9180000" cy="511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https://www2.gov.bc.ca/gov/content/education-training/k-12/support/transcripts-and-certificates/post-secondary-selection#electronically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A226E75-845A-A44B-AA12-BB55BDD09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387" y="513296"/>
            <a:ext cx="3550997" cy="1173098"/>
          </a:xfrm>
        </p:spPr>
        <p:txBody>
          <a:bodyPr/>
          <a:lstStyle/>
          <a:p>
            <a:r>
              <a:rPr lang="en-CA" sz="2400" dirty="0"/>
              <a:t>Which PSIs receive XML transcript data?</a:t>
            </a:r>
            <a:endParaRPr lang="en-US" sz="2400" dirty="0"/>
          </a:p>
        </p:txBody>
      </p:sp>
      <p:sp>
        <p:nvSpPr>
          <p:cNvPr id="3" name="Rectangle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20053A0-3126-AA01-28D5-0F71E4B34764}"/>
              </a:ext>
            </a:extLst>
          </p:cNvPr>
          <p:cNvSpPr/>
          <p:nvPr/>
        </p:nvSpPr>
        <p:spPr>
          <a:xfrm>
            <a:off x="4015582" y="-6578"/>
            <a:ext cx="1728000" cy="5184000"/>
          </a:xfrm>
          <a:prstGeom prst="rect">
            <a:avLst/>
          </a:prstGeom>
          <a:solidFill>
            <a:srgbClr val="2B679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605DD6-6C00-F3A7-9AC1-A983AA544BCD}"/>
              </a:ext>
            </a:extLst>
          </p:cNvPr>
          <p:cNvSpPr txBox="1"/>
          <p:nvPr/>
        </p:nvSpPr>
        <p:spPr>
          <a:xfrm>
            <a:off x="4581997" y="2061407"/>
            <a:ext cx="61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B.C.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890DEC-BE95-D6D5-B750-8B3670B1B416}"/>
              </a:ext>
            </a:extLst>
          </p:cNvPr>
          <p:cNvSpPr/>
          <p:nvPr/>
        </p:nvSpPr>
        <p:spPr>
          <a:xfrm>
            <a:off x="5739920" y="-8656"/>
            <a:ext cx="1728000" cy="5184000"/>
          </a:xfrm>
          <a:prstGeom prst="rect">
            <a:avLst/>
          </a:prstGeom>
          <a:solidFill>
            <a:srgbClr val="4A9CD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7ED5F2-9DBC-4158-1259-5C0D32D51B64}"/>
              </a:ext>
            </a:extLst>
          </p:cNvPr>
          <p:cNvSpPr txBox="1"/>
          <p:nvPr/>
        </p:nvSpPr>
        <p:spPr>
          <a:xfrm>
            <a:off x="6109549" y="2061407"/>
            <a:ext cx="9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Alberta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D40124-60DD-527C-82CC-7209B8FD9980}"/>
              </a:ext>
            </a:extLst>
          </p:cNvPr>
          <p:cNvSpPr/>
          <p:nvPr/>
        </p:nvSpPr>
        <p:spPr>
          <a:xfrm>
            <a:off x="7462745" y="-8656"/>
            <a:ext cx="1728000" cy="5184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078AB7-76FE-05D8-DC9A-2EC40A83464C}"/>
              </a:ext>
            </a:extLst>
          </p:cNvPr>
          <p:cNvSpPr txBox="1"/>
          <p:nvPr/>
        </p:nvSpPr>
        <p:spPr>
          <a:xfrm>
            <a:off x="7875462" y="2043384"/>
            <a:ext cx="9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Ontario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A screenshot of a website&#10;&#10;Description automatically generated">
            <a:extLst>
              <a:ext uri="{FF2B5EF4-FFF2-40B4-BE49-F238E27FC236}">
                <a16:creationId xmlns:a16="http://schemas.microsoft.com/office/drawing/2014/main" id="{A102703D-A01E-1D18-3734-382A55113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94" y="1410564"/>
            <a:ext cx="3550997" cy="16810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652443-908F-68D3-D7D0-205ADA0352CB}"/>
              </a:ext>
            </a:extLst>
          </p:cNvPr>
          <p:cNvSpPr txBox="1"/>
          <p:nvPr/>
        </p:nvSpPr>
        <p:spPr>
          <a:xfrm>
            <a:off x="172387" y="3250191"/>
            <a:ext cx="40107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https://www2.gov.bc.ca/gov/content/education-training/k-12/support/transcripts-and-certificates/post-secondary-selection</a:t>
            </a:r>
          </a:p>
        </p:txBody>
      </p:sp>
    </p:spTree>
    <p:extLst>
      <p:ext uri="{BB962C8B-B14F-4D97-AF65-F5344CB8AC3E}">
        <p14:creationId xmlns:p14="http://schemas.microsoft.com/office/powerpoint/2010/main" val="4256395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F573D4-97A3-3362-E965-411EBA8EB564}"/>
              </a:ext>
            </a:extLst>
          </p:cNvPr>
          <p:cNvSpPr/>
          <p:nvPr/>
        </p:nvSpPr>
        <p:spPr>
          <a:xfrm>
            <a:off x="10745" y="23439"/>
            <a:ext cx="9180000" cy="511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0053A0-3126-AA01-28D5-0F71E4B34764}"/>
              </a:ext>
            </a:extLst>
          </p:cNvPr>
          <p:cNvSpPr/>
          <p:nvPr/>
        </p:nvSpPr>
        <p:spPr>
          <a:xfrm>
            <a:off x="-81060" y="0"/>
            <a:ext cx="1728000" cy="5184000"/>
          </a:xfrm>
          <a:prstGeom prst="rect">
            <a:avLst/>
          </a:prstGeom>
          <a:solidFill>
            <a:srgbClr val="2B679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605DD6-6C00-F3A7-9AC1-A983AA544BCD}"/>
              </a:ext>
            </a:extLst>
          </p:cNvPr>
          <p:cNvSpPr txBox="1"/>
          <p:nvPr/>
        </p:nvSpPr>
        <p:spPr>
          <a:xfrm>
            <a:off x="417730" y="2035154"/>
            <a:ext cx="61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B.C.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890DEC-BE95-D6D5-B750-8B3670B1B416}"/>
              </a:ext>
            </a:extLst>
          </p:cNvPr>
          <p:cNvSpPr/>
          <p:nvPr/>
        </p:nvSpPr>
        <p:spPr>
          <a:xfrm>
            <a:off x="5739920" y="-8656"/>
            <a:ext cx="1728000" cy="5184000"/>
          </a:xfrm>
          <a:prstGeom prst="rect">
            <a:avLst/>
          </a:prstGeom>
          <a:solidFill>
            <a:srgbClr val="4A9CD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7ED5F2-9DBC-4158-1259-5C0D32D51B64}"/>
              </a:ext>
            </a:extLst>
          </p:cNvPr>
          <p:cNvSpPr txBox="1"/>
          <p:nvPr/>
        </p:nvSpPr>
        <p:spPr>
          <a:xfrm>
            <a:off x="6109549" y="2061407"/>
            <a:ext cx="9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Alberta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D40124-60DD-527C-82CC-7209B8FD9980}"/>
              </a:ext>
            </a:extLst>
          </p:cNvPr>
          <p:cNvSpPr/>
          <p:nvPr/>
        </p:nvSpPr>
        <p:spPr>
          <a:xfrm>
            <a:off x="7462745" y="-8656"/>
            <a:ext cx="1728000" cy="5184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078AB7-76FE-05D8-DC9A-2EC40A83464C}"/>
              </a:ext>
            </a:extLst>
          </p:cNvPr>
          <p:cNvSpPr txBox="1"/>
          <p:nvPr/>
        </p:nvSpPr>
        <p:spPr>
          <a:xfrm>
            <a:off x="7875462" y="2043384"/>
            <a:ext cx="9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Ontario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" name="Picture 18" descr="A list of college related words&#10;&#10;Description automatically generated with medium confidence">
            <a:extLst>
              <a:ext uri="{FF2B5EF4-FFF2-40B4-BE49-F238E27FC236}">
                <a16:creationId xmlns:a16="http://schemas.microsoft.com/office/drawing/2014/main" id="{1EBB9520-A92C-3FD2-D3DE-4297BB651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407" y="123504"/>
            <a:ext cx="2480931" cy="494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500546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425</Words>
  <Application>Microsoft Office PowerPoint</Application>
  <PresentationFormat>On-screen Show (16:9)</PresentationFormat>
  <Paragraphs>98</Paragraphs>
  <Slides>14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BC Sans</vt:lpstr>
      <vt:lpstr>Calibri</vt:lpstr>
      <vt:lpstr>System Font Regular</vt:lpstr>
      <vt:lpstr>Wingdings</vt:lpstr>
      <vt:lpstr>Office Theme</vt:lpstr>
      <vt:lpstr>Custom Design</vt:lpstr>
      <vt:lpstr>Acrobat Document</vt:lpstr>
      <vt:lpstr>PowerPoint Presentation</vt:lpstr>
      <vt:lpstr>StudentTranscripts Service Overview </vt:lpstr>
      <vt:lpstr>Transcripts – STS Dashboard Preview/Unofficial</vt:lpstr>
      <vt:lpstr>XML (Extensible Markup Language)</vt:lpstr>
      <vt:lpstr>Transcript Order Types</vt:lpstr>
      <vt:lpstr>Student XML Preview in STS (PSI Selection Pre-Order)</vt:lpstr>
      <vt:lpstr>PowerPoint Presentation</vt:lpstr>
      <vt:lpstr>Which PSIs receive XML transcript data?</vt:lpstr>
      <vt:lpstr>PowerPoint Presentation</vt:lpstr>
      <vt:lpstr>PowerPoint Presentation</vt:lpstr>
      <vt:lpstr>PowerPoint Presentation</vt:lpstr>
      <vt:lpstr>PowerPoint Presentation</vt:lpstr>
      <vt:lpstr>Student reports on School Secure Web (SSW) </vt:lpstr>
      <vt:lpstr>Thank you!</vt:lpstr>
    </vt:vector>
  </TitlesOfParts>
  <Company>Ministry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MinistryofEd</dc:creator>
  <cp:lastModifiedBy>Needham, Nancy ECC:EX</cp:lastModifiedBy>
  <cp:revision>44</cp:revision>
  <dcterms:created xsi:type="dcterms:W3CDTF">2014-02-04T23:15:49Z</dcterms:created>
  <dcterms:modified xsi:type="dcterms:W3CDTF">2023-11-23T16:31:09Z</dcterms:modified>
</cp:coreProperties>
</file>