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7" r:id="rId5"/>
    <p:sldId id="291" r:id="rId6"/>
    <p:sldId id="259" r:id="rId7"/>
    <p:sldId id="265" r:id="rId8"/>
    <p:sldId id="274" r:id="rId9"/>
    <p:sldId id="271" r:id="rId10"/>
    <p:sldId id="289" r:id="rId11"/>
    <p:sldId id="296" r:id="rId12"/>
    <p:sldId id="292" r:id="rId13"/>
    <p:sldId id="256" r:id="rId14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678049-739C-ADAA-C4DC-94117A29F069}" name="Beddall, Scott EDUC:EX" initials="BSE" userId="S::Scott.Beddall@gov.bc.ca::7d49bde0-9670-468b-8704-88edda03eaef" providerId="AD"/>
  <p188:author id="{59CFC3A6-589A-06F9-51CA-3C7BD853A627}" name="Jansen, Lindsay EDUC:EX" initials="JLE" userId="S::Lindsay.Jansen@gov.bc.ca::94ceac15-d18a-440d-967c-6f26b90a5dc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7554"/>
    <a:srgbClr val="A4553E"/>
    <a:srgbClr val="91839C"/>
    <a:srgbClr val="FD835F"/>
    <a:srgbClr val="C0B9CA"/>
    <a:srgbClr val="FF8D67"/>
    <a:srgbClr val="B5A2CB"/>
    <a:srgbClr val="B0A0C4"/>
    <a:srgbClr val="EFFB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6" autoAdjust="0"/>
    <p:restoredTop sz="78106" autoAdjust="0"/>
  </p:normalViewPr>
  <p:slideViewPr>
    <p:cSldViewPr snapToGrid="0" snapToObjects="1">
      <p:cViewPr varScale="1">
        <p:scale>
          <a:sx n="52" d="100"/>
          <a:sy n="52" d="100"/>
        </p:scale>
        <p:origin x="9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0" d="100"/>
          <a:sy n="50" d="100"/>
        </p:scale>
        <p:origin x="2696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D17A007-A85A-AE4D-B90D-69A84891FBC2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C8CDC4F9-F1D6-6943-80A7-C8B6F6FB5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7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22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328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13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3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Draft Principles that Guide the Province of British Columbia’s Relationship with Indigenous Peoples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DC4F9-F1D6-6943-80A7-C8B6F6FB53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2323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6913" y="1154113"/>
            <a:ext cx="1471612" cy="8270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008" y="2150868"/>
            <a:ext cx="5560060" cy="593069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61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DC4F9-F1D6-6943-80A7-C8B6F6FB53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964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67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CDC4F9-F1D6-6943-80A7-C8B6F6FB539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9877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CDC4F9-F1D6-6943-80A7-C8B6F6FB539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87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283B42-AEC8-44CE-9423-D45BD19EF5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61F6D8-C7E4-4CA9-8B10-D43E22FFACE5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34230C-C970-4D6C-B3CE-8CEABC463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3C120-C508-4275-8FEC-DAF129AB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D4C7B7-87F1-42E9-A57C-6CD5A0BA2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86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D0C879-3B6E-45E3-B058-77251C47F5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3962400"/>
            <a:ext cx="3894350" cy="2895600"/>
          </a:xfrm>
          <a:custGeom>
            <a:avLst/>
            <a:gdLst>
              <a:gd name="connsiteX0" fmla="*/ 0 w 3894350"/>
              <a:gd name="connsiteY0" fmla="*/ 0 h 2895600"/>
              <a:gd name="connsiteX1" fmla="*/ 3894350 w 3894350"/>
              <a:gd name="connsiteY1" fmla="*/ 0 h 2895600"/>
              <a:gd name="connsiteX2" fmla="*/ 3894350 w 3894350"/>
              <a:gd name="connsiteY2" fmla="*/ 2895600 h 2895600"/>
              <a:gd name="connsiteX3" fmla="*/ 0 w 3894350"/>
              <a:gd name="connsiteY3" fmla="*/ 2895600 h 289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4350" h="2895600">
                <a:moveTo>
                  <a:pt x="0" y="0"/>
                </a:moveTo>
                <a:lnTo>
                  <a:pt x="3894350" y="0"/>
                </a:lnTo>
                <a:lnTo>
                  <a:pt x="3894350" y="2895600"/>
                </a:lnTo>
                <a:lnTo>
                  <a:pt x="0" y="2895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65CC1F-3951-489F-8AC3-E3CDD4F285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96463" y="823679"/>
            <a:ext cx="3428395" cy="2465622"/>
          </a:xfrm>
          <a:custGeom>
            <a:avLst/>
            <a:gdLst>
              <a:gd name="connsiteX0" fmla="*/ 0 w 3428395"/>
              <a:gd name="connsiteY0" fmla="*/ 0 h 2465622"/>
              <a:gd name="connsiteX1" fmla="*/ 3428395 w 3428395"/>
              <a:gd name="connsiteY1" fmla="*/ 0 h 2465622"/>
              <a:gd name="connsiteX2" fmla="*/ 3428395 w 3428395"/>
              <a:gd name="connsiteY2" fmla="*/ 2465622 h 2465622"/>
              <a:gd name="connsiteX3" fmla="*/ 0 w 3428395"/>
              <a:gd name="connsiteY3" fmla="*/ 2465622 h 2465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395" h="2465622">
                <a:moveTo>
                  <a:pt x="0" y="0"/>
                </a:moveTo>
                <a:lnTo>
                  <a:pt x="3428395" y="0"/>
                </a:lnTo>
                <a:lnTo>
                  <a:pt x="3428395" y="2465622"/>
                </a:lnTo>
                <a:lnTo>
                  <a:pt x="0" y="2465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014443-47D0-4F41-98DD-08A9A6215FDB}"/>
              </a:ext>
            </a:extLst>
          </p:cNvPr>
          <p:cNvSpPr/>
          <p:nvPr userDrawn="1"/>
        </p:nvSpPr>
        <p:spPr>
          <a:xfrm>
            <a:off x="3894350" y="3962400"/>
            <a:ext cx="8297649" cy="2900250"/>
          </a:xfrm>
          <a:prstGeom prst="rect">
            <a:avLst/>
          </a:prstGeom>
          <a:solidFill>
            <a:srgbClr val="0096FF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5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8DBCFBA-63B7-4DF4-953A-9D4688B9149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" y="3706438"/>
            <a:ext cx="3409779" cy="3151563"/>
          </a:xfrm>
          <a:custGeom>
            <a:avLst/>
            <a:gdLst>
              <a:gd name="connsiteX0" fmla="*/ 0 w 3409779"/>
              <a:gd name="connsiteY0" fmla="*/ 0 h 3151563"/>
              <a:gd name="connsiteX1" fmla="*/ 3409779 w 3409779"/>
              <a:gd name="connsiteY1" fmla="*/ 0 h 3151563"/>
              <a:gd name="connsiteX2" fmla="*/ 3409779 w 3409779"/>
              <a:gd name="connsiteY2" fmla="*/ 3151563 h 3151563"/>
              <a:gd name="connsiteX3" fmla="*/ 0 w 3409779"/>
              <a:gd name="connsiteY3" fmla="*/ 3151563 h 315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779" h="3151563">
                <a:moveTo>
                  <a:pt x="0" y="0"/>
                </a:moveTo>
                <a:lnTo>
                  <a:pt x="3409779" y="0"/>
                </a:lnTo>
                <a:lnTo>
                  <a:pt x="3409779" y="3151563"/>
                </a:lnTo>
                <a:lnTo>
                  <a:pt x="0" y="31515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40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28E167-0EEC-4ADB-8DBD-70411B6D88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8597" y="0"/>
            <a:ext cx="4673600" cy="5441900"/>
          </a:xfrm>
          <a:custGeom>
            <a:avLst/>
            <a:gdLst>
              <a:gd name="connsiteX0" fmla="*/ 0 w 4673600"/>
              <a:gd name="connsiteY0" fmla="*/ 0 h 5441900"/>
              <a:gd name="connsiteX1" fmla="*/ 4673600 w 4673600"/>
              <a:gd name="connsiteY1" fmla="*/ 0 h 5441900"/>
              <a:gd name="connsiteX2" fmla="*/ 4673600 w 4673600"/>
              <a:gd name="connsiteY2" fmla="*/ 5441900 h 5441900"/>
              <a:gd name="connsiteX3" fmla="*/ 0 w 4673600"/>
              <a:gd name="connsiteY3" fmla="*/ 5441900 h 544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3600" h="5441900">
                <a:moveTo>
                  <a:pt x="0" y="0"/>
                </a:moveTo>
                <a:lnTo>
                  <a:pt x="4673600" y="0"/>
                </a:lnTo>
                <a:lnTo>
                  <a:pt x="4673600" y="5441900"/>
                </a:lnTo>
                <a:lnTo>
                  <a:pt x="0" y="544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75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8CF3CA4F-5721-4E42-94EC-07072267E028}"/>
              </a:ext>
            </a:extLst>
          </p:cNvPr>
          <p:cNvSpPr/>
          <p:nvPr userDrawn="1"/>
        </p:nvSpPr>
        <p:spPr>
          <a:xfrm>
            <a:off x="4757964" y="3398725"/>
            <a:ext cx="2676072" cy="26760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266399-AC5F-4D98-841D-CE474C26DF0E}"/>
              </a:ext>
            </a:extLst>
          </p:cNvPr>
          <p:cNvSpPr/>
          <p:nvPr userDrawn="1"/>
        </p:nvSpPr>
        <p:spPr>
          <a:xfrm>
            <a:off x="8177437" y="804891"/>
            <a:ext cx="2676072" cy="26760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C04B6A3-0D04-4736-B107-4862E5EC433E}"/>
              </a:ext>
            </a:extLst>
          </p:cNvPr>
          <p:cNvSpPr/>
          <p:nvPr userDrawn="1"/>
        </p:nvSpPr>
        <p:spPr>
          <a:xfrm>
            <a:off x="1338491" y="804891"/>
            <a:ext cx="2676072" cy="267607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A7CDE86C-5C3C-45F6-A9B0-93AEB0662513}"/>
              </a:ext>
            </a:extLst>
          </p:cNvPr>
          <p:cNvSpPr/>
          <p:nvPr userDrawn="1"/>
        </p:nvSpPr>
        <p:spPr>
          <a:xfrm>
            <a:off x="469900" y="413562"/>
            <a:ext cx="11252200" cy="6056276"/>
          </a:xfrm>
          <a:prstGeom prst="frame">
            <a:avLst>
              <a:gd name="adj1" fmla="val 507"/>
            </a:avLst>
          </a:prstGeom>
          <a:solidFill>
            <a:srgbClr val="009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629B8E-AF6F-47EE-A59A-7A14D199D6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362947" y="979558"/>
            <a:ext cx="2305052" cy="2305052"/>
          </a:xfrm>
          <a:custGeom>
            <a:avLst/>
            <a:gdLst>
              <a:gd name="connsiteX0" fmla="*/ 1152526 w 2305052"/>
              <a:gd name="connsiteY0" fmla="*/ 0 h 2305052"/>
              <a:gd name="connsiteX1" fmla="*/ 2305052 w 2305052"/>
              <a:gd name="connsiteY1" fmla="*/ 1152526 h 2305052"/>
              <a:gd name="connsiteX2" fmla="*/ 1152526 w 2305052"/>
              <a:gd name="connsiteY2" fmla="*/ 2305052 h 2305052"/>
              <a:gd name="connsiteX3" fmla="*/ 0 w 2305052"/>
              <a:gd name="connsiteY3" fmla="*/ 1152526 h 2305052"/>
              <a:gd name="connsiteX4" fmla="*/ 1152526 w 2305052"/>
              <a:gd name="connsiteY4" fmla="*/ 0 h 230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5052" h="2305052">
                <a:moveTo>
                  <a:pt x="1152526" y="0"/>
                </a:moveTo>
                <a:cubicBezTo>
                  <a:pt x="1789049" y="0"/>
                  <a:pt x="2305052" y="516003"/>
                  <a:pt x="2305052" y="1152526"/>
                </a:cubicBezTo>
                <a:cubicBezTo>
                  <a:pt x="2305052" y="1789049"/>
                  <a:pt x="1789049" y="2305052"/>
                  <a:pt x="1152526" y="2305052"/>
                </a:cubicBezTo>
                <a:cubicBezTo>
                  <a:pt x="516003" y="2305052"/>
                  <a:pt x="0" y="1789049"/>
                  <a:pt x="0" y="1152526"/>
                </a:cubicBezTo>
                <a:cubicBezTo>
                  <a:pt x="0" y="516003"/>
                  <a:pt x="516003" y="0"/>
                  <a:pt x="11525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4682669-2694-4D92-AD36-4ED9136FFCF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3475" y="3573391"/>
            <a:ext cx="2305052" cy="2305052"/>
          </a:xfrm>
          <a:custGeom>
            <a:avLst/>
            <a:gdLst>
              <a:gd name="connsiteX0" fmla="*/ 1152526 w 2305052"/>
              <a:gd name="connsiteY0" fmla="*/ 0 h 2305052"/>
              <a:gd name="connsiteX1" fmla="*/ 2305052 w 2305052"/>
              <a:gd name="connsiteY1" fmla="*/ 1152526 h 2305052"/>
              <a:gd name="connsiteX2" fmla="*/ 1152526 w 2305052"/>
              <a:gd name="connsiteY2" fmla="*/ 2305052 h 2305052"/>
              <a:gd name="connsiteX3" fmla="*/ 0 w 2305052"/>
              <a:gd name="connsiteY3" fmla="*/ 1152526 h 2305052"/>
              <a:gd name="connsiteX4" fmla="*/ 1152526 w 2305052"/>
              <a:gd name="connsiteY4" fmla="*/ 0 h 230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5052" h="2305052">
                <a:moveTo>
                  <a:pt x="1152526" y="0"/>
                </a:moveTo>
                <a:cubicBezTo>
                  <a:pt x="1789049" y="0"/>
                  <a:pt x="2305052" y="516003"/>
                  <a:pt x="2305052" y="1152526"/>
                </a:cubicBezTo>
                <a:cubicBezTo>
                  <a:pt x="2305052" y="1789049"/>
                  <a:pt x="1789049" y="2305052"/>
                  <a:pt x="1152526" y="2305052"/>
                </a:cubicBezTo>
                <a:cubicBezTo>
                  <a:pt x="516003" y="2305052"/>
                  <a:pt x="0" y="1789049"/>
                  <a:pt x="0" y="1152526"/>
                </a:cubicBezTo>
                <a:cubicBezTo>
                  <a:pt x="0" y="516003"/>
                  <a:pt x="516003" y="0"/>
                  <a:pt x="11525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191E3D5-07D0-4977-9AA9-5D9FAEB6DC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4001" y="979558"/>
            <a:ext cx="2305052" cy="2305052"/>
          </a:xfrm>
          <a:custGeom>
            <a:avLst/>
            <a:gdLst>
              <a:gd name="connsiteX0" fmla="*/ 1152526 w 2305052"/>
              <a:gd name="connsiteY0" fmla="*/ 0 h 2305052"/>
              <a:gd name="connsiteX1" fmla="*/ 2305052 w 2305052"/>
              <a:gd name="connsiteY1" fmla="*/ 1152526 h 2305052"/>
              <a:gd name="connsiteX2" fmla="*/ 1152526 w 2305052"/>
              <a:gd name="connsiteY2" fmla="*/ 2305052 h 2305052"/>
              <a:gd name="connsiteX3" fmla="*/ 0 w 2305052"/>
              <a:gd name="connsiteY3" fmla="*/ 1152526 h 2305052"/>
              <a:gd name="connsiteX4" fmla="*/ 1152526 w 2305052"/>
              <a:gd name="connsiteY4" fmla="*/ 0 h 230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5052" h="2305052">
                <a:moveTo>
                  <a:pt x="1152526" y="0"/>
                </a:moveTo>
                <a:cubicBezTo>
                  <a:pt x="1789049" y="0"/>
                  <a:pt x="2305052" y="516003"/>
                  <a:pt x="2305052" y="1152526"/>
                </a:cubicBezTo>
                <a:cubicBezTo>
                  <a:pt x="2305052" y="1789049"/>
                  <a:pt x="1789049" y="2305052"/>
                  <a:pt x="1152526" y="2305052"/>
                </a:cubicBezTo>
                <a:cubicBezTo>
                  <a:pt x="516003" y="2305052"/>
                  <a:pt x="0" y="1789049"/>
                  <a:pt x="0" y="1152526"/>
                </a:cubicBezTo>
                <a:cubicBezTo>
                  <a:pt x="0" y="516003"/>
                  <a:pt x="516003" y="0"/>
                  <a:pt x="115252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27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FCF1D89D-D9F0-4A43-B20F-5DDA820796B2}"/>
              </a:ext>
            </a:extLst>
          </p:cNvPr>
          <p:cNvSpPr/>
          <p:nvPr userDrawn="1"/>
        </p:nvSpPr>
        <p:spPr>
          <a:xfrm>
            <a:off x="1066093" y="4328691"/>
            <a:ext cx="1778844" cy="17788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94431D5-64CA-4DFE-9B57-999C90F8684F}"/>
              </a:ext>
            </a:extLst>
          </p:cNvPr>
          <p:cNvSpPr/>
          <p:nvPr userDrawn="1"/>
        </p:nvSpPr>
        <p:spPr>
          <a:xfrm>
            <a:off x="6228134" y="4328691"/>
            <a:ext cx="1778844" cy="17788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9E8EF83-E181-42F4-AEAD-52B841FAE9DB}"/>
              </a:ext>
            </a:extLst>
          </p:cNvPr>
          <p:cNvSpPr/>
          <p:nvPr userDrawn="1"/>
        </p:nvSpPr>
        <p:spPr>
          <a:xfrm>
            <a:off x="6228134" y="2226915"/>
            <a:ext cx="1778844" cy="17788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B18EF6D-2BE9-4E14-893A-38BAEE75E8F7}"/>
              </a:ext>
            </a:extLst>
          </p:cNvPr>
          <p:cNvSpPr/>
          <p:nvPr userDrawn="1"/>
        </p:nvSpPr>
        <p:spPr>
          <a:xfrm>
            <a:off x="1066093" y="2226915"/>
            <a:ext cx="1778844" cy="177884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E70619-AC4E-4811-9597-7455ADDFD1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42743" y="2341560"/>
            <a:ext cx="1549684" cy="1549684"/>
          </a:xfrm>
          <a:custGeom>
            <a:avLst/>
            <a:gdLst>
              <a:gd name="connsiteX0" fmla="*/ 774842 w 1549684"/>
              <a:gd name="connsiteY0" fmla="*/ 0 h 1549684"/>
              <a:gd name="connsiteX1" fmla="*/ 1549684 w 1549684"/>
              <a:gd name="connsiteY1" fmla="*/ 774842 h 1549684"/>
              <a:gd name="connsiteX2" fmla="*/ 774842 w 1549684"/>
              <a:gd name="connsiteY2" fmla="*/ 1549684 h 1549684"/>
              <a:gd name="connsiteX3" fmla="*/ 0 w 1549684"/>
              <a:gd name="connsiteY3" fmla="*/ 774842 h 1549684"/>
              <a:gd name="connsiteX4" fmla="*/ 774842 w 1549684"/>
              <a:gd name="connsiteY4" fmla="*/ 0 h 154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84" h="1549684">
                <a:moveTo>
                  <a:pt x="774842" y="0"/>
                </a:moveTo>
                <a:cubicBezTo>
                  <a:pt x="1202775" y="0"/>
                  <a:pt x="1549684" y="346909"/>
                  <a:pt x="1549684" y="774842"/>
                </a:cubicBezTo>
                <a:cubicBezTo>
                  <a:pt x="1549684" y="1202775"/>
                  <a:pt x="1202775" y="1549684"/>
                  <a:pt x="774842" y="1549684"/>
                </a:cubicBezTo>
                <a:cubicBezTo>
                  <a:pt x="346909" y="1549684"/>
                  <a:pt x="0" y="1202775"/>
                  <a:pt x="0" y="774842"/>
                </a:cubicBezTo>
                <a:cubicBezTo>
                  <a:pt x="0" y="346909"/>
                  <a:pt x="346909" y="0"/>
                  <a:pt x="7748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129D1B9-CEA6-4CB7-82ED-41A9D648A72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80703" y="4443543"/>
            <a:ext cx="1549684" cy="1549684"/>
          </a:xfrm>
          <a:custGeom>
            <a:avLst/>
            <a:gdLst>
              <a:gd name="connsiteX0" fmla="*/ 774842 w 1549684"/>
              <a:gd name="connsiteY0" fmla="*/ 0 h 1549684"/>
              <a:gd name="connsiteX1" fmla="*/ 1549684 w 1549684"/>
              <a:gd name="connsiteY1" fmla="*/ 774842 h 1549684"/>
              <a:gd name="connsiteX2" fmla="*/ 774842 w 1549684"/>
              <a:gd name="connsiteY2" fmla="*/ 1549684 h 1549684"/>
              <a:gd name="connsiteX3" fmla="*/ 0 w 1549684"/>
              <a:gd name="connsiteY3" fmla="*/ 774842 h 1549684"/>
              <a:gd name="connsiteX4" fmla="*/ 774842 w 1549684"/>
              <a:gd name="connsiteY4" fmla="*/ 0 h 154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84" h="1549684">
                <a:moveTo>
                  <a:pt x="774842" y="0"/>
                </a:moveTo>
                <a:cubicBezTo>
                  <a:pt x="1202775" y="0"/>
                  <a:pt x="1549684" y="346909"/>
                  <a:pt x="1549684" y="774842"/>
                </a:cubicBezTo>
                <a:cubicBezTo>
                  <a:pt x="1549684" y="1202775"/>
                  <a:pt x="1202775" y="1549684"/>
                  <a:pt x="774842" y="1549684"/>
                </a:cubicBezTo>
                <a:cubicBezTo>
                  <a:pt x="346909" y="1549684"/>
                  <a:pt x="0" y="1202775"/>
                  <a:pt x="0" y="774842"/>
                </a:cubicBezTo>
                <a:cubicBezTo>
                  <a:pt x="0" y="346909"/>
                  <a:pt x="346909" y="0"/>
                  <a:pt x="7748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D8B3F34-B3A2-4BA5-8BDA-9483CD9532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42743" y="4443543"/>
            <a:ext cx="1549684" cy="1549684"/>
          </a:xfrm>
          <a:custGeom>
            <a:avLst/>
            <a:gdLst>
              <a:gd name="connsiteX0" fmla="*/ 774842 w 1549684"/>
              <a:gd name="connsiteY0" fmla="*/ 0 h 1549684"/>
              <a:gd name="connsiteX1" fmla="*/ 1549684 w 1549684"/>
              <a:gd name="connsiteY1" fmla="*/ 774842 h 1549684"/>
              <a:gd name="connsiteX2" fmla="*/ 774842 w 1549684"/>
              <a:gd name="connsiteY2" fmla="*/ 1549684 h 1549684"/>
              <a:gd name="connsiteX3" fmla="*/ 0 w 1549684"/>
              <a:gd name="connsiteY3" fmla="*/ 774842 h 1549684"/>
              <a:gd name="connsiteX4" fmla="*/ 774842 w 1549684"/>
              <a:gd name="connsiteY4" fmla="*/ 0 h 154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84" h="1549684">
                <a:moveTo>
                  <a:pt x="774842" y="0"/>
                </a:moveTo>
                <a:cubicBezTo>
                  <a:pt x="1202775" y="0"/>
                  <a:pt x="1549684" y="346909"/>
                  <a:pt x="1549684" y="774842"/>
                </a:cubicBezTo>
                <a:cubicBezTo>
                  <a:pt x="1549684" y="1202775"/>
                  <a:pt x="1202775" y="1549684"/>
                  <a:pt x="774842" y="1549684"/>
                </a:cubicBezTo>
                <a:cubicBezTo>
                  <a:pt x="346909" y="1549684"/>
                  <a:pt x="0" y="1202775"/>
                  <a:pt x="0" y="774842"/>
                </a:cubicBezTo>
                <a:cubicBezTo>
                  <a:pt x="0" y="346909"/>
                  <a:pt x="346909" y="0"/>
                  <a:pt x="7748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134B027-CFB5-41FD-B5F5-63F382D4B8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80673" y="2341495"/>
            <a:ext cx="1549684" cy="1549684"/>
          </a:xfrm>
          <a:custGeom>
            <a:avLst/>
            <a:gdLst>
              <a:gd name="connsiteX0" fmla="*/ 774842 w 1549684"/>
              <a:gd name="connsiteY0" fmla="*/ 0 h 1549684"/>
              <a:gd name="connsiteX1" fmla="*/ 1549684 w 1549684"/>
              <a:gd name="connsiteY1" fmla="*/ 774842 h 1549684"/>
              <a:gd name="connsiteX2" fmla="*/ 774842 w 1549684"/>
              <a:gd name="connsiteY2" fmla="*/ 1549684 h 1549684"/>
              <a:gd name="connsiteX3" fmla="*/ 0 w 1549684"/>
              <a:gd name="connsiteY3" fmla="*/ 774842 h 1549684"/>
              <a:gd name="connsiteX4" fmla="*/ 774842 w 1549684"/>
              <a:gd name="connsiteY4" fmla="*/ 0 h 154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9684" h="1549684">
                <a:moveTo>
                  <a:pt x="774842" y="0"/>
                </a:moveTo>
                <a:cubicBezTo>
                  <a:pt x="1202775" y="0"/>
                  <a:pt x="1549684" y="346909"/>
                  <a:pt x="1549684" y="774842"/>
                </a:cubicBezTo>
                <a:cubicBezTo>
                  <a:pt x="1549684" y="1202775"/>
                  <a:pt x="1202775" y="1549684"/>
                  <a:pt x="774842" y="1549684"/>
                </a:cubicBezTo>
                <a:cubicBezTo>
                  <a:pt x="346909" y="1549684"/>
                  <a:pt x="0" y="1202775"/>
                  <a:pt x="0" y="774842"/>
                </a:cubicBezTo>
                <a:cubicBezTo>
                  <a:pt x="0" y="346909"/>
                  <a:pt x="346909" y="0"/>
                  <a:pt x="7748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9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56E76E4-FA3B-40FF-A0B5-E94C276DF6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71036" y="0"/>
            <a:ext cx="3820964" cy="6858000"/>
          </a:xfrm>
          <a:custGeom>
            <a:avLst/>
            <a:gdLst>
              <a:gd name="connsiteX0" fmla="*/ 0 w 3820964"/>
              <a:gd name="connsiteY0" fmla="*/ 0 h 6858000"/>
              <a:gd name="connsiteX1" fmla="*/ 3820964 w 3820964"/>
              <a:gd name="connsiteY1" fmla="*/ 0 h 6858000"/>
              <a:gd name="connsiteX2" fmla="*/ 3820964 w 3820964"/>
              <a:gd name="connsiteY2" fmla="*/ 6858000 h 6858000"/>
              <a:gd name="connsiteX3" fmla="*/ 0 w 382096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0964" h="6858000">
                <a:moveTo>
                  <a:pt x="0" y="0"/>
                </a:moveTo>
                <a:lnTo>
                  <a:pt x="3820964" y="0"/>
                </a:lnTo>
                <a:lnTo>
                  <a:pt x="382096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625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345AC7-934A-4CA3-9ABD-0AD325B206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536671"/>
            <a:ext cx="12192000" cy="2300899"/>
          </a:xfrm>
          <a:custGeom>
            <a:avLst/>
            <a:gdLst>
              <a:gd name="connsiteX0" fmla="*/ 0 w 12192000"/>
              <a:gd name="connsiteY0" fmla="*/ 0 h 2300899"/>
              <a:gd name="connsiteX1" fmla="*/ 12192000 w 12192000"/>
              <a:gd name="connsiteY1" fmla="*/ 0 h 2300899"/>
              <a:gd name="connsiteX2" fmla="*/ 12192000 w 12192000"/>
              <a:gd name="connsiteY2" fmla="*/ 2300899 h 2300899"/>
              <a:gd name="connsiteX3" fmla="*/ 0 w 12192000"/>
              <a:gd name="connsiteY3" fmla="*/ 2300899 h 2300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00899">
                <a:moveTo>
                  <a:pt x="0" y="0"/>
                </a:moveTo>
                <a:lnTo>
                  <a:pt x="12192000" y="0"/>
                </a:lnTo>
                <a:lnTo>
                  <a:pt x="12192000" y="2300899"/>
                </a:lnTo>
                <a:lnTo>
                  <a:pt x="0" y="2300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84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F076BD-9BA7-4E82-A349-9A8F0159B7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895350"/>
            <a:ext cx="5819775" cy="3676650"/>
          </a:xfrm>
          <a:custGeom>
            <a:avLst/>
            <a:gdLst>
              <a:gd name="connsiteX0" fmla="*/ 0 w 5819775"/>
              <a:gd name="connsiteY0" fmla="*/ 0 h 3676650"/>
              <a:gd name="connsiteX1" fmla="*/ 5819775 w 5819775"/>
              <a:gd name="connsiteY1" fmla="*/ 0 h 3676650"/>
              <a:gd name="connsiteX2" fmla="*/ 5819775 w 5819775"/>
              <a:gd name="connsiteY2" fmla="*/ 3676650 h 3676650"/>
              <a:gd name="connsiteX3" fmla="*/ 0 w 5819775"/>
              <a:gd name="connsiteY3" fmla="*/ 3676650 h 367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19775" h="3676650">
                <a:moveTo>
                  <a:pt x="0" y="0"/>
                </a:moveTo>
                <a:lnTo>
                  <a:pt x="5819775" y="0"/>
                </a:lnTo>
                <a:lnTo>
                  <a:pt x="5819775" y="3676650"/>
                </a:lnTo>
                <a:lnTo>
                  <a:pt x="0" y="3676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738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34D200D6-4B5B-4B9A-9AFA-6DD32DE0A7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30140" y="0"/>
            <a:ext cx="3561859" cy="6857999"/>
          </a:xfrm>
          <a:custGeom>
            <a:avLst/>
            <a:gdLst>
              <a:gd name="connsiteX0" fmla="*/ 0 w 12192000"/>
              <a:gd name="connsiteY0" fmla="*/ 0 h 2300899"/>
              <a:gd name="connsiteX1" fmla="*/ 12192000 w 12192000"/>
              <a:gd name="connsiteY1" fmla="*/ 0 h 2300899"/>
              <a:gd name="connsiteX2" fmla="*/ 12192000 w 12192000"/>
              <a:gd name="connsiteY2" fmla="*/ 2300899 h 2300899"/>
              <a:gd name="connsiteX3" fmla="*/ 0 w 12192000"/>
              <a:gd name="connsiteY3" fmla="*/ 2300899 h 2300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00899">
                <a:moveTo>
                  <a:pt x="0" y="0"/>
                </a:moveTo>
                <a:lnTo>
                  <a:pt x="12192000" y="0"/>
                </a:lnTo>
                <a:lnTo>
                  <a:pt x="12192000" y="2300899"/>
                </a:lnTo>
                <a:lnTo>
                  <a:pt x="0" y="23008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4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7E1AD2-1B46-4263-B123-760ADA2F0F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43507" y="0"/>
            <a:ext cx="5525078" cy="5943598"/>
          </a:xfrm>
          <a:custGeom>
            <a:avLst/>
            <a:gdLst>
              <a:gd name="connsiteX0" fmla="*/ 0 w 5525078"/>
              <a:gd name="connsiteY0" fmla="*/ 0 h 5943598"/>
              <a:gd name="connsiteX1" fmla="*/ 5525078 w 5525078"/>
              <a:gd name="connsiteY1" fmla="*/ 0 h 5943598"/>
              <a:gd name="connsiteX2" fmla="*/ 5525078 w 5525078"/>
              <a:gd name="connsiteY2" fmla="*/ 5943598 h 5943598"/>
              <a:gd name="connsiteX3" fmla="*/ 0 w 5525078"/>
              <a:gd name="connsiteY3" fmla="*/ 5943598 h 5943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078" h="5943598">
                <a:moveTo>
                  <a:pt x="0" y="0"/>
                </a:moveTo>
                <a:lnTo>
                  <a:pt x="5525078" y="0"/>
                </a:lnTo>
                <a:lnTo>
                  <a:pt x="5525078" y="5943598"/>
                </a:lnTo>
                <a:lnTo>
                  <a:pt x="0" y="5943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7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16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2D7722-28DC-4FF0-A9EB-2515A617B1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0772" y="2271790"/>
            <a:ext cx="10370457" cy="3882696"/>
          </a:xfrm>
          <a:custGeom>
            <a:avLst/>
            <a:gdLst>
              <a:gd name="connsiteX0" fmla="*/ 0 w 10370457"/>
              <a:gd name="connsiteY0" fmla="*/ 0 h 3882696"/>
              <a:gd name="connsiteX1" fmla="*/ 10370457 w 10370457"/>
              <a:gd name="connsiteY1" fmla="*/ 0 h 3882696"/>
              <a:gd name="connsiteX2" fmla="*/ 10370457 w 10370457"/>
              <a:gd name="connsiteY2" fmla="*/ 3882696 h 3882696"/>
              <a:gd name="connsiteX3" fmla="*/ 0 w 10370457"/>
              <a:gd name="connsiteY3" fmla="*/ 3882696 h 3882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0457" h="3882696">
                <a:moveTo>
                  <a:pt x="0" y="0"/>
                </a:moveTo>
                <a:lnTo>
                  <a:pt x="10370457" y="0"/>
                </a:lnTo>
                <a:lnTo>
                  <a:pt x="10370457" y="3882696"/>
                </a:lnTo>
                <a:lnTo>
                  <a:pt x="0" y="388269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0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51FFD37-0F4E-42B6-8103-329FBC443C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62098" y="3840362"/>
            <a:ext cx="2487053" cy="1640992"/>
          </a:xfrm>
          <a:custGeom>
            <a:avLst/>
            <a:gdLst>
              <a:gd name="connsiteX0" fmla="*/ 0 w 2487053"/>
              <a:gd name="connsiteY0" fmla="*/ 0 h 1640992"/>
              <a:gd name="connsiteX1" fmla="*/ 2487053 w 2487053"/>
              <a:gd name="connsiteY1" fmla="*/ 0 h 1640992"/>
              <a:gd name="connsiteX2" fmla="*/ 2487053 w 2487053"/>
              <a:gd name="connsiteY2" fmla="*/ 1640992 h 1640992"/>
              <a:gd name="connsiteX3" fmla="*/ 0 w 2487053"/>
              <a:gd name="connsiteY3" fmla="*/ 1640992 h 164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053" h="1640992">
                <a:moveTo>
                  <a:pt x="0" y="0"/>
                </a:moveTo>
                <a:lnTo>
                  <a:pt x="2487053" y="0"/>
                </a:lnTo>
                <a:lnTo>
                  <a:pt x="2487053" y="1640992"/>
                </a:lnTo>
                <a:lnTo>
                  <a:pt x="0" y="16409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81EDEE-3403-4FD5-8B23-AEC447B713E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37492" y="3840362"/>
            <a:ext cx="2487053" cy="1640992"/>
          </a:xfrm>
          <a:custGeom>
            <a:avLst/>
            <a:gdLst>
              <a:gd name="connsiteX0" fmla="*/ 0 w 2487053"/>
              <a:gd name="connsiteY0" fmla="*/ 0 h 1640992"/>
              <a:gd name="connsiteX1" fmla="*/ 2487053 w 2487053"/>
              <a:gd name="connsiteY1" fmla="*/ 0 h 1640992"/>
              <a:gd name="connsiteX2" fmla="*/ 2487053 w 2487053"/>
              <a:gd name="connsiteY2" fmla="*/ 1640992 h 1640992"/>
              <a:gd name="connsiteX3" fmla="*/ 0 w 2487053"/>
              <a:gd name="connsiteY3" fmla="*/ 1640992 h 164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053" h="1640992">
                <a:moveTo>
                  <a:pt x="0" y="0"/>
                </a:moveTo>
                <a:lnTo>
                  <a:pt x="2487053" y="0"/>
                </a:lnTo>
                <a:lnTo>
                  <a:pt x="2487053" y="1640992"/>
                </a:lnTo>
                <a:lnTo>
                  <a:pt x="0" y="16409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6FDD823-81F8-4FC9-ADF1-1FAA7C958A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86703" y="3840362"/>
            <a:ext cx="2487053" cy="1640992"/>
          </a:xfrm>
          <a:custGeom>
            <a:avLst/>
            <a:gdLst>
              <a:gd name="connsiteX0" fmla="*/ 0 w 2487053"/>
              <a:gd name="connsiteY0" fmla="*/ 0 h 1640992"/>
              <a:gd name="connsiteX1" fmla="*/ 2487053 w 2487053"/>
              <a:gd name="connsiteY1" fmla="*/ 0 h 1640992"/>
              <a:gd name="connsiteX2" fmla="*/ 2487053 w 2487053"/>
              <a:gd name="connsiteY2" fmla="*/ 1640992 h 1640992"/>
              <a:gd name="connsiteX3" fmla="*/ 0 w 2487053"/>
              <a:gd name="connsiteY3" fmla="*/ 1640992 h 164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7053" h="1640992">
                <a:moveTo>
                  <a:pt x="0" y="0"/>
                </a:moveTo>
                <a:lnTo>
                  <a:pt x="2487053" y="0"/>
                </a:lnTo>
                <a:lnTo>
                  <a:pt x="2487053" y="1640992"/>
                </a:lnTo>
                <a:lnTo>
                  <a:pt x="0" y="16409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0A40875-DEFB-4465-B7C3-1EC5EF0FAD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9112" y="691980"/>
            <a:ext cx="4438504" cy="4789374"/>
          </a:xfrm>
          <a:custGeom>
            <a:avLst/>
            <a:gdLst>
              <a:gd name="connsiteX0" fmla="*/ 0 w 4438504"/>
              <a:gd name="connsiteY0" fmla="*/ 0 h 4789374"/>
              <a:gd name="connsiteX1" fmla="*/ 4438504 w 4438504"/>
              <a:gd name="connsiteY1" fmla="*/ 0 h 4789374"/>
              <a:gd name="connsiteX2" fmla="*/ 4438504 w 4438504"/>
              <a:gd name="connsiteY2" fmla="*/ 4789374 h 4789374"/>
              <a:gd name="connsiteX3" fmla="*/ 0 w 4438504"/>
              <a:gd name="connsiteY3" fmla="*/ 4789374 h 478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8504" h="4789374">
                <a:moveTo>
                  <a:pt x="0" y="0"/>
                </a:moveTo>
                <a:lnTo>
                  <a:pt x="4438504" y="0"/>
                </a:lnTo>
                <a:lnTo>
                  <a:pt x="4438504" y="4789374"/>
                </a:lnTo>
                <a:lnTo>
                  <a:pt x="0" y="4789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28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FEFFF2-25A7-4C89-B941-8237AE6A59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83731" y="1079500"/>
            <a:ext cx="3557057" cy="3787370"/>
          </a:xfrm>
          <a:custGeom>
            <a:avLst/>
            <a:gdLst>
              <a:gd name="connsiteX0" fmla="*/ 0 w 3557057"/>
              <a:gd name="connsiteY0" fmla="*/ 0 h 3787370"/>
              <a:gd name="connsiteX1" fmla="*/ 3557057 w 3557057"/>
              <a:gd name="connsiteY1" fmla="*/ 0 h 3787370"/>
              <a:gd name="connsiteX2" fmla="*/ 3557057 w 3557057"/>
              <a:gd name="connsiteY2" fmla="*/ 3787370 h 3787370"/>
              <a:gd name="connsiteX3" fmla="*/ 790795 w 3557057"/>
              <a:gd name="connsiteY3" fmla="*/ 3787370 h 3787370"/>
              <a:gd name="connsiteX4" fmla="*/ 790795 w 3557057"/>
              <a:gd name="connsiteY4" fmla="*/ 1761679 h 3787370"/>
              <a:gd name="connsiteX5" fmla="*/ 0 w 3557057"/>
              <a:gd name="connsiteY5" fmla="*/ 1761679 h 378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57057" h="3787370">
                <a:moveTo>
                  <a:pt x="0" y="0"/>
                </a:moveTo>
                <a:lnTo>
                  <a:pt x="3557057" y="0"/>
                </a:lnTo>
                <a:lnTo>
                  <a:pt x="3557057" y="3787370"/>
                </a:lnTo>
                <a:lnTo>
                  <a:pt x="790795" y="3787370"/>
                </a:lnTo>
                <a:lnTo>
                  <a:pt x="790795" y="1761679"/>
                </a:lnTo>
                <a:lnTo>
                  <a:pt x="0" y="1761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A24756-CA3A-4517-A7FC-7AC9F96B23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9275" y="3078266"/>
            <a:ext cx="2796179" cy="2700234"/>
          </a:xfrm>
          <a:custGeom>
            <a:avLst/>
            <a:gdLst>
              <a:gd name="connsiteX0" fmla="*/ 0 w 2796179"/>
              <a:gd name="connsiteY0" fmla="*/ 0 h 2700234"/>
              <a:gd name="connsiteX1" fmla="*/ 2796179 w 2796179"/>
              <a:gd name="connsiteY1" fmla="*/ 0 h 2700234"/>
              <a:gd name="connsiteX2" fmla="*/ 2796179 w 2796179"/>
              <a:gd name="connsiteY2" fmla="*/ 2700234 h 2700234"/>
              <a:gd name="connsiteX3" fmla="*/ 0 w 2796179"/>
              <a:gd name="connsiteY3" fmla="*/ 2700234 h 270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6179" h="2700234">
                <a:moveTo>
                  <a:pt x="0" y="0"/>
                </a:moveTo>
                <a:lnTo>
                  <a:pt x="2796179" y="0"/>
                </a:lnTo>
                <a:lnTo>
                  <a:pt x="2796179" y="2700234"/>
                </a:lnTo>
                <a:lnTo>
                  <a:pt x="0" y="2700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46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46E14A3-C597-495F-9855-ABED321771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3235" y="2563929"/>
            <a:ext cx="1957183" cy="2698252"/>
          </a:xfrm>
          <a:custGeom>
            <a:avLst/>
            <a:gdLst>
              <a:gd name="connsiteX0" fmla="*/ 0 w 1957183"/>
              <a:gd name="connsiteY0" fmla="*/ 0 h 2698252"/>
              <a:gd name="connsiteX1" fmla="*/ 1957183 w 1957183"/>
              <a:gd name="connsiteY1" fmla="*/ 0 h 2698252"/>
              <a:gd name="connsiteX2" fmla="*/ 1957183 w 1957183"/>
              <a:gd name="connsiteY2" fmla="*/ 2698252 h 2698252"/>
              <a:gd name="connsiteX3" fmla="*/ 0 w 1957183"/>
              <a:gd name="connsiteY3" fmla="*/ 2698252 h 269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183" h="2698252">
                <a:moveTo>
                  <a:pt x="0" y="0"/>
                </a:moveTo>
                <a:lnTo>
                  <a:pt x="1957183" y="0"/>
                </a:lnTo>
                <a:lnTo>
                  <a:pt x="1957183" y="2698252"/>
                </a:lnTo>
                <a:lnTo>
                  <a:pt x="0" y="26982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7F10A5-618F-40DC-BB9F-49FA47B098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8226" y="1771113"/>
            <a:ext cx="2308935" cy="3491068"/>
          </a:xfrm>
          <a:custGeom>
            <a:avLst/>
            <a:gdLst>
              <a:gd name="connsiteX0" fmla="*/ 0 w 2308935"/>
              <a:gd name="connsiteY0" fmla="*/ 0 h 3491068"/>
              <a:gd name="connsiteX1" fmla="*/ 2308935 w 2308935"/>
              <a:gd name="connsiteY1" fmla="*/ 0 h 3491068"/>
              <a:gd name="connsiteX2" fmla="*/ 2308935 w 2308935"/>
              <a:gd name="connsiteY2" fmla="*/ 3491068 h 3491068"/>
              <a:gd name="connsiteX3" fmla="*/ 0 w 2308935"/>
              <a:gd name="connsiteY3" fmla="*/ 3491068 h 349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8935" h="3491068">
                <a:moveTo>
                  <a:pt x="0" y="0"/>
                </a:moveTo>
                <a:lnTo>
                  <a:pt x="2308935" y="0"/>
                </a:lnTo>
                <a:lnTo>
                  <a:pt x="2308935" y="3491068"/>
                </a:lnTo>
                <a:lnTo>
                  <a:pt x="0" y="34910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5B3B13C-9BB9-4BC9-AB1A-D034982908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14970" y="861659"/>
            <a:ext cx="2666744" cy="4400522"/>
          </a:xfrm>
          <a:custGeom>
            <a:avLst/>
            <a:gdLst>
              <a:gd name="connsiteX0" fmla="*/ 0 w 2666744"/>
              <a:gd name="connsiteY0" fmla="*/ 0 h 4400522"/>
              <a:gd name="connsiteX1" fmla="*/ 2666744 w 2666744"/>
              <a:gd name="connsiteY1" fmla="*/ 0 h 4400522"/>
              <a:gd name="connsiteX2" fmla="*/ 2666744 w 2666744"/>
              <a:gd name="connsiteY2" fmla="*/ 4400522 h 4400522"/>
              <a:gd name="connsiteX3" fmla="*/ 0 w 2666744"/>
              <a:gd name="connsiteY3" fmla="*/ 4400522 h 440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744" h="4400522">
                <a:moveTo>
                  <a:pt x="0" y="0"/>
                </a:moveTo>
                <a:lnTo>
                  <a:pt x="2666744" y="0"/>
                </a:lnTo>
                <a:lnTo>
                  <a:pt x="2666744" y="4400522"/>
                </a:lnTo>
                <a:lnTo>
                  <a:pt x="0" y="44005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5833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80C31E5-2136-49F7-8EAE-1A28BE8C62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27018" y="2019301"/>
            <a:ext cx="2764981" cy="4838699"/>
          </a:xfrm>
          <a:custGeom>
            <a:avLst/>
            <a:gdLst>
              <a:gd name="connsiteX0" fmla="*/ 0 w 2764981"/>
              <a:gd name="connsiteY0" fmla="*/ 0 h 1907178"/>
              <a:gd name="connsiteX1" fmla="*/ 2764981 w 2764981"/>
              <a:gd name="connsiteY1" fmla="*/ 0 h 1907178"/>
              <a:gd name="connsiteX2" fmla="*/ 2764981 w 2764981"/>
              <a:gd name="connsiteY2" fmla="*/ 1907178 h 1907178"/>
              <a:gd name="connsiteX3" fmla="*/ 0 w 2764981"/>
              <a:gd name="connsiteY3" fmla="*/ 1907178 h 190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1907178">
                <a:moveTo>
                  <a:pt x="0" y="0"/>
                </a:moveTo>
                <a:lnTo>
                  <a:pt x="2764981" y="0"/>
                </a:lnTo>
                <a:lnTo>
                  <a:pt x="2764981" y="1907178"/>
                </a:lnTo>
                <a:lnTo>
                  <a:pt x="0" y="1907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29C6A5C-AA1C-4867-9CEE-856D9BB75B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27019" y="0"/>
            <a:ext cx="2764981" cy="1907178"/>
          </a:xfrm>
          <a:custGeom>
            <a:avLst/>
            <a:gdLst>
              <a:gd name="connsiteX0" fmla="*/ 0 w 2764981"/>
              <a:gd name="connsiteY0" fmla="*/ 0 h 1907178"/>
              <a:gd name="connsiteX1" fmla="*/ 2764981 w 2764981"/>
              <a:gd name="connsiteY1" fmla="*/ 0 h 1907178"/>
              <a:gd name="connsiteX2" fmla="*/ 2764981 w 2764981"/>
              <a:gd name="connsiteY2" fmla="*/ 1907178 h 1907178"/>
              <a:gd name="connsiteX3" fmla="*/ 0 w 2764981"/>
              <a:gd name="connsiteY3" fmla="*/ 1907178 h 190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1907178">
                <a:moveTo>
                  <a:pt x="0" y="0"/>
                </a:moveTo>
                <a:lnTo>
                  <a:pt x="2764981" y="0"/>
                </a:lnTo>
                <a:lnTo>
                  <a:pt x="2764981" y="1907178"/>
                </a:lnTo>
                <a:lnTo>
                  <a:pt x="0" y="19071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E83469-09FB-497A-B803-275B753258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40501" y="0"/>
            <a:ext cx="2764981" cy="3310584"/>
          </a:xfrm>
          <a:custGeom>
            <a:avLst/>
            <a:gdLst>
              <a:gd name="connsiteX0" fmla="*/ 0 w 2764981"/>
              <a:gd name="connsiteY0" fmla="*/ 0 h 3310584"/>
              <a:gd name="connsiteX1" fmla="*/ 2764981 w 2764981"/>
              <a:gd name="connsiteY1" fmla="*/ 0 h 3310584"/>
              <a:gd name="connsiteX2" fmla="*/ 2764981 w 2764981"/>
              <a:gd name="connsiteY2" fmla="*/ 3310584 h 3310584"/>
              <a:gd name="connsiteX3" fmla="*/ 0 w 2764981"/>
              <a:gd name="connsiteY3" fmla="*/ 3310584 h 3310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4981" h="3310584">
                <a:moveTo>
                  <a:pt x="0" y="0"/>
                </a:moveTo>
                <a:lnTo>
                  <a:pt x="2764981" y="0"/>
                </a:lnTo>
                <a:lnTo>
                  <a:pt x="2764981" y="3310584"/>
                </a:lnTo>
                <a:lnTo>
                  <a:pt x="0" y="33105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373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8609E91-474C-422D-99DA-68D98DE365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45737" y="3432674"/>
            <a:ext cx="3084076" cy="3425326"/>
          </a:xfrm>
          <a:custGeom>
            <a:avLst/>
            <a:gdLst>
              <a:gd name="connsiteX0" fmla="*/ 0 w 3084076"/>
              <a:gd name="connsiteY0" fmla="*/ 0 h 3425326"/>
              <a:gd name="connsiteX1" fmla="*/ 3084076 w 3084076"/>
              <a:gd name="connsiteY1" fmla="*/ 0 h 3425326"/>
              <a:gd name="connsiteX2" fmla="*/ 3084076 w 3084076"/>
              <a:gd name="connsiteY2" fmla="*/ 3425326 h 3425326"/>
              <a:gd name="connsiteX3" fmla="*/ 0 w 3084076"/>
              <a:gd name="connsiteY3" fmla="*/ 3425326 h 342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4076" h="3425326">
                <a:moveTo>
                  <a:pt x="0" y="0"/>
                </a:moveTo>
                <a:lnTo>
                  <a:pt x="3084076" y="0"/>
                </a:lnTo>
                <a:lnTo>
                  <a:pt x="3084076" y="3425326"/>
                </a:lnTo>
                <a:lnTo>
                  <a:pt x="0" y="3425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5F368A-D532-4B4B-9F30-B7814F6ADD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6691" y="3"/>
            <a:ext cx="4745735" cy="3425326"/>
          </a:xfrm>
          <a:custGeom>
            <a:avLst/>
            <a:gdLst>
              <a:gd name="connsiteX0" fmla="*/ 0 w 4745735"/>
              <a:gd name="connsiteY0" fmla="*/ 0 h 3425326"/>
              <a:gd name="connsiteX1" fmla="*/ 4745735 w 4745735"/>
              <a:gd name="connsiteY1" fmla="*/ 0 h 3425326"/>
              <a:gd name="connsiteX2" fmla="*/ 4745735 w 4745735"/>
              <a:gd name="connsiteY2" fmla="*/ 3425326 h 3425326"/>
              <a:gd name="connsiteX3" fmla="*/ 0 w 4745735"/>
              <a:gd name="connsiteY3" fmla="*/ 3425326 h 342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5735" h="3425326">
                <a:moveTo>
                  <a:pt x="0" y="0"/>
                </a:moveTo>
                <a:lnTo>
                  <a:pt x="4745735" y="0"/>
                </a:lnTo>
                <a:lnTo>
                  <a:pt x="4745735" y="3425326"/>
                </a:lnTo>
                <a:lnTo>
                  <a:pt x="0" y="34253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86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Single Corner Rounded 3">
            <a:extLst>
              <a:ext uri="{FF2B5EF4-FFF2-40B4-BE49-F238E27FC236}">
                <a16:creationId xmlns:a16="http://schemas.microsoft.com/office/drawing/2014/main" id="{C3D6D440-B5F7-4C84-A767-C0F636FDC266}"/>
              </a:ext>
            </a:extLst>
          </p:cNvPr>
          <p:cNvSpPr/>
          <p:nvPr userDrawn="1"/>
        </p:nvSpPr>
        <p:spPr>
          <a:xfrm rot="10800000" flipH="1">
            <a:off x="1" y="-3"/>
            <a:ext cx="11417300" cy="4950151"/>
          </a:xfrm>
          <a:prstGeom prst="round1Rect">
            <a:avLst>
              <a:gd name="adj" fmla="val 2813"/>
            </a:avLst>
          </a:prstGeom>
          <a:solidFill>
            <a:srgbClr val="0096FF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E018704-9840-4955-ABB5-22A85B516E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7112" y="1234441"/>
            <a:ext cx="2050413" cy="4367222"/>
          </a:xfrm>
          <a:custGeom>
            <a:avLst/>
            <a:gdLst>
              <a:gd name="connsiteX0" fmla="*/ 157246 w 2050413"/>
              <a:gd name="connsiteY0" fmla="*/ 0 h 4367222"/>
              <a:gd name="connsiteX1" fmla="*/ 1893167 w 2050413"/>
              <a:gd name="connsiteY1" fmla="*/ 0 h 4367222"/>
              <a:gd name="connsiteX2" fmla="*/ 2050413 w 2050413"/>
              <a:gd name="connsiteY2" fmla="*/ 157246 h 4367222"/>
              <a:gd name="connsiteX3" fmla="*/ 2050413 w 2050413"/>
              <a:gd name="connsiteY3" fmla="*/ 4209976 h 4367222"/>
              <a:gd name="connsiteX4" fmla="*/ 1893167 w 2050413"/>
              <a:gd name="connsiteY4" fmla="*/ 4367222 h 4367222"/>
              <a:gd name="connsiteX5" fmla="*/ 157246 w 2050413"/>
              <a:gd name="connsiteY5" fmla="*/ 4367222 h 4367222"/>
              <a:gd name="connsiteX6" fmla="*/ 0 w 2050413"/>
              <a:gd name="connsiteY6" fmla="*/ 4209976 h 4367222"/>
              <a:gd name="connsiteX7" fmla="*/ 0 w 2050413"/>
              <a:gd name="connsiteY7" fmla="*/ 157246 h 4367222"/>
              <a:gd name="connsiteX8" fmla="*/ 157246 w 2050413"/>
              <a:gd name="connsiteY8" fmla="*/ 0 h 436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0413" h="4367222">
                <a:moveTo>
                  <a:pt x="157246" y="0"/>
                </a:moveTo>
                <a:lnTo>
                  <a:pt x="1893167" y="0"/>
                </a:lnTo>
                <a:cubicBezTo>
                  <a:pt x="1980012" y="0"/>
                  <a:pt x="2050413" y="70401"/>
                  <a:pt x="2050413" y="157246"/>
                </a:cubicBezTo>
                <a:lnTo>
                  <a:pt x="2050413" y="4209976"/>
                </a:lnTo>
                <a:cubicBezTo>
                  <a:pt x="2050413" y="4296821"/>
                  <a:pt x="1980012" y="4367222"/>
                  <a:pt x="1893167" y="4367222"/>
                </a:cubicBezTo>
                <a:lnTo>
                  <a:pt x="157246" y="4367222"/>
                </a:lnTo>
                <a:cubicBezTo>
                  <a:pt x="70401" y="4367222"/>
                  <a:pt x="0" y="4296821"/>
                  <a:pt x="0" y="4209976"/>
                </a:cubicBezTo>
                <a:lnTo>
                  <a:pt x="0" y="157246"/>
                </a:lnTo>
                <a:cubicBezTo>
                  <a:pt x="0" y="70401"/>
                  <a:pt x="70401" y="0"/>
                  <a:pt x="15724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6EB1BF6-22C3-444B-B420-41798A6BB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05038" y="942976"/>
            <a:ext cx="2357437" cy="4950153"/>
          </a:xfrm>
          <a:custGeom>
            <a:avLst/>
            <a:gdLst>
              <a:gd name="connsiteX0" fmla="*/ 256984 w 2357437"/>
              <a:gd name="connsiteY0" fmla="*/ 0 h 4950153"/>
              <a:gd name="connsiteX1" fmla="*/ 2100453 w 2357437"/>
              <a:gd name="connsiteY1" fmla="*/ 0 h 4950153"/>
              <a:gd name="connsiteX2" fmla="*/ 2357437 w 2357437"/>
              <a:gd name="connsiteY2" fmla="*/ 256984 h 4950153"/>
              <a:gd name="connsiteX3" fmla="*/ 2357437 w 2357437"/>
              <a:gd name="connsiteY3" fmla="*/ 4693169 h 4950153"/>
              <a:gd name="connsiteX4" fmla="*/ 2100453 w 2357437"/>
              <a:gd name="connsiteY4" fmla="*/ 4950153 h 4950153"/>
              <a:gd name="connsiteX5" fmla="*/ 256984 w 2357437"/>
              <a:gd name="connsiteY5" fmla="*/ 4950153 h 4950153"/>
              <a:gd name="connsiteX6" fmla="*/ 0 w 2357437"/>
              <a:gd name="connsiteY6" fmla="*/ 4693169 h 4950153"/>
              <a:gd name="connsiteX7" fmla="*/ 0 w 2357437"/>
              <a:gd name="connsiteY7" fmla="*/ 256984 h 4950153"/>
              <a:gd name="connsiteX8" fmla="*/ 256984 w 2357437"/>
              <a:gd name="connsiteY8" fmla="*/ 0 h 4950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437" h="4950153">
                <a:moveTo>
                  <a:pt x="256984" y="0"/>
                </a:moveTo>
                <a:lnTo>
                  <a:pt x="2100453" y="0"/>
                </a:lnTo>
                <a:cubicBezTo>
                  <a:pt x="2242381" y="0"/>
                  <a:pt x="2357437" y="115056"/>
                  <a:pt x="2357437" y="256984"/>
                </a:cubicBezTo>
                <a:lnTo>
                  <a:pt x="2357437" y="4693169"/>
                </a:lnTo>
                <a:cubicBezTo>
                  <a:pt x="2357437" y="4835097"/>
                  <a:pt x="2242381" y="4950153"/>
                  <a:pt x="2100453" y="4950153"/>
                </a:cubicBezTo>
                <a:lnTo>
                  <a:pt x="256984" y="4950153"/>
                </a:lnTo>
                <a:cubicBezTo>
                  <a:pt x="115056" y="4950153"/>
                  <a:pt x="0" y="4835097"/>
                  <a:pt x="0" y="4693169"/>
                </a:cubicBezTo>
                <a:lnTo>
                  <a:pt x="0" y="256984"/>
                </a:lnTo>
                <a:cubicBezTo>
                  <a:pt x="0" y="115056"/>
                  <a:pt x="115056" y="0"/>
                  <a:pt x="2569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982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69F9E58-7068-4AA5-88A5-2D212BF04C6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731521" y="1205865"/>
            <a:ext cx="5227321" cy="3038475"/>
          </a:xfrm>
          <a:custGeom>
            <a:avLst/>
            <a:gdLst>
              <a:gd name="connsiteX0" fmla="*/ 0 w 5227321"/>
              <a:gd name="connsiteY0" fmla="*/ 0 h 3038475"/>
              <a:gd name="connsiteX1" fmla="*/ 5227321 w 5227321"/>
              <a:gd name="connsiteY1" fmla="*/ 0 h 3038475"/>
              <a:gd name="connsiteX2" fmla="*/ 5227321 w 5227321"/>
              <a:gd name="connsiteY2" fmla="*/ 3038475 h 3038475"/>
              <a:gd name="connsiteX3" fmla="*/ 0 w 5227321"/>
              <a:gd name="connsiteY3" fmla="*/ 3038475 h 303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7321" h="3038475">
                <a:moveTo>
                  <a:pt x="0" y="0"/>
                </a:moveTo>
                <a:lnTo>
                  <a:pt x="5227321" y="0"/>
                </a:lnTo>
                <a:lnTo>
                  <a:pt x="5227321" y="3038475"/>
                </a:lnTo>
                <a:lnTo>
                  <a:pt x="0" y="30384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36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90E61A-6BDC-4F3E-8C26-1ED6755CAC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93632" y="2821847"/>
            <a:ext cx="4018327" cy="2579215"/>
          </a:xfrm>
          <a:custGeom>
            <a:avLst/>
            <a:gdLst>
              <a:gd name="connsiteX0" fmla="*/ 0 w 4018327"/>
              <a:gd name="connsiteY0" fmla="*/ 0 h 2579215"/>
              <a:gd name="connsiteX1" fmla="*/ 4018327 w 4018327"/>
              <a:gd name="connsiteY1" fmla="*/ 0 h 2579215"/>
              <a:gd name="connsiteX2" fmla="*/ 4018327 w 4018327"/>
              <a:gd name="connsiteY2" fmla="*/ 2579215 h 2579215"/>
              <a:gd name="connsiteX3" fmla="*/ 0 w 4018327"/>
              <a:gd name="connsiteY3" fmla="*/ 2579215 h 257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8327" h="2579215">
                <a:moveTo>
                  <a:pt x="0" y="0"/>
                </a:moveTo>
                <a:lnTo>
                  <a:pt x="4018327" y="0"/>
                </a:lnTo>
                <a:lnTo>
                  <a:pt x="4018327" y="2579215"/>
                </a:lnTo>
                <a:lnTo>
                  <a:pt x="0" y="25792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725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803DA5-5637-4267-8A70-8BC86B1161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772403"/>
          </a:xfrm>
          <a:custGeom>
            <a:avLst/>
            <a:gdLst>
              <a:gd name="connsiteX0" fmla="*/ 0 w 4018327"/>
              <a:gd name="connsiteY0" fmla="*/ 0 h 2579215"/>
              <a:gd name="connsiteX1" fmla="*/ 4018327 w 4018327"/>
              <a:gd name="connsiteY1" fmla="*/ 0 h 2579215"/>
              <a:gd name="connsiteX2" fmla="*/ 4018327 w 4018327"/>
              <a:gd name="connsiteY2" fmla="*/ 2579215 h 2579215"/>
              <a:gd name="connsiteX3" fmla="*/ 0 w 4018327"/>
              <a:gd name="connsiteY3" fmla="*/ 2579215 h 2579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8327" h="2579215">
                <a:moveTo>
                  <a:pt x="0" y="0"/>
                </a:moveTo>
                <a:lnTo>
                  <a:pt x="4018327" y="0"/>
                </a:lnTo>
                <a:lnTo>
                  <a:pt x="4018327" y="2579215"/>
                </a:lnTo>
                <a:lnTo>
                  <a:pt x="0" y="25792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25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A9325D-A089-4C51-B28E-8E94A15968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67300" y="0"/>
            <a:ext cx="7124700" cy="6858000"/>
          </a:xfrm>
          <a:custGeom>
            <a:avLst/>
            <a:gdLst>
              <a:gd name="connsiteX0" fmla="*/ 0 w 7124700"/>
              <a:gd name="connsiteY0" fmla="*/ 0 h 6858000"/>
              <a:gd name="connsiteX1" fmla="*/ 7124700 w 7124700"/>
              <a:gd name="connsiteY1" fmla="*/ 0 h 6858000"/>
              <a:gd name="connsiteX2" fmla="*/ 7124700 w 7124700"/>
              <a:gd name="connsiteY2" fmla="*/ 6858000 h 6858000"/>
              <a:gd name="connsiteX3" fmla="*/ 2212392 w 7124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4700" h="6858000">
                <a:moveTo>
                  <a:pt x="0" y="0"/>
                </a:moveTo>
                <a:lnTo>
                  <a:pt x="7124700" y="0"/>
                </a:lnTo>
                <a:lnTo>
                  <a:pt x="7124700" y="6858000"/>
                </a:lnTo>
                <a:lnTo>
                  <a:pt x="2212392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4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C69D2C-2D22-49DA-9DEA-892710D971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5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AB84AF-0011-4FA7-974E-E90004F374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30178" y="3666357"/>
            <a:ext cx="1707912" cy="1941766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536CA68-D6AC-4EBB-84A1-9B26AA2FC1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23801" y="0"/>
            <a:ext cx="4468199" cy="5058229"/>
          </a:xfrm>
          <a:custGeom>
            <a:avLst/>
            <a:gdLst>
              <a:gd name="connsiteX0" fmla="*/ 0 w 4468199"/>
              <a:gd name="connsiteY0" fmla="*/ 0 h 5080002"/>
              <a:gd name="connsiteX1" fmla="*/ 4468199 w 4468199"/>
              <a:gd name="connsiteY1" fmla="*/ 0 h 5080002"/>
              <a:gd name="connsiteX2" fmla="*/ 4468199 w 4468199"/>
              <a:gd name="connsiteY2" fmla="*/ 5080002 h 5080002"/>
              <a:gd name="connsiteX3" fmla="*/ 0 w 4468199"/>
              <a:gd name="connsiteY3" fmla="*/ 5080002 h 508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199" h="5080002">
                <a:moveTo>
                  <a:pt x="0" y="0"/>
                </a:moveTo>
                <a:lnTo>
                  <a:pt x="4468199" y="0"/>
                </a:lnTo>
                <a:lnTo>
                  <a:pt x="4468199" y="5080002"/>
                </a:lnTo>
                <a:lnTo>
                  <a:pt x="0" y="5080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0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A42DE4-2FC4-44BC-A251-FE4B5FE4E6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3262622"/>
          </a:xfrm>
          <a:custGeom>
            <a:avLst/>
            <a:gdLst>
              <a:gd name="connsiteX0" fmla="*/ 0 w 4468199"/>
              <a:gd name="connsiteY0" fmla="*/ 0 h 5080002"/>
              <a:gd name="connsiteX1" fmla="*/ 4468199 w 4468199"/>
              <a:gd name="connsiteY1" fmla="*/ 0 h 5080002"/>
              <a:gd name="connsiteX2" fmla="*/ 4468199 w 4468199"/>
              <a:gd name="connsiteY2" fmla="*/ 5080002 h 5080002"/>
              <a:gd name="connsiteX3" fmla="*/ 0 w 4468199"/>
              <a:gd name="connsiteY3" fmla="*/ 5080002 h 508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8199" h="5080002">
                <a:moveTo>
                  <a:pt x="0" y="0"/>
                </a:moveTo>
                <a:lnTo>
                  <a:pt x="4468199" y="0"/>
                </a:lnTo>
                <a:lnTo>
                  <a:pt x="4468199" y="5080002"/>
                </a:lnTo>
                <a:lnTo>
                  <a:pt x="0" y="50800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89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5ECD3D-7A1B-426F-A1FD-91C7E52695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5600699" cy="5880100"/>
          </a:xfrm>
          <a:custGeom>
            <a:avLst/>
            <a:gdLst>
              <a:gd name="connsiteX0" fmla="*/ 0 w 5600699"/>
              <a:gd name="connsiteY0" fmla="*/ 0 h 5880100"/>
              <a:gd name="connsiteX1" fmla="*/ 5600699 w 5600699"/>
              <a:gd name="connsiteY1" fmla="*/ 0 h 5880100"/>
              <a:gd name="connsiteX2" fmla="*/ 5600699 w 5600699"/>
              <a:gd name="connsiteY2" fmla="*/ 5880100 h 5880100"/>
              <a:gd name="connsiteX3" fmla="*/ 0 w 5600699"/>
              <a:gd name="connsiteY3" fmla="*/ 5880100 h 588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0699" h="5880100">
                <a:moveTo>
                  <a:pt x="0" y="0"/>
                </a:moveTo>
                <a:lnTo>
                  <a:pt x="5600699" y="0"/>
                </a:lnTo>
                <a:lnTo>
                  <a:pt x="5600699" y="5880100"/>
                </a:lnTo>
                <a:lnTo>
                  <a:pt x="0" y="5880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1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DD6F9A4-163C-4947-B9C2-65FE4D9991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0869" y="4505454"/>
            <a:ext cx="1554562" cy="1554562"/>
          </a:xfrm>
          <a:custGeom>
            <a:avLst/>
            <a:gdLst>
              <a:gd name="connsiteX0" fmla="*/ 777281 w 1554562"/>
              <a:gd name="connsiteY0" fmla="*/ 0 h 1554562"/>
              <a:gd name="connsiteX1" fmla="*/ 1554562 w 1554562"/>
              <a:gd name="connsiteY1" fmla="*/ 777281 h 1554562"/>
              <a:gd name="connsiteX2" fmla="*/ 777281 w 1554562"/>
              <a:gd name="connsiteY2" fmla="*/ 1554562 h 1554562"/>
              <a:gd name="connsiteX3" fmla="*/ 0 w 1554562"/>
              <a:gd name="connsiteY3" fmla="*/ 777281 h 1554562"/>
              <a:gd name="connsiteX4" fmla="*/ 777281 w 1554562"/>
              <a:gd name="connsiteY4" fmla="*/ 0 h 155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4562" h="1554562">
                <a:moveTo>
                  <a:pt x="777281" y="0"/>
                </a:moveTo>
                <a:cubicBezTo>
                  <a:pt x="1206561" y="0"/>
                  <a:pt x="1554562" y="348001"/>
                  <a:pt x="1554562" y="777281"/>
                </a:cubicBezTo>
                <a:cubicBezTo>
                  <a:pt x="1554562" y="1206561"/>
                  <a:pt x="1206561" y="1554562"/>
                  <a:pt x="777281" y="1554562"/>
                </a:cubicBezTo>
                <a:cubicBezTo>
                  <a:pt x="348001" y="1554562"/>
                  <a:pt x="0" y="1206561"/>
                  <a:pt x="0" y="777281"/>
                </a:cubicBezTo>
                <a:cubicBezTo>
                  <a:pt x="0" y="348001"/>
                  <a:pt x="348001" y="0"/>
                  <a:pt x="7772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E2B9ED-3220-451D-858E-7885296987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10869" y="2436347"/>
            <a:ext cx="1554562" cy="1554562"/>
          </a:xfrm>
          <a:custGeom>
            <a:avLst/>
            <a:gdLst>
              <a:gd name="connsiteX0" fmla="*/ 777281 w 1554562"/>
              <a:gd name="connsiteY0" fmla="*/ 0 h 1554562"/>
              <a:gd name="connsiteX1" fmla="*/ 1554562 w 1554562"/>
              <a:gd name="connsiteY1" fmla="*/ 777281 h 1554562"/>
              <a:gd name="connsiteX2" fmla="*/ 777281 w 1554562"/>
              <a:gd name="connsiteY2" fmla="*/ 1554562 h 1554562"/>
              <a:gd name="connsiteX3" fmla="*/ 0 w 1554562"/>
              <a:gd name="connsiteY3" fmla="*/ 777281 h 1554562"/>
              <a:gd name="connsiteX4" fmla="*/ 777281 w 1554562"/>
              <a:gd name="connsiteY4" fmla="*/ 0 h 155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4562" h="1554562">
                <a:moveTo>
                  <a:pt x="777281" y="0"/>
                </a:moveTo>
                <a:cubicBezTo>
                  <a:pt x="1206561" y="0"/>
                  <a:pt x="1554562" y="348001"/>
                  <a:pt x="1554562" y="777281"/>
                </a:cubicBezTo>
                <a:cubicBezTo>
                  <a:pt x="1554562" y="1206561"/>
                  <a:pt x="1206561" y="1554562"/>
                  <a:pt x="777281" y="1554562"/>
                </a:cubicBezTo>
                <a:cubicBezTo>
                  <a:pt x="348001" y="1554562"/>
                  <a:pt x="0" y="1206561"/>
                  <a:pt x="0" y="777281"/>
                </a:cubicBezTo>
                <a:cubicBezTo>
                  <a:pt x="0" y="348001"/>
                  <a:pt x="348001" y="0"/>
                  <a:pt x="7772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ACDB8A1-A5D1-42A8-958A-72C8FA5DE0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0"/>
            <a:ext cx="4660897" cy="6858000"/>
          </a:xfrm>
          <a:custGeom>
            <a:avLst/>
            <a:gdLst>
              <a:gd name="connsiteX0" fmla="*/ 0 w 4660897"/>
              <a:gd name="connsiteY0" fmla="*/ 0 h 6858000"/>
              <a:gd name="connsiteX1" fmla="*/ 4660897 w 4660897"/>
              <a:gd name="connsiteY1" fmla="*/ 0 h 6858000"/>
              <a:gd name="connsiteX2" fmla="*/ 4660897 w 4660897"/>
              <a:gd name="connsiteY2" fmla="*/ 6858000 h 6858000"/>
              <a:gd name="connsiteX3" fmla="*/ 0 w 466089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0897" h="6858000">
                <a:moveTo>
                  <a:pt x="0" y="0"/>
                </a:moveTo>
                <a:lnTo>
                  <a:pt x="4660897" y="0"/>
                </a:lnTo>
                <a:lnTo>
                  <a:pt x="466089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9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A674A221-52F7-1744-9320-FC2C1EE161CA}"/>
              </a:ext>
            </a:extLst>
          </p:cNvPr>
          <p:cNvSpPr/>
          <p:nvPr userDrawn="1"/>
        </p:nvSpPr>
        <p:spPr>
          <a:xfrm>
            <a:off x="11544077" y="6406965"/>
            <a:ext cx="305506" cy="305506"/>
          </a:xfrm>
          <a:prstGeom prst="ellipse">
            <a:avLst/>
          </a:prstGeom>
          <a:solidFill>
            <a:srgbClr val="E87554">
              <a:alpha val="4098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24">
            <a:extLst>
              <a:ext uri="{FF2B5EF4-FFF2-40B4-BE49-F238E27FC236}">
                <a16:creationId xmlns:a16="http://schemas.microsoft.com/office/drawing/2014/main" id="{CB9A8D29-98BE-9649-98C6-146389F9E32A}"/>
              </a:ext>
            </a:extLst>
          </p:cNvPr>
          <p:cNvSpPr txBox="1">
            <a:spLocks/>
          </p:cNvSpPr>
          <p:nvPr userDrawn="1"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‹#›</a:t>
            </a:fld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41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3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  <p:sldLayoutId id="2147483682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openxmlformats.org/officeDocument/2006/relationships/image" Target="../media/image30.svg"/><Relationship Id="rId4" Type="http://schemas.openxmlformats.org/officeDocument/2006/relationships/image" Target="../media/image1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F8025B6-B1F8-5C42-B4D2-1F81D64979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67"/>
          <a:stretch/>
        </p:blipFill>
        <p:spPr>
          <a:xfrm>
            <a:off x="5817263" y="0"/>
            <a:ext cx="6374737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53AE61D-360F-364D-947D-226A979250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r="13585" b="61586"/>
          <a:stretch/>
        </p:blipFill>
        <p:spPr bwMode="auto">
          <a:xfrm rot="10800000">
            <a:off x="-1" y="3649"/>
            <a:ext cx="3674315" cy="14308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4BB4D6-7B87-4A10-9A63-959A469F0238}"/>
              </a:ext>
            </a:extLst>
          </p:cNvPr>
          <p:cNvSpPr txBox="1"/>
          <p:nvPr/>
        </p:nvSpPr>
        <p:spPr>
          <a:xfrm>
            <a:off x="526519" y="1960347"/>
            <a:ext cx="8539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Indigenous-Focused</a:t>
            </a:r>
            <a:br>
              <a:rPr lang="en-US" sz="40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40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Graduation Requirement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B089D8F-52C2-409C-ABE0-3A274C67247E}"/>
              </a:ext>
            </a:extLst>
          </p:cNvPr>
          <p:cNvSpPr txBox="1"/>
          <p:nvPr/>
        </p:nvSpPr>
        <p:spPr>
          <a:xfrm>
            <a:off x="599091" y="3805525"/>
            <a:ext cx="584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spc="130" dirty="0">
                <a:solidFill>
                  <a:srgbClr val="E8755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</a:t>
            </a:r>
            <a:r>
              <a:rPr lang="en-US" sz="2000" spc="130" dirty="0">
                <a:solidFill>
                  <a:srgbClr val="E8755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VERVIEW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80F34BA-E94D-4F7E-9D16-B8E0CDE4989D}"/>
              </a:ext>
            </a:extLst>
          </p:cNvPr>
          <p:cNvSpPr txBox="1"/>
          <p:nvPr/>
        </p:nvSpPr>
        <p:spPr>
          <a:xfrm>
            <a:off x="601467" y="4367931"/>
            <a:ext cx="2963777" cy="4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2022/23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18296E1-E986-4608-90F7-A404850EFC38}"/>
              </a:ext>
            </a:extLst>
          </p:cNvPr>
          <p:cNvCxnSpPr>
            <a:cxnSpLocks/>
          </p:cNvCxnSpPr>
          <p:nvPr/>
        </p:nvCxnSpPr>
        <p:spPr>
          <a:xfrm>
            <a:off x="687464" y="3544655"/>
            <a:ext cx="2234736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6BAED52-F739-7444-A44C-4739EA53D5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31" y="818866"/>
            <a:ext cx="5791762" cy="55311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D76194A-F99C-3A45-8B98-7EF42553FB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b="61586"/>
          <a:stretch/>
        </p:blipFill>
        <p:spPr bwMode="auto">
          <a:xfrm rot="16200000">
            <a:off x="10340098" y="4884329"/>
            <a:ext cx="2771212" cy="9325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F2AC94B8-BE2B-EBD3-8A67-CE07A2DECBB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7" b="35858"/>
          <a:stretch/>
        </p:blipFill>
        <p:spPr>
          <a:xfrm>
            <a:off x="687464" y="4968531"/>
            <a:ext cx="3464301" cy="10041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E3CF43-12FA-A985-E0FA-4BA193FB8B52}"/>
              </a:ext>
            </a:extLst>
          </p:cNvPr>
          <p:cNvSpPr txBox="1"/>
          <p:nvPr/>
        </p:nvSpPr>
        <p:spPr>
          <a:xfrm>
            <a:off x="8006001" y="5594698"/>
            <a:ext cx="4079981" cy="1577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200" b="1" spc="150" dirty="0">
                <a:ln>
                  <a:solidFill>
                    <a:schemeClr val="bg1">
                      <a:alpha val="18068"/>
                    </a:schemeClr>
                  </a:solidFill>
                </a:ln>
                <a:noFill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2022/23</a:t>
            </a:r>
          </a:p>
        </p:txBody>
      </p:sp>
    </p:spTree>
    <p:extLst>
      <p:ext uri="{BB962C8B-B14F-4D97-AF65-F5344CB8AC3E}">
        <p14:creationId xmlns:p14="http://schemas.microsoft.com/office/powerpoint/2010/main" val="1167264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6">
            <a:extLst>
              <a:ext uri="{FF2B5EF4-FFF2-40B4-BE49-F238E27FC236}">
                <a16:creationId xmlns:a16="http://schemas.microsoft.com/office/drawing/2014/main" id="{8D05D35E-F605-BD4C-98A2-3B953C24216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1" b="8191"/>
          <a:stretch>
            <a:fillRect/>
          </a:stretch>
        </p:blipFill>
        <p:spPr>
          <a:xfrm rot="854497">
            <a:off x="356836" y="87806"/>
            <a:ext cx="2688558" cy="3057469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9AF17D-2C6F-B649-91AC-963D2DA0A2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0"/>
            <a:ext cx="711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234217-BCED-8C43-951E-F2A6C916C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157" y="697119"/>
            <a:ext cx="5939255" cy="5671989"/>
          </a:xfrm>
          <a:prstGeom prst="rect">
            <a:avLst/>
          </a:prstGeom>
        </p:spPr>
      </p:pic>
      <p:sp>
        <p:nvSpPr>
          <p:cNvPr id="14" name="Title 5">
            <a:extLst>
              <a:ext uri="{FF2B5EF4-FFF2-40B4-BE49-F238E27FC236}">
                <a16:creationId xmlns:a16="http://schemas.microsoft.com/office/drawing/2014/main" id="{36B01164-5315-774B-A09A-815AB7C20043}"/>
              </a:ext>
            </a:extLst>
          </p:cNvPr>
          <p:cNvSpPr txBox="1">
            <a:spLocks/>
          </p:cNvSpPr>
          <p:nvPr/>
        </p:nvSpPr>
        <p:spPr>
          <a:xfrm>
            <a:off x="731298" y="3230076"/>
            <a:ext cx="5939255" cy="31390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200" b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additional information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Please contact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(local school) </a:t>
            </a:r>
            <a:b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(contact info) 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visit: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200" dirty="0">
              <a:solidFill>
                <a:srgbClr val="A455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200" dirty="0">
                <a:solidFill>
                  <a:srgbClr val="A455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   </a:t>
            </a:r>
            <a:r>
              <a:rPr lang="en-US" sz="2000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BC Ministry </a:t>
            </a:r>
            <a:r>
              <a:rPr lang="en-US" sz="20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en-US" sz="2000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Education </a:t>
            </a:r>
            <a:br>
              <a:rPr lang="en-US" sz="2000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   and Child Care Website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0B4D624-4CF4-D543-8132-C41DF8CB66C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b="61586"/>
          <a:stretch/>
        </p:blipFill>
        <p:spPr bwMode="auto">
          <a:xfrm>
            <a:off x="9067033" y="5882273"/>
            <a:ext cx="2899379" cy="9757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Graphic 2" descr="Information outline">
            <a:extLst>
              <a:ext uri="{FF2B5EF4-FFF2-40B4-BE49-F238E27FC236}">
                <a16:creationId xmlns:a16="http://schemas.microsoft.com/office/drawing/2014/main" id="{151FFAF1-F62B-0C7E-CA29-2F1A90FF19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89732" y="1448635"/>
            <a:ext cx="914400" cy="914400"/>
          </a:xfrm>
          <a:prstGeom prst="rect">
            <a:avLst/>
          </a:prstGeom>
        </p:spPr>
      </p:pic>
      <p:pic>
        <p:nvPicPr>
          <p:cNvPr id="6" name="Graphic 5" descr="Internet outline">
            <a:extLst>
              <a:ext uri="{FF2B5EF4-FFF2-40B4-BE49-F238E27FC236}">
                <a16:creationId xmlns:a16="http://schemas.microsoft.com/office/drawing/2014/main" id="{94323294-32CA-569E-50DE-6A35548DAD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89732" y="4820416"/>
            <a:ext cx="1100345" cy="110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85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AAA792-15D9-1B42-AEFC-4727F0291CD1}"/>
              </a:ext>
            </a:extLst>
          </p:cNvPr>
          <p:cNvSpPr txBox="1"/>
          <p:nvPr/>
        </p:nvSpPr>
        <p:spPr>
          <a:xfrm>
            <a:off x="1016678" y="551430"/>
            <a:ext cx="6506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What is the Requirement?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A78CCD6-F618-A14D-A9DE-3DEBC06E874C}"/>
              </a:ext>
            </a:extLst>
          </p:cNvPr>
          <p:cNvCxnSpPr>
            <a:cxnSpLocks/>
          </p:cNvCxnSpPr>
          <p:nvPr/>
        </p:nvCxnSpPr>
        <p:spPr>
          <a:xfrm>
            <a:off x="0" y="884690"/>
            <a:ext cx="634482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312A9DCC-154A-7C48-98E9-9821A06555D0}"/>
              </a:ext>
            </a:extLst>
          </p:cNvPr>
          <p:cNvSpPr/>
          <p:nvPr/>
        </p:nvSpPr>
        <p:spPr>
          <a:xfrm>
            <a:off x="10377192" y="4238"/>
            <a:ext cx="181480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88F6A92-6A29-2941-AD66-C07722004F40}"/>
              </a:ext>
            </a:extLst>
          </p:cNvPr>
          <p:cNvCxnSpPr/>
          <p:nvPr/>
        </p:nvCxnSpPr>
        <p:spPr>
          <a:xfrm>
            <a:off x="11176000" y="0"/>
            <a:ext cx="0" cy="6858000"/>
          </a:xfrm>
          <a:prstGeom prst="line">
            <a:avLst/>
          </a:prstGeom>
          <a:ln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>
            <a:extLst>
              <a:ext uri="{FF2B5EF4-FFF2-40B4-BE49-F238E27FC236}">
                <a16:creationId xmlns:a16="http://schemas.microsoft.com/office/drawing/2014/main" id="{B85741DF-E861-AF49-A1E4-5E2782821193}"/>
              </a:ext>
            </a:extLst>
          </p:cNvPr>
          <p:cNvSpPr txBox="1">
            <a:spLocks/>
          </p:cNvSpPr>
          <p:nvPr/>
        </p:nvSpPr>
        <p:spPr>
          <a:xfrm>
            <a:off x="1037401" y="1297460"/>
            <a:ext cx="6120786" cy="53154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Involves secondary students completing 4 credits of Indigenous-focused coursework to graduate.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Provides opportunity for students to develop deeper understandings of the cultures, histories, contemporary contexts and perspectives of Indigenous peoples of BC.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Important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part of the K-12 sector’s mandate to develop the Educated Citizen, which can in turn help to promote diversity, equity, and inclusion in our schools and communities.</a:t>
            </a:r>
          </a:p>
          <a:p>
            <a:pPr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Will come into effect for the 2023/24 school year. Students graduating in 2023/24 will need to complete 4 credits of eligible courses to graduate.</a:t>
            </a:r>
          </a:p>
          <a:p>
            <a:pPr marL="0" indent="0">
              <a:lnSpc>
                <a:spcPct val="120000"/>
              </a:lnSpc>
              <a:buClr>
                <a:schemeClr val="tx2">
                  <a:lumMod val="60000"/>
                  <a:lumOff val="40000"/>
                </a:schemeClr>
              </a:buClr>
              <a:buNone/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>
              <a:lnSpc>
                <a:spcPct val="120000"/>
              </a:lnSpc>
              <a:buClr>
                <a:schemeClr val="tx2">
                  <a:lumMod val="60000"/>
                  <a:lumOff val="40000"/>
                </a:schemeClr>
              </a:buClr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>
              <a:lnSpc>
                <a:spcPct val="120000"/>
              </a:lnSpc>
              <a:buClr>
                <a:schemeClr val="tx2">
                  <a:lumMod val="60000"/>
                  <a:lumOff val="40000"/>
                </a:schemeClr>
              </a:buClr>
            </a:pP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>
              <a:lnSpc>
                <a:spcPct val="120000"/>
              </a:lnSpc>
              <a:buClr>
                <a:schemeClr val="tx2">
                  <a:lumMod val="60000"/>
                  <a:lumOff val="40000"/>
                </a:schemeClr>
              </a:buClr>
            </a:pPr>
            <a:endParaRPr lang="en-CA" sz="18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</p:txBody>
      </p:sp>
      <p:pic>
        <p:nvPicPr>
          <p:cNvPr id="14" name="Picture Placeholder 6">
            <a:extLst>
              <a:ext uri="{FF2B5EF4-FFF2-40B4-BE49-F238E27FC236}">
                <a16:creationId xmlns:a16="http://schemas.microsoft.com/office/drawing/2014/main" id="{28607E93-00E6-C044-80FC-714F768DFB1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1" b="8191"/>
          <a:stretch>
            <a:fillRect/>
          </a:stretch>
        </p:blipFill>
        <p:spPr>
          <a:xfrm rot="7543033" flipH="1">
            <a:off x="-638371" y="4761192"/>
            <a:ext cx="2673301" cy="3040119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5E97832-6322-7040-B3E5-A478F38AD5E5}"/>
              </a:ext>
            </a:extLst>
          </p:cNvPr>
          <p:cNvSpPr/>
          <p:nvPr/>
        </p:nvSpPr>
        <p:spPr>
          <a:xfrm>
            <a:off x="11525699" y="6392957"/>
            <a:ext cx="305506" cy="305506"/>
          </a:xfrm>
          <a:prstGeom prst="ellipse">
            <a:avLst/>
          </a:prstGeom>
          <a:solidFill>
            <a:srgbClr val="FF8D67">
              <a:alpha val="6794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24">
            <a:extLst>
              <a:ext uri="{FF2B5EF4-FFF2-40B4-BE49-F238E27FC236}">
                <a16:creationId xmlns:a16="http://schemas.microsoft.com/office/drawing/2014/main" id="{E60C7DD4-3C7B-794D-8C6C-4F91E616A1DE}"/>
              </a:ext>
            </a:extLst>
          </p:cNvPr>
          <p:cNvSpPr txBox="1">
            <a:spLocks/>
          </p:cNvSpPr>
          <p:nvPr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2</a:t>
            </a:fld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9442732-304F-CD43-B812-84987B4761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8" r="43178"/>
          <a:stretch/>
        </p:blipFill>
        <p:spPr>
          <a:xfrm>
            <a:off x="7766111" y="-10668"/>
            <a:ext cx="3397526" cy="687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28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992FA089-BC77-4B7E-800E-7B4F951C41D4}"/>
              </a:ext>
            </a:extLst>
          </p:cNvPr>
          <p:cNvSpPr/>
          <p:nvPr/>
        </p:nvSpPr>
        <p:spPr>
          <a:xfrm>
            <a:off x="902153" y="1"/>
            <a:ext cx="3221472" cy="6858000"/>
          </a:xfrm>
          <a:prstGeom prst="rect">
            <a:avLst/>
          </a:prstGeom>
          <a:solidFill>
            <a:srgbClr val="E87554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9FF11A-8298-4355-9891-B752FA17DD52}"/>
              </a:ext>
            </a:extLst>
          </p:cNvPr>
          <p:cNvSpPr txBox="1"/>
          <p:nvPr/>
        </p:nvSpPr>
        <p:spPr>
          <a:xfrm>
            <a:off x="4748720" y="1082871"/>
            <a:ext cx="7190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Background – </a:t>
            </a:r>
            <a:r>
              <a:rPr lang="en-US" sz="3600" b="1" i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Declaration Act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17B092-FBAF-47DD-8A92-BB31F1608A5E}"/>
              </a:ext>
            </a:extLst>
          </p:cNvPr>
          <p:cNvCxnSpPr>
            <a:cxnSpLocks/>
          </p:cNvCxnSpPr>
          <p:nvPr/>
        </p:nvCxnSpPr>
        <p:spPr>
          <a:xfrm>
            <a:off x="3325901" y="1546320"/>
            <a:ext cx="736600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>
            <a:extLst>
              <a:ext uri="{FF2B5EF4-FFF2-40B4-BE49-F238E27FC236}">
                <a16:creationId xmlns:a16="http://schemas.microsoft.com/office/drawing/2014/main" id="{BE1D6E97-6B60-CB48-AAA2-01B90074FEFC}"/>
              </a:ext>
            </a:extLst>
          </p:cNvPr>
          <p:cNvSpPr txBox="1">
            <a:spLocks/>
          </p:cNvSpPr>
          <p:nvPr/>
        </p:nvSpPr>
        <p:spPr>
          <a:xfrm>
            <a:off x="4748720" y="1695426"/>
            <a:ext cx="6458148" cy="43204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endParaRPr lang="en-CA" sz="16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>
              <a:lnSpc>
                <a:spcPct val="120000"/>
              </a:lnSpc>
              <a:spcAft>
                <a:spcPts val="12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</a:t>
            </a:r>
            <a:r>
              <a:rPr lang="en-US" sz="1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Declaration on the Rights of Indigenous Peoples Act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establishes the UN Declaration on the Rights of Indigenous Peoples as the framework for reconciliation 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British Columbia.</a:t>
            </a:r>
          </a:p>
          <a:p>
            <a:pPr>
              <a:lnSpc>
                <a:spcPct val="120000"/>
              </a:lnSpc>
              <a:spcAft>
                <a:spcPts val="12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Act commits the Government to develop and implement an action plan in consultation and cooperation with Indigenous peoples – to achieve objectives of the UN Declaration in B.C.</a:t>
            </a:r>
          </a:p>
          <a:p>
            <a:pPr>
              <a:lnSpc>
                <a:spcPct val="120000"/>
              </a:lnSpc>
              <a:spcAft>
                <a:spcPts val="12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Action Plan includes a commitment to: </a:t>
            </a:r>
            <a:b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lang="en-US" sz="1800" b="1" i="1" dirty="0">
                <a:solidFill>
                  <a:srgbClr val="E87554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“Implement a mandatory course or bundle of credits related to First Peoples as part of graduation requirements in B.C.”</a:t>
            </a:r>
          </a:p>
          <a:p>
            <a:pPr lvl="1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C5860F0-526A-6F4D-88FA-F627FE37E9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12" t="13668" b="15318"/>
          <a:stretch/>
        </p:blipFill>
        <p:spPr bwMode="auto">
          <a:xfrm>
            <a:off x="-1" y="168824"/>
            <a:ext cx="2639683" cy="42074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F3AF7E4-3C8A-C840-A232-BE80B5E832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alphaModFix amt="4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153" y="1024976"/>
            <a:ext cx="3221472" cy="4808048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6" name="Freeform 35">
            <a:extLst>
              <a:ext uri="{FF2B5EF4-FFF2-40B4-BE49-F238E27FC236}">
                <a16:creationId xmlns:a16="http://schemas.microsoft.com/office/drawing/2014/main" id="{4236F44B-8647-9245-B354-95B55479B972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1333488" y="6170956"/>
            <a:ext cx="488179" cy="394244"/>
          </a:xfrm>
          <a:custGeom>
            <a:avLst/>
            <a:gdLst>
              <a:gd name="T0" fmla="*/ 159 w 160"/>
              <a:gd name="T1" fmla="*/ 66 h 128"/>
              <a:gd name="T2" fmla="*/ 98 w 160"/>
              <a:gd name="T3" fmla="*/ 127 h 128"/>
              <a:gd name="T4" fmla="*/ 96 w 160"/>
              <a:gd name="T5" fmla="*/ 128 h 128"/>
              <a:gd name="T6" fmla="*/ 94 w 160"/>
              <a:gd name="T7" fmla="*/ 127 h 128"/>
              <a:gd name="T8" fmla="*/ 94 w 160"/>
              <a:gd name="T9" fmla="*/ 124 h 128"/>
              <a:gd name="T10" fmla="*/ 152 w 160"/>
              <a:gd name="T11" fmla="*/ 66 h 128"/>
              <a:gd name="T12" fmla="*/ 2 w 160"/>
              <a:gd name="T13" fmla="*/ 66 h 128"/>
              <a:gd name="T14" fmla="*/ 0 w 160"/>
              <a:gd name="T15" fmla="*/ 64 h 128"/>
              <a:gd name="T16" fmla="*/ 2 w 160"/>
              <a:gd name="T17" fmla="*/ 61 h 128"/>
              <a:gd name="T18" fmla="*/ 152 w 160"/>
              <a:gd name="T19" fmla="*/ 61 h 128"/>
              <a:gd name="T20" fmla="*/ 94 w 160"/>
              <a:gd name="T21" fmla="*/ 4 h 128"/>
              <a:gd name="T22" fmla="*/ 94 w 160"/>
              <a:gd name="T23" fmla="*/ 1 h 128"/>
              <a:gd name="T24" fmla="*/ 98 w 160"/>
              <a:gd name="T25" fmla="*/ 1 h 128"/>
              <a:gd name="T26" fmla="*/ 159 w 160"/>
              <a:gd name="T27" fmla="*/ 62 h 128"/>
              <a:gd name="T28" fmla="*/ 160 w 160"/>
              <a:gd name="T29" fmla="*/ 63 h 128"/>
              <a:gd name="T30" fmla="*/ 160 w 160"/>
              <a:gd name="T31" fmla="*/ 63 h 128"/>
              <a:gd name="T32" fmla="*/ 160 w 160"/>
              <a:gd name="T33" fmla="*/ 63 h 128"/>
              <a:gd name="T34" fmla="*/ 160 w 160"/>
              <a:gd name="T35" fmla="*/ 64 h 128"/>
              <a:gd name="T36" fmla="*/ 159 w 160"/>
              <a:gd name="T37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128">
                <a:moveTo>
                  <a:pt x="159" y="66"/>
                </a:moveTo>
                <a:cubicBezTo>
                  <a:pt x="98" y="127"/>
                  <a:pt x="98" y="127"/>
                  <a:pt x="98" y="127"/>
                </a:cubicBezTo>
                <a:cubicBezTo>
                  <a:pt x="97" y="128"/>
                  <a:pt x="97" y="128"/>
                  <a:pt x="96" y="128"/>
                </a:cubicBezTo>
                <a:cubicBezTo>
                  <a:pt x="95" y="128"/>
                  <a:pt x="95" y="128"/>
                  <a:pt x="94" y="127"/>
                </a:cubicBezTo>
                <a:cubicBezTo>
                  <a:pt x="93" y="126"/>
                  <a:pt x="93" y="125"/>
                  <a:pt x="94" y="124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5"/>
                  <a:pt x="0" y="64"/>
                </a:cubicBezTo>
                <a:cubicBezTo>
                  <a:pt x="0" y="63"/>
                  <a:pt x="1" y="61"/>
                  <a:pt x="2" y="61"/>
                </a:cubicBezTo>
                <a:cubicBezTo>
                  <a:pt x="152" y="61"/>
                  <a:pt x="152" y="61"/>
                  <a:pt x="152" y="61"/>
                </a:cubicBezTo>
                <a:cubicBezTo>
                  <a:pt x="94" y="4"/>
                  <a:pt x="94" y="4"/>
                  <a:pt x="94" y="4"/>
                </a:cubicBezTo>
                <a:cubicBezTo>
                  <a:pt x="93" y="3"/>
                  <a:pt x="93" y="2"/>
                  <a:pt x="94" y="1"/>
                </a:cubicBezTo>
                <a:cubicBezTo>
                  <a:pt x="95" y="0"/>
                  <a:pt x="97" y="0"/>
                  <a:pt x="98" y="1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59" y="62"/>
                  <a:pt x="160" y="62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3"/>
                  <a:pt x="160" y="63"/>
                  <a:pt x="160" y="63"/>
                </a:cubicBezTo>
                <a:cubicBezTo>
                  <a:pt x="160" y="64"/>
                  <a:pt x="160" y="64"/>
                  <a:pt x="160" y="64"/>
                </a:cubicBezTo>
                <a:cubicBezTo>
                  <a:pt x="160" y="65"/>
                  <a:pt x="160" y="65"/>
                  <a:pt x="159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7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F0B7B3E-D7A3-774E-A268-927056D0254A}"/>
              </a:ext>
            </a:extLst>
          </p:cNvPr>
          <p:cNvSpPr/>
          <p:nvPr/>
        </p:nvSpPr>
        <p:spPr>
          <a:xfrm>
            <a:off x="7906908" y="2740512"/>
            <a:ext cx="3664003" cy="34073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A07023-49E1-9349-9DED-73AE2D6DEE6C}"/>
              </a:ext>
            </a:extLst>
          </p:cNvPr>
          <p:cNvSpPr/>
          <p:nvPr/>
        </p:nvSpPr>
        <p:spPr>
          <a:xfrm>
            <a:off x="4236246" y="2740512"/>
            <a:ext cx="3664003" cy="34073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80549A-0E88-4B6B-AA32-0A9207C677EC}"/>
              </a:ext>
            </a:extLst>
          </p:cNvPr>
          <p:cNvSpPr/>
          <p:nvPr/>
        </p:nvSpPr>
        <p:spPr>
          <a:xfrm>
            <a:off x="565583" y="2740512"/>
            <a:ext cx="3664003" cy="34073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0D6A3B-0302-45C2-84FE-CCEC5CB72DE4}"/>
              </a:ext>
            </a:extLst>
          </p:cNvPr>
          <p:cNvSpPr txBox="1"/>
          <p:nvPr/>
        </p:nvSpPr>
        <p:spPr>
          <a:xfrm>
            <a:off x="467966" y="663614"/>
            <a:ext cx="7785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Background – Truth, </a:t>
            </a:r>
            <a:b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Reconciliation, &amp; Anti-Racism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DD9709-CF96-407B-A449-75DB4C94788C}"/>
              </a:ext>
            </a:extLst>
          </p:cNvPr>
          <p:cNvSpPr txBox="1"/>
          <p:nvPr/>
        </p:nvSpPr>
        <p:spPr>
          <a:xfrm>
            <a:off x="833343" y="3647526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 Draft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Principles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E3CD73-ADD0-4CAA-84FA-8756CC5FC4D4}"/>
              </a:ext>
            </a:extLst>
          </p:cNvPr>
          <p:cNvSpPr txBox="1"/>
          <p:nvPr/>
        </p:nvSpPr>
        <p:spPr>
          <a:xfrm>
            <a:off x="833343" y="4462215"/>
            <a:ext cx="3231242" cy="1203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1200"/>
              </a:spcAft>
              <a:buClr>
                <a:srgbClr val="44546A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Reconciliation is an ongoing process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that occurs in the context of evolving Crown-Indigenous relationships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F6FE7A-1494-47BF-94F4-D28AE321C682}"/>
              </a:ext>
            </a:extLst>
          </p:cNvPr>
          <p:cNvSpPr txBox="1"/>
          <p:nvPr/>
        </p:nvSpPr>
        <p:spPr>
          <a:xfrm>
            <a:off x="4488709" y="3647526"/>
            <a:ext cx="3231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Minister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Education and Child Care Mandate Letter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E92B70-F574-4AD1-B651-210EE4AD64A9}"/>
              </a:ext>
            </a:extLst>
          </p:cNvPr>
          <p:cNvSpPr txBox="1"/>
          <p:nvPr/>
        </p:nvSpPr>
        <p:spPr>
          <a:xfrm>
            <a:off x="4488710" y="4462215"/>
            <a:ext cx="3231242" cy="1203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Includes expectations to support lasting and meaningful reconciliation, equity and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anti-racism.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DA9174-FEC2-4612-A4AB-94C97BAADD2C}"/>
              </a:ext>
            </a:extLst>
          </p:cNvPr>
          <p:cNvSpPr txBox="1"/>
          <p:nvPr/>
        </p:nvSpPr>
        <p:spPr>
          <a:xfrm>
            <a:off x="8175019" y="3647526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Indigenous-Focused Grad Requirement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F44A06-F2AA-4B46-B055-1CE284E51402}"/>
              </a:ext>
            </a:extLst>
          </p:cNvPr>
          <p:cNvSpPr txBox="1"/>
          <p:nvPr/>
        </p:nvSpPr>
        <p:spPr>
          <a:xfrm>
            <a:off x="8175019" y="4462215"/>
            <a:ext cx="3231242" cy="921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Part of a broader anti-racism and discrimination strategy in development for K-12.</a:t>
            </a:r>
          </a:p>
        </p:txBody>
      </p:sp>
      <p:pic>
        <p:nvPicPr>
          <p:cNvPr id="26" name="Picture Placeholder 6">
            <a:extLst>
              <a:ext uri="{FF2B5EF4-FFF2-40B4-BE49-F238E27FC236}">
                <a16:creationId xmlns:a16="http://schemas.microsoft.com/office/drawing/2014/main" id="{936C9A86-4CBA-F549-AE74-3843326E3F3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1" b="8191"/>
          <a:stretch>
            <a:fillRect/>
          </a:stretch>
        </p:blipFill>
        <p:spPr>
          <a:xfrm rot="18223678" flipH="1">
            <a:off x="9218567" y="71617"/>
            <a:ext cx="2673301" cy="3040119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pic>
        <p:nvPicPr>
          <p:cNvPr id="11" name="Graphic 10" descr="Feather outline">
            <a:extLst>
              <a:ext uri="{FF2B5EF4-FFF2-40B4-BE49-F238E27FC236}">
                <a16:creationId xmlns:a16="http://schemas.microsoft.com/office/drawing/2014/main" id="{FDF7232C-F481-E649-9D75-C7F527B8DB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785062">
            <a:off x="10771767" y="998704"/>
            <a:ext cx="739281" cy="73928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DD38A9A-E744-114D-AD6B-937DA2D5F1B1}"/>
              </a:ext>
            </a:extLst>
          </p:cNvPr>
          <p:cNvCxnSpPr>
            <a:cxnSpLocks/>
          </p:cNvCxnSpPr>
          <p:nvPr/>
        </p:nvCxnSpPr>
        <p:spPr>
          <a:xfrm>
            <a:off x="565583" y="2189539"/>
            <a:ext cx="1349188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4C573D8C-6740-65F3-1FF8-80408C06E715}"/>
              </a:ext>
            </a:extLst>
          </p:cNvPr>
          <p:cNvGrpSpPr/>
          <p:nvPr/>
        </p:nvGrpSpPr>
        <p:grpSpPr>
          <a:xfrm>
            <a:off x="914611" y="2917684"/>
            <a:ext cx="574766" cy="574766"/>
            <a:chOff x="818355" y="2917684"/>
            <a:chExt cx="574766" cy="574766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7EA5D017-CAE8-374E-836B-1423D8B59036}"/>
                </a:ext>
              </a:extLst>
            </p:cNvPr>
            <p:cNvSpPr/>
            <p:nvPr/>
          </p:nvSpPr>
          <p:spPr>
            <a:xfrm>
              <a:off x="818355" y="2917684"/>
              <a:ext cx="574766" cy="574766"/>
            </a:xfrm>
            <a:prstGeom prst="ellipse">
              <a:avLst/>
            </a:prstGeom>
            <a:solidFill>
              <a:srgbClr val="E87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4" name="Graphic 13" descr="Single gear outline">
              <a:extLst>
                <a:ext uri="{FF2B5EF4-FFF2-40B4-BE49-F238E27FC236}">
                  <a16:creationId xmlns:a16="http://schemas.microsoft.com/office/drawing/2014/main" id="{3169F7BA-2AF0-7447-A129-97EEFC8C4FE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92754" y="2996735"/>
              <a:ext cx="425969" cy="42596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03CB62-6A64-2BE3-29D5-31609D4262C9}"/>
              </a:ext>
            </a:extLst>
          </p:cNvPr>
          <p:cNvGrpSpPr/>
          <p:nvPr/>
        </p:nvGrpSpPr>
        <p:grpSpPr>
          <a:xfrm>
            <a:off x="4567941" y="2917684"/>
            <a:ext cx="574766" cy="574766"/>
            <a:chOff x="4567941" y="2929408"/>
            <a:chExt cx="574766" cy="574766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F678602-4852-A745-AE12-9D5376F5FF8E}"/>
                </a:ext>
              </a:extLst>
            </p:cNvPr>
            <p:cNvSpPr/>
            <p:nvPr/>
          </p:nvSpPr>
          <p:spPr>
            <a:xfrm>
              <a:off x="4567941" y="2929408"/>
              <a:ext cx="574766" cy="574766"/>
            </a:xfrm>
            <a:prstGeom prst="ellipse">
              <a:avLst/>
            </a:prstGeom>
            <a:solidFill>
              <a:srgbClr val="E87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6" name="Graphic 15" descr="Document outline">
              <a:extLst>
                <a:ext uri="{FF2B5EF4-FFF2-40B4-BE49-F238E27FC236}">
                  <a16:creationId xmlns:a16="http://schemas.microsoft.com/office/drawing/2014/main" id="{1A022E2A-7C09-3F40-9695-9369490AF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689845" y="3039602"/>
              <a:ext cx="330958" cy="330958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C8B0CF-1053-3614-FA98-9C3EB9D4D195}"/>
              </a:ext>
            </a:extLst>
          </p:cNvPr>
          <p:cNvGrpSpPr/>
          <p:nvPr/>
        </p:nvGrpSpPr>
        <p:grpSpPr>
          <a:xfrm>
            <a:off x="8232460" y="2917684"/>
            <a:ext cx="574766" cy="574766"/>
            <a:chOff x="8232460" y="2946991"/>
            <a:chExt cx="574766" cy="57476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3CEF854-3BCE-E241-9C7D-1B6FDABF7147}"/>
                </a:ext>
              </a:extLst>
            </p:cNvPr>
            <p:cNvSpPr/>
            <p:nvPr/>
          </p:nvSpPr>
          <p:spPr>
            <a:xfrm>
              <a:off x="8232460" y="2946991"/>
              <a:ext cx="574766" cy="574766"/>
            </a:xfrm>
            <a:prstGeom prst="ellipse">
              <a:avLst/>
            </a:prstGeom>
            <a:solidFill>
              <a:srgbClr val="E87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8" name="Graphic 17" descr="Feather outline">
              <a:extLst>
                <a:ext uri="{FF2B5EF4-FFF2-40B4-BE49-F238E27FC236}">
                  <a16:creationId xmlns:a16="http://schemas.microsoft.com/office/drawing/2014/main" id="{6131592D-7560-324E-8220-D33DA62F4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8332187" y="3035008"/>
              <a:ext cx="375312" cy="3753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4129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6">
            <a:extLst>
              <a:ext uri="{FF2B5EF4-FFF2-40B4-BE49-F238E27FC236}">
                <a16:creationId xmlns:a16="http://schemas.microsoft.com/office/drawing/2014/main" id="{527B1278-4C00-5E4B-9F1C-AF6F69C2252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1" b="8191"/>
          <a:stretch>
            <a:fillRect/>
          </a:stretch>
        </p:blipFill>
        <p:spPr>
          <a:xfrm rot="19902933" flipH="1">
            <a:off x="-140554" y="3116316"/>
            <a:ext cx="3683656" cy="4189110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pic>
        <p:nvPicPr>
          <p:cNvPr id="29" name="Picture Placeholder 5">
            <a:extLst>
              <a:ext uri="{FF2B5EF4-FFF2-40B4-BE49-F238E27FC236}">
                <a16:creationId xmlns:a16="http://schemas.microsoft.com/office/drawing/2014/main" id="{23E34D90-B3A3-3F41-B567-DADF55DF17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128"/>
          <a:stretch/>
        </p:blipFill>
        <p:spPr>
          <a:xfrm>
            <a:off x="8200081" y="0"/>
            <a:ext cx="4005696" cy="6858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0BE11DA-66FD-5246-9EF6-398BDE8FEB6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11629" y="4736918"/>
            <a:ext cx="1994148" cy="214186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E9585B7-90B3-2040-8297-E30F34C63597}"/>
              </a:ext>
            </a:extLst>
          </p:cNvPr>
          <p:cNvSpPr/>
          <p:nvPr/>
        </p:nvSpPr>
        <p:spPr>
          <a:xfrm>
            <a:off x="3757175" y="3254167"/>
            <a:ext cx="6115908" cy="14321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3A00F3-D2FE-4ED2-9759-536CF40ED874}"/>
              </a:ext>
            </a:extLst>
          </p:cNvPr>
          <p:cNvSpPr txBox="1"/>
          <p:nvPr/>
        </p:nvSpPr>
        <p:spPr>
          <a:xfrm>
            <a:off x="505443" y="625801"/>
            <a:ext cx="6966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Indigenous Curriculum Content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9C2B099-8FC9-49A0-BB5B-D388A75AE948}"/>
              </a:ext>
            </a:extLst>
          </p:cNvPr>
          <p:cNvSpPr/>
          <p:nvPr/>
        </p:nvSpPr>
        <p:spPr>
          <a:xfrm>
            <a:off x="3765811" y="1651607"/>
            <a:ext cx="6115908" cy="14956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0FDFB3-502E-4467-A4FC-1B33C3B8D9E2}"/>
              </a:ext>
            </a:extLst>
          </p:cNvPr>
          <p:cNvSpPr/>
          <p:nvPr/>
        </p:nvSpPr>
        <p:spPr>
          <a:xfrm>
            <a:off x="619819" y="1672179"/>
            <a:ext cx="2869155" cy="4594988"/>
          </a:xfrm>
          <a:prstGeom prst="rect">
            <a:avLst/>
          </a:prstGeom>
          <a:solidFill>
            <a:srgbClr val="E87554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D50318-EED4-4DB3-9960-24E2CE2F9978}"/>
              </a:ext>
            </a:extLst>
          </p:cNvPr>
          <p:cNvSpPr txBox="1"/>
          <p:nvPr/>
        </p:nvSpPr>
        <p:spPr>
          <a:xfrm>
            <a:off x="819902" y="2509233"/>
            <a:ext cx="2624556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6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B.C. has been a leader in ensuring Indigenous worldviews, perspectives histories and cultures are represented across the provincial curriculum.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D6B1BF1-E3A0-4FE0-9719-812F345FE2DC}"/>
              </a:ext>
            </a:extLst>
          </p:cNvPr>
          <p:cNvCxnSpPr>
            <a:cxnSpLocks/>
          </p:cNvCxnSpPr>
          <p:nvPr/>
        </p:nvCxnSpPr>
        <p:spPr>
          <a:xfrm>
            <a:off x="-573846" y="945551"/>
            <a:ext cx="953408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21FD0E1-2E2F-424F-8DB5-F531F0AE52A6}"/>
              </a:ext>
            </a:extLst>
          </p:cNvPr>
          <p:cNvSpPr txBox="1"/>
          <p:nvPr/>
        </p:nvSpPr>
        <p:spPr>
          <a:xfrm>
            <a:off x="4039798" y="1879613"/>
            <a:ext cx="6282968" cy="957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Introduction of an Indigenous-focused grad requirement is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an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important next step towards Truth and Reconciliation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, &amp; supports our commitment to develop the “Educated Citizen”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2BE494-31F8-5B4E-B321-183AB229C035}"/>
              </a:ext>
            </a:extLst>
          </p:cNvPr>
          <p:cNvSpPr txBox="1"/>
          <p:nvPr/>
        </p:nvSpPr>
        <p:spPr>
          <a:xfrm>
            <a:off x="4039798" y="3428706"/>
            <a:ext cx="6031964" cy="957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Formally supported by numerous partners, including BC Teachers’ Federation, BC School Trustees Association and BC </a:t>
            </a:r>
            <a:b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</a:b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Association of Institutes &amp; Universities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2BC3F34-0B46-0641-8FF8-6E09428DA480}"/>
              </a:ext>
            </a:extLst>
          </p:cNvPr>
          <p:cNvGrpSpPr/>
          <p:nvPr/>
        </p:nvGrpSpPr>
        <p:grpSpPr>
          <a:xfrm>
            <a:off x="3531163" y="2145577"/>
            <a:ext cx="452023" cy="452023"/>
            <a:chOff x="6127586" y="1238720"/>
            <a:chExt cx="689635" cy="68963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84B5930-6CAE-EA4D-AF03-27E16FA4B44B}"/>
                </a:ext>
              </a:extLst>
            </p:cNvPr>
            <p:cNvSpPr/>
            <p:nvPr/>
          </p:nvSpPr>
          <p:spPr>
            <a:xfrm>
              <a:off x="6127586" y="1238720"/>
              <a:ext cx="689635" cy="689635"/>
            </a:xfrm>
            <a:prstGeom prst="ellipse">
              <a:avLst/>
            </a:prstGeom>
            <a:solidFill>
              <a:srgbClr val="E87554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tlCol="0" anchor="ctr"/>
            <a:lstStyle/>
            <a:p>
              <a:pPr algn="ctr"/>
              <a:endParaRPr lang="en-US" sz="4400" dirty="0"/>
            </a:p>
          </p:txBody>
        </p:sp>
        <p:sp>
          <p:nvSpPr>
            <p:cNvPr id="37" name="Shape 3612">
              <a:extLst>
                <a:ext uri="{FF2B5EF4-FFF2-40B4-BE49-F238E27FC236}">
                  <a16:creationId xmlns:a16="http://schemas.microsoft.com/office/drawing/2014/main" id="{7E948228-DB31-B241-BB21-1D9B63250549}"/>
                </a:ext>
              </a:extLst>
            </p:cNvPr>
            <p:cNvSpPr/>
            <p:nvPr/>
          </p:nvSpPr>
          <p:spPr>
            <a:xfrm>
              <a:off x="6364869" y="1494607"/>
              <a:ext cx="280580" cy="191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3E34D51-98D8-D74B-B77D-129ADDDF836B}"/>
              </a:ext>
            </a:extLst>
          </p:cNvPr>
          <p:cNvGrpSpPr/>
          <p:nvPr/>
        </p:nvGrpSpPr>
        <p:grpSpPr>
          <a:xfrm>
            <a:off x="3522813" y="3675271"/>
            <a:ext cx="452023" cy="452023"/>
            <a:chOff x="6127586" y="1238720"/>
            <a:chExt cx="689635" cy="68963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BD4EEED-A56A-9C4B-8236-73DDE64D2274}"/>
                </a:ext>
              </a:extLst>
            </p:cNvPr>
            <p:cNvSpPr/>
            <p:nvPr/>
          </p:nvSpPr>
          <p:spPr>
            <a:xfrm>
              <a:off x="6127586" y="1238720"/>
              <a:ext cx="689635" cy="689635"/>
            </a:xfrm>
            <a:prstGeom prst="ellipse">
              <a:avLst/>
            </a:prstGeom>
            <a:solidFill>
              <a:srgbClr val="E87554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tlCol="0" anchor="ctr"/>
            <a:lstStyle/>
            <a:p>
              <a:pPr algn="ctr"/>
              <a:endParaRPr lang="en-US" sz="4400" dirty="0"/>
            </a:p>
          </p:txBody>
        </p:sp>
        <p:sp>
          <p:nvSpPr>
            <p:cNvPr id="46" name="Shape 3612">
              <a:extLst>
                <a:ext uri="{FF2B5EF4-FFF2-40B4-BE49-F238E27FC236}">
                  <a16:creationId xmlns:a16="http://schemas.microsoft.com/office/drawing/2014/main" id="{C3EDCF5D-5E16-6743-A7D0-2C48F03110DD}"/>
                </a:ext>
              </a:extLst>
            </p:cNvPr>
            <p:cNvSpPr/>
            <p:nvPr/>
          </p:nvSpPr>
          <p:spPr>
            <a:xfrm>
              <a:off x="6364869" y="1494607"/>
              <a:ext cx="280580" cy="191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E2F5C354-E7A7-0D4E-975F-11DFBBC91589}"/>
              </a:ext>
            </a:extLst>
          </p:cNvPr>
          <p:cNvSpPr/>
          <p:nvPr/>
        </p:nvSpPr>
        <p:spPr>
          <a:xfrm>
            <a:off x="11544077" y="6406965"/>
            <a:ext cx="305506" cy="305506"/>
          </a:xfrm>
          <a:prstGeom prst="ellipse">
            <a:avLst/>
          </a:prstGeom>
          <a:solidFill>
            <a:srgbClr val="FF8D67">
              <a:alpha val="8755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4">
            <a:extLst>
              <a:ext uri="{FF2B5EF4-FFF2-40B4-BE49-F238E27FC236}">
                <a16:creationId xmlns:a16="http://schemas.microsoft.com/office/drawing/2014/main" id="{4117892F-457F-E748-BA2F-8763D101DE0C}"/>
              </a:ext>
            </a:extLst>
          </p:cNvPr>
          <p:cNvSpPr txBox="1">
            <a:spLocks/>
          </p:cNvSpPr>
          <p:nvPr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5</a:t>
            </a:fld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C7CD7A9-90FD-A9BD-3EAE-9537EBDCD771}"/>
              </a:ext>
            </a:extLst>
          </p:cNvPr>
          <p:cNvSpPr/>
          <p:nvPr/>
        </p:nvSpPr>
        <p:spPr>
          <a:xfrm>
            <a:off x="3774368" y="4758420"/>
            <a:ext cx="6115908" cy="14956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0CFD6D2-9F22-9074-3E39-40DAD3EBF74B}"/>
              </a:ext>
            </a:extLst>
          </p:cNvPr>
          <p:cNvGrpSpPr/>
          <p:nvPr/>
        </p:nvGrpSpPr>
        <p:grpSpPr>
          <a:xfrm>
            <a:off x="3535523" y="5292423"/>
            <a:ext cx="452023" cy="452023"/>
            <a:chOff x="6127586" y="1238720"/>
            <a:chExt cx="689635" cy="689635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510E7F6-9C39-69E6-B964-2D5D6B63E0BD}"/>
                </a:ext>
              </a:extLst>
            </p:cNvPr>
            <p:cNvSpPr/>
            <p:nvPr/>
          </p:nvSpPr>
          <p:spPr>
            <a:xfrm>
              <a:off x="6127586" y="1238720"/>
              <a:ext cx="689635" cy="689635"/>
            </a:xfrm>
            <a:prstGeom prst="ellipse">
              <a:avLst/>
            </a:prstGeom>
            <a:solidFill>
              <a:srgbClr val="E87554"/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880" tIns="91440" rtlCol="0" anchor="ctr"/>
            <a:lstStyle/>
            <a:p>
              <a:pPr algn="ctr"/>
              <a:endParaRPr lang="en-US" sz="4400" dirty="0"/>
            </a:p>
          </p:txBody>
        </p:sp>
        <p:sp>
          <p:nvSpPr>
            <p:cNvPr id="34" name="Shape 3612">
              <a:extLst>
                <a:ext uri="{FF2B5EF4-FFF2-40B4-BE49-F238E27FC236}">
                  <a16:creationId xmlns:a16="http://schemas.microsoft.com/office/drawing/2014/main" id="{3B3FFD79-164B-24DE-0F26-164C0141C214}"/>
                </a:ext>
              </a:extLst>
            </p:cNvPr>
            <p:cNvSpPr/>
            <p:nvPr/>
          </p:nvSpPr>
          <p:spPr>
            <a:xfrm>
              <a:off x="6364869" y="1494607"/>
              <a:ext cx="280580" cy="1913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20"/>
                  </a:moveTo>
                  <a:cubicBezTo>
                    <a:pt x="21600" y="323"/>
                    <a:pt x="21380" y="0"/>
                    <a:pt x="21109" y="0"/>
                  </a:cubicBezTo>
                  <a:cubicBezTo>
                    <a:pt x="20969" y="0"/>
                    <a:pt x="20845" y="88"/>
                    <a:pt x="20755" y="226"/>
                  </a:cubicBezTo>
                  <a:lnTo>
                    <a:pt x="20754" y="223"/>
                  </a:lnTo>
                  <a:lnTo>
                    <a:pt x="7848" y="19853"/>
                  </a:lnTo>
                  <a:lnTo>
                    <a:pt x="838" y="9571"/>
                  </a:lnTo>
                  <a:cubicBezTo>
                    <a:pt x="749" y="9441"/>
                    <a:pt x="626" y="9360"/>
                    <a:pt x="491" y="9360"/>
                  </a:cubicBezTo>
                  <a:cubicBezTo>
                    <a:pt x="220" y="9360"/>
                    <a:pt x="0" y="9683"/>
                    <a:pt x="0" y="10080"/>
                  </a:cubicBezTo>
                  <a:cubicBezTo>
                    <a:pt x="0" y="10279"/>
                    <a:pt x="55" y="10459"/>
                    <a:pt x="144" y="10589"/>
                  </a:cubicBezTo>
                  <a:lnTo>
                    <a:pt x="7507" y="21390"/>
                  </a:lnTo>
                  <a:cubicBezTo>
                    <a:pt x="7596" y="21520"/>
                    <a:pt x="7719" y="21600"/>
                    <a:pt x="7855" y="21600"/>
                  </a:cubicBezTo>
                  <a:cubicBezTo>
                    <a:pt x="7995" y="21600"/>
                    <a:pt x="8119" y="21513"/>
                    <a:pt x="8208" y="21376"/>
                  </a:cubicBezTo>
                  <a:lnTo>
                    <a:pt x="8210" y="21377"/>
                  </a:lnTo>
                  <a:lnTo>
                    <a:pt x="21465" y="1217"/>
                  </a:lnTo>
                  <a:lnTo>
                    <a:pt x="21462" y="1215"/>
                  </a:lnTo>
                  <a:cubicBezTo>
                    <a:pt x="21547" y="1087"/>
                    <a:pt x="21600" y="913"/>
                    <a:pt x="21600" y="720"/>
                  </a:cubicBezTo>
                </a:path>
              </a:pathLst>
            </a:custGeom>
            <a:solidFill>
              <a:schemeClr val="bg1"/>
            </a:solidFill>
            <a:ln w="6350">
              <a:solidFill>
                <a:schemeClr val="bg1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endParaRPr>
                <a:solidFill>
                  <a:prstClr val="black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8B2A692-079C-A04C-E93F-9258D01D4B79}"/>
              </a:ext>
            </a:extLst>
          </p:cNvPr>
          <p:cNvSpPr txBox="1"/>
          <p:nvPr/>
        </p:nvSpPr>
        <p:spPr>
          <a:xfrm>
            <a:off x="4039798" y="5076712"/>
            <a:ext cx="6031964" cy="957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Clr>
                <a:schemeClr val="tx2">
                  <a:lumMod val="60000"/>
                  <a:lumOff val="40000"/>
                </a:schemeClr>
              </a:buClr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Several academically rigorous, Indigenous-focused courses already exist as part of the curriculum and will satisfy this grad requirement</a:t>
            </a:r>
          </a:p>
        </p:txBody>
      </p:sp>
    </p:spTree>
    <p:extLst>
      <p:ext uri="{BB962C8B-B14F-4D97-AF65-F5344CB8AC3E}">
        <p14:creationId xmlns:p14="http://schemas.microsoft.com/office/powerpoint/2010/main" val="179813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3BADFFFF-C7F9-4045-9D0C-EC0AF1F5250C}"/>
              </a:ext>
            </a:extLst>
          </p:cNvPr>
          <p:cNvSpPr/>
          <p:nvPr/>
        </p:nvSpPr>
        <p:spPr>
          <a:xfrm>
            <a:off x="762916" y="5111040"/>
            <a:ext cx="5871461" cy="1128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25251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2E8757A-874C-6B46-B335-08BB219F0193}"/>
              </a:ext>
            </a:extLst>
          </p:cNvPr>
          <p:cNvGrpSpPr/>
          <p:nvPr/>
        </p:nvGrpSpPr>
        <p:grpSpPr>
          <a:xfrm>
            <a:off x="1013132" y="5340077"/>
            <a:ext cx="704460" cy="704458"/>
            <a:chOff x="1516368" y="5376904"/>
            <a:chExt cx="704460" cy="70445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93F38D2-F33E-8B43-BCB9-352591699B7F}"/>
                </a:ext>
              </a:extLst>
            </p:cNvPr>
            <p:cNvSpPr/>
            <p:nvPr/>
          </p:nvSpPr>
          <p:spPr>
            <a:xfrm>
              <a:off x="1516368" y="5376904"/>
              <a:ext cx="704460" cy="704458"/>
            </a:xfrm>
            <a:prstGeom prst="ellipse">
              <a:avLst/>
            </a:prstGeom>
            <a:solidFill>
              <a:srgbClr val="E87554"/>
            </a:solidFill>
            <a:ln>
              <a:noFill/>
            </a:ln>
            <a:effectLst>
              <a:outerShdw blurRad="63500" dist="38100" dir="5400000" algn="t" rotWithShape="0">
                <a:srgbClr val="072A49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0" name="Graphic 29" descr="Checkmark outline">
              <a:extLst>
                <a:ext uri="{FF2B5EF4-FFF2-40B4-BE49-F238E27FC236}">
                  <a16:creationId xmlns:a16="http://schemas.microsoft.com/office/drawing/2014/main" id="{D5B61EC5-AA17-2345-88E7-B6CE3C514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14849" y="5569036"/>
              <a:ext cx="333782" cy="333782"/>
            </a:xfrm>
            <a:prstGeom prst="rect">
              <a:avLst/>
            </a:prstGeom>
          </p:spPr>
        </p:pic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39DD26B6-2EED-334C-B2FA-408DA17906E7}"/>
              </a:ext>
            </a:extLst>
          </p:cNvPr>
          <p:cNvSpPr/>
          <p:nvPr/>
        </p:nvSpPr>
        <p:spPr>
          <a:xfrm>
            <a:off x="762916" y="3804754"/>
            <a:ext cx="5871461" cy="1128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25251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C78983-FEAB-48AF-A5F4-8BCB415023A2}"/>
              </a:ext>
            </a:extLst>
          </p:cNvPr>
          <p:cNvSpPr/>
          <p:nvPr/>
        </p:nvSpPr>
        <p:spPr>
          <a:xfrm>
            <a:off x="7769283" y="0"/>
            <a:ext cx="4422717" cy="6858000"/>
          </a:xfrm>
          <a:prstGeom prst="rect">
            <a:avLst/>
          </a:prstGeom>
          <a:solidFill>
            <a:srgbClr val="E875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30A8E8-F637-4734-AF81-19A06466A0B4}"/>
              </a:ext>
            </a:extLst>
          </p:cNvPr>
          <p:cNvSpPr/>
          <p:nvPr/>
        </p:nvSpPr>
        <p:spPr>
          <a:xfrm>
            <a:off x="762916" y="2497470"/>
            <a:ext cx="5871461" cy="11289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srgbClr val="072A49">
                <a:alpha val="25251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C39DDA-EBF2-4BA5-AE8B-19E4FEC07BF1}"/>
              </a:ext>
            </a:extLst>
          </p:cNvPr>
          <p:cNvSpPr txBox="1"/>
          <p:nvPr/>
        </p:nvSpPr>
        <p:spPr>
          <a:xfrm>
            <a:off x="1490689" y="2696487"/>
            <a:ext cx="4864455" cy="733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44546A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rPr>
              <a:t>One or more of a variety of provincially-developed courses –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7554"/>
                </a:solidFill>
                <a:effectLst/>
                <a:uLnTx/>
                <a:uFillTx/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AND/OR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19B3FC6-4985-432D-9A6F-B666622E55F1}"/>
              </a:ext>
            </a:extLst>
          </p:cNvPr>
          <p:cNvSpPr/>
          <p:nvPr/>
        </p:nvSpPr>
        <p:spPr>
          <a:xfrm>
            <a:off x="1013132" y="2733489"/>
            <a:ext cx="704460" cy="704458"/>
          </a:xfrm>
          <a:prstGeom prst="ellipse">
            <a:avLst/>
          </a:prstGeom>
          <a:solidFill>
            <a:srgbClr val="E87554"/>
          </a:solidFill>
          <a:ln>
            <a:noFill/>
          </a:ln>
          <a:effectLst>
            <a:outerShdw blurRad="63500" dist="38100" dir="5400000" algn="t" rotWithShape="0">
              <a:srgbClr val="072A49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8B5E5E-1DFB-4D11-B2EC-F3EFF96969CA}"/>
              </a:ext>
            </a:extLst>
          </p:cNvPr>
          <p:cNvSpPr txBox="1"/>
          <p:nvPr/>
        </p:nvSpPr>
        <p:spPr>
          <a:xfrm>
            <a:off x="8276642" y="2299606"/>
            <a:ext cx="3505200" cy="370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Clr>
                <a:prstClr val="white"/>
              </a:buClr>
              <a:buSzTx/>
              <a:buFont typeface="System Font Regular"/>
              <a:buChar char="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 increase to total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number of credits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required for graduation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2400"/>
              </a:spcBef>
              <a:spcAft>
                <a:spcPts val="0"/>
              </a:spcAft>
              <a:buClr>
                <a:prstClr val="white"/>
              </a:buClr>
              <a:buSzTx/>
              <a:buFont typeface="System Font Regular"/>
              <a:buChar char="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existing provincial courses could meet multiple graduation requirements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(e.g., BC First Peoples 12 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could meet Social Studies 11/12 requirement, and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new requirement)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217E92-F893-47C8-A450-4782E22E1851}"/>
              </a:ext>
            </a:extLst>
          </p:cNvPr>
          <p:cNvSpPr txBox="1"/>
          <p:nvPr/>
        </p:nvSpPr>
        <p:spPr>
          <a:xfrm>
            <a:off x="657410" y="876387"/>
            <a:ext cx="753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H</a:t>
            </a:r>
            <a:r>
              <a:rPr lang="en-US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ow to Meet the Requirement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A9A1B3F-50CA-40CC-A1CE-D24A3CDC1DD2}"/>
              </a:ext>
            </a:extLst>
          </p:cNvPr>
          <p:cNvSpPr txBox="1"/>
          <p:nvPr/>
        </p:nvSpPr>
        <p:spPr>
          <a:xfrm>
            <a:off x="697601" y="1747425"/>
            <a:ext cx="4864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Successful completion of 4 credits from: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F970772-467F-194F-B237-2DB520883415}"/>
              </a:ext>
            </a:extLst>
          </p:cNvPr>
          <p:cNvSpPr txBox="1"/>
          <p:nvPr/>
        </p:nvSpPr>
        <p:spPr>
          <a:xfrm>
            <a:off x="1490689" y="4004587"/>
            <a:ext cx="4864455" cy="733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44546A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rPr>
              <a:t>A First Nations Language course at the 10-12 level –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87554"/>
                </a:solidFill>
                <a:effectLst/>
                <a:uLnTx/>
                <a:uFillTx/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AND/OR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6161949-2F1E-BE4D-B33E-1054600D3A35}"/>
              </a:ext>
            </a:extLst>
          </p:cNvPr>
          <p:cNvSpPr txBox="1"/>
          <p:nvPr/>
        </p:nvSpPr>
        <p:spPr>
          <a:xfrm>
            <a:off x="1490689" y="5325387"/>
            <a:ext cx="4864455" cy="733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44546A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/>
                <a:ea typeface="+mn-ea"/>
                <a:cs typeface="Open Sans Light"/>
              </a:rPr>
              <a:t>A locally-developed, Indigenous focused course (BAA) that meets specific criteria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502D75-0198-7944-889C-4EC7492EFBB3}"/>
              </a:ext>
            </a:extLst>
          </p:cNvPr>
          <p:cNvGrpSpPr/>
          <p:nvPr/>
        </p:nvGrpSpPr>
        <p:grpSpPr>
          <a:xfrm>
            <a:off x="9349420" y="677010"/>
            <a:ext cx="1262441" cy="1262441"/>
            <a:chOff x="9349420" y="677010"/>
            <a:chExt cx="1262441" cy="1262441"/>
          </a:xfrm>
        </p:grpSpPr>
        <p:pic>
          <p:nvPicPr>
            <p:cNvPr id="7" name="Graphic 6" descr="Open book outline">
              <a:extLst>
                <a:ext uri="{FF2B5EF4-FFF2-40B4-BE49-F238E27FC236}">
                  <a16:creationId xmlns:a16="http://schemas.microsoft.com/office/drawing/2014/main" id="{DBF82200-A64B-6D46-8AB5-53623550F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523440" y="851030"/>
              <a:ext cx="914400" cy="914400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FE32190-5235-6446-9BD0-250993FCADCB}"/>
                </a:ext>
              </a:extLst>
            </p:cNvPr>
            <p:cNvSpPr/>
            <p:nvPr/>
          </p:nvSpPr>
          <p:spPr>
            <a:xfrm>
              <a:off x="9349420" y="677010"/>
              <a:ext cx="1262441" cy="126244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2" name="Graphic 11" descr="Checkmark outline">
            <a:extLst>
              <a:ext uri="{FF2B5EF4-FFF2-40B4-BE49-F238E27FC236}">
                <a16:creationId xmlns:a16="http://schemas.microsoft.com/office/drawing/2014/main" id="{3ABC7003-F185-C241-9774-C34A9093E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1613" y="2948091"/>
            <a:ext cx="333782" cy="33378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BF0A10E-3EBC-4B4B-B1D9-CFA52D92B03C}"/>
              </a:ext>
            </a:extLst>
          </p:cNvPr>
          <p:cNvGrpSpPr/>
          <p:nvPr/>
        </p:nvGrpSpPr>
        <p:grpSpPr>
          <a:xfrm>
            <a:off x="1013132" y="4033791"/>
            <a:ext cx="704460" cy="704458"/>
            <a:chOff x="1516368" y="5376904"/>
            <a:chExt cx="704460" cy="704458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856131EA-C139-D145-8EB0-9284B5FAF410}"/>
                </a:ext>
              </a:extLst>
            </p:cNvPr>
            <p:cNvSpPr/>
            <p:nvPr/>
          </p:nvSpPr>
          <p:spPr>
            <a:xfrm>
              <a:off x="1516368" y="5376904"/>
              <a:ext cx="704460" cy="704458"/>
            </a:xfrm>
            <a:prstGeom prst="ellipse">
              <a:avLst/>
            </a:prstGeom>
            <a:solidFill>
              <a:srgbClr val="E87554"/>
            </a:solidFill>
            <a:ln>
              <a:noFill/>
            </a:ln>
            <a:effectLst>
              <a:outerShdw blurRad="63500" dist="38100" dir="5400000" algn="t" rotWithShape="0">
                <a:srgbClr val="072A49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9" name="Graphic 48" descr="Checkmark outline">
              <a:extLst>
                <a:ext uri="{FF2B5EF4-FFF2-40B4-BE49-F238E27FC236}">
                  <a16:creationId xmlns:a16="http://schemas.microsoft.com/office/drawing/2014/main" id="{EF528DE2-974E-2245-9CE8-72245D740D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14849" y="5569036"/>
              <a:ext cx="333782" cy="333782"/>
            </a:xfrm>
            <a:prstGeom prst="rect">
              <a:avLst/>
            </a:prstGeom>
          </p:spPr>
        </p:pic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EC2914CC-2637-664D-942F-164DA1B3C70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b="61586"/>
          <a:stretch/>
        </p:blipFill>
        <p:spPr bwMode="auto">
          <a:xfrm rot="16200000">
            <a:off x="10254447" y="1177741"/>
            <a:ext cx="2899379" cy="9757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1AF32B0A-3B6F-2E43-8C0E-58A8A1A1BBC3}"/>
              </a:ext>
            </a:extLst>
          </p:cNvPr>
          <p:cNvSpPr/>
          <p:nvPr/>
        </p:nvSpPr>
        <p:spPr>
          <a:xfrm>
            <a:off x="11541651" y="6406037"/>
            <a:ext cx="305506" cy="305506"/>
          </a:xfrm>
          <a:prstGeom prst="ellipse">
            <a:avLst/>
          </a:prstGeom>
          <a:solidFill>
            <a:srgbClr val="FF8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Slide Number Placeholder 24">
            <a:extLst>
              <a:ext uri="{FF2B5EF4-FFF2-40B4-BE49-F238E27FC236}">
                <a16:creationId xmlns:a16="http://schemas.microsoft.com/office/drawing/2014/main" id="{1E188924-CF65-6249-A7F9-C0498D847EC3}"/>
              </a:ext>
            </a:extLst>
          </p:cNvPr>
          <p:cNvSpPr txBox="1">
            <a:spLocks/>
          </p:cNvSpPr>
          <p:nvPr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C48702-E445-134E-B960-6F692773524F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Open Sans Semibold" charset="0"/>
                <a:ea typeface="Open Sans Semibold" charset="0"/>
                <a:cs typeface="Open Sans Semibold" charset="0"/>
              </a:rPr>
              <a:pPr marL="0" marR="0" lvl="0" indent="0" algn="ctr" defTabSz="9143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09BB36-C990-B612-D5AC-0585E27266D6}"/>
              </a:ext>
            </a:extLst>
          </p:cNvPr>
          <p:cNvCxnSpPr>
            <a:cxnSpLocks/>
          </p:cNvCxnSpPr>
          <p:nvPr/>
        </p:nvCxnSpPr>
        <p:spPr>
          <a:xfrm>
            <a:off x="-468550" y="1170790"/>
            <a:ext cx="953408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657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F3F571E-E3D9-8A42-B1E4-2776AFCB36AF}"/>
              </a:ext>
            </a:extLst>
          </p:cNvPr>
          <p:cNvSpPr/>
          <p:nvPr/>
        </p:nvSpPr>
        <p:spPr>
          <a:xfrm>
            <a:off x="1086925" y="5338603"/>
            <a:ext cx="10181240" cy="617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4353">
              <a:schemeClr val="bg1">
                <a:lumMod val="75000"/>
                <a:alpha val="30109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11C7F3-7A88-BA40-8234-24452219BCF9}"/>
              </a:ext>
            </a:extLst>
          </p:cNvPr>
          <p:cNvSpPr/>
          <p:nvPr/>
        </p:nvSpPr>
        <p:spPr>
          <a:xfrm>
            <a:off x="1086924" y="4654760"/>
            <a:ext cx="10181241" cy="642545"/>
          </a:xfrm>
          <a:prstGeom prst="rect">
            <a:avLst/>
          </a:prstGeom>
          <a:solidFill>
            <a:srgbClr val="FD835F">
              <a:alpha val="18940"/>
            </a:srgbClr>
          </a:solidFill>
          <a:ln>
            <a:noFill/>
          </a:ln>
          <a:effectLst>
            <a:glow rad="104353">
              <a:schemeClr val="bg1">
                <a:lumMod val="75000"/>
                <a:alpha val="30109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8428C9-A124-8A41-B847-B0D906448610}"/>
              </a:ext>
            </a:extLst>
          </p:cNvPr>
          <p:cNvSpPr/>
          <p:nvPr/>
        </p:nvSpPr>
        <p:spPr>
          <a:xfrm>
            <a:off x="6024632" y="1432388"/>
            <a:ext cx="5243534" cy="3160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4353">
              <a:schemeClr val="bg1">
                <a:lumMod val="75000"/>
                <a:alpha val="30109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DBAED2-2134-7A4F-877A-56E5389A2B10}"/>
              </a:ext>
            </a:extLst>
          </p:cNvPr>
          <p:cNvSpPr/>
          <p:nvPr/>
        </p:nvSpPr>
        <p:spPr>
          <a:xfrm>
            <a:off x="1086925" y="1432388"/>
            <a:ext cx="5100200" cy="31605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104353">
              <a:schemeClr val="bg1">
                <a:lumMod val="75000"/>
                <a:alpha val="30109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F1774F-1111-5E4E-A0C2-69A5620D942A}"/>
              </a:ext>
            </a:extLst>
          </p:cNvPr>
          <p:cNvSpPr txBox="1"/>
          <p:nvPr/>
        </p:nvSpPr>
        <p:spPr>
          <a:xfrm>
            <a:off x="957995" y="571357"/>
            <a:ext cx="937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Current Courses Meeting Requirement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DC8C7ED-1A04-D440-90FE-8BCF3E0463BA}"/>
              </a:ext>
            </a:extLst>
          </p:cNvPr>
          <p:cNvCxnSpPr>
            <a:cxnSpLocks/>
          </p:cNvCxnSpPr>
          <p:nvPr/>
        </p:nvCxnSpPr>
        <p:spPr>
          <a:xfrm>
            <a:off x="-290949" y="939122"/>
            <a:ext cx="983411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CF862D-3FBB-0849-98F3-D1B7EEC83FCC}"/>
              </a:ext>
            </a:extLst>
          </p:cNvPr>
          <p:cNvSpPr txBox="1"/>
          <p:nvPr/>
        </p:nvSpPr>
        <p:spPr>
          <a:xfrm>
            <a:off x="1196115" y="1432388"/>
            <a:ext cx="4899885" cy="3189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BC First Peoples 12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Wingdings" panose="05000000000000000000" pitchFamily="2" charset="2"/>
              <a:buChar char="Ø"/>
            </a:pPr>
            <a:r>
              <a:rPr lang="fr-FR" b="0" i="1" u="none" strike="noStrike" baseline="0" dirty="0">
                <a:solidFill>
                  <a:srgbClr val="E87553"/>
                </a:solidFill>
                <a:latin typeface="Open Sans Light" panose="020B0306030504020204" pitchFamily="34" charset="0"/>
              </a:rPr>
              <a:t>Peuples autochtones de la Colombie-Britannique 12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Contemporary Indigenous Studies 12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Wingdings" panose="05000000000000000000" pitchFamily="2" charset="2"/>
              <a:buChar char="Ø"/>
            </a:pPr>
            <a:r>
              <a:rPr lang="en-US" b="0" i="1" u="none" strike="noStrike" baseline="0" dirty="0">
                <a:solidFill>
                  <a:srgbClr val="E87553"/>
                </a:solidFill>
                <a:latin typeface="Open Sans Light" panose="020B0306030504020204" pitchFamily="34" charset="0"/>
              </a:rPr>
              <a:t>Études </a:t>
            </a:r>
            <a:r>
              <a:rPr lang="en-US" b="0" i="1" u="none" strike="noStrike" baseline="0" dirty="0" err="1">
                <a:solidFill>
                  <a:srgbClr val="E87553"/>
                </a:solidFill>
                <a:latin typeface="Open Sans Light" panose="020B0306030504020204" pitchFamily="34" charset="0"/>
              </a:rPr>
              <a:t>autochtones</a:t>
            </a:r>
            <a:r>
              <a:rPr lang="en-US" b="0" i="1" u="none" strike="noStrike" baseline="0" dirty="0">
                <a:solidFill>
                  <a:srgbClr val="E87553"/>
                </a:solidFill>
                <a:latin typeface="Open Sans Light" panose="020B0306030504020204" pitchFamily="34" charset="0"/>
              </a:rPr>
              <a:t> </a:t>
            </a:r>
            <a:r>
              <a:rPr lang="en-US" b="0" i="1" u="none" strike="noStrike" baseline="0" dirty="0" err="1">
                <a:solidFill>
                  <a:srgbClr val="E87553"/>
                </a:solidFill>
                <a:latin typeface="Open Sans Light" panose="020B0306030504020204" pitchFamily="34" charset="0"/>
              </a:rPr>
              <a:t>contemporaines</a:t>
            </a:r>
            <a:r>
              <a:rPr lang="en-US" b="0" i="1" u="none" strike="noStrike" baseline="0" dirty="0">
                <a:solidFill>
                  <a:srgbClr val="E87553"/>
                </a:solidFill>
                <a:latin typeface="Open Sans Light" panose="020B0306030504020204" pitchFamily="34" charset="0"/>
              </a:rPr>
              <a:t> 12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Open Sans Light"/>
              <a:cs typeface="Open Sans Light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Writing 10</a:t>
            </a:r>
            <a:r>
              <a:rPr lang="en-US" dirty="0">
                <a:solidFill>
                  <a:srgbClr val="E87554"/>
                </a:solidFill>
                <a:latin typeface="Open Sans Light"/>
                <a:cs typeface="Open Sans Light"/>
              </a:rPr>
              <a:t>*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Literary Studies 10</a:t>
            </a:r>
            <a:r>
              <a:rPr lang="en-US" dirty="0">
                <a:solidFill>
                  <a:srgbClr val="E87554"/>
                </a:solidFill>
                <a:latin typeface="Open Sans Light"/>
                <a:cs typeface="Open Sans Light"/>
              </a:rPr>
              <a:t>*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New Media 10</a:t>
            </a:r>
            <a:r>
              <a:rPr lang="en-US" dirty="0">
                <a:solidFill>
                  <a:srgbClr val="E87554"/>
                </a:solidFill>
                <a:latin typeface="Open Sans Light"/>
                <a:cs typeface="Open Sans Light"/>
              </a:rPr>
              <a:t>*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290037-4630-C844-9EA8-89ED9B657A37}"/>
              </a:ext>
            </a:extLst>
          </p:cNvPr>
          <p:cNvSpPr txBox="1"/>
          <p:nvPr/>
        </p:nvSpPr>
        <p:spPr>
          <a:xfrm>
            <a:off x="6350763" y="1480192"/>
            <a:ext cx="5100200" cy="3035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Spoken Language 10</a:t>
            </a:r>
            <a:r>
              <a:rPr lang="en-US" dirty="0">
                <a:solidFill>
                  <a:srgbClr val="E87554"/>
                </a:solidFill>
                <a:latin typeface="Open Sans Light"/>
                <a:cs typeface="Open Sans Light"/>
              </a:rPr>
              <a:t>*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Literary Studies &amp; Writing 11 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Literary Studies 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&amp; New Media 11</a:t>
            </a:r>
          </a:p>
          <a:p>
            <a:pPr marL="285750" lvl="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Literary Studies 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&amp; Spoken Language 11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/>
                <a:cs typeface="Open Sans Light"/>
              </a:rPr>
              <a:t>English First Peoples 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84AB6B-FA0F-A040-A5CB-6ECAE723940E}"/>
              </a:ext>
            </a:extLst>
          </p:cNvPr>
          <p:cNvSpPr txBox="1"/>
          <p:nvPr/>
        </p:nvSpPr>
        <p:spPr>
          <a:xfrm>
            <a:off x="1301942" y="4711443"/>
            <a:ext cx="9446333" cy="15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Any First Nations language course in grades 10-12 (where offered)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E87554"/>
              </a:buClr>
              <a:buFont typeface="Courier New" panose="02070309020205020404" pitchFamily="49" charset="0"/>
              <a:buChar char="o"/>
            </a:pPr>
            <a:endParaRPr lang="en-CA" sz="1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Locally-developed, Indigenous-focused BAA course in grades 10-12</a:t>
            </a:r>
            <a:r>
              <a:rPr lang="en-US" dirty="0">
                <a:solidFill>
                  <a:srgbClr val="E87554"/>
                </a:solidFill>
                <a:latin typeface="Open Sans Light"/>
                <a:cs typeface="Open Sans Light"/>
              </a:rPr>
              <a:t>**</a:t>
            </a:r>
            <a:endParaRPr lang="en-CA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Clr>
                <a:srgbClr val="E87554"/>
              </a:buClr>
              <a:buFont typeface="Courier New" panose="02070309020205020404" pitchFamily="49" charset="0"/>
              <a:buChar char="o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48ADA4-A09D-6C44-A5FD-63DD0D36E054}"/>
              </a:ext>
            </a:extLst>
          </p:cNvPr>
          <p:cNvSpPr txBox="1"/>
          <p:nvPr/>
        </p:nvSpPr>
        <p:spPr>
          <a:xfrm>
            <a:off x="943592" y="6213756"/>
            <a:ext cx="5243534" cy="332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ct val="20000"/>
              </a:spcBef>
              <a:buClr>
                <a:srgbClr val="1F497D">
                  <a:lumMod val="60000"/>
                  <a:lumOff val="40000"/>
                </a:srgbClr>
              </a:buClr>
              <a:defRPr/>
            </a:pPr>
            <a:r>
              <a:rPr lang="en-US" sz="1400" dirty="0">
                <a:solidFill>
                  <a:srgbClr val="E87554"/>
                </a:solidFill>
                <a:latin typeface="Open Sans Light"/>
                <a:cs typeface="Open Sans Light"/>
              </a:rPr>
              <a:t>* 2 CREDIT COURSE – WOULD MEET HALF THE REQUIREMENT</a:t>
            </a:r>
          </a:p>
        </p:txBody>
      </p:sp>
      <p:pic>
        <p:nvPicPr>
          <p:cNvPr id="16" name="Picture Placeholder 6">
            <a:extLst>
              <a:ext uri="{FF2B5EF4-FFF2-40B4-BE49-F238E27FC236}">
                <a16:creationId xmlns:a16="http://schemas.microsoft.com/office/drawing/2014/main" id="{1B6EAA8F-8A25-ED41-911C-F03AF40A91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10" t="8191" b="53275"/>
          <a:stretch/>
        </p:blipFill>
        <p:spPr>
          <a:xfrm rot="16200000" flipH="1">
            <a:off x="10259396" y="83401"/>
            <a:ext cx="2038631" cy="1826580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6B210B-486B-5F53-A812-7EB6EABC0896}"/>
              </a:ext>
            </a:extLst>
          </p:cNvPr>
          <p:cNvSpPr txBox="1"/>
          <p:nvPr/>
        </p:nvSpPr>
        <p:spPr>
          <a:xfrm>
            <a:off x="6273496" y="6217872"/>
            <a:ext cx="5243534" cy="332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ct val="20000"/>
              </a:spcBef>
              <a:buClr>
                <a:srgbClr val="1F497D">
                  <a:lumMod val="60000"/>
                  <a:lumOff val="40000"/>
                </a:srgbClr>
              </a:buClr>
              <a:defRPr/>
            </a:pPr>
            <a:r>
              <a:rPr lang="en-US" sz="1400" dirty="0">
                <a:solidFill>
                  <a:srgbClr val="E87554"/>
                </a:solidFill>
                <a:latin typeface="Open Sans Light"/>
                <a:cs typeface="Open Sans Light"/>
              </a:rPr>
              <a:t>** DEVELOPED ACCORDING TO SPECIFIC CRITERIA</a:t>
            </a:r>
          </a:p>
        </p:txBody>
      </p:sp>
    </p:spTree>
    <p:extLst>
      <p:ext uri="{BB962C8B-B14F-4D97-AF65-F5344CB8AC3E}">
        <p14:creationId xmlns:p14="http://schemas.microsoft.com/office/powerpoint/2010/main" val="3628671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1FD46B-6F9E-2E7B-1141-4A8F38B518A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7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6108">
            <a:off x="7854394" y="785600"/>
            <a:ext cx="5811217" cy="54743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A8181B-B198-DF41-B32B-7D315E81C1B5}"/>
              </a:ext>
            </a:extLst>
          </p:cNvPr>
          <p:cNvSpPr txBox="1"/>
          <p:nvPr/>
        </p:nvSpPr>
        <p:spPr>
          <a:xfrm>
            <a:off x="876054" y="972152"/>
            <a:ext cx="7630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Provincial Course Options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5E907F-9461-3645-9FEF-FED0B0E27874}"/>
              </a:ext>
            </a:extLst>
          </p:cNvPr>
          <p:cNvCxnSpPr>
            <a:cxnSpLocks/>
          </p:cNvCxnSpPr>
          <p:nvPr/>
        </p:nvCxnSpPr>
        <p:spPr>
          <a:xfrm>
            <a:off x="-304608" y="1292887"/>
            <a:ext cx="972224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4B7E4A1-8407-5F48-BE92-6986516EF468}"/>
              </a:ext>
            </a:extLst>
          </p:cNvPr>
          <p:cNvSpPr txBox="1"/>
          <p:nvPr/>
        </p:nvSpPr>
        <p:spPr>
          <a:xfrm>
            <a:off x="889909" y="2077058"/>
            <a:ext cx="844163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E87554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Explore the diversity of Indigenous peoples (First Nations, Métis and Inuit), cultures, histories, contemporary contexts and worldviews with a primary focus within B.C.</a:t>
            </a:r>
            <a:endParaRPr kumimoji="0" lang="en-CA" sz="2000" b="0" i="0" u="none" strike="sng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E87554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CA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</a:t>
            </a:r>
            <a:r>
              <a:rPr kumimoji="0" lang="en-CA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quivalent</a:t>
            </a: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to English Language Arts and Social Studies curricula in terms of competency development and meeting post-secondary admission requirements</a:t>
            </a:r>
          </a:p>
          <a:p>
            <a:pPr marL="3429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E87554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Collaboratively developed by Indigenous and non-Indigenous B.C. educators</a:t>
            </a:r>
          </a:p>
          <a:p>
            <a:pPr marL="342900" marR="0" lvl="0" indent="-34290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Clr>
                <a:srgbClr val="E87554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FNESC teacher resource guides available for English First Peoples 10, 11 &amp; 12, and BC First Peoples 12</a:t>
            </a:r>
          </a:p>
        </p:txBody>
      </p:sp>
      <p:pic>
        <p:nvPicPr>
          <p:cNvPr id="8" name="Picture Placeholder 6">
            <a:extLst>
              <a:ext uri="{FF2B5EF4-FFF2-40B4-BE49-F238E27FC236}">
                <a16:creationId xmlns:a16="http://schemas.microsoft.com/office/drawing/2014/main" id="{D7C2F42A-15E4-874D-A0C8-F6A834D1DE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2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2" t="8191" b="8191"/>
          <a:stretch/>
        </p:blipFill>
        <p:spPr>
          <a:xfrm flipH="1" flipV="1">
            <a:off x="8991600" y="2638885"/>
            <a:ext cx="3196863" cy="4478430"/>
          </a:xfrm>
          <a:custGeom>
            <a:avLst/>
            <a:gdLst>
              <a:gd name="connsiteX0" fmla="*/ 0 w 1707912"/>
              <a:gd name="connsiteY0" fmla="*/ 0 h 1941766"/>
              <a:gd name="connsiteX1" fmla="*/ 1707912 w 1707912"/>
              <a:gd name="connsiteY1" fmla="*/ 0 h 1941766"/>
              <a:gd name="connsiteX2" fmla="*/ 1707912 w 1707912"/>
              <a:gd name="connsiteY2" fmla="*/ 1941766 h 1941766"/>
              <a:gd name="connsiteX3" fmla="*/ 0 w 1707912"/>
              <a:gd name="connsiteY3" fmla="*/ 1941766 h 1941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7912" h="1941766">
                <a:moveTo>
                  <a:pt x="0" y="0"/>
                </a:moveTo>
                <a:lnTo>
                  <a:pt x="1707912" y="0"/>
                </a:lnTo>
                <a:lnTo>
                  <a:pt x="1707912" y="1941766"/>
                </a:lnTo>
                <a:lnTo>
                  <a:pt x="0" y="1941766"/>
                </a:lnTo>
                <a:close/>
              </a:path>
            </a:pathLst>
          </a:cu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0569E9D-0397-7440-922B-7173C731C1BA}"/>
              </a:ext>
            </a:extLst>
          </p:cNvPr>
          <p:cNvSpPr/>
          <p:nvPr/>
        </p:nvSpPr>
        <p:spPr>
          <a:xfrm>
            <a:off x="11525699" y="6392957"/>
            <a:ext cx="305506" cy="305506"/>
          </a:xfrm>
          <a:prstGeom prst="ellipse">
            <a:avLst/>
          </a:prstGeom>
          <a:solidFill>
            <a:srgbClr val="FF8D67">
              <a:alpha val="6794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Slide Number Placeholder 24">
            <a:extLst>
              <a:ext uri="{FF2B5EF4-FFF2-40B4-BE49-F238E27FC236}">
                <a16:creationId xmlns:a16="http://schemas.microsoft.com/office/drawing/2014/main" id="{0C2F5DCE-F8C7-C441-A9DB-072C47DE2095}"/>
              </a:ext>
            </a:extLst>
          </p:cNvPr>
          <p:cNvSpPr txBox="1">
            <a:spLocks/>
          </p:cNvSpPr>
          <p:nvPr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C48702-E445-134E-B960-6F692773524F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Open Sans Semibold" charset="0"/>
                <a:ea typeface="Open Sans Semibold" charset="0"/>
                <a:cs typeface="Open Sans Semibold" charset="0"/>
              </a:rPr>
              <a:pPr marL="0" marR="0" lvl="0" indent="0" algn="ctr" defTabSz="9143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683E342-CA41-B03C-8EF7-79D377B87825}"/>
              </a:ext>
            </a:extLst>
          </p:cNvPr>
          <p:cNvSpPr/>
          <p:nvPr/>
        </p:nvSpPr>
        <p:spPr>
          <a:xfrm>
            <a:off x="9621321" y="596214"/>
            <a:ext cx="1777753" cy="1777753"/>
          </a:xfrm>
          <a:prstGeom prst="ellipse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 descr="A picture containing schematic&#10;&#10;Description automatically generated">
            <a:extLst>
              <a:ext uri="{FF2B5EF4-FFF2-40B4-BE49-F238E27FC236}">
                <a16:creationId xmlns:a16="http://schemas.microsoft.com/office/drawing/2014/main" id="{AD7221F1-C4D4-1498-332A-D231EE77EF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801" y="982640"/>
            <a:ext cx="1094418" cy="109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42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A8181B-B198-DF41-B32B-7D315E81C1B5}"/>
              </a:ext>
            </a:extLst>
          </p:cNvPr>
          <p:cNvSpPr txBox="1"/>
          <p:nvPr/>
        </p:nvSpPr>
        <p:spPr>
          <a:xfrm>
            <a:off x="630457" y="540872"/>
            <a:ext cx="5437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600" b="1" spc="-150">
                <a:solidFill>
                  <a:srgbClr val="072A49"/>
                </a:solidFill>
                <a:latin typeface="Inter" panose="020B0502030000000004" pitchFamily="34" charset="0"/>
                <a:ea typeface="Inter" panose="020B05020300000000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</a:rPr>
              <a:t>Graduation Planning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5E907F-9461-3645-9FEF-FED0B0E27874}"/>
              </a:ext>
            </a:extLst>
          </p:cNvPr>
          <p:cNvCxnSpPr>
            <a:cxnSpLocks/>
          </p:cNvCxnSpPr>
          <p:nvPr/>
        </p:nvCxnSpPr>
        <p:spPr>
          <a:xfrm>
            <a:off x="-611429" y="830088"/>
            <a:ext cx="972224" cy="0"/>
          </a:xfrm>
          <a:prstGeom prst="line">
            <a:avLst/>
          </a:prstGeom>
          <a:ln w="57150">
            <a:solidFill>
              <a:srgbClr val="E875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14B7E4A1-8407-5F48-BE92-6986516EF468}"/>
              </a:ext>
            </a:extLst>
          </p:cNvPr>
          <p:cNvSpPr txBox="1"/>
          <p:nvPr/>
        </p:nvSpPr>
        <p:spPr>
          <a:xfrm>
            <a:off x="658166" y="1485932"/>
            <a:ext cx="9704520" cy="53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  <a:spcAft>
                <a:spcPts val="800"/>
              </a:spcAft>
            </a:pPr>
            <a:r>
              <a:rPr lang="en-CA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I’m currently in Grade 9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2022/23 (Grade 9)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Cannot complete an eligible course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only Gr. 10-12 courses eligible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2023/24 (Grade 10)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US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 complete an eligible course(s) before entering Grade 11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2024/25 (Grade 11)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US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 complete an eligible course(s) before entering Grade 12</a:t>
            </a:r>
          </a:p>
          <a:p>
            <a:pPr marL="342900" lvl="0" indent="-342900">
              <a:lnSpc>
                <a:spcPts val="2320"/>
              </a:lnSpc>
              <a:spcAft>
                <a:spcPts val="8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2025/26 (Grade 12)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Must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satisfy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requirement to graduate</a:t>
            </a:r>
          </a:p>
          <a:p>
            <a:pPr>
              <a:lnSpc>
                <a:spcPts val="2320"/>
              </a:lnSpc>
              <a:spcAft>
                <a:spcPts val="800"/>
              </a:spcAft>
            </a:pPr>
            <a:r>
              <a:rPr lang="en-CA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I’m currently in Grade 10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2022/23 (Grade 10)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US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 complete an eligible course(s) before entering Grade 11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2023/24 (Grade 11)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US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 complete an eligible course(s) before entering Grade 12</a:t>
            </a:r>
          </a:p>
          <a:p>
            <a:pPr marL="342900" lvl="0" indent="-342900">
              <a:lnSpc>
                <a:spcPts val="2320"/>
              </a:lnSpc>
              <a:spcAft>
                <a:spcPts val="8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2024/25 (Grade 12)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Must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satisfy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requirement to graduate</a:t>
            </a:r>
          </a:p>
          <a:p>
            <a:pPr>
              <a:lnSpc>
                <a:spcPts val="2320"/>
              </a:lnSpc>
              <a:spcAft>
                <a:spcPts val="800"/>
              </a:spcAft>
            </a:pPr>
            <a:r>
              <a:rPr lang="en-CA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I’m currently in Grade 11</a:t>
            </a:r>
          </a:p>
          <a:p>
            <a:pPr marL="342900" lvl="0" indent="-342900">
              <a:lnSpc>
                <a:spcPts val="2320"/>
              </a:lnSpc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2022/23 (Grade 11)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US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May complete an eligible course(s) before entering Grade 12</a:t>
            </a:r>
          </a:p>
          <a:p>
            <a:pPr marL="342900" lvl="0" indent="-342900">
              <a:lnSpc>
                <a:spcPts val="2320"/>
              </a:lnSpc>
              <a:spcAft>
                <a:spcPts val="8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2023/24 (Grade 12)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Must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satisfy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the requirement to graduate</a:t>
            </a:r>
          </a:p>
          <a:p>
            <a:pPr>
              <a:lnSpc>
                <a:spcPts val="2320"/>
              </a:lnSpc>
              <a:spcAft>
                <a:spcPts val="800"/>
              </a:spcAft>
            </a:pPr>
            <a:r>
              <a:rPr lang="en-CA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If I’m currently in Grade 12</a:t>
            </a:r>
          </a:p>
          <a:p>
            <a:pPr marL="342900" lvl="0" indent="-342900">
              <a:lnSpc>
                <a:spcPts val="2320"/>
              </a:lnSpc>
              <a:spcAft>
                <a:spcPts val="800"/>
              </a:spcAft>
              <a:buClr>
                <a:srgbClr val="E87554"/>
              </a:buClr>
              <a:buFont typeface="Courier New" panose="02070309020205020404" pitchFamily="49" charset="0"/>
              <a:buChar char="o"/>
            </a:pP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 2022/23 (Grade 12)</a:t>
            </a:r>
            <a:r>
              <a:rPr lang="en-CA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-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Encouraged, but n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requirement </a:t>
            </a:r>
            <a:r>
              <a:rPr lang="en-CA" sz="1600" i="1" dirty="0">
                <a:solidFill>
                  <a:srgbClr val="E875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(i</a:t>
            </a:r>
            <a:r>
              <a:rPr lang="en-CA" sz="1600" i="1" dirty="0">
                <a:solidFill>
                  <a:srgbClr val="E87554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 all other grad requirements met)</a:t>
            </a:r>
          </a:p>
          <a:p>
            <a:pPr>
              <a:lnSpc>
                <a:spcPts val="2320"/>
              </a:lnSpc>
            </a:pPr>
            <a:endParaRPr lang="en-CA" sz="16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853920-C371-5E42-A127-B78CA111E0C3}"/>
              </a:ext>
            </a:extLst>
          </p:cNvPr>
          <p:cNvSpPr/>
          <p:nvPr/>
        </p:nvSpPr>
        <p:spPr>
          <a:xfrm>
            <a:off x="11000509" y="1"/>
            <a:ext cx="1199831" cy="6858000"/>
          </a:xfrm>
          <a:prstGeom prst="rect">
            <a:avLst/>
          </a:prstGeom>
          <a:solidFill>
            <a:srgbClr val="E8755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360000" rtlCol="0" anchor="ctr"/>
          <a:lstStyle/>
          <a:p>
            <a:pPr algn="r"/>
            <a:endParaRPr lang="en-US" sz="1400" b="1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0569E9D-0397-7440-922B-7173C731C1BA}"/>
              </a:ext>
            </a:extLst>
          </p:cNvPr>
          <p:cNvSpPr/>
          <p:nvPr/>
        </p:nvSpPr>
        <p:spPr>
          <a:xfrm>
            <a:off x="11525699" y="6392957"/>
            <a:ext cx="305506" cy="305506"/>
          </a:xfrm>
          <a:prstGeom prst="ellipse">
            <a:avLst/>
          </a:prstGeom>
          <a:solidFill>
            <a:srgbClr val="FF8D67">
              <a:alpha val="6794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24">
            <a:extLst>
              <a:ext uri="{FF2B5EF4-FFF2-40B4-BE49-F238E27FC236}">
                <a16:creationId xmlns:a16="http://schemas.microsoft.com/office/drawing/2014/main" id="{0C2F5DCE-F8C7-C441-A9DB-072C47DE2095}"/>
              </a:ext>
            </a:extLst>
          </p:cNvPr>
          <p:cNvSpPr txBox="1">
            <a:spLocks/>
          </p:cNvSpPr>
          <p:nvPr/>
        </p:nvSpPr>
        <p:spPr>
          <a:xfrm>
            <a:off x="11188148" y="6376228"/>
            <a:ext cx="10038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33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6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2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55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0" algn="l" defTabSz="91433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C48702-E445-134E-B960-6F692773524F}" type="slidenum">
              <a:rPr lang="en-US" sz="800" b="1" i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 Semibold" charset="0"/>
                <a:ea typeface="Open Sans Semibold" charset="0"/>
                <a:cs typeface="Open Sans Semibold" charset="0"/>
              </a:rPr>
              <a:pPr algn="ctr"/>
              <a:t>9</a:t>
            </a:fld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Open Sans Semibold" charset="0"/>
              <a:ea typeface="Open Sans Semibold" charset="0"/>
              <a:cs typeface="Open Sans Semibold" charset="0"/>
            </a:endParaRPr>
          </a:p>
        </p:txBody>
      </p:sp>
      <p:pic>
        <p:nvPicPr>
          <p:cNvPr id="12" name="Graphic 11" descr="Monthly calendar outline">
            <a:extLst>
              <a:ext uri="{FF2B5EF4-FFF2-40B4-BE49-F238E27FC236}">
                <a16:creationId xmlns:a16="http://schemas.microsoft.com/office/drawing/2014/main" id="{4D6F0DD3-2728-F743-BE7A-F933A9FC2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64564" y="5345181"/>
            <a:ext cx="914400" cy="914400"/>
          </a:xfrm>
          <a:prstGeom prst="rect">
            <a:avLst/>
          </a:prstGeom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C380E1B-43BC-ECED-BA79-E4055C09D7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" t="-2853" r="25779" b="11997"/>
          <a:stretch/>
        </p:blipFill>
        <p:spPr>
          <a:xfrm>
            <a:off x="8816621" y="34733"/>
            <a:ext cx="3702244" cy="588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em xmlns="9941dfe8-a973-4338-8291-0599b6935076" xsi:nil="true"/>
    <DisplayOrder xmlns="9941dfe8-a973-4338-8291-0599b6935076">262140</DisplayOrder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7DCEA6416B5D4F8A71983B78958E14" ma:contentTypeVersion="" ma:contentTypeDescription="Create a new document." ma:contentTypeScope="" ma:versionID="885fa2f0c4ffeed64ae541bd70e2b216">
  <xsd:schema xmlns:xsd="http://www.w3.org/2001/XMLSchema" xmlns:xs="http://www.w3.org/2001/XMLSchema" xmlns:p="http://schemas.microsoft.com/office/2006/metadata/properties" xmlns:ns2="3aaeb8ea-11c5-42a3-82a0-f4386a047b89" xmlns:ns3="9941dfe8-a973-4338-8291-0599b6935076" targetNamespace="http://schemas.microsoft.com/office/2006/metadata/properties" ma:root="true" ma:fieldsID="ee97c0a1fff8d9481454b2839d83506d" ns2:_="" ns3:_="">
    <xsd:import namespace="3aaeb8ea-11c5-42a3-82a0-f4386a047b89"/>
    <xsd:import namespace="9941dfe8-a973-4338-8291-0599b693507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DisplayOrder" minOccurs="0"/>
                <xsd:element ref="ns3:Ite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aeb8ea-11c5-42a3-82a0-f4386a047b8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1dfe8-a973-4338-8291-0599b6935076" elementFormDefault="qualified">
    <xsd:import namespace="http://schemas.microsoft.com/office/2006/documentManagement/types"/>
    <xsd:import namespace="http://schemas.microsoft.com/office/infopath/2007/PartnerControls"/>
    <xsd:element name="DisplayOrder" ma:index="9" nillable="true" ma:displayName="DisplayOrder" ma:decimals="5" ma:default="0" ma:internalName="DisplayOrder">
      <xsd:simpleType>
        <xsd:restriction base="dms:Number"/>
      </xsd:simpleType>
    </xsd:element>
    <xsd:element name="Item" ma:index="10" nillable="true" ma:displayName="Item" ma:indexed="true" ma:list="{adebc5f8-6a37-4c63-a41d-e64d952422ff}" ma:internalName="Item" ma:showField="ID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2063A8C-860C-4373-9FC6-CE06C5633D8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79AE0D-BBF0-4034-B961-5A8849ABC85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9941dfe8-a973-4338-8291-0599b6935076"/>
    <ds:schemaRef ds:uri="3aaeb8ea-11c5-42a3-82a0-f4386a047b8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20A08CD-521F-457B-8406-055436F152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aeb8ea-11c5-42a3-82a0-f4386a047b89"/>
    <ds:schemaRef ds:uri="9941dfe8-a973-4338-8291-0599b69350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3818</TotalTime>
  <Words>934</Words>
  <Application>Microsoft Office PowerPoint</Application>
  <PresentationFormat>Widescreen</PresentationFormat>
  <Paragraphs>93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Courier New</vt:lpstr>
      <vt:lpstr>Open Sans</vt:lpstr>
      <vt:lpstr>Open Sans Light</vt:lpstr>
      <vt:lpstr>Open Sans Semibold</vt:lpstr>
      <vt:lpstr>System Font Regular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Indigenous Grad Req PPT for Schools-Districts_08 11 2022_edited</dc:title>
  <dc:creator>Yossy Made Yulian</dc:creator>
  <cp:lastModifiedBy>Beddall, Scott EDUC:EX</cp:lastModifiedBy>
  <cp:revision>189</cp:revision>
  <cp:lastPrinted>2022-03-09T19:29:24Z</cp:lastPrinted>
  <dcterms:created xsi:type="dcterms:W3CDTF">2021-09-28T01:16:44Z</dcterms:created>
  <dcterms:modified xsi:type="dcterms:W3CDTF">2022-08-23T00:11:19Z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0x010100327DCEA6416B5D4F8A71983B78958E14</vt:lpwstr>
  </property>
</Properties>
</file>