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9" r:id="rId4"/>
  </p:sldMasterIdLst>
  <p:notesMasterIdLst>
    <p:notesMasterId r:id="rId71"/>
  </p:notesMasterIdLst>
  <p:handoutMasterIdLst>
    <p:handoutMasterId r:id="rId72"/>
  </p:handoutMasterIdLst>
  <p:sldIdLst>
    <p:sldId id="599" r:id="rId5"/>
    <p:sldId id="595" r:id="rId6"/>
    <p:sldId id="564" r:id="rId7"/>
    <p:sldId id="279" r:id="rId8"/>
    <p:sldId id="565" r:id="rId9"/>
    <p:sldId id="526" r:id="rId10"/>
    <p:sldId id="579" r:id="rId11"/>
    <p:sldId id="264" r:id="rId12"/>
    <p:sldId id="616" r:id="rId13"/>
    <p:sldId id="592" r:id="rId14"/>
    <p:sldId id="553" r:id="rId15"/>
    <p:sldId id="538" r:id="rId16"/>
    <p:sldId id="601" r:id="rId17"/>
    <p:sldId id="618" r:id="rId18"/>
    <p:sldId id="619" r:id="rId19"/>
    <p:sldId id="547" r:id="rId20"/>
    <p:sldId id="548" r:id="rId21"/>
    <p:sldId id="549" r:id="rId22"/>
    <p:sldId id="262" r:id="rId23"/>
    <p:sldId id="605" r:id="rId24"/>
    <p:sldId id="556" r:id="rId25"/>
    <p:sldId id="604" r:id="rId26"/>
    <p:sldId id="558" r:id="rId27"/>
    <p:sldId id="301" r:id="rId28"/>
    <p:sldId id="510" r:id="rId29"/>
    <p:sldId id="511" r:id="rId30"/>
    <p:sldId id="611" r:id="rId31"/>
    <p:sldId id="588" r:id="rId32"/>
    <p:sldId id="589" r:id="rId33"/>
    <p:sldId id="603" r:id="rId34"/>
    <p:sldId id="612" r:id="rId35"/>
    <p:sldId id="570" r:id="rId36"/>
    <p:sldId id="614" r:id="rId37"/>
    <p:sldId id="620" r:id="rId38"/>
    <p:sldId id="290" r:id="rId39"/>
    <p:sldId id="293" r:id="rId40"/>
    <p:sldId id="295" r:id="rId41"/>
    <p:sldId id="268" r:id="rId42"/>
    <p:sldId id="277" r:id="rId43"/>
    <p:sldId id="609" r:id="rId44"/>
    <p:sldId id="591" r:id="rId45"/>
    <p:sldId id="278" r:id="rId46"/>
    <p:sldId id="306" r:id="rId47"/>
    <p:sldId id="356" r:id="rId48"/>
    <p:sldId id="305" r:id="rId49"/>
    <p:sldId id="344" r:id="rId50"/>
    <p:sldId id="346" r:id="rId51"/>
    <p:sldId id="347" r:id="rId52"/>
    <p:sldId id="342" r:id="rId53"/>
    <p:sldId id="351" r:id="rId54"/>
    <p:sldId id="348" r:id="rId55"/>
    <p:sldId id="340" r:id="rId56"/>
    <p:sldId id="341" r:id="rId57"/>
    <p:sldId id="354" r:id="rId58"/>
    <p:sldId id="597" r:id="rId59"/>
    <p:sldId id="598" r:id="rId60"/>
    <p:sldId id="353" r:id="rId61"/>
    <p:sldId id="266" r:id="rId62"/>
    <p:sldId id="311" r:id="rId63"/>
    <p:sldId id="617" r:id="rId64"/>
    <p:sldId id="360" r:id="rId65"/>
    <p:sldId id="304" r:id="rId66"/>
    <p:sldId id="259" r:id="rId67"/>
    <p:sldId id="559" r:id="rId68"/>
    <p:sldId id="355" r:id="rId69"/>
    <p:sldId id="263" r:id="rId70"/>
  </p:sldIdLst>
  <p:sldSz cx="9144000" cy="5143500" type="screen16x9"/>
  <p:notesSz cx="7315200" cy="9601200"/>
  <p:custDataLst>
    <p:tags r:id="rId73"/>
  </p:custDataLst>
  <p:defaultTex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342900"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68580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028700"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1371600"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1714500" algn="l" defTabSz="685800" rtl="0" eaLnBrk="1" latinLnBrk="0" hangingPunct="1">
      <a:defRPr kern="1200">
        <a:solidFill>
          <a:schemeClr val="tx1"/>
        </a:solidFill>
        <a:latin typeface="Verdana" pitchFamily="34" charset="0"/>
        <a:ea typeface="+mn-ea"/>
        <a:cs typeface="+mn-cs"/>
      </a:defRPr>
    </a:lvl6pPr>
    <a:lvl7pPr marL="2057400" algn="l" defTabSz="685800" rtl="0" eaLnBrk="1" latinLnBrk="0" hangingPunct="1">
      <a:defRPr kern="1200">
        <a:solidFill>
          <a:schemeClr val="tx1"/>
        </a:solidFill>
        <a:latin typeface="Verdana" pitchFamily="34" charset="0"/>
        <a:ea typeface="+mn-ea"/>
        <a:cs typeface="+mn-cs"/>
      </a:defRPr>
    </a:lvl7pPr>
    <a:lvl8pPr marL="2400300" algn="l" defTabSz="685800" rtl="0" eaLnBrk="1" latinLnBrk="0" hangingPunct="1">
      <a:defRPr kern="1200">
        <a:solidFill>
          <a:schemeClr val="tx1"/>
        </a:solidFill>
        <a:latin typeface="Verdana" pitchFamily="34" charset="0"/>
        <a:ea typeface="+mn-ea"/>
        <a:cs typeface="+mn-cs"/>
      </a:defRPr>
    </a:lvl8pPr>
    <a:lvl9pPr marL="2743200" algn="l" defTabSz="6858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2" pos="192" userDrawn="1">
          <p15:clr>
            <a:srgbClr val="A4A3A4"/>
          </p15:clr>
        </p15:guide>
        <p15:guide id="3" orient="horz" pos="276" userDrawn="1">
          <p15:clr>
            <a:srgbClr val="A4A3A4"/>
          </p15:clr>
        </p15:guide>
      </p15:sldGuideLst>
    </p:ext>
    <p:ext uri="{2D200454-40CA-4A62-9FC3-DE9A4176ACB9}">
      <p15:notesGuideLst xmlns:p15="http://schemas.microsoft.com/office/powerpoint/2012/main">
        <p15:guide id="1" orient="horz" pos="3025" userDrawn="1">
          <p15:clr>
            <a:srgbClr val="A4A3A4"/>
          </p15:clr>
        </p15:guide>
        <p15:guide id="2" pos="2305"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539110A-A07F-4770-E444-E49FBB516790}" name="Olney, Alison" initials="OA" userId="S::Alison.Olney@sac-isc.gc.ca::4e1b7f22-3636-44cc-b179-1a361a7dbad8" providerId="AD"/>
  <p188:author id="{121CD02A-50B5-A447-45D3-D6DA5A1DD4F9}" name="Urdiga, Marie (she)" initials="MU" userId="S::delainn.urdiga@sac-isc.gc.ca::01821062-c5be-4cd1-b412-2058fe8181d2" providerId="AD"/>
  <p188:author id="{B36E9F3B-3AA9-9ED9-84CC-DE3E4777B43B}" name="Kinequon, Debra (she-elle)" initials="DK" userId="S::Debra.Kinequon@sac-isc.gc.ca::dbb86470-641b-459a-a922-9ae2f7cc2927" providerId="AD"/>
  <p188:author id="{962E053D-CE97-C9A4-6242-AD68BEAA0CB9}" name="Nolie, Jonathon" initials="NJ" userId="S::jonathon.nolie@sac-isc.gc.ca::8fd92365-0487-4a14-968d-59f191b0f267" providerId="AD"/>
  <p188:author id="{1B8ABA8A-0949-B4FC-F008-6CFF4A8AB52D}" name="Wong, Philip" initials="WP" userId="S::philip.wong4@sac-isc.gc.ca::749a6be2-326e-4377-9720-44f95ccdac9b" providerId="AD"/>
  <p188:author id="{0027BDAA-873E-F8B6-6648-59955F31DF83}" name="Lui, Nicole" initials="NL" userId="S::nicole.lui@sac-isc.gc.ca::61f187aa-fdfe-4761-84fc-7248c959f369" providerId="AD"/>
  <p188:author id="{B49596F9-275E-2B9E-C777-4CFBCEAEB323}" name="Fells, Alexis" initials="AF" userId="S::Alexis.Fells@sac-isc.gc.ca::15111276-8352-4d3d-b12c-cc10d0c775c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Brenda Beck" initials="BB" lastIdx="3" clrIdx="0"/>
  <p:cmAuthor id="1" name="Nicole Lui" initials="NL" lastIdx="1" clrIdx="1">
    <p:extLst>
      <p:ext uri="{19B8F6BF-5375-455C-9EA6-DF929625EA0E}">
        <p15:presenceInfo xmlns:p15="http://schemas.microsoft.com/office/powerpoint/2012/main" userId="S-1-5-21-56248481-1131155372-1737835142-312945" providerId="AD"/>
      </p:ext>
    </p:extLst>
  </p:cmAuthor>
  <p:cmAuthor id="2" name="Wong, Philip" initials="WP" lastIdx="20" clrIdx="2">
    <p:extLst>
      <p:ext uri="{19B8F6BF-5375-455C-9EA6-DF929625EA0E}">
        <p15:presenceInfo xmlns:p15="http://schemas.microsoft.com/office/powerpoint/2012/main" userId="S::philip.wong4@sac-isc.gc.ca::749a6be2-326e-4377-9720-44f95ccdac9b" providerId="AD"/>
      </p:ext>
    </p:extLst>
  </p:cmAuthor>
  <p:cmAuthor id="3" name="Nolie, Jonathon" initials="NJ" lastIdx="2" clrIdx="3">
    <p:extLst>
      <p:ext uri="{19B8F6BF-5375-455C-9EA6-DF929625EA0E}">
        <p15:presenceInfo xmlns:p15="http://schemas.microsoft.com/office/powerpoint/2012/main" userId="S::jonathon.nolie@sac-isc.gc.ca::8fd92365-0487-4a14-968d-59f191b0f267" providerId="AD"/>
      </p:ext>
    </p:extLst>
  </p:cmAuthor>
  <p:cmAuthor id="4" name="London, Jane EDUC:EX" initials="LJE" lastIdx="1" clrIdx="4">
    <p:extLst>
      <p:ext uri="{19B8F6BF-5375-455C-9EA6-DF929625EA0E}">
        <p15:presenceInfo xmlns:p15="http://schemas.microsoft.com/office/powerpoint/2012/main" userId="S::Jane.London@gov.bc.ca::4c6c3e60-dad5-414f-b898-0a617cb79d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5496"/>
    <a:srgbClr val="FFBC79"/>
    <a:srgbClr val="FFCB97"/>
    <a:srgbClr val="FF7D01"/>
    <a:srgbClr val="3167A9"/>
    <a:srgbClr val="336FAE"/>
    <a:srgbClr val="F2F2F2"/>
    <a:srgbClr val="7DA2C8"/>
    <a:srgbClr val="99D6D6"/>
    <a:srgbClr val="8F8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7" autoAdjust="0"/>
    <p:restoredTop sz="54933" autoAdjust="0"/>
  </p:normalViewPr>
  <p:slideViewPr>
    <p:cSldViewPr snapToGrid="0">
      <p:cViewPr varScale="1">
        <p:scale>
          <a:sx n="62" d="100"/>
          <a:sy n="62" d="100"/>
        </p:scale>
        <p:origin x="1740" y="60"/>
      </p:cViewPr>
      <p:guideLst>
        <p:guide pos="192"/>
        <p:guide orient="horz" pos="276"/>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p:scale>
          <a:sx n="100" d="100"/>
          <a:sy n="100" d="100"/>
        </p:scale>
        <p:origin x="1484" y="-960"/>
      </p:cViewPr>
      <p:guideLst>
        <p:guide orient="horz" pos="3025"/>
        <p:guide pos="2305"/>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commentAuthors" Target="commentAuthors.xml"/><Relationship Id="rId79" Type="http://schemas.microsoft.com/office/2018/10/relationships/authors" Target="authors.xml"/><Relationship Id="rId5" Type="http://schemas.openxmlformats.org/officeDocument/2006/relationships/slide" Target="slides/slide1.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ags" Target="tags/tag1.xml"/><Relationship Id="rId78"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FD2CDB-9F92-4575-BC38-39A1D44564A2}" type="doc">
      <dgm:prSet loTypeId="urn:microsoft.com/office/officeart/2005/8/layout/hChevron3" loCatId="process" qsTypeId="urn:microsoft.com/office/officeart/2005/8/quickstyle/simple1" qsCatId="simple" csTypeId="urn:microsoft.com/office/officeart/2005/8/colors/accent1_2" csCatId="accent1" phldr="1"/>
      <dgm:spPr/>
      <dgm:t>
        <a:bodyPr/>
        <a:lstStyle/>
        <a:p>
          <a:endParaRPr lang="en-US"/>
        </a:p>
      </dgm:t>
    </dgm:pt>
    <dgm:pt modelId="{DC235D6C-C370-45B8-90E9-F7230AC98BA8}">
      <dgm:prSet phldrT="[Text]"/>
      <dgm:spPr>
        <a:solidFill>
          <a:srgbClr val="00B050"/>
        </a:solidFill>
      </dgm:spPr>
      <dgm:t>
        <a:bodyPr/>
        <a:lstStyle/>
        <a:p>
          <a:r>
            <a:rPr lang="en-US" dirty="0">
              <a:latin typeface="+mj-lt"/>
            </a:rPr>
            <a:t>May</a:t>
          </a:r>
        </a:p>
      </dgm:t>
    </dgm:pt>
    <dgm:pt modelId="{20BC6613-97CD-43A5-986E-483D5CF10EA3}" type="parTrans" cxnId="{9F9309F3-D9D9-4729-85EA-8A910E5CDF75}">
      <dgm:prSet/>
      <dgm:spPr/>
      <dgm:t>
        <a:bodyPr/>
        <a:lstStyle/>
        <a:p>
          <a:endParaRPr lang="en-US"/>
        </a:p>
      </dgm:t>
    </dgm:pt>
    <dgm:pt modelId="{63F62079-D367-475A-8609-870503B75C78}" type="sibTrans" cxnId="{9F9309F3-D9D9-4729-85EA-8A910E5CDF75}">
      <dgm:prSet/>
      <dgm:spPr/>
      <dgm:t>
        <a:bodyPr/>
        <a:lstStyle/>
        <a:p>
          <a:endParaRPr lang="en-US"/>
        </a:p>
      </dgm:t>
    </dgm:pt>
    <dgm:pt modelId="{EAFC29B9-4FBA-4E32-957D-69F629875172}">
      <dgm:prSet phldrT="[Text]"/>
      <dgm:spPr>
        <a:solidFill>
          <a:srgbClr val="00B050"/>
        </a:solidFill>
      </dgm:spPr>
      <dgm:t>
        <a:bodyPr/>
        <a:lstStyle/>
        <a:p>
          <a:r>
            <a:rPr lang="en-US" dirty="0">
              <a:latin typeface="+mj-lt"/>
            </a:rPr>
            <a:t>June</a:t>
          </a:r>
        </a:p>
      </dgm:t>
    </dgm:pt>
    <dgm:pt modelId="{4E138EB8-C8B3-466D-8196-7CC05E91E5BF}" type="parTrans" cxnId="{05EDC7B5-FB59-4449-9554-26262732C828}">
      <dgm:prSet/>
      <dgm:spPr/>
      <dgm:t>
        <a:bodyPr/>
        <a:lstStyle/>
        <a:p>
          <a:endParaRPr lang="en-US"/>
        </a:p>
      </dgm:t>
    </dgm:pt>
    <dgm:pt modelId="{23A5CC9F-A0DB-4C18-8CC6-5FFD923FAE43}" type="sibTrans" cxnId="{05EDC7B5-FB59-4449-9554-26262732C828}">
      <dgm:prSet/>
      <dgm:spPr/>
      <dgm:t>
        <a:bodyPr/>
        <a:lstStyle/>
        <a:p>
          <a:endParaRPr lang="en-US"/>
        </a:p>
      </dgm:t>
    </dgm:pt>
    <dgm:pt modelId="{695B432B-3586-4407-B9A1-A550FC6D0ED7}">
      <dgm:prSet/>
      <dgm:spPr>
        <a:solidFill>
          <a:srgbClr val="2F5496"/>
        </a:solidFill>
      </dgm:spPr>
      <dgm:t>
        <a:bodyPr/>
        <a:lstStyle/>
        <a:p>
          <a:r>
            <a:rPr lang="en-US" dirty="0">
              <a:latin typeface="+mj-lt"/>
            </a:rPr>
            <a:t>July</a:t>
          </a:r>
        </a:p>
      </dgm:t>
    </dgm:pt>
    <dgm:pt modelId="{7DA21907-3353-472D-A0DF-E563897BA33B}" type="parTrans" cxnId="{72272807-6EDE-4A99-8F69-3A2D52C0681F}">
      <dgm:prSet/>
      <dgm:spPr/>
      <dgm:t>
        <a:bodyPr/>
        <a:lstStyle/>
        <a:p>
          <a:endParaRPr lang="en-US"/>
        </a:p>
      </dgm:t>
    </dgm:pt>
    <dgm:pt modelId="{A7F73337-B727-4CA1-AC78-15FE45796C2D}" type="sibTrans" cxnId="{72272807-6EDE-4A99-8F69-3A2D52C0681F}">
      <dgm:prSet/>
      <dgm:spPr/>
      <dgm:t>
        <a:bodyPr/>
        <a:lstStyle/>
        <a:p>
          <a:endParaRPr lang="en-US"/>
        </a:p>
      </dgm:t>
    </dgm:pt>
    <dgm:pt modelId="{6E1CE0A1-ECAA-4B13-95C7-B3198F9A8DD8}">
      <dgm:prSet/>
      <dgm:spPr>
        <a:solidFill>
          <a:srgbClr val="2F5496"/>
        </a:solidFill>
      </dgm:spPr>
      <dgm:t>
        <a:bodyPr/>
        <a:lstStyle/>
        <a:p>
          <a:r>
            <a:rPr lang="en-US" dirty="0">
              <a:latin typeface="+mj-lt"/>
            </a:rPr>
            <a:t>Aug</a:t>
          </a:r>
        </a:p>
      </dgm:t>
    </dgm:pt>
    <dgm:pt modelId="{C7FBB87F-9081-484C-B760-D83C582C982E}" type="parTrans" cxnId="{804D517C-3D73-4EDB-AC9B-297D09D1F4F9}">
      <dgm:prSet/>
      <dgm:spPr/>
      <dgm:t>
        <a:bodyPr/>
        <a:lstStyle/>
        <a:p>
          <a:endParaRPr lang="en-US"/>
        </a:p>
      </dgm:t>
    </dgm:pt>
    <dgm:pt modelId="{0FCAF7F2-3A29-4A0D-9DDB-E262FCD21889}" type="sibTrans" cxnId="{804D517C-3D73-4EDB-AC9B-297D09D1F4F9}">
      <dgm:prSet/>
      <dgm:spPr/>
      <dgm:t>
        <a:bodyPr/>
        <a:lstStyle/>
        <a:p>
          <a:endParaRPr lang="en-US"/>
        </a:p>
      </dgm:t>
    </dgm:pt>
    <dgm:pt modelId="{77276F9D-C6E7-47EC-9C56-048C002D713C}">
      <dgm:prSet custT="1"/>
      <dgm:spPr>
        <a:solidFill>
          <a:srgbClr val="FF7D01"/>
        </a:solidFill>
      </dgm:spPr>
      <dgm:t>
        <a:bodyPr/>
        <a:lstStyle/>
        <a:p>
          <a:r>
            <a:rPr lang="en-US" sz="1300" b="1" dirty="0">
              <a:latin typeface="+mj-lt"/>
            </a:rPr>
            <a:t>Oct 10</a:t>
          </a:r>
        </a:p>
      </dgm:t>
    </dgm:pt>
    <dgm:pt modelId="{21E14083-4029-4631-BA37-FC23A370E268}" type="parTrans" cxnId="{E70DB592-CF7B-4C0E-BC08-B73D4908DC8C}">
      <dgm:prSet/>
      <dgm:spPr/>
      <dgm:t>
        <a:bodyPr/>
        <a:lstStyle/>
        <a:p>
          <a:endParaRPr lang="en-US"/>
        </a:p>
      </dgm:t>
    </dgm:pt>
    <dgm:pt modelId="{9652F525-8F73-4DB0-8369-4A0273A38957}" type="sibTrans" cxnId="{E70DB592-CF7B-4C0E-BC08-B73D4908DC8C}">
      <dgm:prSet/>
      <dgm:spPr/>
      <dgm:t>
        <a:bodyPr/>
        <a:lstStyle/>
        <a:p>
          <a:endParaRPr lang="en-US"/>
        </a:p>
      </dgm:t>
    </dgm:pt>
    <dgm:pt modelId="{1C40AB06-84A2-4356-9663-00AF8BFC2BA1}">
      <dgm:prSet custT="1"/>
      <dgm:spPr>
        <a:solidFill>
          <a:srgbClr val="00B050"/>
        </a:solidFill>
      </dgm:spPr>
      <dgm:t>
        <a:bodyPr/>
        <a:lstStyle/>
        <a:p>
          <a:r>
            <a:rPr lang="en-US" sz="1300" b="1" dirty="0">
              <a:latin typeface="+mj-lt"/>
            </a:rPr>
            <a:t>Jan 23</a:t>
          </a:r>
        </a:p>
      </dgm:t>
    </dgm:pt>
    <dgm:pt modelId="{9427292B-AD3C-4189-BA97-01C0A1EFC11B}" type="parTrans" cxnId="{EECBE954-36D2-4320-8C2B-86D806A84243}">
      <dgm:prSet/>
      <dgm:spPr/>
      <dgm:t>
        <a:bodyPr/>
        <a:lstStyle/>
        <a:p>
          <a:endParaRPr lang="en-US"/>
        </a:p>
      </dgm:t>
    </dgm:pt>
    <dgm:pt modelId="{6CB39B22-8102-458C-A42F-86CFEFA335DB}" type="sibTrans" cxnId="{EECBE954-36D2-4320-8C2B-86D806A84243}">
      <dgm:prSet/>
      <dgm:spPr/>
      <dgm:t>
        <a:bodyPr/>
        <a:lstStyle/>
        <a:p>
          <a:endParaRPr lang="en-US"/>
        </a:p>
      </dgm:t>
    </dgm:pt>
    <dgm:pt modelId="{57C7D964-C761-4792-9B4E-8408527269A1}">
      <dgm:prSet custT="1"/>
      <dgm:spPr>
        <a:solidFill>
          <a:srgbClr val="2F5496"/>
        </a:solidFill>
      </dgm:spPr>
      <dgm:t>
        <a:bodyPr/>
        <a:lstStyle/>
        <a:p>
          <a:r>
            <a:rPr lang="en-US" sz="1300" b="1" dirty="0">
              <a:solidFill>
                <a:schemeClr val="bg1"/>
              </a:solidFill>
              <a:latin typeface="+mj-lt"/>
              <a:cs typeface="Segoe UI Semibold" panose="020B0702040204020203" pitchFamily="34" charset="0"/>
            </a:rPr>
            <a:t>Oct</a:t>
          </a:r>
          <a:r>
            <a:rPr lang="en-US" sz="1300" b="1" dirty="0">
              <a:solidFill>
                <a:schemeClr val="tx1"/>
              </a:solidFill>
              <a:latin typeface="+mj-lt"/>
              <a:cs typeface="Segoe UI Semibold" panose="020B0702040204020203" pitchFamily="34" charset="0"/>
            </a:rPr>
            <a:t> </a:t>
          </a:r>
          <a:r>
            <a:rPr lang="en-US" sz="1300" b="1" dirty="0">
              <a:solidFill>
                <a:schemeClr val="bg1"/>
              </a:solidFill>
              <a:latin typeface="+mj-lt"/>
              <a:cs typeface="Segoe UI Semibold" panose="020B0702040204020203" pitchFamily="34" charset="0"/>
            </a:rPr>
            <a:t>15</a:t>
          </a:r>
        </a:p>
      </dgm:t>
    </dgm:pt>
    <dgm:pt modelId="{75E7B7D3-E910-4368-848A-D1E24DB42011}" type="parTrans" cxnId="{2A58F6F7-7EBD-4EBE-84F0-6EBE2159A593}">
      <dgm:prSet/>
      <dgm:spPr/>
      <dgm:t>
        <a:bodyPr/>
        <a:lstStyle/>
        <a:p>
          <a:endParaRPr lang="en-US"/>
        </a:p>
      </dgm:t>
    </dgm:pt>
    <dgm:pt modelId="{E7FDC241-888F-49FA-AC19-4E40A2E0594E}" type="sibTrans" cxnId="{2A58F6F7-7EBD-4EBE-84F0-6EBE2159A593}">
      <dgm:prSet/>
      <dgm:spPr/>
      <dgm:t>
        <a:bodyPr/>
        <a:lstStyle/>
        <a:p>
          <a:endParaRPr lang="en-US"/>
        </a:p>
      </dgm:t>
    </dgm:pt>
    <dgm:pt modelId="{33894D07-B0DB-4494-9C5D-EA6B94F3A9A6}">
      <dgm:prSet custT="1"/>
      <dgm:spPr>
        <a:solidFill>
          <a:srgbClr val="00B050"/>
        </a:solidFill>
      </dgm:spPr>
      <dgm:t>
        <a:bodyPr/>
        <a:lstStyle/>
        <a:p>
          <a:r>
            <a:rPr lang="en-US" sz="1300" b="1" dirty="0">
              <a:latin typeface="+mj-lt"/>
            </a:rPr>
            <a:t>Feb 1</a:t>
          </a:r>
        </a:p>
      </dgm:t>
    </dgm:pt>
    <dgm:pt modelId="{1DE5C3FC-0703-4673-84FA-67D54058C25D}" type="parTrans" cxnId="{1E969AEB-B1F7-4F4E-887A-00D195DBEE35}">
      <dgm:prSet/>
      <dgm:spPr/>
      <dgm:t>
        <a:bodyPr/>
        <a:lstStyle/>
        <a:p>
          <a:endParaRPr lang="en-US"/>
        </a:p>
      </dgm:t>
    </dgm:pt>
    <dgm:pt modelId="{724CB8ED-FDED-4BB0-982C-51068E442A29}" type="sibTrans" cxnId="{1E969AEB-B1F7-4F4E-887A-00D195DBEE35}">
      <dgm:prSet/>
      <dgm:spPr/>
      <dgm:t>
        <a:bodyPr/>
        <a:lstStyle/>
        <a:p>
          <a:endParaRPr lang="en-US"/>
        </a:p>
      </dgm:t>
    </dgm:pt>
    <dgm:pt modelId="{75C21FA1-76C6-45D4-A36A-1E6B16CE42C3}">
      <dgm:prSet custT="1"/>
      <dgm:spPr>
        <a:solidFill>
          <a:srgbClr val="FF7D01"/>
        </a:solidFill>
      </dgm:spPr>
      <dgm:t>
        <a:bodyPr/>
        <a:lstStyle/>
        <a:p>
          <a:r>
            <a:rPr lang="en-US" sz="1300" b="1" dirty="0">
              <a:solidFill>
                <a:schemeClr val="bg1"/>
              </a:solidFill>
              <a:latin typeface="+mj-lt"/>
            </a:rPr>
            <a:t>Sept 29</a:t>
          </a:r>
        </a:p>
      </dgm:t>
    </dgm:pt>
    <dgm:pt modelId="{B1FC7C03-1B7B-46AF-842F-2F62A80A6641}" type="parTrans" cxnId="{5E545949-EA92-442A-B442-C160AC9104AB}">
      <dgm:prSet/>
      <dgm:spPr/>
      <dgm:t>
        <a:bodyPr/>
        <a:lstStyle/>
        <a:p>
          <a:endParaRPr lang="en-US"/>
        </a:p>
      </dgm:t>
    </dgm:pt>
    <dgm:pt modelId="{B7568BA5-6F52-47CA-B54C-039A2E0991B3}" type="sibTrans" cxnId="{5E545949-EA92-442A-B442-C160AC9104AB}">
      <dgm:prSet/>
      <dgm:spPr/>
      <dgm:t>
        <a:bodyPr/>
        <a:lstStyle/>
        <a:p>
          <a:endParaRPr lang="en-US"/>
        </a:p>
      </dgm:t>
    </dgm:pt>
    <dgm:pt modelId="{99AE67A2-DAC1-45DC-8A69-58497AEECA90}">
      <dgm:prSet/>
      <dgm:spPr>
        <a:solidFill>
          <a:srgbClr val="2F5496"/>
        </a:solidFill>
      </dgm:spPr>
      <dgm:t>
        <a:bodyPr/>
        <a:lstStyle/>
        <a:p>
          <a:r>
            <a:rPr lang="en-US" dirty="0">
              <a:latin typeface="+mj-lt"/>
            </a:rPr>
            <a:t>Aug 14</a:t>
          </a:r>
        </a:p>
      </dgm:t>
    </dgm:pt>
    <dgm:pt modelId="{B2D10453-B12A-4C2D-A43B-02DB80DDE332}" type="parTrans" cxnId="{98805FB1-AD21-4B3E-B5EF-970C8200C283}">
      <dgm:prSet/>
      <dgm:spPr/>
      <dgm:t>
        <a:bodyPr/>
        <a:lstStyle/>
        <a:p>
          <a:endParaRPr lang="en-US"/>
        </a:p>
      </dgm:t>
    </dgm:pt>
    <dgm:pt modelId="{F0A5D541-65B2-41BA-9163-1962DE2D5D66}" type="sibTrans" cxnId="{98805FB1-AD21-4B3E-B5EF-970C8200C283}">
      <dgm:prSet/>
      <dgm:spPr/>
      <dgm:t>
        <a:bodyPr/>
        <a:lstStyle/>
        <a:p>
          <a:endParaRPr lang="en-US"/>
        </a:p>
      </dgm:t>
    </dgm:pt>
    <dgm:pt modelId="{F349E76A-1703-483B-9B00-832148C40355}" type="pres">
      <dgm:prSet presAssocID="{86FD2CDB-9F92-4575-BC38-39A1D44564A2}" presName="Name0" presStyleCnt="0">
        <dgm:presLayoutVars>
          <dgm:dir/>
          <dgm:resizeHandles val="exact"/>
        </dgm:presLayoutVars>
      </dgm:prSet>
      <dgm:spPr/>
    </dgm:pt>
    <dgm:pt modelId="{EDA77307-F741-4266-A165-CCEA39668FC7}" type="pres">
      <dgm:prSet presAssocID="{DC235D6C-C370-45B8-90E9-F7230AC98BA8}" presName="parTxOnly" presStyleLbl="node1" presStyleIdx="0" presStyleCnt="10" custScaleX="81122">
        <dgm:presLayoutVars>
          <dgm:bulletEnabled val="1"/>
        </dgm:presLayoutVars>
      </dgm:prSet>
      <dgm:spPr/>
    </dgm:pt>
    <dgm:pt modelId="{88486323-FE8C-474C-A233-4A53B26AF623}" type="pres">
      <dgm:prSet presAssocID="{63F62079-D367-475A-8609-870503B75C78}" presName="parSpace" presStyleCnt="0"/>
      <dgm:spPr/>
    </dgm:pt>
    <dgm:pt modelId="{A2840F5D-97CB-4F85-8B4D-22D245B90B1D}" type="pres">
      <dgm:prSet presAssocID="{EAFC29B9-4FBA-4E32-957D-69F629875172}" presName="parTxOnly" presStyleLbl="node1" presStyleIdx="1" presStyleCnt="10" custScaleX="80160">
        <dgm:presLayoutVars>
          <dgm:bulletEnabled val="1"/>
        </dgm:presLayoutVars>
      </dgm:prSet>
      <dgm:spPr/>
    </dgm:pt>
    <dgm:pt modelId="{A184DCEB-C109-4686-8377-66F6740861D7}" type="pres">
      <dgm:prSet presAssocID="{23A5CC9F-A0DB-4C18-8CC6-5FFD923FAE43}" presName="parSpace" presStyleCnt="0"/>
      <dgm:spPr/>
    </dgm:pt>
    <dgm:pt modelId="{45F8F032-8CA6-4B15-9D87-703CDB0CBA35}" type="pres">
      <dgm:prSet presAssocID="{695B432B-3586-4407-B9A1-A550FC6D0ED7}" presName="parTxOnly" presStyleLbl="node1" presStyleIdx="2" presStyleCnt="10" custScaleX="79195">
        <dgm:presLayoutVars>
          <dgm:bulletEnabled val="1"/>
        </dgm:presLayoutVars>
      </dgm:prSet>
      <dgm:spPr/>
    </dgm:pt>
    <dgm:pt modelId="{322E5ED4-193D-4EF5-88B4-2F00A2527A30}" type="pres">
      <dgm:prSet presAssocID="{A7F73337-B727-4CA1-AC78-15FE45796C2D}" presName="parSpace" presStyleCnt="0"/>
      <dgm:spPr/>
    </dgm:pt>
    <dgm:pt modelId="{830E12EE-CBA2-432F-A6EA-A6C51769AE20}" type="pres">
      <dgm:prSet presAssocID="{6E1CE0A1-ECAA-4B13-95C7-B3198F9A8DD8}" presName="parTxOnly" presStyleLbl="node1" presStyleIdx="3" presStyleCnt="10" custScaleX="88766">
        <dgm:presLayoutVars>
          <dgm:bulletEnabled val="1"/>
        </dgm:presLayoutVars>
      </dgm:prSet>
      <dgm:spPr/>
    </dgm:pt>
    <dgm:pt modelId="{1D31E1DA-A815-4758-AF38-20BF651E1C43}" type="pres">
      <dgm:prSet presAssocID="{0FCAF7F2-3A29-4A0D-9DDB-E262FCD21889}" presName="parSpace" presStyleCnt="0"/>
      <dgm:spPr/>
    </dgm:pt>
    <dgm:pt modelId="{B5E23F3C-BF10-4FCE-BB91-DA7D3F576B77}" type="pres">
      <dgm:prSet presAssocID="{99AE67A2-DAC1-45DC-8A69-58497AEECA90}" presName="parTxOnly" presStyleLbl="node1" presStyleIdx="4" presStyleCnt="10" custScaleX="88766">
        <dgm:presLayoutVars>
          <dgm:bulletEnabled val="1"/>
        </dgm:presLayoutVars>
      </dgm:prSet>
      <dgm:spPr/>
    </dgm:pt>
    <dgm:pt modelId="{F8FEFF51-FE48-4C39-96E1-CB9417AE6FE9}" type="pres">
      <dgm:prSet presAssocID="{F0A5D541-65B2-41BA-9163-1962DE2D5D66}" presName="parSpace" presStyleCnt="0"/>
      <dgm:spPr/>
    </dgm:pt>
    <dgm:pt modelId="{5BA736ED-2F0D-46A3-9F67-1456363A130F}" type="pres">
      <dgm:prSet presAssocID="{75C21FA1-76C6-45D4-A36A-1E6B16CE42C3}" presName="parTxOnly" presStyleLbl="node1" presStyleIdx="5" presStyleCnt="10" custScaleX="123053">
        <dgm:presLayoutVars>
          <dgm:bulletEnabled val="1"/>
        </dgm:presLayoutVars>
      </dgm:prSet>
      <dgm:spPr/>
    </dgm:pt>
    <dgm:pt modelId="{10C09934-F8D6-4ECC-885F-3275CCC6F8FF}" type="pres">
      <dgm:prSet presAssocID="{B7568BA5-6F52-47CA-B54C-039A2E0991B3}" presName="parSpace" presStyleCnt="0"/>
      <dgm:spPr/>
    </dgm:pt>
    <dgm:pt modelId="{0B596E64-BFBC-43E0-9E2B-AC5450C525B4}" type="pres">
      <dgm:prSet presAssocID="{77276F9D-C6E7-47EC-9C56-048C002D713C}" presName="parTxOnly" presStyleLbl="node1" presStyleIdx="6" presStyleCnt="10">
        <dgm:presLayoutVars>
          <dgm:bulletEnabled val="1"/>
        </dgm:presLayoutVars>
      </dgm:prSet>
      <dgm:spPr/>
    </dgm:pt>
    <dgm:pt modelId="{BA4C985A-CA67-4C30-BF36-74F8FFFB97B5}" type="pres">
      <dgm:prSet presAssocID="{9652F525-8F73-4DB0-8369-4A0273A38957}" presName="parSpace" presStyleCnt="0"/>
      <dgm:spPr/>
    </dgm:pt>
    <dgm:pt modelId="{733F0DEE-8B7D-4B1A-9E5D-243496D1C462}" type="pres">
      <dgm:prSet presAssocID="{57C7D964-C761-4792-9B4E-8408527269A1}" presName="parTxOnly" presStyleLbl="node1" presStyleIdx="7" presStyleCnt="10" custScaleX="124181" custLinFactNeighborX="-55">
        <dgm:presLayoutVars>
          <dgm:bulletEnabled val="1"/>
        </dgm:presLayoutVars>
      </dgm:prSet>
      <dgm:spPr/>
    </dgm:pt>
    <dgm:pt modelId="{73E4A550-8070-4556-AC53-DF8A04349808}" type="pres">
      <dgm:prSet presAssocID="{E7FDC241-888F-49FA-AC19-4E40A2E0594E}" presName="parSpace" presStyleCnt="0"/>
      <dgm:spPr/>
    </dgm:pt>
    <dgm:pt modelId="{9402AF1F-3FBB-4707-92B2-BC05D988C887}" type="pres">
      <dgm:prSet presAssocID="{1C40AB06-84A2-4356-9663-00AF8BFC2BA1}" presName="parTxOnly" presStyleLbl="node1" presStyleIdx="8" presStyleCnt="10" custScaleX="77939">
        <dgm:presLayoutVars>
          <dgm:bulletEnabled val="1"/>
        </dgm:presLayoutVars>
      </dgm:prSet>
      <dgm:spPr/>
    </dgm:pt>
    <dgm:pt modelId="{FD8C78CB-6A26-4196-852C-714A5241E9A3}" type="pres">
      <dgm:prSet presAssocID="{6CB39B22-8102-458C-A42F-86CFEFA335DB}" presName="parSpace" presStyleCnt="0"/>
      <dgm:spPr/>
    </dgm:pt>
    <dgm:pt modelId="{B913D7D3-3D9A-4135-B083-0264ED73700E}" type="pres">
      <dgm:prSet presAssocID="{33894D07-B0DB-4494-9C5D-EA6B94F3A9A6}" presName="parTxOnly" presStyleLbl="node1" presStyleIdx="9" presStyleCnt="10" custScaleX="89474">
        <dgm:presLayoutVars>
          <dgm:bulletEnabled val="1"/>
        </dgm:presLayoutVars>
      </dgm:prSet>
      <dgm:spPr/>
    </dgm:pt>
  </dgm:ptLst>
  <dgm:cxnLst>
    <dgm:cxn modelId="{72272807-6EDE-4A99-8F69-3A2D52C0681F}" srcId="{86FD2CDB-9F92-4575-BC38-39A1D44564A2}" destId="{695B432B-3586-4407-B9A1-A550FC6D0ED7}" srcOrd="2" destOrd="0" parTransId="{7DA21907-3353-472D-A0DF-E563897BA33B}" sibTransId="{A7F73337-B727-4CA1-AC78-15FE45796C2D}"/>
    <dgm:cxn modelId="{5E277128-6195-4980-B19F-0587B8C272F0}" type="presOf" srcId="{695B432B-3586-4407-B9A1-A550FC6D0ED7}" destId="{45F8F032-8CA6-4B15-9D87-703CDB0CBA35}" srcOrd="0" destOrd="0" presId="urn:microsoft.com/office/officeart/2005/8/layout/hChevron3"/>
    <dgm:cxn modelId="{B3394544-F576-484C-8220-3C3CD924D474}" type="presOf" srcId="{DC235D6C-C370-45B8-90E9-F7230AC98BA8}" destId="{EDA77307-F741-4266-A165-CCEA39668FC7}" srcOrd="0" destOrd="0" presId="urn:microsoft.com/office/officeart/2005/8/layout/hChevron3"/>
    <dgm:cxn modelId="{AEBB6067-F9D4-46BF-A0E9-A2F2CA61693B}" type="presOf" srcId="{86FD2CDB-9F92-4575-BC38-39A1D44564A2}" destId="{F349E76A-1703-483B-9B00-832148C40355}" srcOrd="0" destOrd="0" presId="urn:microsoft.com/office/officeart/2005/8/layout/hChevron3"/>
    <dgm:cxn modelId="{5E545949-EA92-442A-B442-C160AC9104AB}" srcId="{86FD2CDB-9F92-4575-BC38-39A1D44564A2}" destId="{75C21FA1-76C6-45D4-A36A-1E6B16CE42C3}" srcOrd="5" destOrd="0" parTransId="{B1FC7C03-1B7B-46AF-842F-2F62A80A6641}" sibTransId="{B7568BA5-6F52-47CA-B54C-039A2E0991B3}"/>
    <dgm:cxn modelId="{FA2A686D-CBF5-4A10-90FF-B3A48A7B4D6D}" type="presOf" srcId="{1C40AB06-84A2-4356-9663-00AF8BFC2BA1}" destId="{9402AF1F-3FBB-4707-92B2-BC05D988C887}" srcOrd="0" destOrd="0" presId="urn:microsoft.com/office/officeart/2005/8/layout/hChevron3"/>
    <dgm:cxn modelId="{6933B64F-8C4B-4572-9FF1-F440A79E488D}" type="presOf" srcId="{77276F9D-C6E7-47EC-9C56-048C002D713C}" destId="{0B596E64-BFBC-43E0-9E2B-AC5450C525B4}" srcOrd="0" destOrd="0" presId="urn:microsoft.com/office/officeart/2005/8/layout/hChevron3"/>
    <dgm:cxn modelId="{EECBE954-36D2-4320-8C2B-86D806A84243}" srcId="{86FD2CDB-9F92-4575-BC38-39A1D44564A2}" destId="{1C40AB06-84A2-4356-9663-00AF8BFC2BA1}" srcOrd="8" destOrd="0" parTransId="{9427292B-AD3C-4189-BA97-01C0A1EFC11B}" sibTransId="{6CB39B22-8102-458C-A42F-86CFEFA335DB}"/>
    <dgm:cxn modelId="{804D517C-3D73-4EDB-AC9B-297D09D1F4F9}" srcId="{86FD2CDB-9F92-4575-BC38-39A1D44564A2}" destId="{6E1CE0A1-ECAA-4B13-95C7-B3198F9A8DD8}" srcOrd="3" destOrd="0" parTransId="{C7FBB87F-9081-484C-B760-D83C582C982E}" sibTransId="{0FCAF7F2-3A29-4A0D-9DDB-E262FCD21889}"/>
    <dgm:cxn modelId="{BEA33180-2B5A-4D1E-9C0B-2BF893530EB7}" type="presOf" srcId="{99AE67A2-DAC1-45DC-8A69-58497AEECA90}" destId="{B5E23F3C-BF10-4FCE-BB91-DA7D3F576B77}" srcOrd="0" destOrd="0" presId="urn:microsoft.com/office/officeart/2005/8/layout/hChevron3"/>
    <dgm:cxn modelId="{A8BB5E81-F8A6-4807-B83A-452FCBC4F9D8}" type="presOf" srcId="{75C21FA1-76C6-45D4-A36A-1E6B16CE42C3}" destId="{5BA736ED-2F0D-46A3-9F67-1456363A130F}" srcOrd="0" destOrd="0" presId="urn:microsoft.com/office/officeart/2005/8/layout/hChevron3"/>
    <dgm:cxn modelId="{E70DB592-CF7B-4C0E-BC08-B73D4908DC8C}" srcId="{86FD2CDB-9F92-4575-BC38-39A1D44564A2}" destId="{77276F9D-C6E7-47EC-9C56-048C002D713C}" srcOrd="6" destOrd="0" parTransId="{21E14083-4029-4631-BA37-FC23A370E268}" sibTransId="{9652F525-8F73-4DB0-8369-4A0273A38957}"/>
    <dgm:cxn modelId="{98805FB1-AD21-4B3E-B5EF-970C8200C283}" srcId="{86FD2CDB-9F92-4575-BC38-39A1D44564A2}" destId="{99AE67A2-DAC1-45DC-8A69-58497AEECA90}" srcOrd="4" destOrd="0" parTransId="{B2D10453-B12A-4C2D-A43B-02DB80DDE332}" sibTransId="{F0A5D541-65B2-41BA-9163-1962DE2D5D66}"/>
    <dgm:cxn modelId="{05EDC7B5-FB59-4449-9554-26262732C828}" srcId="{86FD2CDB-9F92-4575-BC38-39A1D44564A2}" destId="{EAFC29B9-4FBA-4E32-957D-69F629875172}" srcOrd="1" destOrd="0" parTransId="{4E138EB8-C8B3-466D-8196-7CC05E91E5BF}" sibTransId="{23A5CC9F-A0DB-4C18-8CC6-5FFD923FAE43}"/>
    <dgm:cxn modelId="{A4BAF3BF-0A67-4A4D-9FCA-7BB868E01688}" type="presOf" srcId="{33894D07-B0DB-4494-9C5D-EA6B94F3A9A6}" destId="{B913D7D3-3D9A-4135-B083-0264ED73700E}" srcOrd="0" destOrd="0" presId="urn:microsoft.com/office/officeart/2005/8/layout/hChevron3"/>
    <dgm:cxn modelId="{1E969AEB-B1F7-4F4E-887A-00D195DBEE35}" srcId="{86FD2CDB-9F92-4575-BC38-39A1D44564A2}" destId="{33894D07-B0DB-4494-9C5D-EA6B94F3A9A6}" srcOrd="9" destOrd="0" parTransId="{1DE5C3FC-0703-4673-84FA-67D54058C25D}" sibTransId="{724CB8ED-FDED-4BB0-982C-51068E442A29}"/>
    <dgm:cxn modelId="{2C12D2ED-2F8F-4DF7-911C-1C52B2211A20}" type="presOf" srcId="{57C7D964-C761-4792-9B4E-8408527269A1}" destId="{733F0DEE-8B7D-4B1A-9E5D-243496D1C462}" srcOrd="0" destOrd="0" presId="urn:microsoft.com/office/officeart/2005/8/layout/hChevron3"/>
    <dgm:cxn modelId="{9F9309F3-D9D9-4729-85EA-8A910E5CDF75}" srcId="{86FD2CDB-9F92-4575-BC38-39A1D44564A2}" destId="{DC235D6C-C370-45B8-90E9-F7230AC98BA8}" srcOrd="0" destOrd="0" parTransId="{20BC6613-97CD-43A5-986E-483D5CF10EA3}" sibTransId="{63F62079-D367-475A-8609-870503B75C78}"/>
    <dgm:cxn modelId="{2A58F6F7-7EBD-4EBE-84F0-6EBE2159A593}" srcId="{86FD2CDB-9F92-4575-BC38-39A1D44564A2}" destId="{57C7D964-C761-4792-9B4E-8408527269A1}" srcOrd="7" destOrd="0" parTransId="{75E7B7D3-E910-4368-848A-D1E24DB42011}" sibTransId="{E7FDC241-888F-49FA-AC19-4E40A2E0594E}"/>
    <dgm:cxn modelId="{94F85EF9-2775-4132-BFBC-350DFE28D3E3}" type="presOf" srcId="{6E1CE0A1-ECAA-4B13-95C7-B3198F9A8DD8}" destId="{830E12EE-CBA2-432F-A6EA-A6C51769AE20}" srcOrd="0" destOrd="0" presId="urn:microsoft.com/office/officeart/2005/8/layout/hChevron3"/>
    <dgm:cxn modelId="{054443F9-31ED-41E8-8870-A6566F500037}" type="presOf" srcId="{EAFC29B9-4FBA-4E32-957D-69F629875172}" destId="{A2840F5D-97CB-4F85-8B4D-22D245B90B1D}" srcOrd="0" destOrd="0" presId="urn:microsoft.com/office/officeart/2005/8/layout/hChevron3"/>
    <dgm:cxn modelId="{231D028C-2488-41DC-A224-272DF4BF07F3}" type="presParOf" srcId="{F349E76A-1703-483B-9B00-832148C40355}" destId="{EDA77307-F741-4266-A165-CCEA39668FC7}" srcOrd="0" destOrd="0" presId="urn:microsoft.com/office/officeart/2005/8/layout/hChevron3"/>
    <dgm:cxn modelId="{F3538D1B-B6FE-4065-8993-2C8800B57F23}" type="presParOf" srcId="{F349E76A-1703-483B-9B00-832148C40355}" destId="{88486323-FE8C-474C-A233-4A53B26AF623}" srcOrd="1" destOrd="0" presId="urn:microsoft.com/office/officeart/2005/8/layout/hChevron3"/>
    <dgm:cxn modelId="{ADB01F1E-EA58-492A-A4F8-2420048595CB}" type="presParOf" srcId="{F349E76A-1703-483B-9B00-832148C40355}" destId="{A2840F5D-97CB-4F85-8B4D-22D245B90B1D}" srcOrd="2" destOrd="0" presId="urn:microsoft.com/office/officeart/2005/8/layout/hChevron3"/>
    <dgm:cxn modelId="{A3811260-12B2-4E5C-BDEA-CD102CC8EDB0}" type="presParOf" srcId="{F349E76A-1703-483B-9B00-832148C40355}" destId="{A184DCEB-C109-4686-8377-66F6740861D7}" srcOrd="3" destOrd="0" presId="urn:microsoft.com/office/officeart/2005/8/layout/hChevron3"/>
    <dgm:cxn modelId="{116A3F51-F4BC-4365-9B25-663170BB9A27}" type="presParOf" srcId="{F349E76A-1703-483B-9B00-832148C40355}" destId="{45F8F032-8CA6-4B15-9D87-703CDB0CBA35}" srcOrd="4" destOrd="0" presId="urn:microsoft.com/office/officeart/2005/8/layout/hChevron3"/>
    <dgm:cxn modelId="{01B8257B-0C66-4A2B-9ED8-CF39F1FD9914}" type="presParOf" srcId="{F349E76A-1703-483B-9B00-832148C40355}" destId="{322E5ED4-193D-4EF5-88B4-2F00A2527A30}" srcOrd="5" destOrd="0" presId="urn:microsoft.com/office/officeart/2005/8/layout/hChevron3"/>
    <dgm:cxn modelId="{D3C32994-77F1-4201-B26C-287F1041E77D}" type="presParOf" srcId="{F349E76A-1703-483B-9B00-832148C40355}" destId="{830E12EE-CBA2-432F-A6EA-A6C51769AE20}" srcOrd="6" destOrd="0" presId="urn:microsoft.com/office/officeart/2005/8/layout/hChevron3"/>
    <dgm:cxn modelId="{D1C934F1-0514-4973-95E8-79E25D0C93FD}" type="presParOf" srcId="{F349E76A-1703-483B-9B00-832148C40355}" destId="{1D31E1DA-A815-4758-AF38-20BF651E1C43}" srcOrd="7" destOrd="0" presId="urn:microsoft.com/office/officeart/2005/8/layout/hChevron3"/>
    <dgm:cxn modelId="{1E262E81-662B-4E28-A224-1D3B47EA70D1}" type="presParOf" srcId="{F349E76A-1703-483B-9B00-832148C40355}" destId="{B5E23F3C-BF10-4FCE-BB91-DA7D3F576B77}" srcOrd="8" destOrd="0" presId="urn:microsoft.com/office/officeart/2005/8/layout/hChevron3"/>
    <dgm:cxn modelId="{BEFA9C8B-3975-48A7-A635-06EF491ECE66}" type="presParOf" srcId="{F349E76A-1703-483B-9B00-832148C40355}" destId="{F8FEFF51-FE48-4C39-96E1-CB9417AE6FE9}" srcOrd="9" destOrd="0" presId="urn:microsoft.com/office/officeart/2005/8/layout/hChevron3"/>
    <dgm:cxn modelId="{396DE22B-1BFA-4A29-AA95-4783E5A8122E}" type="presParOf" srcId="{F349E76A-1703-483B-9B00-832148C40355}" destId="{5BA736ED-2F0D-46A3-9F67-1456363A130F}" srcOrd="10" destOrd="0" presId="urn:microsoft.com/office/officeart/2005/8/layout/hChevron3"/>
    <dgm:cxn modelId="{E86F1F47-3323-44FD-9531-ED7410E203E4}" type="presParOf" srcId="{F349E76A-1703-483B-9B00-832148C40355}" destId="{10C09934-F8D6-4ECC-885F-3275CCC6F8FF}" srcOrd="11" destOrd="0" presId="urn:microsoft.com/office/officeart/2005/8/layout/hChevron3"/>
    <dgm:cxn modelId="{4F135EFA-31D7-40C0-84EF-7770FD4B14BB}" type="presParOf" srcId="{F349E76A-1703-483B-9B00-832148C40355}" destId="{0B596E64-BFBC-43E0-9E2B-AC5450C525B4}" srcOrd="12" destOrd="0" presId="urn:microsoft.com/office/officeart/2005/8/layout/hChevron3"/>
    <dgm:cxn modelId="{E78522A4-10C3-45CF-920A-03F2C6A6FC9E}" type="presParOf" srcId="{F349E76A-1703-483B-9B00-832148C40355}" destId="{BA4C985A-CA67-4C30-BF36-74F8FFFB97B5}" srcOrd="13" destOrd="0" presId="urn:microsoft.com/office/officeart/2005/8/layout/hChevron3"/>
    <dgm:cxn modelId="{0D6AFBD8-6A8A-4DF1-9FEE-47C2F376AF4B}" type="presParOf" srcId="{F349E76A-1703-483B-9B00-832148C40355}" destId="{733F0DEE-8B7D-4B1A-9E5D-243496D1C462}" srcOrd="14" destOrd="0" presId="urn:microsoft.com/office/officeart/2005/8/layout/hChevron3"/>
    <dgm:cxn modelId="{BC9D0966-DFBB-4B70-A486-6E5657074D2C}" type="presParOf" srcId="{F349E76A-1703-483B-9B00-832148C40355}" destId="{73E4A550-8070-4556-AC53-DF8A04349808}" srcOrd="15" destOrd="0" presId="urn:microsoft.com/office/officeart/2005/8/layout/hChevron3"/>
    <dgm:cxn modelId="{82C7C610-9C99-45FB-8646-39B7ACD75E4F}" type="presParOf" srcId="{F349E76A-1703-483B-9B00-832148C40355}" destId="{9402AF1F-3FBB-4707-92B2-BC05D988C887}" srcOrd="16" destOrd="0" presId="urn:microsoft.com/office/officeart/2005/8/layout/hChevron3"/>
    <dgm:cxn modelId="{3E2EE281-9B61-4606-AFD6-4BE0D3D95A6E}" type="presParOf" srcId="{F349E76A-1703-483B-9B00-832148C40355}" destId="{FD8C78CB-6A26-4196-852C-714A5241E9A3}" srcOrd="17" destOrd="0" presId="urn:microsoft.com/office/officeart/2005/8/layout/hChevron3"/>
    <dgm:cxn modelId="{2C38A17E-F9D0-4C10-9B2A-D826FE143A0A}" type="presParOf" srcId="{F349E76A-1703-483B-9B00-832148C40355}" destId="{B913D7D3-3D9A-4135-B083-0264ED73700E}" srcOrd="18" destOrd="0" presId="urn:microsoft.com/office/officeart/2005/8/layout/hChevron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9DE29C-6B1B-4823-A662-D00AE00C215A}" type="doc">
      <dgm:prSet loTypeId="urn:microsoft.com/office/officeart/2005/8/layout/cycle4" loCatId="cycle" qsTypeId="urn:microsoft.com/office/officeart/2005/8/quickstyle/simple1" qsCatId="simple" csTypeId="urn:microsoft.com/office/officeart/2005/8/colors/colorful3" csCatId="colorful" phldr="1"/>
      <dgm:spPr/>
      <dgm:t>
        <a:bodyPr/>
        <a:lstStyle/>
        <a:p>
          <a:endParaRPr lang="en-US"/>
        </a:p>
      </dgm:t>
    </dgm:pt>
    <dgm:pt modelId="{3D5376F5-66F2-4F08-BF00-A35873BD5511}">
      <dgm:prSet phldrT="[Text]" custT="1"/>
      <dgm:spPr>
        <a:solidFill>
          <a:srgbClr val="3F5CA9"/>
        </a:solidFill>
      </dgm:spPr>
      <dgm:t>
        <a:bodyPr/>
        <a:lstStyle/>
        <a:p>
          <a:pPr>
            <a:lnSpc>
              <a:spcPct val="110000"/>
            </a:lnSpc>
          </a:pPr>
          <a:r>
            <a:rPr lang="en-US" sz="1000" dirty="0">
              <a:latin typeface="Trebuchet MS "/>
              <a:cs typeface="Segoe UI Semibold"/>
            </a:rPr>
            <a:t>Adjustment</a:t>
          </a:r>
          <a:br>
            <a:rPr lang="en-US" sz="1000" dirty="0">
              <a:latin typeface="Trebuchet MS "/>
              <a:cs typeface="Segoe UI Semibold"/>
            </a:rPr>
          </a:br>
          <a:r>
            <a:rPr lang="en-US" sz="1000" u="sng" dirty="0">
              <a:latin typeface="Trebuchet MS "/>
              <a:cs typeface="Segoe UI Semibold"/>
            </a:rPr>
            <a:t>June 2026</a:t>
          </a:r>
        </a:p>
        <a:p>
          <a:pPr>
            <a:lnSpc>
              <a:spcPct val="90000"/>
            </a:lnSpc>
          </a:pPr>
          <a:r>
            <a:rPr lang="en-US" sz="1300" dirty="0">
              <a:latin typeface="Trebuchet MS "/>
              <a:cs typeface="Segoe UI Semibold"/>
            </a:rPr>
            <a:t>Sept – June</a:t>
          </a:r>
        </a:p>
      </dgm:t>
    </dgm:pt>
    <dgm:pt modelId="{787388CD-A7B5-4D5E-85C0-D2D3481C820F}" type="parTrans" cxnId="{0446284C-F62A-4653-84E5-B5D7A15D7DB5}">
      <dgm:prSet/>
      <dgm:spPr/>
      <dgm:t>
        <a:bodyPr/>
        <a:lstStyle/>
        <a:p>
          <a:endParaRPr lang="en-US"/>
        </a:p>
      </dgm:t>
    </dgm:pt>
    <dgm:pt modelId="{3F5E7D3A-B9B1-41DD-8DAC-2EFF6496C0B8}" type="sibTrans" cxnId="{0446284C-F62A-4653-84E5-B5D7A15D7DB5}">
      <dgm:prSet/>
      <dgm:spPr/>
      <dgm:t>
        <a:bodyPr/>
        <a:lstStyle/>
        <a:p>
          <a:endParaRPr lang="en-US"/>
        </a:p>
      </dgm:t>
    </dgm:pt>
    <dgm:pt modelId="{734AF36A-7343-449D-9A1D-FCA370F7629F}">
      <dgm:prSet phldrT="[Text]" custT="1"/>
      <dgm:spPr>
        <a:solidFill>
          <a:srgbClr val="EC2226"/>
        </a:solidFill>
      </dgm:spPr>
      <dgm:t>
        <a:bodyPr/>
        <a:lstStyle/>
        <a:p>
          <a:pPr rtl="0"/>
          <a:r>
            <a:rPr lang="en-US" sz="1200" dirty="0">
              <a:latin typeface="Trebuchet MS "/>
              <a:cs typeface="Segoe UI Semibold"/>
            </a:rPr>
            <a:t>40% </a:t>
          </a:r>
        </a:p>
        <a:p>
          <a:r>
            <a:rPr lang="en-US" sz="1200" u="sng" dirty="0">
              <a:latin typeface="Trebuchet MS "/>
              <a:cs typeface="Segoe UI Semibold"/>
            </a:rPr>
            <a:t>Sept 2025</a:t>
          </a:r>
        </a:p>
        <a:p>
          <a:pPr rtl="0"/>
          <a:r>
            <a:rPr lang="en-US" sz="1200" dirty="0">
              <a:latin typeface="Trebuchet MS "/>
              <a:cs typeface="Segoe UI Semibold"/>
            </a:rPr>
            <a:t>Sept – Dec </a:t>
          </a:r>
        </a:p>
      </dgm:t>
    </dgm:pt>
    <dgm:pt modelId="{64E28378-60BC-4AED-A132-8010C1B48B91}" type="parTrans" cxnId="{3E97D4B2-B4FD-4942-BF23-BBA486DF9DD4}">
      <dgm:prSet/>
      <dgm:spPr/>
      <dgm:t>
        <a:bodyPr/>
        <a:lstStyle/>
        <a:p>
          <a:endParaRPr lang="en-US"/>
        </a:p>
      </dgm:t>
    </dgm:pt>
    <dgm:pt modelId="{32D265AE-CA2D-4171-933D-CB6FB72F055E}" type="sibTrans" cxnId="{3E97D4B2-B4FD-4942-BF23-BBA486DF9DD4}">
      <dgm:prSet/>
      <dgm:spPr/>
      <dgm:t>
        <a:bodyPr/>
        <a:lstStyle/>
        <a:p>
          <a:endParaRPr lang="en-US"/>
        </a:p>
      </dgm:t>
    </dgm:pt>
    <dgm:pt modelId="{81FA1B08-4060-4B21-B9D1-747C7627DFBD}">
      <dgm:prSet phldrT="[Text]" custT="1"/>
      <dgm:spPr>
        <a:solidFill>
          <a:srgbClr val="00B050"/>
        </a:solidFill>
      </dgm:spPr>
      <dgm:t>
        <a:bodyPr/>
        <a:lstStyle/>
        <a:p>
          <a:endParaRPr lang="en-US" sz="1200" dirty="0">
            <a:latin typeface="+mj-lt"/>
            <a:cs typeface="Segoe UI Semibold" panose="020B0702040204020203" pitchFamily="34" charset="0"/>
          </a:endParaRPr>
        </a:p>
        <a:p>
          <a:r>
            <a:rPr lang="en-US" sz="1200" dirty="0">
              <a:latin typeface="Trebuchet MS "/>
              <a:cs typeface="Segoe UI Semibold"/>
            </a:rPr>
            <a:t>30%</a:t>
          </a:r>
        </a:p>
        <a:p>
          <a:r>
            <a:rPr lang="en-US" sz="1200" u="sng" dirty="0">
              <a:latin typeface="Trebuchet MS "/>
              <a:cs typeface="Segoe UI Semibold"/>
            </a:rPr>
            <a:t>Jan 2026</a:t>
          </a:r>
        </a:p>
        <a:p>
          <a:r>
            <a:rPr lang="en-US" sz="1200" dirty="0">
              <a:latin typeface="Trebuchet MS "/>
              <a:cs typeface="Segoe UI Semibold"/>
            </a:rPr>
            <a:t>Jan – March</a:t>
          </a:r>
        </a:p>
      </dgm:t>
    </dgm:pt>
    <dgm:pt modelId="{B7121669-420B-4DEC-82A1-5676F2A2D41D}" type="parTrans" cxnId="{5A418F7D-BF60-45F4-A9FE-8A7D37115466}">
      <dgm:prSet/>
      <dgm:spPr/>
      <dgm:t>
        <a:bodyPr/>
        <a:lstStyle/>
        <a:p>
          <a:endParaRPr lang="en-US"/>
        </a:p>
      </dgm:t>
    </dgm:pt>
    <dgm:pt modelId="{C6AC22C9-B559-4538-A73F-F85F1B01048E}" type="sibTrans" cxnId="{5A418F7D-BF60-45F4-A9FE-8A7D37115466}">
      <dgm:prSet/>
      <dgm:spPr/>
      <dgm:t>
        <a:bodyPr/>
        <a:lstStyle/>
        <a:p>
          <a:endParaRPr lang="en-US"/>
        </a:p>
      </dgm:t>
    </dgm:pt>
    <dgm:pt modelId="{66903F56-5071-4191-BF8D-3867FEBC9234}">
      <dgm:prSet phldrT="[Text]" custT="1"/>
      <dgm:spPr>
        <a:solidFill>
          <a:srgbClr val="FF7D01"/>
        </a:solidFill>
      </dgm:spPr>
      <dgm:t>
        <a:bodyPr/>
        <a:lstStyle/>
        <a:p>
          <a:endParaRPr lang="en-US" sz="1200" dirty="0">
            <a:latin typeface="+mj-lt"/>
            <a:cs typeface="Segoe UI Semibold" panose="020B0702040204020203" pitchFamily="34" charset="0"/>
          </a:endParaRPr>
        </a:p>
        <a:p>
          <a:r>
            <a:rPr lang="en-US" sz="1200" dirty="0">
              <a:latin typeface="+mj-lt"/>
              <a:cs typeface="Segoe UI Semibold"/>
            </a:rPr>
            <a:t>30%</a:t>
          </a:r>
        </a:p>
        <a:p>
          <a:r>
            <a:rPr lang="en-US" sz="1200" u="sng" dirty="0">
              <a:latin typeface="+mj-lt"/>
              <a:cs typeface="Segoe UI Semibold"/>
            </a:rPr>
            <a:t>Apr. 2026</a:t>
          </a:r>
        </a:p>
        <a:p>
          <a:r>
            <a:rPr lang="en-US" sz="1200" dirty="0">
              <a:latin typeface="+mj-lt"/>
              <a:cs typeface="Segoe UI Semibold"/>
            </a:rPr>
            <a:t>April – June</a:t>
          </a:r>
        </a:p>
      </dgm:t>
    </dgm:pt>
    <dgm:pt modelId="{2869395D-BFD2-4903-B114-C850E0E19583}" type="parTrans" cxnId="{53C168EA-446C-4276-B3A6-3A66041D2E52}">
      <dgm:prSet/>
      <dgm:spPr/>
      <dgm:t>
        <a:bodyPr/>
        <a:lstStyle/>
        <a:p>
          <a:endParaRPr lang="en-US"/>
        </a:p>
      </dgm:t>
    </dgm:pt>
    <dgm:pt modelId="{A7CB900B-DF23-45FA-AABC-968E6BF51AE8}" type="sibTrans" cxnId="{53C168EA-446C-4276-B3A6-3A66041D2E52}">
      <dgm:prSet/>
      <dgm:spPr/>
      <dgm:t>
        <a:bodyPr/>
        <a:lstStyle/>
        <a:p>
          <a:endParaRPr lang="en-US"/>
        </a:p>
      </dgm:t>
    </dgm:pt>
    <dgm:pt modelId="{D3E584BC-2EF2-4F49-8EB3-69CA3B964518}">
      <dgm:prSet phldrT="[Text]" custScaleX="115909" custScaleY="115826" custLinFactNeighborX="11096" custLinFactNeighborY="-10607"/>
      <dgm:spPr>
        <a:solidFill>
          <a:srgbClr val="EC2226"/>
        </a:solidFill>
      </dgm:spPr>
      <dgm:t>
        <a:bodyPr/>
        <a:lstStyle/>
        <a:p>
          <a:endParaRPr lang="en-US"/>
        </a:p>
      </dgm:t>
    </dgm:pt>
    <dgm:pt modelId="{D29F0796-F64B-400D-8D10-814F26378811}" type="parTrans" cxnId="{E3B30FDA-647E-466A-B0A5-4D1E4976880A}">
      <dgm:prSet/>
      <dgm:spPr/>
      <dgm:t>
        <a:bodyPr/>
        <a:lstStyle/>
        <a:p>
          <a:endParaRPr lang="en-US"/>
        </a:p>
      </dgm:t>
    </dgm:pt>
    <dgm:pt modelId="{8EFBD8C7-0EB0-4168-AA25-B8781BE10C16}" type="sibTrans" cxnId="{E3B30FDA-647E-466A-B0A5-4D1E4976880A}">
      <dgm:prSet/>
      <dgm:spPr/>
      <dgm:t>
        <a:bodyPr/>
        <a:lstStyle/>
        <a:p>
          <a:endParaRPr lang="en-US"/>
        </a:p>
      </dgm:t>
    </dgm:pt>
    <dgm:pt modelId="{82B78CAB-8EF5-4161-8BCE-DD906F140ABF}" type="pres">
      <dgm:prSet presAssocID="{629DE29C-6B1B-4823-A662-D00AE00C215A}" presName="cycleMatrixDiagram" presStyleCnt="0">
        <dgm:presLayoutVars>
          <dgm:chMax val="1"/>
          <dgm:dir/>
          <dgm:animLvl val="lvl"/>
          <dgm:resizeHandles val="exact"/>
        </dgm:presLayoutVars>
      </dgm:prSet>
      <dgm:spPr/>
    </dgm:pt>
    <dgm:pt modelId="{6A86FD0A-14FF-4D4A-9B84-EBB3D4B76948}" type="pres">
      <dgm:prSet presAssocID="{629DE29C-6B1B-4823-A662-D00AE00C215A}" presName="children" presStyleCnt="0"/>
      <dgm:spPr/>
    </dgm:pt>
    <dgm:pt modelId="{F801C1D1-08A7-4041-A3E5-F50D2C97E98C}" type="pres">
      <dgm:prSet presAssocID="{629DE29C-6B1B-4823-A662-D00AE00C215A}" presName="childPlaceholder" presStyleCnt="0"/>
      <dgm:spPr/>
    </dgm:pt>
    <dgm:pt modelId="{E3674E26-12D8-4D04-A6DE-6A5791A4DB8D}" type="pres">
      <dgm:prSet presAssocID="{629DE29C-6B1B-4823-A662-D00AE00C215A}" presName="circle" presStyleCnt="0"/>
      <dgm:spPr/>
    </dgm:pt>
    <dgm:pt modelId="{FE92AE7D-750D-46E0-BE96-58E04E8E5A50}" type="pres">
      <dgm:prSet presAssocID="{629DE29C-6B1B-4823-A662-D00AE00C215A}" presName="quadrant1" presStyleLbl="node1" presStyleIdx="0" presStyleCnt="4">
        <dgm:presLayoutVars>
          <dgm:chMax val="1"/>
          <dgm:bulletEnabled val="1"/>
        </dgm:presLayoutVars>
      </dgm:prSet>
      <dgm:spPr/>
    </dgm:pt>
    <dgm:pt modelId="{00DB98C6-1C44-49C0-A735-6D6666B089CE}" type="pres">
      <dgm:prSet presAssocID="{629DE29C-6B1B-4823-A662-D00AE00C215A}" presName="quadrant2" presStyleLbl="node1" presStyleIdx="1" presStyleCnt="4" custScaleX="115909" custScaleY="115826" custLinFactNeighborX="12077" custLinFactNeighborY="-10337">
        <dgm:presLayoutVars>
          <dgm:chMax val="1"/>
          <dgm:bulletEnabled val="1"/>
        </dgm:presLayoutVars>
      </dgm:prSet>
      <dgm:spPr/>
    </dgm:pt>
    <dgm:pt modelId="{4F95A015-0824-4DBD-B47F-FE9C43EB6FAE}" type="pres">
      <dgm:prSet presAssocID="{629DE29C-6B1B-4823-A662-D00AE00C215A}" presName="quadrant3" presStyleLbl="node1" presStyleIdx="2" presStyleCnt="4">
        <dgm:presLayoutVars>
          <dgm:chMax val="1"/>
          <dgm:bulletEnabled val="1"/>
        </dgm:presLayoutVars>
      </dgm:prSet>
      <dgm:spPr/>
    </dgm:pt>
    <dgm:pt modelId="{6408E01A-8ECC-4EEB-A3B0-1B7433FF6D28}" type="pres">
      <dgm:prSet presAssocID="{629DE29C-6B1B-4823-A662-D00AE00C215A}" presName="quadrant4" presStyleLbl="node1" presStyleIdx="3" presStyleCnt="4">
        <dgm:presLayoutVars>
          <dgm:chMax val="1"/>
          <dgm:bulletEnabled val="1"/>
        </dgm:presLayoutVars>
      </dgm:prSet>
      <dgm:spPr/>
    </dgm:pt>
    <dgm:pt modelId="{AB2FA014-FE8C-4698-A408-D38F8E9982B5}" type="pres">
      <dgm:prSet presAssocID="{629DE29C-6B1B-4823-A662-D00AE00C215A}" presName="quadrantPlaceholder" presStyleCnt="0"/>
      <dgm:spPr/>
    </dgm:pt>
    <dgm:pt modelId="{1C7AC982-5080-4ECC-85CE-B64FFCC55559}" type="pres">
      <dgm:prSet presAssocID="{629DE29C-6B1B-4823-A662-D00AE00C215A}" presName="center1" presStyleLbl="fgShp" presStyleIdx="0" presStyleCnt="2"/>
      <dgm:spPr>
        <a:solidFill>
          <a:schemeClr val="bg1">
            <a:lumMod val="75000"/>
          </a:schemeClr>
        </a:solidFill>
      </dgm:spPr>
    </dgm:pt>
    <dgm:pt modelId="{A9C8FE52-B365-4539-B58B-363F64E4317C}" type="pres">
      <dgm:prSet presAssocID="{629DE29C-6B1B-4823-A662-D00AE00C215A}" presName="center2" presStyleLbl="fgShp" presStyleIdx="1" presStyleCnt="2"/>
      <dgm:spPr>
        <a:solidFill>
          <a:schemeClr val="bg1">
            <a:lumMod val="75000"/>
          </a:schemeClr>
        </a:solidFill>
      </dgm:spPr>
    </dgm:pt>
  </dgm:ptLst>
  <dgm:cxnLst>
    <dgm:cxn modelId="{3CAC933F-8C6D-4C07-A5CB-DB5F50053A1D}" type="presOf" srcId="{734AF36A-7343-449D-9A1D-FCA370F7629F}" destId="{00DB98C6-1C44-49C0-A735-6D6666B089CE}" srcOrd="0" destOrd="0" presId="urn:microsoft.com/office/officeart/2005/8/layout/cycle4"/>
    <dgm:cxn modelId="{0446284C-F62A-4653-84E5-B5D7A15D7DB5}" srcId="{629DE29C-6B1B-4823-A662-D00AE00C215A}" destId="{3D5376F5-66F2-4F08-BF00-A35873BD5511}" srcOrd="0" destOrd="0" parTransId="{787388CD-A7B5-4D5E-85C0-D2D3481C820F}" sibTransId="{3F5E7D3A-B9B1-41DD-8DAC-2EFF6496C0B8}"/>
    <dgm:cxn modelId="{3BCB1659-EC4D-4C75-BA8B-95DCA0DCEC91}" type="presOf" srcId="{81FA1B08-4060-4B21-B9D1-747C7627DFBD}" destId="{4F95A015-0824-4DBD-B47F-FE9C43EB6FAE}" srcOrd="0" destOrd="0" presId="urn:microsoft.com/office/officeart/2005/8/layout/cycle4"/>
    <dgm:cxn modelId="{5A418F7D-BF60-45F4-A9FE-8A7D37115466}" srcId="{629DE29C-6B1B-4823-A662-D00AE00C215A}" destId="{81FA1B08-4060-4B21-B9D1-747C7627DFBD}" srcOrd="2" destOrd="0" parTransId="{B7121669-420B-4DEC-82A1-5676F2A2D41D}" sibTransId="{C6AC22C9-B559-4538-A73F-F85F1B01048E}"/>
    <dgm:cxn modelId="{18756DB0-033F-45E7-A58D-3E10A01494C6}" type="presOf" srcId="{3D5376F5-66F2-4F08-BF00-A35873BD5511}" destId="{FE92AE7D-750D-46E0-BE96-58E04E8E5A50}" srcOrd="0" destOrd="0" presId="urn:microsoft.com/office/officeart/2005/8/layout/cycle4"/>
    <dgm:cxn modelId="{3E97D4B2-B4FD-4942-BF23-BBA486DF9DD4}" srcId="{629DE29C-6B1B-4823-A662-D00AE00C215A}" destId="{734AF36A-7343-449D-9A1D-FCA370F7629F}" srcOrd="1" destOrd="0" parTransId="{64E28378-60BC-4AED-A132-8010C1B48B91}" sibTransId="{32D265AE-CA2D-4171-933D-CB6FB72F055E}"/>
    <dgm:cxn modelId="{001462D3-E39E-4C50-8577-E39F54EA6DE5}" type="presOf" srcId="{629DE29C-6B1B-4823-A662-D00AE00C215A}" destId="{82B78CAB-8EF5-4161-8BCE-DD906F140ABF}" srcOrd="0" destOrd="0" presId="urn:microsoft.com/office/officeart/2005/8/layout/cycle4"/>
    <dgm:cxn modelId="{E3B30FDA-647E-466A-B0A5-4D1E4976880A}" srcId="{629DE29C-6B1B-4823-A662-D00AE00C215A}" destId="{D3E584BC-2EF2-4F49-8EB3-69CA3B964518}" srcOrd="4" destOrd="0" parTransId="{D29F0796-F64B-400D-8D10-814F26378811}" sibTransId="{8EFBD8C7-0EB0-4168-AA25-B8781BE10C16}"/>
    <dgm:cxn modelId="{53C168EA-446C-4276-B3A6-3A66041D2E52}" srcId="{629DE29C-6B1B-4823-A662-D00AE00C215A}" destId="{66903F56-5071-4191-BF8D-3867FEBC9234}" srcOrd="3" destOrd="0" parTransId="{2869395D-BFD2-4903-B114-C850E0E19583}" sibTransId="{A7CB900B-DF23-45FA-AABC-968E6BF51AE8}"/>
    <dgm:cxn modelId="{483722F6-30F3-42DA-A0B0-B751CE2F9AB1}" type="presOf" srcId="{66903F56-5071-4191-BF8D-3867FEBC9234}" destId="{6408E01A-8ECC-4EEB-A3B0-1B7433FF6D28}" srcOrd="0" destOrd="0" presId="urn:microsoft.com/office/officeart/2005/8/layout/cycle4"/>
    <dgm:cxn modelId="{97A4CECD-A673-4BC8-8C05-52E3AD5D69E0}" type="presParOf" srcId="{82B78CAB-8EF5-4161-8BCE-DD906F140ABF}" destId="{6A86FD0A-14FF-4D4A-9B84-EBB3D4B76948}" srcOrd="0" destOrd="0" presId="urn:microsoft.com/office/officeart/2005/8/layout/cycle4"/>
    <dgm:cxn modelId="{623BFF04-29BF-4629-8B02-486391B187B8}" type="presParOf" srcId="{6A86FD0A-14FF-4D4A-9B84-EBB3D4B76948}" destId="{F801C1D1-08A7-4041-A3E5-F50D2C97E98C}" srcOrd="0" destOrd="0" presId="urn:microsoft.com/office/officeart/2005/8/layout/cycle4"/>
    <dgm:cxn modelId="{736CF0F3-816F-455F-91A0-3EB719CABB76}" type="presParOf" srcId="{82B78CAB-8EF5-4161-8BCE-DD906F140ABF}" destId="{E3674E26-12D8-4D04-A6DE-6A5791A4DB8D}" srcOrd="1" destOrd="0" presId="urn:microsoft.com/office/officeart/2005/8/layout/cycle4"/>
    <dgm:cxn modelId="{CC541208-56EA-4203-B7FE-4252A8F15FFB}" type="presParOf" srcId="{E3674E26-12D8-4D04-A6DE-6A5791A4DB8D}" destId="{FE92AE7D-750D-46E0-BE96-58E04E8E5A50}" srcOrd="0" destOrd="0" presId="urn:microsoft.com/office/officeart/2005/8/layout/cycle4"/>
    <dgm:cxn modelId="{096F8B27-ED52-493E-9C45-BA8F69A40E4C}" type="presParOf" srcId="{E3674E26-12D8-4D04-A6DE-6A5791A4DB8D}" destId="{00DB98C6-1C44-49C0-A735-6D6666B089CE}" srcOrd="1" destOrd="0" presId="urn:microsoft.com/office/officeart/2005/8/layout/cycle4"/>
    <dgm:cxn modelId="{F477D665-B3FE-463F-90A5-FA5B65F2DCFE}" type="presParOf" srcId="{E3674E26-12D8-4D04-A6DE-6A5791A4DB8D}" destId="{4F95A015-0824-4DBD-B47F-FE9C43EB6FAE}" srcOrd="2" destOrd="0" presId="urn:microsoft.com/office/officeart/2005/8/layout/cycle4"/>
    <dgm:cxn modelId="{9AD994DE-DCB0-4A6D-AA99-A03E974B76F2}" type="presParOf" srcId="{E3674E26-12D8-4D04-A6DE-6A5791A4DB8D}" destId="{6408E01A-8ECC-4EEB-A3B0-1B7433FF6D28}" srcOrd="3" destOrd="0" presId="urn:microsoft.com/office/officeart/2005/8/layout/cycle4"/>
    <dgm:cxn modelId="{16063D58-5F0E-4285-861A-856AE810E7A7}" type="presParOf" srcId="{E3674E26-12D8-4D04-A6DE-6A5791A4DB8D}" destId="{AB2FA014-FE8C-4698-A408-D38F8E9982B5}" srcOrd="4" destOrd="0" presId="urn:microsoft.com/office/officeart/2005/8/layout/cycle4"/>
    <dgm:cxn modelId="{E8709B01-484D-45F3-9B8B-7D76D61EE198}" type="presParOf" srcId="{82B78CAB-8EF5-4161-8BCE-DD906F140ABF}" destId="{1C7AC982-5080-4ECC-85CE-B64FFCC55559}" srcOrd="2" destOrd="0" presId="urn:microsoft.com/office/officeart/2005/8/layout/cycle4"/>
    <dgm:cxn modelId="{8A555518-79AE-4C4B-8114-240E394CA9C2}" type="presParOf" srcId="{82B78CAB-8EF5-4161-8BCE-DD906F140ABF}" destId="{A9C8FE52-B365-4539-B58B-363F64E4317C}"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7A1C82A-20D5-4699-B55B-5D917AE24AB5}" type="doc">
      <dgm:prSet loTypeId="urn:microsoft.com/office/officeart/2005/8/layout/cycle8" loCatId="cycle" qsTypeId="urn:microsoft.com/office/officeart/2005/8/quickstyle/simple1" qsCatId="simple" csTypeId="urn:microsoft.com/office/officeart/2005/8/colors/colorful2" csCatId="colorful" phldr="1"/>
      <dgm:spPr/>
      <dgm:t>
        <a:bodyPr/>
        <a:lstStyle/>
        <a:p>
          <a:endParaRPr lang="en-US"/>
        </a:p>
      </dgm:t>
    </dgm:pt>
    <dgm:pt modelId="{64E508FA-0E94-406E-BEEA-FD82B8375436}">
      <dgm:prSet phldrT="[Text]" custT="1"/>
      <dgm:spPr>
        <a:solidFill>
          <a:srgbClr val="FF0000"/>
        </a:solidFill>
      </dgm:spPr>
      <dgm:t>
        <a:bodyPr/>
        <a:lstStyle/>
        <a:p>
          <a:pPr algn="ctr">
            <a:buNone/>
          </a:pPr>
          <a:r>
            <a:rPr lang="en-US" sz="1200" b="1" dirty="0">
              <a:latin typeface="+mj-lt"/>
            </a:rPr>
            <a:t>30%</a:t>
          </a:r>
        </a:p>
      </dgm:t>
    </dgm:pt>
    <dgm:pt modelId="{2FE304A3-3583-4025-B034-90FD20ECDD7B}" type="parTrans" cxnId="{30E32A65-5AF3-4CAE-8072-4B71FD573EC8}">
      <dgm:prSet/>
      <dgm:spPr/>
      <dgm:t>
        <a:bodyPr/>
        <a:lstStyle/>
        <a:p>
          <a:endParaRPr lang="en-US"/>
        </a:p>
      </dgm:t>
    </dgm:pt>
    <dgm:pt modelId="{7B072CF8-0C87-4A93-82CF-6763FE61C0A1}" type="sibTrans" cxnId="{30E32A65-5AF3-4CAE-8072-4B71FD573EC8}">
      <dgm:prSet/>
      <dgm:spPr/>
      <dgm:t>
        <a:bodyPr/>
        <a:lstStyle/>
        <a:p>
          <a:endParaRPr lang="en-US"/>
        </a:p>
      </dgm:t>
    </dgm:pt>
    <dgm:pt modelId="{9F9242C8-40CC-48BC-BFDA-D336FD517E80}">
      <dgm:prSet phldrT="[Text]" custT="1"/>
      <dgm:spPr>
        <a:solidFill>
          <a:srgbClr val="2F5496"/>
        </a:solidFill>
      </dgm:spPr>
      <dgm:t>
        <a:bodyPr/>
        <a:lstStyle/>
        <a:p>
          <a:pPr>
            <a:buNone/>
          </a:pPr>
          <a:r>
            <a:rPr lang="en-US" sz="1000" b="1" dirty="0">
              <a:latin typeface="+mj-lt"/>
              <a:cs typeface="Segoe UI Semibold"/>
            </a:rPr>
            <a:t> Adjustment</a:t>
          </a:r>
        </a:p>
      </dgm:t>
    </dgm:pt>
    <dgm:pt modelId="{3E63E72E-798E-4910-9F2F-38801C96BE99}" type="parTrans" cxnId="{5A4E3D5B-EDD4-49BD-9EF2-5018306BB248}">
      <dgm:prSet/>
      <dgm:spPr/>
      <dgm:t>
        <a:bodyPr/>
        <a:lstStyle/>
        <a:p>
          <a:endParaRPr lang="en-US"/>
        </a:p>
      </dgm:t>
    </dgm:pt>
    <dgm:pt modelId="{C5284D4C-800B-4A56-95E5-D927283B0B9B}" type="sibTrans" cxnId="{5A4E3D5B-EDD4-49BD-9EF2-5018306BB248}">
      <dgm:prSet/>
      <dgm:spPr/>
      <dgm:t>
        <a:bodyPr/>
        <a:lstStyle/>
        <a:p>
          <a:endParaRPr lang="en-US"/>
        </a:p>
      </dgm:t>
    </dgm:pt>
    <dgm:pt modelId="{103CCB91-9F2E-4FC4-A5CD-6D44BC25E80A}">
      <dgm:prSet phldrT="[Text]" custT="1"/>
      <dgm:spPr>
        <a:solidFill>
          <a:srgbClr val="2F5496"/>
        </a:solidFill>
      </dgm:spPr>
      <dgm:t>
        <a:bodyPr/>
        <a:lstStyle/>
        <a:p>
          <a:pPr>
            <a:buFontTx/>
            <a:buNone/>
          </a:pPr>
          <a:r>
            <a:rPr lang="en-US" sz="1200" u="none" dirty="0">
              <a:latin typeface="+mj-lt"/>
              <a:cs typeface="Segoe UI Semibold"/>
            </a:rPr>
            <a:t> </a:t>
          </a:r>
          <a:r>
            <a:rPr lang="en-US" sz="1200" u="sng" dirty="0">
              <a:latin typeface="+mj-lt"/>
              <a:cs typeface="Segoe UI Semibold"/>
            </a:rPr>
            <a:t>June 2026</a:t>
          </a:r>
        </a:p>
      </dgm:t>
    </dgm:pt>
    <dgm:pt modelId="{E7A9913D-6C0A-4AD3-B48D-61D9477A9015}" type="parTrans" cxnId="{2922ED23-EF97-4A26-B4E1-762D74AA884D}">
      <dgm:prSet/>
      <dgm:spPr/>
      <dgm:t>
        <a:bodyPr/>
        <a:lstStyle/>
        <a:p>
          <a:endParaRPr lang="en-US"/>
        </a:p>
      </dgm:t>
    </dgm:pt>
    <dgm:pt modelId="{43B8E450-A78E-4DFB-83CE-23880818F2E0}" type="sibTrans" cxnId="{2922ED23-EF97-4A26-B4E1-762D74AA884D}">
      <dgm:prSet/>
      <dgm:spPr/>
      <dgm:t>
        <a:bodyPr/>
        <a:lstStyle/>
        <a:p>
          <a:endParaRPr lang="en-US"/>
        </a:p>
      </dgm:t>
    </dgm:pt>
    <dgm:pt modelId="{943B36E9-786E-4F02-9CF1-C545582AF48B}">
      <dgm:prSet phldrT="[Text]" custT="1"/>
      <dgm:spPr>
        <a:solidFill>
          <a:srgbClr val="FF0000"/>
        </a:solidFill>
      </dgm:spPr>
      <dgm:t>
        <a:bodyPr/>
        <a:lstStyle/>
        <a:p>
          <a:pPr algn="ctr">
            <a:buFontTx/>
            <a:buNone/>
          </a:pPr>
          <a:r>
            <a:rPr lang="en-US" sz="1200" b="1" u="sng" dirty="0">
              <a:latin typeface="+mj-lt"/>
              <a:cs typeface="Segoe UI Semibold"/>
            </a:rPr>
            <a:t>April 2026</a:t>
          </a:r>
        </a:p>
      </dgm:t>
    </dgm:pt>
    <dgm:pt modelId="{4240509D-CD46-4A7D-BEC7-D3F0BA01636C}" type="sibTrans" cxnId="{F1D5F6BE-CEB7-4D39-87CB-8F6D064E125E}">
      <dgm:prSet/>
      <dgm:spPr/>
      <dgm:t>
        <a:bodyPr/>
        <a:lstStyle/>
        <a:p>
          <a:endParaRPr lang="en-US"/>
        </a:p>
      </dgm:t>
    </dgm:pt>
    <dgm:pt modelId="{E86F836E-07DD-4C4A-AA1B-535CA0CD137A}" type="parTrans" cxnId="{F1D5F6BE-CEB7-4D39-87CB-8F6D064E125E}">
      <dgm:prSet/>
      <dgm:spPr/>
      <dgm:t>
        <a:bodyPr/>
        <a:lstStyle/>
        <a:p>
          <a:endParaRPr lang="en-US"/>
        </a:p>
      </dgm:t>
    </dgm:pt>
    <dgm:pt modelId="{CA1717D0-3FF5-4605-A9B7-C34DCE381549}">
      <dgm:prSet phldrT="[Text]" custT="1"/>
      <dgm:spPr>
        <a:solidFill>
          <a:srgbClr val="FF7D01"/>
        </a:solidFill>
      </dgm:spPr>
      <dgm:t>
        <a:bodyPr/>
        <a:lstStyle/>
        <a:p>
          <a:pPr algn="ctr">
            <a:lnSpc>
              <a:spcPts val="1100"/>
            </a:lnSpc>
            <a:buFontTx/>
            <a:buNone/>
          </a:pPr>
          <a:r>
            <a:rPr lang="en-US" sz="1200" b="1" u="sng" dirty="0">
              <a:latin typeface="+mj-lt"/>
              <a:cs typeface="Segoe UI Semibold"/>
            </a:rPr>
            <a:t>Sept 2025</a:t>
          </a:r>
        </a:p>
      </dgm:t>
    </dgm:pt>
    <dgm:pt modelId="{615E5763-D435-4A48-9850-5F78B01D4EE1}" type="sibTrans" cxnId="{0C3BB8EF-28C3-4FED-A9FB-2D8D67EA87D8}">
      <dgm:prSet/>
      <dgm:spPr/>
      <dgm:t>
        <a:bodyPr/>
        <a:lstStyle/>
        <a:p>
          <a:endParaRPr lang="en-US"/>
        </a:p>
      </dgm:t>
    </dgm:pt>
    <dgm:pt modelId="{52A7C345-9B0A-4C2D-A15A-CCCCA52D631D}" type="parTrans" cxnId="{0C3BB8EF-28C3-4FED-A9FB-2D8D67EA87D8}">
      <dgm:prSet/>
      <dgm:spPr/>
      <dgm:t>
        <a:bodyPr/>
        <a:lstStyle/>
        <a:p>
          <a:endParaRPr lang="en-US"/>
        </a:p>
      </dgm:t>
    </dgm:pt>
    <dgm:pt modelId="{CC2D1AED-518E-4472-B554-42DD5AE86845}">
      <dgm:prSet phldrT="[Text]" custT="1"/>
      <dgm:spPr>
        <a:solidFill>
          <a:srgbClr val="FF7D01"/>
        </a:solidFill>
      </dgm:spPr>
      <dgm:t>
        <a:bodyPr/>
        <a:lstStyle/>
        <a:p>
          <a:pPr algn="ctr">
            <a:lnSpc>
              <a:spcPts val="1100"/>
            </a:lnSpc>
            <a:buNone/>
          </a:pPr>
          <a:r>
            <a:rPr lang="en-US" sz="1200" b="1" dirty="0">
              <a:latin typeface="+mj-lt"/>
            </a:rPr>
            <a:t>70%</a:t>
          </a:r>
        </a:p>
      </dgm:t>
    </dgm:pt>
    <dgm:pt modelId="{F67FD460-5DCF-4D56-803E-0D883CE0212C}" type="sibTrans" cxnId="{EE574551-7E82-44F1-9440-48EAE33D19D9}">
      <dgm:prSet/>
      <dgm:spPr/>
      <dgm:t>
        <a:bodyPr/>
        <a:lstStyle/>
        <a:p>
          <a:endParaRPr lang="en-US"/>
        </a:p>
      </dgm:t>
    </dgm:pt>
    <dgm:pt modelId="{76BBD6B7-80F3-48C0-94F3-D4C37484A730}" type="parTrans" cxnId="{EE574551-7E82-44F1-9440-48EAE33D19D9}">
      <dgm:prSet/>
      <dgm:spPr/>
      <dgm:t>
        <a:bodyPr/>
        <a:lstStyle/>
        <a:p>
          <a:endParaRPr lang="en-US"/>
        </a:p>
      </dgm:t>
    </dgm:pt>
    <dgm:pt modelId="{B51476D9-9276-4D83-BF36-D88A5962794A}">
      <dgm:prSet phldrT="[Text]" custT="1"/>
      <dgm:spPr>
        <a:solidFill>
          <a:srgbClr val="FF7D01"/>
        </a:solidFill>
      </dgm:spPr>
      <dgm:t>
        <a:bodyPr/>
        <a:lstStyle/>
        <a:p>
          <a:pPr algn="ctr" rtl="0">
            <a:lnSpc>
              <a:spcPct val="90000"/>
            </a:lnSpc>
          </a:pPr>
          <a:r>
            <a:rPr lang="en-US" sz="1200" dirty="0">
              <a:latin typeface="+mj-lt"/>
              <a:cs typeface="Segoe UI Semibold"/>
            </a:rPr>
            <a:t>Sept – March </a:t>
          </a:r>
        </a:p>
      </dgm:t>
    </dgm:pt>
    <dgm:pt modelId="{F7DD1D94-F991-4CCE-B49D-C0D4657CB82D}" type="parTrans" cxnId="{43CBA98B-95F2-49AD-A853-21FBBC08C8AA}">
      <dgm:prSet/>
      <dgm:spPr/>
      <dgm:t>
        <a:bodyPr/>
        <a:lstStyle/>
        <a:p>
          <a:endParaRPr lang="en-US"/>
        </a:p>
      </dgm:t>
    </dgm:pt>
    <dgm:pt modelId="{3FFC392A-A52F-4645-9CE9-C9C0659715C6}" type="sibTrans" cxnId="{43CBA98B-95F2-49AD-A853-21FBBC08C8AA}">
      <dgm:prSet/>
      <dgm:spPr/>
      <dgm:t>
        <a:bodyPr/>
        <a:lstStyle/>
        <a:p>
          <a:endParaRPr lang="en-US"/>
        </a:p>
      </dgm:t>
    </dgm:pt>
    <dgm:pt modelId="{6DD72DE1-3149-4694-889C-453AEE1C1F26}">
      <dgm:prSet phldrT="[Text]" custT="1"/>
      <dgm:spPr>
        <a:solidFill>
          <a:srgbClr val="FF0000"/>
        </a:solidFill>
      </dgm:spPr>
      <dgm:t>
        <a:bodyPr/>
        <a:lstStyle/>
        <a:p>
          <a:pPr algn="ctr"/>
          <a:r>
            <a:rPr lang="en-US" sz="1200" dirty="0">
              <a:latin typeface="+mj-lt"/>
              <a:cs typeface="Segoe UI Semibold"/>
            </a:rPr>
            <a:t>April – June</a:t>
          </a:r>
        </a:p>
      </dgm:t>
    </dgm:pt>
    <dgm:pt modelId="{EA2DCEA0-2648-4CDE-90CE-FDCB1AC16B63}" type="parTrans" cxnId="{4DE139D3-09AB-4D1D-BA6C-4D29A7178725}">
      <dgm:prSet/>
      <dgm:spPr/>
      <dgm:t>
        <a:bodyPr/>
        <a:lstStyle/>
        <a:p>
          <a:endParaRPr lang="en-US"/>
        </a:p>
      </dgm:t>
    </dgm:pt>
    <dgm:pt modelId="{3485B5C2-A56E-46E5-8D52-52B0EF7B86E2}" type="sibTrans" cxnId="{4DE139D3-09AB-4D1D-BA6C-4D29A7178725}">
      <dgm:prSet/>
      <dgm:spPr/>
      <dgm:t>
        <a:bodyPr/>
        <a:lstStyle/>
        <a:p>
          <a:endParaRPr lang="en-US"/>
        </a:p>
      </dgm:t>
    </dgm:pt>
    <dgm:pt modelId="{45B3DB79-F612-4939-BA1A-9A1409955689}">
      <dgm:prSet phldrT="[Text]" custT="1"/>
      <dgm:spPr>
        <a:solidFill>
          <a:srgbClr val="2F5496"/>
        </a:solidFill>
      </dgm:spPr>
      <dgm:t>
        <a:bodyPr/>
        <a:lstStyle/>
        <a:p>
          <a:pPr rtl="0"/>
          <a:r>
            <a:rPr lang="en-US" sz="1200" dirty="0">
              <a:latin typeface="+mj-lt"/>
              <a:cs typeface="Segoe UI Semibold"/>
            </a:rPr>
            <a:t>Sept – June </a:t>
          </a:r>
        </a:p>
      </dgm:t>
    </dgm:pt>
    <dgm:pt modelId="{EA125ED6-D631-4546-98E2-E76FD9ED8A6B}" type="parTrans" cxnId="{D4EE33B7-8144-4D6A-A56C-E24FCD382A08}">
      <dgm:prSet/>
      <dgm:spPr/>
      <dgm:t>
        <a:bodyPr/>
        <a:lstStyle/>
        <a:p>
          <a:endParaRPr lang="en-US"/>
        </a:p>
      </dgm:t>
    </dgm:pt>
    <dgm:pt modelId="{BC75AA81-A6FD-41F5-B2CE-3EBF2FDF0D23}" type="sibTrans" cxnId="{D4EE33B7-8144-4D6A-A56C-E24FCD382A08}">
      <dgm:prSet/>
      <dgm:spPr/>
      <dgm:t>
        <a:bodyPr/>
        <a:lstStyle/>
        <a:p>
          <a:endParaRPr lang="en-US"/>
        </a:p>
      </dgm:t>
    </dgm:pt>
    <dgm:pt modelId="{1793499B-E27F-425D-BB41-1A11D46D166E}" type="pres">
      <dgm:prSet presAssocID="{C7A1C82A-20D5-4699-B55B-5D917AE24AB5}" presName="compositeShape" presStyleCnt="0">
        <dgm:presLayoutVars>
          <dgm:chMax val="7"/>
          <dgm:dir/>
          <dgm:resizeHandles val="exact"/>
        </dgm:presLayoutVars>
      </dgm:prSet>
      <dgm:spPr/>
    </dgm:pt>
    <dgm:pt modelId="{017ED7EB-03A5-48C4-96BA-183E40C7DACA}" type="pres">
      <dgm:prSet presAssocID="{C7A1C82A-20D5-4699-B55B-5D917AE24AB5}" presName="wedge1" presStyleLbl="node1" presStyleIdx="0" presStyleCnt="3"/>
      <dgm:spPr/>
    </dgm:pt>
    <dgm:pt modelId="{3D8851F5-8DDC-40EA-BE01-7ECC307C1274}" type="pres">
      <dgm:prSet presAssocID="{C7A1C82A-20D5-4699-B55B-5D917AE24AB5}" presName="dummy1a" presStyleCnt="0"/>
      <dgm:spPr/>
    </dgm:pt>
    <dgm:pt modelId="{0C6E6A7E-618E-431A-9F3F-84D4900FB60B}" type="pres">
      <dgm:prSet presAssocID="{C7A1C82A-20D5-4699-B55B-5D917AE24AB5}" presName="dummy1b" presStyleCnt="0"/>
      <dgm:spPr/>
    </dgm:pt>
    <dgm:pt modelId="{87BBAF4D-2901-495C-9E0C-9A6A7BBDBCEE}" type="pres">
      <dgm:prSet presAssocID="{C7A1C82A-20D5-4699-B55B-5D917AE24AB5}" presName="wedge1Tx" presStyleLbl="node1" presStyleIdx="0" presStyleCnt="3">
        <dgm:presLayoutVars>
          <dgm:chMax val="0"/>
          <dgm:chPref val="0"/>
          <dgm:bulletEnabled val="1"/>
        </dgm:presLayoutVars>
      </dgm:prSet>
      <dgm:spPr/>
    </dgm:pt>
    <dgm:pt modelId="{A85FEC3C-2D93-4015-82F4-8AF1BB41B457}" type="pres">
      <dgm:prSet presAssocID="{C7A1C82A-20D5-4699-B55B-5D917AE24AB5}" presName="wedge2" presStyleLbl="node1" presStyleIdx="1" presStyleCnt="3" custLinFactNeighborX="704" custLinFactNeighborY="-595"/>
      <dgm:spPr/>
    </dgm:pt>
    <dgm:pt modelId="{4807B82D-8B50-4750-A5C3-642BEC986004}" type="pres">
      <dgm:prSet presAssocID="{C7A1C82A-20D5-4699-B55B-5D917AE24AB5}" presName="dummy2a" presStyleCnt="0"/>
      <dgm:spPr/>
    </dgm:pt>
    <dgm:pt modelId="{85BEC3C4-F8DB-4247-8C62-A5080B8A12F3}" type="pres">
      <dgm:prSet presAssocID="{C7A1C82A-20D5-4699-B55B-5D917AE24AB5}" presName="dummy2b" presStyleCnt="0"/>
      <dgm:spPr/>
    </dgm:pt>
    <dgm:pt modelId="{FED3C34D-6871-4475-AFF6-4F34E629DAA3}" type="pres">
      <dgm:prSet presAssocID="{C7A1C82A-20D5-4699-B55B-5D917AE24AB5}" presName="wedge2Tx" presStyleLbl="node1" presStyleIdx="1" presStyleCnt="3">
        <dgm:presLayoutVars>
          <dgm:chMax val="0"/>
          <dgm:chPref val="0"/>
          <dgm:bulletEnabled val="1"/>
        </dgm:presLayoutVars>
      </dgm:prSet>
      <dgm:spPr/>
    </dgm:pt>
    <dgm:pt modelId="{D52632D1-EC13-41B6-951A-C2CF57E00D9F}" type="pres">
      <dgm:prSet presAssocID="{C7A1C82A-20D5-4699-B55B-5D917AE24AB5}" presName="wedge3" presStyleLbl="node1" presStyleIdx="2" presStyleCnt="3"/>
      <dgm:spPr/>
    </dgm:pt>
    <dgm:pt modelId="{1B73FA07-43E9-477B-8433-2B1D55C6F917}" type="pres">
      <dgm:prSet presAssocID="{C7A1C82A-20D5-4699-B55B-5D917AE24AB5}" presName="dummy3a" presStyleCnt="0"/>
      <dgm:spPr/>
    </dgm:pt>
    <dgm:pt modelId="{3A7ED6A1-9D41-4729-B529-5D7D5CE30922}" type="pres">
      <dgm:prSet presAssocID="{C7A1C82A-20D5-4699-B55B-5D917AE24AB5}" presName="dummy3b" presStyleCnt="0"/>
      <dgm:spPr/>
    </dgm:pt>
    <dgm:pt modelId="{CACC6B19-CA14-4E52-A612-87E80DEC23FD}" type="pres">
      <dgm:prSet presAssocID="{C7A1C82A-20D5-4699-B55B-5D917AE24AB5}" presName="wedge3Tx" presStyleLbl="node1" presStyleIdx="2" presStyleCnt="3">
        <dgm:presLayoutVars>
          <dgm:chMax val="0"/>
          <dgm:chPref val="0"/>
          <dgm:bulletEnabled val="1"/>
        </dgm:presLayoutVars>
      </dgm:prSet>
      <dgm:spPr/>
    </dgm:pt>
    <dgm:pt modelId="{9F064451-B4CF-4435-8786-89401BB18E18}" type="pres">
      <dgm:prSet presAssocID="{F67FD460-5DCF-4D56-803E-0D883CE0212C}" presName="arrowWedge1" presStyleLbl="fgSibTrans2D1" presStyleIdx="0" presStyleCnt="3"/>
      <dgm:spPr>
        <a:solidFill>
          <a:srgbClr val="00B050"/>
        </a:solidFill>
      </dgm:spPr>
    </dgm:pt>
    <dgm:pt modelId="{65B3A776-F2C6-4EF2-AF7D-4EF370A52CEC}" type="pres">
      <dgm:prSet presAssocID="{7B072CF8-0C87-4A93-82CF-6763FE61C0A1}" presName="arrowWedge2" presStyleLbl="fgSibTrans2D1" presStyleIdx="1" presStyleCnt="3"/>
      <dgm:spPr>
        <a:solidFill>
          <a:schemeClr val="bg1">
            <a:lumMod val="85000"/>
          </a:schemeClr>
        </a:solidFill>
      </dgm:spPr>
    </dgm:pt>
    <dgm:pt modelId="{2C19DC64-795B-456D-AC3E-9473C88BFF84}" type="pres">
      <dgm:prSet presAssocID="{C5284D4C-800B-4A56-95E5-D927283B0B9B}" presName="arrowWedge3" presStyleLbl="fgSibTrans2D1" presStyleIdx="2" presStyleCnt="3"/>
      <dgm:spPr>
        <a:solidFill>
          <a:schemeClr val="bg1">
            <a:lumMod val="85000"/>
          </a:schemeClr>
        </a:solidFill>
      </dgm:spPr>
    </dgm:pt>
  </dgm:ptLst>
  <dgm:cxnLst>
    <dgm:cxn modelId="{ED30D416-4A8F-417C-B890-B64AC5EA83D8}" type="presOf" srcId="{CC2D1AED-518E-4472-B554-42DD5AE86845}" destId="{017ED7EB-03A5-48C4-96BA-183E40C7DACA}" srcOrd="0" destOrd="0" presId="urn:microsoft.com/office/officeart/2005/8/layout/cycle8"/>
    <dgm:cxn modelId="{2922ED23-EF97-4A26-B4E1-762D74AA884D}" srcId="{9F9242C8-40CC-48BC-BFDA-D336FD517E80}" destId="{103CCB91-9F2E-4FC4-A5CD-6D44BC25E80A}" srcOrd="0" destOrd="0" parTransId="{E7A9913D-6C0A-4AD3-B48D-61D9477A9015}" sibTransId="{43B8E450-A78E-4DFB-83CE-23880818F2E0}"/>
    <dgm:cxn modelId="{5A4E3D5B-EDD4-49BD-9EF2-5018306BB248}" srcId="{C7A1C82A-20D5-4699-B55B-5D917AE24AB5}" destId="{9F9242C8-40CC-48BC-BFDA-D336FD517E80}" srcOrd="2" destOrd="0" parTransId="{3E63E72E-798E-4910-9F2F-38801C96BE99}" sibTransId="{C5284D4C-800B-4A56-95E5-D927283B0B9B}"/>
    <dgm:cxn modelId="{09A32961-9007-4C0E-A2FB-B079E8134A46}" type="presOf" srcId="{CA1717D0-3FF5-4605-A9B7-C34DCE381549}" destId="{017ED7EB-03A5-48C4-96BA-183E40C7DACA}" srcOrd="0" destOrd="1" presId="urn:microsoft.com/office/officeart/2005/8/layout/cycle8"/>
    <dgm:cxn modelId="{30E32A65-5AF3-4CAE-8072-4B71FD573EC8}" srcId="{C7A1C82A-20D5-4699-B55B-5D917AE24AB5}" destId="{64E508FA-0E94-406E-BEEA-FD82B8375436}" srcOrd="1" destOrd="0" parTransId="{2FE304A3-3583-4025-B034-90FD20ECDD7B}" sibTransId="{7B072CF8-0C87-4A93-82CF-6763FE61C0A1}"/>
    <dgm:cxn modelId="{84253E4E-DF26-4825-BC9C-8D78AD72DED0}" type="presOf" srcId="{943B36E9-786E-4F02-9CF1-C545582AF48B}" destId="{FED3C34D-6871-4475-AFF6-4F34E629DAA3}" srcOrd="1" destOrd="1" presId="urn:microsoft.com/office/officeart/2005/8/layout/cycle8"/>
    <dgm:cxn modelId="{2CA6EB50-4B23-4D34-B4CA-DC7586067C1D}" type="presOf" srcId="{45B3DB79-F612-4939-BA1A-9A1409955689}" destId="{CACC6B19-CA14-4E52-A612-87E80DEC23FD}" srcOrd="1" destOrd="2" presId="urn:microsoft.com/office/officeart/2005/8/layout/cycle8"/>
    <dgm:cxn modelId="{EE574551-7E82-44F1-9440-48EAE33D19D9}" srcId="{C7A1C82A-20D5-4699-B55B-5D917AE24AB5}" destId="{CC2D1AED-518E-4472-B554-42DD5AE86845}" srcOrd="0" destOrd="0" parTransId="{76BBD6B7-80F3-48C0-94F3-D4C37484A730}" sibTransId="{F67FD460-5DCF-4D56-803E-0D883CE0212C}"/>
    <dgm:cxn modelId="{F6839851-D417-4682-8BAE-68454290C2EB}" type="presOf" srcId="{103CCB91-9F2E-4FC4-A5CD-6D44BC25E80A}" destId="{D52632D1-EC13-41B6-951A-C2CF57E00D9F}" srcOrd="0" destOrd="1" presId="urn:microsoft.com/office/officeart/2005/8/layout/cycle8"/>
    <dgm:cxn modelId="{A5FEFA73-9D95-4694-B413-83075DC98655}" type="presOf" srcId="{B51476D9-9276-4D83-BF36-D88A5962794A}" destId="{017ED7EB-03A5-48C4-96BA-183E40C7DACA}" srcOrd="0" destOrd="2" presId="urn:microsoft.com/office/officeart/2005/8/layout/cycle8"/>
    <dgm:cxn modelId="{07542355-128E-4FE9-8E5F-6BD1AD7315DE}" type="presOf" srcId="{943B36E9-786E-4F02-9CF1-C545582AF48B}" destId="{A85FEC3C-2D93-4015-82F4-8AF1BB41B457}" srcOrd="0" destOrd="1" presId="urn:microsoft.com/office/officeart/2005/8/layout/cycle8"/>
    <dgm:cxn modelId="{14A73475-6E14-466D-A9C8-E7B56FC259E7}" type="presOf" srcId="{9F9242C8-40CC-48BC-BFDA-D336FD517E80}" destId="{D52632D1-EC13-41B6-951A-C2CF57E00D9F}" srcOrd="0" destOrd="0" presId="urn:microsoft.com/office/officeart/2005/8/layout/cycle8"/>
    <dgm:cxn modelId="{D260E058-9E94-430C-9BB4-372BCD42849B}" type="presOf" srcId="{B51476D9-9276-4D83-BF36-D88A5962794A}" destId="{87BBAF4D-2901-495C-9E0C-9A6A7BBDBCEE}" srcOrd="1" destOrd="2" presId="urn:microsoft.com/office/officeart/2005/8/layout/cycle8"/>
    <dgm:cxn modelId="{64F30659-B84D-4540-91A5-E7EC359DD119}" type="presOf" srcId="{6DD72DE1-3149-4694-889C-453AEE1C1F26}" destId="{FED3C34D-6871-4475-AFF6-4F34E629DAA3}" srcOrd="1" destOrd="2" presId="urn:microsoft.com/office/officeart/2005/8/layout/cycle8"/>
    <dgm:cxn modelId="{0A5F3982-1C4F-4D75-BC5A-58BD65271E2E}" type="presOf" srcId="{64E508FA-0E94-406E-BEEA-FD82B8375436}" destId="{FED3C34D-6871-4475-AFF6-4F34E629DAA3}" srcOrd="1" destOrd="0" presId="urn:microsoft.com/office/officeart/2005/8/layout/cycle8"/>
    <dgm:cxn modelId="{43CBA98B-95F2-49AD-A853-21FBBC08C8AA}" srcId="{CC2D1AED-518E-4472-B554-42DD5AE86845}" destId="{B51476D9-9276-4D83-BF36-D88A5962794A}" srcOrd="1" destOrd="0" parTransId="{F7DD1D94-F991-4CCE-B49D-C0D4657CB82D}" sibTransId="{3FFC392A-A52F-4645-9CE9-C9C0659715C6}"/>
    <dgm:cxn modelId="{90F54D95-EDCF-4E49-A915-C779129C2430}" type="presOf" srcId="{6DD72DE1-3149-4694-889C-453AEE1C1F26}" destId="{A85FEC3C-2D93-4015-82F4-8AF1BB41B457}" srcOrd="0" destOrd="2" presId="urn:microsoft.com/office/officeart/2005/8/layout/cycle8"/>
    <dgm:cxn modelId="{3A0A9D9D-EFC4-40FE-AD0E-C4ED154DF0AD}" type="presOf" srcId="{CA1717D0-3FF5-4605-A9B7-C34DCE381549}" destId="{87BBAF4D-2901-495C-9E0C-9A6A7BBDBCEE}" srcOrd="1" destOrd="1" presId="urn:microsoft.com/office/officeart/2005/8/layout/cycle8"/>
    <dgm:cxn modelId="{2F1575A4-CD01-4A99-B904-24197E543F36}" type="presOf" srcId="{CC2D1AED-518E-4472-B554-42DD5AE86845}" destId="{87BBAF4D-2901-495C-9E0C-9A6A7BBDBCEE}" srcOrd="1" destOrd="0" presId="urn:microsoft.com/office/officeart/2005/8/layout/cycle8"/>
    <dgm:cxn modelId="{D4EE33B7-8144-4D6A-A56C-E24FCD382A08}" srcId="{9F9242C8-40CC-48BC-BFDA-D336FD517E80}" destId="{45B3DB79-F612-4939-BA1A-9A1409955689}" srcOrd="1" destOrd="0" parTransId="{EA125ED6-D631-4546-98E2-E76FD9ED8A6B}" sibTransId="{BC75AA81-A6FD-41F5-B2CE-3EBF2FDF0D23}"/>
    <dgm:cxn modelId="{F1D5F6BE-CEB7-4D39-87CB-8F6D064E125E}" srcId="{64E508FA-0E94-406E-BEEA-FD82B8375436}" destId="{943B36E9-786E-4F02-9CF1-C545582AF48B}" srcOrd="0" destOrd="0" parTransId="{E86F836E-07DD-4C4A-AA1B-535CA0CD137A}" sibTransId="{4240509D-CD46-4A7D-BEC7-D3F0BA01636C}"/>
    <dgm:cxn modelId="{7B7D6AC8-92F3-4147-8A7A-3100AC7F29B6}" type="presOf" srcId="{C7A1C82A-20D5-4699-B55B-5D917AE24AB5}" destId="{1793499B-E27F-425D-BB41-1A11D46D166E}" srcOrd="0" destOrd="0" presId="urn:microsoft.com/office/officeart/2005/8/layout/cycle8"/>
    <dgm:cxn modelId="{271B4BCC-651B-4E5F-AD3D-C936FE9ECC73}" type="presOf" srcId="{64E508FA-0E94-406E-BEEA-FD82B8375436}" destId="{A85FEC3C-2D93-4015-82F4-8AF1BB41B457}" srcOrd="0" destOrd="0" presId="urn:microsoft.com/office/officeart/2005/8/layout/cycle8"/>
    <dgm:cxn modelId="{4DE139D3-09AB-4D1D-BA6C-4D29A7178725}" srcId="{64E508FA-0E94-406E-BEEA-FD82B8375436}" destId="{6DD72DE1-3149-4694-889C-453AEE1C1F26}" srcOrd="1" destOrd="0" parTransId="{EA2DCEA0-2648-4CDE-90CE-FDCB1AC16B63}" sibTransId="{3485B5C2-A56E-46E5-8D52-52B0EF7B86E2}"/>
    <dgm:cxn modelId="{EDE179D6-9C4B-49EC-9CB4-1DC59E7B601C}" type="presOf" srcId="{9F9242C8-40CC-48BC-BFDA-D336FD517E80}" destId="{CACC6B19-CA14-4E52-A612-87E80DEC23FD}" srcOrd="1" destOrd="0" presId="urn:microsoft.com/office/officeart/2005/8/layout/cycle8"/>
    <dgm:cxn modelId="{0C3BB8EF-28C3-4FED-A9FB-2D8D67EA87D8}" srcId="{CC2D1AED-518E-4472-B554-42DD5AE86845}" destId="{CA1717D0-3FF5-4605-A9B7-C34DCE381549}" srcOrd="0" destOrd="0" parTransId="{52A7C345-9B0A-4C2D-A15A-CCCCA52D631D}" sibTransId="{615E5763-D435-4A48-9850-5F78B01D4EE1}"/>
    <dgm:cxn modelId="{917B36F0-DBBD-4DDE-A46B-B00D678D0677}" type="presOf" srcId="{103CCB91-9F2E-4FC4-A5CD-6D44BC25E80A}" destId="{CACC6B19-CA14-4E52-A612-87E80DEC23FD}" srcOrd="1" destOrd="1" presId="urn:microsoft.com/office/officeart/2005/8/layout/cycle8"/>
    <dgm:cxn modelId="{74E22DFB-1840-4B2E-95D1-F5EC75C09505}" type="presOf" srcId="{45B3DB79-F612-4939-BA1A-9A1409955689}" destId="{D52632D1-EC13-41B6-951A-C2CF57E00D9F}" srcOrd="0" destOrd="2" presId="urn:microsoft.com/office/officeart/2005/8/layout/cycle8"/>
    <dgm:cxn modelId="{3A8D840F-5F7D-4083-8B74-6B04E63F0B56}" type="presParOf" srcId="{1793499B-E27F-425D-BB41-1A11D46D166E}" destId="{017ED7EB-03A5-48C4-96BA-183E40C7DACA}" srcOrd="0" destOrd="0" presId="urn:microsoft.com/office/officeart/2005/8/layout/cycle8"/>
    <dgm:cxn modelId="{ADA0E45A-84D6-41E3-A44D-F7448EF0C357}" type="presParOf" srcId="{1793499B-E27F-425D-BB41-1A11D46D166E}" destId="{3D8851F5-8DDC-40EA-BE01-7ECC307C1274}" srcOrd="1" destOrd="0" presId="urn:microsoft.com/office/officeart/2005/8/layout/cycle8"/>
    <dgm:cxn modelId="{2117E8FE-7A9F-4A1A-AACC-C1903A45B6B4}" type="presParOf" srcId="{1793499B-E27F-425D-BB41-1A11D46D166E}" destId="{0C6E6A7E-618E-431A-9F3F-84D4900FB60B}" srcOrd="2" destOrd="0" presId="urn:microsoft.com/office/officeart/2005/8/layout/cycle8"/>
    <dgm:cxn modelId="{924929A8-2703-4004-87E1-3457259DEA0B}" type="presParOf" srcId="{1793499B-E27F-425D-BB41-1A11D46D166E}" destId="{87BBAF4D-2901-495C-9E0C-9A6A7BBDBCEE}" srcOrd="3" destOrd="0" presId="urn:microsoft.com/office/officeart/2005/8/layout/cycle8"/>
    <dgm:cxn modelId="{9113D3B0-7FBB-4BFE-B693-CDEBB873639E}" type="presParOf" srcId="{1793499B-E27F-425D-BB41-1A11D46D166E}" destId="{A85FEC3C-2D93-4015-82F4-8AF1BB41B457}" srcOrd="4" destOrd="0" presId="urn:microsoft.com/office/officeart/2005/8/layout/cycle8"/>
    <dgm:cxn modelId="{1F520C87-1475-4BA4-AC7D-D8E9EA7C6402}" type="presParOf" srcId="{1793499B-E27F-425D-BB41-1A11D46D166E}" destId="{4807B82D-8B50-4750-A5C3-642BEC986004}" srcOrd="5" destOrd="0" presId="urn:microsoft.com/office/officeart/2005/8/layout/cycle8"/>
    <dgm:cxn modelId="{3241CD72-8968-4EF6-BA60-0BBFC29F1FEF}" type="presParOf" srcId="{1793499B-E27F-425D-BB41-1A11D46D166E}" destId="{85BEC3C4-F8DB-4247-8C62-A5080B8A12F3}" srcOrd="6" destOrd="0" presId="urn:microsoft.com/office/officeart/2005/8/layout/cycle8"/>
    <dgm:cxn modelId="{9CC5DE3F-6F70-4DD9-91E1-8327D822E942}" type="presParOf" srcId="{1793499B-E27F-425D-BB41-1A11D46D166E}" destId="{FED3C34D-6871-4475-AFF6-4F34E629DAA3}" srcOrd="7" destOrd="0" presId="urn:microsoft.com/office/officeart/2005/8/layout/cycle8"/>
    <dgm:cxn modelId="{CFA2811C-08DD-41A1-8108-A51493B21F49}" type="presParOf" srcId="{1793499B-E27F-425D-BB41-1A11D46D166E}" destId="{D52632D1-EC13-41B6-951A-C2CF57E00D9F}" srcOrd="8" destOrd="0" presId="urn:microsoft.com/office/officeart/2005/8/layout/cycle8"/>
    <dgm:cxn modelId="{04D08697-3D6C-425A-B68E-7AD3C1FF13AE}" type="presParOf" srcId="{1793499B-E27F-425D-BB41-1A11D46D166E}" destId="{1B73FA07-43E9-477B-8433-2B1D55C6F917}" srcOrd="9" destOrd="0" presId="urn:microsoft.com/office/officeart/2005/8/layout/cycle8"/>
    <dgm:cxn modelId="{F28E00CE-DFE9-4CB1-A7B6-B9FB7B011F7A}" type="presParOf" srcId="{1793499B-E27F-425D-BB41-1A11D46D166E}" destId="{3A7ED6A1-9D41-4729-B529-5D7D5CE30922}" srcOrd="10" destOrd="0" presId="urn:microsoft.com/office/officeart/2005/8/layout/cycle8"/>
    <dgm:cxn modelId="{C9910792-DB5A-448D-810C-A0D2C7B5FEE6}" type="presParOf" srcId="{1793499B-E27F-425D-BB41-1A11D46D166E}" destId="{CACC6B19-CA14-4E52-A612-87E80DEC23FD}" srcOrd="11" destOrd="0" presId="urn:microsoft.com/office/officeart/2005/8/layout/cycle8"/>
    <dgm:cxn modelId="{2AE11408-6456-49B4-99C0-3CD93910CB9D}" type="presParOf" srcId="{1793499B-E27F-425D-BB41-1A11D46D166E}" destId="{9F064451-B4CF-4435-8786-89401BB18E18}" srcOrd="12" destOrd="0" presId="urn:microsoft.com/office/officeart/2005/8/layout/cycle8"/>
    <dgm:cxn modelId="{098AD53F-7077-40F5-BFB1-3DA92403D8E1}" type="presParOf" srcId="{1793499B-E27F-425D-BB41-1A11D46D166E}" destId="{65B3A776-F2C6-4EF2-AF7D-4EF370A52CEC}" srcOrd="13" destOrd="0" presId="urn:microsoft.com/office/officeart/2005/8/layout/cycle8"/>
    <dgm:cxn modelId="{1A263D12-0396-4D27-931F-65AA11ED45F4}" type="presParOf" srcId="{1793499B-E27F-425D-BB41-1A11D46D166E}" destId="{2C19DC64-795B-456D-AC3E-9473C88BFF84}" srcOrd="1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CAB137A-FD1F-4580-BAF2-3D7376137D64}" type="doc">
      <dgm:prSet loTypeId="urn:microsoft.com/office/officeart/2005/8/layout/hierarchy5" loCatId="hierarchy" qsTypeId="urn:microsoft.com/office/officeart/2005/8/quickstyle/simple1" qsCatId="simple" csTypeId="urn:microsoft.com/office/officeart/2005/8/colors/colorful5" csCatId="colorful" phldr="1"/>
      <dgm:spPr/>
      <dgm:t>
        <a:bodyPr/>
        <a:lstStyle/>
        <a:p>
          <a:endParaRPr lang="en-US"/>
        </a:p>
      </dgm:t>
    </dgm:pt>
    <dgm:pt modelId="{02B1A806-797C-4ED4-8FBF-E648F2AD5A39}">
      <dgm:prSet phldrT="[Text]" custT="1"/>
      <dgm:spPr>
        <a:noFill/>
        <a:ln>
          <a:noFill/>
        </a:ln>
      </dgm:spPr>
      <dgm:t>
        <a:bodyPr/>
        <a:lstStyle/>
        <a:p>
          <a:r>
            <a:rPr lang="en-US" sz="1600" dirty="0">
              <a:solidFill>
                <a:schemeClr val="tx1"/>
              </a:solidFill>
              <a:latin typeface="Trebuchet MS "/>
            </a:rPr>
            <a:t>ISC</a:t>
          </a:r>
        </a:p>
      </dgm:t>
    </dgm:pt>
    <dgm:pt modelId="{600179AC-D1DA-4F2F-8F48-06839778F640}" type="sibTrans" cxnId="{C559D725-E4EE-438B-8D63-7D581EF6EC4E}">
      <dgm:prSet custT="1"/>
      <dgm:spPr>
        <a:ln>
          <a:solidFill>
            <a:srgbClr val="FF7D01"/>
          </a:solidFill>
        </a:ln>
      </dgm:spPr>
      <dgm:t>
        <a:bodyPr/>
        <a:lstStyle/>
        <a:p>
          <a:endParaRPr lang="en-US"/>
        </a:p>
      </dgm:t>
    </dgm:pt>
    <dgm:pt modelId="{CF9C2019-830A-4D74-B090-FE5D0AD289D9}" type="parTrans" cxnId="{C559D725-E4EE-438B-8D63-7D581EF6EC4E}">
      <dgm:prSet/>
      <dgm:spPr/>
      <dgm:t>
        <a:bodyPr/>
        <a:lstStyle/>
        <a:p>
          <a:endParaRPr lang="en-US"/>
        </a:p>
      </dgm:t>
    </dgm:pt>
    <dgm:pt modelId="{18020251-F4C4-4AC4-845A-89A40432B829}">
      <dgm:prSet/>
      <dgm:spPr>
        <a:noFill/>
        <a:ln>
          <a:noFill/>
        </a:ln>
      </dgm:spPr>
      <dgm:t>
        <a:bodyPr/>
        <a:lstStyle/>
        <a:p>
          <a:r>
            <a:rPr lang="en-US" dirty="0">
              <a:solidFill>
                <a:schemeClr val="tx1"/>
              </a:solidFill>
              <a:latin typeface="+mj-lt"/>
            </a:rPr>
            <a:t>First Nation </a:t>
          </a:r>
        </a:p>
      </dgm:t>
    </dgm:pt>
    <dgm:pt modelId="{A85FA429-CC8A-4387-806B-20540BA4E94C}" type="parTrans" cxnId="{47F65054-AEC2-4CAD-8981-FD75B7CDE04F}">
      <dgm:prSet>
        <dgm:style>
          <a:lnRef idx="0">
            <a:scrgbClr r="0" g="0" b="0"/>
          </a:lnRef>
          <a:fillRef idx="0">
            <a:scrgbClr r="0" g="0" b="0"/>
          </a:fillRef>
          <a:effectRef idx="0">
            <a:scrgbClr r="0" g="0" b="0"/>
          </a:effectRef>
          <a:fontRef idx="minor">
            <a:schemeClr val="tx1"/>
          </a:fontRef>
        </dgm:style>
      </dgm:prSet>
      <dgm:spPr>
        <a:ln w="38100" cap="flat" cmpd="sng" algn="ctr">
          <a:solidFill>
            <a:srgbClr val="2F5496"/>
          </a:solidFill>
          <a:prstDash val="solid"/>
          <a:round/>
          <a:headEnd type="none" w="med" len="med"/>
          <a:tailEnd type="arrow" w="med" len="med"/>
        </a:ln>
      </dgm:spPr>
      <dgm:t>
        <a:bodyPr/>
        <a:lstStyle/>
        <a:p>
          <a:endParaRPr lang="en-US" dirty="0"/>
        </a:p>
      </dgm:t>
    </dgm:pt>
    <dgm:pt modelId="{207E025B-CB24-445F-8AB5-0E2735AB722C}" type="sibTrans" cxnId="{47F65054-AEC2-4CAD-8981-FD75B7CDE04F}">
      <dgm:prSet/>
      <dgm:spPr>
        <a:ln>
          <a:solidFill>
            <a:srgbClr val="FF0000"/>
          </a:solidFill>
        </a:ln>
      </dgm:spPr>
      <dgm:t>
        <a:bodyPr/>
        <a:lstStyle/>
        <a:p>
          <a:endParaRPr lang="en-US"/>
        </a:p>
      </dgm:t>
    </dgm:pt>
    <dgm:pt modelId="{5DF30977-C3DB-4F6A-BC39-87233A608A51}">
      <dgm:prSet/>
      <dgm:spPr>
        <a:noFill/>
        <a:ln>
          <a:noFill/>
        </a:ln>
      </dgm:spPr>
      <dgm:t>
        <a:bodyPr/>
        <a:lstStyle/>
        <a:p>
          <a:r>
            <a:rPr lang="en-US" dirty="0">
              <a:solidFill>
                <a:schemeClr val="tx1"/>
              </a:solidFill>
              <a:latin typeface="Trebuchet MS "/>
            </a:rPr>
            <a:t>School</a:t>
          </a:r>
          <a:br>
            <a:rPr lang="en-US" dirty="0">
              <a:solidFill>
                <a:schemeClr val="tx1"/>
              </a:solidFill>
              <a:latin typeface="+mj-lt"/>
            </a:rPr>
          </a:br>
          <a:r>
            <a:rPr lang="en-US" dirty="0">
              <a:solidFill>
                <a:schemeClr val="tx1"/>
              </a:solidFill>
              <a:latin typeface="+mj-lt"/>
            </a:rPr>
            <a:t>District</a:t>
          </a:r>
        </a:p>
      </dgm:t>
    </dgm:pt>
    <dgm:pt modelId="{F7133630-29DC-4B4D-B42C-AA0B936717A2}" type="parTrans" cxnId="{62F7720B-1A83-405E-9EF8-F2DF8883B704}">
      <dgm:prSet>
        <dgm:style>
          <a:lnRef idx="0">
            <a:scrgbClr r="0" g="0" b="0"/>
          </a:lnRef>
          <a:fillRef idx="0">
            <a:scrgbClr r="0" g="0" b="0"/>
          </a:fillRef>
          <a:effectRef idx="0">
            <a:scrgbClr r="0" g="0" b="0"/>
          </a:effectRef>
          <a:fontRef idx="minor">
            <a:schemeClr val="tx1"/>
          </a:fontRef>
        </dgm:style>
      </dgm:prSet>
      <dgm:spPr>
        <a:ln w="38100" cap="flat" cmpd="sng" algn="ctr">
          <a:solidFill>
            <a:srgbClr val="2F5496"/>
          </a:solidFill>
          <a:prstDash val="solid"/>
          <a:round/>
          <a:headEnd type="none" w="med" len="med"/>
          <a:tailEnd type="arrow" w="med" len="med"/>
        </a:ln>
      </dgm:spPr>
      <dgm:t>
        <a:bodyPr/>
        <a:lstStyle/>
        <a:p>
          <a:endParaRPr lang="en-US" dirty="0"/>
        </a:p>
      </dgm:t>
    </dgm:pt>
    <dgm:pt modelId="{9DBE735D-8D98-49F9-A842-37756EE43C8F}" type="sibTrans" cxnId="{62F7720B-1A83-405E-9EF8-F2DF8883B704}">
      <dgm:prSet/>
      <dgm:spPr>
        <a:ln>
          <a:solidFill>
            <a:srgbClr val="2F5496"/>
          </a:solidFill>
        </a:ln>
      </dgm:spPr>
      <dgm:t>
        <a:bodyPr/>
        <a:lstStyle/>
        <a:p>
          <a:endParaRPr lang="en-US"/>
        </a:p>
      </dgm:t>
    </dgm:pt>
    <dgm:pt modelId="{BFFC6251-BA4B-4232-9099-9408A4F91B3B}" type="pres">
      <dgm:prSet presAssocID="{7CAB137A-FD1F-4580-BAF2-3D7376137D64}" presName="mainComposite" presStyleCnt="0">
        <dgm:presLayoutVars>
          <dgm:chPref val="1"/>
          <dgm:dir/>
          <dgm:animOne val="branch"/>
          <dgm:animLvl val="lvl"/>
          <dgm:resizeHandles val="exact"/>
        </dgm:presLayoutVars>
      </dgm:prSet>
      <dgm:spPr/>
    </dgm:pt>
    <dgm:pt modelId="{CFD1AB76-26AF-4DFA-97A6-18E0985FD392}" type="pres">
      <dgm:prSet presAssocID="{7CAB137A-FD1F-4580-BAF2-3D7376137D64}" presName="hierFlow" presStyleCnt="0"/>
      <dgm:spPr/>
    </dgm:pt>
    <dgm:pt modelId="{0BEF6440-24DF-4527-9FF5-F1EE94F4DF68}" type="pres">
      <dgm:prSet presAssocID="{7CAB137A-FD1F-4580-BAF2-3D7376137D64}" presName="hierChild1" presStyleCnt="0">
        <dgm:presLayoutVars>
          <dgm:chPref val="1"/>
          <dgm:animOne val="branch"/>
          <dgm:animLvl val="lvl"/>
        </dgm:presLayoutVars>
      </dgm:prSet>
      <dgm:spPr/>
    </dgm:pt>
    <dgm:pt modelId="{1A1863C9-7E56-4D00-B54F-6BC77E2074F8}" type="pres">
      <dgm:prSet presAssocID="{02B1A806-797C-4ED4-8FBF-E648F2AD5A39}" presName="Name17" presStyleCnt="0"/>
      <dgm:spPr/>
    </dgm:pt>
    <dgm:pt modelId="{0AFE0563-C13A-4766-BF78-0CB5F1489CDA}" type="pres">
      <dgm:prSet presAssocID="{02B1A806-797C-4ED4-8FBF-E648F2AD5A39}" presName="level1Shape" presStyleLbl="node0" presStyleIdx="0" presStyleCnt="1">
        <dgm:presLayoutVars>
          <dgm:chPref val="3"/>
        </dgm:presLayoutVars>
      </dgm:prSet>
      <dgm:spPr/>
    </dgm:pt>
    <dgm:pt modelId="{6FF52A67-7733-41FC-BE9E-2740747D1371}" type="pres">
      <dgm:prSet presAssocID="{02B1A806-797C-4ED4-8FBF-E648F2AD5A39}" presName="hierChild2" presStyleCnt="0"/>
      <dgm:spPr/>
    </dgm:pt>
    <dgm:pt modelId="{A2C943D7-CA9F-4262-8927-BCCAC943A73C}" type="pres">
      <dgm:prSet presAssocID="{A85FA429-CC8A-4387-806B-20540BA4E94C}" presName="Name25" presStyleLbl="parChTrans1D2" presStyleIdx="0" presStyleCnt="1"/>
      <dgm:spPr/>
    </dgm:pt>
    <dgm:pt modelId="{377FB098-7716-4713-9C19-0E6443C21211}" type="pres">
      <dgm:prSet presAssocID="{A85FA429-CC8A-4387-806B-20540BA4E94C}" presName="connTx" presStyleLbl="parChTrans1D2" presStyleIdx="0" presStyleCnt="1"/>
      <dgm:spPr/>
    </dgm:pt>
    <dgm:pt modelId="{100C0F94-C9E8-402D-B7BC-76B9DF219000}" type="pres">
      <dgm:prSet presAssocID="{18020251-F4C4-4AC4-845A-89A40432B829}" presName="Name30" presStyleCnt="0"/>
      <dgm:spPr/>
    </dgm:pt>
    <dgm:pt modelId="{64355A76-D481-435D-B526-0B69C04E3608}" type="pres">
      <dgm:prSet presAssocID="{18020251-F4C4-4AC4-845A-89A40432B829}" presName="level2Shape" presStyleLbl="node2" presStyleIdx="0" presStyleCnt="1"/>
      <dgm:spPr/>
    </dgm:pt>
    <dgm:pt modelId="{EE02E553-7AC2-49E6-8927-3FC3419F61A4}" type="pres">
      <dgm:prSet presAssocID="{18020251-F4C4-4AC4-845A-89A40432B829}" presName="hierChild3" presStyleCnt="0"/>
      <dgm:spPr/>
    </dgm:pt>
    <dgm:pt modelId="{56CD6DCB-DEE2-4E4C-9DC0-4EF60FA5C390}" type="pres">
      <dgm:prSet presAssocID="{F7133630-29DC-4B4D-B42C-AA0B936717A2}" presName="Name25" presStyleLbl="parChTrans1D3" presStyleIdx="0" presStyleCnt="1"/>
      <dgm:spPr/>
    </dgm:pt>
    <dgm:pt modelId="{6065B364-C32B-4FF6-9EFB-A7AD5938A133}" type="pres">
      <dgm:prSet presAssocID="{F7133630-29DC-4B4D-B42C-AA0B936717A2}" presName="connTx" presStyleLbl="parChTrans1D3" presStyleIdx="0" presStyleCnt="1"/>
      <dgm:spPr/>
    </dgm:pt>
    <dgm:pt modelId="{682E1FE2-BBB9-4CDD-89BC-B77E4D122B68}" type="pres">
      <dgm:prSet presAssocID="{5DF30977-C3DB-4F6A-BC39-87233A608A51}" presName="Name30" presStyleCnt="0"/>
      <dgm:spPr/>
    </dgm:pt>
    <dgm:pt modelId="{4696B852-7120-4E45-9059-E0101B41FFFF}" type="pres">
      <dgm:prSet presAssocID="{5DF30977-C3DB-4F6A-BC39-87233A608A51}" presName="level2Shape" presStyleLbl="node3" presStyleIdx="0" presStyleCnt="1"/>
      <dgm:spPr/>
    </dgm:pt>
    <dgm:pt modelId="{EA9EE4C6-86B8-4AB0-9E28-4BA8A476F15E}" type="pres">
      <dgm:prSet presAssocID="{5DF30977-C3DB-4F6A-BC39-87233A608A51}" presName="hierChild3" presStyleCnt="0"/>
      <dgm:spPr/>
    </dgm:pt>
    <dgm:pt modelId="{772169CF-81D6-4EA2-BD5F-0550F9893B25}" type="pres">
      <dgm:prSet presAssocID="{7CAB137A-FD1F-4580-BAF2-3D7376137D64}" presName="bgShapesFlow" presStyleCnt="0"/>
      <dgm:spPr/>
    </dgm:pt>
  </dgm:ptLst>
  <dgm:cxnLst>
    <dgm:cxn modelId="{62F7720B-1A83-405E-9EF8-F2DF8883B704}" srcId="{18020251-F4C4-4AC4-845A-89A40432B829}" destId="{5DF30977-C3DB-4F6A-BC39-87233A608A51}" srcOrd="0" destOrd="0" parTransId="{F7133630-29DC-4B4D-B42C-AA0B936717A2}" sibTransId="{9DBE735D-8D98-49F9-A842-37756EE43C8F}"/>
    <dgm:cxn modelId="{CA568B1B-C74B-4D52-8EC3-88ED9D310BDA}" type="presOf" srcId="{F7133630-29DC-4B4D-B42C-AA0B936717A2}" destId="{6065B364-C32B-4FF6-9EFB-A7AD5938A133}" srcOrd="1" destOrd="0" presId="urn:microsoft.com/office/officeart/2005/8/layout/hierarchy5"/>
    <dgm:cxn modelId="{C559D725-E4EE-438B-8D63-7D581EF6EC4E}" srcId="{7CAB137A-FD1F-4580-BAF2-3D7376137D64}" destId="{02B1A806-797C-4ED4-8FBF-E648F2AD5A39}" srcOrd="0" destOrd="0" parTransId="{CF9C2019-830A-4D74-B090-FE5D0AD289D9}" sibTransId="{600179AC-D1DA-4F2F-8F48-06839778F640}"/>
    <dgm:cxn modelId="{36FFF762-AE7F-4BE7-8B40-78A3D0C015C4}" type="presOf" srcId="{F7133630-29DC-4B4D-B42C-AA0B936717A2}" destId="{56CD6DCB-DEE2-4E4C-9DC0-4EF60FA5C390}" srcOrd="0" destOrd="0" presId="urn:microsoft.com/office/officeart/2005/8/layout/hierarchy5"/>
    <dgm:cxn modelId="{2C42BB45-F0FC-4A39-AE49-A071C60A5860}" type="presOf" srcId="{A85FA429-CC8A-4387-806B-20540BA4E94C}" destId="{377FB098-7716-4713-9C19-0E6443C21211}" srcOrd="1" destOrd="0" presId="urn:microsoft.com/office/officeart/2005/8/layout/hierarchy5"/>
    <dgm:cxn modelId="{39128450-FBB5-420C-862F-96432DF764FC}" type="presOf" srcId="{18020251-F4C4-4AC4-845A-89A40432B829}" destId="{64355A76-D481-435D-B526-0B69C04E3608}" srcOrd="0" destOrd="0" presId="urn:microsoft.com/office/officeart/2005/8/layout/hierarchy5"/>
    <dgm:cxn modelId="{47F65054-AEC2-4CAD-8981-FD75B7CDE04F}" srcId="{02B1A806-797C-4ED4-8FBF-E648F2AD5A39}" destId="{18020251-F4C4-4AC4-845A-89A40432B829}" srcOrd="0" destOrd="0" parTransId="{A85FA429-CC8A-4387-806B-20540BA4E94C}" sibTransId="{207E025B-CB24-445F-8AB5-0E2735AB722C}"/>
    <dgm:cxn modelId="{6080CF88-6CE4-47CC-B07F-51AAAE80472E}" type="presOf" srcId="{7CAB137A-FD1F-4580-BAF2-3D7376137D64}" destId="{BFFC6251-BA4B-4232-9099-9408A4F91B3B}" srcOrd="0" destOrd="0" presId="urn:microsoft.com/office/officeart/2005/8/layout/hierarchy5"/>
    <dgm:cxn modelId="{4B8B158A-43FF-4FBB-90D1-11553959515D}" type="presOf" srcId="{5DF30977-C3DB-4F6A-BC39-87233A608A51}" destId="{4696B852-7120-4E45-9059-E0101B41FFFF}" srcOrd="0" destOrd="0" presId="urn:microsoft.com/office/officeart/2005/8/layout/hierarchy5"/>
    <dgm:cxn modelId="{7543FEAA-3C8C-4482-A9EF-9E50963F7E26}" type="presOf" srcId="{A85FA429-CC8A-4387-806B-20540BA4E94C}" destId="{A2C943D7-CA9F-4262-8927-BCCAC943A73C}" srcOrd="0" destOrd="0" presId="urn:microsoft.com/office/officeart/2005/8/layout/hierarchy5"/>
    <dgm:cxn modelId="{742128C4-7C46-48A0-B87E-AD148C5F0D34}" type="presOf" srcId="{02B1A806-797C-4ED4-8FBF-E648F2AD5A39}" destId="{0AFE0563-C13A-4766-BF78-0CB5F1489CDA}" srcOrd="0" destOrd="0" presId="urn:microsoft.com/office/officeart/2005/8/layout/hierarchy5"/>
    <dgm:cxn modelId="{3DD97744-7733-4987-AE74-C8566ED3CC6B}" type="presParOf" srcId="{BFFC6251-BA4B-4232-9099-9408A4F91B3B}" destId="{CFD1AB76-26AF-4DFA-97A6-18E0985FD392}" srcOrd="0" destOrd="0" presId="urn:microsoft.com/office/officeart/2005/8/layout/hierarchy5"/>
    <dgm:cxn modelId="{782E899A-81F1-4DA9-867A-D090A1ACC7C3}" type="presParOf" srcId="{CFD1AB76-26AF-4DFA-97A6-18E0985FD392}" destId="{0BEF6440-24DF-4527-9FF5-F1EE94F4DF68}" srcOrd="0" destOrd="0" presId="urn:microsoft.com/office/officeart/2005/8/layout/hierarchy5"/>
    <dgm:cxn modelId="{10A123CD-93D2-4B42-AB3E-4D8A83632482}" type="presParOf" srcId="{0BEF6440-24DF-4527-9FF5-F1EE94F4DF68}" destId="{1A1863C9-7E56-4D00-B54F-6BC77E2074F8}" srcOrd="0" destOrd="0" presId="urn:microsoft.com/office/officeart/2005/8/layout/hierarchy5"/>
    <dgm:cxn modelId="{21B50C72-51AD-41F4-994B-7D5D0F9FE400}" type="presParOf" srcId="{1A1863C9-7E56-4D00-B54F-6BC77E2074F8}" destId="{0AFE0563-C13A-4766-BF78-0CB5F1489CDA}" srcOrd="0" destOrd="0" presId="urn:microsoft.com/office/officeart/2005/8/layout/hierarchy5"/>
    <dgm:cxn modelId="{B75C2B52-AA3B-436F-A0CC-7D88012D4A59}" type="presParOf" srcId="{1A1863C9-7E56-4D00-B54F-6BC77E2074F8}" destId="{6FF52A67-7733-41FC-BE9E-2740747D1371}" srcOrd="1" destOrd="0" presId="urn:microsoft.com/office/officeart/2005/8/layout/hierarchy5"/>
    <dgm:cxn modelId="{E3E76F69-C489-445E-9409-8533B882C107}" type="presParOf" srcId="{6FF52A67-7733-41FC-BE9E-2740747D1371}" destId="{A2C943D7-CA9F-4262-8927-BCCAC943A73C}" srcOrd="0" destOrd="0" presId="urn:microsoft.com/office/officeart/2005/8/layout/hierarchy5"/>
    <dgm:cxn modelId="{05D1E289-465D-4EC1-B095-F2D5E9FBD67D}" type="presParOf" srcId="{A2C943D7-CA9F-4262-8927-BCCAC943A73C}" destId="{377FB098-7716-4713-9C19-0E6443C21211}" srcOrd="0" destOrd="0" presId="urn:microsoft.com/office/officeart/2005/8/layout/hierarchy5"/>
    <dgm:cxn modelId="{E77BD8EF-E588-4B7A-90F8-4084D498D275}" type="presParOf" srcId="{6FF52A67-7733-41FC-BE9E-2740747D1371}" destId="{100C0F94-C9E8-402D-B7BC-76B9DF219000}" srcOrd="1" destOrd="0" presId="urn:microsoft.com/office/officeart/2005/8/layout/hierarchy5"/>
    <dgm:cxn modelId="{08266227-9A8A-43CB-9E51-4AC5008A3117}" type="presParOf" srcId="{100C0F94-C9E8-402D-B7BC-76B9DF219000}" destId="{64355A76-D481-435D-B526-0B69C04E3608}" srcOrd="0" destOrd="0" presId="urn:microsoft.com/office/officeart/2005/8/layout/hierarchy5"/>
    <dgm:cxn modelId="{EAB56E64-60D2-439E-961E-CF47C76ECC70}" type="presParOf" srcId="{100C0F94-C9E8-402D-B7BC-76B9DF219000}" destId="{EE02E553-7AC2-49E6-8927-3FC3419F61A4}" srcOrd="1" destOrd="0" presId="urn:microsoft.com/office/officeart/2005/8/layout/hierarchy5"/>
    <dgm:cxn modelId="{31FE3AF1-4D9C-4020-A6A1-B914792DB7F8}" type="presParOf" srcId="{EE02E553-7AC2-49E6-8927-3FC3419F61A4}" destId="{56CD6DCB-DEE2-4E4C-9DC0-4EF60FA5C390}" srcOrd="0" destOrd="0" presId="urn:microsoft.com/office/officeart/2005/8/layout/hierarchy5"/>
    <dgm:cxn modelId="{60629CAD-B1B0-476D-B252-E489F711393E}" type="presParOf" srcId="{56CD6DCB-DEE2-4E4C-9DC0-4EF60FA5C390}" destId="{6065B364-C32B-4FF6-9EFB-A7AD5938A133}" srcOrd="0" destOrd="0" presId="urn:microsoft.com/office/officeart/2005/8/layout/hierarchy5"/>
    <dgm:cxn modelId="{69F41DF8-D4C2-4BDE-94F6-E0D7944339A6}" type="presParOf" srcId="{EE02E553-7AC2-49E6-8927-3FC3419F61A4}" destId="{682E1FE2-BBB9-4CDD-89BC-B77E4D122B68}" srcOrd="1" destOrd="0" presId="urn:microsoft.com/office/officeart/2005/8/layout/hierarchy5"/>
    <dgm:cxn modelId="{978BD809-739C-4230-9F05-F9D0B441C63F}" type="presParOf" srcId="{682E1FE2-BBB9-4CDD-89BC-B77E4D122B68}" destId="{4696B852-7120-4E45-9059-E0101B41FFFF}" srcOrd="0" destOrd="0" presId="urn:microsoft.com/office/officeart/2005/8/layout/hierarchy5"/>
    <dgm:cxn modelId="{DCAFA397-6CE9-4BAD-86FC-C755A4350DB7}" type="presParOf" srcId="{682E1FE2-BBB9-4CDD-89BC-B77E4D122B68}" destId="{EA9EE4C6-86B8-4AB0-9E28-4BA8A476F15E}" srcOrd="1" destOrd="0" presId="urn:microsoft.com/office/officeart/2005/8/layout/hierarchy5"/>
    <dgm:cxn modelId="{4A621114-1AA1-44BE-B145-18D2EE35CB59}" type="presParOf" srcId="{BFFC6251-BA4B-4232-9099-9408A4F91B3B}" destId="{772169CF-81D6-4EA2-BD5F-0550F9893B25}" srcOrd="1" destOrd="0" presId="urn:microsoft.com/office/officeart/2005/8/layout/hierarchy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CAB137A-FD1F-4580-BAF2-3D7376137D64}" type="doc">
      <dgm:prSet loTypeId="urn:microsoft.com/office/officeart/2009/3/layout/HorizontalOrganizationChart" loCatId="hierarchy" qsTypeId="urn:microsoft.com/office/officeart/2005/8/quickstyle/simple1" qsCatId="simple" csTypeId="urn:microsoft.com/office/officeart/2005/8/colors/colorful5" csCatId="colorful" phldr="1"/>
      <dgm:spPr/>
      <dgm:t>
        <a:bodyPr/>
        <a:lstStyle/>
        <a:p>
          <a:endParaRPr lang="en-US"/>
        </a:p>
      </dgm:t>
    </dgm:pt>
    <dgm:pt modelId="{7309C8CE-9DB5-4C0C-BDD8-BBB3E0C6B212}">
      <dgm:prSet phldrT="[Text]" custT="1"/>
      <dgm:spPr>
        <a:noFill/>
        <a:ln>
          <a:noFill/>
        </a:ln>
      </dgm:spPr>
      <dgm:t>
        <a:bodyPr/>
        <a:lstStyle/>
        <a:p>
          <a:r>
            <a:rPr lang="en-US" sz="1800" dirty="0">
              <a:solidFill>
                <a:schemeClr val="tx1"/>
              </a:solidFill>
              <a:latin typeface="Trebuchet MS "/>
            </a:rPr>
            <a:t>ISC</a:t>
          </a:r>
        </a:p>
      </dgm:t>
    </dgm:pt>
    <dgm:pt modelId="{5088D404-18AF-4235-AEE4-B77DA3F9BBB5}" type="parTrans" cxnId="{EF7420AA-1F67-4209-B55C-7AAB5EB12C3A}">
      <dgm:prSet/>
      <dgm:spPr/>
      <dgm:t>
        <a:bodyPr/>
        <a:lstStyle/>
        <a:p>
          <a:endParaRPr lang="en-US"/>
        </a:p>
      </dgm:t>
    </dgm:pt>
    <dgm:pt modelId="{C6F3CDC7-910F-4283-A571-5DCF0B480868}" type="sibTrans" cxnId="{EF7420AA-1F67-4209-B55C-7AAB5EB12C3A}">
      <dgm:prSet/>
      <dgm:spPr>
        <a:ln>
          <a:solidFill>
            <a:srgbClr val="FF7D01"/>
          </a:solidFill>
        </a:ln>
      </dgm:spPr>
      <dgm:t>
        <a:bodyPr/>
        <a:lstStyle/>
        <a:p>
          <a:endParaRPr lang="en-US"/>
        </a:p>
      </dgm:t>
    </dgm:pt>
    <dgm:pt modelId="{5683C653-A05B-4D67-AE4A-5264827E2C75}">
      <dgm:prSet phldrT="[Text]" custT="1"/>
      <dgm:spPr>
        <a:noFill/>
        <a:ln>
          <a:noFill/>
        </a:ln>
      </dgm:spPr>
      <dgm:t>
        <a:bodyPr/>
        <a:lstStyle/>
        <a:p>
          <a:pPr algn="l"/>
          <a:r>
            <a:rPr lang="en-US" sz="1800" dirty="0">
              <a:solidFill>
                <a:schemeClr val="tx1"/>
              </a:solidFill>
              <a:latin typeface="Trebuchet MS "/>
            </a:rPr>
            <a:t>   First Nation </a:t>
          </a:r>
        </a:p>
      </dgm:t>
    </dgm:pt>
    <dgm:pt modelId="{AAADE093-EC7E-41B6-B49E-993A72ACFD6C}" type="parTrans" cxnId="{6675179E-AD47-4895-BF55-6F15216B21B7}">
      <dgm:prSet>
        <dgm:style>
          <a:lnRef idx="0">
            <a:scrgbClr r="0" g="0" b="0"/>
          </a:lnRef>
          <a:fillRef idx="0">
            <a:scrgbClr r="0" g="0" b="0"/>
          </a:fillRef>
          <a:effectRef idx="0">
            <a:scrgbClr r="0" g="0" b="0"/>
          </a:effectRef>
          <a:fontRef idx="minor">
            <a:schemeClr val="tx1"/>
          </a:fontRef>
        </dgm:style>
      </dgm:prSet>
      <dgm:spPr>
        <a:ln w="28575" cap="flat" cmpd="sng" algn="ctr">
          <a:solidFill>
            <a:srgbClr val="2F5496"/>
          </a:solidFill>
          <a:prstDash val="solid"/>
          <a:round/>
          <a:headEnd type="none" w="med" len="med"/>
          <a:tailEnd type="arrow" w="med" len="med"/>
        </a:ln>
      </dgm:spPr>
      <dgm:t>
        <a:bodyPr/>
        <a:lstStyle/>
        <a:p>
          <a:endParaRPr lang="en-US"/>
        </a:p>
      </dgm:t>
    </dgm:pt>
    <dgm:pt modelId="{047E59AF-72A3-4F84-9E36-CF65295F4F3C}" type="sibTrans" cxnId="{6675179E-AD47-4895-BF55-6F15216B21B7}">
      <dgm:prSet/>
      <dgm:spPr>
        <a:ln>
          <a:solidFill>
            <a:srgbClr val="FF0000"/>
          </a:solidFill>
        </a:ln>
      </dgm:spPr>
      <dgm:t>
        <a:bodyPr/>
        <a:lstStyle/>
        <a:p>
          <a:endParaRPr lang="en-US"/>
        </a:p>
      </dgm:t>
    </dgm:pt>
    <dgm:pt modelId="{02B1A806-797C-4ED4-8FBF-E648F2AD5A39}">
      <dgm:prSet phldrT="[Text]" custT="1"/>
      <dgm:spPr>
        <a:noFill/>
        <a:ln>
          <a:noFill/>
        </a:ln>
      </dgm:spPr>
      <dgm:t>
        <a:bodyPr/>
        <a:lstStyle/>
        <a:p>
          <a:r>
            <a:rPr lang="en-US" sz="1800" dirty="0">
              <a:solidFill>
                <a:schemeClr val="tx1"/>
              </a:solidFill>
              <a:latin typeface="+mj-lt"/>
            </a:rPr>
            <a:t> </a:t>
          </a:r>
          <a:r>
            <a:rPr lang="en-US" sz="1800" dirty="0">
              <a:solidFill>
                <a:schemeClr val="tx1"/>
              </a:solidFill>
              <a:latin typeface="Trebuchet MS "/>
            </a:rPr>
            <a:t>Province of BC</a:t>
          </a:r>
        </a:p>
      </dgm:t>
    </dgm:pt>
    <dgm:pt modelId="{CF9C2019-830A-4D74-B090-FE5D0AD289D9}" type="parTrans" cxnId="{C559D725-E4EE-438B-8D63-7D581EF6EC4E}">
      <dgm:prSet>
        <dgm:style>
          <a:lnRef idx="0">
            <a:scrgbClr r="0" g="0" b="0"/>
          </a:lnRef>
          <a:fillRef idx="0">
            <a:scrgbClr r="0" g="0" b="0"/>
          </a:fillRef>
          <a:effectRef idx="0">
            <a:scrgbClr r="0" g="0" b="0"/>
          </a:effectRef>
          <a:fontRef idx="minor">
            <a:schemeClr val="tx1"/>
          </a:fontRef>
        </dgm:style>
      </dgm:prSet>
      <dgm:spPr>
        <a:ln w="28575" cap="flat" cmpd="sng" algn="ctr">
          <a:solidFill>
            <a:srgbClr val="2F5496"/>
          </a:solidFill>
          <a:prstDash val="solid"/>
          <a:round/>
          <a:headEnd type="none" w="med" len="med"/>
          <a:tailEnd type="arrow" w="med" len="med"/>
        </a:ln>
      </dgm:spPr>
      <dgm:t>
        <a:bodyPr/>
        <a:lstStyle/>
        <a:p>
          <a:endParaRPr lang="en-US"/>
        </a:p>
      </dgm:t>
    </dgm:pt>
    <dgm:pt modelId="{600179AC-D1DA-4F2F-8F48-06839778F640}" type="sibTrans" cxnId="{C559D725-E4EE-438B-8D63-7D581EF6EC4E}">
      <dgm:prSet/>
      <dgm:spPr>
        <a:ln>
          <a:solidFill>
            <a:srgbClr val="2F5496"/>
          </a:solidFill>
        </a:ln>
      </dgm:spPr>
      <dgm:t>
        <a:bodyPr/>
        <a:lstStyle/>
        <a:p>
          <a:endParaRPr lang="en-US"/>
        </a:p>
      </dgm:t>
    </dgm:pt>
    <dgm:pt modelId="{F2D28613-148A-44CA-B3B7-84A21F2A764A}" type="pres">
      <dgm:prSet presAssocID="{7CAB137A-FD1F-4580-BAF2-3D7376137D64}" presName="hierChild1" presStyleCnt="0">
        <dgm:presLayoutVars>
          <dgm:orgChart val="1"/>
          <dgm:chPref val="1"/>
          <dgm:dir/>
          <dgm:animOne val="branch"/>
          <dgm:animLvl val="lvl"/>
          <dgm:resizeHandles/>
        </dgm:presLayoutVars>
      </dgm:prSet>
      <dgm:spPr/>
    </dgm:pt>
    <dgm:pt modelId="{E7841118-8F7F-4004-BFB2-F256E06E4FB4}" type="pres">
      <dgm:prSet presAssocID="{7309C8CE-9DB5-4C0C-BDD8-BBB3E0C6B212}" presName="hierRoot1" presStyleCnt="0">
        <dgm:presLayoutVars>
          <dgm:hierBranch val="init"/>
        </dgm:presLayoutVars>
      </dgm:prSet>
      <dgm:spPr/>
    </dgm:pt>
    <dgm:pt modelId="{905D5378-81FE-4FEE-A26B-1F857C61BE0D}" type="pres">
      <dgm:prSet presAssocID="{7309C8CE-9DB5-4C0C-BDD8-BBB3E0C6B212}" presName="rootComposite1" presStyleCnt="0"/>
      <dgm:spPr/>
    </dgm:pt>
    <dgm:pt modelId="{FCAF87C9-BCCD-422D-80E0-15DC335409B3}" type="pres">
      <dgm:prSet presAssocID="{7309C8CE-9DB5-4C0C-BDD8-BBB3E0C6B212}" presName="rootText1" presStyleLbl="node0" presStyleIdx="0" presStyleCnt="1" custScaleX="60758">
        <dgm:presLayoutVars>
          <dgm:chPref val="3"/>
        </dgm:presLayoutVars>
      </dgm:prSet>
      <dgm:spPr/>
    </dgm:pt>
    <dgm:pt modelId="{93D9A082-EAFB-4FB7-9CA8-E3B3B6DE3D5B}" type="pres">
      <dgm:prSet presAssocID="{7309C8CE-9DB5-4C0C-BDD8-BBB3E0C6B212}" presName="rootConnector1" presStyleLbl="node1" presStyleIdx="0" presStyleCnt="0"/>
      <dgm:spPr/>
    </dgm:pt>
    <dgm:pt modelId="{231F98F0-0EE1-42B5-9281-200B491A44C5}" type="pres">
      <dgm:prSet presAssocID="{7309C8CE-9DB5-4C0C-BDD8-BBB3E0C6B212}" presName="hierChild2" presStyleCnt="0"/>
      <dgm:spPr/>
    </dgm:pt>
    <dgm:pt modelId="{88AE6FE2-DCEB-490E-854C-F5E59F88BAA4}" type="pres">
      <dgm:prSet presAssocID="{AAADE093-EC7E-41B6-B49E-993A72ACFD6C}" presName="Name64" presStyleLbl="parChTrans1D2" presStyleIdx="0" presStyleCnt="2"/>
      <dgm:spPr/>
    </dgm:pt>
    <dgm:pt modelId="{36E135B8-6E71-438F-A832-7228CCF38591}" type="pres">
      <dgm:prSet presAssocID="{5683C653-A05B-4D67-AE4A-5264827E2C75}" presName="hierRoot2" presStyleCnt="0">
        <dgm:presLayoutVars>
          <dgm:hierBranch val="init"/>
        </dgm:presLayoutVars>
      </dgm:prSet>
      <dgm:spPr/>
    </dgm:pt>
    <dgm:pt modelId="{2CAF636B-638A-4064-B0B1-DE7C3931B591}" type="pres">
      <dgm:prSet presAssocID="{5683C653-A05B-4D67-AE4A-5264827E2C75}" presName="rootComposite" presStyleCnt="0"/>
      <dgm:spPr/>
    </dgm:pt>
    <dgm:pt modelId="{1A6DA558-0BA4-4BA4-A137-23EF03328202}" type="pres">
      <dgm:prSet presAssocID="{5683C653-A05B-4D67-AE4A-5264827E2C75}" presName="rootText" presStyleLbl="node2" presStyleIdx="0" presStyleCnt="2">
        <dgm:presLayoutVars>
          <dgm:chPref val="3"/>
        </dgm:presLayoutVars>
      </dgm:prSet>
      <dgm:spPr/>
    </dgm:pt>
    <dgm:pt modelId="{365AB013-ED84-4DD5-B6D6-69931F4C1FD1}" type="pres">
      <dgm:prSet presAssocID="{5683C653-A05B-4D67-AE4A-5264827E2C75}" presName="rootConnector" presStyleLbl="node2" presStyleIdx="0" presStyleCnt="2"/>
      <dgm:spPr/>
    </dgm:pt>
    <dgm:pt modelId="{CEFDBB75-7051-4F9B-B3B9-33AA8FDC17A5}" type="pres">
      <dgm:prSet presAssocID="{5683C653-A05B-4D67-AE4A-5264827E2C75}" presName="hierChild4" presStyleCnt="0"/>
      <dgm:spPr/>
    </dgm:pt>
    <dgm:pt modelId="{B9CB9BA0-70C4-4F8C-92D1-1C673756EB79}" type="pres">
      <dgm:prSet presAssocID="{5683C653-A05B-4D67-AE4A-5264827E2C75}" presName="hierChild5" presStyleCnt="0"/>
      <dgm:spPr/>
    </dgm:pt>
    <dgm:pt modelId="{CE5F781A-F03A-4268-92C6-7F77327ED1B7}" type="pres">
      <dgm:prSet presAssocID="{CF9C2019-830A-4D74-B090-FE5D0AD289D9}" presName="Name64" presStyleLbl="parChTrans1D2" presStyleIdx="1" presStyleCnt="2"/>
      <dgm:spPr/>
    </dgm:pt>
    <dgm:pt modelId="{2BE2086E-2698-4B8D-A92C-9D2D4DF94C5E}" type="pres">
      <dgm:prSet presAssocID="{02B1A806-797C-4ED4-8FBF-E648F2AD5A39}" presName="hierRoot2" presStyleCnt="0">
        <dgm:presLayoutVars>
          <dgm:hierBranch val="init"/>
        </dgm:presLayoutVars>
      </dgm:prSet>
      <dgm:spPr/>
    </dgm:pt>
    <dgm:pt modelId="{7BCDC568-E53E-402C-9D73-98EFB3F16CFD}" type="pres">
      <dgm:prSet presAssocID="{02B1A806-797C-4ED4-8FBF-E648F2AD5A39}" presName="rootComposite" presStyleCnt="0"/>
      <dgm:spPr/>
    </dgm:pt>
    <dgm:pt modelId="{80437AB2-50AB-4FDD-92D9-67FD199FEC08}" type="pres">
      <dgm:prSet presAssocID="{02B1A806-797C-4ED4-8FBF-E648F2AD5A39}" presName="rootText" presStyleLbl="node2" presStyleIdx="1" presStyleCnt="2" custScaleX="97423" custScaleY="92095">
        <dgm:presLayoutVars>
          <dgm:chPref val="3"/>
        </dgm:presLayoutVars>
      </dgm:prSet>
      <dgm:spPr/>
    </dgm:pt>
    <dgm:pt modelId="{457455CC-8092-41C9-AE26-F3A09CD1D74F}" type="pres">
      <dgm:prSet presAssocID="{02B1A806-797C-4ED4-8FBF-E648F2AD5A39}" presName="rootConnector" presStyleLbl="node2" presStyleIdx="1" presStyleCnt="2"/>
      <dgm:spPr/>
    </dgm:pt>
    <dgm:pt modelId="{E227B658-4499-4A80-8DAB-5775916CCC59}" type="pres">
      <dgm:prSet presAssocID="{02B1A806-797C-4ED4-8FBF-E648F2AD5A39}" presName="hierChild4" presStyleCnt="0"/>
      <dgm:spPr/>
    </dgm:pt>
    <dgm:pt modelId="{2CC27F13-6BFB-49D2-BF02-50DBA1A84222}" type="pres">
      <dgm:prSet presAssocID="{02B1A806-797C-4ED4-8FBF-E648F2AD5A39}" presName="hierChild5" presStyleCnt="0"/>
      <dgm:spPr/>
    </dgm:pt>
    <dgm:pt modelId="{71CEED56-BEB5-47B6-9B9A-D28BA6321CF0}" type="pres">
      <dgm:prSet presAssocID="{7309C8CE-9DB5-4C0C-BDD8-BBB3E0C6B212}" presName="hierChild3" presStyleCnt="0"/>
      <dgm:spPr/>
    </dgm:pt>
  </dgm:ptLst>
  <dgm:cxnLst>
    <dgm:cxn modelId="{C559D725-E4EE-438B-8D63-7D581EF6EC4E}" srcId="{7309C8CE-9DB5-4C0C-BDD8-BBB3E0C6B212}" destId="{02B1A806-797C-4ED4-8FBF-E648F2AD5A39}" srcOrd="1" destOrd="0" parTransId="{CF9C2019-830A-4D74-B090-FE5D0AD289D9}" sibTransId="{600179AC-D1DA-4F2F-8F48-06839778F640}"/>
    <dgm:cxn modelId="{AFF19961-78F0-4095-A71F-5633D7C85438}" type="presOf" srcId="{7CAB137A-FD1F-4580-BAF2-3D7376137D64}" destId="{F2D28613-148A-44CA-B3B7-84A21F2A764A}" srcOrd="0" destOrd="0" presId="urn:microsoft.com/office/officeart/2009/3/layout/HorizontalOrganizationChart"/>
    <dgm:cxn modelId="{920FC266-B237-4D46-BADC-058DACB8460C}" type="presOf" srcId="{7309C8CE-9DB5-4C0C-BDD8-BBB3E0C6B212}" destId="{FCAF87C9-BCCD-422D-80E0-15DC335409B3}" srcOrd="0" destOrd="0" presId="urn:microsoft.com/office/officeart/2009/3/layout/HorizontalOrganizationChart"/>
    <dgm:cxn modelId="{216BD269-EDCF-4130-B73F-9F39EF3DA9E0}" type="presOf" srcId="{CF9C2019-830A-4D74-B090-FE5D0AD289D9}" destId="{CE5F781A-F03A-4268-92C6-7F77327ED1B7}" srcOrd="0" destOrd="0" presId="urn:microsoft.com/office/officeart/2009/3/layout/HorizontalOrganizationChart"/>
    <dgm:cxn modelId="{BB0F7275-8271-485F-9C7E-915CAF9AADD2}" type="presOf" srcId="{5683C653-A05B-4D67-AE4A-5264827E2C75}" destId="{365AB013-ED84-4DD5-B6D6-69931F4C1FD1}" srcOrd="1" destOrd="0" presId="urn:microsoft.com/office/officeart/2009/3/layout/HorizontalOrganizationChart"/>
    <dgm:cxn modelId="{6675179E-AD47-4895-BF55-6F15216B21B7}" srcId="{7309C8CE-9DB5-4C0C-BDD8-BBB3E0C6B212}" destId="{5683C653-A05B-4D67-AE4A-5264827E2C75}" srcOrd="0" destOrd="0" parTransId="{AAADE093-EC7E-41B6-B49E-993A72ACFD6C}" sibTransId="{047E59AF-72A3-4F84-9E36-CF65295F4F3C}"/>
    <dgm:cxn modelId="{EF7420AA-1F67-4209-B55C-7AAB5EB12C3A}" srcId="{7CAB137A-FD1F-4580-BAF2-3D7376137D64}" destId="{7309C8CE-9DB5-4C0C-BDD8-BBB3E0C6B212}" srcOrd="0" destOrd="0" parTransId="{5088D404-18AF-4235-AEE4-B77DA3F9BBB5}" sibTransId="{C6F3CDC7-910F-4283-A571-5DCF0B480868}"/>
    <dgm:cxn modelId="{53F91CCD-048D-4876-9017-75652835C25C}" type="presOf" srcId="{02B1A806-797C-4ED4-8FBF-E648F2AD5A39}" destId="{80437AB2-50AB-4FDD-92D9-67FD199FEC08}" srcOrd="0" destOrd="0" presId="urn:microsoft.com/office/officeart/2009/3/layout/HorizontalOrganizationChart"/>
    <dgm:cxn modelId="{29FB2ED7-5833-49E2-BFB2-FF579E892422}" type="presOf" srcId="{5683C653-A05B-4D67-AE4A-5264827E2C75}" destId="{1A6DA558-0BA4-4BA4-A137-23EF03328202}" srcOrd="0" destOrd="0" presId="urn:microsoft.com/office/officeart/2009/3/layout/HorizontalOrganizationChart"/>
    <dgm:cxn modelId="{7AB326E5-F56F-4EC1-9F4A-71B5513E758A}" type="presOf" srcId="{02B1A806-797C-4ED4-8FBF-E648F2AD5A39}" destId="{457455CC-8092-41C9-AE26-F3A09CD1D74F}" srcOrd="1" destOrd="0" presId="urn:microsoft.com/office/officeart/2009/3/layout/HorizontalOrganizationChart"/>
    <dgm:cxn modelId="{1AB0A5EC-7405-4FEE-8B31-17C02CA7D2CF}" type="presOf" srcId="{7309C8CE-9DB5-4C0C-BDD8-BBB3E0C6B212}" destId="{93D9A082-EAFB-4FB7-9CA8-E3B3B6DE3D5B}" srcOrd="1" destOrd="0" presId="urn:microsoft.com/office/officeart/2009/3/layout/HorizontalOrganizationChart"/>
    <dgm:cxn modelId="{02C5A4FF-8E4B-44F5-81D7-5D120F196450}" type="presOf" srcId="{AAADE093-EC7E-41B6-B49E-993A72ACFD6C}" destId="{88AE6FE2-DCEB-490E-854C-F5E59F88BAA4}" srcOrd="0" destOrd="0" presId="urn:microsoft.com/office/officeart/2009/3/layout/HorizontalOrganizationChart"/>
    <dgm:cxn modelId="{C1017B36-A50F-43DF-B16E-C8FC2DF413E4}" type="presParOf" srcId="{F2D28613-148A-44CA-B3B7-84A21F2A764A}" destId="{E7841118-8F7F-4004-BFB2-F256E06E4FB4}" srcOrd="0" destOrd="0" presId="urn:microsoft.com/office/officeart/2009/3/layout/HorizontalOrganizationChart"/>
    <dgm:cxn modelId="{CF27E2F6-DE69-4827-95BC-2DF8E861F73D}" type="presParOf" srcId="{E7841118-8F7F-4004-BFB2-F256E06E4FB4}" destId="{905D5378-81FE-4FEE-A26B-1F857C61BE0D}" srcOrd="0" destOrd="0" presId="urn:microsoft.com/office/officeart/2009/3/layout/HorizontalOrganizationChart"/>
    <dgm:cxn modelId="{4B0ABDB7-0A71-4A4D-AAAA-09D4676CD8CA}" type="presParOf" srcId="{905D5378-81FE-4FEE-A26B-1F857C61BE0D}" destId="{FCAF87C9-BCCD-422D-80E0-15DC335409B3}" srcOrd="0" destOrd="0" presId="urn:microsoft.com/office/officeart/2009/3/layout/HorizontalOrganizationChart"/>
    <dgm:cxn modelId="{0C75B751-5053-42D0-8A81-05DAAF5955F6}" type="presParOf" srcId="{905D5378-81FE-4FEE-A26B-1F857C61BE0D}" destId="{93D9A082-EAFB-4FB7-9CA8-E3B3B6DE3D5B}" srcOrd="1" destOrd="0" presId="urn:microsoft.com/office/officeart/2009/3/layout/HorizontalOrganizationChart"/>
    <dgm:cxn modelId="{820C26C2-A56A-4C77-A62C-E85BA0D42EFF}" type="presParOf" srcId="{E7841118-8F7F-4004-BFB2-F256E06E4FB4}" destId="{231F98F0-0EE1-42B5-9281-200B491A44C5}" srcOrd="1" destOrd="0" presId="urn:microsoft.com/office/officeart/2009/3/layout/HorizontalOrganizationChart"/>
    <dgm:cxn modelId="{6451C5B4-C380-4CA1-A310-04CD767973AB}" type="presParOf" srcId="{231F98F0-0EE1-42B5-9281-200B491A44C5}" destId="{88AE6FE2-DCEB-490E-854C-F5E59F88BAA4}" srcOrd="0" destOrd="0" presId="urn:microsoft.com/office/officeart/2009/3/layout/HorizontalOrganizationChart"/>
    <dgm:cxn modelId="{35D691F4-5A9A-4D43-A28E-34B67735939A}" type="presParOf" srcId="{231F98F0-0EE1-42B5-9281-200B491A44C5}" destId="{36E135B8-6E71-438F-A832-7228CCF38591}" srcOrd="1" destOrd="0" presId="urn:microsoft.com/office/officeart/2009/3/layout/HorizontalOrganizationChart"/>
    <dgm:cxn modelId="{9E661133-8245-49C8-B601-7DE140914FD1}" type="presParOf" srcId="{36E135B8-6E71-438F-A832-7228CCF38591}" destId="{2CAF636B-638A-4064-B0B1-DE7C3931B591}" srcOrd="0" destOrd="0" presId="urn:microsoft.com/office/officeart/2009/3/layout/HorizontalOrganizationChart"/>
    <dgm:cxn modelId="{2CDF6275-F799-4A26-AFA0-A10941EA7015}" type="presParOf" srcId="{2CAF636B-638A-4064-B0B1-DE7C3931B591}" destId="{1A6DA558-0BA4-4BA4-A137-23EF03328202}" srcOrd="0" destOrd="0" presId="urn:microsoft.com/office/officeart/2009/3/layout/HorizontalOrganizationChart"/>
    <dgm:cxn modelId="{18ACD9E3-F3AC-456A-93D8-9AEBC72333A6}" type="presParOf" srcId="{2CAF636B-638A-4064-B0B1-DE7C3931B591}" destId="{365AB013-ED84-4DD5-B6D6-69931F4C1FD1}" srcOrd="1" destOrd="0" presId="urn:microsoft.com/office/officeart/2009/3/layout/HorizontalOrganizationChart"/>
    <dgm:cxn modelId="{CA6CC65D-BA75-4FEA-BD74-B527EBB0F02B}" type="presParOf" srcId="{36E135B8-6E71-438F-A832-7228CCF38591}" destId="{CEFDBB75-7051-4F9B-B3B9-33AA8FDC17A5}" srcOrd="1" destOrd="0" presId="urn:microsoft.com/office/officeart/2009/3/layout/HorizontalOrganizationChart"/>
    <dgm:cxn modelId="{D0986555-5B1D-47C4-AFD5-00D72D25C662}" type="presParOf" srcId="{36E135B8-6E71-438F-A832-7228CCF38591}" destId="{B9CB9BA0-70C4-4F8C-92D1-1C673756EB79}" srcOrd="2" destOrd="0" presId="urn:microsoft.com/office/officeart/2009/3/layout/HorizontalOrganizationChart"/>
    <dgm:cxn modelId="{392BEAF7-5E21-4E1E-9F27-2A52B4274F6B}" type="presParOf" srcId="{231F98F0-0EE1-42B5-9281-200B491A44C5}" destId="{CE5F781A-F03A-4268-92C6-7F77327ED1B7}" srcOrd="2" destOrd="0" presId="urn:microsoft.com/office/officeart/2009/3/layout/HorizontalOrganizationChart"/>
    <dgm:cxn modelId="{DF8C43FC-B900-4C41-8559-6AC8D7A1C4A0}" type="presParOf" srcId="{231F98F0-0EE1-42B5-9281-200B491A44C5}" destId="{2BE2086E-2698-4B8D-A92C-9D2D4DF94C5E}" srcOrd="3" destOrd="0" presId="urn:microsoft.com/office/officeart/2009/3/layout/HorizontalOrganizationChart"/>
    <dgm:cxn modelId="{E2559EF3-ADCB-4918-8F2C-793E22570A16}" type="presParOf" srcId="{2BE2086E-2698-4B8D-A92C-9D2D4DF94C5E}" destId="{7BCDC568-E53E-402C-9D73-98EFB3F16CFD}" srcOrd="0" destOrd="0" presId="urn:microsoft.com/office/officeart/2009/3/layout/HorizontalOrganizationChart"/>
    <dgm:cxn modelId="{04C4F232-D4E1-4139-9DD9-70FD08A3AB00}" type="presParOf" srcId="{7BCDC568-E53E-402C-9D73-98EFB3F16CFD}" destId="{80437AB2-50AB-4FDD-92D9-67FD199FEC08}" srcOrd="0" destOrd="0" presId="urn:microsoft.com/office/officeart/2009/3/layout/HorizontalOrganizationChart"/>
    <dgm:cxn modelId="{DB707071-A2FB-448B-80B2-5EBAD64B962F}" type="presParOf" srcId="{7BCDC568-E53E-402C-9D73-98EFB3F16CFD}" destId="{457455CC-8092-41C9-AE26-F3A09CD1D74F}" srcOrd="1" destOrd="0" presId="urn:microsoft.com/office/officeart/2009/3/layout/HorizontalOrganizationChart"/>
    <dgm:cxn modelId="{C87312A5-20D0-44C5-A233-865BFFD0FF2F}" type="presParOf" srcId="{2BE2086E-2698-4B8D-A92C-9D2D4DF94C5E}" destId="{E227B658-4499-4A80-8DAB-5775916CCC59}" srcOrd="1" destOrd="0" presId="urn:microsoft.com/office/officeart/2009/3/layout/HorizontalOrganizationChart"/>
    <dgm:cxn modelId="{11E6612A-17A7-4E5D-B112-4D110B80E5F7}" type="presParOf" srcId="{2BE2086E-2698-4B8D-A92C-9D2D4DF94C5E}" destId="{2CC27F13-6BFB-49D2-BF02-50DBA1A84222}" srcOrd="2" destOrd="0" presId="urn:microsoft.com/office/officeart/2009/3/layout/HorizontalOrganizationChart"/>
    <dgm:cxn modelId="{E8661549-5103-4858-A2D8-6EF7948EF2F7}" type="presParOf" srcId="{E7841118-8F7F-4004-BFB2-F256E06E4FB4}" destId="{71CEED56-BEB5-47B6-9B9A-D28BA6321CF0}" srcOrd="2" destOrd="0" presId="urn:microsoft.com/office/officeart/2009/3/layout/HorizontalOrganizationChar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CAB137A-FD1F-4580-BAF2-3D7376137D64}" type="doc">
      <dgm:prSet loTypeId="urn:microsoft.com/office/officeart/2009/3/layout/HorizontalOrganizationChart" loCatId="hierarchy" qsTypeId="urn:microsoft.com/office/officeart/2005/8/quickstyle/simple1" qsCatId="simple" csTypeId="urn:microsoft.com/office/officeart/2005/8/colors/colorful5" csCatId="colorful" phldr="1"/>
      <dgm:spPr/>
      <dgm:t>
        <a:bodyPr/>
        <a:lstStyle/>
        <a:p>
          <a:endParaRPr lang="en-US"/>
        </a:p>
      </dgm:t>
    </dgm:pt>
    <dgm:pt modelId="{7309C8CE-9DB5-4C0C-BDD8-BBB3E0C6B212}">
      <dgm:prSet phldrT="[Text]" custT="1"/>
      <dgm:spPr>
        <a:noFill/>
        <a:ln>
          <a:noFill/>
        </a:ln>
      </dgm:spPr>
      <dgm:t>
        <a:bodyPr/>
        <a:lstStyle/>
        <a:p>
          <a:r>
            <a:rPr lang="en-US" sz="1800" dirty="0">
              <a:solidFill>
                <a:schemeClr val="tx1"/>
              </a:solidFill>
              <a:latin typeface="Trebuchet MS "/>
            </a:rPr>
            <a:t>ISC</a:t>
          </a:r>
        </a:p>
      </dgm:t>
    </dgm:pt>
    <dgm:pt modelId="{5088D404-18AF-4235-AEE4-B77DA3F9BBB5}" type="parTrans" cxnId="{EF7420AA-1F67-4209-B55C-7AAB5EB12C3A}">
      <dgm:prSet/>
      <dgm:spPr/>
      <dgm:t>
        <a:bodyPr/>
        <a:lstStyle/>
        <a:p>
          <a:endParaRPr lang="en-US"/>
        </a:p>
      </dgm:t>
    </dgm:pt>
    <dgm:pt modelId="{C6F3CDC7-910F-4283-A571-5DCF0B480868}" type="sibTrans" cxnId="{EF7420AA-1F67-4209-B55C-7AAB5EB12C3A}">
      <dgm:prSet/>
      <dgm:spPr>
        <a:ln>
          <a:solidFill>
            <a:srgbClr val="FF7D01"/>
          </a:solidFill>
        </a:ln>
      </dgm:spPr>
      <dgm:t>
        <a:bodyPr/>
        <a:lstStyle/>
        <a:p>
          <a:endParaRPr lang="en-US"/>
        </a:p>
      </dgm:t>
    </dgm:pt>
    <dgm:pt modelId="{5683C653-A05B-4D67-AE4A-5264827E2C75}">
      <dgm:prSet phldrT="[Text]" custT="1"/>
      <dgm:spPr>
        <a:noFill/>
        <a:ln>
          <a:noFill/>
        </a:ln>
      </dgm:spPr>
      <dgm:t>
        <a:bodyPr/>
        <a:lstStyle/>
        <a:p>
          <a:pPr algn="l"/>
          <a:r>
            <a:rPr lang="en-US" sz="1800" dirty="0">
              <a:solidFill>
                <a:schemeClr val="tx1"/>
              </a:solidFill>
              <a:latin typeface="+mj-lt"/>
            </a:rPr>
            <a:t>   </a:t>
          </a:r>
          <a:r>
            <a:rPr lang="en-US" sz="1800" dirty="0">
              <a:solidFill>
                <a:schemeClr val="tx1"/>
              </a:solidFill>
              <a:latin typeface="Trebuchet MS "/>
            </a:rPr>
            <a:t>First Nation </a:t>
          </a:r>
        </a:p>
      </dgm:t>
    </dgm:pt>
    <dgm:pt modelId="{AAADE093-EC7E-41B6-B49E-993A72ACFD6C}" type="parTrans" cxnId="{6675179E-AD47-4895-BF55-6F15216B21B7}">
      <dgm:prSet>
        <dgm:style>
          <a:lnRef idx="0">
            <a:scrgbClr r="0" g="0" b="0"/>
          </a:lnRef>
          <a:fillRef idx="0">
            <a:scrgbClr r="0" g="0" b="0"/>
          </a:fillRef>
          <a:effectRef idx="0">
            <a:scrgbClr r="0" g="0" b="0"/>
          </a:effectRef>
          <a:fontRef idx="minor">
            <a:schemeClr val="tx1"/>
          </a:fontRef>
        </dgm:style>
      </dgm:prSet>
      <dgm:spPr>
        <a:ln w="28575" cap="flat" cmpd="sng" algn="ctr">
          <a:solidFill>
            <a:srgbClr val="2F5496"/>
          </a:solidFill>
          <a:prstDash val="solid"/>
          <a:round/>
          <a:headEnd type="none" w="med" len="med"/>
          <a:tailEnd type="arrow" w="med" len="med"/>
        </a:ln>
      </dgm:spPr>
      <dgm:t>
        <a:bodyPr/>
        <a:lstStyle/>
        <a:p>
          <a:endParaRPr lang="en-US"/>
        </a:p>
      </dgm:t>
    </dgm:pt>
    <dgm:pt modelId="{047E59AF-72A3-4F84-9E36-CF65295F4F3C}" type="sibTrans" cxnId="{6675179E-AD47-4895-BF55-6F15216B21B7}">
      <dgm:prSet/>
      <dgm:spPr>
        <a:ln>
          <a:solidFill>
            <a:srgbClr val="FF0000"/>
          </a:solidFill>
        </a:ln>
      </dgm:spPr>
      <dgm:t>
        <a:bodyPr/>
        <a:lstStyle/>
        <a:p>
          <a:endParaRPr lang="en-US"/>
        </a:p>
      </dgm:t>
    </dgm:pt>
    <dgm:pt modelId="{02B1A806-797C-4ED4-8FBF-E648F2AD5A39}">
      <dgm:prSet phldrT="[Text]" custT="1"/>
      <dgm:spPr>
        <a:noFill/>
        <a:ln>
          <a:noFill/>
        </a:ln>
      </dgm:spPr>
      <dgm:t>
        <a:bodyPr/>
        <a:lstStyle/>
        <a:p>
          <a:r>
            <a:rPr lang="en-US" sz="1800" dirty="0">
              <a:solidFill>
                <a:schemeClr val="tx1"/>
              </a:solidFill>
              <a:latin typeface="+mj-lt"/>
            </a:rPr>
            <a:t> </a:t>
          </a:r>
          <a:r>
            <a:rPr lang="en-US" sz="1800" dirty="0">
              <a:solidFill>
                <a:schemeClr val="tx1"/>
              </a:solidFill>
              <a:latin typeface="Trebuchet MS "/>
            </a:rPr>
            <a:t>Province of BC</a:t>
          </a:r>
        </a:p>
      </dgm:t>
    </dgm:pt>
    <dgm:pt modelId="{CF9C2019-830A-4D74-B090-FE5D0AD289D9}" type="parTrans" cxnId="{C559D725-E4EE-438B-8D63-7D581EF6EC4E}">
      <dgm:prSet>
        <dgm:style>
          <a:lnRef idx="0">
            <a:scrgbClr r="0" g="0" b="0"/>
          </a:lnRef>
          <a:fillRef idx="0">
            <a:scrgbClr r="0" g="0" b="0"/>
          </a:fillRef>
          <a:effectRef idx="0">
            <a:scrgbClr r="0" g="0" b="0"/>
          </a:effectRef>
          <a:fontRef idx="minor">
            <a:schemeClr val="tx1"/>
          </a:fontRef>
        </dgm:style>
      </dgm:prSet>
      <dgm:spPr>
        <a:ln w="28575" cap="flat" cmpd="sng" algn="ctr">
          <a:solidFill>
            <a:srgbClr val="2F5496"/>
          </a:solidFill>
          <a:prstDash val="solid"/>
          <a:round/>
          <a:headEnd type="none" w="med" len="med"/>
          <a:tailEnd type="arrow" w="med" len="med"/>
        </a:ln>
      </dgm:spPr>
      <dgm:t>
        <a:bodyPr/>
        <a:lstStyle/>
        <a:p>
          <a:endParaRPr lang="en-US"/>
        </a:p>
      </dgm:t>
    </dgm:pt>
    <dgm:pt modelId="{600179AC-D1DA-4F2F-8F48-06839778F640}" type="sibTrans" cxnId="{C559D725-E4EE-438B-8D63-7D581EF6EC4E}">
      <dgm:prSet/>
      <dgm:spPr>
        <a:ln>
          <a:solidFill>
            <a:srgbClr val="2F5496"/>
          </a:solidFill>
        </a:ln>
      </dgm:spPr>
      <dgm:t>
        <a:bodyPr/>
        <a:lstStyle/>
        <a:p>
          <a:endParaRPr lang="en-US"/>
        </a:p>
      </dgm:t>
    </dgm:pt>
    <dgm:pt modelId="{F2D28613-148A-44CA-B3B7-84A21F2A764A}" type="pres">
      <dgm:prSet presAssocID="{7CAB137A-FD1F-4580-BAF2-3D7376137D64}" presName="hierChild1" presStyleCnt="0">
        <dgm:presLayoutVars>
          <dgm:orgChart val="1"/>
          <dgm:chPref val="1"/>
          <dgm:dir/>
          <dgm:animOne val="branch"/>
          <dgm:animLvl val="lvl"/>
          <dgm:resizeHandles/>
        </dgm:presLayoutVars>
      </dgm:prSet>
      <dgm:spPr/>
    </dgm:pt>
    <dgm:pt modelId="{E7841118-8F7F-4004-BFB2-F256E06E4FB4}" type="pres">
      <dgm:prSet presAssocID="{7309C8CE-9DB5-4C0C-BDD8-BBB3E0C6B212}" presName="hierRoot1" presStyleCnt="0">
        <dgm:presLayoutVars>
          <dgm:hierBranch val="init"/>
        </dgm:presLayoutVars>
      </dgm:prSet>
      <dgm:spPr/>
    </dgm:pt>
    <dgm:pt modelId="{905D5378-81FE-4FEE-A26B-1F857C61BE0D}" type="pres">
      <dgm:prSet presAssocID="{7309C8CE-9DB5-4C0C-BDD8-BBB3E0C6B212}" presName="rootComposite1" presStyleCnt="0"/>
      <dgm:spPr/>
    </dgm:pt>
    <dgm:pt modelId="{FCAF87C9-BCCD-422D-80E0-15DC335409B3}" type="pres">
      <dgm:prSet presAssocID="{7309C8CE-9DB5-4C0C-BDD8-BBB3E0C6B212}" presName="rootText1" presStyleLbl="node0" presStyleIdx="0" presStyleCnt="1" custScaleX="60758">
        <dgm:presLayoutVars>
          <dgm:chPref val="3"/>
        </dgm:presLayoutVars>
      </dgm:prSet>
      <dgm:spPr/>
    </dgm:pt>
    <dgm:pt modelId="{93D9A082-EAFB-4FB7-9CA8-E3B3B6DE3D5B}" type="pres">
      <dgm:prSet presAssocID="{7309C8CE-9DB5-4C0C-BDD8-BBB3E0C6B212}" presName="rootConnector1" presStyleLbl="node1" presStyleIdx="0" presStyleCnt="0"/>
      <dgm:spPr/>
    </dgm:pt>
    <dgm:pt modelId="{231F98F0-0EE1-42B5-9281-200B491A44C5}" type="pres">
      <dgm:prSet presAssocID="{7309C8CE-9DB5-4C0C-BDD8-BBB3E0C6B212}" presName="hierChild2" presStyleCnt="0"/>
      <dgm:spPr/>
    </dgm:pt>
    <dgm:pt modelId="{88AE6FE2-DCEB-490E-854C-F5E59F88BAA4}" type="pres">
      <dgm:prSet presAssocID="{AAADE093-EC7E-41B6-B49E-993A72ACFD6C}" presName="Name64" presStyleLbl="parChTrans1D2" presStyleIdx="0" presStyleCnt="2"/>
      <dgm:spPr/>
    </dgm:pt>
    <dgm:pt modelId="{36E135B8-6E71-438F-A832-7228CCF38591}" type="pres">
      <dgm:prSet presAssocID="{5683C653-A05B-4D67-AE4A-5264827E2C75}" presName="hierRoot2" presStyleCnt="0">
        <dgm:presLayoutVars>
          <dgm:hierBranch val="init"/>
        </dgm:presLayoutVars>
      </dgm:prSet>
      <dgm:spPr/>
    </dgm:pt>
    <dgm:pt modelId="{2CAF636B-638A-4064-B0B1-DE7C3931B591}" type="pres">
      <dgm:prSet presAssocID="{5683C653-A05B-4D67-AE4A-5264827E2C75}" presName="rootComposite" presStyleCnt="0"/>
      <dgm:spPr/>
    </dgm:pt>
    <dgm:pt modelId="{1A6DA558-0BA4-4BA4-A137-23EF03328202}" type="pres">
      <dgm:prSet presAssocID="{5683C653-A05B-4D67-AE4A-5264827E2C75}" presName="rootText" presStyleLbl="node2" presStyleIdx="0" presStyleCnt="2">
        <dgm:presLayoutVars>
          <dgm:chPref val="3"/>
        </dgm:presLayoutVars>
      </dgm:prSet>
      <dgm:spPr/>
    </dgm:pt>
    <dgm:pt modelId="{365AB013-ED84-4DD5-B6D6-69931F4C1FD1}" type="pres">
      <dgm:prSet presAssocID="{5683C653-A05B-4D67-AE4A-5264827E2C75}" presName="rootConnector" presStyleLbl="node2" presStyleIdx="0" presStyleCnt="2"/>
      <dgm:spPr/>
    </dgm:pt>
    <dgm:pt modelId="{CEFDBB75-7051-4F9B-B3B9-33AA8FDC17A5}" type="pres">
      <dgm:prSet presAssocID="{5683C653-A05B-4D67-AE4A-5264827E2C75}" presName="hierChild4" presStyleCnt="0"/>
      <dgm:spPr/>
    </dgm:pt>
    <dgm:pt modelId="{B9CB9BA0-70C4-4F8C-92D1-1C673756EB79}" type="pres">
      <dgm:prSet presAssocID="{5683C653-A05B-4D67-AE4A-5264827E2C75}" presName="hierChild5" presStyleCnt="0"/>
      <dgm:spPr/>
    </dgm:pt>
    <dgm:pt modelId="{CE5F781A-F03A-4268-92C6-7F77327ED1B7}" type="pres">
      <dgm:prSet presAssocID="{CF9C2019-830A-4D74-B090-FE5D0AD289D9}" presName="Name64" presStyleLbl="parChTrans1D2" presStyleIdx="1" presStyleCnt="2"/>
      <dgm:spPr/>
    </dgm:pt>
    <dgm:pt modelId="{2BE2086E-2698-4B8D-A92C-9D2D4DF94C5E}" type="pres">
      <dgm:prSet presAssocID="{02B1A806-797C-4ED4-8FBF-E648F2AD5A39}" presName="hierRoot2" presStyleCnt="0">
        <dgm:presLayoutVars>
          <dgm:hierBranch val="init"/>
        </dgm:presLayoutVars>
      </dgm:prSet>
      <dgm:spPr/>
    </dgm:pt>
    <dgm:pt modelId="{7BCDC568-E53E-402C-9D73-98EFB3F16CFD}" type="pres">
      <dgm:prSet presAssocID="{02B1A806-797C-4ED4-8FBF-E648F2AD5A39}" presName="rootComposite" presStyleCnt="0"/>
      <dgm:spPr/>
    </dgm:pt>
    <dgm:pt modelId="{80437AB2-50AB-4FDD-92D9-67FD199FEC08}" type="pres">
      <dgm:prSet presAssocID="{02B1A806-797C-4ED4-8FBF-E648F2AD5A39}" presName="rootText" presStyleLbl="node2" presStyleIdx="1" presStyleCnt="2" custScaleX="96289" custScaleY="96020">
        <dgm:presLayoutVars>
          <dgm:chPref val="3"/>
        </dgm:presLayoutVars>
      </dgm:prSet>
      <dgm:spPr/>
    </dgm:pt>
    <dgm:pt modelId="{457455CC-8092-41C9-AE26-F3A09CD1D74F}" type="pres">
      <dgm:prSet presAssocID="{02B1A806-797C-4ED4-8FBF-E648F2AD5A39}" presName="rootConnector" presStyleLbl="node2" presStyleIdx="1" presStyleCnt="2"/>
      <dgm:spPr/>
    </dgm:pt>
    <dgm:pt modelId="{E227B658-4499-4A80-8DAB-5775916CCC59}" type="pres">
      <dgm:prSet presAssocID="{02B1A806-797C-4ED4-8FBF-E648F2AD5A39}" presName="hierChild4" presStyleCnt="0"/>
      <dgm:spPr/>
    </dgm:pt>
    <dgm:pt modelId="{2CC27F13-6BFB-49D2-BF02-50DBA1A84222}" type="pres">
      <dgm:prSet presAssocID="{02B1A806-797C-4ED4-8FBF-E648F2AD5A39}" presName="hierChild5" presStyleCnt="0"/>
      <dgm:spPr/>
    </dgm:pt>
    <dgm:pt modelId="{71CEED56-BEB5-47B6-9B9A-D28BA6321CF0}" type="pres">
      <dgm:prSet presAssocID="{7309C8CE-9DB5-4C0C-BDD8-BBB3E0C6B212}" presName="hierChild3" presStyleCnt="0"/>
      <dgm:spPr/>
    </dgm:pt>
  </dgm:ptLst>
  <dgm:cxnLst>
    <dgm:cxn modelId="{C559D725-E4EE-438B-8D63-7D581EF6EC4E}" srcId="{7309C8CE-9DB5-4C0C-BDD8-BBB3E0C6B212}" destId="{02B1A806-797C-4ED4-8FBF-E648F2AD5A39}" srcOrd="1" destOrd="0" parTransId="{CF9C2019-830A-4D74-B090-FE5D0AD289D9}" sibTransId="{600179AC-D1DA-4F2F-8F48-06839778F640}"/>
    <dgm:cxn modelId="{AFF19961-78F0-4095-A71F-5633D7C85438}" type="presOf" srcId="{7CAB137A-FD1F-4580-BAF2-3D7376137D64}" destId="{F2D28613-148A-44CA-B3B7-84A21F2A764A}" srcOrd="0" destOrd="0" presId="urn:microsoft.com/office/officeart/2009/3/layout/HorizontalOrganizationChart"/>
    <dgm:cxn modelId="{920FC266-B237-4D46-BADC-058DACB8460C}" type="presOf" srcId="{7309C8CE-9DB5-4C0C-BDD8-BBB3E0C6B212}" destId="{FCAF87C9-BCCD-422D-80E0-15DC335409B3}" srcOrd="0" destOrd="0" presId="urn:microsoft.com/office/officeart/2009/3/layout/HorizontalOrganizationChart"/>
    <dgm:cxn modelId="{216BD269-EDCF-4130-B73F-9F39EF3DA9E0}" type="presOf" srcId="{CF9C2019-830A-4D74-B090-FE5D0AD289D9}" destId="{CE5F781A-F03A-4268-92C6-7F77327ED1B7}" srcOrd="0" destOrd="0" presId="urn:microsoft.com/office/officeart/2009/3/layout/HorizontalOrganizationChart"/>
    <dgm:cxn modelId="{BB0F7275-8271-485F-9C7E-915CAF9AADD2}" type="presOf" srcId="{5683C653-A05B-4D67-AE4A-5264827E2C75}" destId="{365AB013-ED84-4DD5-B6D6-69931F4C1FD1}" srcOrd="1" destOrd="0" presId="urn:microsoft.com/office/officeart/2009/3/layout/HorizontalOrganizationChart"/>
    <dgm:cxn modelId="{6675179E-AD47-4895-BF55-6F15216B21B7}" srcId="{7309C8CE-9DB5-4C0C-BDD8-BBB3E0C6B212}" destId="{5683C653-A05B-4D67-AE4A-5264827E2C75}" srcOrd="0" destOrd="0" parTransId="{AAADE093-EC7E-41B6-B49E-993A72ACFD6C}" sibTransId="{047E59AF-72A3-4F84-9E36-CF65295F4F3C}"/>
    <dgm:cxn modelId="{EF7420AA-1F67-4209-B55C-7AAB5EB12C3A}" srcId="{7CAB137A-FD1F-4580-BAF2-3D7376137D64}" destId="{7309C8CE-9DB5-4C0C-BDD8-BBB3E0C6B212}" srcOrd="0" destOrd="0" parTransId="{5088D404-18AF-4235-AEE4-B77DA3F9BBB5}" sibTransId="{C6F3CDC7-910F-4283-A571-5DCF0B480868}"/>
    <dgm:cxn modelId="{53F91CCD-048D-4876-9017-75652835C25C}" type="presOf" srcId="{02B1A806-797C-4ED4-8FBF-E648F2AD5A39}" destId="{80437AB2-50AB-4FDD-92D9-67FD199FEC08}" srcOrd="0" destOrd="0" presId="urn:microsoft.com/office/officeart/2009/3/layout/HorizontalOrganizationChart"/>
    <dgm:cxn modelId="{29FB2ED7-5833-49E2-BFB2-FF579E892422}" type="presOf" srcId="{5683C653-A05B-4D67-AE4A-5264827E2C75}" destId="{1A6DA558-0BA4-4BA4-A137-23EF03328202}" srcOrd="0" destOrd="0" presId="urn:microsoft.com/office/officeart/2009/3/layout/HorizontalOrganizationChart"/>
    <dgm:cxn modelId="{7AB326E5-F56F-4EC1-9F4A-71B5513E758A}" type="presOf" srcId="{02B1A806-797C-4ED4-8FBF-E648F2AD5A39}" destId="{457455CC-8092-41C9-AE26-F3A09CD1D74F}" srcOrd="1" destOrd="0" presId="urn:microsoft.com/office/officeart/2009/3/layout/HorizontalOrganizationChart"/>
    <dgm:cxn modelId="{1AB0A5EC-7405-4FEE-8B31-17C02CA7D2CF}" type="presOf" srcId="{7309C8CE-9DB5-4C0C-BDD8-BBB3E0C6B212}" destId="{93D9A082-EAFB-4FB7-9CA8-E3B3B6DE3D5B}" srcOrd="1" destOrd="0" presId="urn:microsoft.com/office/officeart/2009/3/layout/HorizontalOrganizationChart"/>
    <dgm:cxn modelId="{02C5A4FF-8E4B-44F5-81D7-5D120F196450}" type="presOf" srcId="{AAADE093-EC7E-41B6-B49E-993A72ACFD6C}" destId="{88AE6FE2-DCEB-490E-854C-F5E59F88BAA4}" srcOrd="0" destOrd="0" presId="urn:microsoft.com/office/officeart/2009/3/layout/HorizontalOrganizationChart"/>
    <dgm:cxn modelId="{C1017B36-A50F-43DF-B16E-C8FC2DF413E4}" type="presParOf" srcId="{F2D28613-148A-44CA-B3B7-84A21F2A764A}" destId="{E7841118-8F7F-4004-BFB2-F256E06E4FB4}" srcOrd="0" destOrd="0" presId="urn:microsoft.com/office/officeart/2009/3/layout/HorizontalOrganizationChart"/>
    <dgm:cxn modelId="{CF27E2F6-DE69-4827-95BC-2DF8E861F73D}" type="presParOf" srcId="{E7841118-8F7F-4004-BFB2-F256E06E4FB4}" destId="{905D5378-81FE-4FEE-A26B-1F857C61BE0D}" srcOrd="0" destOrd="0" presId="urn:microsoft.com/office/officeart/2009/3/layout/HorizontalOrganizationChart"/>
    <dgm:cxn modelId="{4B0ABDB7-0A71-4A4D-AAAA-09D4676CD8CA}" type="presParOf" srcId="{905D5378-81FE-4FEE-A26B-1F857C61BE0D}" destId="{FCAF87C9-BCCD-422D-80E0-15DC335409B3}" srcOrd="0" destOrd="0" presId="urn:microsoft.com/office/officeart/2009/3/layout/HorizontalOrganizationChart"/>
    <dgm:cxn modelId="{0C75B751-5053-42D0-8A81-05DAAF5955F6}" type="presParOf" srcId="{905D5378-81FE-4FEE-A26B-1F857C61BE0D}" destId="{93D9A082-EAFB-4FB7-9CA8-E3B3B6DE3D5B}" srcOrd="1" destOrd="0" presId="urn:microsoft.com/office/officeart/2009/3/layout/HorizontalOrganizationChart"/>
    <dgm:cxn modelId="{820C26C2-A56A-4C77-A62C-E85BA0D42EFF}" type="presParOf" srcId="{E7841118-8F7F-4004-BFB2-F256E06E4FB4}" destId="{231F98F0-0EE1-42B5-9281-200B491A44C5}" srcOrd="1" destOrd="0" presId="urn:microsoft.com/office/officeart/2009/3/layout/HorizontalOrganizationChart"/>
    <dgm:cxn modelId="{6451C5B4-C380-4CA1-A310-04CD767973AB}" type="presParOf" srcId="{231F98F0-0EE1-42B5-9281-200B491A44C5}" destId="{88AE6FE2-DCEB-490E-854C-F5E59F88BAA4}" srcOrd="0" destOrd="0" presId="urn:microsoft.com/office/officeart/2009/3/layout/HorizontalOrganizationChart"/>
    <dgm:cxn modelId="{35D691F4-5A9A-4D43-A28E-34B67735939A}" type="presParOf" srcId="{231F98F0-0EE1-42B5-9281-200B491A44C5}" destId="{36E135B8-6E71-438F-A832-7228CCF38591}" srcOrd="1" destOrd="0" presId="urn:microsoft.com/office/officeart/2009/3/layout/HorizontalOrganizationChart"/>
    <dgm:cxn modelId="{9E661133-8245-49C8-B601-7DE140914FD1}" type="presParOf" srcId="{36E135B8-6E71-438F-A832-7228CCF38591}" destId="{2CAF636B-638A-4064-B0B1-DE7C3931B591}" srcOrd="0" destOrd="0" presId="urn:microsoft.com/office/officeart/2009/3/layout/HorizontalOrganizationChart"/>
    <dgm:cxn modelId="{2CDF6275-F799-4A26-AFA0-A10941EA7015}" type="presParOf" srcId="{2CAF636B-638A-4064-B0B1-DE7C3931B591}" destId="{1A6DA558-0BA4-4BA4-A137-23EF03328202}" srcOrd="0" destOrd="0" presId="urn:microsoft.com/office/officeart/2009/3/layout/HorizontalOrganizationChart"/>
    <dgm:cxn modelId="{18ACD9E3-F3AC-456A-93D8-9AEBC72333A6}" type="presParOf" srcId="{2CAF636B-638A-4064-B0B1-DE7C3931B591}" destId="{365AB013-ED84-4DD5-B6D6-69931F4C1FD1}" srcOrd="1" destOrd="0" presId="urn:microsoft.com/office/officeart/2009/3/layout/HorizontalOrganizationChart"/>
    <dgm:cxn modelId="{CA6CC65D-BA75-4FEA-BD74-B527EBB0F02B}" type="presParOf" srcId="{36E135B8-6E71-438F-A832-7228CCF38591}" destId="{CEFDBB75-7051-4F9B-B3B9-33AA8FDC17A5}" srcOrd="1" destOrd="0" presId="urn:microsoft.com/office/officeart/2009/3/layout/HorizontalOrganizationChart"/>
    <dgm:cxn modelId="{D0986555-5B1D-47C4-AFD5-00D72D25C662}" type="presParOf" srcId="{36E135B8-6E71-438F-A832-7228CCF38591}" destId="{B9CB9BA0-70C4-4F8C-92D1-1C673756EB79}" srcOrd="2" destOrd="0" presId="urn:microsoft.com/office/officeart/2009/3/layout/HorizontalOrganizationChart"/>
    <dgm:cxn modelId="{392BEAF7-5E21-4E1E-9F27-2A52B4274F6B}" type="presParOf" srcId="{231F98F0-0EE1-42B5-9281-200B491A44C5}" destId="{CE5F781A-F03A-4268-92C6-7F77327ED1B7}" srcOrd="2" destOrd="0" presId="urn:microsoft.com/office/officeart/2009/3/layout/HorizontalOrganizationChart"/>
    <dgm:cxn modelId="{DF8C43FC-B900-4C41-8559-6AC8D7A1C4A0}" type="presParOf" srcId="{231F98F0-0EE1-42B5-9281-200B491A44C5}" destId="{2BE2086E-2698-4B8D-A92C-9D2D4DF94C5E}" srcOrd="3" destOrd="0" presId="urn:microsoft.com/office/officeart/2009/3/layout/HorizontalOrganizationChart"/>
    <dgm:cxn modelId="{E2559EF3-ADCB-4918-8F2C-793E22570A16}" type="presParOf" srcId="{2BE2086E-2698-4B8D-A92C-9D2D4DF94C5E}" destId="{7BCDC568-E53E-402C-9D73-98EFB3F16CFD}" srcOrd="0" destOrd="0" presId="urn:microsoft.com/office/officeart/2009/3/layout/HorizontalOrganizationChart"/>
    <dgm:cxn modelId="{04C4F232-D4E1-4139-9DD9-70FD08A3AB00}" type="presParOf" srcId="{7BCDC568-E53E-402C-9D73-98EFB3F16CFD}" destId="{80437AB2-50AB-4FDD-92D9-67FD199FEC08}" srcOrd="0" destOrd="0" presId="urn:microsoft.com/office/officeart/2009/3/layout/HorizontalOrganizationChart"/>
    <dgm:cxn modelId="{DB707071-A2FB-448B-80B2-5EBAD64B962F}" type="presParOf" srcId="{7BCDC568-E53E-402C-9D73-98EFB3F16CFD}" destId="{457455CC-8092-41C9-AE26-F3A09CD1D74F}" srcOrd="1" destOrd="0" presId="urn:microsoft.com/office/officeart/2009/3/layout/HorizontalOrganizationChart"/>
    <dgm:cxn modelId="{C87312A5-20D0-44C5-A233-865BFFD0FF2F}" type="presParOf" srcId="{2BE2086E-2698-4B8D-A92C-9D2D4DF94C5E}" destId="{E227B658-4499-4A80-8DAB-5775916CCC59}" srcOrd="1" destOrd="0" presId="urn:microsoft.com/office/officeart/2009/3/layout/HorizontalOrganizationChart"/>
    <dgm:cxn modelId="{11E6612A-17A7-4E5D-B112-4D110B80E5F7}" type="presParOf" srcId="{2BE2086E-2698-4B8D-A92C-9D2D4DF94C5E}" destId="{2CC27F13-6BFB-49D2-BF02-50DBA1A84222}" srcOrd="2" destOrd="0" presId="urn:microsoft.com/office/officeart/2009/3/layout/HorizontalOrganizationChart"/>
    <dgm:cxn modelId="{E8661549-5103-4858-A2D8-6EF7948EF2F7}" type="presParOf" srcId="{E7841118-8F7F-4004-BFB2-F256E06E4FB4}" destId="{71CEED56-BEB5-47B6-9B9A-D28BA6321CF0}"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CAB137A-FD1F-4580-BAF2-3D7376137D64}" type="doc">
      <dgm:prSet loTypeId="urn:microsoft.com/office/officeart/2009/3/layout/HorizontalOrganizationChart" loCatId="hierarchy" qsTypeId="urn:microsoft.com/office/officeart/2005/8/quickstyle/simple1" qsCatId="simple" csTypeId="urn:microsoft.com/office/officeart/2005/8/colors/colorful5" csCatId="colorful" phldr="1"/>
      <dgm:spPr/>
      <dgm:t>
        <a:bodyPr/>
        <a:lstStyle/>
        <a:p>
          <a:endParaRPr lang="en-US"/>
        </a:p>
      </dgm:t>
    </dgm:pt>
    <dgm:pt modelId="{7309C8CE-9DB5-4C0C-BDD8-BBB3E0C6B212}">
      <dgm:prSet phldrT="[Text]" custT="1"/>
      <dgm:spPr>
        <a:noFill/>
        <a:ln>
          <a:noFill/>
        </a:ln>
      </dgm:spPr>
      <dgm:t>
        <a:bodyPr/>
        <a:lstStyle/>
        <a:p>
          <a:r>
            <a:rPr lang="en-US" sz="1800" dirty="0">
              <a:solidFill>
                <a:schemeClr val="tx1"/>
              </a:solidFill>
              <a:latin typeface="Trebuchet MS "/>
            </a:rPr>
            <a:t>ISC</a:t>
          </a:r>
        </a:p>
      </dgm:t>
    </dgm:pt>
    <dgm:pt modelId="{5088D404-18AF-4235-AEE4-B77DA3F9BBB5}" type="parTrans" cxnId="{EF7420AA-1F67-4209-B55C-7AAB5EB12C3A}">
      <dgm:prSet/>
      <dgm:spPr/>
      <dgm:t>
        <a:bodyPr/>
        <a:lstStyle/>
        <a:p>
          <a:endParaRPr lang="en-US"/>
        </a:p>
      </dgm:t>
    </dgm:pt>
    <dgm:pt modelId="{C6F3CDC7-910F-4283-A571-5DCF0B480868}" type="sibTrans" cxnId="{EF7420AA-1F67-4209-B55C-7AAB5EB12C3A}">
      <dgm:prSet/>
      <dgm:spPr>
        <a:ln>
          <a:solidFill>
            <a:srgbClr val="FF7D01"/>
          </a:solidFill>
        </a:ln>
      </dgm:spPr>
      <dgm:t>
        <a:bodyPr/>
        <a:lstStyle/>
        <a:p>
          <a:endParaRPr lang="en-US"/>
        </a:p>
      </dgm:t>
    </dgm:pt>
    <dgm:pt modelId="{5683C653-A05B-4D67-AE4A-5264827E2C75}">
      <dgm:prSet phldrT="[Text]" custT="1"/>
      <dgm:spPr>
        <a:noFill/>
        <a:ln>
          <a:noFill/>
        </a:ln>
      </dgm:spPr>
      <dgm:t>
        <a:bodyPr/>
        <a:lstStyle/>
        <a:p>
          <a:pPr algn="l"/>
          <a:r>
            <a:rPr lang="en-US" sz="1800" dirty="0">
              <a:solidFill>
                <a:schemeClr val="tx1"/>
              </a:solidFill>
              <a:latin typeface="+mj-lt"/>
            </a:rPr>
            <a:t>   </a:t>
          </a:r>
          <a:r>
            <a:rPr lang="en-US" sz="1800" dirty="0">
              <a:solidFill>
                <a:schemeClr val="tx1"/>
              </a:solidFill>
              <a:latin typeface="Trebuchet MS "/>
            </a:rPr>
            <a:t>First Nation </a:t>
          </a:r>
        </a:p>
      </dgm:t>
    </dgm:pt>
    <dgm:pt modelId="{AAADE093-EC7E-41B6-B49E-993A72ACFD6C}" type="parTrans" cxnId="{6675179E-AD47-4895-BF55-6F15216B21B7}">
      <dgm:prSet>
        <dgm:style>
          <a:lnRef idx="0">
            <a:scrgbClr r="0" g="0" b="0"/>
          </a:lnRef>
          <a:fillRef idx="0">
            <a:scrgbClr r="0" g="0" b="0"/>
          </a:fillRef>
          <a:effectRef idx="0">
            <a:scrgbClr r="0" g="0" b="0"/>
          </a:effectRef>
          <a:fontRef idx="minor">
            <a:schemeClr val="tx1"/>
          </a:fontRef>
        </dgm:style>
      </dgm:prSet>
      <dgm:spPr>
        <a:ln w="28575" cap="flat" cmpd="sng" algn="ctr">
          <a:solidFill>
            <a:srgbClr val="2F5496"/>
          </a:solidFill>
          <a:prstDash val="solid"/>
          <a:round/>
          <a:headEnd type="none" w="med" len="med"/>
          <a:tailEnd type="arrow" w="med" len="med"/>
        </a:ln>
      </dgm:spPr>
      <dgm:t>
        <a:bodyPr/>
        <a:lstStyle/>
        <a:p>
          <a:endParaRPr lang="en-US"/>
        </a:p>
      </dgm:t>
    </dgm:pt>
    <dgm:pt modelId="{047E59AF-72A3-4F84-9E36-CF65295F4F3C}" type="sibTrans" cxnId="{6675179E-AD47-4895-BF55-6F15216B21B7}">
      <dgm:prSet/>
      <dgm:spPr>
        <a:ln>
          <a:solidFill>
            <a:srgbClr val="FF0000"/>
          </a:solidFill>
        </a:ln>
      </dgm:spPr>
      <dgm:t>
        <a:bodyPr/>
        <a:lstStyle/>
        <a:p>
          <a:endParaRPr lang="en-US"/>
        </a:p>
      </dgm:t>
    </dgm:pt>
    <dgm:pt modelId="{02B1A806-797C-4ED4-8FBF-E648F2AD5A39}">
      <dgm:prSet phldrT="[Text]" custT="1"/>
      <dgm:spPr>
        <a:noFill/>
        <a:ln>
          <a:noFill/>
        </a:ln>
      </dgm:spPr>
      <dgm:t>
        <a:bodyPr/>
        <a:lstStyle/>
        <a:p>
          <a:r>
            <a:rPr lang="en-US" sz="1800" dirty="0">
              <a:solidFill>
                <a:schemeClr val="tx1"/>
              </a:solidFill>
              <a:latin typeface="+mj-lt"/>
            </a:rPr>
            <a:t>Province of BC</a:t>
          </a:r>
        </a:p>
      </dgm:t>
    </dgm:pt>
    <dgm:pt modelId="{CF9C2019-830A-4D74-B090-FE5D0AD289D9}" type="parTrans" cxnId="{C559D725-E4EE-438B-8D63-7D581EF6EC4E}">
      <dgm:prSet>
        <dgm:style>
          <a:lnRef idx="0">
            <a:scrgbClr r="0" g="0" b="0"/>
          </a:lnRef>
          <a:fillRef idx="0">
            <a:scrgbClr r="0" g="0" b="0"/>
          </a:fillRef>
          <a:effectRef idx="0">
            <a:scrgbClr r="0" g="0" b="0"/>
          </a:effectRef>
          <a:fontRef idx="minor">
            <a:schemeClr val="tx1"/>
          </a:fontRef>
        </dgm:style>
      </dgm:prSet>
      <dgm:spPr>
        <a:ln w="28575" cap="flat" cmpd="sng" algn="ctr">
          <a:solidFill>
            <a:srgbClr val="2F5496"/>
          </a:solidFill>
          <a:prstDash val="solid"/>
          <a:round/>
          <a:headEnd type="none" w="med" len="med"/>
          <a:tailEnd type="arrow" w="med" len="med"/>
        </a:ln>
      </dgm:spPr>
      <dgm:t>
        <a:bodyPr/>
        <a:lstStyle/>
        <a:p>
          <a:endParaRPr lang="en-US"/>
        </a:p>
      </dgm:t>
    </dgm:pt>
    <dgm:pt modelId="{600179AC-D1DA-4F2F-8F48-06839778F640}" type="sibTrans" cxnId="{C559D725-E4EE-438B-8D63-7D581EF6EC4E}">
      <dgm:prSet/>
      <dgm:spPr>
        <a:ln>
          <a:solidFill>
            <a:srgbClr val="2F5496"/>
          </a:solidFill>
        </a:ln>
      </dgm:spPr>
      <dgm:t>
        <a:bodyPr/>
        <a:lstStyle/>
        <a:p>
          <a:endParaRPr lang="en-US"/>
        </a:p>
      </dgm:t>
    </dgm:pt>
    <dgm:pt modelId="{F2D28613-148A-44CA-B3B7-84A21F2A764A}" type="pres">
      <dgm:prSet presAssocID="{7CAB137A-FD1F-4580-BAF2-3D7376137D64}" presName="hierChild1" presStyleCnt="0">
        <dgm:presLayoutVars>
          <dgm:orgChart val="1"/>
          <dgm:chPref val="1"/>
          <dgm:dir/>
          <dgm:animOne val="branch"/>
          <dgm:animLvl val="lvl"/>
          <dgm:resizeHandles/>
        </dgm:presLayoutVars>
      </dgm:prSet>
      <dgm:spPr/>
    </dgm:pt>
    <dgm:pt modelId="{E7841118-8F7F-4004-BFB2-F256E06E4FB4}" type="pres">
      <dgm:prSet presAssocID="{7309C8CE-9DB5-4C0C-BDD8-BBB3E0C6B212}" presName="hierRoot1" presStyleCnt="0">
        <dgm:presLayoutVars>
          <dgm:hierBranch val="init"/>
        </dgm:presLayoutVars>
      </dgm:prSet>
      <dgm:spPr/>
    </dgm:pt>
    <dgm:pt modelId="{905D5378-81FE-4FEE-A26B-1F857C61BE0D}" type="pres">
      <dgm:prSet presAssocID="{7309C8CE-9DB5-4C0C-BDD8-BBB3E0C6B212}" presName="rootComposite1" presStyleCnt="0"/>
      <dgm:spPr/>
    </dgm:pt>
    <dgm:pt modelId="{FCAF87C9-BCCD-422D-80E0-15DC335409B3}" type="pres">
      <dgm:prSet presAssocID="{7309C8CE-9DB5-4C0C-BDD8-BBB3E0C6B212}" presName="rootText1" presStyleLbl="node0" presStyleIdx="0" presStyleCnt="1" custScaleX="60758">
        <dgm:presLayoutVars>
          <dgm:chPref val="3"/>
        </dgm:presLayoutVars>
      </dgm:prSet>
      <dgm:spPr/>
    </dgm:pt>
    <dgm:pt modelId="{93D9A082-EAFB-4FB7-9CA8-E3B3B6DE3D5B}" type="pres">
      <dgm:prSet presAssocID="{7309C8CE-9DB5-4C0C-BDD8-BBB3E0C6B212}" presName="rootConnector1" presStyleLbl="node1" presStyleIdx="0" presStyleCnt="0"/>
      <dgm:spPr/>
    </dgm:pt>
    <dgm:pt modelId="{231F98F0-0EE1-42B5-9281-200B491A44C5}" type="pres">
      <dgm:prSet presAssocID="{7309C8CE-9DB5-4C0C-BDD8-BBB3E0C6B212}" presName="hierChild2" presStyleCnt="0"/>
      <dgm:spPr/>
    </dgm:pt>
    <dgm:pt modelId="{88AE6FE2-DCEB-490E-854C-F5E59F88BAA4}" type="pres">
      <dgm:prSet presAssocID="{AAADE093-EC7E-41B6-B49E-993A72ACFD6C}" presName="Name64" presStyleLbl="parChTrans1D2" presStyleIdx="0" presStyleCnt="2"/>
      <dgm:spPr/>
    </dgm:pt>
    <dgm:pt modelId="{36E135B8-6E71-438F-A832-7228CCF38591}" type="pres">
      <dgm:prSet presAssocID="{5683C653-A05B-4D67-AE4A-5264827E2C75}" presName="hierRoot2" presStyleCnt="0">
        <dgm:presLayoutVars>
          <dgm:hierBranch val="init"/>
        </dgm:presLayoutVars>
      </dgm:prSet>
      <dgm:spPr/>
    </dgm:pt>
    <dgm:pt modelId="{2CAF636B-638A-4064-B0B1-DE7C3931B591}" type="pres">
      <dgm:prSet presAssocID="{5683C653-A05B-4D67-AE4A-5264827E2C75}" presName="rootComposite" presStyleCnt="0"/>
      <dgm:spPr/>
    </dgm:pt>
    <dgm:pt modelId="{1A6DA558-0BA4-4BA4-A137-23EF03328202}" type="pres">
      <dgm:prSet presAssocID="{5683C653-A05B-4D67-AE4A-5264827E2C75}" presName="rootText" presStyleLbl="node2" presStyleIdx="0" presStyleCnt="2">
        <dgm:presLayoutVars>
          <dgm:chPref val="3"/>
        </dgm:presLayoutVars>
      </dgm:prSet>
      <dgm:spPr/>
    </dgm:pt>
    <dgm:pt modelId="{365AB013-ED84-4DD5-B6D6-69931F4C1FD1}" type="pres">
      <dgm:prSet presAssocID="{5683C653-A05B-4D67-AE4A-5264827E2C75}" presName="rootConnector" presStyleLbl="node2" presStyleIdx="0" presStyleCnt="2"/>
      <dgm:spPr/>
    </dgm:pt>
    <dgm:pt modelId="{CEFDBB75-7051-4F9B-B3B9-33AA8FDC17A5}" type="pres">
      <dgm:prSet presAssocID="{5683C653-A05B-4D67-AE4A-5264827E2C75}" presName="hierChild4" presStyleCnt="0"/>
      <dgm:spPr/>
    </dgm:pt>
    <dgm:pt modelId="{B9CB9BA0-70C4-4F8C-92D1-1C673756EB79}" type="pres">
      <dgm:prSet presAssocID="{5683C653-A05B-4D67-AE4A-5264827E2C75}" presName="hierChild5" presStyleCnt="0"/>
      <dgm:spPr/>
    </dgm:pt>
    <dgm:pt modelId="{CE5F781A-F03A-4268-92C6-7F77327ED1B7}" type="pres">
      <dgm:prSet presAssocID="{CF9C2019-830A-4D74-B090-FE5D0AD289D9}" presName="Name64" presStyleLbl="parChTrans1D2" presStyleIdx="1" presStyleCnt="2"/>
      <dgm:spPr/>
    </dgm:pt>
    <dgm:pt modelId="{2BE2086E-2698-4B8D-A92C-9D2D4DF94C5E}" type="pres">
      <dgm:prSet presAssocID="{02B1A806-797C-4ED4-8FBF-E648F2AD5A39}" presName="hierRoot2" presStyleCnt="0">
        <dgm:presLayoutVars>
          <dgm:hierBranch val="init"/>
        </dgm:presLayoutVars>
      </dgm:prSet>
      <dgm:spPr/>
    </dgm:pt>
    <dgm:pt modelId="{7BCDC568-E53E-402C-9D73-98EFB3F16CFD}" type="pres">
      <dgm:prSet presAssocID="{02B1A806-797C-4ED4-8FBF-E648F2AD5A39}" presName="rootComposite" presStyleCnt="0"/>
      <dgm:spPr/>
    </dgm:pt>
    <dgm:pt modelId="{80437AB2-50AB-4FDD-92D9-67FD199FEC08}" type="pres">
      <dgm:prSet presAssocID="{02B1A806-797C-4ED4-8FBF-E648F2AD5A39}" presName="rootText" presStyleLbl="node2" presStyleIdx="1" presStyleCnt="2" custScaleX="72536" custScaleY="51424">
        <dgm:presLayoutVars>
          <dgm:chPref val="3"/>
        </dgm:presLayoutVars>
      </dgm:prSet>
      <dgm:spPr/>
    </dgm:pt>
    <dgm:pt modelId="{457455CC-8092-41C9-AE26-F3A09CD1D74F}" type="pres">
      <dgm:prSet presAssocID="{02B1A806-797C-4ED4-8FBF-E648F2AD5A39}" presName="rootConnector" presStyleLbl="node2" presStyleIdx="1" presStyleCnt="2"/>
      <dgm:spPr/>
    </dgm:pt>
    <dgm:pt modelId="{E227B658-4499-4A80-8DAB-5775916CCC59}" type="pres">
      <dgm:prSet presAssocID="{02B1A806-797C-4ED4-8FBF-E648F2AD5A39}" presName="hierChild4" presStyleCnt="0"/>
      <dgm:spPr/>
    </dgm:pt>
    <dgm:pt modelId="{2CC27F13-6BFB-49D2-BF02-50DBA1A84222}" type="pres">
      <dgm:prSet presAssocID="{02B1A806-797C-4ED4-8FBF-E648F2AD5A39}" presName="hierChild5" presStyleCnt="0"/>
      <dgm:spPr/>
    </dgm:pt>
    <dgm:pt modelId="{71CEED56-BEB5-47B6-9B9A-D28BA6321CF0}" type="pres">
      <dgm:prSet presAssocID="{7309C8CE-9DB5-4C0C-BDD8-BBB3E0C6B212}" presName="hierChild3" presStyleCnt="0"/>
      <dgm:spPr/>
    </dgm:pt>
  </dgm:ptLst>
  <dgm:cxnLst>
    <dgm:cxn modelId="{C559D725-E4EE-438B-8D63-7D581EF6EC4E}" srcId="{7309C8CE-9DB5-4C0C-BDD8-BBB3E0C6B212}" destId="{02B1A806-797C-4ED4-8FBF-E648F2AD5A39}" srcOrd="1" destOrd="0" parTransId="{CF9C2019-830A-4D74-B090-FE5D0AD289D9}" sibTransId="{600179AC-D1DA-4F2F-8F48-06839778F640}"/>
    <dgm:cxn modelId="{AFF19961-78F0-4095-A71F-5633D7C85438}" type="presOf" srcId="{7CAB137A-FD1F-4580-BAF2-3D7376137D64}" destId="{F2D28613-148A-44CA-B3B7-84A21F2A764A}" srcOrd="0" destOrd="0" presId="urn:microsoft.com/office/officeart/2009/3/layout/HorizontalOrganizationChart"/>
    <dgm:cxn modelId="{920FC266-B237-4D46-BADC-058DACB8460C}" type="presOf" srcId="{7309C8CE-9DB5-4C0C-BDD8-BBB3E0C6B212}" destId="{FCAF87C9-BCCD-422D-80E0-15DC335409B3}" srcOrd="0" destOrd="0" presId="urn:microsoft.com/office/officeart/2009/3/layout/HorizontalOrganizationChart"/>
    <dgm:cxn modelId="{216BD269-EDCF-4130-B73F-9F39EF3DA9E0}" type="presOf" srcId="{CF9C2019-830A-4D74-B090-FE5D0AD289D9}" destId="{CE5F781A-F03A-4268-92C6-7F77327ED1B7}" srcOrd="0" destOrd="0" presId="urn:microsoft.com/office/officeart/2009/3/layout/HorizontalOrganizationChart"/>
    <dgm:cxn modelId="{BB0F7275-8271-485F-9C7E-915CAF9AADD2}" type="presOf" srcId="{5683C653-A05B-4D67-AE4A-5264827E2C75}" destId="{365AB013-ED84-4DD5-B6D6-69931F4C1FD1}" srcOrd="1" destOrd="0" presId="urn:microsoft.com/office/officeart/2009/3/layout/HorizontalOrganizationChart"/>
    <dgm:cxn modelId="{6675179E-AD47-4895-BF55-6F15216B21B7}" srcId="{7309C8CE-9DB5-4C0C-BDD8-BBB3E0C6B212}" destId="{5683C653-A05B-4D67-AE4A-5264827E2C75}" srcOrd="0" destOrd="0" parTransId="{AAADE093-EC7E-41B6-B49E-993A72ACFD6C}" sibTransId="{047E59AF-72A3-4F84-9E36-CF65295F4F3C}"/>
    <dgm:cxn modelId="{EF7420AA-1F67-4209-B55C-7AAB5EB12C3A}" srcId="{7CAB137A-FD1F-4580-BAF2-3D7376137D64}" destId="{7309C8CE-9DB5-4C0C-BDD8-BBB3E0C6B212}" srcOrd="0" destOrd="0" parTransId="{5088D404-18AF-4235-AEE4-B77DA3F9BBB5}" sibTransId="{C6F3CDC7-910F-4283-A571-5DCF0B480868}"/>
    <dgm:cxn modelId="{53F91CCD-048D-4876-9017-75652835C25C}" type="presOf" srcId="{02B1A806-797C-4ED4-8FBF-E648F2AD5A39}" destId="{80437AB2-50AB-4FDD-92D9-67FD199FEC08}" srcOrd="0" destOrd="0" presId="urn:microsoft.com/office/officeart/2009/3/layout/HorizontalOrganizationChart"/>
    <dgm:cxn modelId="{29FB2ED7-5833-49E2-BFB2-FF579E892422}" type="presOf" srcId="{5683C653-A05B-4D67-AE4A-5264827E2C75}" destId="{1A6DA558-0BA4-4BA4-A137-23EF03328202}" srcOrd="0" destOrd="0" presId="urn:microsoft.com/office/officeart/2009/3/layout/HorizontalOrganizationChart"/>
    <dgm:cxn modelId="{7AB326E5-F56F-4EC1-9F4A-71B5513E758A}" type="presOf" srcId="{02B1A806-797C-4ED4-8FBF-E648F2AD5A39}" destId="{457455CC-8092-41C9-AE26-F3A09CD1D74F}" srcOrd="1" destOrd="0" presId="urn:microsoft.com/office/officeart/2009/3/layout/HorizontalOrganizationChart"/>
    <dgm:cxn modelId="{1AB0A5EC-7405-4FEE-8B31-17C02CA7D2CF}" type="presOf" srcId="{7309C8CE-9DB5-4C0C-BDD8-BBB3E0C6B212}" destId="{93D9A082-EAFB-4FB7-9CA8-E3B3B6DE3D5B}" srcOrd="1" destOrd="0" presId="urn:microsoft.com/office/officeart/2009/3/layout/HorizontalOrganizationChart"/>
    <dgm:cxn modelId="{02C5A4FF-8E4B-44F5-81D7-5D120F196450}" type="presOf" srcId="{AAADE093-EC7E-41B6-B49E-993A72ACFD6C}" destId="{88AE6FE2-DCEB-490E-854C-F5E59F88BAA4}" srcOrd="0" destOrd="0" presId="urn:microsoft.com/office/officeart/2009/3/layout/HorizontalOrganizationChart"/>
    <dgm:cxn modelId="{C1017B36-A50F-43DF-B16E-C8FC2DF413E4}" type="presParOf" srcId="{F2D28613-148A-44CA-B3B7-84A21F2A764A}" destId="{E7841118-8F7F-4004-BFB2-F256E06E4FB4}" srcOrd="0" destOrd="0" presId="urn:microsoft.com/office/officeart/2009/3/layout/HorizontalOrganizationChart"/>
    <dgm:cxn modelId="{CF27E2F6-DE69-4827-95BC-2DF8E861F73D}" type="presParOf" srcId="{E7841118-8F7F-4004-BFB2-F256E06E4FB4}" destId="{905D5378-81FE-4FEE-A26B-1F857C61BE0D}" srcOrd="0" destOrd="0" presId="urn:microsoft.com/office/officeart/2009/3/layout/HorizontalOrganizationChart"/>
    <dgm:cxn modelId="{4B0ABDB7-0A71-4A4D-AAAA-09D4676CD8CA}" type="presParOf" srcId="{905D5378-81FE-4FEE-A26B-1F857C61BE0D}" destId="{FCAF87C9-BCCD-422D-80E0-15DC335409B3}" srcOrd="0" destOrd="0" presId="urn:microsoft.com/office/officeart/2009/3/layout/HorizontalOrganizationChart"/>
    <dgm:cxn modelId="{0C75B751-5053-42D0-8A81-05DAAF5955F6}" type="presParOf" srcId="{905D5378-81FE-4FEE-A26B-1F857C61BE0D}" destId="{93D9A082-EAFB-4FB7-9CA8-E3B3B6DE3D5B}" srcOrd="1" destOrd="0" presId="urn:microsoft.com/office/officeart/2009/3/layout/HorizontalOrganizationChart"/>
    <dgm:cxn modelId="{820C26C2-A56A-4C77-A62C-E85BA0D42EFF}" type="presParOf" srcId="{E7841118-8F7F-4004-BFB2-F256E06E4FB4}" destId="{231F98F0-0EE1-42B5-9281-200B491A44C5}" srcOrd="1" destOrd="0" presId="urn:microsoft.com/office/officeart/2009/3/layout/HorizontalOrganizationChart"/>
    <dgm:cxn modelId="{6451C5B4-C380-4CA1-A310-04CD767973AB}" type="presParOf" srcId="{231F98F0-0EE1-42B5-9281-200B491A44C5}" destId="{88AE6FE2-DCEB-490E-854C-F5E59F88BAA4}" srcOrd="0" destOrd="0" presId="urn:microsoft.com/office/officeart/2009/3/layout/HorizontalOrganizationChart"/>
    <dgm:cxn modelId="{35D691F4-5A9A-4D43-A28E-34B67735939A}" type="presParOf" srcId="{231F98F0-0EE1-42B5-9281-200B491A44C5}" destId="{36E135B8-6E71-438F-A832-7228CCF38591}" srcOrd="1" destOrd="0" presId="urn:microsoft.com/office/officeart/2009/3/layout/HorizontalOrganizationChart"/>
    <dgm:cxn modelId="{9E661133-8245-49C8-B601-7DE140914FD1}" type="presParOf" srcId="{36E135B8-6E71-438F-A832-7228CCF38591}" destId="{2CAF636B-638A-4064-B0B1-DE7C3931B591}" srcOrd="0" destOrd="0" presId="urn:microsoft.com/office/officeart/2009/3/layout/HorizontalOrganizationChart"/>
    <dgm:cxn modelId="{2CDF6275-F799-4A26-AFA0-A10941EA7015}" type="presParOf" srcId="{2CAF636B-638A-4064-B0B1-DE7C3931B591}" destId="{1A6DA558-0BA4-4BA4-A137-23EF03328202}" srcOrd="0" destOrd="0" presId="urn:microsoft.com/office/officeart/2009/3/layout/HorizontalOrganizationChart"/>
    <dgm:cxn modelId="{18ACD9E3-F3AC-456A-93D8-9AEBC72333A6}" type="presParOf" srcId="{2CAF636B-638A-4064-B0B1-DE7C3931B591}" destId="{365AB013-ED84-4DD5-B6D6-69931F4C1FD1}" srcOrd="1" destOrd="0" presId="urn:microsoft.com/office/officeart/2009/3/layout/HorizontalOrganizationChart"/>
    <dgm:cxn modelId="{CA6CC65D-BA75-4FEA-BD74-B527EBB0F02B}" type="presParOf" srcId="{36E135B8-6E71-438F-A832-7228CCF38591}" destId="{CEFDBB75-7051-4F9B-B3B9-33AA8FDC17A5}" srcOrd="1" destOrd="0" presId="urn:microsoft.com/office/officeart/2009/3/layout/HorizontalOrganizationChart"/>
    <dgm:cxn modelId="{D0986555-5B1D-47C4-AFD5-00D72D25C662}" type="presParOf" srcId="{36E135B8-6E71-438F-A832-7228CCF38591}" destId="{B9CB9BA0-70C4-4F8C-92D1-1C673756EB79}" srcOrd="2" destOrd="0" presId="urn:microsoft.com/office/officeart/2009/3/layout/HorizontalOrganizationChart"/>
    <dgm:cxn modelId="{392BEAF7-5E21-4E1E-9F27-2A52B4274F6B}" type="presParOf" srcId="{231F98F0-0EE1-42B5-9281-200B491A44C5}" destId="{CE5F781A-F03A-4268-92C6-7F77327ED1B7}" srcOrd="2" destOrd="0" presId="urn:microsoft.com/office/officeart/2009/3/layout/HorizontalOrganizationChart"/>
    <dgm:cxn modelId="{DF8C43FC-B900-4C41-8559-6AC8D7A1C4A0}" type="presParOf" srcId="{231F98F0-0EE1-42B5-9281-200B491A44C5}" destId="{2BE2086E-2698-4B8D-A92C-9D2D4DF94C5E}" srcOrd="3" destOrd="0" presId="urn:microsoft.com/office/officeart/2009/3/layout/HorizontalOrganizationChart"/>
    <dgm:cxn modelId="{E2559EF3-ADCB-4918-8F2C-793E22570A16}" type="presParOf" srcId="{2BE2086E-2698-4B8D-A92C-9D2D4DF94C5E}" destId="{7BCDC568-E53E-402C-9D73-98EFB3F16CFD}" srcOrd="0" destOrd="0" presId="urn:microsoft.com/office/officeart/2009/3/layout/HorizontalOrganizationChart"/>
    <dgm:cxn modelId="{04C4F232-D4E1-4139-9DD9-70FD08A3AB00}" type="presParOf" srcId="{7BCDC568-E53E-402C-9D73-98EFB3F16CFD}" destId="{80437AB2-50AB-4FDD-92D9-67FD199FEC08}" srcOrd="0" destOrd="0" presId="urn:microsoft.com/office/officeart/2009/3/layout/HorizontalOrganizationChart"/>
    <dgm:cxn modelId="{DB707071-A2FB-448B-80B2-5EBAD64B962F}" type="presParOf" srcId="{7BCDC568-E53E-402C-9D73-98EFB3F16CFD}" destId="{457455CC-8092-41C9-AE26-F3A09CD1D74F}" srcOrd="1" destOrd="0" presId="urn:microsoft.com/office/officeart/2009/3/layout/HorizontalOrganizationChart"/>
    <dgm:cxn modelId="{C87312A5-20D0-44C5-A233-865BFFD0FF2F}" type="presParOf" srcId="{2BE2086E-2698-4B8D-A92C-9D2D4DF94C5E}" destId="{E227B658-4499-4A80-8DAB-5775916CCC59}" srcOrd="1" destOrd="0" presId="urn:microsoft.com/office/officeart/2009/3/layout/HorizontalOrganizationChart"/>
    <dgm:cxn modelId="{11E6612A-17A7-4E5D-B112-4D110B80E5F7}" type="presParOf" srcId="{2BE2086E-2698-4B8D-A92C-9D2D4DF94C5E}" destId="{2CC27F13-6BFB-49D2-BF02-50DBA1A84222}" srcOrd="2" destOrd="0" presId="urn:microsoft.com/office/officeart/2009/3/layout/HorizontalOrganizationChart"/>
    <dgm:cxn modelId="{E8661549-5103-4858-A2D8-6EF7948EF2F7}" type="presParOf" srcId="{E7841118-8F7F-4004-BFB2-F256E06E4FB4}" destId="{71CEED56-BEB5-47B6-9B9A-D28BA6321CF0}"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A77307-F741-4266-A165-CCEA39668FC7}">
      <dsp:nvSpPr>
        <dsp:cNvPr id="0" name=""/>
        <dsp:cNvSpPr/>
      </dsp:nvSpPr>
      <dsp:spPr>
        <a:xfrm>
          <a:off x="1588" y="1615000"/>
          <a:ext cx="903940" cy="445718"/>
        </a:xfrm>
        <a:prstGeom prst="homePlat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342" tIns="34671" rIns="17336" bIns="34671"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mj-lt"/>
            </a:rPr>
            <a:t>May</a:t>
          </a:r>
        </a:p>
      </dsp:txBody>
      <dsp:txXfrm>
        <a:off x="1588" y="1615000"/>
        <a:ext cx="792511" cy="445718"/>
      </dsp:txXfrm>
    </dsp:sp>
    <dsp:sp modelId="{A2840F5D-97CB-4F85-8B4D-22D245B90B1D}">
      <dsp:nvSpPr>
        <dsp:cNvPr id="0" name=""/>
        <dsp:cNvSpPr/>
      </dsp:nvSpPr>
      <dsp:spPr>
        <a:xfrm>
          <a:off x="682669" y="1615000"/>
          <a:ext cx="893220" cy="445718"/>
        </a:xfrm>
        <a:prstGeom prst="chevron">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mj-lt"/>
            </a:rPr>
            <a:t>June</a:t>
          </a:r>
        </a:p>
      </dsp:txBody>
      <dsp:txXfrm>
        <a:off x="905528" y="1615000"/>
        <a:ext cx="447502" cy="445718"/>
      </dsp:txXfrm>
    </dsp:sp>
    <dsp:sp modelId="{45F8F032-8CA6-4B15-9D87-703CDB0CBA35}">
      <dsp:nvSpPr>
        <dsp:cNvPr id="0" name=""/>
        <dsp:cNvSpPr/>
      </dsp:nvSpPr>
      <dsp:spPr>
        <a:xfrm>
          <a:off x="1353030" y="1615000"/>
          <a:ext cx="882467" cy="445718"/>
        </a:xfrm>
        <a:prstGeom prst="chevron">
          <a:avLst/>
        </a:prstGeom>
        <a:solidFill>
          <a:srgbClr val="2F549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mj-lt"/>
            </a:rPr>
            <a:t>July</a:t>
          </a:r>
        </a:p>
      </dsp:txBody>
      <dsp:txXfrm>
        <a:off x="1575889" y="1615000"/>
        <a:ext cx="436749" cy="445718"/>
      </dsp:txXfrm>
    </dsp:sp>
    <dsp:sp modelId="{830E12EE-CBA2-432F-A6EA-A6C51769AE20}">
      <dsp:nvSpPr>
        <dsp:cNvPr id="0" name=""/>
        <dsp:cNvSpPr/>
      </dsp:nvSpPr>
      <dsp:spPr>
        <a:xfrm>
          <a:off x="2012639" y="1615000"/>
          <a:ext cx="989117" cy="445718"/>
        </a:xfrm>
        <a:prstGeom prst="chevron">
          <a:avLst/>
        </a:prstGeom>
        <a:solidFill>
          <a:srgbClr val="2F549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mj-lt"/>
            </a:rPr>
            <a:t>Aug</a:t>
          </a:r>
        </a:p>
      </dsp:txBody>
      <dsp:txXfrm>
        <a:off x="2235498" y="1615000"/>
        <a:ext cx="543399" cy="445718"/>
      </dsp:txXfrm>
    </dsp:sp>
    <dsp:sp modelId="{B5E23F3C-BF10-4FCE-BB91-DA7D3F576B77}">
      <dsp:nvSpPr>
        <dsp:cNvPr id="0" name=""/>
        <dsp:cNvSpPr/>
      </dsp:nvSpPr>
      <dsp:spPr>
        <a:xfrm>
          <a:off x="2778896" y="1615000"/>
          <a:ext cx="989117" cy="445718"/>
        </a:xfrm>
        <a:prstGeom prst="chevron">
          <a:avLst/>
        </a:prstGeom>
        <a:solidFill>
          <a:srgbClr val="2F549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mj-lt"/>
            </a:rPr>
            <a:t>Aug 14</a:t>
          </a:r>
        </a:p>
      </dsp:txBody>
      <dsp:txXfrm>
        <a:off x="3001755" y="1615000"/>
        <a:ext cx="543399" cy="445718"/>
      </dsp:txXfrm>
    </dsp:sp>
    <dsp:sp modelId="{5BA736ED-2F0D-46A3-9F67-1456363A130F}">
      <dsp:nvSpPr>
        <dsp:cNvPr id="0" name=""/>
        <dsp:cNvSpPr/>
      </dsp:nvSpPr>
      <dsp:spPr>
        <a:xfrm>
          <a:off x="3545154" y="1615000"/>
          <a:ext cx="1371176" cy="445718"/>
        </a:xfrm>
        <a:prstGeom prst="chevron">
          <a:avLst/>
        </a:prstGeom>
        <a:solidFill>
          <a:srgbClr val="FF7D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bg1"/>
              </a:solidFill>
              <a:latin typeface="+mj-lt"/>
            </a:rPr>
            <a:t>Sept 29</a:t>
          </a:r>
        </a:p>
      </dsp:txBody>
      <dsp:txXfrm>
        <a:off x="3768013" y="1615000"/>
        <a:ext cx="925458" cy="445718"/>
      </dsp:txXfrm>
    </dsp:sp>
    <dsp:sp modelId="{0B596E64-BFBC-43E0-9E2B-AC5450C525B4}">
      <dsp:nvSpPr>
        <dsp:cNvPr id="0" name=""/>
        <dsp:cNvSpPr/>
      </dsp:nvSpPr>
      <dsp:spPr>
        <a:xfrm>
          <a:off x="4693471" y="1615000"/>
          <a:ext cx="1114297" cy="445718"/>
        </a:xfrm>
        <a:prstGeom prst="chevron">
          <a:avLst/>
        </a:prstGeom>
        <a:solidFill>
          <a:srgbClr val="FF7D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lang="en-US" sz="1300" b="1" kern="1200" dirty="0">
              <a:latin typeface="+mj-lt"/>
            </a:rPr>
            <a:t>Oct 10</a:t>
          </a:r>
        </a:p>
      </dsp:txBody>
      <dsp:txXfrm>
        <a:off x="4916330" y="1615000"/>
        <a:ext cx="668579" cy="445718"/>
      </dsp:txXfrm>
    </dsp:sp>
    <dsp:sp modelId="{733F0DEE-8B7D-4B1A-9E5D-243496D1C462}">
      <dsp:nvSpPr>
        <dsp:cNvPr id="0" name=""/>
        <dsp:cNvSpPr/>
      </dsp:nvSpPr>
      <dsp:spPr>
        <a:xfrm>
          <a:off x="5584786" y="1615000"/>
          <a:ext cx="1383745" cy="445718"/>
        </a:xfrm>
        <a:prstGeom prst="chevron">
          <a:avLst/>
        </a:prstGeom>
        <a:solidFill>
          <a:srgbClr val="2F549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bg1"/>
              </a:solidFill>
              <a:latin typeface="+mj-lt"/>
              <a:cs typeface="Segoe UI Semibold" panose="020B0702040204020203" pitchFamily="34" charset="0"/>
            </a:rPr>
            <a:t>Oct</a:t>
          </a:r>
          <a:r>
            <a:rPr lang="en-US" sz="1300" b="1" kern="1200" dirty="0">
              <a:solidFill>
                <a:schemeClr val="tx1"/>
              </a:solidFill>
              <a:latin typeface="+mj-lt"/>
              <a:cs typeface="Segoe UI Semibold" panose="020B0702040204020203" pitchFamily="34" charset="0"/>
            </a:rPr>
            <a:t> </a:t>
          </a:r>
          <a:r>
            <a:rPr lang="en-US" sz="1300" b="1" kern="1200" dirty="0">
              <a:solidFill>
                <a:schemeClr val="bg1"/>
              </a:solidFill>
              <a:latin typeface="+mj-lt"/>
              <a:cs typeface="Segoe UI Semibold" panose="020B0702040204020203" pitchFamily="34" charset="0"/>
            </a:rPr>
            <a:t>15</a:t>
          </a:r>
        </a:p>
      </dsp:txBody>
      <dsp:txXfrm>
        <a:off x="5807645" y="1615000"/>
        <a:ext cx="938027" cy="445718"/>
      </dsp:txXfrm>
    </dsp:sp>
    <dsp:sp modelId="{9402AF1F-3FBB-4707-92B2-BC05D988C887}">
      <dsp:nvSpPr>
        <dsp:cNvPr id="0" name=""/>
        <dsp:cNvSpPr/>
      </dsp:nvSpPr>
      <dsp:spPr>
        <a:xfrm>
          <a:off x="6745795" y="1615000"/>
          <a:ext cx="868472" cy="445718"/>
        </a:xfrm>
        <a:prstGeom prst="chevron">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lang="en-US" sz="1300" b="1" kern="1200" dirty="0">
              <a:latin typeface="+mj-lt"/>
            </a:rPr>
            <a:t>Jan 23</a:t>
          </a:r>
        </a:p>
      </dsp:txBody>
      <dsp:txXfrm>
        <a:off x="6968654" y="1615000"/>
        <a:ext cx="422754" cy="445718"/>
      </dsp:txXfrm>
    </dsp:sp>
    <dsp:sp modelId="{B913D7D3-3D9A-4135-B083-0264ED73700E}">
      <dsp:nvSpPr>
        <dsp:cNvPr id="0" name=""/>
        <dsp:cNvSpPr/>
      </dsp:nvSpPr>
      <dsp:spPr>
        <a:xfrm>
          <a:off x="7391407" y="1615000"/>
          <a:ext cx="997006" cy="445718"/>
        </a:xfrm>
        <a:prstGeom prst="chevron">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lang="en-US" sz="1300" b="1" kern="1200" dirty="0">
              <a:latin typeface="+mj-lt"/>
            </a:rPr>
            <a:t>Feb 1</a:t>
          </a:r>
        </a:p>
      </dsp:txBody>
      <dsp:txXfrm>
        <a:off x="7614266" y="1615000"/>
        <a:ext cx="551288" cy="4457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92AE7D-750D-46E0-BE96-58E04E8E5A50}">
      <dsp:nvSpPr>
        <dsp:cNvPr id="0" name=""/>
        <dsp:cNvSpPr/>
      </dsp:nvSpPr>
      <dsp:spPr>
        <a:xfrm>
          <a:off x="546002" y="347859"/>
          <a:ext cx="1142120" cy="1142120"/>
        </a:xfrm>
        <a:prstGeom prst="pieWedge">
          <a:avLst/>
        </a:prstGeom>
        <a:solidFill>
          <a:srgbClr val="3F5CA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444500">
            <a:lnSpc>
              <a:spcPct val="110000"/>
            </a:lnSpc>
            <a:spcBef>
              <a:spcPct val="0"/>
            </a:spcBef>
            <a:spcAft>
              <a:spcPct val="35000"/>
            </a:spcAft>
            <a:buNone/>
          </a:pPr>
          <a:r>
            <a:rPr lang="en-US" sz="1000" kern="1200" dirty="0">
              <a:latin typeface="Trebuchet MS "/>
              <a:cs typeface="Segoe UI Semibold"/>
            </a:rPr>
            <a:t>Adjustment</a:t>
          </a:r>
          <a:br>
            <a:rPr lang="en-US" sz="1000" kern="1200" dirty="0">
              <a:latin typeface="Trebuchet MS "/>
              <a:cs typeface="Segoe UI Semibold"/>
            </a:rPr>
          </a:br>
          <a:r>
            <a:rPr lang="en-US" sz="1000" u="sng" kern="1200" dirty="0">
              <a:latin typeface="Trebuchet MS "/>
              <a:cs typeface="Segoe UI Semibold"/>
            </a:rPr>
            <a:t>June 2026</a:t>
          </a:r>
        </a:p>
        <a:p>
          <a:pPr marL="0" lvl="0" indent="0" algn="ctr" defTabSz="444500">
            <a:lnSpc>
              <a:spcPct val="90000"/>
            </a:lnSpc>
            <a:spcBef>
              <a:spcPct val="0"/>
            </a:spcBef>
            <a:spcAft>
              <a:spcPct val="35000"/>
            </a:spcAft>
            <a:buNone/>
          </a:pPr>
          <a:r>
            <a:rPr lang="en-US" sz="1300" kern="1200" dirty="0">
              <a:latin typeface="Trebuchet MS "/>
              <a:cs typeface="Segoe UI Semibold"/>
            </a:rPr>
            <a:t>Sept – June</a:t>
          </a:r>
        </a:p>
      </dsp:txBody>
      <dsp:txXfrm>
        <a:off x="880521" y="682378"/>
        <a:ext cx="807601" cy="807601"/>
      </dsp:txXfrm>
    </dsp:sp>
    <dsp:sp modelId="{00DB98C6-1C44-49C0-A735-6D6666B089CE}">
      <dsp:nvSpPr>
        <dsp:cNvPr id="0" name=""/>
        <dsp:cNvSpPr/>
      </dsp:nvSpPr>
      <dsp:spPr>
        <a:xfrm rot="5400000">
          <a:off x="1788434" y="138948"/>
          <a:ext cx="1322872" cy="1323820"/>
        </a:xfrm>
        <a:prstGeom prst="pieWedge">
          <a:avLst/>
        </a:prstGeom>
        <a:solidFill>
          <a:srgbClr val="EC222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rtl="0">
            <a:lnSpc>
              <a:spcPct val="90000"/>
            </a:lnSpc>
            <a:spcBef>
              <a:spcPct val="0"/>
            </a:spcBef>
            <a:spcAft>
              <a:spcPct val="35000"/>
            </a:spcAft>
            <a:buNone/>
          </a:pPr>
          <a:r>
            <a:rPr lang="en-US" sz="1200" kern="1200" dirty="0">
              <a:latin typeface="Trebuchet MS "/>
              <a:cs typeface="Segoe UI Semibold"/>
            </a:rPr>
            <a:t>40% </a:t>
          </a:r>
        </a:p>
        <a:p>
          <a:pPr marL="0" lvl="0" indent="0" algn="ctr" defTabSz="533400">
            <a:lnSpc>
              <a:spcPct val="90000"/>
            </a:lnSpc>
            <a:spcBef>
              <a:spcPct val="0"/>
            </a:spcBef>
            <a:spcAft>
              <a:spcPct val="35000"/>
            </a:spcAft>
            <a:buNone/>
          </a:pPr>
          <a:r>
            <a:rPr lang="en-US" sz="1200" u="sng" kern="1200" dirty="0">
              <a:latin typeface="Trebuchet MS "/>
              <a:cs typeface="Segoe UI Semibold"/>
            </a:rPr>
            <a:t>Sept 2025</a:t>
          </a:r>
        </a:p>
        <a:p>
          <a:pPr marL="0" lvl="0" indent="0" algn="ctr" defTabSz="533400" rtl="0">
            <a:lnSpc>
              <a:spcPct val="90000"/>
            </a:lnSpc>
            <a:spcBef>
              <a:spcPct val="0"/>
            </a:spcBef>
            <a:spcAft>
              <a:spcPct val="35000"/>
            </a:spcAft>
            <a:buNone/>
          </a:pPr>
          <a:r>
            <a:rPr lang="en-US" sz="1200" kern="1200" dirty="0">
              <a:latin typeface="Trebuchet MS "/>
              <a:cs typeface="Segoe UI Semibold"/>
            </a:rPr>
            <a:t>Sept – Dec </a:t>
          </a:r>
        </a:p>
      </dsp:txBody>
      <dsp:txXfrm rot="-5400000">
        <a:off x="1787960" y="526882"/>
        <a:ext cx="936082" cy="935412"/>
      </dsp:txXfrm>
    </dsp:sp>
    <dsp:sp modelId="{4F95A015-0824-4DBD-B47F-FE9C43EB6FAE}">
      <dsp:nvSpPr>
        <dsp:cNvPr id="0" name=""/>
        <dsp:cNvSpPr/>
      </dsp:nvSpPr>
      <dsp:spPr>
        <a:xfrm rot="10800000">
          <a:off x="1740876" y="1542734"/>
          <a:ext cx="1142120" cy="1142120"/>
        </a:xfrm>
        <a:prstGeom prst="pieWedg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endParaRPr lang="en-US" sz="1200" kern="1200" dirty="0">
            <a:latin typeface="+mj-lt"/>
            <a:cs typeface="Segoe UI Semibold" panose="020B0702040204020203" pitchFamily="34" charset="0"/>
          </a:endParaRPr>
        </a:p>
        <a:p>
          <a:pPr marL="0" lvl="0" indent="0" algn="ctr" defTabSz="533400">
            <a:lnSpc>
              <a:spcPct val="90000"/>
            </a:lnSpc>
            <a:spcBef>
              <a:spcPct val="0"/>
            </a:spcBef>
            <a:spcAft>
              <a:spcPct val="35000"/>
            </a:spcAft>
            <a:buNone/>
          </a:pPr>
          <a:r>
            <a:rPr lang="en-US" sz="1200" kern="1200" dirty="0">
              <a:latin typeface="Trebuchet MS "/>
              <a:cs typeface="Segoe UI Semibold"/>
            </a:rPr>
            <a:t>30%</a:t>
          </a:r>
        </a:p>
        <a:p>
          <a:pPr marL="0" lvl="0" indent="0" algn="ctr" defTabSz="533400">
            <a:lnSpc>
              <a:spcPct val="90000"/>
            </a:lnSpc>
            <a:spcBef>
              <a:spcPct val="0"/>
            </a:spcBef>
            <a:spcAft>
              <a:spcPct val="35000"/>
            </a:spcAft>
            <a:buNone/>
          </a:pPr>
          <a:r>
            <a:rPr lang="en-US" sz="1200" u="sng" kern="1200" dirty="0">
              <a:latin typeface="Trebuchet MS "/>
              <a:cs typeface="Segoe UI Semibold"/>
            </a:rPr>
            <a:t>Jan 2026</a:t>
          </a:r>
        </a:p>
        <a:p>
          <a:pPr marL="0" lvl="0" indent="0" algn="ctr" defTabSz="533400">
            <a:lnSpc>
              <a:spcPct val="90000"/>
            </a:lnSpc>
            <a:spcBef>
              <a:spcPct val="0"/>
            </a:spcBef>
            <a:spcAft>
              <a:spcPct val="35000"/>
            </a:spcAft>
            <a:buNone/>
          </a:pPr>
          <a:r>
            <a:rPr lang="en-US" sz="1200" kern="1200" dirty="0">
              <a:latin typeface="Trebuchet MS "/>
              <a:cs typeface="Segoe UI Semibold"/>
            </a:rPr>
            <a:t>Jan – March</a:t>
          </a:r>
        </a:p>
      </dsp:txBody>
      <dsp:txXfrm rot="10800000">
        <a:off x="1740876" y="1542734"/>
        <a:ext cx="807601" cy="807601"/>
      </dsp:txXfrm>
    </dsp:sp>
    <dsp:sp modelId="{6408E01A-8ECC-4EEB-A3B0-1B7433FF6D28}">
      <dsp:nvSpPr>
        <dsp:cNvPr id="0" name=""/>
        <dsp:cNvSpPr/>
      </dsp:nvSpPr>
      <dsp:spPr>
        <a:xfrm rot="16200000">
          <a:off x="546002" y="1542734"/>
          <a:ext cx="1142120" cy="1142120"/>
        </a:xfrm>
        <a:prstGeom prst="pieWedge">
          <a:avLst/>
        </a:prstGeom>
        <a:solidFill>
          <a:srgbClr val="FF7D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endParaRPr lang="en-US" sz="1200" kern="1200" dirty="0">
            <a:latin typeface="+mj-lt"/>
            <a:cs typeface="Segoe UI Semibold" panose="020B0702040204020203" pitchFamily="34" charset="0"/>
          </a:endParaRPr>
        </a:p>
        <a:p>
          <a:pPr marL="0" lvl="0" indent="0" algn="ctr" defTabSz="533400">
            <a:lnSpc>
              <a:spcPct val="90000"/>
            </a:lnSpc>
            <a:spcBef>
              <a:spcPct val="0"/>
            </a:spcBef>
            <a:spcAft>
              <a:spcPct val="35000"/>
            </a:spcAft>
            <a:buNone/>
          </a:pPr>
          <a:r>
            <a:rPr lang="en-US" sz="1200" kern="1200" dirty="0">
              <a:latin typeface="+mj-lt"/>
              <a:cs typeface="Segoe UI Semibold"/>
            </a:rPr>
            <a:t>30%</a:t>
          </a:r>
        </a:p>
        <a:p>
          <a:pPr marL="0" lvl="0" indent="0" algn="ctr" defTabSz="533400">
            <a:lnSpc>
              <a:spcPct val="90000"/>
            </a:lnSpc>
            <a:spcBef>
              <a:spcPct val="0"/>
            </a:spcBef>
            <a:spcAft>
              <a:spcPct val="35000"/>
            </a:spcAft>
            <a:buNone/>
          </a:pPr>
          <a:r>
            <a:rPr lang="en-US" sz="1200" u="sng" kern="1200" dirty="0">
              <a:latin typeface="+mj-lt"/>
              <a:cs typeface="Segoe UI Semibold"/>
            </a:rPr>
            <a:t>Apr. 2026</a:t>
          </a:r>
        </a:p>
        <a:p>
          <a:pPr marL="0" lvl="0" indent="0" algn="ctr" defTabSz="533400">
            <a:lnSpc>
              <a:spcPct val="90000"/>
            </a:lnSpc>
            <a:spcBef>
              <a:spcPct val="0"/>
            </a:spcBef>
            <a:spcAft>
              <a:spcPct val="35000"/>
            </a:spcAft>
            <a:buNone/>
          </a:pPr>
          <a:r>
            <a:rPr lang="en-US" sz="1200" kern="1200" dirty="0">
              <a:latin typeface="+mj-lt"/>
              <a:cs typeface="Segoe UI Semibold"/>
            </a:rPr>
            <a:t>April – June</a:t>
          </a:r>
        </a:p>
      </dsp:txBody>
      <dsp:txXfrm rot="5400000">
        <a:off x="880521" y="1542734"/>
        <a:ext cx="807601" cy="807601"/>
      </dsp:txXfrm>
    </dsp:sp>
    <dsp:sp modelId="{1C7AC982-5080-4ECC-85CE-B64FFCC55559}">
      <dsp:nvSpPr>
        <dsp:cNvPr id="0" name=""/>
        <dsp:cNvSpPr/>
      </dsp:nvSpPr>
      <dsp:spPr>
        <a:xfrm>
          <a:off x="1517332" y="1278965"/>
          <a:ext cx="394335" cy="342900"/>
        </a:xfrm>
        <a:prstGeom prst="circularArrow">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9C8FE52-B365-4539-B58B-363F64E4317C}">
      <dsp:nvSpPr>
        <dsp:cNvPr id="0" name=""/>
        <dsp:cNvSpPr/>
      </dsp:nvSpPr>
      <dsp:spPr>
        <a:xfrm rot="10800000">
          <a:off x="1517332" y="1410849"/>
          <a:ext cx="394335" cy="342900"/>
        </a:xfrm>
        <a:prstGeom prst="circularArrow">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7ED7EB-03A5-48C4-96BA-183E40C7DACA}">
      <dsp:nvSpPr>
        <dsp:cNvPr id="0" name=""/>
        <dsp:cNvSpPr/>
      </dsp:nvSpPr>
      <dsp:spPr>
        <a:xfrm>
          <a:off x="1035257" y="175912"/>
          <a:ext cx="2273336" cy="2273336"/>
        </a:xfrm>
        <a:prstGeom prst="pie">
          <a:avLst>
            <a:gd name="adj1" fmla="val 16200000"/>
            <a:gd name="adj2" fmla="val 1800000"/>
          </a:avLst>
        </a:prstGeom>
        <a:solidFill>
          <a:srgbClr val="FF7D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t" anchorCtr="0">
          <a:noAutofit/>
        </a:bodyPr>
        <a:lstStyle/>
        <a:p>
          <a:pPr marL="0" lvl="0" indent="0" algn="ctr" defTabSz="533400">
            <a:lnSpc>
              <a:spcPts val="1100"/>
            </a:lnSpc>
            <a:spcBef>
              <a:spcPct val="0"/>
            </a:spcBef>
            <a:spcAft>
              <a:spcPct val="35000"/>
            </a:spcAft>
            <a:buNone/>
          </a:pPr>
          <a:r>
            <a:rPr lang="en-US" sz="1200" b="1" kern="1200" dirty="0">
              <a:latin typeface="+mj-lt"/>
            </a:rPr>
            <a:t>70%</a:t>
          </a:r>
        </a:p>
        <a:p>
          <a:pPr marL="114300" lvl="1" indent="-114300" algn="ctr" defTabSz="533400">
            <a:lnSpc>
              <a:spcPts val="1100"/>
            </a:lnSpc>
            <a:spcBef>
              <a:spcPct val="0"/>
            </a:spcBef>
            <a:spcAft>
              <a:spcPct val="15000"/>
            </a:spcAft>
            <a:buFontTx/>
            <a:buNone/>
          </a:pPr>
          <a:r>
            <a:rPr lang="en-US" sz="1200" b="1" u="sng" kern="1200" dirty="0">
              <a:latin typeface="+mj-lt"/>
              <a:cs typeface="Segoe UI Semibold"/>
            </a:rPr>
            <a:t>Sept 2025</a:t>
          </a:r>
        </a:p>
        <a:p>
          <a:pPr marL="114300" lvl="1" indent="-114300" algn="ctr" defTabSz="533400" rtl="0">
            <a:lnSpc>
              <a:spcPct val="90000"/>
            </a:lnSpc>
            <a:spcBef>
              <a:spcPct val="0"/>
            </a:spcBef>
            <a:spcAft>
              <a:spcPct val="15000"/>
            </a:spcAft>
            <a:buChar char="•"/>
          </a:pPr>
          <a:r>
            <a:rPr lang="en-US" sz="1200" kern="1200" dirty="0">
              <a:latin typeface="+mj-lt"/>
              <a:cs typeface="Segoe UI Semibold"/>
            </a:rPr>
            <a:t>Sept – March </a:t>
          </a:r>
        </a:p>
      </dsp:txBody>
      <dsp:txXfrm>
        <a:off x="2233360" y="657643"/>
        <a:ext cx="811905" cy="676588"/>
      </dsp:txXfrm>
    </dsp:sp>
    <dsp:sp modelId="{A85FEC3C-2D93-4015-82F4-8AF1BB41B457}">
      <dsp:nvSpPr>
        <dsp:cNvPr id="0" name=""/>
        <dsp:cNvSpPr/>
      </dsp:nvSpPr>
      <dsp:spPr>
        <a:xfrm>
          <a:off x="1004442" y="243577"/>
          <a:ext cx="2273336" cy="2273336"/>
        </a:xfrm>
        <a:prstGeom prst="pie">
          <a:avLst>
            <a:gd name="adj1" fmla="val 1800000"/>
            <a:gd name="adj2" fmla="val 900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t" anchorCtr="0">
          <a:noAutofit/>
        </a:bodyPr>
        <a:lstStyle/>
        <a:p>
          <a:pPr marL="0" lvl="0" indent="0" algn="ctr" defTabSz="533400">
            <a:lnSpc>
              <a:spcPct val="90000"/>
            </a:lnSpc>
            <a:spcBef>
              <a:spcPct val="0"/>
            </a:spcBef>
            <a:spcAft>
              <a:spcPct val="35000"/>
            </a:spcAft>
            <a:buNone/>
          </a:pPr>
          <a:r>
            <a:rPr lang="en-US" sz="1200" b="1" kern="1200" dirty="0">
              <a:latin typeface="+mj-lt"/>
            </a:rPr>
            <a:t>30%</a:t>
          </a:r>
        </a:p>
        <a:p>
          <a:pPr marL="114300" lvl="1" indent="-114300" algn="ctr" defTabSz="533400">
            <a:lnSpc>
              <a:spcPct val="90000"/>
            </a:lnSpc>
            <a:spcBef>
              <a:spcPct val="0"/>
            </a:spcBef>
            <a:spcAft>
              <a:spcPct val="15000"/>
            </a:spcAft>
            <a:buFontTx/>
            <a:buNone/>
          </a:pPr>
          <a:r>
            <a:rPr lang="en-US" sz="1200" b="1" u="sng" kern="1200" dirty="0">
              <a:latin typeface="+mj-lt"/>
              <a:cs typeface="Segoe UI Semibold"/>
            </a:rPr>
            <a:t>April 2026</a:t>
          </a:r>
        </a:p>
        <a:p>
          <a:pPr marL="114300" lvl="1" indent="-114300" algn="ctr" defTabSz="533400">
            <a:lnSpc>
              <a:spcPct val="90000"/>
            </a:lnSpc>
            <a:spcBef>
              <a:spcPct val="0"/>
            </a:spcBef>
            <a:spcAft>
              <a:spcPct val="15000"/>
            </a:spcAft>
            <a:buChar char="•"/>
          </a:pPr>
          <a:r>
            <a:rPr lang="en-US" sz="1200" kern="1200" dirty="0">
              <a:latin typeface="+mj-lt"/>
              <a:cs typeface="Segoe UI Semibold"/>
            </a:rPr>
            <a:t>April – June</a:t>
          </a:r>
        </a:p>
      </dsp:txBody>
      <dsp:txXfrm>
        <a:off x="1545712" y="1718539"/>
        <a:ext cx="1217858" cy="595397"/>
      </dsp:txXfrm>
    </dsp:sp>
    <dsp:sp modelId="{D52632D1-EC13-41B6-951A-C2CF57E00D9F}">
      <dsp:nvSpPr>
        <dsp:cNvPr id="0" name=""/>
        <dsp:cNvSpPr/>
      </dsp:nvSpPr>
      <dsp:spPr>
        <a:xfrm>
          <a:off x="941617" y="175912"/>
          <a:ext cx="2273336" cy="2273336"/>
        </a:xfrm>
        <a:prstGeom prst="pie">
          <a:avLst>
            <a:gd name="adj1" fmla="val 9000000"/>
            <a:gd name="adj2" fmla="val 16200000"/>
          </a:avLst>
        </a:prstGeom>
        <a:solidFill>
          <a:srgbClr val="2F549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t" anchorCtr="0">
          <a:noAutofit/>
        </a:bodyPr>
        <a:lstStyle/>
        <a:p>
          <a:pPr marL="0" lvl="0" indent="0" algn="l" defTabSz="444500">
            <a:lnSpc>
              <a:spcPct val="90000"/>
            </a:lnSpc>
            <a:spcBef>
              <a:spcPct val="0"/>
            </a:spcBef>
            <a:spcAft>
              <a:spcPct val="35000"/>
            </a:spcAft>
            <a:buNone/>
          </a:pPr>
          <a:r>
            <a:rPr lang="en-US" sz="1000" b="1" kern="1200" dirty="0">
              <a:latin typeface="+mj-lt"/>
              <a:cs typeface="Segoe UI Semibold"/>
            </a:rPr>
            <a:t> Adjustment</a:t>
          </a:r>
        </a:p>
        <a:p>
          <a:pPr marL="114300" lvl="1" indent="-114300" algn="l" defTabSz="533400">
            <a:lnSpc>
              <a:spcPct val="90000"/>
            </a:lnSpc>
            <a:spcBef>
              <a:spcPct val="0"/>
            </a:spcBef>
            <a:spcAft>
              <a:spcPct val="15000"/>
            </a:spcAft>
            <a:buFontTx/>
            <a:buNone/>
          </a:pPr>
          <a:r>
            <a:rPr lang="en-US" sz="1200" u="none" kern="1200" dirty="0">
              <a:latin typeface="+mj-lt"/>
              <a:cs typeface="Segoe UI Semibold"/>
            </a:rPr>
            <a:t> </a:t>
          </a:r>
          <a:r>
            <a:rPr lang="en-US" sz="1200" u="sng" kern="1200" dirty="0">
              <a:latin typeface="+mj-lt"/>
              <a:cs typeface="Segoe UI Semibold"/>
            </a:rPr>
            <a:t>June 2026</a:t>
          </a:r>
        </a:p>
        <a:p>
          <a:pPr marL="114300" lvl="1" indent="-114300" algn="l" defTabSz="533400" rtl="0">
            <a:lnSpc>
              <a:spcPct val="90000"/>
            </a:lnSpc>
            <a:spcBef>
              <a:spcPct val="0"/>
            </a:spcBef>
            <a:spcAft>
              <a:spcPct val="15000"/>
            </a:spcAft>
            <a:buChar char="•"/>
          </a:pPr>
          <a:r>
            <a:rPr lang="en-US" sz="1200" kern="1200" dirty="0">
              <a:latin typeface="+mj-lt"/>
              <a:cs typeface="Segoe UI Semibold"/>
            </a:rPr>
            <a:t>Sept – June </a:t>
          </a:r>
        </a:p>
      </dsp:txBody>
      <dsp:txXfrm>
        <a:off x="1204945" y="657643"/>
        <a:ext cx="811905" cy="676588"/>
      </dsp:txXfrm>
    </dsp:sp>
    <dsp:sp modelId="{9F064451-B4CF-4435-8786-89401BB18E18}">
      <dsp:nvSpPr>
        <dsp:cNvPr id="0" name=""/>
        <dsp:cNvSpPr/>
      </dsp:nvSpPr>
      <dsp:spPr>
        <a:xfrm>
          <a:off x="894714" y="35182"/>
          <a:ext cx="2554797" cy="2554797"/>
        </a:xfrm>
        <a:prstGeom prst="circularArrow">
          <a:avLst>
            <a:gd name="adj1" fmla="val 5085"/>
            <a:gd name="adj2" fmla="val 327528"/>
            <a:gd name="adj3" fmla="val 1472472"/>
            <a:gd name="adj4" fmla="val 16199432"/>
            <a:gd name="adj5" fmla="val 5932"/>
          </a:avLst>
        </a:prstGeom>
        <a:solidFill>
          <a:srgbClr val="00B050"/>
        </a:solidFill>
        <a:ln>
          <a:noFill/>
        </a:ln>
        <a:effectLst/>
      </dsp:spPr>
      <dsp:style>
        <a:lnRef idx="0">
          <a:scrgbClr r="0" g="0" b="0"/>
        </a:lnRef>
        <a:fillRef idx="1">
          <a:scrgbClr r="0" g="0" b="0"/>
        </a:fillRef>
        <a:effectRef idx="0">
          <a:scrgbClr r="0" g="0" b="0"/>
        </a:effectRef>
        <a:fontRef idx="minor">
          <a:schemeClr val="lt1"/>
        </a:fontRef>
      </dsp:style>
    </dsp:sp>
    <dsp:sp modelId="{65B3A776-F2C6-4EF2-AF7D-4EF370A52CEC}">
      <dsp:nvSpPr>
        <dsp:cNvPr id="0" name=""/>
        <dsp:cNvSpPr/>
      </dsp:nvSpPr>
      <dsp:spPr>
        <a:xfrm>
          <a:off x="863711" y="102703"/>
          <a:ext cx="2554797" cy="2554797"/>
        </a:xfrm>
        <a:prstGeom prst="circularArrow">
          <a:avLst>
            <a:gd name="adj1" fmla="val 5085"/>
            <a:gd name="adj2" fmla="val 327528"/>
            <a:gd name="adj3" fmla="val 8671970"/>
            <a:gd name="adj4" fmla="val 1800502"/>
            <a:gd name="adj5" fmla="val 5932"/>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sp>
    <dsp:sp modelId="{2C19DC64-795B-456D-AC3E-9473C88BFF84}">
      <dsp:nvSpPr>
        <dsp:cNvPr id="0" name=""/>
        <dsp:cNvSpPr/>
      </dsp:nvSpPr>
      <dsp:spPr>
        <a:xfrm>
          <a:off x="800699" y="35182"/>
          <a:ext cx="2554797" cy="2554797"/>
        </a:xfrm>
        <a:prstGeom prst="circularArrow">
          <a:avLst>
            <a:gd name="adj1" fmla="val 5085"/>
            <a:gd name="adj2" fmla="val 327528"/>
            <a:gd name="adj3" fmla="val 15873039"/>
            <a:gd name="adj4" fmla="val 9000000"/>
            <a:gd name="adj5" fmla="val 5932"/>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FE0563-C13A-4766-BF78-0CB5F1489CDA}">
      <dsp:nvSpPr>
        <dsp:cNvPr id="0" name=""/>
        <dsp:cNvSpPr/>
      </dsp:nvSpPr>
      <dsp:spPr>
        <a:xfrm>
          <a:off x="306" y="1027820"/>
          <a:ext cx="1032216" cy="516108"/>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latin typeface="Trebuchet MS "/>
            </a:rPr>
            <a:t>ISC</a:t>
          </a:r>
        </a:p>
      </dsp:txBody>
      <dsp:txXfrm>
        <a:off x="15422" y="1042936"/>
        <a:ext cx="1001984" cy="485876"/>
      </dsp:txXfrm>
    </dsp:sp>
    <dsp:sp modelId="{A2C943D7-CA9F-4262-8927-BCCAC943A73C}">
      <dsp:nvSpPr>
        <dsp:cNvPr id="0" name=""/>
        <dsp:cNvSpPr/>
      </dsp:nvSpPr>
      <dsp:spPr>
        <a:xfrm>
          <a:off x="1032522" y="1267813"/>
          <a:ext cx="412886" cy="36123"/>
        </a:xfrm>
        <a:custGeom>
          <a:avLst/>
          <a:gdLst/>
          <a:ahLst/>
          <a:cxnLst/>
          <a:rect l="0" t="0" r="0" b="0"/>
          <a:pathLst>
            <a:path>
              <a:moveTo>
                <a:pt x="0" y="18061"/>
              </a:moveTo>
              <a:lnTo>
                <a:pt x="412886" y="18061"/>
              </a:lnTo>
            </a:path>
          </a:pathLst>
        </a:custGeom>
        <a:noFill/>
        <a:ln w="38100" cap="flat" cmpd="sng" algn="ctr">
          <a:solidFill>
            <a:srgbClr val="2F5496"/>
          </a:solidFill>
          <a:prstDash val="solid"/>
          <a:round/>
          <a:headEnd type="none" w="med" len="med"/>
          <a:tailEnd type="arrow" w="med" len="med"/>
        </a:ln>
        <a:effectLst/>
      </dsp:spPr>
      <dsp:style>
        <a:lnRef idx="0">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1228643" y="1275552"/>
        <a:ext cx="20644" cy="20644"/>
      </dsp:txXfrm>
    </dsp:sp>
    <dsp:sp modelId="{64355A76-D481-435D-B526-0B69C04E3608}">
      <dsp:nvSpPr>
        <dsp:cNvPr id="0" name=""/>
        <dsp:cNvSpPr/>
      </dsp:nvSpPr>
      <dsp:spPr>
        <a:xfrm>
          <a:off x="1445408" y="1027820"/>
          <a:ext cx="1032216" cy="516108"/>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solidFill>
              <a:latin typeface="+mj-lt"/>
            </a:rPr>
            <a:t>First Nation </a:t>
          </a:r>
        </a:p>
      </dsp:txBody>
      <dsp:txXfrm>
        <a:off x="1460524" y="1042936"/>
        <a:ext cx="1001984" cy="485876"/>
      </dsp:txXfrm>
    </dsp:sp>
    <dsp:sp modelId="{56CD6DCB-DEE2-4E4C-9DC0-4EF60FA5C390}">
      <dsp:nvSpPr>
        <dsp:cNvPr id="0" name=""/>
        <dsp:cNvSpPr/>
      </dsp:nvSpPr>
      <dsp:spPr>
        <a:xfrm>
          <a:off x="2477625" y="1267813"/>
          <a:ext cx="412886" cy="36123"/>
        </a:xfrm>
        <a:custGeom>
          <a:avLst/>
          <a:gdLst/>
          <a:ahLst/>
          <a:cxnLst/>
          <a:rect l="0" t="0" r="0" b="0"/>
          <a:pathLst>
            <a:path>
              <a:moveTo>
                <a:pt x="0" y="18061"/>
              </a:moveTo>
              <a:lnTo>
                <a:pt x="412886" y="18061"/>
              </a:lnTo>
            </a:path>
          </a:pathLst>
        </a:custGeom>
        <a:noFill/>
        <a:ln w="38100" cap="flat" cmpd="sng" algn="ctr">
          <a:solidFill>
            <a:srgbClr val="2F5496"/>
          </a:solidFill>
          <a:prstDash val="solid"/>
          <a:round/>
          <a:headEnd type="none" w="med" len="med"/>
          <a:tailEnd type="arrow" w="med" len="med"/>
        </a:ln>
        <a:effectLst/>
      </dsp:spPr>
      <dsp:style>
        <a:lnRef idx="0">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673746" y="1275552"/>
        <a:ext cx="20644" cy="20644"/>
      </dsp:txXfrm>
    </dsp:sp>
    <dsp:sp modelId="{4696B852-7120-4E45-9059-E0101B41FFFF}">
      <dsp:nvSpPr>
        <dsp:cNvPr id="0" name=""/>
        <dsp:cNvSpPr/>
      </dsp:nvSpPr>
      <dsp:spPr>
        <a:xfrm>
          <a:off x="2890511" y="1027820"/>
          <a:ext cx="1032216" cy="516108"/>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solidFill>
              <a:latin typeface="Trebuchet MS "/>
            </a:rPr>
            <a:t>School</a:t>
          </a:r>
          <a:br>
            <a:rPr lang="en-US" sz="1700" kern="1200" dirty="0">
              <a:solidFill>
                <a:schemeClr val="tx1"/>
              </a:solidFill>
              <a:latin typeface="+mj-lt"/>
            </a:rPr>
          </a:br>
          <a:r>
            <a:rPr lang="en-US" sz="1700" kern="1200" dirty="0">
              <a:solidFill>
                <a:schemeClr val="tx1"/>
              </a:solidFill>
              <a:latin typeface="+mj-lt"/>
            </a:rPr>
            <a:t>District</a:t>
          </a:r>
        </a:p>
      </dsp:txBody>
      <dsp:txXfrm>
        <a:off x="2905627" y="1042936"/>
        <a:ext cx="1001984" cy="4858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5F781A-F03A-4268-92C6-7F77327ED1B7}">
      <dsp:nvSpPr>
        <dsp:cNvPr id="0" name=""/>
        <dsp:cNvSpPr/>
      </dsp:nvSpPr>
      <dsp:spPr>
        <a:xfrm>
          <a:off x="1149054" y="1041235"/>
          <a:ext cx="377988" cy="406337"/>
        </a:xfrm>
        <a:custGeom>
          <a:avLst/>
          <a:gdLst/>
          <a:ahLst/>
          <a:cxnLst/>
          <a:rect l="0" t="0" r="0" b="0"/>
          <a:pathLst>
            <a:path>
              <a:moveTo>
                <a:pt x="0" y="0"/>
              </a:moveTo>
              <a:lnTo>
                <a:pt x="188994" y="0"/>
              </a:lnTo>
              <a:lnTo>
                <a:pt x="188994" y="406337"/>
              </a:lnTo>
              <a:lnTo>
                <a:pt x="377988" y="406337"/>
              </a:lnTo>
            </a:path>
          </a:pathLst>
        </a:custGeom>
        <a:noFill/>
        <a:ln w="28575" cap="flat" cmpd="sng" algn="ctr">
          <a:solidFill>
            <a:srgbClr val="2F5496"/>
          </a:solidFill>
          <a:prstDash val="solid"/>
          <a:round/>
          <a:headEnd type="none" w="med" len="med"/>
          <a:tailEnd type="arrow" w="med" len="med"/>
        </a:ln>
        <a:effectLst/>
      </dsp:spPr>
      <dsp:style>
        <a:lnRef idx="0">
          <a:scrgbClr r="0" g="0" b="0"/>
        </a:lnRef>
        <a:fillRef idx="0">
          <a:scrgbClr r="0" g="0" b="0"/>
        </a:fillRef>
        <a:effectRef idx="0">
          <a:scrgbClr r="0" g="0" b="0"/>
        </a:effectRef>
        <a:fontRef idx="minor">
          <a:schemeClr val="tx1"/>
        </a:fontRef>
      </dsp:style>
    </dsp:sp>
    <dsp:sp modelId="{88AE6FE2-DCEB-490E-854C-F5E59F88BAA4}">
      <dsp:nvSpPr>
        <dsp:cNvPr id="0" name=""/>
        <dsp:cNvSpPr/>
      </dsp:nvSpPr>
      <dsp:spPr>
        <a:xfrm>
          <a:off x="1149054" y="657681"/>
          <a:ext cx="377988" cy="383553"/>
        </a:xfrm>
        <a:custGeom>
          <a:avLst/>
          <a:gdLst/>
          <a:ahLst/>
          <a:cxnLst/>
          <a:rect l="0" t="0" r="0" b="0"/>
          <a:pathLst>
            <a:path>
              <a:moveTo>
                <a:pt x="0" y="383553"/>
              </a:moveTo>
              <a:lnTo>
                <a:pt x="188994" y="383553"/>
              </a:lnTo>
              <a:lnTo>
                <a:pt x="188994" y="0"/>
              </a:lnTo>
              <a:lnTo>
                <a:pt x="377988" y="0"/>
              </a:lnTo>
            </a:path>
          </a:pathLst>
        </a:custGeom>
        <a:noFill/>
        <a:ln w="28575" cap="flat" cmpd="sng" algn="ctr">
          <a:solidFill>
            <a:srgbClr val="2F5496"/>
          </a:solidFill>
          <a:prstDash val="solid"/>
          <a:round/>
          <a:headEnd type="none" w="med" len="med"/>
          <a:tailEnd type="arrow" w="med" len="med"/>
        </a:ln>
        <a:effectLst/>
      </dsp:spPr>
      <dsp:style>
        <a:lnRef idx="0">
          <a:scrgbClr r="0" g="0" b="0"/>
        </a:lnRef>
        <a:fillRef idx="0">
          <a:scrgbClr r="0" g="0" b="0"/>
        </a:fillRef>
        <a:effectRef idx="0">
          <a:scrgbClr r="0" g="0" b="0"/>
        </a:effectRef>
        <a:fontRef idx="minor">
          <a:schemeClr val="tx1"/>
        </a:fontRef>
      </dsp:style>
    </dsp:sp>
    <dsp:sp modelId="{FCAF87C9-BCCD-422D-80E0-15DC335409B3}">
      <dsp:nvSpPr>
        <dsp:cNvPr id="0" name=""/>
        <dsp:cNvSpPr/>
      </dsp:nvSpPr>
      <dsp:spPr>
        <a:xfrm>
          <a:off x="764" y="753018"/>
          <a:ext cx="1148290" cy="576432"/>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Trebuchet MS "/>
            </a:rPr>
            <a:t>ISC</a:t>
          </a:r>
        </a:p>
      </dsp:txBody>
      <dsp:txXfrm>
        <a:off x="764" y="753018"/>
        <a:ext cx="1148290" cy="576432"/>
      </dsp:txXfrm>
    </dsp:sp>
    <dsp:sp modelId="{1A6DA558-0BA4-4BA4-A137-23EF03328202}">
      <dsp:nvSpPr>
        <dsp:cNvPr id="0" name=""/>
        <dsp:cNvSpPr/>
      </dsp:nvSpPr>
      <dsp:spPr>
        <a:xfrm>
          <a:off x="1527042" y="369465"/>
          <a:ext cx="1889941" cy="576432"/>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Trebuchet MS "/>
            </a:rPr>
            <a:t>   First Nation </a:t>
          </a:r>
        </a:p>
      </dsp:txBody>
      <dsp:txXfrm>
        <a:off x="1527042" y="369465"/>
        <a:ext cx="1889941" cy="576432"/>
      </dsp:txXfrm>
    </dsp:sp>
    <dsp:sp modelId="{80437AB2-50AB-4FDD-92D9-67FD199FEC08}">
      <dsp:nvSpPr>
        <dsp:cNvPr id="0" name=""/>
        <dsp:cNvSpPr/>
      </dsp:nvSpPr>
      <dsp:spPr>
        <a:xfrm>
          <a:off x="1527042" y="1182139"/>
          <a:ext cx="1841237" cy="530865"/>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mj-lt"/>
            </a:rPr>
            <a:t> </a:t>
          </a:r>
          <a:r>
            <a:rPr lang="en-US" sz="1800" kern="1200" dirty="0">
              <a:solidFill>
                <a:schemeClr val="tx1"/>
              </a:solidFill>
              <a:latin typeface="Trebuchet MS "/>
            </a:rPr>
            <a:t>Province of BC</a:t>
          </a:r>
        </a:p>
      </dsp:txBody>
      <dsp:txXfrm>
        <a:off x="1527042" y="1182139"/>
        <a:ext cx="1841237" cy="53086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5F781A-F03A-4268-92C6-7F77327ED1B7}">
      <dsp:nvSpPr>
        <dsp:cNvPr id="0" name=""/>
        <dsp:cNvSpPr/>
      </dsp:nvSpPr>
      <dsp:spPr>
        <a:xfrm>
          <a:off x="1149054" y="1428750"/>
          <a:ext cx="377988" cy="406337"/>
        </a:xfrm>
        <a:custGeom>
          <a:avLst/>
          <a:gdLst/>
          <a:ahLst/>
          <a:cxnLst/>
          <a:rect l="0" t="0" r="0" b="0"/>
          <a:pathLst>
            <a:path>
              <a:moveTo>
                <a:pt x="0" y="0"/>
              </a:moveTo>
              <a:lnTo>
                <a:pt x="188994" y="0"/>
              </a:lnTo>
              <a:lnTo>
                <a:pt x="188994" y="406337"/>
              </a:lnTo>
              <a:lnTo>
                <a:pt x="377988" y="406337"/>
              </a:lnTo>
            </a:path>
          </a:pathLst>
        </a:custGeom>
        <a:noFill/>
        <a:ln w="28575" cap="flat" cmpd="sng" algn="ctr">
          <a:solidFill>
            <a:srgbClr val="2F5496"/>
          </a:solidFill>
          <a:prstDash val="solid"/>
          <a:round/>
          <a:headEnd type="none" w="med" len="med"/>
          <a:tailEnd type="arrow" w="med" len="med"/>
        </a:ln>
        <a:effectLst/>
      </dsp:spPr>
      <dsp:style>
        <a:lnRef idx="0">
          <a:scrgbClr r="0" g="0" b="0"/>
        </a:lnRef>
        <a:fillRef idx="0">
          <a:scrgbClr r="0" g="0" b="0"/>
        </a:fillRef>
        <a:effectRef idx="0">
          <a:scrgbClr r="0" g="0" b="0"/>
        </a:effectRef>
        <a:fontRef idx="minor">
          <a:schemeClr val="tx1"/>
        </a:fontRef>
      </dsp:style>
    </dsp:sp>
    <dsp:sp modelId="{88AE6FE2-DCEB-490E-854C-F5E59F88BAA4}">
      <dsp:nvSpPr>
        <dsp:cNvPr id="0" name=""/>
        <dsp:cNvSpPr/>
      </dsp:nvSpPr>
      <dsp:spPr>
        <a:xfrm>
          <a:off x="1149054" y="1033883"/>
          <a:ext cx="377988" cy="394866"/>
        </a:xfrm>
        <a:custGeom>
          <a:avLst/>
          <a:gdLst/>
          <a:ahLst/>
          <a:cxnLst/>
          <a:rect l="0" t="0" r="0" b="0"/>
          <a:pathLst>
            <a:path>
              <a:moveTo>
                <a:pt x="0" y="394866"/>
              </a:moveTo>
              <a:lnTo>
                <a:pt x="188994" y="394866"/>
              </a:lnTo>
              <a:lnTo>
                <a:pt x="188994" y="0"/>
              </a:lnTo>
              <a:lnTo>
                <a:pt x="377988" y="0"/>
              </a:lnTo>
            </a:path>
          </a:pathLst>
        </a:custGeom>
        <a:noFill/>
        <a:ln w="28575" cap="flat" cmpd="sng" algn="ctr">
          <a:solidFill>
            <a:srgbClr val="2F5496"/>
          </a:solidFill>
          <a:prstDash val="solid"/>
          <a:round/>
          <a:headEnd type="none" w="med" len="med"/>
          <a:tailEnd type="arrow" w="med" len="med"/>
        </a:ln>
        <a:effectLst/>
      </dsp:spPr>
      <dsp:style>
        <a:lnRef idx="0">
          <a:scrgbClr r="0" g="0" b="0"/>
        </a:lnRef>
        <a:fillRef idx="0">
          <a:scrgbClr r="0" g="0" b="0"/>
        </a:fillRef>
        <a:effectRef idx="0">
          <a:scrgbClr r="0" g="0" b="0"/>
        </a:effectRef>
        <a:fontRef idx="minor">
          <a:schemeClr val="tx1"/>
        </a:fontRef>
      </dsp:style>
    </dsp:sp>
    <dsp:sp modelId="{FCAF87C9-BCCD-422D-80E0-15DC335409B3}">
      <dsp:nvSpPr>
        <dsp:cNvPr id="0" name=""/>
        <dsp:cNvSpPr/>
      </dsp:nvSpPr>
      <dsp:spPr>
        <a:xfrm>
          <a:off x="764" y="1140533"/>
          <a:ext cx="1148290" cy="576432"/>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Trebuchet MS "/>
            </a:rPr>
            <a:t>ISC</a:t>
          </a:r>
        </a:p>
      </dsp:txBody>
      <dsp:txXfrm>
        <a:off x="764" y="1140533"/>
        <a:ext cx="1148290" cy="576432"/>
      </dsp:txXfrm>
    </dsp:sp>
    <dsp:sp modelId="{1A6DA558-0BA4-4BA4-A137-23EF03328202}">
      <dsp:nvSpPr>
        <dsp:cNvPr id="0" name=""/>
        <dsp:cNvSpPr/>
      </dsp:nvSpPr>
      <dsp:spPr>
        <a:xfrm>
          <a:off x="1527042" y="745667"/>
          <a:ext cx="1889941" cy="576432"/>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mj-lt"/>
            </a:rPr>
            <a:t>   </a:t>
          </a:r>
          <a:r>
            <a:rPr lang="en-US" sz="1800" kern="1200" dirty="0">
              <a:solidFill>
                <a:schemeClr val="tx1"/>
              </a:solidFill>
              <a:latin typeface="Trebuchet MS "/>
            </a:rPr>
            <a:t>First Nation </a:t>
          </a:r>
        </a:p>
      </dsp:txBody>
      <dsp:txXfrm>
        <a:off x="1527042" y="745667"/>
        <a:ext cx="1889941" cy="576432"/>
      </dsp:txXfrm>
    </dsp:sp>
    <dsp:sp modelId="{80437AB2-50AB-4FDD-92D9-67FD199FEC08}">
      <dsp:nvSpPr>
        <dsp:cNvPr id="0" name=""/>
        <dsp:cNvSpPr/>
      </dsp:nvSpPr>
      <dsp:spPr>
        <a:xfrm>
          <a:off x="1527042" y="1558342"/>
          <a:ext cx="1819805" cy="553490"/>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mj-lt"/>
            </a:rPr>
            <a:t> </a:t>
          </a:r>
          <a:r>
            <a:rPr lang="en-US" sz="1800" kern="1200" dirty="0">
              <a:solidFill>
                <a:schemeClr val="tx1"/>
              </a:solidFill>
              <a:latin typeface="Trebuchet MS "/>
            </a:rPr>
            <a:t>Province of BC</a:t>
          </a:r>
        </a:p>
      </dsp:txBody>
      <dsp:txXfrm>
        <a:off x="1527042" y="1558342"/>
        <a:ext cx="1819805" cy="55349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5F781A-F03A-4268-92C6-7F77327ED1B7}">
      <dsp:nvSpPr>
        <dsp:cNvPr id="0" name=""/>
        <dsp:cNvSpPr/>
      </dsp:nvSpPr>
      <dsp:spPr>
        <a:xfrm>
          <a:off x="1149054" y="1428750"/>
          <a:ext cx="377988" cy="406337"/>
        </a:xfrm>
        <a:custGeom>
          <a:avLst/>
          <a:gdLst/>
          <a:ahLst/>
          <a:cxnLst/>
          <a:rect l="0" t="0" r="0" b="0"/>
          <a:pathLst>
            <a:path>
              <a:moveTo>
                <a:pt x="0" y="0"/>
              </a:moveTo>
              <a:lnTo>
                <a:pt x="188994" y="0"/>
              </a:lnTo>
              <a:lnTo>
                <a:pt x="188994" y="406337"/>
              </a:lnTo>
              <a:lnTo>
                <a:pt x="377988" y="406337"/>
              </a:lnTo>
            </a:path>
          </a:pathLst>
        </a:custGeom>
        <a:noFill/>
        <a:ln w="28575" cap="flat" cmpd="sng" algn="ctr">
          <a:solidFill>
            <a:srgbClr val="2F5496"/>
          </a:solidFill>
          <a:prstDash val="solid"/>
          <a:round/>
          <a:headEnd type="none" w="med" len="med"/>
          <a:tailEnd type="arrow" w="med" len="med"/>
        </a:ln>
        <a:effectLst/>
      </dsp:spPr>
      <dsp:style>
        <a:lnRef idx="0">
          <a:scrgbClr r="0" g="0" b="0"/>
        </a:lnRef>
        <a:fillRef idx="0">
          <a:scrgbClr r="0" g="0" b="0"/>
        </a:fillRef>
        <a:effectRef idx="0">
          <a:scrgbClr r="0" g="0" b="0"/>
        </a:effectRef>
        <a:fontRef idx="minor">
          <a:schemeClr val="tx1"/>
        </a:fontRef>
      </dsp:style>
    </dsp:sp>
    <dsp:sp modelId="{88AE6FE2-DCEB-490E-854C-F5E59F88BAA4}">
      <dsp:nvSpPr>
        <dsp:cNvPr id="0" name=""/>
        <dsp:cNvSpPr/>
      </dsp:nvSpPr>
      <dsp:spPr>
        <a:xfrm>
          <a:off x="1149054" y="1162416"/>
          <a:ext cx="377988" cy="266333"/>
        </a:xfrm>
        <a:custGeom>
          <a:avLst/>
          <a:gdLst/>
          <a:ahLst/>
          <a:cxnLst/>
          <a:rect l="0" t="0" r="0" b="0"/>
          <a:pathLst>
            <a:path>
              <a:moveTo>
                <a:pt x="0" y="266333"/>
              </a:moveTo>
              <a:lnTo>
                <a:pt x="188994" y="266333"/>
              </a:lnTo>
              <a:lnTo>
                <a:pt x="188994" y="0"/>
              </a:lnTo>
              <a:lnTo>
                <a:pt x="377988" y="0"/>
              </a:lnTo>
            </a:path>
          </a:pathLst>
        </a:custGeom>
        <a:noFill/>
        <a:ln w="28575" cap="flat" cmpd="sng" algn="ctr">
          <a:solidFill>
            <a:srgbClr val="2F5496"/>
          </a:solidFill>
          <a:prstDash val="solid"/>
          <a:round/>
          <a:headEnd type="none" w="med" len="med"/>
          <a:tailEnd type="arrow" w="med" len="med"/>
        </a:ln>
        <a:effectLst/>
      </dsp:spPr>
      <dsp:style>
        <a:lnRef idx="0">
          <a:scrgbClr r="0" g="0" b="0"/>
        </a:lnRef>
        <a:fillRef idx="0">
          <a:scrgbClr r="0" g="0" b="0"/>
        </a:fillRef>
        <a:effectRef idx="0">
          <a:scrgbClr r="0" g="0" b="0"/>
        </a:effectRef>
        <a:fontRef idx="minor">
          <a:schemeClr val="tx1"/>
        </a:fontRef>
      </dsp:style>
    </dsp:sp>
    <dsp:sp modelId="{FCAF87C9-BCCD-422D-80E0-15DC335409B3}">
      <dsp:nvSpPr>
        <dsp:cNvPr id="0" name=""/>
        <dsp:cNvSpPr/>
      </dsp:nvSpPr>
      <dsp:spPr>
        <a:xfrm>
          <a:off x="764" y="1140533"/>
          <a:ext cx="1148290" cy="576432"/>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Trebuchet MS "/>
            </a:rPr>
            <a:t>ISC</a:t>
          </a:r>
        </a:p>
      </dsp:txBody>
      <dsp:txXfrm>
        <a:off x="764" y="1140533"/>
        <a:ext cx="1148290" cy="576432"/>
      </dsp:txXfrm>
    </dsp:sp>
    <dsp:sp modelId="{1A6DA558-0BA4-4BA4-A137-23EF03328202}">
      <dsp:nvSpPr>
        <dsp:cNvPr id="0" name=""/>
        <dsp:cNvSpPr/>
      </dsp:nvSpPr>
      <dsp:spPr>
        <a:xfrm>
          <a:off x="1527042" y="874200"/>
          <a:ext cx="1889941" cy="576432"/>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mj-lt"/>
            </a:rPr>
            <a:t>   </a:t>
          </a:r>
          <a:r>
            <a:rPr lang="en-US" sz="1800" kern="1200" dirty="0">
              <a:solidFill>
                <a:schemeClr val="tx1"/>
              </a:solidFill>
              <a:latin typeface="Trebuchet MS "/>
            </a:rPr>
            <a:t>First Nation </a:t>
          </a:r>
        </a:p>
      </dsp:txBody>
      <dsp:txXfrm>
        <a:off x="1527042" y="874200"/>
        <a:ext cx="1889941" cy="576432"/>
      </dsp:txXfrm>
    </dsp:sp>
    <dsp:sp modelId="{80437AB2-50AB-4FDD-92D9-67FD199FEC08}">
      <dsp:nvSpPr>
        <dsp:cNvPr id="0" name=""/>
        <dsp:cNvSpPr/>
      </dsp:nvSpPr>
      <dsp:spPr>
        <a:xfrm>
          <a:off x="1527042" y="1686875"/>
          <a:ext cx="1370887" cy="296424"/>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mj-lt"/>
            </a:rPr>
            <a:t>Province of BC</a:t>
          </a:r>
        </a:p>
      </dsp:txBody>
      <dsp:txXfrm>
        <a:off x="1527042" y="1686875"/>
        <a:ext cx="1370887" cy="296424"/>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5.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0466" name="Rectangle 2"/>
          <p:cNvSpPr>
            <a:spLocks noGrp="1" noChangeArrowheads="1"/>
          </p:cNvSpPr>
          <p:nvPr>
            <p:ph type="hdr" sz="quarter"/>
          </p:nvPr>
        </p:nvSpPr>
        <p:spPr bwMode="auto">
          <a:xfrm>
            <a:off x="16" y="8"/>
            <a:ext cx="3172240" cy="480388"/>
          </a:xfrm>
          <a:prstGeom prst="rect">
            <a:avLst/>
          </a:prstGeom>
          <a:noFill/>
          <a:ln w="9525">
            <a:noFill/>
            <a:miter lim="800000"/>
            <a:headEnd/>
            <a:tailEnd/>
          </a:ln>
          <a:effectLst/>
        </p:spPr>
        <p:txBody>
          <a:bodyPr vert="horz" wrap="square" lIns="95725" tIns="47860" rIns="95725" bIns="47860" numCol="1" anchor="t" anchorCtr="0" compatLnSpc="1">
            <a:prstTxWarp prst="textNoShape">
              <a:avLst/>
            </a:prstTxWarp>
          </a:bodyPr>
          <a:lstStyle>
            <a:lvl1pPr defTabSz="957535">
              <a:lnSpc>
                <a:spcPct val="100000"/>
              </a:lnSpc>
              <a:spcAft>
                <a:spcPct val="0"/>
              </a:spcAft>
              <a:defRPr sz="1100">
                <a:latin typeface="Arial" charset="0"/>
              </a:defRPr>
            </a:lvl1pPr>
          </a:lstStyle>
          <a:p>
            <a:pPr>
              <a:defRPr/>
            </a:pPr>
            <a:endParaRPr lang="en-CA" dirty="0"/>
          </a:p>
        </p:txBody>
      </p:sp>
      <p:sp>
        <p:nvSpPr>
          <p:cNvPr id="190467" name="Rectangle 3"/>
          <p:cNvSpPr>
            <a:spLocks noGrp="1" noChangeArrowheads="1"/>
          </p:cNvSpPr>
          <p:nvPr>
            <p:ph type="dt" sz="quarter" idx="1"/>
          </p:nvPr>
        </p:nvSpPr>
        <p:spPr bwMode="auto">
          <a:xfrm>
            <a:off x="4141312" y="8"/>
            <a:ext cx="3172240" cy="480388"/>
          </a:xfrm>
          <a:prstGeom prst="rect">
            <a:avLst/>
          </a:prstGeom>
          <a:noFill/>
          <a:ln w="9525">
            <a:noFill/>
            <a:miter lim="800000"/>
            <a:headEnd/>
            <a:tailEnd/>
          </a:ln>
          <a:effectLst/>
        </p:spPr>
        <p:txBody>
          <a:bodyPr vert="horz" wrap="square" lIns="95725" tIns="47860" rIns="95725" bIns="47860" numCol="1" anchor="t" anchorCtr="0" compatLnSpc="1">
            <a:prstTxWarp prst="textNoShape">
              <a:avLst/>
            </a:prstTxWarp>
          </a:bodyPr>
          <a:lstStyle>
            <a:lvl1pPr algn="r" defTabSz="957535">
              <a:lnSpc>
                <a:spcPct val="100000"/>
              </a:lnSpc>
              <a:spcAft>
                <a:spcPct val="0"/>
              </a:spcAft>
              <a:defRPr sz="1100">
                <a:latin typeface="Arial" charset="0"/>
              </a:defRPr>
            </a:lvl1pPr>
          </a:lstStyle>
          <a:p>
            <a:pPr>
              <a:defRPr/>
            </a:pPr>
            <a:endParaRPr lang="en-CA" dirty="0"/>
          </a:p>
        </p:txBody>
      </p:sp>
      <p:sp>
        <p:nvSpPr>
          <p:cNvPr id="190468" name="Rectangle 4"/>
          <p:cNvSpPr>
            <a:spLocks noGrp="1" noChangeArrowheads="1"/>
          </p:cNvSpPr>
          <p:nvPr>
            <p:ph type="ftr" sz="quarter" idx="2"/>
          </p:nvPr>
        </p:nvSpPr>
        <p:spPr bwMode="auto">
          <a:xfrm>
            <a:off x="16" y="9119182"/>
            <a:ext cx="3172240" cy="480388"/>
          </a:xfrm>
          <a:prstGeom prst="rect">
            <a:avLst/>
          </a:prstGeom>
          <a:noFill/>
          <a:ln w="9525">
            <a:noFill/>
            <a:miter lim="800000"/>
            <a:headEnd/>
            <a:tailEnd/>
          </a:ln>
          <a:effectLst/>
        </p:spPr>
        <p:txBody>
          <a:bodyPr vert="horz" wrap="square" lIns="95725" tIns="47860" rIns="95725" bIns="47860" numCol="1" anchor="b" anchorCtr="0" compatLnSpc="1">
            <a:prstTxWarp prst="textNoShape">
              <a:avLst/>
            </a:prstTxWarp>
          </a:bodyPr>
          <a:lstStyle>
            <a:lvl1pPr defTabSz="957535">
              <a:lnSpc>
                <a:spcPct val="100000"/>
              </a:lnSpc>
              <a:spcAft>
                <a:spcPct val="0"/>
              </a:spcAft>
              <a:defRPr sz="1100">
                <a:latin typeface="Arial" charset="0"/>
              </a:defRPr>
            </a:lvl1pPr>
          </a:lstStyle>
          <a:p>
            <a:pPr>
              <a:defRPr/>
            </a:pPr>
            <a:endParaRPr lang="en-CA" dirty="0"/>
          </a:p>
        </p:txBody>
      </p:sp>
      <p:sp>
        <p:nvSpPr>
          <p:cNvPr id="190469" name="Rectangle 5"/>
          <p:cNvSpPr>
            <a:spLocks noGrp="1" noChangeArrowheads="1"/>
          </p:cNvSpPr>
          <p:nvPr>
            <p:ph type="sldNum" sz="quarter" idx="3"/>
          </p:nvPr>
        </p:nvSpPr>
        <p:spPr bwMode="auto">
          <a:xfrm>
            <a:off x="4141312" y="9119182"/>
            <a:ext cx="3172240" cy="480388"/>
          </a:xfrm>
          <a:prstGeom prst="rect">
            <a:avLst/>
          </a:prstGeom>
          <a:noFill/>
          <a:ln w="9525">
            <a:noFill/>
            <a:miter lim="800000"/>
            <a:headEnd/>
            <a:tailEnd/>
          </a:ln>
          <a:effectLst/>
        </p:spPr>
        <p:txBody>
          <a:bodyPr vert="horz" wrap="square" lIns="95725" tIns="47860" rIns="95725" bIns="47860" numCol="1" anchor="b" anchorCtr="0" compatLnSpc="1">
            <a:prstTxWarp prst="textNoShape">
              <a:avLst/>
            </a:prstTxWarp>
          </a:bodyPr>
          <a:lstStyle>
            <a:lvl1pPr algn="r" defTabSz="957535">
              <a:lnSpc>
                <a:spcPct val="100000"/>
              </a:lnSpc>
              <a:spcAft>
                <a:spcPct val="0"/>
              </a:spcAft>
              <a:defRPr sz="1100">
                <a:latin typeface="Arial" charset="0"/>
              </a:defRPr>
            </a:lvl1pPr>
          </a:lstStyle>
          <a:p>
            <a:pPr>
              <a:defRPr/>
            </a:pPr>
            <a:fld id="{2B19D8C8-5948-455E-A605-1EA89F85FCA0}" type="slidenum">
              <a:rPr lang="en-CA"/>
              <a:pPr>
                <a:defRPr/>
              </a:pPr>
              <a:t>‹#›</a:t>
            </a:fld>
            <a:endParaRPr lang="en-CA" dirty="0"/>
          </a:p>
        </p:txBody>
      </p:sp>
    </p:spTree>
    <p:extLst>
      <p:ext uri="{BB962C8B-B14F-4D97-AF65-F5344CB8AC3E}">
        <p14:creationId xmlns:p14="http://schemas.microsoft.com/office/powerpoint/2010/main" val="5472544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6" y="8"/>
            <a:ext cx="3172240" cy="480388"/>
          </a:xfrm>
          <a:prstGeom prst="rect">
            <a:avLst/>
          </a:prstGeom>
          <a:noFill/>
          <a:ln w="9525">
            <a:noFill/>
            <a:miter lim="800000"/>
            <a:headEnd/>
            <a:tailEnd/>
          </a:ln>
          <a:effectLst/>
        </p:spPr>
        <p:txBody>
          <a:bodyPr vert="horz" wrap="square" lIns="95725" tIns="47860" rIns="95725" bIns="47860" numCol="1" anchor="t" anchorCtr="0" compatLnSpc="1">
            <a:prstTxWarp prst="textNoShape">
              <a:avLst/>
            </a:prstTxWarp>
          </a:bodyPr>
          <a:lstStyle>
            <a:lvl1pPr defTabSz="957535">
              <a:lnSpc>
                <a:spcPct val="100000"/>
              </a:lnSpc>
              <a:spcAft>
                <a:spcPct val="0"/>
              </a:spcAft>
              <a:defRPr sz="1100">
                <a:latin typeface="Arial" charset="0"/>
              </a:defRPr>
            </a:lvl1pPr>
          </a:lstStyle>
          <a:p>
            <a:pPr>
              <a:defRPr/>
            </a:pPr>
            <a:endParaRPr lang="en-CA" dirty="0"/>
          </a:p>
        </p:txBody>
      </p:sp>
      <p:sp>
        <p:nvSpPr>
          <p:cNvPr id="3075" name="Rectangle 3"/>
          <p:cNvSpPr>
            <a:spLocks noGrp="1" noChangeArrowheads="1"/>
          </p:cNvSpPr>
          <p:nvPr>
            <p:ph type="dt" idx="1"/>
          </p:nvPr>
        </p:nvSpPr>
        <p:spPr bwMode="auto">
          <a:xfrm>
            <a:off x="4141312" y="8"/>
            <a:ext cx="3172240" cy="480388"/>
          </a:xfrm>
          <a:prstGeom prst="rect">
            <a:avLst/>
          </a:prstGeom>
          <a:noFill/>
          <a:ln w="9525">
            <a:noFill/>
            <a:miter lim="800000"/>
            <a:headEnd/>
            <a:tailEnd/>
          </a:ln>
          <a:effectLst/>
        </p:spPr>
        <p:txBody>
          <a:bodyPr vert="horz" wrap="square" lIns="95725" tIns="47860" rIns="95725" bIns="47860" numCol="1" anchor="t" anchorCtr="0" compatLnSpc="1">
            <a:prstTxWarp prst="textNoShape">
              <a:avLst/>
            </a:prstTxWarp>
          </a:bodyPr>
          <a:lstStyle>
            <a:lvl1pPr algn="r" defTabSz="957535">
              <a:lnSpc>
                <a:spcPct val="100000"/>
              </a:lnSpc>
              <a:spcAft>
                <a:spcPct val="0"/>
              </a:spcAft>
              <a:defRPr sz="1100">
                <a:latin typeface="Arial" charset="0"/>
              </a:defRPr>
            </a:lvl1pPr>
          </a:lstStyle>
          <a:p>
            <a:pPr>
              <a:defRPr/>
            </a:pPr>
            <a:endParaRPr lang="en-CA" dirty="0"/>
          </a:p>
        </p:txBody>
      </p:sp>
      <p:sp>
        <p:nvSpPr>
          <p:cNvPr id="5124" name="Rectangle 4"/>
          <p:cNvSpPr>
            <a:spLocks noGrp="1" noRot="1" noChangeAspect="1" noChangeArrowheads="1" noTextEdit="1"/>
          </p:cNvSpPr>
          <p:nvPr>
            <p:ph type="sldImg" idx="2"/>
          </p:nvPr>
        </p:nvSpPr>
        <p:spPr bwMode="auto">
          <a:xfrm>
            <a:off x="457200" y="719138"/>
            <a:ext cx="6400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732195" y="4561242"/>
            <a:ext cx="5850835" cy="4320213"/>
          </a:xfrm>
          <a:prstGeom prst="rect">
            <a:avLst/>
          </a:prstGeom>
          <a:noFill/>
          <a:ln w="9525">
            <a:noFill/>
            <a:miter lim="800000"/>
            <a:headEnd/>
            <a:tailEnd/>
          </a:ln>
          <a:effectLst/>
        </p:spPr>
        <p:txBody>
          <a:bodyPr vert="horz" wrap="square" lIns="95725" tIns="47860" rIns="95725" bIns="47860"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3078" name="Rectangle 6"/>
          <p:cNvSpPr>
            <a:spLocks noGrp="1" noChangeArrowheads="1"/>
          </p:cNvSpPr>
          <p:nvPr>
            <p:ph type="ftr" sz="quarter" idx="4"/>
          </p:nvPr>
        </p:nvSpPr>
        <p:spPr bwMode="auto">
          <a:xfrm>
            <a:off x="16" y="9119182"/>
            <a:ext cx="3172240" cy="480388"/>
          </a:xfrm>
          <a:prstGeom prst="rect">
            <a:avLst/>
          </a:prstGeom>
          <a:noFill/>
          <a:ln w="9525">
            <a:noFill/>
            <a:miter lim="800000"/>
            <a:headEnd/>
            <a:tailEnd/>
          </a:ln>
          <a:effectLst/>
        </p:spPr>
        <p:txBody>
          <a:bodyPr vert="horz" wrap="square" lIns="95725" tIns="47860" rIns="95725" bIns="47860" numCol="1" anchor="b" anchorCtr="0" compatLnSpc="1">
            <a:prstTxWarp prst="textNoShape">
              <a:avLst/>
            </a:prstTxWarp>
          </a:bodyPr>
          <a:lstStyle>
            <a:lvl1pPr defTabSz="957535">
              <a:lnSpc>
                <a:spcPct val="100000"/>
              </a:lnSpc>
              <a:spcAft>
                <a:spcPct val="0"/>
              </a:spcAft>
              <a:defRPr sz="1100">
                <a:latin typeface="Arial" charset="0"/>
              </a:defRPr>
            </a:lvl1pPr>
          </a:lstStyle>
          <a:p>
            <a:pPr>
              <a:defRPr/>
            </a:pPr>
            <a:endParaRPr lang="en-CA" dirty="0"/>
          </a:p>
        </p:txBody>
      </p:sp>
      <p:sp>
        <p:nvSpPr>
          <p:cNvPr id="3079" name="Rectangle 7"/>
          <p:cNvSpPr>
            <a:spLocks noGrp="1" noChangeArrowheads="1"/>
          </p:cNvSpPr>
          <p:nvPr>
            <p:ph type="sldNum" sz="quarter" idx="5"/>
          </p:nvPr>
        </p:nvSpPr>
        <p:spPr bwMode="auto">
          <a:xfrm>
            <a:off x="4141312" y="9119182"/>
            <a:ext cx="3172240" cy="480388"/>
          </a:xfrm>
          <a:prstGeom prst="rect">
            <a:avLst/>
          </a:prstGeom>
          <a:noFill/>
          <a:ln w="9525">
            <a:noFill/>
            <a:miter lim="800000"/>
            <a:headEnd/>
            <a:tailEnd/>
          </a:ln>
          <a:effectLst/>
        </p:spPr>
        <p:txBody>
          <a:bodyPr vert="horz" wrap="square" lIns="95725" tIns="47860" rIns="95725" bIns="47860" numCol="1" anchor="b" anchorCtr="0" compatLnSpc="1">
            <a:prstTxWarp prst="textNoShape">
              <a:avLst/>
            </a:prstTxWarp>
          </a:bodyPr>
          <a:lstStyle>
            <a:lvl1pPr algn="r" defTabSz="957535">
              <a:lnSpc>
                <a:spcPct val="100000"/>
              </a:lnSpc>
              <a:spcAft>
                <a:spcPct val="0"/>
              </a:spcAft>
              <a:defRPr sz="1100">
                <a:latin typeface="Arial" charset="0"/>
              </a:defRPr>
            </a:lvl1pPr>
          </a:lstStyle>
          <a:p>
            <a:pPr>
              <a:defRPr/>
            </a:pPr>
            <a:fld id="{FE284EBD-CBB1-4A99-ABB1-E39FD7904359}" type="slidenum">
              <a:rPr lang="en-CA"/>
              <a:pPr>
                <a:defRPr/>
              </a:pPr>
              <a:t>‹#›</a:t>
            </a:fld>
            <a:endParaRPr lang="en-CA" dirty="0"/>
          </a:p>
        </p:txBody>
      </p:sp>
    </p:spTree>
    <p:extLst>
      <p:ext uri="{BB962C8B-B14F-4D97-AF65-F5344CB8AC3E}">
        <p14:creationId xmlns:p14="http://schemas.microsoft.com/office/powerpoint/2010/main" val="21627233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Arial" charset="0"/>
        <a:ea typeface="+mn-ea"/>
        <a:cs typeface="+mn-cs"/>
      </a:defRPr>
    </a:lvl1pPr>
    <a:lvl2pPr marL="342900" algn="l" rtl="0" eaLnBrk="0" fontAlgn="base" hangingPunct="0">
      <a:spcBef>
        <a:spcPct val="30000"/>
      </a:spcBef>
      <a:spcAft>
        <a:spcPct val="0"/>
      </a:spcAft>
      <a:defRPr sz="900" kern="1200">
        <a:solidFill>
          <a:schemeClr val="tx1"/>
        </a:solidFill>
        <a:latin typeface="Arial" charset="0"/>
        <a:ea typeface="+mn-ea"/>
        <a:cs typeface="+mn-cs"/>
      </a:defRPr>
    </a:lvl2pPr>
    <a:lvl3pPr marL="685800" algn="l" rtl="0" eaLnBrk="0" fontAlgn="base" hangingPunct="0">
      <a:spcBef>
        <a:spcPct val="30000"/>
      </a:spcBef>
      <a:spcAft>
        <a:spcPct val="0"/>
      </a:spcAft>
      <a:defRPr sz="900" kern="1200">
        <a:solidFill>
          <a:schemeClr val="tx1"/>
        </a:solidFill>
        <a:latin typeface="Arial" charset="0"/>
        <a:ea typeface="+mn-ea"/>
        <a:cs typeface="+mn-cs"/>
      </a:defRPr>
    </a:lvl3pPr>
    <a:lvl4pPr marL="1028700" algn="l" rtl="0" eaLnBrk="0" fontAlgn="base" hangingPunct="0">
      <a:spcBef>
        <a:spcPct val="30000"/>
      </a:spcBef>
      <a:spcAft>
        <a:spcPct val="0"/>
      </a:spcAft>
      <a:defRPr sz="900" kern="1200">
        <a:solidFill>
          <a:schemeClr val="tx1"/>
        </a:solidFill>
        <a:latin typeface="Arial" charset="0"/>
        <a:ea typeface="+mn-ea"/>
        <a:cs typeface="+mn-cs"/>
      </a:defRPr>
    </a:lvl4pPr>
    <a:lvl5pPr marL="1371600" algn="l" rtl="0" eaLnBrk="0" fontAlgn="base" hangingPunct="0">
      <a:spcBef>
        <a:spcPct val="30000"/>
      </a:spcBef>
      <a:spcAft>
        <a:spcPct val="0"/>
      </a:spcAft>
      <a:defRPr sz="900" kern="1200">
        <a:solidFill>
          <a:schemeClr val="tx1"/>
        </a:solidFill>
        <a:latin typeface="Arial" charset="0"/>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mailto:BCEducation@sac-isc.gc.ca"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mailto:BCEducation@sac-isc.gc.ca"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www.fnesc.ca/wp/wp-content/uploads/2020/10/Reciprocal-Tuition-Handbook-2020.pdf"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s://can01.safelinks.protection.outlook.com/?url=https%3A%2F%2Fwww2.gov.bc.ca%2Fgov%2Fcontent%2Feducation-training%2Fk-12%2Fsupport%2Fclassroom-alternatives%2Fhomeschooling&amp;data=05%7C02%7Cphilip.wong4%40sac-isc.gc.ca%7C952c48fb25d9464831f508ddd6de3951%7C727ce8f2a756412ea4c695204ad68d84%7C0%7C0%7C638902972182508735%7CUnknown%7CTWFpbGZsb3d8eyJFbXB0eU1hcGkiOnRydWUsIlYiOiIwLjAuMDAwMCIsIlAiOiJXaW4zMiIsIkFOIjoiTWFpbCIsIldUIjoyfQ%3D%3D%7C0%7C%7C%7C&amp;sdata=gbTpSI55xY%2FRdBPo1wqoJGly0H49dBbi6xe9mXOFZ7U%3D&amp;reserved=0"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mailto:bceducation@sac-isc.gc.ca"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mailto:bceducation@sac-isc.gc.ca"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3" Type="http://schemas.openxmlformats.org/officeDocument/2006/relationships/hyperlink" Target="mailto:bceducation@sac-isc.gc.ca"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3" Type="http://schemas.openxmlformats.org/officeDocument/2006/relationships/hyperlink" Target="mailto:bceducation@sac-isc.gc.ca" TargetMode="External"/><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3" Type="http://schemas.openxmlformats.org/officeDocument/2006/relationships/hyperlink" Target="mailto:BCEducation@sac-isc.gc.ca" TargetMode="External"/><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a:defRPr/>
            </a:pPr>
            <a:fld id="{FE284EBD-CBB1-4A99-ABB1-E39FD7904359}" type="slidenum">
              <a:rPr lang="en-CA" smtClean="0"/>
              <a:pPr>
                <a:defRPr/>
              </a:pPr>
              <a:t>1</a:t>
            </a:fld>
            <a:endParaRPr lang="en-CA" dirty="0"/>
          </a:p>
        </p:txBody>
      </p:sp>
    </p:spTree>
    <p:extLst>
      <p:ext uri="{BB962C8B-B14F-4D97-AF65-F5344CB8AC3E}">
        <p14:creationId xmlns:p14="http://schemas.microsoft.com/office/powerpoint/2010/main" val="1660483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ctr">
              <a:spcBef>
                <a:spcPts val="0"/>
              </a:spcBef>
              <a:spcAft>
                <a:spcPts val="0"/>
              </a:spcAft>
              <a:buFont typeface="+mj-lt"/>
              <a:buNone/>
            </a:pPr>
            <a:r>
              <a:rPr lang="en-US" sz="1000" b="1" i="0" dirty="0">
                <a:effectLst/>
                <a:latin typeface="Arial" panose="020B0604020202020204" pitchFamily="34" charset="0"/>
                <a:cs typeface="Arial" panose="020B0604020202020204" pitchFamily="34" charset="0"/>
              </a:rPr>
              <a:t>Other Tips/Suggestions for Preparing for Nominal Roll:</a:t>
            </a:r>
          </a:p>
          <a:p>
            <a:pPr rtl="0" fontAlgn="ctr">
              <a:spcBef>
                <a:spcPts val="0"/>
              </a:spcBef>
              <a:spcAft>
                <a:spcPts val="0"/>
              </a:spcAft>
              <a:buFont typeface="+mj-lt"/>
              <a:buNone/>
            </a:pPr>
            <a:endParaRPr lang="en-US" sz="1000" b="1" i="0" dirty="0">
              <a:effectLst/>
              <a:latin typeface="Arial" panose="020B0604020202020204" pitchFamily="34" charset="0"/>
              <a:cs typeface="Arial" panose="020B0604020202020204" pitchFamily="34" charset="0"/>
            </a:endParaRPr>
          </a:p>
          <a:p>
            <a:pPr rtl="0" fontAlgn="ctr">
              <a:spcBef>
                <a:spcPts val="0"/>
              </a:spcBef>
              <a:spcAft>
                <a:spcPts val="0"/>
              </a:spcAft>
              <a:buFont typeface="+mj-lt"/>
              <a:buAutoNum type="arabicPeriod"/>
            </a:pPr>
            <a:r>
              <a:rPr lang="en-US" sz="1000" b="1" i="0" dirty="0">
                <a:effectLst/>
                <a:latin typeface="Arial" panose="020B0604020202020204" pitchFamily="34" charset="0"/>
                <a:cs typeface="Arial" panose="020B0604020202020204" pitchFamily="34" charset="0"/>
              </a:rPr>
              <a:t> Check that your EIS access is up-to-date. </a:t>
            </a:r>
            <a:r>
              <a:rPr lang="en-US" sz="1000" b="0" i="0" dirty="0">
                <a:effectLst/>
                <a:latin typeface="Arial" panose="020B0604020202020204" pitchFamily="34" charset="0"/>
                <a:cs typeface="Arial" panose="020B0604020202020204" pitchFamily="34" charset="0"/>
              </a:rPr>
              <a:t>You may need to reset your password and/or request access if you are new or returning to this role.  </a:t>
            </a:r>
          </a:p>
          <a:p>
            <a:pPr marL="742950" marR="0" lvl="1" indent="-285750" algn="l" defTabSz="914400" rtl="0" eaLnBrk="0" fontAlgn="ctr" latinLnBrk="0" hangingPunct="0">
              <a:lnSpc>
                <a:spcPct val="100000"/>
              </a:lnSpc>
              <a:spcBef>
                <a:spcPts val="0"/>
              </a:spcBef>
              <a:spcAft>
                <a:spcPts val="0"/>
              </a:spcAft>
              <a:buClrTx/>
              <a:buSzTx/>
              <a:buFont typeface="Arial" panose="020B0604020202020204" pitchFamily="34" charset="0"/>
              <a:buChar char="•"/>
              <a:tabLst/>
              <a:defRPr/>
            </a:pPr>
            <a:r>
              <a:rPr lang="en-US" sz="1000" dirty="0">
                <a:effectLst/>
                <a:latin typeface="Arial" panose="020B0604020202020204" pitchFamily="34" charset="0"/>
                <a:ea typeface="Calibri" panose="020F0502020204030204" pitchFamily="34" charset="0"/>
                <a:cs typeface="Arial" panose="020B0604020202020204" pitchFamily="34" charset="0"/>
              </a:rPr>
              <a:t>If your account has been inactive for one year, it will be disabled as part of GCIMS annual clean-up.</a:t>
            </a:r>
            <a:endParaRPr lang="en-US" sz="1000" b="0" i="0" dirty="0">
              <a:effectLst/>
              <a:latin typeface="Arial" panose="020B0604020202020204" pitchFamily="34" charset="0"/>
              <a:ea typeface="Calibri" panose="020F0502020204030204" pitchFamily="34" charset="0"/>
              <a:cs typeface="Arial" panose="020B0604020202020204" pitchFamily="34" charset="0"/>
            </a:endParaRPr>
          </a:p>
          <a:p>
            <a:pPr marL="742950" lvl="1" indent="-285750" rtl="0" fontAlgn="ctr">
              <a:spcBef>
                <a:spcPts val="0"/>
              </a:spcBef>
              <a:spcAft>
                <a:spcPts val="0"/>
              </a:spcAft>
              <a:buFont typeface="Arial" panose="020B0604020202020204" pitchFamily="34" charset="0"/>
              <a:buChar char="•"/>
            </a:pPr>
            <a:r>
              <a:rPr lang="en-US" sz="1000" b="0" i="0" dirty="0">
                <a:effectLst/>
                <a:latin typeface="Arial" panose="020B0604020202020204" pitchFamily="34" charset="0"/>
                <a:cs typeface="Arial" panose="020B0604020202020204" pitchFamily="34" charset="0"/>
              </a:rPr>
              <a:t>One way to ensure you have a smooth log-in process is to periodically sign-in so your EIS remains active. Some coordinators do so as well for other reporting, such as post-secondary education.</a:t>
            </a:r>
          </a:p>
          <a:p>
            <a:pPr rtl="0" fontAlgn="ctr">
              <a:spcBef>
                <a:spcPts val="0"/>
              </a:spcBef>
              <a:spcAft>
                <a:spcPts val="0"/>
              </a:spcAft>
              <a:buFont typeface="+mj-lt"/>
              <a:buNone/>
            </a:pPr>
            <a:endParaRPr lang="en-US" sz="1000" b="0" i="0" dirty="0">
              <a:effectLst/>
              <a:latin typeface="Arial" panose="020B0604020202020204" pitchFamily="34" charset="0"/>
              <a:cs typeface="Arial" panose="020B0604020202020204" pitchFamily="34" charset="0"/>
            </a:endParaRPr>
          </a:p>
          <a:p>
            <a:pPr marL="0" marR="0" lvl="0" indent="0" algn="l" defTabSz="914400" rtl="0" eaLnBrk="0" fontAlgn="ctr" latinLnBrk="0" hangingPunct="0">
              <a:lnSpc>
                <a:spcPct val="100000"/>
              </a:lnSpc>
              <a:spcBef>
                <a:spcPts val="0"/>
              </a:spcBef>
              <a:spcAft>
                <a:spcPts val="0"/>
              </a:spcAft>
              <a:buClrTx/>
              <a:buSzTx/>
              <a:buFont typeface="+mj-lt"/>
              <a:buAutoNum type="arabicPeriod" startAt="2"/>
              <a:tabLst/>
              <a:defRPr/>
            </a:pPr>
            <a:r>
              <a:rPr lang="en-US" sz="1000" b="1" i="0" dirty="0">
                <a:effectLst/>
                <a:latin typeface="Arial" panose="020B0604020202020204" pitchFamily="34" charset="0"/>
                <a:cs typeface="Arial" panose="020B0604020202020204" pitchFamily="34" charset="0"/>
              </a:rPr>
              <a:t> Consider having early conversations with parents/guardians regarding plans for student(s) for the upcoming school year</a:t>
            </a:r>
          </a:p>
          <a:p>
            <a:pPr marL="0" marR="0" lvl="0" indent="0" algn="l" defTabSz="914400" rtl="0" eaLnBrk="0" fontAlgn="ctr" latinLnBrk="0" hangingPunct="0">
              <a:lnSpc>
                <a:spcPct val="100000"/>
              </a:lnSpc>
              <a:spcBef>
                <a:spcPts val="0"/>
              </a:spcBef>
              <a:spcAft>
                <a:spcPts val="0"/>
              </a:spcAft>
              <a:buClrTx/>
              <a:buSzTx/>
              <a:buFont typeface="+mj-lt"/>
              <a:buNone/>
              <a:tabLst/>
              <a:defRPr/>
            </a:pPr>
            <a:endParaRPr lang="en-US" sz="1000" b="1" i="0" dirty="0">
              <a:effectLst/>
              <a:latin typeface="Arial" panose="020B0604020202020204" pitchFamily="34" charset="0"/>
              <a:cs typeface="Arial" panose="020B0604020202020204" pitchFamily="34" charset="0"/>
            </a:endParaRPr>
          </a:p>
          <a:p>
            <a:pPr marL="0" marR="0" lvl="0" indent="0" algn="l" defTabSz="914400" rtl="0" eaLnBrk="0" fontAlgn="ctr" latinLnBrk="0" hangingPunct="0">
              <a:lnSpc>
                <a:spcPct val="100000"/>
              </a:lnSpc>
              <a:spcBef>
                <a:spcPts val="0"/>
              </a:spcBef>
              <a:spcAft>
                <a:spcPts val="0"/>
              </a:spcAft>
              <a:buClrTx/>
              <a:buSzTx/>
              <a:buFont typeface="+mj-lt"/>
              <a:buNone/>
              <a:tabLst/>
              <a:defRPr/>
            </a:pPr>
            <a:r>
              <a:rPr lang="en-US" sz="1000" b="1" i="0" dirty="0">
                <a:effectLst/>
                <a:latin typeface="Arial" panose="020B0604020202020204" pitchFamily="34" charset="0"/>
                <a:cs typeface="Arial" panose="020B0604020202020204" pitchFamily="34" charset="0"/>
              </a:rPr>
              <a:t>3. If you have students attending public school, reach out early to school district(s) to confirm that information on the Nominal Roll is consistent with the 1701</a:t>
            </a:r>
          </a:p>
          <a:p>
            <a:pPr marL="0" marR="0" lvl="0" indent="0" algn="l" defTabSz="914400" rtl="0" eaLnBrk="0" fontAlgn="ctr" latinLnBrk="0" hangingPunct="0">
              <a:lnSpc>
                <a:spcPct val="100000"/>
              </a:lnSpc>
              <a:spcBef>
                <a:spcPts val="0"/>
              </a:spcBef>
              <a:spcAft>
                <a:spcPts val="0"/>
              </a:spcAft>
              <a:buClrTx/>
              <a:buSzTx/>
              <a:buFont typeface="+mj-lt"/>
              <a:buNone/>
              <a:tabLst/>
              <a:defRPr/>
            </a:pPr>
            <a:endParaRPr lang="en-US" sz="1000" b="1" i="0" dirty="0">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ctr" latinLnBrk="0" hangingPunct="0">
              <a:lnSpc>
                <a:spcPct val="100000"/>
              </a:lnSpc>
              <a:spcBef>
                <a:spcPts val="0"/>
              </a:spcBef>
              <a:spcAft>
                <a:spcPts val="0"/>
              </a:spcAft>
              <a:buClrTx/>
              <a:buSzTx/>
              <a:buFont typeface="+mj-lt"/>
              <a:buNone/>
              <a:tabLst/>
              <a:defRPr/>
            </a:pPr>
            <a:r>
              <a:rPr lang="en-US" sz="1000" b="1" i="0" dirty="0">
                <a:effectLst/>
                <a:latin typeface="Arial" panose="020B0604020202020204" pitchFamily="34" charset="0"/>
                <a:ea typeface="Calibri" panose="020F0502020204030204" pitchFamily="34" charset="0"/>
                <a:cs typeface="Arial" panose="020B0604020202020204" pitchFamily="34" charset="0"/>
              </a:rPr>
              <a:t>4. </a:t>
            </a:r>
            <a:r>
              <a:rPr lang="en-US" sz="1000" b="1" dirty="0">
                <a:latin typeface="Arial" panose="020B0604020202020204" pitchFamily="34" charset="0"/>
                <a:ea typeface="Calibri" panose="020F0502020204030204" pitchFamily="34" charset="0"/>
                <a:cs typeface="Arial" panose="020B0604020202020204" pitchFamily="34" charset="0"/>
              </a:rPr>
              <a:t>If possible, have a back-up or alternate</a:t>
            </a:r>
            <a:endParaRPr lang="en-US" sz="1000" b="1" dirty="0">
              <a:effectLst/>
              <a:latin typeface="Arial" panose="020B0604020202020204" pitchFamily="34" charset="0"/>
              <a:ea typeface="Calibri" panose="020F0502020204030204" pitchFamily="34" charset="0"/>
              <a:cs typeface="Arial" panose="020B0604020202020204" pitchFamily="34" charset="0"/>
            </a:endParaRPr>
          </a:p>
          <a:p>
            <a:pPr rtl="0" fontAlgn="ctr">
              <a:spcBef>
                <a:spcPts val="0"/>
              </a:spcBef>
              <a:spcAft>
                <a:spcPts val="0"/>
              </a:spcAft>
              <a:buFont typeface="+mj-lt"/>
              <a:buNone/>
            </a:pPr>
            <a:r>
              <a:rPr lang="en-US" sz="1000" b="0" i="0" dirty="0">
                <a:effectLst/>
                <a:latin typeface="Arial" panose="020B0604020202020204" pitchFamily="34" charset="0"/>
                <a:cs typeface="Arial" panose="020B0604020202020204" pitchFamily="34" charset="0"/>
              </a:rPr>
              <a:t>It may be helpful to have an alternate or back-up who is familiar with Nominal Roll policy/eligibility, has confirmed EIS access and can assist with Nominal Roll submission.</a:t>
            </a:r>
          </a:p>
          <a:p>
            <a:pPr rtl="0" fontAlgn="ctr">
              <a:spcBef>
                <a:spcPts val="0"/>
              </a:spcBef>
              <a:spcAft>
                <a:spcPts val="0"/>
              </a:spcAft>
              <a:buFont typeface="+mj-lt"/>
              <a:buAutoNum type="arabicPeriod" startAt="2"/>
            </a:pPr>
            <a:endParaRPr lang="en-US" sz="1000" b="0" i="0" dirty="0">
              <a:effectLst/>
              <a:latin typeface="Arial" panose="020B0604020202020204" pitchFamily="34" charset="0"/>
              <a:cs typeface="Arial" panose="020B0604020202020204" pitchFamily="34" charset="0"/>
            </a:endParaRPr>
          </a:p>
          <a:p>
            <a:pPr marL="0" marR="0">
              <a:lnSpc>
                <a:spcPct val="107000"/>
              </a:lnSpc>
              <a:spcBef>
                <a:spcPts val="0"/>
              </a:spcBef>
              <a:spcAft>
                <a:spcPts val="0"/>
              </a:spcAft>
            </a:pPr>
            <a:r>
              <a:rPr lang="en-US" sz="1000" b="1" dirty="0">
                <a:latin typeface="Arial" panose="020B0604020202020204" pitchFamily="34" charset="0"/>
                <a:ea typeface="Calibri" panose="020F0502020204030204" pitchFamily="34" charset="0"/>
                <a:cs typeface="Arial" panose="020B0604020202020204" pitchFamily="34" charset="0"/>
              </a:rPr>
              <a:t>5. </a:t>
            </a:r>
            <a:r>
              <a:rPr lang="en-US" sz="1000" b="1" dirty="0">
                <a:effectLst/>
                <a:latin typeface="Arial" panose="020B0604020202020204" pitchFamily="34" charset="0"/>
                <a:ea typeface="Calibri" panose="020F0502020204030204" pitchFamily="34" charset="0"/>
                <a:cs typeface="Arial" panose="020B0604020202020204" pitchFamily="34" charset="0"/>
              </a:rPr>
              <a:t>Reach out early, reach out often</a:t>
            </a:r>
          </a:p>
          <a:p>
            <a:pPr marL="0" marR="0">
              <a:lnSpc>
                <a:spcPct val="107000"/>
              </a:lnSpc>
              <a:spcBef>
                <a:spcPts val="0"/>
              </a:spcBef>
              <a:spcAft>
                <a:spcPts val="0"/>
              </a:spcAft>
            </a:pPr>
            <a:r>
              <a:rPr lang="en-US" sz="1000" dirty="0">
                <a:effectLst/>
                <a:latin typeface="Arial" panose="020B0604020202020204" pitchFamily="34" charset="0"/>
                <a:ea typeface="Calibri" panose="020F0502020204030204" pitchFamily="34" charset="0"/>
                <a:cs typeface="Arial" panose="020B0604020202020204" pitchFamily="34" charset="0"/>
              </a:rPr>
              <a:t>If you have a question, ISC is here to support you</a:t>
            </a:r>
            <a:r>
              <a:rPr lang="en-US" sz="1200" dirty="0">
                <a:effectLst/>
                <a:latin typeface="Arial" panose="020B0604020202020204" pitchFamily="34" charset="0"/>
                <a:ea typeface="Calibri" panose="020F0502020204030204" pitchFamily="34" charset="0"/>
                <a:cs typeface="Arial" panose="020B0604020202020204" pitchFamily="34" charset="0"/>
              </a:rPr>
              <a:t>!</a:t>
            </a:r>
          </a:p>
          <a:p>
            <a:pPr marL="0" marR="0">
              <a:lnSpc>
                <a:spcPct val="107000"/>
              </a:lnSpc>
              <a:spcBef>
                <a:spcPts val="0"/>
              </a:spcBef>
              <a:spcAft>
                <a:spcPts val="0"/>
              </a:spcAft>
            </a:pPr>
            <a:endParaRPr lang="en-US" sz="1800" dirty="0">
              <a:solidFill>
                <a:srgbClr val="767171"/>
              </a:solidFill>
              <a:effectLst/>
              <a:latin typeface="+mj-lt"/>
              <a:ea typeface="Calibri" panose="020F0502020204030204" pitchFamily="34" charset="0"/>
              <a:cs typeface="Times New Roman" panose="02020603050405020304" pitchFamily="18" charset="0"/>
            </a:endParaRPr>
          </a:p>
          <a:p>
            <a:pPr rtl="0" fontAlgn="ctr">
              <a:spcBef>
                <a:spcPts val="0"/>
              </a:spcBef>
              <a:spcAft>
                <a:spcPts val="0"/>
              </a:spcAft>
              <a:buFont typeface="+mj-lt"/>
              <a:buAutoNum type="arabicPeriod" startAt="2"/>
            </a:pPr>
            <a:endParaRPr lang="en-US" sz="1800" b="0" i="0" dirty="0">
              <a:effectLst/>
              <a:latin typeface="Calibri" panose="020F0502020204030204" pitchFamily="34" charset="0"/>
            </a:endParaRPr>
          </a:p>
          <a:p>
            <a:pPr rtl="0" fontAlgn="ctr">
              <a:spcBef>
                <a:spcPts val="0"/>
              </a:spcBef>
              <a:spcAft>
                <a:spcPts val="0"/>
              </a:spcAft>
              <a:buFont typeface="+mj-lt"/>
              <a:buNone/>
            </a:pPr>
            <a:endParaRPr lang="en-CA" sz="1200" kern="1200" baseline="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10</a:t>
            </a:fld>
            <a:endParaRPr lang="en-CA" dirty="0"/>
          </a:p>
        </p:txBody>
      </p:sp>
    </p:spTree>
    <p:extLst>
      <p:ext uri="{BB962C8B-B14F-4D97-AF65-F5344CB8AC3E}">
        <p14:creationId xmlns:p14="http://schemas.microsoft.com/office/powerpoint/2010/main" val="29604127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11</a:t>
            </a:fld>
            <a:endParaRPr lang="en-CA" dirty="0"/>
          </a:p>
        </p:txBody>
      </p:sp>
    </p:spTree>
    <p:extLst>
      <p:ext uri="{BB962C8B-B14F-4D97-AF65-F5344CB8AC3E}">
        <p14:creationId xmlns:p14="http://schemas.microsoft.com/office/powerpoint/2010/main" val="37565007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2195" y="4561242"/>
            <a:ext cx="5850835" cy="4557940"/>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000" dirty="0">
                <a:latin typeface="Arial" panose="020B0604020202020204" pitchFamily="34" charset="0"/>
                <a:cs typeface="Arial" panose="020B0604020202020204" pitchFamily="34" charset="0"/>
              </a:rPr>
              <a:t>A student living on reserve regardless of their Indigenous ancestry or band affiliation is eligible to be included on the Nominal Roll.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000" i="0" baseline="0" dirty="0">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b="1" i="0" baseline="0" dirty="0">
                <a:latin typeface="Arial" panose="020B0604020202020204" pitchFamily="34" charset="0"/>
                <a:cs typeface="Arial" panose="020B0604020202020204" pitchFamily="34" charset="0"/>
              </a:rPr>
              <a:t>School Age students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b="0" i="0" u="none" strike="noStrike" baseline="0" dirty="0">
                <a:solidFill>
                  <a:srgbClr val="000000"/>
                </a:solidFill>
                <a:latin typeface="Arial" panose="020B0604020202020204" pitchFamily="34" charset="0"/>
                <a:cs typeface="Arial" panose="020B0604020202020204" pitchFamily="34" charset="0"/>
              </a:rPr>
              <a:t>Effective as of the 2023-2024 school year, Indigenous Services Canada revised the BC Region Nominal Roll report eligible age range for “school age students” to be </a:t>
            </a:r>
            <a:r>
              <a:rPr lang="en-US" sz="1000" b="1" i="0" u="none" strike="noStrike" baseline="0" dirty="0">
                <a:solidFill>
                  <a:srgbClr val="000000"/>
                </a:solidFill>
                <a:latin typeface="Arial" panose="020B0604020202020204" pitchFamily="34" charset="0"/>
                <a:cs typeface="Arial" panose="020B0604020202020204" pitchFamily="34" charset="0"/>
              </a:rPr>
              <a:t>ages 4 through 21 </a:t>
            </a:r>
            <a:r>
              <a:rPr lang="en-US" sz="1000" b="0" i="0" u="none" strike="noStrike" baseline="0" dirty="0">
                <a:solidFill>
                  <a:srgbClr val="000000"/>
                </a:solidFill>
                <a:latin typeface="Arial" panose="020B0604020202020204" pitchFamily="34" charset="0"/>
                <a:cs typeface="Arial" panose="020B0604020202020204" pitchFamily="34" charset="0"/>
              </a:rPr>
              <a:t>(previously, the range was ages 4 through 19) to align with the definition in BCTEA. Students aged 4 to 21 who are ordinarily resident on reserve and enrolled in a First Nation, public or Independent (private) school will be considered “school age students” for the purpose of adding students to the Nominal Roll and for funding purposes.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b="0" i="0" u="none" strike="noStrike" baseline="0" dirty="0">
                <a:solidFill>
                  <a:srgbClr val="000000"/>
                </a:solidFill>
                <a:latin typeface="Arial" panose="020B0604020202020204" pitchFamily="34" charset="0"/>
                <a:cs typeface="Arial" panose="020B0604020202020204" pitchFamily="34" charset="0"/>
              </a:rPr>
              <a:t>Prior to the 2023-2024 school year, ISC BC Region funded eligible school age students through the BCTEA funding formula using the Province of BC’s definition up to 19 years old.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000" b="0" i="0" u="none" strike="noStrike" baseline="0"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b="1" i="0" baseline="0" dirty="0">
                <a:latin typeface="Arial" panose="020B0604020202020204" pitchFamily="34" charset="0"/>
                <a:cs typeface="Arial" panose="020B0604020202020204" pitchFamily="34" charset="0"/>
              </a:rPr>
              <a:t>Graduated/Non-Graduated Adult students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dirty="0">
                <a:latin typeface="Arial" panose="020B0604020202020204" pitchFamily="34" charset="0"/>
                <a:cs typeface="Arial" panose="020B0604020202020204" pitchFamily="34" charset="0"/>
              </a:rPr>
              <a:t>While ISC’s National Guidelines indicate that to be eligible for Nominal Roll, a student must be Aged 4-21, students over the age of 21 in British Columbia can be included on the Nominal Roll.</a:t>
            </a:r>
            <a:r>
              <a:rPr lang="en-US" sz="1000" baseline="0" dirty="0">
                <a:latin typeface="Arial" panose="020B0604020202020204" pitchFamily="34" charset="0"/>
                <a:cs typeface="Arial" panose="020B0604020202020204" pitchFamily="34" charset="0"/>
              </a:rPr>
              <a:t> </a:t>
            </a:r>
            <a:endParaRPr lang="en-US" sz="1000" i="0" dirty="0">
              <a:effectLst/>
              <a:latin typeface="Arial" panose="020B0604020202020204" pitchFamily="34" charset="0"/>
              <a:ea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000" i="0" baseline="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i="0" baseline="0" dirty="0">
                <a:latin typeface="Arial" panose="020B0604020202020204" pitchFamily="34" charset="0"/>
                <a:cs typeface="Arial" panose="020B0604020202020204" pitchFamily="34" charset="0"/>
              </a:rPr>
              <a:t>This includes Non-Graduated Adult </a:t>
            </a:r>
            <a:r>
              <a:rPr lang="en-CA" sz="1000" i="0" baseline="0" dirty="0">
                <a:effectLst/>
                <a:latin typeface="Arial" panose="020B0604020202020204" pitchFamily="34" charset="0"/>
                <a:cs typeface="Arial" panose="020B0604020202020204" pitchFamily="34" charset="0"/>
              </a:rPr>
              <a:t>s</a:t>
            </a:r>
            <a:r>
              <a:rPr lang="en-CA" sz="1000" i="0" dirty="0">
                <a:effectLst/>
                <a:latin typeface="Arial" panose="020B0604020202020204" pitchFamily="34" charset="0"/>
                <a:ea typeface="Arial" panose="020B0604020202020204" pitchFamily="34" charset="0"/>
                <a:cs typeface="Arial" panose="020B0604020202020204" pitchFamily="34" charset="0"/>
              </a:rPr>
              <a:t>tudents</a:t>
            </a:r>
            <a:r>
              <a:rPr lang="en-CA" sz="1000" i="0" spc="-10" dirty="0">
                <a:effectLst/>
                <a:latin typeface="Arial" panose="020B0604020202020204" pitchFamily="34" charset="0"/>
                <a:ea typeface="Arial" panose="020B0604020202020204" pitchFamily="34" charset="0"/>
                <a:cs typeface="Arial" panose="020B0604020202020204" pitchFamily="34" charset="0"/>
              </a:rPr>
              <a:t> </a:t>
            </a:r>
            <a:r>
              <a:rPr lang="en-CA" sz="1000" i="0" dirty="0">
                <a:effectLst/>
                <a:latin typeface="Arial" panose="020B0604020202020204" pitchFamily="34" charset="0"/>
                <a:ea typeface="Arial" panose="020B0604020202020204" pitchFamily="34" charset="0"/>
                <a:cs typeface="Arial" panose="020B0604020202020204" pitchFamily="34" charset="0"/>
              </a:rPr>
              <a:t>who</a:t>
            </a:r>
            <a:r>
              <a:rPr lang="en-CA" sz="1000" i="0" spc="-5" dirty="0">
                <a:effectLst/>
                <a:latin typeface="Arial" panose="020B0604020202020204" pitchFamily="34" charset="0"/>
                <a:ea typeface="Arial" panose="020B0604020202020204" pitchFamily="34" charset="0"/>
                <a:cs typeface="Arial" panose="020B0604020202020204" pitchFamily="34" charset="0"/>
              </a:rPr>
              <a:t> </a:t>
            </a:r>
            <a:r>
              <a:rPr lang="en-CA" sz="1000" i="0" dirty="0">
                <a:effectLst/>
                <a:latin typeface="Arial" panose="020B0604020202020204" pitchFamily="34" charset="0"/>
                <a:ea typeface="Arial" panose="020B0604020202020204" pitchFamily="34" charset="0"/>
                <a:cs typeface="Arial" panose="020B0604020202020204" pitchFamily="34" charset="0"/>
              </a:rPr>
              <a:t>are</a:t>
            </a:r>
            <a:r>
              <a:rPr lang="en-CA" sz="1000" i="0" spc="-5" dirty="0">
                <a:effectLst/>
                <a:latin typeface="Arial" panose="020B0604020202020204" pitchFamily="34" charset="0"/>
                <a:ea typeface="Arial" panose="020B0604020202020204" pitchFamily="34" charset="0"/>
                <a:cs typeface="Arial" panose="020B0604020202020204" pitchFamily="34" charset="0"/>
              </a:rPr>
              <a:t> </a:t>
            </a:r>
            <a:r>
              <a:rPr lang="en-CA" sz="1000" b="1" i="0" dirty="0">
                <a:effectLst/>
                <a:latin typeface="Arial" panose="020B0604020202020204" pitchFamily="34" charset="0"/>
                <a:ea typeface="Arial" panose="020B0604020202020204" pitchFamily="34" charset="0"/>
                <a:cs typeface="Arial" panose="020B0604020202020204" pitchFamily="34" charset="0"/>
              </a:rPr>
              <a:t>18</a:t>
            </a:r>
            <a:r>
              <a:rPr lang="en-CA" sz="1000" b="1" i="0" spc="-5" dirty="0">
                <a:effectLst/>
                <a:latin typeface="Arial" panose="020B0604020202020204" pitchFamily="34" charset="0"/>
                <a:ea typeface="Arial" panose="020B0604020202020204" pitchFamily="34" charset="0"/>
                <a:cs typeface="Arial" panose="020B0604020202020204" pitchFamily="34" charset="0"/>
              </a:rPr>
              <a:t> </a:t>
            </a:r>
            <a:r>
              <a:rPr lang="en-CA" sz="1000" b="1" i="0" dirty="0">
                <a:effectLst/>
                <a:latin typeface="Arial" panose="020B0604020202020204" pitchFamily="34" charset="0"/>
                <a:ea typeface="Arial" panose="020B0604020202020204" pitchFamily="34" charset="0"/>
                <a:cs typeface="Arial" panose="020B0604020202020204" pitchFamily="34" charset="0"/>
              </a:rPr>
              <a:t>years</a:t>
            </a:r>
            <a:r>
              <a:rPr lang="en-CA" sz="1000" b="1" i="0" spc="5" dirty="0">
                <a:effectLst/>
                <a:latin typeface="Arial" panose="020B0604020202020204" pitchFamily="34" charset="0"/>
                <a:ea typeface="Arial" panose="020B0604020202020204" pitchFamily="34" charset="0"/>
                <a:cs typeface="Arial" panose="020B0604020202020204" pitchFamily="34" charset="0"/>
              </a:rPr>
              <a:t> </a:t>
            </a:r>
            <a:r>
              <a:rPr lang="en-CA" sz="1000" i="0" dirty="0">
                <a:effectLst/>
                <a:latin typeface="Arial" panose="020B0604020202020204" pitchFamily="34" charset="0"/>
                <a:ea typeface="Arial" panose="020B0604020202020204" pitchFamily="34" charset="0"/>
                <a:cs typeface="Arial" panose="020B0604020202020204" pitchFamily="34" charset="0"/>
              </a:rPr>
              <a:t>and</a:t>
            </a:r>
            <a:r>
              <a:rPr lang="en-CA" sz="1000" i="0" spc="-5" dirty="0">
                <a:effectLst/>
                <a:latin typeface="Arial" panose="020B0604020202020204" pitchFamily="34" charset="0"/>
                <a:ea typeface="Arial" panose="020B0604020202020204" pitchFamily="34" charset="0"/>
                <a:cs typeface="Arial" panose="020B0604020202020204" pitchFamily="34" charset="0"/>
              </a:rPr>
              <a:t> </a:t>
            </a:r>
            <a:r>
              <a:rPr lang="en-CA" sz="1000" i="0" dirty="0">
                <a:effectLst/>
                <a:latin typeface="Arial" panose="020B0604020202020204" pitchFamily="34" charset="0"/>
                <a:ea typeface="Arial" panose="020B0604020202020204" pitchFamily="34" charset="0"/>
                <a:cs typeface="Arial" panose="020B0604020202020204" pitchFamily="34" charset="0"/>
              </a:rPr>
              <a:t>older</a:t>
            </a:r>
            <a:r>
              <a:rPr lang="en-CA" sz="1000" i="0" spc="-10" dirty="0">
                <a:effectLst/>
                <a:latin typeface="Arial" panose="020B0604020202020204" pitchFamily="34" charset="0"/>
                <a:ea typeface="Arial" panose="020B0604020202020204" pitchFamily="34" charset="0"/>
                <a:cs typeface="Arial" panose="020B0604020202020204" pitchFamily="34" charset="0"/>
              </a:rPr>
              <a:t> </a:t>
            </a:r>
            <a:r>
              <a:rPr lang="en-CA" sz="1000" i="0" dirty="0">
                <a:effectLst/>
                <a:latin typeface="Arial" panose="020B0604020202020204" pitchFamily="34" charset="0"/>
                <a:ea typeface="Arial" panose="020B0604020202020204" pitchFamily="34" charset="0"/>
                <a:cs typeface="Arial" panose="020B0604020202020204" pitchFamily="34" charset="0"/>
              </a:rPr>
              <a:t>are eligible to enroll in the Adult Graduation Program towards the Adult Graduation diploma, and Graduated Adult students who are </a:t>
            </a:r>
            <a:r>
              <a:rPr lang="en-CA" sz="1000" b="1" i="0" dirty="0">
                <a:effectLst/>
                <a:latin typeface="Arial" panose="020B0604020202020204" pitchFamily="34" charset="0"/>
                <a:ea typeface="Arial" panose="020B0604020202020204" pitchFamily="34" charset="0"/>
                <a:cs typeface="Arial" panose="020B0604020202020204" pitchFamily="34" charset="0"/>
              </a:rPr>
              <a:t>18 years and older</a:t>
            </a:r>
            <a:r>
              <a:rPr lang="en-CA" sz="1000" i="0" dirty="0">
                <a:effectLst/>
                <a:latin typeface="Arial" panose="020B0604020202020204" pitchFamily="34" charset="0"/>
                <a:ea typeface="Arial" panose="020B0604020202020204" pitchFamily="34" charset="0"/>
                <a:cs typeface="Arial" panose="020B0604020202020204" pitchFamily="34" charset="0"/>
              </a:rPr>
              <a:t> </a:t>
            </a:r>
            <a:r>
              <a:rPr lang="en-CA" sz="1000" i="0" u="sng" dirty="0">
                <a:effectLst/>
                <a:latin typeface="Arial" panose="020B0604020202020204" pitchFamily="34" charset="0"/>
                <a:ea typeface="Arial" panose="020B0604020202020204" pitchFamily="34" charset="0"/>
                <a:cs typeface="Arial" panose="020B0604020202020204" pitchFamily="34" charset="0"/>
              </a:rPr>
              <a:t>and</a:t>
            </a:r>
            <a:r>
              <a:rPr lang="en-CA" sz="1000" i="0" dirty="0">
                <a:effectLst/>
                <a:latin typeface="Arial" panose="020B0604020202020204" pitchFamily="34" charset="0"/>
                <a:ea typeface="Arial" panose="020B0604020202020204" pitchFamily="34" charset="0"/>
                <a:cs typeface="Arial" panose="020B0604020202020204" pitchFamily="34" charset="0"/>
              </a:rPr>
              <a:t> who have graduated high school (received either a Dogwood or Adult Graduation diploma) and may enroll in certain eligible secondary school level courses for the purpose of upgrading, meeting post-secondary or trades school entrance requirements through First Nations Schools or Adult Learning Centres on reserve offering ISC approved adult education programs.</a:t>
            </a:r>
          </a:p>
          <a:p>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Please refer to ISC’s Nominal Roll instructions for more details</a:t>
            </a:r>
            <a:r>
              <a:rPr lang="en-US" sz="1200" dirty="0">
                <a:latin typeface="Arial" panose="020B0604020202020204" pitchFamily="34" charset="0"/>
                <a:cs typeface="Arial" panose="020B0604020202020204" pitchFamily="34" charset="0"/>
              </a:rPr>
              <a:t>.</a:t>
            </a:r>
          </a:p>
        </p:txBody>
      </p:sp>
      <p:sp>
        <p:nvSpPr>
          <p:cNvPr id="4" name="Slide Number Placeholder 3"/>
          <p:cNvSpPr>
            <a:spLocks noGrp="1"/>
          </p:cNvSpPr>
          <p:nvPr>
            <p:ph type="sldNum" sz="quarter" idx="10"/>
          </p:nvPr>
        </p:nvSpPr>
        <p:spPr/>
        <p:txBody>
          <a:bodyPr/>
          <a:lstStyle/>
          <a:p>
            <a:pPr marL="0" marR="0" lvl="0" indent="0" algn="r" defTabSz="957535" rtl="0" eaLnBrk="1" fontAlgn="base" latinLnBrk="0" hangingPunct="1">
              <a:lnSpc>
                <a:spcPct val="100000"/>
              </a:lnSpc>
              <a:spcBef>
                <a:spcPct val="0"/>
              </a:spcBef>
              <a:spcAft>
                <a:spcPct val="0"/>
              </a:spcAft>
              <a:buClrTx/>
              <a:buSzTx/>
              <a:buFontTx/>
              <a:buNone/>
              <a:tabLst/>
              <a:defRPr/>
            </a:pPr>
            <a:fld id="{FE284EBD-CBB1-4A99-ABB1-E39FD7904359}" type="slidenum">
              <a:rPr kumimoji="0" lang="en-CA" sz="11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57535" rtl="0" eaLnBrk="1" fontAlgn="base" latinLnBrk="0" hangingPunct="1">
                <a:lnSpc>
                  <a:spcPct val="100000"/>
                </a:lnSpc>
                <a:spcBef>
                  <a:spcPct val="0"/>
                </a:spcBef>
                <a:spcAft>
                  <a:spcPct val="0"/>
                </a:spcAft>
                <a:buClrTx/>
                <a:buSzTx/>
                <a:buFontTx/>
                <a:buNone/>
                <a:tabLst/>
                <a:defRPr/>
              </a:pPr>
              <a:t>12</a:t>
            </a:fld>
            <a:endParaRPr kumimoji="0" lang="en-CA" sz="11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5525665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2182" y="4399317"/>
            <a:ext cx="5850835" cy="4906608"/>
          </a:xfrm>
        </p:spPr>
        <p:txBody>
          <a:bodyPr/>
          <a:lstStyle/>
          <a:p>
            <a:pPr lvl="0"/>
            <a:r>
              <a:rPr lang="en-CA" sz="900" b="1" i="0" dirty="0">
                <a:solidFill>
                  <a:srgbClr val="31333B"/>
                </a:solidFill>
                <a:latin typeface="Trebuchet MS" panose="020B0603020202020204" pitchFamily="34" charset="0"/>
                <a:cs typeface="Segoe UI Semilight" panose="020B0402040204020203" pitchFamily="34" charset="0"/>
              </a:rPr>
              <a:t>Note: </a:t>
            </a:r>
            <a:r>
              <a:rPr lang="en-CA" sz="900" i="0" dirty="0">
                <a:solidFill>
                  <a:srgbClr val="31333B"/>
                </a:solidFill>
                <a:latin typeface="Trebuchet MS" panose="020B0603020202020204" pitchFamily="34" charset="0"/>
                <a:cs typeface="Segoe UI Semilight" panose="020B0402040204020203" pitchFamily="34" charset="0"/>
              </a:rPr>
              <a:t>A “reserve” is defined in BCTEA as “…all land set aside by the federal government for the use and occupancy of an Indian band, along with all other Crown lands which are recognized by Canada as settlement lands of the Indian band of which the student is a resident”.</a:t>
            </a:r>
          </a:p>
          <a:p>
            <a:pPr lvl="0"/>
            <a:endParaRPr lang="en-CA" sz="900" b="1" kern="1200" dirty="0">
              <a:solidFill>
                <a:srgbClr val="31333B"/>
              </a:solidFill>
              <a:effectLst/>
              <a:latin typeface="Trebuchet MS" panose="020B0603020202020204" pitchFamily="34" charset="0"/>
              <a:ea typeface="+mn-ea"/>
              <a:cs typeface="Segoe UI Semilight" panose="020B0402040204020203" pitchFamily="34" charset="0"/>
            </a:endParaRPr>
          </a:p>
          <a:p>
            <a:pPr lvl="0"/>
            <a:r>
              <a:rPr lang="en-CA" b="1" kern="1200" dirty="0">
                <a:effectLst/>
                <a:latin typeface="Arial" panose="020B0604020202020204" pitchFamily="34" charset="0"/>
                <a:ea typeface="+mn-ea"/>
                <a:cs typeface="Arial" panose="020B0604020202020204" pitchFamily="34" charset="0"/>
              </a:rPr>
              <a:t>What is the difference between Band of Residence and Reserve of Residence?</a:t>
            </a:r>
            <a:endParaRPr lang="en-US" b="1" kern="1200" dirty="0">
              <a:effectLst/>
              <a:latin typeface="Arial" panose="020B0604020202020204" pitchFamily="34" charset="0"/>
              <a:ea typeface="+mn-ea"/>
              <a:cs typeface="Arial" panose="020B0604020202020204" pitchFamily="34" charset="0"/>
            </a:endParaRPr>
          </a:p>
          <a:p>
            <a:r>
              <a:rPr lang="en-US" kern="1200" dirty="0">
                <a:effectLst/>
                <a:latin typeface="Arial" panose="020B0604020202020204" pitchFamily="34" charset="0"/>
                <a:ea typeface="+mn-ea"/>
                <a:cs typeface="Arial" panose="020B0604020202020204" pitchFamily="34" charset="0"/>
              </a:rPr>
              <a:t>Band of Residence is where the student is ordinarily resident on reserve. </a:t>
            </a:r>
          </a:p>
          <a:p>
            <a:r>
              <a:rPr lang="en-CA" sz="800" kern="1200" dirty="0">
                <a:effectLst/>
                <a:latin typeface="Arial" panose="020B0604020202020204" pitchFamily="34" charset="0"/>
                <a:ea typeface="+mn-ea"/>
                <a:cs typeface="Arial" panose="020B0604020202020204" pitchFamily="34" charset="0"/>
              </a:rPr>
              <a:t>A Band or First Nation can be made up of various reserve lands. For example, a First Nation can have several reserves or settlement lands. Some reserves may have people living there year-round, while others may be only during certain times of the year or others where no one lives there but the land is considered part of the band or First Nation. The band of residence will be your First Nation. The reserve of residence would be the reserve (name or number) that the student is located. Information on the reserves under each Band or First Nation can be found on ISC’s website under First Nation Profiles (copy and paste link into your browser): https://fnp-ppn.aadnc-aandc.gc.ca/fnp/Main/Search/SearchFN.aspx?lang=eng#wb-cont</a:t>
            </a:r>
          </a:p>
          <a:p>
            <a:r>
              <a:rPr lang="en-US" b="1" i="0" kern="0" dirty="0">
                <a:latin typeface="Arial" panose="020B0604020202020204" pitchFamily="34" charset="0"/>
                <a:cs typeface="Arial" panose="020B0604020202020204" pitchFamily="34" charset="0"/>
              </a:rPr>
              <a:t>Considerations for Education</a:t>
            </a:r>
            <a:r>
              <a:rPr lang="en-US" b="1" i="0" kern="0" baseline="0" dirty="0">
                <a:latin typeface="Arial" panose="020B0604020202020204" pitchFamily="34" charset="0"/>
                <a:cs typeface="Arial" panose="020B0604020202020204" pitchFamily="34" charset="0"/>
              </a:rPr>
              <a:t> Coordinators to Demonstrate “Ordinarily Resident on Reserve” </a:t>
            </a:r>
          </a:p>
          <a:p>
            <a:pPr marL="171450" indent="-171450">
              <a:buFont typeface="Arial" panose="020B0604020202020204" pitchFamily="34" charset="0"/>
              <a:buChar char="•"/>
            </a:pPr>
            <a:r>
              <a:rPr lang="en-CA" sz="800" dirty="0">
                <a:latin typeface="Arial" panose="020B0604020202020204" pitchFamily="34" charset="0"/>
                <a:cs typeface="Arial" panose="020B0604020202020204" pitchFamily="34" charset="0"/>
              </a:rPr>
              <a:t>Provincial or federal government issued ID with current address (e.g. driver’s licence, BCID, passport, BC Services Card)</a:t>
            </a:r>
            <a:endParaRPr lang="en-US" sz="8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CA" sz="800" dirty="0">
                <a:latin typeface="Arial" panose="020B0604020202020204" pitchFamily="34" charset="0"/>
                <a:cs typeface="Arial" panose="020B0604020202020204" pitchFamily="34" charset="0"/>
              </a:rPr>
              <a:t>Utility bills confirming residential address (e.g. BC Hydro)</a:t>
            </a:r>
          </a:p>
          <a:p>
            <a:pPr marL="171450" indent="-171450">
              <a:buFont typeface="Arial" panose="020B0604020202020204" pitchFamily="34" charset="0"/>
              <a:buChar char="•"/>
            </a:pPr>
            <a:r>
              <a:rPr lang="en-CA" sz="800" dirty="0">
                <a:latin typeface="Arial" panose="020B0604020202020204" pitchFamily="34" charset="0"/>
                <a:cs typeface="Arial" panose="020B0604020202020204" pitchFamily="34" charset="0"/>
              </a:rPr>
              <a:t>Canadian bank account statements or credit card statements</a:t>
            </a:r>
          </a:p>
          <a:p>
            <a:pPr marL="171450" indent="-171450">
              <a:buFont typeface="Arial" panose="020B0604020202020204" pitchFamily="34" charset="0"/>
              <a:buChar char="•"/>
            </a:pPr>
            <a:r>
              <a:rPr lang="en-CA" sz="800" dirty="0">
                <a:latin typeface="Arial" panose="020B0604020202020204" pitchFamily="34" charset="0"/>
                <a:cs typeface="Arial" panose="020B0604020202020204" pitchFamily="34" charset="0"/>
              </a:rPr>
              <a:t>Rental /lease agreement or mortgage statement </a:t>
            </a:r>
          </a:p>
          <a:p>
            <a:pPr marL="171450" lvl="0" indent="-171450">
              <a:buFont typeface="Arial" panose="020B0604020202020204" pitchFamily="34" charset="0"/>
              <a:buChar char="•"/>
            </a:pPr>
            <a:r>
              <a:rPr lang="en-CA" sz="800" dirty="0">
                <a:latin typeface="Arial" panose="020B0604020202020204" pitchFamily="34" charset="0"/>
                <a:cs typeface="Arial" panose="020B0604020202020204" pitchFamily="34" charset="0"/>
              </a:rPr>
              <a:t>ICBC vehicle registration paperwork </a:t>
            </a:r>
          </a:p>
          <a:p>
            <a:pPr marL="171450" lvl="0" indent="-171450">
              <a:buFont typeface="Arial" panose="020B0604020202020204" pitchFamily="34" charset="0"/>
              <a:buChar char="•"/>
            </a:pPr>
            <a:r>
              <a:rPr lang="en-CA" sz="800" dirty="0">
                <a:latin typeface="Arial" panose="020B0604020202020204" pitchFamily="34" charset="0"/>
                <a:cs typeface="Arial" panose="020B0604020202020204" pitchFamily="34" charset="0"/>
              </a:rPr>
              <a:t>CRA income tax statements</a:t>
            </a:r>
            <a:endParaRPr lang="en-US" sz="8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CA" sz="800" dirty="0">
                <a:latin typeface="Arial" panose="020B0604020202020204" pitchFamily="34" charset="0"/>
                <a:cs typeface="Arial" panose="020B0604020202020204" pitchFamily="34" charset="0"/>
              </a:rPr>
              <a:t>Band administration documentation, such as a certificate of possession confirming residency on reserve (when documents stating physical address on reserve difficult to obtain)</a:t>
            </a:r>
          </a:p>
          <a:p>
            <a:pPr marL="171450" indent="-171450">
              <a:buFont typeface="Arial" panose="020B0604020202020204" pitchFamily="34" charset="0"/>
              <a:buChar char="•"/>
            </a:pPr>
            <a:r>
              <a:rPr lang="en-CA" sz="800" dirty="0">
                <a:latin typeface="Arial" panose="020B0604020202020204" pitchFamily="34" charset="0"/>
                <a:cs typeface="Arial" panose="020B0604020202020204" pitchFamily="34" charset="0"/>
              </a:rPr>
              <a:t>Where relevant, documents confirming legal guardianship/ formal custody arrangements or Band Administration documentation confirming informal guardianship arrangements</a:t>
            </a:r>
          </a:p>
          <a:p>
            <a:pPr defTabSz="955639">
              <a:defRPr/>
            </a:pPr>
            <a:r>
              <a:rPr lang="en-CA" b="1" i="0" dirty="0">
                <a:latin typeface="Arial" panose="020B0604020202020204" pitchFamily="34" charset="0"/>
                <a:cs typeface="Arial" panose="020B0604020202020204" pitchFamily="34" charset="0"/>
              </a:rPr>
              <a:t>When submitting the above mentioned documents to ISC, the only visible information required are the following</a:t>
            </a:r>
            <a:r>
              <a:rPr lang="en-CA" dirty="0">
                <a:latin typeface="Arial" panose="020B0604020202020204" pitchFamily="34" charset="0"/>
                <a:cs typeface="Arial" panose="020B0604020202020204" pitchFamily="34" charset="0"/>
              </a:rPr>
              <a:t>:</a:t>
            </a:r>
          </a:p>
          <a:p>
            <a:pPr defTabSz="955639">
              <a:defRPr/>
            </a:pPr>
            <a:r>
              <a:rPr lang="en-CA" dirty="0">
                <a:latin typeface="Arial" panose="020B0604020202020204" pitchFamily="34" charset="0"/>
                <a:cs typeface="Arial" panose="020B0604020202020204" pitchFamily="34" charset="0"/>
              </a:rPr>
              <a:t> 1. Name</a:t>
            </a:r>
          </a:p>
          <a:p>
            <a:pPr defTabSz="955639">
              <a:defRPr/>
            </a:pPr>
            <a:r>
              <a:rPr lang="en-CA" dirty="0">
                <a:latin typeface="Arial" panose="020B0604020202020204" pitchFamily="34" charset="0"/>
                <a:cs typeface="Arial" panose="020B0604020202020204" pitchFamily="34" charset="0"/>
              </a:rPr>
              <a:t> 2. Residential address of the parent/guardian of the student</a:t>
            </a:r>
          </a:p>
          <a:p>
            <a:pPr defTabSz="955639">
              <a:defRPr/>
            </a:pPr>
            <a:r>
              <a:rPr lang="en-CA" dirty="0">
                <a:latin typeface="Arial" panose="020B0604020202020204" pitchFamily="34" charset="0"/>
                <a:cs typeface="Arial" panose="020B0604020202020204" pitchFamily="34" charset="0"/>
              </a:rPr>
              <a:t> 3. Type of document </a:t>
            </a:r>
          </a:p>
          <a:p>
            <a:pPr defTabSz="955639">
              <a:defRPr/>
            </a:pPr>
            <a:r>
              <a:rPr lang="en-CA" i="1" dirty="0">
                <a:latin typeface="Arial" panose="020B0604020202020204" pitchFamily="34" charset="0"/>
                <a:cs typeface="Arial" panose="020B0604020202020204" pitchFamily="34" charset="0"/>
              </a:rPr>
              <a:t>All other personal and financial details should be blacked out before submitting. </a:t>
            </a:r>
            <a:r>
              <a:rPr lang="en-CA" dirty="0">
                <a:latin typeface="Arial" panose="020B0604020202020204" pitchFamily="34" charset="0"/>
                <a:cs typeface="Arial" panose="020B0604020202020204" pitchFamily="34" charset="0"/>
              </a:rPr>
              <a:t>Parents or guardians are required to provide the information. If a student is 16 years of age or older, a BC Services card or other government issues ID (i.e. Driver’s license) can be used as documentation. </a:t>
            </a:r>
            <a:endParaRPr lang="en-CA" i="1" dirty="0">
              <a:latin typeface="Arial" panose="020B0604020202020204" pitchFamily="34" charset="0"/>
              <a:cs typeface="Arial" panose="020B0604020202020204" pitchFamily="34" charset="0"/>
            </a:endParaRPr>
          </a:p>
          <a:p>
            <a:pPr defTabSz="955639">
              <a:defRPr/>
            </a:pPr>
            <a:r>
              <a:rPr lang="en-US" baseline="0" dirty="0">
                <a:latin typeface="Arial" panose="020B0604020202020204" pitchFamily="34" charset="0"/>
                <a:cs typeface="Arial" panose="020B0604020202020204" pitchFamily="34" charset="0"/>
              </a:rPr>
              <a:t>If demonstrating ordinarily resident on reserve is uncertain, additional documents may be requested. </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latin typeface="Arial" panose="020B0604020202020204" pitchFamily="34" charset="0"/>
                <a:cs typeface="Arial" panose="020B0604020202020204" pitchFamily="34" charset="0"/>
              </a:rPr>
              <a:t>Although the last bullet in the notes under </a:t>
            </a:r>
            <a:r>
              <a:rPr lang="en-US" b="1" i="0" kern="0" dirty="0">
                <a:latin typeface="Arial" panose="020B0604020202020204" pitchFamily="34" charset="0"/>
                <a:cs typeface="Arial" panose="020B0604020202020204" pitchFamily="34" charset="0"/>
              </a:rPr>
              <a:t>Considerations for Education</a:t>
            </a:r>
            <a:r>
              <a:rPr lang="en-US" b="1" i="0" kern="0" baseline="0" dirty="0">
                <a:latin typeface="Arial" panose="020B0604020202020204" pitchFamily="34" charset="0"/>
                <a:cs typeface="Arial" panose="020B0604020202020204" pitchFamily="34" charset="0"/>
              </a:rPr>
              <a:t> Coordinators to Demonstrate “Ordinarily Resident on Reserve” </a:t>
            </a:r>
            <a:r>
              <a:rPr lang="en-US" baseline="0" dirty="0">
                <a:latin typeface="Arial" panose="020B0604020202020204" pitchFamily="34" charset="0"/>
                <a:cs typeface="Arial" panose="020B0604020202020204" pitchFamily="34" charset="0"/>
              </a:rPr>
              <a:t>may not identify if a child is ordinarily resident on reserve, it is helpful to include these documents to support where the child is residing if not with biological parents. </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13</a:t>
            </a:fld>
            <a:endParaRPr lang="en-CA" dirty="0"/>
          </a:p>
        </p:txBody>
      </p:sp>
    </p:spTree>
    <p:extLst>
      <p:ext uri="{BB962C8B-B14F-4D97-AF65-F5344CB8AC3E}">
        <p14:creationId xmlns:p14="http://schemas.microsoft.com/office/powerpoint/2010/main" val="17171837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b="1" dirty="0"/>
              <a:t>Answer:</a:t>
            </a:r>
            <a:r>
              <a:rPr lang="en-US" sz="1000" b="1" baseline="0" dirty="0"/>
              <a:t> </a:t>
            </a:r>
            <a:r>
              <a:rPr lang="en-US" sz="1000" b="1" dirty="0"/>
              <a:t>Yes, this student is eligible for inclusion on the Nominal Roll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000" b="1"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b="1" dirty="0"/>
              <a:t>Kindergarten 4 (K4) Student</a:t>
            </a:r>
            <a:r>
              <a:rPr lang="en-US" sz="1000" dirty="0"/>
              <a:t>:</a:t>
            </a:r>
            <a:r>
              <a:rPr lang="en-US" sz="1000" b="1" dirty="0"/>
              <a:t> </a:t>
            </a:r>
            <a:r>
              <a:rPr lang="en-US" sz="1000" dirty="0"/>
              <a:t>The ISC Elementary and Secondary Education Programs terms and conditions allow for First Nations across Canada to provide full-time K4 as a part of the comprehensive K-12 curriculum that supports First Nation student progression towards a recognized secondary certification. Current ISC Elementary and Secondary Education Program National Guidelines allow for sites other than school facilities (i.e. sites offering early learning programs, such as Aboriginal Head Start On Reserve) to be eligible for K4 funding. For First Nations who are unsure if they are approved by ISC to offer K4 or who now wish to be approved, please contact the ISC BC Region Education Programs team at </a:t>
            </a:r>
            <a:r>
              <a:rPr lang="en-US" sz="1000" u="sng" dirty="0"/>
              <a:t>BCEducation@sac-isc.gc.ca </a:t>
            </a:r>
            <a:r>
              <a:rPr lang="en-US" sz="1000" dirty="0"/>
              <a:t>.</a:t>
            </a: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14</a:t>
            </a:fld>
            <a:endParaRPr lang="en-CA" dirty="0"/>
          </a:p>
        </p:txBody>
      </p:sp>
    </p:spTree>
    <p:extLst>
      <p:ext uri="{BB962C8B-B14F-4D97-AF65-F5344CB8AC3E}">
        <p14:creationId xmlns:p14="http://schemas.microsoft.com/office/powerpoint/2010/main" val="2199267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b="1" dirty="0"/>
              <a:t>Answer:</a:t>
            </a:r>
            <a:r>
              <a:rPr lang="en-US" sz="1000" b="1" baseline="0" dirty="0"/>
              <a:t> Yes, this student is eligible for inclusion on the Nominal Roll. </a:t>
            </a:r>
            <a:endParaRPr lang="en-US" sz="1000"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000" dirty="0"/>
          </a:p>
          <a:p>
            <a:pPr marL="285750" marR="0" indent="-285750">
              <a:lnSpc>
                <a:spcPct val="107000"/>
              </a:lnSpc>
              <a:spcBef>
                <a:spcPts val="0"/>
              </a:spcBef>
              <a:spcAft>
                <a:spcPts val="0"/>
              </a:spcAft>
              <a:buFontTx/>
              <a:buChar char="-"/>
            </a:pPr>
            <a:r>
              <a:rPr lang="en-US" sz="1800" dirty="0">
                <a:effectLst/>
                <a:latin typeface="Calibri" panose="020F0502020204030204" pitchFamily="34" charset="0"/>
                <a:ea typeface="Calibri" panose="020F0502020204030204" pitchFamily="34" charset="0"/>
                <a:cs typeface="Calibri" panose="020F0502020204030204" pitchFamily="34" charset="0"/>
              </a:rPr>
              <a:t>As long as students are ordinarily resident on reserve and enrolled in/attending school as of September 29, </a:t>
            </a:r>
            <a:r>
              <a:rPr lang="en-US" sz="1800" u="sng" dirty="0">
                <a:effectLst/>
                <a:latin typeface="Calibri" panose="020F0502020204030204" pitchFamily="34" charset="0"/>
                <a:ea typeface="Calibri" panose="020F0502020204030204" pitchFamily="34" charset="0"/>
                <a:cs typeface="Calibri" panose="020F0502020204030204" pitchFamily="34" charset="0"/>
              </a:rPr>
              <a:t>they are eligible for the Nominal Roll regardless of status or ancestry</a:t>
            </a:r>
            <a:r>
              <a:rPr lang="en-US" sz="1800" dirty="0">
                <a:effectLst/>
                <a:latin typeface="Calibri" panose="020F0502020204030204" pitchFamily="34" charset="0"/>
                <a:ea typeface="Calibri" panose="020F0502020204030204" pitchFamily="34" charset="0"/>
                <a:cs typeface="Calibri" panose="020F0502020204030204" pitchFamily="34" charset="0"/>
              </a:rPr>
              <a:t>. This includes non-registered students (non-status) or non-Indigenous students and Other Indigenous students.</a:t>
            </a:r>
          </a:p>
          <a:p>
            <a:pPr marL="285750" marR="0" indent="-285750">
              <a:lnSpc>
                <a:spcPct val="107000"/>
              </a:lnSpc>
              <a:spcBef>
                <a:spcPts val="0"/>
              </a:spcBef>
              <a:spcAft>
                <a:spcPts val="0"/>
              </a:spcAft>
              <a:buFontTx/>
              <a:buChar char="-"/>
            </a:pPr>
            <a:r>
              <a:rPr lang="en-US" sz="1800" dirty="0">
                <a:effectLst/>
                <a:latin typeface="Calibri" panose="020F0502020204030204" pitchFamily="34" charset="0"/>
                <a:ea typeface="Calibri" panose="020F0502020204030204" pitchFamily="34" charset="0"/>
                <a:cs typeface="Calibri" panose="020F0502020204030204" pitchFamily="34" charset="0"/>
              </a:rPr>
              <a:t>The Nation receives funding for </a:t>
            </a:r>
            <a:r>
              <a:rPr lang="en-US" sz="1800" b="1" dirty="0">
                <a:effectLst/>
                <a:latin typeface="Calibri" panose="020F0502020204030204" pitchFamily="34" charset="0"/>
                <a:ea typeface="Calibri" panose="020F0502020204030204" pitchFamily="34" charset="0"/>
                <a:cs typeface="Calibri" panose="020F0502020204030204" pitchFamily="34" charset="0"/>
              </a:rPr>
              <a:t>student supports </a:t>
            </a:r>
            <a:r>
              <a:rPr lang="en-US" sz="1800" dirty="0">
                <a:effectLst/>
                <a:latin typeface="Calibri" panose="020F0502020204030204" pitchFamily="34" charset="0"/>
                <a:ea typeface="Calibri" panose="020F0502020204030204" pitchFamily="34" charset="0"/>
                <a:cs typeface="Calibri" panose="020F0502020204030204" pitchFamily="34" charset="0"/>
              </a:rPr>
              <a:t>and </a:t>
            </a:r>
            <a:r>
              <a:rPr lang="en-US" sz="1800" b="1" dirty="0">
                <a:effectLst/>
                <a:latin typeface="Calibri" panose="020F0502020204030204" pitchFamily="34" charset="0"/>
                <a:ea typeface="Calibri" panose="020F0502020204030204" pitchFamily="34" charset="0"/>
                <a:cs typeface="Calibri" panose="020F0502020204030204" pitchFamily="34" charset="0"/>
              </a:rPr>
              <a:t>tuition</a:t>
            </a:r>
            <a:r>
              <a:rPr lang="en-US" sz="1800" dirty="0">
                <a:effectLst/>
                <a:latin typeface="Calibri" panose="020F0502020204030204" pitchFamily="34" charset="0"/>
                <a:ea typeface="Calibri" panose="020F0502020204030204" pitchFamily="34" charset="0"/>
                <a:cs typeface="Calibri" panose="020F0502020204030204" pitchFamily="34" charset="0"/>
              </a:rPr>
              <a:t> (if there is a Local Education Agreement in place with the school district).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9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900" dirty="0"/>
              <a:t>Please Note: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900" dirty="0"/>
              <a:t>- </a:t>
            </a:r>
            <a:r>
              <a:rPr lang="en-US" sz="900" i="1" dirty="0"/>
              <a:t>Other Indigenous and non-Indigenous students residing on </a:t>
            </a:r>
            <a:r>
              <a:rPr lang="en-US" sz="900" b="1" i="1" dirty="0"/>
              <a:t>leased reserve lands </a:t>
            </a:r>
            <a:r>
              <a:rPr lang="en-US" sz="900" i="1" dirty="0"/>
              <a:t>are not eligible for inclusion on the Nominal Roll. They should instead be reported by the school district on their 1701 report.</a:t>
            </a:r>
            <a:r>
              <a:rPr lang="en-US" sz="900" dirty="0"/>
              <a:t> </a:t>
            </a:r>
          </a:p>
          <a:p>
            <a:pPr marL="0" marR="0">
              <a:lnSpc>
                <a:spcPct val="107000"/>
              </a:lnSpc>
              <a:spcBef>
                <a:spcPts val="0"/>
              </a:spcBef>
              <a:spcAft>
                <a:spcPts val="0"/>
              </a:spcAft>
            </a:pPr>
            <a:endParaRPr lang="en-US" dirty="0"/>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If you have questions about student eligibility, please reach out to </a:t>
            </a:r>
            <a:r>
              <a:rPr lang="en-US" sz="1800" u="sng"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3"/>
              </a:rPr>
              <a:t>BCEducation@sac-isc.gc.ca</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15</a:t>
            </a:fld>
            <a:endParaRPr lang="en-CA" dirty="0"/>
          </a:p>
        </p:txBody>
      </p:sp>
    </p:spTree>
    <p:extLst>
      <p:ext uri="{BB962C8B-B14F-4D97-AF65-F5344CB8AC3E}">
        <p14:creationId xmlns:p14="http://schemas.microsoft.com/office/powerpoint/2010/main" val="37567475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55639" rtl="0" eaLnBrk="0" fontAlgn="base" latinLnBrk="0" hangingPunct="0">
              <a:lnSpc>
                <a:spcPct val="100000"/>
              </a:lnSpc>
              <a:spcBef>
                <a:spcPct val="30000"/>
              </a:spcBef>
              <a:spcAft>
                <a:spcPct val="0"/>
              </a:spcAft>
              <a:buClrTx/>
              <a:buSzTx/>
              <a:buFontTx/>
              <a:buNone/>
              <a:tabLst/>
              <a:defRPr/>
            </a:pPr>
            <a:r>
              <a:rPr lang="en-US" sz="1000" b="1" dirty="0"/>
              <a:t>Answer:</a:t>
            </a:r>
            <a:r>
              <a:rPr lang="en-US" sz="1000" b="1" baseline="0" dirty="0"/>
              <a:t> </a:t>
            </a:r>
            <a:r>
              <a:rPr lang="en-US" sz="1000" b="1" dirty="0"/>
              <a:t>Yes, this student is eligible for inclusion on the Nominal Roll </a:t>
            </a:r>
          </a:p>
          <a:p>
            <a:pPr defTabSz="955639">
              <a:defRPr/>
            </a:pPr>
            <a:endParaRPr lang="en-US" sz="1000" b="1" baseline="0" dirty="0"/>
          </a:p>
          <a:p>
            <a:pPr defTabSz="955639">
              <a:defRPr/>
            </a:pPr>
            <a:r>
              <a:rPr lang="en-US" sz="1000" b="1" baseline="0" dirty="0"/>
              <a:t>Adult Student</a:t>
            </a:r>
            <a:r>
              <a:rPr lang="en-US" sz="1000" b="0" baseline="0" dirty="0"/>
              <a:t>: </a:t>
            </a:r>
            <a:r>
              <a:rPr lang="en-US" sz="1000" b="0" dirty="0"/>
              <a:t>While </a:t>
            </a:r>
            <a:r>
              <a:rPr lang="en-US" sz="1000" dirty="0"/>
              <a:t>ISC’s National Guidelines indicate that to be eligible for Nominal Roll, a student must be Aged 4-21, students over the age of 21 in British Columbia can be included on the Nominal Roll.</a:t>
            </a:r>
            <a:r>
              <a:rPr lang="en-US" sz="1000" baseline="0" dirty="0"/>
              <a:t> </a:t>
            </a:r>
          </a:p>
          <a:p>
            <a:pPr defTabSz="955639">
              <a:defRPr/>
            </a:pPr>
            <a:endParaRPr lang="en-US" sz="1000" b="1" baseline="0" dirty="0"/>
          </a:p>
          <a:p>
            <a:pPr defTabSz="955639">
              <a:defRPr/>
            </a:pPr>
            <a:r>
              <a:rPr lang="en-US" sz="1000" baseline="0" dirty="0"/>
              <a:t>To be comparable with BC’s Ministry of Education and Child Care (ECC), ISC allows for all adult students to be eligible on Nominal Roll. </a:t>
            </a:r>
          </a:p>
          <a:p>
            <a:pPr defTabSz="955639">
              <a:defRPr/>
            </a:pPr>
            <a:endParaRPr lang="en-US" sz="1000" baseline="0" dirty="0"/>
          </a:p>
          <a:p>
            <a:pPr defTabSz="955639">
              <a:defRPr/>
            </a:pPr>
            <a:r>
              <a:rPr lang="en-US" sz="1000" i="1" baseline="0" dirty="0"/>
              <a:t>Non-Graduated Adult Student</a:t>
            </a:r>
            <a:endParaRPr lang="en-US" sz="1000" baseline="0" dirty="0"/>
          </a:p>
          <a:p>
            <a:pPr marL="171450" lvl="0" indent="-171450">
              <a:buFont typeface="Arial" panose="020B0604020202020204" pitchFamily="34" charset="0"/>
              <a:buChar char="•"/>
            </a:pPr>
            <a:r>
              <a:rPr lang="en-US" sz="1000" i="0" kern="1200" dirty="0">
                <a:solidFill>
                  <a:schemeClr val="tx1"/>
                </a:solidFill>
                <a:effectLst/>
                <a:latin typeface="Arial" charset="0"/>
                <a:ea typeface="+mn-ea"/>
                <a:cs typeface="+mn-cs"/>
              </a:rPr>
              <a:t>Students who are </a:t>
            </a:r>
            <a:r>
              <a:rPr lang="en-US" sz="1000" b="1" i="0" kern="1200" dirty="0">
                <a:solidFill>
                  <a:schemeClr val="tx1"/>
                </a:solidFill>
                <a:effectLst/>
                <a:latin typeface="Arial" charset="0"/>
                <a:ea typeface="+mn-ea"/>
                <a:cs typeface="+mn-cs"/>
              </a:rPr>
              <a:t>18 years</a:t>
            </a:r>
            <a:r>
              <a:rPr lang="en-US" sz="1000" i="0" kern="1200" dirty="0">
                <a:solidFill>
                  <a:schemeClr val="tx1"/>
                </a:solidFill>
                <a:effectLst/>
                <a:latin typeface="Arial" charset="0"/>
                <a:ea typeface="+mn-ea"/>
                <a:cs typeface="+mn-cs"/>
              </a:rPr>
              <a:t> and older are eligible to enroll in the Adult Graduation Program towards the Adult Graduation diploma. Such programs can be offered at Public schools, First Nations schools that offer an ISC approved Adult Program or ISC approved First Nation Adult Learning Centers.</a:t>
            </a:r>
          </a:p>
          <a:p>
            <a:pPr marL="171450" lvl="0" indent="-171450">
              <a:buFont typeface="Arial" panose="020B0604020202020204" pitchFamily="34" charset="0"/>
              <a:buChar char="•"/>
            </a:pPr>
            <a:r>
              <a:rPr lang="en-US" sz="1000" dirty="0"/>
              <a:t>If First Nations encounter</a:t>
            </a:r>
            <a:r>
              <a:rPr lang="en-CA" sz="1000" dirty="0"/>
              <a:t> </a:t>
            </a:r>
            <a:r>
              <a:rPr lang="en-US" sz="1000" dirty="0"/>
              <a:t>students aged </a:t>
            </a:r>
            <a:r>
              <a:rPr lang="en-US" sz="1000" b="1" dirty="0"/>
              <a:t>16-17 </a:t>
            </a:r>
            <a:r>
              <a:rPr lang="en-US" sz="1000" dirty="0"/>
              <a:t>years old wishing to enroll in adult education programs towards completion of their BC Certificate of Graduation or Dogwood Diploma, please contact the </a:t>
            </a:r>
            <a:r>
              <a:rPr lang="en-CA" sz="1000" dirty="0"/>
              <a:t>Education Program Advisor</a:t>
            </a:r>
            <a:r>
              <a:rPr lang="en-US" sz="1000" dirty="0"/>
              <a:t> </a:t>
            </a:r>
            <a:r>
              <a:rPr lang="en-US" sz="1000" u="sng" dirty="0"/>
              <a:t>BCEducation@sac-isc.gc.ca</a:t>
            </a:r>
            <a:r>
              <a:rPr lang="en-US" sz="1000" dirty="0"/>
              <a:t> before including them on the Nominal Roll report. ISC is currently amending policy to make this change. At this time, only being approved based on exceptional circumstance. </a:t>
            </a: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16</a:t>
            </a:fld>
            <a:endParaRPr lang="en-CA" dirty="0"/>
          </a:p>
        </p:txBody>
      </p:sp>
    </p:spTree>
    <p:extLst>
      <p:ext uri="{BB962C8B-B14F-4D97-AF65-F5344CB8AC3E}">
        <p14:creationId xmlns:p14="http://schemas.microsoft.com/office/powerpoint/2010/main" val="1110548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55639" rtl="0" eaLnBrk="0" fontAlgn="base" latinLnBrk="0" hangingPunct="0">
              <a:lnSpc>
                <a:spcPct val="100000"/>
              </a:lnSpc>
              <a:spcBef>
                <a:spcPct val="30000"/>
              </a:spcBef>
              <a:spcAft>
                <a:spcPct val="0"/>
              </a:spcAft>
              <a:buClrTx/>
              <a:buSzTx/>
              <a:buFontTx/>
              <a:buNone/>
              <a:tabLst/>
              <a:defRPr/>
            </a:pPr>
            <a:r>
              <a:rPr lang="en-US" sz="1000" b="1" dirty="0"/>
              <a:t>Answer:</a:t>
            </a:r>
            <a:r>
              <a:rPr lang="en-US" sz="1000" b="1" baseline="0" dirty="0"/>
              <a:t> </a:t>
            </a:r>
            <a:r>
              <a:rPr lang="en-US" sz="1000" b="1" dirty="0"/>
              <a:t>Yes, this student is eligible for inclusion on the Nominal Roll </a:t>
            </a:r>
          </a:p>
          <a:p>
            <a:pPr defTabSz="955639">
              <a:defRPr/>
            </a:pPr>
            <a:endParaRPr lang="en-US" sz="1000" b="1"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000" b="1" i="1" kern="1200" dirty="0">
                <a:solidFill>
                  <a:schemeClr val="tx1"/>
                </a:solidFill>
                <a:effectLst/>
                <a:latin typeface="Arial" charset="0"/>
                <a:ea typeface="+mn-ea"/>
                <a:cs typeface="+mn-cs"/>
              </a:rPr>
              <a:t>Implemented in the 2021-2022 school year</a:t>
            </a:r>
            <a:r>
              <a:rPr lang="en-US" sz="1000" i="1" kern="1200" dirty="0">
                <a:solidFill>
                  <a:schemeClr val="tx1"/>
                </a:solidFill>
                <a:effectLst/>
                <a:latin typeface="Arial" charset="0"/>
                <a:ea typeface="+mn-ea"/>
                <a:cs typeface="+mn-cs"/>
              </a:rPr>
              <a:t>: Students who are </a:t>
            </a:r>
            <a:r>
              <a:rPr lang="en-US" sz="1000" b="1" i="1" kern="1200" dirty="0">
                <a:solidFill>
                  <a:schemeClr val="tx1"/>
                </a:solidFill>
                <a:effectLst/>
                <a:latin typeface="Arial" charset="0"/>
                <a:ea typeface="+mn-ea"/>
                <a:cs typeface="+mn-cs"/>
              </a:rPr>
              <a:t>18 years and older</a:t>
            </a:r>
            <a:r>
              <a:rPr lang="en-US" sz="1000" i="1" kern="1200" dirty="0">
                <a:solidFill>
                  <a:schemeClr val="tx1"/>
                </a:solidFill>
                <a:effectLst/>
                <a:latin typeface="Arial" charset="0"/>
                <a:ea typeface="+mn-ea"/>
                <a:cs typeface="+mn-cs"/>
              </a:rPr>
              <a:t> AND who have graduated high school (</a:t>
            </a:r>
            <a:r>
              <a:rPr lang="en-CA" sz="1000" i="1" kern="1200" dirty="0">
                <a:solidFill>
                  <a:schemeClr val="tx1"/>
                </a:solidFill>
                <a:effectLst/>
                <a:latin typeface="Arial" charset="0"/>
                <a:ea typeface="+mn-ea"/>
                <a:cs typeface="+mn-cs"/>
              </a:rPr>
              <a:t>received either a Dogwood or Adult Graduation diploma) may enroll in certain eligible secondary school level courses for the purposes of upgrading, meeting post-secondary or trades school entrance requirements through First Nations Schools or Adult Learning Centres on reserve offering ISC approved adult education programs. </a:t>
            </a:r>
            <a:r>
              <a:rPr lang="en-CA" sz="1000" b="1" i="1" kern="1200" dirty="0">
                <a:solidFill>
                  <a:schemeClr val="tx1"/>
                </a:solidFill>
                <a:effectLst/>
                <a:latin typeface="Arial" charset="0"/>
                <a:ea typeface="+mn-ea"/>
                <a:cs typeface="+mn-cs"/>
              </a:rPr>
              <a:t>See Appendix 4 </a:t>
            </a:r>
            <a:r>
              <a:rPr lang="en-CA" sz="1000" b="1" i="0" kern="1200" dirty="0">
                <a:solidFill>
                  <a:schemeClr val="tx1"/>
                </a:solidFill>
                <a:effectLst/>
                <a:latin typeface="Arial" charset="0"/>
                <a:ea typeface="+mn-ea"/>
                <a:cs typeface="+mn-cs"/>
              </a:rPr>
              <a:t>of the 2025/26 Nominal Roll Instructions</a:t>
            </a:r>
            <a:r>
              <a:rPr lang="en-CA" sz="1000" b="1" i="0" kern="1200" baseline="0" dirty="0">
                <a:solidFill>
                  <a:schemeClr val="tx1"/>
                </a:solidFill>
                <a:effectLst/>
                <a:latin typeface="Arial" charset="0"/>
                <a:ea typeface="+mn-ea"/>
                <a:cs typeface="+mn-cs"/>
              </a:rPr>
              <a:t> </a:t>
            </a:r>
            <a:r>
              <a:rPr lang="en-US" sz="1000" b="1" i="0" kern="1200" dirty="0">
                <a:solidFill>
                  <a:schemeClr val="tx1"/>
                </a:solidFill>
                <a:effectLst/>
                <a:latin typeface="Arial" charset="0"/>
                <a:ea typeface="+mn-ea"/>
                <a:cs typeface="+mn-cs"/>
              </a:rPr>
              <a:t>for a </a:t>
            </a:r>
            <a:r>
              <a:rPr lang="en-US" sz="1000" b="1" kern="1200" dirty="0">
                <a:solidFill>
                  <a:schemeClr val="tx1"/>
                </a:solidFill>
                <a:effectLst/>
                <a:latin typeface="Arial" charset="0"/>
                <a:ea typeface="+mn-ea"/>
                <a:cs typeface="+mn-cs"/>
              </a:rPr>
              <a:t>list of eligible secondary level courses.</a:t>
            </a:r>
            <a:r>
              <a:rPr lang="en-US" sz="1000" kern="1200" dirty="0">
                <a:solidFill>
                  <a:schemeClr val="tx1"/>
                </a:solidFill>
                <a:effectLst/>
                <a:latin typeface="Arial" charset="0"/>
                <a:ea typeface="+mn-ea"/>
                <a:cs typeface="+mn-cs"/>
              </a:rPr>
              <a:t> </a:t>
            </a:r>
            <a:r>
              <a:rPr lang="en-CA" sz="1000" i="1" kern="1200" dirty="0">
                <a:solidFill>
                  <a:schemeClr val="tx1"/>
                </a:solidFill>
                <a:effectLst/>
                <a:latin typeface="Arial" charset="0"/>
                <a:ea typeface="+mn-ea"/>
                <a:cs typeface="+mn-cs"/>
              </a:rPr>
              <a:t>These students should be included on your Nominal Roll report based on the appropriate FTE rate for how many courses they are taking.</a:t>
            </a:r>
            <a:r>
              <a:rPr lang="en-CA" sz="1000" i="1" kern="1200" baseline="0" dirty="0">
                <a:solidFill>
                  <a:schemeClr val="tx1"/>
                </a:solidFill>
                <a:effectLst/>
                <a:latin typeface="Arial" charset="0"/>
                <a:ea typeface="+mn-ea"/>
                <a:cs typeface="+mn-cs"/>
              </a:rPr>
              <a:t> </a:t>
            </a:r>
            <a:r>
              <a:rPr lang="en-CA" sz="1000" i="1" kern="1200" dirty="0">
                <a:solidFill>
                  <a:schemeClr val="tx1"/>
                </a:solidFill>
                <a:effectLst/>
                <a:latin typeface="Arial" charset="0"/>
                <a:ea typeface="+mn-ea"/>
                <a:cs typeface="+mn-cs"/>
              </a:rPr>
              <a:t>These students will be funded the same way ungraduated adult students are supported through the BCTEA funding formula.</a:t>
            </a:r>
            <a:endParaRPr lang="en-US" sz="1000" kern="1200" dirty="0">
              <a:solidFill>
                <a:schemeClr val="tx1"/>
              </a:solidFill>
              <a:effectLst/>
              <a:latin typeface="Arial" charset="0"/>
              <a:ea typeface="+mn-ea"/>
              <a:cs typeface="+mn-cs"/>
            </a:endParaRPr>
          </a:p>
          <a:p>
            <a:endParaRPr lang="en-US" b="1"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17</a:t>
            </a:fld>
            <a:endParaRPr lang="en-CA" dirty="0"/>
          </a:p>
        </p:txBody>
      </p:sp>
    </p:spTree>
    <p:extLst>
      <p:ext uri="{BB962C8B-B14F-4D97-AF65-F5344CB8AC3E}">
        <p14:creationId xmlns:p14="http://schemas.microsoft.com/office/powerpoint/2010/main" val="6796267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18</a:t>
            </a:fld>
            <a:endParaRPr lang="en-CA" dirty="0"/>
          </a:p>
        </p:txBody>
      </p:sp>
    </p:spTree>
    <p:extLst>
      <p:ext uri="{BB962C8B-B14F-4D97-AF65-F5344CB8AC3E}">
        <p14:creationId xmlns:p14="http://schemas.microsoft.com/office/powerpoint/2010/main" val="20108157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Contribution,</a:t>
            </a:r>
            <a:r>
              <a:rPr lang="en-US" baseline="0" dirty="0"/>
              <a:t> Grant and Block First Nations all submit Nominal Roll on a yearly basis. </a:t>
            </a:r>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19</a:t>
            </a:fld>
            <a:endParaRPr lang="en-CA" dirty="0"/>
          </a:p>
        </p:txBody>
      </p:sp>
    </p:spTree>
    <p:extLst>
      <p:ext uri="{BB962C8B-B14F-4D97-AF65-F5344CB8AC3E}">
        <p14:creationId xmlns:p14="http://schemas.microsoft.com/office/powerpoint/2010/main" val="39558565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a:defRPr/>
            </a:pPr>
            <a:fld id="{FE284EBD-CBB1-4A99-ABB1-E39FD7904359}" type="slidenum">
              <a:rPr lang="en-CA" smtClean="0"/>
              <a:pPr>
                <a:defRPr/>
              </a:pPr>
              <a:t>2</a:t>
            </a:fld>
            <a:endParaRPr lang="en-CA" dirty="0"/>
          </a:p>
        </p:txBody>
      </p:sp>
    </p:spTree>
    <p:extLst>
      <p:ext uri="{BB962C8B-B14F-4D97-AF65-F5344CB8AC3E}">
        <p14:creationId xmlns:p14="http://schemas.microsoft.com/office/powerpoint/2010/main" val="245239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20</a:t>
            </a:fld>
            <a:endParaRPr lang="en-CA" dirty="0"/>
          </a:p>
        </p:txBody>
      </p:sp>
    </p:spTree>
    <p:extLst>
      <p:ext uri="{BB962C8B-B14F-4D97-AF65-F5344CB8AC3E}">
        <p14:creationId xmlns:p14="http://schemas.microsoft.com/office/powerpoint/2010/main" val="38852400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dirty="0"/>
              <a:t>Please note:</a:t>
            </a:r>
          </a:p>
          <a:p>
            <a:pPr marL="171450" indent="-171450">
              <a:buFontTx/>
              <a:buChar char="-"/>
            </a:pPr>
            <a:r>
              <a:rPr lang="en-US" sz="1000" dirty="0"/>
              <a:t>The table in this slide shows the flow of funding by ISC based on fiscal year. The circular graph on the right shows the flow of funding based on the current school year for comparison.</a:t>
            </a:r>
          </a:p>
          <a:p>
            <a:pPr marL="171450" indent="-171450">
              <a:buFontTx/>
              <a:buChar char="-"/>
            </a:pPr>
            <a:r>
              <a:rPr lang="en-US" sz="1000" dirty="0"/>
              <a:t>For First Nations Financial Coordinators, the adjustment in June 2025 occurs in ISC’s 2025-26 fiscal year.</a:t>
            </a:r>
          </a:p>
          <a:p>
            <a:endParaRPr lang="en-US" b="0" dirty="0"/>
          </a:p>
          <a:p>
            <a:pPr marL="171450" indent="-171450">
              <a:buFontTx/>
              <a:buChar char="-"/>
            </a:pPr>
            <a:endParaRPr lang="en-US" b="0" dirty="0"/>
          </a:p>
          <a:p>
            <a:endParaRPr lang="en-US" b="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21</a:t>
            </a:fld>
            <a:endParaRPr lang="en-CA" dirty="0"/>
          </a:p>
        </p:txBody>
      </p:sp>
    </p:spTree>
    <p:extLst>
      <p:ext uri="{BB962C8B-B14F-4D97-AF65-F5344CB8AC3E}">
        <p14:creationId xmlns:p14="http://schemas.microsoft.com/office/powerpoint/2010/main" val="28892947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000" b="0" dirty="0">
                <a:latin typeface="Arial" panose="020B0604020202020204" pitchFamily="34" charset="0"/>
                <a:cs typeface="Arial" panose="020B0604020202020204" pitchFamily="34" charset="0"/>
              </a:rPr>
              <a:t>BLOCK AGREEMENT </a:t>
            </a:r>
          </a:p>
          <a:p>
            <a:pPr marL="171450" indent="-171450">
              <a:buFont typeface="Arial" panose="020B0604020202020204" pitchFamily="34" charset="0"/>
              <a:buChar char="•"/>
            </a:pPr>
            <a:r>
              <a:rPr lang="en-US" sz="1000" b="0" dirty="0">
                <a:latin typeface="Arial" panose="020B0604020202020204" pitchFamily="34" charset="0"/>
                <a:cs typeface="Arial" panose="020B0604020202020204" pitchFamily="34" charset="0"/>
              </a:rPr>
              <a:t>As of the 2023-24 school year, funding for Block-funded First Nations is adjusted annually based on the previous year’s Nominal Roll. Please refer to the communique shared with affected First Nations in Aug 2022.</a:t>
            </a:r>
          </a:p>
          <a:p>
            <a:pPr marL="171450" indent="-171450">
              <a:buFont typeface="Arial" panose="020B0604020202020204" pitchFamily="34" charset="0"/>
              <a:buChar char="•"/>
            </a:pPr>
            <a:r>
              <a:rPr lang="en-US" sz="1000" dirty="0">
                <a:effectLst/>
                <a:latin typeface="Arial" panose="020B0604020202020204" pitchFamily="34" charset="0"/>
                <a:ea typeface="Times New Roman" panose="02020603050405020304" pitchFamily="18" charset="0"/>
                <a:cs typeface="Arial" panose="020B0604020202020204" pitchFamily="34" charset="0"/>
              </a:rPr>
              <a:t>Block Protection Methodology: Gradual step-down of 1.5% stabilization approach - ISC will apply a 1.5% step-down to funding protection on Sept – Mar block amounts from 2022-2023 levels.  Funding will not be less than 97% of what would have been received for the 2022-2023 fiscal year under the Block.  </a:t>
            </a:r>
            <a:endParaRPr lang="en-US" sz="1000" b="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b="0" dirty="0">
                <a:latin typeface="Arial" panose="020B0604020202020204" pitchFamily="34" charset="0"/>
                <a:cs typeface="Arial" panose="020B0604020202020204" pitchFamily="34" charset="0"/>
              </a:rPr>
              <a:t>Recipients previously received their block allocation with block growth for elementary/secondary in April 2022 (cash flow is from April 2022 to January 2023)</a:t>
            </a:r>
          </a:p>
          <a:p>
            <a:endParaRPr lang="en-US" b="0" dirty="0"/>
          </a:p>
          <a:p>
            <a:pPr marL="171450" indent="-171450">
              <a:buFontTx/>
              <a:buChar char="-"/>
            </a:pPr>
            <a:endParaRPr lang="en-US" b="0" dirty="0"/>
          </a:p>
          <a:p>
            <a:endParaRPr lang="en-US" b="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22</a:t>
            </a:fld>
            <a:endParaRPr lang="en-CA" dirty="0"/>
          </a:p>
        </p:txBody>
      </p:sp>
    </p:spTree>
    <p:extLst>
      <p:ext uri="{BB962C8B-B14F-4D97-AF65-F5344CB8AC3E}">
        <p14:creationId xmlns:p14="http://schemas.microsoft.com/office/powerpoint/2010/main" val="6613777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000" b="0" kern="1200" baseline="0" dirty="0">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23</a:t>
            </a:fld>
            <a:endParaRPr lang="en-CA" dirty="0"/>
          </a:p>
        </p:txBody>
      </p:sp>
    </p:spTree>
    <p:extLst>
      <p:ext uri="{BB962C8B-B14F-4D97-AF65-F5344CB8AC3E}">
        <p14:creationId xmlns:p14="http://schemas.microsoft.com/office/powerpoint/2010/main" val="3087080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24</a:t>
            </a:fld>
            <a:endParaRPr lang="en-CA" dirty="0"/>
          </a:p>
        </p:txBody>
      </p:sp>
    </p:spTree>
    <p:extLst>
      <p:ext uri="{BB962C8B-B14F-4D97-AF65-F5344CB8AC3E}">
        <p14:creationId xmlns:p14="http://schemas.microsoft.com/office/powerpoint/2010/main" val="16511752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Comprehensive Instructional Elementary/Secondary Support Services </a:t>
            </a:r>
          </a:p>
          <a:p>
            <a:r>
              <a:rPr lang="en-US" dirty="0"/>
              <a:t>All First Nation funding agreement Recipients receive additional funding for their students attending First Nation, public and independent (private) schools, to be used towards school supplies, accommodation, transportation, financial assistance, or guidance and counselling. </a:t>
            </a:r>
            <a:r>
              <a:rPr lang="en-US" i="1" dirty="0"/>
              <a:t>All students on the Nominal Roll receive student support funding, regardless of the school they are attending. </a:t>
            </a:r>
          </a:p>
          <a:p>
            <a:r>
              <a:rPr lang="en-US" dirty="0"/>
              <a:t>For example, there are 44 students in the previous year’s September Nominal Roll. The funding agreement Recipient receives $221 X 44 = $9,724 for Comprehensive Instructional Support Services (CISS). </a:t>
            </a:r>
          </a:p>
          <a:p>
            <a:r>
              <a:rPr lang="en-US" b="1" dirty="0"/>
              <a:t>Guidance and Counselling </a:t>
            </a:r>
          </a:p>
          <a:p>
            <a:r>
              <a:rPr lang="en-US" dirty="0"/>
              <a:t>Funding is provided to assist in the provision of K-12 Guidance and Counselling administration services, including the Nominal Roll. Funds for Guidance and Counselling administration include base salary and associated costs such as benefits, travel, and telephone service.</a:t>
            </a:r>
          </a:p>
          <a:p>
            <a:r>
              <a:rPr lang="en-US" dirty="0"/>
              <a:t>Block and New Fiscal Relationship (10-Year Grant) funded Recipients have this program built into their core funding. </a:t>
            </a:r>
          </a:p>
          <a:p>
            <a:r>
              <a:rPr lang="en-US" dirty="0"/>
              <a:t>Funds for Guidance and Counselling administration include base salary and associated costs such as benefits, travel, and telephone service. The formula is $179 per student per year plus $1,094 per student per year with approved student accommodation services on the Nominal Roll. </a:t>
            </a:r>
            <a:r>
              <a:rPr lang="en-US" b="1" dirty="0"/>
              <a:t>Adult students are eligible for the base formula but not the supplement for student accommodation services. </a:t>
            </a:r>
          </a:p>
          <a:p>
            <a:r>
              <a:rPr lang="en-US" dirty="0"/>
              <a:t>For example, a funding agreement Recipient with 44 students on the Nominal Roll and one of these students is eligible for accommodation. The funding agreement Recipient receives $179 X 44 students and $1,094 x 1 student or $8,970. </a:t>
            </a:r>
          </a:p>
          <a:p>
            <a:r>
              <a:rPr lang="en-US" b="1" dirty="0"/>
              <a:t>Ancillary Services </a:t>
            </a:r>
          </a:p>
          <a:p>
            <a:r>
              <a:rPr lang="en-US" dirty="0"/>
              <a:t>For eligible students living on reserve and attending public/independent (private) schools in British Columbia, funds are available for supplementary services such as school supplies, equipment, specialized educational services, and fees for specialized classes. Allocations are based on the rate per student (per year) listed on the Nominal Roll for public/private schools. Adult students are eligible for this funding. Block and New Fiscal Relationship (10-Year Grant) funded Recipients have this program built into their core funding. </a:t>
            </a:r>
          </a:p>
          <a:p>
            <a:r>
              <a:rPr lang="en-US" dirty="0"/>
              <a:t>For example, if a First Nation has 44 students on the Nominal Roll attending a public or private/independent (private) school. The funding agreement Recipient receives $287 X 44 students = $12,628 for Ancillary Services. </a:t>
            </a:r>
          </a:p>
          <a:p>
            <a:endParaRPr lang="en-US" dirty="0"/>
          </a:p>
        </p:txBody>
      </p:sp>
      <p:sp>
        <p:nvSpPr>
          <p:cNvPr id="4" name="Slide Number Placeholder 3"/>
          <p:cNvSpPr>
            <a:spLocks noGrp="1"/>
          </p:cNvSpPr>
          <p:nvPr>
            <p:ph type="sldNum" sz="quarter" idx="5"/>
          </p:nvPr>
        </p:nvSpPr>
        <p:spPr/>
        <p:txBody>
          <a:bodyPr/>
          <a:lstStyle/>
          <a:p>
            <a:pPr>
              <a:defRPr/>
            </a:pPr>
            <a:fld id="{FE284EBD-CBB1-4A99-ABB1-E39FD7904359}" type="slidenum">
              <a:rPr lang="en-CA" smtClean="0"/>
              <a:pPr>
                <a:defRPr/>
              </a:pPr>
              <a:t>25</a:t>
            </a:fld>
            <a:endParaRPr lang="en-CA" dirty="0"/>
          </a:p>
        </p:txBody>
      </p:sp>
    </p:spTree>
    <p:extLst>
      <p:ext uri="{BB962C8B-B14F-4D97-AF65-F5344CB8AC3E}">
        <p14:creationId xmlns:p14="http://schemas.microsoft.com/office/powerpoint/2010/main" val="40449835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2182" y="4389792"/>
            <a:ext cx="5850835" cy="5030433"/>
          </a:xfrm>
        </p:spPr>
        <p:txBody>
          <a:bodyPr/>
          <a:lstStyle/>
          <a:p>
            <a:pPr marL="0" marR="0" lvl="0" indent="0" algn="l" defTabSz="914400" rtl="0" eaLnBrk="0" fontAlgn="base" latinLnBrk="0" hangingPunct="0">
              <a:spcBef>
                <a:spcPts val="0"/>
              </a:spcBef>
              <a:spcAft>
                <a:spcPts val="0"/>
              </a:spcAft>
              <a:buClrTx/>
              <a:buSzTx/>
              <a:buFontTx/>
              <a:buNone/>
              <a:tabLst/>
              <a:defRPr/>
            </a:pPr>
            <a:r>
              <a:rPr kumimoji="0" lang="en-US" b="1"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Financial Assistance </a:t>
            </a:r>
            <a:endPar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spcBef>
                <a:spcPts val="0"/>
              </a:spcBef>
              <a:spcAft>
                <a:spcPts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To provide student allowances to eligible students in grades 8 to 12. These allowances may be provided to the students directly or used by the First Nation for education purposes such as:</a:t>
            </a:r>
          </a:p>
          <a:p>
            <a:pPr marL="0" marR="0" lvl="0" indent="0" algn="l" defTabSz="914400" rtl="0" eaLnBrk="0" fontAlgn="base" latinLnBrk="0" hangingPunct="0">
              <a:spcBef>
                <a:spcPts val="0"/>
              </a:spcBef>
              <a:spcAft>
                <a:spcPts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1. the cost of purchase or rental of books and supplies;</a:t>
            </a:r>
          </a:p>
          <a:p>
            <a:pPr marL="0" marR="0" lvl="0" indent="0" algn="l" defTabSz="914400" rtl="0" eaLnBrk="0" fontAlgn="base" latinLnBrk="0" hangingPunct="0">
              <a:spcBef>
                <a:spcPts val="0"/>
              </a:spcBef>
              <a:spcAft>
                <a:spcPts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2. specialized clothing (including a graduation allowance);</a:t>
            </a:r>
          </a:p>
          <a:p>
            <a:pPr marL="0" marR="0" lvl="0" indent="0" algn="l" defTabSz="914400" rtl="0" eaLnBrk="0" fontAlgn="base" latinLnBrk="0" hangingPunct="0">
              <a:spcBef>
                <a:spcPts val="0"/>
              </a:spcBef>
              <a:spcAft>
                <a:spcPts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3. equipment or specialized educational services; and additional fees for specialized classes.</a:t>
            </a:r>
          </a:p>
          <a:p>
            <a:pPr marL="0" marR="0" lvl="0" indent="0" algn="l" defTabSz="914400" rtl="0" eaLnBrk="0" fontAlgn="base" latinLnBrk="0" hangingPunct="0">
              <a:spcBef>
                <a:spcPts val="0"/>
              </a:spcBef>
              <a:spcAft>
                <a:spcPts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The allocation is based on the number of students in grades 8 to 12 including ungraded students that may be taking courses at two different grade levels) on the Nominal Roll.</a:t>
            </a:r>
          </a:p>
          <a:p>
            <a:pPr marL="0" marR="0" lvl="0" indent="0" algn="l" defTabSz="914400" rtl="0" eaLnBrk="0" fontAlgn="base" latinLnBrk="0" hangingPunct="0">
              <a:spcBef>
                <a:spcPts val="0"/>
              </a:spcBef>
              <a:spcAft>
                <a:spcPts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Adult students are eligible for this funding. </a:t>
            </a:r>
          </a:p>
          <a:p>
            <a:pPr marL="0" marR="0" lvl="0" indent="0" algn="l" defTabSz="914400" rtl="0" eaLnBrk="0" fontAlgn="base" latinLnBrk="0" hangingPunct="0">
              <a:spcBef>
                <a:spcPts val="0"/>
              </a:spcBef>
              <a:spcAft>
                <a:spcPts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Block and New Fiscal Relationship (10-Year Grant) funded Recipients have this program built into their core funding. </a:t>
            </a:r>
          </a:p>
          <a:p>
            <a:pPr marL="0" marR="0" lvl="0" indent="0" algn="l" defTabSz="914400" rtl="0" eaLnBrk="0" fontAlgn="base" latinLnBrk="0" hangingPunct="0">
              <a:spcBef>
                <a:spcPts val="0"/>
              </a:spcBef>
              <a:spcAft>
                <a:spcPts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For example, based on the current year Nominal Roll, there are 34 students in grades 8 to 10 and ungraded secondary, 5 students in grade 11, and 5 students in grade 12. All students attend public/private or band-operated schools.</a:t>
            </a:r>
          </a:p>
          <a:p>
            <a:pPr marL="0" marR="0" lvl="0" indent="0" algn="l" defTabSz="914400" rtl="0" eaLnBrk="0" fontAlgn="base" latinLnBrk="0" hangingPunct="0">
              <a:spcBef>
                <a:spcPts val="0"/>
              </a:spcBef>
              <a:spcAft>
                <a:spcPts val="0"/>
              </a:spcAft>
              <a:buClrTx/>
              <a:buSzTx/>
              <a:buFontTx/>
              <a:buNone/>
              <a:tabLst/>
              <a:defRPr/>
            </a:pPr>
            <a:r>
              <a:rPr kumimoji="0" lang="nl-NL"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34 </a:t>
            </a:r>
            <a:r>
              <a:rPr kumimoji="0" lang="en-CA"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students</a:t>
            </a:r>
            <a:r>
              <a:rPr kumimoji="0" lang="nl-NL"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X $144 = 4,896; 5 students X $287 = 1,435; 5 </a:t>
            </a:r>
            <a:r>
              <a:rPr kumimoji="0" lang="en-CA"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students</a:t>
            </a:r>
            <a:r>
              <a:rPr kumimoji="0" lang="nl-NL"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X $431 = 2,155 </a:t>
            </a:r>
            <a:endPar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spcBef>
                <a:spcPts val="0"/>
              </a:spcBef>
              <a:spcAft>
                <a:spcPts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Total 44 students = $8,486. The funding agreement Recipient is entitled to receive $8,486 for Student Allowance. </a:t>
            </a:r>
            <a:endParaRPr kumimoji="0" lang="en-US" b="1"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spcBef>
                <a:spcPts val="0"/>
              </a:spcBef>
              <a:spcAft>
                <a:spcPts val="0"/>
              </a:spcAft>
              <a:buClrTx/>
              <a:buSzTx/>
              <a:buFontTx/>
              <a:buNone/>
              <a:tabLst/>
              <a:defRPr/>
            </a:pPr>
            <a:r>
              <a:rPr kumimoji="0" lang="en-US" b="1"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Student Accommodation Services </a:t>
            </a:r>
            <a:endPar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spcBef>
                <a:spcPts val="0"/>
              </a:spcBef>
              <a:spcAft>
                <a:spcPts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This funding is provided to assist eligible students ordinarily resident on reserve who must leave home to attend school. </a:t>
            </a:r>
          </a:p>
          <a:p>
            <a:pPr marL="0" marR="0" lvl="0" indent="0" algn="l" defTabSz="914400" rtl="0" eaLnBrk="0" fontAlgn="base" latinLnBrk="0" hangingPunct="0">
              <a:spcBef>
                <a:spcPts val="0"/>
              </a:spcBef>
              <a:spcAft>
                <a:spcPts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Annual allocations for accommodation are made by the actual number of approved students who must attend school away from their home communities. The funding for these students is based on the type of accommodations (5-day or 7-day), and the distance (remote/non-remote) the student must travel. The funding may be used for items such as room and board; clothing; monthly allowance; transportation while in room and board, and seasonal transportation. </a:t>
            </a:r>
          </a:p>
          <a:p>
            <a:pPr marL="0" marR="0" lvl="0" indent="0" algn="l" defTabSz="914400" rtl="0" eaLnBrk="0" fontAlgn="base" latinLnBrk="0" hangingPunct="0">
              <a:spcBef>
                <a:spcPts val="0"/>
              </a:spcBef>
              <a:spcAft>
                <a:spcPts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For example, a funding agreement Recipient has a band-operated school to grade 9, with 14 students in grades 10-12 who must leave the community for school, and another grade 6 student who must be near the BC Children’s Hospital for medical care (medical documentation submitted). The community is </a:t>
            </a:r>
            <a:r>
              <a:rPr kumimoji="0" lang="en-US" b="1"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remote</a:t>
            </a: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and the students will require </a:t>
            </a:r>
            <a:r>
              <a:rPr kumimoji="0" lang="en-US" b="1"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7-day accommodation</a:t>
            </a: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The funding (which may vary based on location) is estimated at $15,048 per eligible student. A breakdown of funding can be found in the program guide under Student Accommodation Services.</a:t>
            </a:r>
          </a:p>
          <a:p>
            <a:pPr marL="0" marR="0" lvl="0" indent="0" algn="l" defTabSz="914400" rtl="0" eaLnBrk="0" fontAlgn="base" latinLnBrk="0" hangingPunct="0">
              <a:spcBef>
                <a:spcPts val="0"/>
              </a:spcBef>
              <a:spcAft>
                <a:spcPts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This funding agreement Recipient is eligible for estimated accommodation funding for 15 students X $15,048 = $225,720 plus administration of 5% for a total of $237,006.</a:t>
            </a:r>
          </a:p>
          <a:p>
            <a:pPr marL="0" marR="0" lvl="0" indent="0" algn="l" defTabSz="914400" rtl="0" eaLnBrk="0" fontAlgn="base" latinLnBrk="0" hangingPunct="0">
              <a:spcBef>
                <a:spcPts val="0"/>
              </a:spcBef>
              <a:spcAft>
                <a:spcPts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a:t>
            </a:r>
          </a:p>
          <a:p>
            <a:pPr marL="0" marR="0" lvl="0" indent="0" algn="l" defTabSz="914400" rtl="0" eaLnBrk="0" fontAlgn="base" latinLnBrk="0" hangingPunct="0">
              <a:spcBef>
                <a:spcPts val="0"/>
              </a:spcBef>
              <a:spcAft>
                <a:spcPts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If the student is living on leased reserved lands, eligibility differs. See ISC’s 2024/25 Nominal Roll Instructions for more detail. </a:t>
            </a:r>
          </a:p>
          <a:p>
            <a:endParaRPr lang="en-US" dirty="0"/>
          </a:p>
        </p:txBody>
      </p:sp>
      <p:sp>
        <p:nvSpPr>
          <p:cNvPr id="4" name="Slide Number Placeholder 3"/>
          <p:cNvSpPr>
            <a:spLocks noGrp="1"/>
          </p:cNvSpPr>
          <p:nvPr>
            <p:ph type="sldNum" sz="quarter" idx="5"/>
          </p:nvPr>
        </p:nvSpPr>
        <p:spPr/>
        <p:txBody>
          <a:bodyPr/>
          <a:lstStyle/>
          <a:p>
            <a:pPr>
              <a:defRPr/>
            </a:pPr>
            <a:fld id="{FE284EBD-CBB1-4A99-ABB1-E39FD7904359}" type="slidenum">
              <a:rPr lang="en-CA" smtClean="0"/>
              <a:pPr>
                <a:defRPr/>
              </a:pPr>
              <a:t>26</a:t>
            </a:fld>
            <a:endParaRPr lang="en-CA" dirty="0"/>
          </a:p>
        </p:txBody>
      </p:sp>
    </p:spTree>
    <p:extLst>
      <p:ext uri="{BB962C8B-B14F-4D97-AF65-F5344CB8AC3E}">
        <p14:creationId xmlns:p14="http://schemas.microsoft.com/office/powerpoint/2010/main" val="25989676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ts val="0"/>
              </a:spcBef>
              <a:spcAft>
                <a:spcPts val="0"/>
              </a:spcAft>
              <a:buFont typeface="Arial" panose="020B0604020202020204" pitchFamily="34" charset="0"/>
              <a:buNone/>
            </a:pPr>
            <a:r>
              <a:rPr lang="en-US" sz="1000" b="1" dirty="0">
                <a:latin typeface="Arial" panose="020B0604020202020204" pitchFamily="34" charset="0"/>
                <a:cs typeface="Arial" panose="020B0604020202020204" pitchFamily="34" charset="0"/>
              </a:rPr>
              <a:t>Definitions: </a:t>
            </a:r>
          </a:p>
          <a:p>
            <a:pPr marL="171450" indent="-171450">
              <a:spcBef>
                <a:spcPts val="0"/>
              </a:spcBef>
              <a:spcAft>
                <a:spcPts val="0"/>
              </a:spcAft>
              <a:buFont typeface="Arial" panose="020B0604020202020204" pitchFamily="34" charset="0"/>
              <a:buChar char="•"/>
            </a:pPr>
            <a:r>
              <a:rPr lang="en-US" sz="1000" b="1" dirty="0">
                <a:solidFill>
                  <a:srgbClr val="2F5496"/>
                </a:solidFill>
                <a:ea typeface="Verdana" panose="020B0604030504040204" pitchFamily="34" charset="0"/>
                <a:cs typeface="Segoe UI Semilight" panose="020B0402040204020203" pitchFamily="34" charset="0"/>
              </a:rPr>
              <a:t>Public School </a:t>
            </a:r>
            <a:r>
              <a:rPr lang="en-US" sz="1000" dirty="0">
                <a:solidFill>
                  <a:srgbClr val="31333B"/>
                </a:solidFill>
                <a:ea typeface="Verdana" panose="020B0604030504040204" pitchFamily="34" charset="0"/>
                <a:cs typeface="Segoe UI Semilight" panose="020B0402040204020203" pitchFamily="34" charset="0"/>
              </a:rPr>
              <a:t>funding provides education services for eligible, on-reserve students attending Public schools for grades Kindergarten - Age 5 to grade 12. </a:t>
            </a:r>
          </a:p>
          <a:p>
            <a:pPr marL="171450" indent="-171450">
              <a:spcBef>
                <a:spcPts val="0"/>
              </a:spcBef>
              <a:spcAft>
                <a:spcPts val="0"/>
              </a:spcAft>
              <a:buFont typeface="Arial" panose="020B0604020202020204" pitchFamily="34" charset="0"/>
              <a:buChar char="•"/>
            </a:pPr>
            <a:r>
              <a:rPr lang="en-US" sz="1000" b="1" dirty="0">
                <a:solidFill>
                  <a:srgbClr val="2F5496"/>
                </a:solidFill>
                <a:ea typeface="Verdana" panose="020B0604030504040204" pitchFamily="34" charset="0"/>
                <a:cs typeface="Segoe UI Semilight" panose="020B0402040204020203" pitchFamily="34" charset="0"/>
              </a:rPr>
              <a:t>Independent (private) School (Off-Reserve) </a:t>
            </a:r>
            <a:r>
              <a:rPr lang="en-US" sz="1000" dirty="0">
                <a:solidFill>
                  <a:srgbClr val="31333B"/>
                </a:solidFill>
                <a:ea typeface="Verdana" panose="020B0604030504040204" pitchFamily="34" charset="0"/>
                <a:cs typeface="Segoe UI Semilight" panose="020B0402040204020203" pitchFamily="34" charset="0"/>
              </a:rPr>
              <a:t>funding provides education services for eligible on-reserve students in grades Kindergarten - Age 5 to grade 12 attending schools in Group 1 or 2 categories. </a:t>
            </a:r>
          </a:p>
          <a:p>
            <a:pPr marL="0" marR="0" indent="0" algn="l" defTabSz="914400" rtl="0" eaLnBrk="0" fontAlgn="base" latinLnBrk="0" hangingPunct="0">
              <a:lnSpc>
                <a:spcPct val="100000"/>
              </a:lnSpc>
              <a:spcBef>
                <a:spcPct val="30000"/>
              </a:spcBef>
              <a:spcAft>
                <a:spcPct val="0"/>
              </a:spcAft>
              <a:buClrTx/>
              <a:buSzTx/>
              <a:buFontTx/>
              <a:buNone/>
              <a:tabLst/>
              <a:defRPr/>
            </a:pPr>
            <a:br>
              <a:rPr lang="en-US" sz="1000" b="1" dirty="0">
                <a:latin typeface="Arial" panose="020B0604020202020204" pitchFamily="34" charset="0"/>
                <a:cs typeface="Arial" panose="020B0604020202020204" pitchFamily="34" charset="0"/>
              </a:rPr>
            </a:br>
            <a:r>
              <a:rPr lang="en-US" sz="1000" b="1" dirty="0">
                <a:latin typeface="Arial" panose="020B0604020202020204" pitchFamily="34" charset="0"/>
                <a:cs typeface="Arial" panose="020B0604020202020204" pitchFamily="34" charset="0"/>
              </a:rPr>
              <a:t>How is Tuition</a:t>
            </a:r>
            <a:r>
              <a:rPr lang="en-US" sz="1000" b="1" baseline="0" dirty="0">
                <a:latin typeface="Arial" panose="020B0604020202020204" pitchFamily="34" charset="0"/>
                <a:cs typeface="Arial" panose="020B0604020202020204" pitchFamily="34" charset="0"/>
              </a:rPr>
              <a:t> Paid?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dirty="0">
                <a:latin typeface="Arial" panose="020B0604020202020204" pitchFamily="34" charset="0"/>
                <a:cs typeface="Arial" panose="020B0604020202020204" pitchFamily="34" charset="0"/>
              </a:rPr>
              <a:t>Payment of tuition is based on the First Nations Student Rate</a:t>
            </a:r>
            <a:r>
              <a:rPr lang="en-US" sz="1000" baseline="0" dirty="0">
                <a:latin typeface="Arial" panose="020B0604020202020204" pitchFamily="34" charset="0"/>
                <a:cs typeface="Arial" panose="020B0604020202020204" pitchFamily="34" charset="0"/>
              </a:rPr>
              <a:t> for the school district you are in.</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baseline="0" dirty="0">
                <a:latin typeface="Arial" panose="020B0604020202020204" pitchFamily="34" charset="0"/>
                <a:cs typeface="Arial" panose="020B0604020202020204" pitchFamily="34" charset="0"/>
              </a:rPr>
              <a:t>For more information on the First Nation Student Rate, you can refer to the BC Ministry of Education and Child Care (ECC) websites:</a:t>
            </a:r>
          </a:p>
          <a:p>
            <a:pPr marL="800100" marR="0" lvl="1" indent="-342900" algn="l" defTabSz="914400" rtl="0" eaLnBrk="0" fontAlgn="base" latinLnBrk="0" hangingPunct="0">
              <a:lnSpc>
                <a:spcPct val="100000"/>
              </a:lnSpc>
              <a:spcBef>
                <a:spcPct val="30000"/>
              </a:spcBef>
              <a:spcAft>
                <a:spcPct val="0"/>
              </a:spcAft>
              <a:buClrTx/>
              <a:buSzTx/>
              <a:buFont typeface="Arial" panose="020B0604020202020204" pitchFamily="34" charset="0"/>
              <a:buAutoNum type="arabicParenR"/>
              <a:tabLst/>
              <a:defRPr/>
            </a:pPr>
            <a:r>
              <a:rPr lang="en-US" sz="1000" baseline="0" dirty="0">
                <a:latin typeface="Arial" panose="020B0604020202020204" pitchFamily="34" charset="0"/>
                <a:cs typeface="Arial" panose="020B0604020202020204" pitchFamily="34" charset="0"/>
              </a:rPr>
              <a:t>First Nation Student Rate 101</a:t>
            </a:r>
            <a:br>
              <a:rPr lang="en-US" sz="1000" baseline="0" dirty="0">
                <a:latin typeface="Arial" panose="020B0604020202020204" pitchFamily="34" charset="0"/>
                <a:cs typeface="Arial" panose="020B0604020202020204" pitchFamily="34" charset="0"/>
              </a:rPr>
            </a:br>
            <a:r>
              <a:rPr lang="en-US" sz="1000" u="sng" baseline="0" dirty="0">
                <a:latin typeface="Arial" panose="020B0604020202020204" pitchFamily="34" charset="0"/>
                <a:cs typeface="Arial" panose="020B0604020202020204" pitchFamily="34" charset="0"/>
              </a:rPr>
              <a:t>https://www2.gov.bc.ca/assets/gov/education/administration/resource-management/bctea/fnsr_101_-_2025.pdf</a:t>
            </a:r>
          </a:p>
          <a:p>
            <a:pPr marL="800100" marR="0" lvl="1" indent="-342900" algn="l" defTabSz="914400" rtl="0" eaLnBrk="0" fontAlgn="base" latinLnBrk="0" hangingPunct="0">
              <a:lnSpc>
                <a:spcPct val="100000"/>
              </a:lnSpc>
              <a:spcBef>
                <a:spcPct val="30000"/>
              </a:spcBef>
              <a:spcAft>
                <a:spcPct val="0"/>
              </a:spcAft>
              <a:buClrTx/>
              <a:buSzTx/>
              <a:buFont typeface="Arial" panose="020B0604020202020204" pitchFamily="34" charset="0"/>
              <a:buAutoNum type="arabicParenR"/>
              <a:tabLst/>
              <a:defRPr/>
            </a:pPr>
            <a:r>
              <a:rPr lang="en-US" sz="1000" b="0" i="0" dirty="0">
                <a:solidFill>
                  <a:srgbClr val="313132"/>
                </a:solidFill>
                <a:effectLst/>
                <a:latin typeface="Arial" panose="020B0604020202020204" pitchFamily="34" charset="0"/>
                <a:cs typeface="Arial" panose="020B0604020202020204" pitchFamily="34" charset="0"/>
              </a:rPr>
              <a:t>Local Education Agreement (LEA) / Indigenous Services Canada (ISC) / Self-Government </a:t>
            </a:r>
            <a:endParaRPr lang="en-US" sz="1000" b="0" i="0" kern="1200" dirty="0">
              <a:solidFill>
                <a:srgbClr val="313132"/>
              </a:solidFill>
              <a:effectLst/>
              <a:latin typeface="Arial" panose="020B0604020202020204" pitchFamily="34" charset="0"/>
              <a:ea typeface="+mn-ea"/>
              <a:cs typeface="Arial" panose="020B0604020202020204" pitchFamily="34" charset="0"/>
            </a:endParaRPr>
          </a:p>
          <a:p>
            <a:pPr marL="457200" marR="0" lvl="1"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900" kern="1200" dirty="0">
                <a:solidFill>
                  <a:schemeClr val="tx1"/>
                </a:solidFill>
                <a:effectLst/>
                <a:latin typeface="Arial" charset="0"/>
                <a:ea typeface="+mn-ea"/>
                <a:cs typeface="+mn-cs"/>
              </a:rPr>
              <a:t>         </a:t>
            </a:r>
            <a:r>
              <a:rPr lang="en-US" sz="900" u="sng" kern="1200" dirty="0">
                <a:solidFill>
                  <a:schemeClr val="tx1"/>
                </a:solidFill>
                <a:effectLst/>
                <a:latin typeface="Arial" charset="0"/>
                <a:ea typeface="+mn-ea"/>
                <a:cs typeface="+mn-cs"/>
              </a:rPr>
              <a:t>https://www2.gov.bc.ca/gov/content/education-training/k-12/administration/financial-management/school-district-financial-reporting/lea-isc-self-government</a:t>
            </a:r>
          </a:p>
          <a:p>
            <a:pPr marL="457200" marR="0" lvl="1"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000" u="sng" baseline="0" dirty="0">
                <a:latin typeface="Arial" panose="020B0604020202020204" pitchFamily="34" charset="0"/>
                <a:cs typeface="Arial" panose="020B0604020202020204" pitchFamily="34" charset="0"/>
              </a:rPr>
              <a:t> </a:t>
            </a:r>
            <a:r>
              <a:rPr lang="en-US" sz="1000" baseline="0" dirty="0">
                <a:latin typeface="Arial" panose="020B0604020202020204" pitchFamily="34" charset="0"/>
                <a:cs typeface="Arial" panose="020B0604020202020204" pitchFamily="34" charset="0"/>
              </a:rPr>
              <a:t>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000" b="1" baseline="0" dirty="0">
                <a:latin typeface="Arial" panose="020B0604020202020204" pitchFamily="34" charset="0"/>
                <a:cs typeface="Arial" panose="020B0604020202020204" pitchFamily="34" charset="0"/>
              </a:rPr>
              <a:t>How does tuition funding work?</a:t>
            </a:r>
          </a:p>
          <a:p>
            <a:pPr marL="171450" indent="-171450" defTabSz="955639">
              <a:buFont typeface="Arial" panose="020B0604020202020204" pitchFamily="34" charset="0"/>
              <a:buChar char="•"/>
              <a:defRPr/>
            </a:pPr>
            <a:r>
              <a:rPr lang="en-US" sz="1000" dirty="0">
                <a:latin typeface="Arial" panose="020B0604020202020204" pitchFamily="34" charset="0"/>
                <a:cs typeface="Arial" panose="020B0604020202020204" pitchFamily="34" charset="0"/>
              </a:rPr>
              <a:t>Initial allocations are based on the September 2024 Nominal Roll and the 2024-2025 school district First Nation Student Rates. In June, allocations are adjusted for price and volume changes after the September 2025 Nominal Roll has been updated and confirmed by the Province using the 2025-2026 First Nation Student Rates.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000" baseline="0" dirty="0">
                <a:latin typeface="Arial" panose="020B0604020202020204" pitchFamily="34" charset="0"/>
                <a:cs typeface="Arial" panose="020B0604020202020204" pitchFamily="34" charset="0"/>
              </a:rPr>
              <a:t>---</a:t>
            </a:r>
          </a:p>
          <a:p>
            <a:pPr defTabSz="922574">
              <a:defRPr/>
            </a:pPr>
            <a:r>
              <a:rPr lang="en-US" sz="900" kern="1200" dirty="0">
                <a:solidFill>
                  <a:schemeClr val="tx1"/>
                </a:solidFill>
                <a:effectLst/>
                <a:latin typeface="Arial" charset="0"/>
                <a:ea typeface="+mn-ea"/>
                <a:cs typeface="+mn-cs"/>
              </a:rPr>
              <a:t>If a student is attending a public school or independent (private) school off-reserve,</a:t>
            </a:r>
            <a:r>
              <a:rPr lang="en-US" sz="1000" baseline="0" dirty="0">
                <a:latin typeface="Arial" panose="020B0604020202020204" pitchFamily="34" charset="0"/>
                <a:cs typeface="Arial" panose="020B0604020202020204" pitchFamily="34" charset="0"/>
              </a:rPr>
              <a:t> they will receive student supports funding from ISC based on the Nominal Roll. However, if the student is not attending a public or independent (private) off-reserve school, this funding is included in the BCTEA funding formula. </a:t>
            </a:r>
          </a:p>
          <a:p>
            <a:pPr defTabSz="922574">
              <a:defRPr/>
            </a:pPr>
            <a:r>
              <a:rPr lang="en-US" sz="1000" b="1" baseline="0" dirty="0">
                <a:latin typeface="Arial" panose="020B0604020202020204" pitchFamily="34" charset="0"/>
                <a:cs typeface="Arial" panose="020B0604020202020204" pitchFamily="34" charset="0"/>
              </a:rPr>
              <a:t>---</a:t>
            </a:r>
          </a:p>
          <a:p>
            <a:pPr defTabSz="922574">
              <a:defRPr/>
            </a:pPr>
            <a:r>
              <a:rPr lang="en-US" sz="1000" dirty="0">
                <a:latin typeface="Arial" panose="020B0604020202020204" pitchFamily="34" charset="0"/>
                <a:cs typeface="Arial" panose="020B0604020202020204" pitchFamily="34" charset="0"/>
              </a:rPr>
              <a:t>If the student is living on leased reserved lands, eligibility differs. See ISC’s Nominal Roll Instructions for more details.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27</a:t>
            </a:fld>
            <a:endParaRPr lang="en-CA" dirty="0"/>
          </a:p>
        </p:txBody>
      </p:sp>
    </p:spTree>
    <p:extLst>
      <p:ext uri="{BB962C8B-B14F-4D97-AF65-F5344CB8AC3E}">
        <p14:creationId xmlns:p14="http://schemas.microsoft.com/office/powerpoint/2010/main" val="22063177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spcBef>
                <a:spcPts val="0"/>
              </a:spcBef>
              <a:spcAft>
                <a:spcPts val="0"/>
              </a:spcAft>
              <a:buFont typeface="Arial" panose="020B0604020202020204" pitchFamily="34" charset="0"/>
              <a:buChar char="•"/>
              <a:tabLst>
                <a:tab pos="457200" algn="l"/>
              </a:tabLst>
            </a:pPr>
            <a:r>
              <a:rPr lang="en-US" sz="1000" dirty="0">
                <a:effectLst/>
                <a:latin typeface="Arial" panose="020B0604020202020204" pitchFamily="34" charset="0"/>
                <a:ea typeface="Times New Roman" panose="02020603050405020304" pitchFamily="18" charset="0"/>
                <a:cs typeface="Arial" panose="020B0604020202020204" pitchFamily="34" charset="0"/>
              </a:rPr>
              <a:t>When an LEA is in place, ISC will flow tuition and student supports to the First Nation </a:t>
            </a:r>
            <a:r>
              <a:rPr lang="en-US" sz="1000" b="1" u="sng" dirty="0">
                <a:effectLst/>
                <a:latin typeface="Arial" panose="020B0604020202020204" pitchFamily="34" charset="0"/>
                <a:ea typeface="Times New Roman" panose="02020603050405020304" pitchFamily="18" charset="0"/>
                <a:cs typeface="Arial" panose="020B0604020202020204" pitchFamily="34" charset="0"/>
              </a:rPr>
              <a:t>for registered (status) students</a:t>
            </a:r>
          </a:p>
          <a:p>
            <a:pPr marL="285750" marR="0" lvl="0" indent="-285750" algn="l" defTabSz="914400" rtl="0" eaLnBrk="0" fontAlgn="base" latinLnBrk="0" hangingPunct="0">
              <a:lnSpc>
                <a:spcPct val="100000"/>
              </a:lnSpc>
              <a:spcBef>
                <a:spcPts val="0"/>
              </a:spcBef>
              <a:spcAft>
                <a:spcPts val="0"/>
              </a:spcAft>
              <a:buClrTx/>
              <a:buSzTx/>
              <a:buFont typeface="Arial" panose="020B0604020202020204" pitchFamily="34" charset="0"/>
              <a:buChar char="•"/>
              <a:tabLst>
                <a:tab pos="457200" algn="l"/>
              </a:tabLst>
              <a:defRPr/>
            </a:pPr>
            <a:r>
              <a:rPr lang="en-US" sz="1000" dirty="0">
                <a:effectLst/>
                <a:latin typeface="Arial" panose="020B0604020202020204" pitchFamily="34" charset="0"/>
                <a:cs typeface="Arial" panose="020B0604020202020204" pitchFamily="34" charset="0"/>
              </a:rPr>
              <a:t>In the second option, the First Nation must submit a Band Council Resolution (BCR) if they don't want the tuition funding flowed to them.</a:t>
            </a:r>
          </a:p>
          <a:p>
            <a:pPr marL="0" marR="0" lvl="0" indent="0">
              <a:spcBef>
                <a:spcPts val="0"/>
              </a:spcBef>
              <a:spcAft>
                <a:spcPts val="0"/>
              </a:spcAft>
              <a:buFont typeface="Arial" panose="020B0604020202020204" pitchFamily="34" charset="0"/>
              <a:buNone/>
              <a:tabLst>
                <a:tab pos="457200" algn="l"/>
              </a:tabLst>
            </a:pPr>
            <a:endParaRPr lang="en-US" sz="1000" dirty="0">
              <a:effectLst/>
              <a:latin typeface="Arial" panose="020B0604020202020204" pitchFamily="34" charset="0"/>
              <a:ea typeface="Times New Roman" panose="02020603050405020304" pitchFamily="18" charset="0"/>
              <a:cs typeface="Arial" panose="020B0604020202020204" pitchFamily="34" charset="0"/>
            </a:endParaRPr>
          </a:p>
          <a:p>
            <a:pPr marL="0" marR="0" lvl="0" indent="0">
              <a:spcBef>
                <a:spcPts val="0"/>
              </a:spcBef>
              <a:spcAft>
                <a:spcPts val="0"/>
              </a:spcAft>
              <a:buFont typeface="Arial" panose="020B0604020202020204" pitchFamily="34" charset="0"/>
              <a:buNone/>
              <a:tabLst>
                <a:tab pos="457200" algn="l"/>
              </a:tabLst>
            </a:pPr>
            <a:r>
              <a:rPr lang="en-US" sz="1000" b="1" dirty="0">
                <a:effectLst/>
                <a:latin typeface="Arial" panose="020B0604020202020204" pitchFamily="34" charset="0"/>
                <a:ea typeface="Times New Roman" panose="02020603050405020304" pitchFamily="18" charset="0"/>
                <a:cs typeface="Arial" panose="020B0604020202020204" pitchFamily="34" charset="0"/>
              </a:rPr>
              <a:t>Local Education Agreements (LEA)</a:t>
            </a:r>
          </a:p>
          <a:p>
            <a:pPr marL="342900" marR="0" lvl="0" indent="-342900">
              <a:spcBef>
                <a:spcPts val="0"/>
              </a:spcBef>
              <a:spcAft>
                <a:spcPts val="0"/>
              </a:spcAft>
              <a:buFont typeface="Arial" panose="020B0604020202020204" pitchFamily="34" charset="0"/>
              <a:buChar char="•"/>
              <a:tabLst>
                <a:tab pos="457200" algn="l"/>
              </a:tabLst>
            </a:pPr>
            <a:r>
              <a:rPr lang="en-US" sz="1000" dirty="0">
                <a:effectLst/>
                <a:latin typeface="Arial" panose="020B0604020202020204" pitchFamily="34" charset="0"/>
                <a:ea typeface="Times New Roman" panose="02020603050405020304" pitchFamily="18" charset="0"/>
                <a:cs typeface="Arial" panose="020B0604020202020204" pitchFamily="34" charset="0"/>
              </a:rPr>
              <a:t>An LEA is an agreement between a First Nation and a Board of Education (or a First Nation and an independent school authority) to purchase education programs and services from the board/authority for First Nation students living on reserve and attending schools off reserve. </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Arial" panose="020B0604020202020204" pitchFamily="34" charset="0"/>
              <a:buChar char="•"/>
              <a:tabLst>
                <a:tab pos="457200" algn="l"/>
              </a:tabLst>
            </a:pPr>
            <a:r>
              <a:rPr lang="en-CA" sz="1000" dirty="0">
                <a:effectLst/>
                <a:latin typeface="Arial" panose="020B0604020202020204" pitchFamily="34" charset="0"/>
                <a:ea typeface="Times New Roman" panose="02020603050405020304" pitchFamily="18" charset="0"/>
                <a:cs typeface="Arial" panose="020B0604020202020204" pitchFamily="34" charset="0"/>
              </a:rPr>
              <a:t>LEAs are an integral part of the delivery of education services to First Nations students attending BC schools. More than a financial transaction, they serve as a mechanism for building relationships and accountability to support improved First Nations student outcomes.</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endParaRPr lang="en-US" sz="1000" b="0" baseline="0" dirty="0">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b="1" baseline="0" dirty="0">
                <a:latin typeface="Arial" panose="020B0604020202020204" pitchFamily="34" charset="0"/>
                <a:cs typeface="Arial" panose="020B0604020202020204" pitchFamily="34" charset="0"/>
              </a:rPr>
              <a:t>If your First Nation has a new or revised LEA for the 2025/26 school year, please include it as a supporting document with your Nominal Roll submission by October 15</a:t>
            </a:r>
            <a:r>
              <a:rPr lang="en-US" sz="1000" b="0" baseline="0" dirty="0">
                <a:latin typeface="Arial" panose="020B0604020202020204" pitchFamily="34" charset="0"/>
                <a:cs typeface="Arial" panose="020B0604020202020204" pitchFamily="34" charset="0"/>
              </a:rPr>
              <a:t>. If you have an LEA signed after this date, please contact ISC BC Education at </a:t>
            </a:r>
            <a:r>
              <a:rPr lang="en-US" sz="1000" u="sng" dirty="0">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BCEducation@sac-isc.gc.ca</a:t>
            </a:r>
            <a:r>
              <a:rPr lang="en-US" sz="1000" b="0" u="none" dirty="0">
                <a:effectLst/>
                <a:latin typeface="Arial" panose="020B0604020202020204" pitchFamily="34" charset="0"/>
                <a:ea typeface="Calibri" panose="020F0502020204030204" pitchFamily="34" charset="0"/>
                <a:cs typeface="Arial" panose="020B0604020202020204" pitchFamily="34" charset="0"/>
              </a:rPr>
              <a:t>.</a:t>
            </a:r>
            <a:endParaRPr lang="en-US" sz="1000" b="0" u="none" baseline="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28</a:t>
            </a:fld>
            <a:endParaRPr lang="en-CA" dirty="0"/>
          </a:p>
        </p:txBody>
      </p:sp>
    </p:spTree>
    <p:extLst>
      <p:ext uri="{BB962C8B-B14F-4D97-AF65-F5344CB8AC3E}">
        <p14:creationId xmlns:p14="http://schemas.microsoft.com/office/powerpoint/2010/main" val="30548968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spcBef>
                <a:spcPts val="0"/>
              </a:spcBef>
              <a:spcAft>
                <a:spcPts val="0"/>
              </a:spcAft>
              <a:buFont typeface="Arial" panose="020B0604020202020204" pitchFamily="34" charset="0"/>
              <a:buNone/>
              <a:tabLst>
                <a:tab pos="457200" algn="l"/>
              </a:tabLst>
            </a:pPr>
            <a:endParaRPr lang="en-US" b="0" u="none" baseline="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29</a:t>
            </a:fld>
            <a:endParaRPr lang="en-CA" dirty="0"/>
          </a:p>
        </p:txBody>
      </p:sp>
    </p:spTree>
    <p:extLst>
      <p:ext uri="{BB962C8B-B14F-4D97-AF65-F5344CB8AC3E}">
        <p14:creationId xmlns:p14="http://schemas.microsoft.com/office/powerpoint/2010/main" val="3867721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dirty="0"/>
              <a:t>A few days prior to this</a:t>
            </a:r>
            <a:r>
              <a:rPr lang="en-US" sz="1000" b="0" baseline="0" dirty="0"/>
              <a:t> session, a toolkit was sent out to registrants. It included the: </a:t>
            </a:r>
          </a:p>
          <a:p>
            <a:pPr marL="171450" indent="-171450">
              <a:buFont typeface="Arial" panose="020B0604020202020204" pitchFamily="34" charset="0"/>
              <a:buChar char="•"/>
            </a:pPr>
            <a:r>
              <a:rPr lang="en-US" sz="1000" b="0" baseline="0" dirty="0"/>
              <a:t>presentation slides that will be shared at the session today;</a:t>
            </a:r>
          </a:p>
          <a:p>
            <a:pPr marL="171450" indent="-171450">
              <a:buFont typeface="Arial" panose="020B0604020202020204" pitchFamily="34" charset="0"/>
              <a:buChar char="•"/>
            </a:pPr>
            <a:r>
              <a:rPr lang="en-US" sz="1000" b="0" baseline="0" dirty="0"/>
              <a:t>ISC 2024/2025 Program Guide – Education (Chapter 5)</a:t>
            </a:r>
          </a:p>
          <a:p>
            <a:pPr marL="171450" indent="-171450">
              <a:buFont typeface="Arial" panose="020B0604020202020204" pitchFamily="34" charset="0"/>
              <a:buChar char="•"/>
            </a:pPr>
            <a:r>
              <a:rPr lang="en-US" sz="1000" b="0" baseline="0" dirty="0"/>
              <a:t>2024-2025 Nominal Roll Instructions (please note the 2025-2026 Nominal Roll Instructions will be shared with First Nations in September);</a:t>
            </a:r>
          </a:p>
          <a:p>
            <a:pPr marL="171450" indent="-171450">
              <a:buFont typeface="Arial" panose="020B0604020202020204" pitchFamily="34" charset="0"/>
              <a:buChar char="•"/>
            </a:pPr>
            <a:r>
              <a:rPr lang="en-US" sz="1000" b="0" baseline="0" dirty="0"/>
              <a:t>Teams guide for reference;</a:t>
            </a:r>
          </a:p>
          <a:p>
            <a:pPr marL="171450" indent="-171450">
              <a:buFont typeface="Arial" panose="020B0604020202020204" pitchFamily="34" charset="0"/>
              <a:buChar char="•"/>
            </a:pPr>
            <a:r>
              <a:rPr lang="en-US" sz="1000" b="0" baseline="0" dirty="0"/>
              <a:t>List of Commonly Used Acronyms. </a:t>
            </a:r>
          </a:p>
          <a:p>
            <a:pPr marL="171450" indent="-171450">
              <a:buFont typeface="Arial" panose="020B0604020202020204" pitchFamily="34" charset="0"/>
              <a:buChar char="•"/>
            </a:pPr>
            <a:endParaRPr lang="en-US" sz="1000" b="0" baseline="0" dirty="0"/>
          </a:p>
          <a:p>
            <a:pPr marL="0" indent="0">
              <a:buFont typeface="Arial" panose="020B0604020202020204" pitchFamily="34" charset="0"/>
              <a:buNone/>
            </a:pPr>
            <a:r>
              <a:rPr lang="en-US" sz="1000" b="0" baseline="0" dirty="0"/>
              <a:t>If you did not receive these materials, please send an email to BC Education at </a:t>
            </a:r>
            <a:r>
              <a:rPr lang="en-US" sz="1000" b="0" u="sng" baseline="0" dirty="0"/>
              <a:t>BCEducation@sac-isc.gc.ca.</a:t>
            </a:r>
          </a:p>
          <a:p>
            <a:pPr marL="0" indent="0">
              <a:buFont typeface="Arial" panose="020B0604020202020204" pitchFamily="34" charset="0"/>
              <a:buNone/>
            </a:pPr>
            <a:endParaRPr lang="en-US" b="0" baseline="0" dirty="0"/>
          </a:p>
          <a:p>
            <a:pPr marL="0" indent="0">
              <a:buFont typeface="Arial" panose="020B0604020202020204" pitchFamily="34" charset="0"/>
              <a:buNone/>
            </a:pPr>
            <a:endParaRPr lang="en-US" b="0" dirty="0"/>
          </a:p>
        </p:txBody>
      </p:sp>
      <p:sp>
        <p:nvSpPr>
          <p:cNvPr id="4" name="Slide Number Placeholder 3"/>
          <p:cNvSpPr>
            <a:spLocks noGrp="1"/>
          </p:cNvSpPr>
          <p:nvPr>
            <p:ph type="sldNum" sz="quarter" idx="10"/>
          </p:nvPr>
        </p:nvSpPr>
        <p:spPr/>
        <p:txBody>
          <a:bodyPr/>
          <a:lstStyle/>
          <a:p>
            <a:pPr marL="0" marR="0" lvl="0" indent="0" algn="r" defTabSz="957535" rtl="0" eaLnBrk="1" fontAlgn="base" latinLnBrk="0" hangingPunct="1">
              <a:lnSpc>
                <a:spcPct val="100000"/>
              </a:lnSpc>
              <a:spcBef>
                <a:spcPct val="0"/>
              </a:spcBef>
              <a:spcAft>
                <a:spcPct val="0"/>
              </a:spcAft>
              <a:buClrTx/>
              <a:buSzTx/>
              <a:buFontTx/>
              <a:buNone/>
              <a:tabLst/>
              <a:defRPr/>
            </a:pPr>
            <a:fld id="{FE284EBD-CBB1-4A99-ABB1-E39FD7904359}" type="slidenum">
              <a:rPr kumimoji="0" lang="en-CA" sz="11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57535" rtl="0" eaLnBrk="1" fontAlgn="base" latinLnBrk="0" hangingPunct="1">
                <a:lnSpc>
                  <a:spcPct val="100000"/>
                </a:lnSpc>
                <a:spcBef>
                  <a:spcPct val="0"/>
                </a:spcBef>
                <a:spcAft>
                  <a:spcPct val="0"/>
                </a:spcAft>
                <a:buClrTx/>
                <a:buSzTx/>
                <a:buFontTx/>
                <a:buNone/>
                <a:tabLst/>
                <a:defRPr/>
              </a:pPr>
              <a:t>3</a:t>
            </a:fld>
            <a:endParaRPr kumimoji="0" lang="en-CA" sz="11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748911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000" kern="1200" dirty="0">
                <a:solidFill>
                  <a:schemeClr val="tx1"/>
                </a:solidFill>
                <a:effectLst/>
                <a:latin typeface="Arial" charset="0"/>
                <a:ea typeface="+mn-ea"/>
                <a:cs typeface="+mn-cs"/>
              </a:rPr>
              <a:t>For the students shown on this slide, please be aware that ISC pays provincial/public tuition directly to the Ministry of Education and Child Care (ECC), even when a Local Education Agreement (LEA) is in place with school district(s). This practice has been in place </a:t>
            </a:r>
            <a:r>
              <a:rPr lang="en-US" sz="1000" b="0" u="none" baseline="0" dirty="0">
                <a:latin typeface="Arial" panose="020B0604020202020204" pitchFamily="34" charset="0"/>
                <a:cs typeface="Arial" panose="020B0604020202020204" pitchFamily="34" charset="0"/>
              </a:rPr>
              <a:t>since the inception of BCTEA in 2018/2019. </a:t>
            </a:r>
            <a:endParaRPr lang="en-US" sz="1000" kern="1200" dirty="0">
              <a:solidFill>
                <a:schemeClr val="tx1"/>
              </a:solidFill>
              <a:effectLst/>
              <a:latin typeface="Arial" charset="0"/>
              <a:ea typeface="+mn-ea"/>
              <a:cs typeface="+mn-cs"/>
            </a:endParaRPr>
          </a:p>
          <a:p>
            <a:pPr marL="0" marR="0" lvl="0" indent="0">
              <a:spcBef>
                <a:spcPts val="0"/>
              </a:spcBef>
              <a:spcAft>
                <a:spcPts val="0"/>
              </a:spcAft>
              <a:buFont typeface="Arial" panose="020B0604020202020204" pitchFamily="34" charset="0"/>
              <a:buNone/>
              <a:tabLst>
                <a:tab pos="457200" algn="l"/>
              </a:tabLst>
            </a:pPr>
            <a:endParaRPr lang="en-US" sz="1000" b="0" u="none" baseline="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Arial" panose="020B0604020202020204" pitchFamily="34" charset="0"/>
              <a:buChar char="•"/>
              <a:tabLst>
                <a:tab pos="457200" algn="l"/>
              </a:tabLst>
              <a:defRPr/>
            </a:pPr>
            <a:r>
              <a:rPr lang="en-US" sz="1000" b="0" u="none" baseline="0" dirty="0">
                <a:latin typeface="Arial" panose="020B0604020202020204" pitchFamily="34" charset="0"/>
                <a:cs typeface="Arial" panose="020B0604020202020204" pitchFamily="34" charset="0"/>
              </a:rPr>
              <a:t>Student supports services funding flows to the First Nation (band of residence) reporting the student on Nominal Roll.</a:t>
            </a:r>
            <a:r>
              <a:rPr lang="en-US" sz="1000" kern="1200" dirty="0">
                <a:solidFill>
                  <a:schemeClr val="tx1"/>
                </a:solidFill>
                <a:effectLst/>
                <a:latin typeface="Arial" panose="020B0604020202020204" pitchFamily="34" charset="0"/>
                <a:ea typeface="+mn-ea"/>
                <a:cs typeface="Arial" panose="020B0604020202020204" pitchFamily="34" charset="0"/>
              </a:rPr>
              <a:t> By including these students on the Nominal Roll, the First Nation receives student supports funding that may be used to support expenses such as school supplies, books, clothing, equipment and guidance and counselling. The First Nation can choose to flow this funding according to how it best meets student needs.</a:t>
            </a:r>
          </a:p>
          <a:p>
            <a:pPr marL="0" marR="0" lvl="0" indent="0" algn="l" defTabSz="914400" rtl="0" eaLnBrk="0" fontAlgn="base" latinLnBrk="0" hangingPunct="0">
              <a:lnSpc>
                <a:spcPct val="100000"/>
              </a:lnSpc>
              <a:spcBef>
                <a:spcPts val="0"/>
              </a:spcBef>
              <a:spcAft>
                <a:spcPts val="0"/>
              </a:spcAft>
              <a:buClrTx/>
              <a:buSzTx/>
              <a:buFont typeface="Arial" panose="020B0604020202020204" pitchFamily="34" charset="0"/>
              <a:buNone/>
              <a:tabLst>
                <a:tab pos="457200" algn="l"/>
              </a:tabLst>
              <a:defRPr/>
            </a:pPr>
            <a:endParaRPr lang="en-US" sz="1000" kern="1200" dirty="0">
              <a:solidFill>
                <a:schemeClr val="tx1"/>
              </a:solidFill>
              <a:effectLst/>
              <a:latin typeface="Arial" panose="020B0604020202020204" pitchFamily="34" charset="0"/>
              <a:ea typeface="+mn-ea"/>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Arial" panose="020B0604020202020204" pitchFamily="34" charset="0"/>
              <a:buChar char="•"/>
              <a:tabLst>
                <a:tab pos="457200" algn="l"/>
              </a:tabLst>
              <a:defRPr/>
            </a:pPr>
            <a:r>
              <a:rPr lang="en-US" sz="1000" kern="1200" dirty="0">
                <a:solidFill>
                  <a:schemeClr val="tx1"/>
                </a:solidFill>
                <a:effectLst/>
                <a:latin typeface="Arial" panose="020B0604020202020204" pitchFamily="34" charset="0"/>
                <a:ea typeface="+mn-ea"/>
                <a:cs typeface="Arial" panose="020B0604020202020204" pitchFamily="34" charset="0"/>
              </a:rPr>
              <a:t>Ultimately, the First Nation holds the authority as to which eligible students to include on their Nominal Roll report.</a:t>
            </a:r>
          </a:p>
          <a:p>
            <a:pPr marL="0" marR="0" lvl="0" indent="0">
              <a:spcBef>
                <a:spcPts val="0"/>
              </a:spcBef>
              <a:spcAft>
                <a:spcPts val="0"/>
              </a:spcAft>
              <a:buFont typeface="Arial" panose="020B0604020202020204" pitchFamily="34" charset="0"/>
              <a:buNone/>
              <a:tabLst>
                <a:tab pos="457200" algn="l"/>
              </a:tabLst>
            </a:pPr>
            <a:endParaRPr lang="en-US" sz="1000" b="0" u="none" baseline="0" dirty="0">
              <a:latin typeface="Arial" panose="020B0604020202020204" pitchFamily="34" charset="0"/>
              <a:cs typeface="Arial" panose="020B0604020202020204" pitchFamily="34" charset="0"/>
            </a:endParaRPr>
          </a:p>
          <a:p>
            <a:pPr marL="171450" marR="0" lvl="0" indent="-171450">
              <a:spcBef>
                <a:spcPts val="0"/>
              </a:spcBef>
              <a:spcAft>
                <a:spcPts val="0"/>
              </a:spcAft>
              <a:buFont typeface="Arial" panose="020B0604020202020204" pitchFamily="34" charset="0"/>
              <a:buChar char="•"/>
              <a:tabLst>
                <a:tab pos="457200" algn="l"/>
              </a:tabLst>
            </a:pPr>
            <a:r>
              <a:rPr lang="en-US" sz="1000" b="0" u="none" baseline="0" dirty="0">
                <a:latin typeface="Arial" panose="020B0604020202020204" pitchFamily="34" charset="0"/>
                <a:cs typeface="Arial" panose="020B0604020202020204" pitchFamily="34" charset="0"/>
              </a:rPr>
              <a:t>For more information, please refer to the Frequently Asked Questions (Appendix 5) in ISC’s Nominal Roll Instructions. For questions, please contact ISC BC Education at bceducation@sac-isc.gc.ca</a:t>
            </a:r>
          </a:p>
          <a:p>
            <a:pPr marL="171450" marR="0" lvl="0" indent="-171450">
              <a:spcBef>
                <a:spcPts val="0"/>
              </a:spcBef>
              <a:spcAft>
                <a:spcPts val="0"/>
              </a:spcAft>
              <a:buFont typeface="Arial" panose="020B0604020202020204" pitchFamily="34" charset="0"/>
              <a:buChar char="•"/>
              <a:tabLst>
                <a:tab pos="457200" algn="l"/>
              </a:tabLst>
            </a:pPr>
            <a:endParaRPr lang="en-US" sz="1000" b="0" u="none" baseline="0" dirty="0">
              <a:latin typeface="Arial" panose="020B0604020202020204" pitchFamily="34" charset="0"/>
              <a:cs typeface="Arial" panose="020B0604020202020204" pitchFamily="34" charset="0"/>
            </a:endParaRPr>
          </a:p>
          <a:p>
            <a:pPr marL="0" marR="0" lvl="0" indent="0">
              <a:spcBef>
                <a:spcPts val="0"/>
              </a:spcBef>
              <a:spcAft>
                <a:spcPts val="0"/>
              </a:spcAft>
              <a:buFont typeface="Arial" panose="020B0604020202020204" pitchFamily="34" charset="0"/>
              <a:buNone/>
              <a:tabLst>
                <a:tab pos="457200" algn="l"/>
              </a:tabLst>
            </a:pPr>
            <a:endParaRPr lang="en-US" b="0" u="none" baseline="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30</a:t>
            </a:fld>
            <a:endParaRPr lang="en-CA" dirty="0"/>
          </a:p>
        </p:txBody>
      </p:sp>
    </p:spTree>
    <p:extLst>
      <p:ext uri="{BB962C8B-B14F-4D97-AF65-F5344CB8AC3E}">
        <p14:creationId xmlns:p14="http://schemas.microsoft.com/office/powerpoint/2010/main" val="2313070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baseline="0" dirty="0"/>
              <a:t>Definition</a:t>
            </a:r>
          </a:p>
          <a:p>
            <a:pPr marL="171450" indent="-171450" defTabSz="955615">
              <a:buFont typeface="Arial" panose="020B0604020202020204" pitchFamily="34" charset="0"/>
              <a:buChar char="•"/>
              <a:defRPr/>
            </a:pPr>
            <a:r>
              <a:rPr lang="en-US" sz="900" b="1" dirty="0">
                <a:solidFill>
                  <a:srgbClr val="2F5496"/>
                </a:solidFill>
                <a:latin typeface="+mj-lt"/>
                <a:cs typeface="Segoe UI Semilight" panose="020B0402040204020203" pitchFamily="34" charset="0"/>
              </a:rPr>
              <a:t>BCTEA formula </a:t>
            </a:r>
            <a:r>
              <a:rPr lang="en-US" sz="900" dirty="0">
                <a:latin typeface="+mj-lt"/>
                <a:cs typeface="Segoe UI Semilight" panose="020B0402040204020203" pitchFamily="34" charset="0"/>
              </a:rPr>
              <a:t>is based on the provincial funding formula, with additions and adaptations to reflect the needs of First Nations operated schools. Over the years, there have been some adaptions to this formula based on varying circumstances.</a:t>
            </a:r>
          </a:p>
          <a:p>
            <a:pPr marL="171450" indent="-171450" defTabSz="955615">
              <a:buFont typeface="Arial" panose="020B0604020202020204" pitchFamily="34" charset="0"/>
              <a:buChar char="•"/>
              <a:defRPr/>
            </a:pPr>
            <a:r>
              <a:rPr lang="en-US" sz="900" dirty="0">
                <a:latin typeface="+mj-lt"/>
                <a:cs typeface="Segoe UI Semilight" panose="020B0402040204020203" pitchFamily="34" charset="0"/>
              </a:rPr>
              <a:t>Recipients that administer First Nations Band-operated schools on reserve receive BCTEA funding for all attending students regardless of the reserve of residence</a:t>
            </a:r>
            <a:r>
              <a:rPr lang="en-US" sz="900" dirty="0">
                <a:latin typeface="Segoe UI Semilight" panose="020B0402040204020203" pitchFamily="34" charset="0"/>
                <a:cs typeface="Segoe UI Semilight" panose="020B0402040204020203" pitchFamily="34" charset="0"/>
              </a:rPr>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defTabSz="955639">
              <a:defRPr/>
            </a:pPr>
            <a:r>
              <a:rPr lang="en-US" sz="900" dirty="0"/>
              <a:t>The BCTEA funding model for First Nations operated schools is formula-based funding calculated using the annual Nominal Roll count. The BCTEA funding model is based on the provincial funding formula, with additions and adaptations to reflect the needs of First Nations operated schools. </a:t>
            </a:r>
          </a:p>
          <a:p>
            <a:pPr defTabSz="955639">
              <a:defRPr/>
            </a:pPr>
            <a:endParaRPr lang="en-US" sz="900" b="1" dirty="0"/>
          </a:p>
          <a:p>
            <a:pPr defTabSz="955639">
              <a:defRPr/>
            </a:pPr>
            <a:r>
              <a:rPr lang="en-US" sz="900" kern="1200" dirty="0">
                <a:solidFill>
                  <a:schemeClr val="tx1"/>
                </a:solidFill>
                <a:effectLst/>
                <a:latin typeface="Arial" charset="0"/>
                <a:ea typeface="+mn-ea"/>
                <a:cs typeface="+mn-cs"/>
              </a:rPr>
              <a:t>The BCTEA funding formula is flexible and allows for First Nations to determine how to best invest the funds to support the needs of learners. Further information can be found</a:t>
            </a:r>
            <a:r>
              <a:rPr lang="en-US" sz="900" kern="1200" baseline="0" dirty="0">
                <a:solidFill>
                  <a:schemeClr val="tx1"/>
                </a:solidFill>
                <a:effectLst/>
                <a:latin typeface="Arial" charset="0"/>
                <a:ea typeface="+mn-ea"/>
                <a:cs typeface="+mn-cs"/>
              </a:rPr>
              <a:t> in ISC’s 2024-2025 Program Guide on page 79. For further breakdown of funding, please reach out to your assigned Funding Services Officer.</a:t>
            </a:r>
            <a:endParaRPr lang="en-US" sz="900" kern="1200" dirty="0">
              <a:solidFill>
                <a:schemeClr val="tx1"/>
              </a:solidFill>
              <a:effectLst/>
              <a:latin typeface="Arial" charset="0"/>
              <a:ea typeface="+mn-ea"/>
              <a:cs typeface="+mn-cs"/>
            </a:endParaRPr>
          </a:p>
          <a:p>
            <a:pPr defTabSz="955639">
              <a:defRPr/>
            </a:pPr>
            <a:endParaRPr lang="en-US" sz="900" b="1" dirty="0"/>
          </a:p>
          <a:p>
            <a:pPr defTabSz="955639">
              <a:defRPr/>
            </a:pPr>
            <a:r>
              <a:rPr lang="en-US" sz="900" dirty="0"/>
              <a:t>BCTEA funding is allocated to First Nation operated schools for costs associated with education for eligible on-reserve students (K4 to Grade 12). These include instructional costs such as school staff, recruitment, salaries, books, supplies, low-cost special education services and language and curriculum development. School Operations and Maintenance (O&amp;M) are factored into the formula, as well as transportation. </a:t>
            </a:r>
            <a:endParaRPr lang="en-US" sz="900" b="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defTabSz="922574">
              <a:defRPr/>
            </a:pPr>
            <a:r>
              <a:rPr lang="en-US" sz="900" dirty="0"/>
              <a:t>Ancillary Services is built into the BCTEA formula. </a:t>
            </a:r>
          </a:p>
          <a:p>
            <a:pPr defTabSz="922574">
              <a:defRPr/>
            </a:pPr>
            <a:endParaRPr lang="en-US" sz="900" dirty="0"/>
          </a:p>
          <a:p>
            <a:pPr defTabSz="922574">
              <a:defRPr/>
            </a:pPr>
            <a:r>
              <a:rPr lang="en-US" sz="900" dirty="0"/>
              <a:t>Student Supports Services funding for students attending a First Nations School or First Nations Independent School is included in the BCTEA funding formula. </a:t>
            </a:r>
            <a:endParaRPr lang="en-US" baseline="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31</a:t>
            </a:fld>
            <a:endParaRPr lang="en-CA" dirty="0"/>
          </a:p>
        </p:txBody>
      </p:sp>
    </p:spTree>
    <p:extLst>
      <p:ext uri="{BB962C8B-B14F-4D97-AF65-F5344CB8AC3E}">
        <p14:creationId xmlns:p14="http://schemas.microsoft.com/office/powerpoint/2010/main" val="3552908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32</a:t>
            </a:fld>
            <a:endParaRPr lang="en-CA" dirty="0"/>
          </a:p>
        </p:txBody>
      </p:sp>
    </p:spTree>
    <p:extLst>
      <p:ext uri="{BB962C8B-B14F-4D97-AF65-F5344CB8AC3E}">
        <p14:creationId xmlns:p14="http://schemas.microsoft.com/office/powerpoint/2010/main" val="24890497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sz="1200" b="1" i="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33</a:t>
            </a:fld>
            <a:endParaRPr lang="en-CA" dirty="0"/>
          </a:p>
        </p:txBody>
      </p:sp>
    </p:spTree>
    <p:extLst>
      <p:ext uri="{BB962C8B-B14F-4D97-AF65-F5344CB8AC3E}">
        <p14:creationId xmlns:p14="http://schemas.microsoft.com/office/powerpoint/2010/main" val="33200442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900" b="1" dirty="0">
                <a:latin typeface="Arial" panose="020B0604020202020204" pitchFamily="34" charset="0"/>
                <a:ea typeface="Calibri" panose="020F0502020204030204" pitchFamily="34" charset="0"/>
                <a:cs typeface="Arial" panose="020B0604020202020204" pitchFamily="34" charset="0"/>
              </a:rPr>
              <a:t>**Reciprocal Tuition Application Process and Key Dates</a:t>
            </a:r>
            <a:r>
              <a:rPr lang="en-US" sz="900" dirty="0">
                <a:latin typeface="Arial" panose="020B0604020202020204" pitchFamily="34" charset="0"/>
                <a:ea typeface="Calibri" panose="020F0502020204030204" pitchFamily="34" charset="0"/>
                <a:cs typeface="Arial" panose="020B0604020202020204" pitchFamily="34" charset="0"/>
              </a:rPr>
              <a:t>: </a:t>
            </a:r>
            <a:r>
              <a:rPr lang="en-US" sz="900" u="sng" dirty="0">
                <a:latin typeface="Arial" panose="020B0604020202020204" pitchFamily="34" charset="0"/>
                <a:ea typeface="Calibri" panose="020F0502020204030204" pitchFamily="34" charset="0"/>
                <a:cs typeface="Arial" panose="020B0604020202020204" pitchFamily="34" charset="0"/>
              </a:rPr>
              <a:t>https://www2.gov.bc.ca/gov/content/education-training/k-12/administration/program-management/indigenous-education/reciprocal-tuition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900" dirty="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900" dirty="0">
                <a:latin typeface="Arial" panose="020B0604020202020204" pitchFamily="34" charset="0"/>
                <a:cs typeface="Arial" panose="020B0604020202020204" pitchFamily="34" charset="0"/>
              </a:rPr>
              <a:t>The Ministry of Education and Child Care (ECC) will pay reciprocal tuition for the education of off-reserve students attending First Nations schools; schools that have FNSA certification or BC Independent School status (Group 1 or 2) may receive reciprocal tuition funding from the Province for students who are not eligible for federal funding on the Nominal Roll. Calculations are based on the First Nations Student Rate. Applications for funding must be made to the ECC Indigenous Education Branch.</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900" dirty="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900" dirty="0">
                <a:latin typeface="Arial" panose="020B0604020202020204" pitchFamily="34" charset="0"/>
                <a:cs typeface="Arial" panose="020B0604020202020204" pitchFamily="34" charset="0"/>
              </a:rPr>
              <a:t>For information on the reciprocal tuition application process, visit:  </a:t>
            </a:r>
            <a:r>
              <a:rPr lang="en-US" sz="900" u="dotted" dirty="0">
                <a:latin typeface="Arial" panose="020B0604020202020204" pitchFamily="34" charset="0"/>
                <a:cs typeface="Arial" panose="020B0604020202020204" pitchFamily="34" charset="0"/>
              </a:rPr>
              <a:t>https://www2.gov.bc.ca/gov/content/education-training/k-12/administration/program-management/indigenous-education/reciprocal-tuition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900" u="dotted" dirty="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900" b="1" u="dotted" dirty="0">
                <a:latin typeface="Arial" panose="020B0604020202020204" pitchFamily="34" charset="0"/>
                <a:cs typeface="Arial" panose="020B0604020202020204" pitchFamily="34" charset="0"/>
              </a:rPr>
              <a:t>Note: </a:t>
            </a:r>
            <a:r>
              <a:rPr lang="en-US" sz="900" u="dotted" dirty="0">
                <a:latin typeface="Arial" panose="020B0604020202020204" pitchFamily="34" charset="0"/>
                <a:cs typeface="Arial" panose="020B0604020202020204" pitchFamily="34" charset="0"/>
              </a:rPr>
              <a:t>Adult students are not eligible for reciprocal tuition.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900" b="1" u="dotted" dirty="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900" b="1" u="dotted" dirty="0">
                <a:latin typeface="Arial" panose="020B0604020202020204" pitchFamily="34" charset="0"/>
                <a:cs typeface="Arial" panose="020B0604020202020204" pitchFamily="34" charset="0"/>
              </a:rPr>
              <a:t>Resource:</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900" b="1" u="dotted" dirty="0">
                <a:latin typeface="Arial" panose="020B0604020202020204" pitchFamily="34" charset="0"/>
                <a:cs typeface="Arial" panose="020B0604020202020204" pitchFamily="34" charset="0"/>
              </a:rPr>
              <a:t>FNESC/FNSA – Reciprocal Tuition Handbook (for Non-Independent First Nations Schools)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900" b="0" i="0" u="sng" dirty="0">
                <a:effectLst/>
                <a:latin typeface="Arial" panose="020B0604020202020204" pitchFamily="34" charset="0"/>
                <a:cs typeface="Arial" panose="020B0604020202020204" pitchFamily="34" charset="0"/>
                <a:hlinkClick r:id="rId3" tooltip="http://www.fnesc.ca/wp/wp-content/uploads/2020/10/reciprocal-tuition-handbook-2020.pdf">
                  <a:extLst>
                    <a:ext uri="{A12FA001-AC4F-418D-AE19-62706E023703}">
                      <ahyp:hlinkClr xmlns:ahyp="http://schemas.microsoft.com/office/drawing/2018/hyperlinkcolor" val="tx"/>
                    </a:ext>
                  </a:extLst>
                </a:hlinkClick>
              </a:rPr>
              <a:t>http://www.fnesc.ca/wp/wp-content/uploads/2020/10/Reciprocal-Tuition-Handbook-2020.pdf</a:t>
            </a:r>
            <a:endParaRPr lang="en-US" sz="900" b="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34</a:t>
            </a:fld>
            <a:endParaRPr lang="en-CA" dirty="0"/>
          </a:p>
        </p:txBody>
      </p:sp>
    </p:spTree>
    <p:extLst>
      <p:ext uri="{BB962C8B-B14F-4D97-AF65-F5344CB8AC3E}">
        <p14:creationId xmlns:p14="http://schemas.microsoft.com/office/powerpoint/2010/main" val="24140756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b="1" kern="1200" baseline="0" dirty="0">
                <a:solidFill>
                  <a:schemeClr val="tx1"/>
                </a:solidFill>
                <a:effectLst/>
                <a:latin typeface="Arial" charset="0"/>
                <a:ea typeface="+mn-ea"/>
                <a:cs typeface="+mn-cs"/>
              </a:rPr>
              <a:t>The First Nation’s Education Steering Committee </a:t>
            </a:r>
            <a:r>
              <a:rPr lang="en-US" sz="1000" kern="1200" baseline="0" dirty="0">
                <a:solidFill>
                  <a:schemeClr val="tx1"/>
                </a:solidFill>
                <a:effectLst/>
                <a:latin typeface="Arial" charset="0"/>
                <a:ea typeface="+mn-ea"/>
                <a:cs typeface="+mn-cs"/>
              </a:rPr>
              <a:t>was founded in 1992 by communities who wanted a collective, unified voice around education. </a:t>
            </a:r>
            <a:r>
              <a:rPr lang="en-US" sz="1000" dirty="0"/>
              <a:t>Since</a:t>
            </a:r>
            <a:r>
              <a:rPr lang="en-US" sz="1000" baseline="0" dirty="0"/>
              <a:t> then, </a:t>
            </a:r>
            <a:r>
              <a:rPr lang="en-US" sz="1000" dirty="0"/>
              <a:t>FNESC has been working on behalf of First Nations to achieve quality First Nations education for all First Nations learners in BC, both on and off-reserve. </a:t>
            </a:r>
            <a:r>
              <a:rPr lang="en-US" sz="1000" kern="1200" baseline="0" dirty="0">
                <a:solidFill>
                  <a:schemeClr val="tx1"/>
                </a:solidFill>
                <a:effectLst/>
                <a:latin typeface="Arial" charset="0"/>
                <a:ea typeface="+mn-ea"/>
                <a:cs typeface="+mn-cs"/>
              </a:rPr>
              <a:t>The Board members represent 141 or 70% of BC First Nations. Only 1 percent of the funding received by Canada goes to administration. </a:t>
            </a:r>
          </a:p>
          <a:p>
            <a:pPr marL="0" marR="0" lvl="0" indent="0" algn="l" defTabSz="915506"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000" kern="1200" baseline="0" dirty="0">
              <a:solidFill>
                <a:schemeClr val="tx1"/>
              </a:solidFill>
              <a:effectLst/>
              <a:latin typeface="Arial" charset="0"/>
              <a:ea typeface="+mn-ea"/>
              <a:cs typeface="+mn-cs"/>
            </a:endParaRPr>
          </a:p>
          <a:p>
            <a:pPr marL="0" marR="0" lvl="0" indent="0" algn="l" defTabSz="915506"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000" b="1" kern="1200" dirty="0">
                <a:solidFill>
                  <a:schemeClr val="tx1"/>
                </a:solidFill>
                <a:effectLst/>
                <a:latin typeface="Arial" charset="0"/>
                <a:ea typeface="+mn-ea"/>
                <a:cs typeface="+mn-cs"/>
              </a:rPr>
              <a:t>The First Nations Schools Association (FNSA) </a:t>
            </a:r>
            <a:r>
              <a:rPr lang="en-US" sz="1000" kern="1200" dirty="0">
                <a:solidFill>
                  <a:schemeClr val="tx1"/>
                </a:solidFill>
                <a:effectLst/>
                <a:latin typeface="Arial" charset="0"/>
                <a:ea typeface="+mn-ea"/>
                <a:cs typeface="+mn-cs"/>
              </a:rPr>
              <a:t>of BC was formally established in 1996 and is governed by a Board of Directors that includes regional representatives that are selected. Today, almost all of the 131 Frist Nation schools in BC are members of the Association. FNSA leads in research projects, networking and communication services, and raises awareness about what makes First Nations</a:t>
            </a:r>
            <a:r>
              <a:rPr lang="en-US" sz="1000" kern="1200" baseline="0" dirty="0">
                <a:solidFill>
                  <a:schemeClr val="tx1"/>
                </a:solidFill>
                <a:effectLst/>
                <a:latin typeface="Arial" charset="0"/>
                <a:ea typeface="+mn-ea"/>
                <a:cs typeface="+mn-cs"/>
              </a:rPr>
              <a:t> </a:t>
            </a:r>
            <a:r>
              <a:rPr lang="en-US" sz="1000" kern="1200" dirty="0">
                <a:solidFill>
                  <a:schemeClr val="tx1"/>
                </a:solidFill>
                <a:effectLst/>
                <a:latin typeface="Arial" charset="0"/>
                <a:ea typeface="+mn-ea"/>
                <a:cs typeface="+mn-cs"/>
              </a:rPr>
              <a:t>schools unique. FNSA works with First Nations schools to develop and implement new tools for gathering data on schools and students. </a:t>
            </a:r>
          </a:p>
          <a:p>
            <a:endParaRPr lang="en-US" b="1"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35</a:t>
            </a:fld>
            <a:endParaRPr lang="en-CA" dirty="0"/>
          </a:p>
        </p:txBody>
      </p:sp>
    </p:spTree>
    <p:extLst>
      <p:ext uri="{BB962C8B-B14F-4D97-AF65-F5344CB8AC3E}">
        <p14:creationId xmlns:p14="http://schemas.microsoft.com/office/powerpoint/2010/main" val="28346760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36</a:t>
            </a:fld>
            <a:endParaRPr lang="en-CA" dirty="0"/>
          </a:p>
        </p:txBody>
      </p:sp>
    </p:spTree>
    <p:extLst>
      <p:ext uri="{BB962C8B-B14F-4D97-AF65-F5344CB8AC3E}">
        <p14:creationId xmlns:p14="http://schemas.microsoft.com/office/powerpoint/2010/main" val="4556921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37</a:t>
            </a:fld>
            <a:endParaRPr lang="en-CA" dirty="0"/>
          </a:p>
        </p:txBody>
      </p:sp>
    </p:spTree>
    <p:extLst>
      <p:ext uri="{BB962C8B-B14F-4D97-AF65-F5344CB8AC3E}">
        <p14:creationId xmlns:p14="http://schemas.microsoft.com/office/powerpoint/2010/main" val="33088629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38</a:t>
            </a:fld>
            <a:endParaRPr lang="en-CA" dirty="0"/>
          </a:p>
        </p:txBody>
      </p:sp>
    </p:spTree>
    <p:extLst>
      <p:ext uri="{BB962C8B-B14F-4D97-AF65-F5344CB8AC3E}">
        <p14:creationId xmlns:p14="http://schemas.microsoft.com/office/powerpoint/2010/main" val="10130470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39</a:t>
            </a:fld>
            <a:endParaRPr lang="en-CA" dirty="0"/>
          </a:p>
        </p:txBody>
      </p:sp>
    </p:spTree>
    <p:extLst>
      <p:ext uri="{BB962C8B-B14F-4D97-AF65-F5344CB8AC3E}">
        <p14:creationId xmlns:p14="http://schemas.microsoft.com/office/powerpoint/2010/main" val="888352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sz="1000" baseline="0" dirty="0"/>
              <a:t>At the end of each topic area, we will open the floor to questions. There is also a portion of the presentation dedicated to Q/A. </a:t>
            </a:r>
          </a:p>
          <a:p>
            <a:pPr eaLnBrk="1" hangingPunct="1"/>
            <a:endParaRPr lang="en-US" altLang="en-US" sz="1000" baseline="0" dirty="0"/>
          </a:p>
          <a:p>
            <a:pPr eaLnBrk="1" hangingPunct="1"/>
            <a:r>
              <a:rPr lang="en-US" altLang="en-US" sz="1000" baseline="0" dirty="0"/>
              <a:t>To ask a question, please use the chat function. If you want to ask a question verbally, please use “raise hand”. If you are experiencing any technical related questions, or need the speakers to speak up, please use the chat function. One of our hosts will gladly assist you. You can also reference the FAQ section of the Teams guide that was provided to troubleshoot problems as they occur.</a:t>
            </a:r>
          </a:p>
          <a:p>
            <a:pPr eaLnBrk="1" hangingPunct="1"/>
            <a:endParaRPr lang="en-US" altLang="en-US" sz="1000" baseline="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4</a:t>
            </a:fld>
            <a:endParaRPr lang="en-CA" dirty="0"/>
          </a:p>
        </p:txBody>
      </p:sp>
    </p:spTree>
    <p:extLst>
      <p:ext uri="{BB962C8B-B14F-4D97-AF65-F5344CB8AC3E}">
        <p14:creationId xmlns:p14="http://schemas.microsoft.com/office/powerpoint/2010/main" val="157625000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000" kern="1200" dirty="0">
                <a:solidFill>
                  <a:schemeClr val="tx1"/>
                </a:solidFill>
                <a:effectLst/>
                <a:latin typeface="Arial" panose="020B0604020202020204" pitchFamily="34" charset="0"/>
                <a:ea typeface="+mn-ea"/>
                <a:cs typeface="Arial" panose="020B0604020202020204" pitchFamily="34" charset="0"/>
              </a:rPr>
              <a:t>For information on how to calculate student’s Full Time Equivalent, please refer to the 2025/26 Nominal Roll instructions.</a:t>
            </a:r>
          </a:p>
          <a:p>
            <a:endParaRPr lang="en-CA" sz="1000" kern="1200" dirty="0">
              <a:solidFill>
                <a:schemeClr val="tx1"/>
              </a:solidFill>
              <a:effectLst/>
              <a:latin typeface="Arial" panose="020B0604020202020204" pitchFamily="34" charset="0"/>
              <a:ea typeface="+mn-ea"/>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000" kern="1200" dirty="0">
                <a:solidFill>
                  <a:schemeClr val="tx1"/>
                </a:solidFill>
                <a:effectLst/>
                <a:latin typeface="Arial" panose="020B0604020202020204" pitchFamily="34" charset="0"/>
                <a:ea typeface="+mn-ea"/>
                <a:cs typeface="Arial" panose="020B0604020202020204" pitchFamily="34" charset="0"/>
              </a:rPr>
              <a:t>Elementary students who are accessing these learning opportunities are eligible for a full FTE. Secondary and adult student FTEs are based on the number of courses a student is enrolled in, with eight courses considered a full FTE. </a:t>
            </a:r>
          </a:p>
          <a:p>
            <a:endParaRPr lang="en-CA" sz="1000" kern="1200" dirty="0">
              <a:solidFill>
                <a:schemeClr val="tx1"/>
              </a:solidFill>
              <a:effectLst/>
              <a:latin typeface="Arial" panose="020B0604020202020204" pitchFamily="34" charset="0"/>
              <a:ea typeface="+mn-ea"/>
              <a:cs typeface="Arial" panose="020B0604020202020204" pitchFamily="34" charset="0"/>
            </a:endParaRPr>
          </a:p>
          <a:p>
            <a:r>
              <a:rPr lang="en-CA" sz="1000" u="sng" kern="1200" dirty="0">
                <a:solidFill>
                  <a:schemeClr val="tx1"/>
                </a:solidFill>
                <a:effectLst/>
                <a:latin typeface="Arial" panose="020B0604020202020204" pitchFamily="34" charset="0"/>
                <a:ea typeface="+mn-ea"/>
                <a:cs typeface="Arial" panose="020B0604020202020204" pitchFamily="34" charset="0"/>
              </a:rPr>
              <a:t>Other Reminders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CA" sz="1000" kern="1200" dirty="0">
                <a:solidFill>
                  <a:schemeClr val="tx1"/>
                </a:solidFill>
                <a:effectLst/>
                <a:latin typeface="Arial" panose="020B0604020202020204" pitchFamily="34" charset="0"/>
                <a:ea typeface="+mn-ea"/>
                <a:cs typeface="Arial" panose="020B0604020202020204" pitchFamily="34" charset="0"/>
              </a:rPr>
              <a:t>Learning opportunities can be carried out online, through hardcopy packages, or a combination of both. The student does not need to be physically in school full-time to claim a full FTE. </a:t>
            </a:r>
          </a:p>
          <a:p>
            <a:pPr marL="171450" indent="-171450">
              <a:buFont typeface="Arial" panose="020B0604020202020204" pitchFamily="34" charset="0"/>
              <a:buChar char="•"/>
            </a:pPr>
            <a:r>
              <a:rPr lang="en-US" sz="1000" b="0" dirty="0">
                <a:latin typeface="Arial" panose="020B0604020202020204" pitchFamily="34" charset="0"/>
                <a:cs typeface="Arial" panose="020B0604020202020204" pitchFamily="34" charset="0"/>
              </a:rPr>
              <a:t>In</a:t>
            </a:r>
            <a:r>
              <a:rPr lang="en-US" sz="1000" b="0" baseline="0" dirty="0">
                <a:latin typeface="Arial" panose="020B0604020202020204" pitchFamily="34" charset="0"/>
                <a:cs typeface="Arial" panose="020B0604020202020204" pitchFamily="34" charset="0"/>
              </a:rPr>
              <a:t> EIS, Education Coordinators are encouraged to select the “method of delivery” that best reflects the students’ circumstance as of September 29. </a:t>
            </a:r>
          </a:p>
          <a:p>
            <a:pPr marL="742950" lvl="1" indent="-285750">
              <a:buFont typeface="Arial" panose="020B0604020202020204" pitchFamily="34" charset="0"/>
              <a:buChar char="•"/>
            </a:pPr>
            <a:r>
              <a:rPr lang="en-US" sz="1000" b="0" baseline="0" dirty="0">
                <a:latin typeface="Arial" panose="020B0604020202020204" pitchFamily="34" charset="0"/>
                <a:cs typeface="Arial" panose="020B0604020202020204" pitchFamily="34" charset="0"/>
              </a:rPr>
              <a:t>For example, selecting “virtual internet”, </a:t>
            </a:r>
            <a:r>
              <a:rPr lang="en-CA" sz="1000" kern="1200" dirty="0">
                <a:solidFill>
                  <a:schemeClr val="tx1"/>
                </a:solidFill>
                <a:effectLst/>
                <a:latin typeface="Arial" panose="020B0604020202020204" pitchFamily="34" charset="0"/>
                <a:ea typeface="+mn-ea"/>
                <a:cs typeface="Arial" panose="020B0604020202020204" pitchFamily="34" charset="0"/>
              </a:rPr>
              <a:t>“blended – classroom and virtual” or “blended – classroom and distance education”</a:t>
            </a:r>
            <a:r>
              <a:rPr lang="en-CA" sz="1000" kern="1200" baseline="0" dirty="0">
                <a:solidFill>
                  <a:schemeClr val="tx1"/>
                </a:solidFill>
                <a:effectLst/>
                <a:latin typeface="Arial" panose="020B0604020202020204" pitchFamily="34" charset="0"/>
                <a:ea typeface="+mn-ea"/>
                <a:cs typeface="Arial" panose="020B0604020202020204" pitchFamily="34" charset="0"/>
              </a:rPr>
              <a:t> instead of “in-class instruction”.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a:p>
            <a:endParaRPr lang="en-CA" sz="1200"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40</a:t>
            </a:fld>
            <a:endParaRPr lang="en-CA" dirty="0"/>
          </a:p>
        </p:txBody>
      </p:sp>
    </p:spTree>
    <p:extLst>
      <p:ext uri="{BB962C8B-B14F-4D97-AF65-F5344CB8AC3E}">
        <p14:creationId xmlns:p14="http://schemas.microsoft.com/office/powerpoint/2010/main" val="19097337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sz="1000" kern="1200" dirty="0">
                <a:solidFill>
                  <a:schemeClr val="tx1"/>
                </a:solidFill>
                <a:effectLst/>
                <a:latin typeface="Arial" charset="0"/>
                <a:ea typeface="+mn-ea"/>
                <a:cs typeface="+mn-cs"/>
              </a:rPr>
              <a:t>When determining learning alternatives for students and how to record them on the Nominal Roll, it is important to make the distinction between online learning and homeschooling.</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000" b="0" kern="120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000" b="1" kern="1200" dirty="0">
                <a:solidFill>
                  <a:schemeClr val="tx1"/>
                </a:solidFill>
                <a:effectLst/>
                <a:latin typeface="Arial" charset="0"/>
                <a:ea typeface="+mn-ea"/>
                <a:cs typeface="+mn-cs"/>
              </a:rPr>
              <a:t>Online Learning </a:t>
            </a:r>
            <a:r>
              <a:rPr lang="en-US" sz="1000" kern="1200" dirty="0">
                <a:solidFill>
                  <a:schemeClr val="tx1"/>
                </a:solidFill>
                <a:effectLst/>
                <a:latin typeface="Arial" charset="0"/>
                <a:ea typeface="+mn-ea"/>
                <a:cs typeface="+mn-cs"/>
              </a:rPr>
              <a:t>(formerly Distributed Learning):</a:t>
            </a:r>
          </a:p>
          <a:p>
            <a:pPr marL="171450" lvl="0" indent="-171450">
              <a:buFont typeface="Arial" panose="020B0604020202020204" pitchFamily="34" charset="0"/>
              <a:buChar char="•"/>
            </a:pPr>
            <a:r>
              <a:rPr lang="en-US" sz="1000" kern="1200" dirty="0">
                <a:solidFill>
                  <a:schemeClr val="tx1"/>
                </a:solidFill>
                <a:effectLst/>
                <a:latin typeface="Arial" charset="0"/>
                <a:ea typeface="+mn-ea"/>
                <a:cs typeface="+mn-cs"/>
              </a:rPr>
              <a:t>Online Learning (previously Distributed Learning), is programming delivered by a Provincial Online Learning School or District Online Learning School. </a:t>
            </a:r>
          </a:p>
          <a:p>
            <a:pPr marL="171450" lvl="0" indent="-171450">
              <a:buFont typeface="Arial" panose="020B0604020202020204" pitchFamily="34" charset="0"/>
              <a:buChar char="•"/>
            </a:pPr>
            <a:r>
              <a:rPr lang="en-US" sz="1000" kern="1200" dirty="0">
                <a:solidFill>
                  <a:schemeClr val="tx1"/>
                </a:solidFill>
                <a:effectLst/>
                <a:latin typeface="Arial" charset="0"/>
                <a:ea typeface="+mn-ea"/>
                <a:cs typeface="+mn-cs"/>
              </a:rPr>
              <a:t>Online Learning Schools are led by BC certified teachers or letter of permission holders. </a:t>
            </a:r>
          </a:p>
          <a:p>
            <a:pPr marL="171450" lvl="0" indent="-171450">
              <a:buFont typeface="Arial" panose="020B0604020202020204" pitchFamily="34" charset="0"/>
              <a:buChar char="•"/>
            </a:pPr>
            <a:r>
              <a:rPr lang="en-US" sz="1000" kern="1200" dirty="0">
                <a:solidFill>
                  <a:schemeClr val="tx1"/>
                </a:solidFill>
                <a:effectLst/>
                <a:latin typeface="Arial" charset="0"/>
                <a:ea typeface="+mn-ea"/>
                <a:cs typeface="+mn-cs"/>
              </a:rPr>
              <a:t>District Online Learning Schools serve students who are resident in the district and Provincial Online Learning Schools serve students across the province.</a:t>
            </a:r>
          </a:p>
          <a:p>
            <a:pPr marL="0" lvl="0" indent="0">
              <a:buFont typeface="Arial" panose="020B0604020202020204" pitchFamily="34" charset="0"/>
              <a:buNone/>
            </a:pPr>
            <a:endParaRPr lang="en-US" sz="1000" kern="1200" dirty="0">
              <a:solidFill>
                <a:schemeClr val="tx1"/>
              </a:solidFill>
              <a:effectLst/>
              <a:latin typeface="Arial" charset="0"/>
              <a:ea typeface="+mn-ea"/>
              <a:cs typeface="+mn-cs"/>
            </a:endParaRPr>
          </a:p>
          <a:p>
            <a:pPr marL="0" lvl="0" indent="0">
              <a:buFont typeface="Arial" panose="020B0604020202020204" pitchFamily="34" charset="0"/>
              <a:buNone/>
            </a:pPr>
            <a:r>
              <a:rPr lang="en-US" sz="1000" b="1" kern="1200" dirty="0">
                <a:solidFill>
                  <a:schemeClr val="tx1"/>
                </a:solidFill>
                <a:effectLst/>
                <a:latin typeface="Arial" charset="0"/>
                <a:ea typeface="+mn-ea"/>
                <a:cs typeface="+mn-cs"/>
              </a:rPr>
              <a:t>Homeschooling</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kern="1200" dirty="0">
                <a:solidFill>
                  <a:schemeClr val="tx1"/>
                </a:solidFill>
                <a:effectLst/>
                <a:latin typeface="Arial" charset="0"/>
                <a:ea typeface="+mn-ea"/>
                <a:cs typeface="+mn-cs"/>
              </a:rPr>
              <a:t>Homeschooling is an alternative education program that is outside the B.C. K-12 education system.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kern="1200" dirty="0">
                <a:solidFill>
                  <a:schemeClr val="tx1"/>
                </a:solidFill>
                <a:effectLst/>
                <a:latin typeface="Arial" charset="0"/>
                <a:ea typeface="+mn-ea"/>
                <a:cs typeface="+mn-cs"/>
              </a:rPr>
              <a:t>The Parent/Guardian is responsible for providing the educational program to their homeschooled child, including planning, delivery and assessment of the program.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kern="1200" dirty="0">
                <a:solidFill>
                  <a:schemeClr val="tx1"/>
                </a:solidFill>
                <a:effectLst/>
                <a:latin typeface="Arial" charset="0"/>
                <a:ea typeface="+mn-ea"/>
                <a:cs typeface="+mn-cs"/>
              </a:rPr>
              <a:t>Homeschool educational programs are not supervised by BC-certified teachers or inspected by the Ministry of Education and Child Care. Students who are homeschooled will be claimed at .0625 of an FTE.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kern="1200" dirty="0">
                <a:solidFill>
                  <a:schemeClr val="tx1"/>
                </a:solidFill>
                <a:effectLst/>
                <a:latin typeface="Arial" charset="0"/>
                <a:ea typeface="+mn-ea"/>
                <a:cs typeface="+mn-cs"/>
              </a:rPr>
              <a:t>Under B.C.’s Homeschooling Policy, the Parent/Guardian must register a homeschooled child with a B.C. school (public, independent or online) by September 30 each year.</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kern="1200" dirty="0">
                <a:solidFill>
                  <a:schemeClr val="tx1"/>
                </a:solidFill>
                <a:effectLst/>
                <a:latin typeface="Arial" charset="0"/>
                <a:ea typeface="+mn-ea"/>
                <a:cs typeface="+mn-cs"/>
              </a:rPr>
              <a:t>When reporting homeschooled students on the Nominal Roll, it is important to select the correct school where the student is registered to ensure the accuracy of funding.</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kern="1200" dirty="0">
                <a:solidFill>
                  <a:schemeClr val="tx1"/>
                </a:solidFill>
                <a:effectLst/>
                <a:latin typeface="Arial" charset="0"/>
                <a:ea typeface="+mn-ea"/>
                <a:cs typeface="+mn-cs"/>
              </a:rPr>
              <a:t>For more information on homeschooling see Homeschooling Procedures &amp; Guidelines Manual: </a:t>
            </a:r>
            <a:r>
              <a:rPr lang="en-US" sz="1000" u="sng" kern="1200" dirty="0">
                <a:solidFill>
                  <a:schemeClr val="tx1"/>
                </a:solidFill>
                <a:effectLst/>
                <a:latin typeface="Arial" charset="0"/>
                <a:ea typeface="+mn-ea"/>
                <a:cs typeface="+mn-cs"/>
              </a:rPr>
              <a:t>https://www2.gov.bc.ca/assets/gov/education/kindergarten-to-grade-12/support/homeschooling/homeschooling-procedures-and-guidelines.pdf</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000" kern="1200" dirty="0">
              <a:solidFill>
                <a:schemeClr val="tx1"/>
              </a:solidFill>
              <a:effectLst/>
              <a:latin typeface="Arial" charset="0"/>
              <a:ea typeface="+mn-ea"/>
              <a:cs typeface="+mn-cs"/>
            </a:endParaRPr>
          </a:p>
          <a:p>
            <a:pPr marL="171450" lvl="0" indent="-171450">
              <a:buFont typeface="Arial" panose="020B0604020202020204" pitchFamily="34" charset="0"/>
              <a:buChar char="•"/>
            </a:pPr>
            <a:r>
              <a:rPr lang="en-US" sz="1000" kern="1200" dirty="0">
                <a:solidFill>
                  <a:schemeClr val="tx1"/>
                </a:solidFill>
                <a:effectLst/>
                <a:latin typeface="Arial" charset="0"/>
                <a:ea typeface="+mn-ea"/>
                <a:cs typeface="+mn-cs"/>
              </a:rPr>
              <a:t>For homeschooled students on the Nominal Roll:</a:t>
            </a:r>
          </a:p>
          <a:p>
            <a:pPr marL="514350" lvl="1" indent="-171450">
              <a:buFont typeface="Arial" panose="020B0604020202020204" pitchFamily="34" charset="0"/>
              <a:buChar char="•"/>
            </a:pPr>
            <a:r>
              <a:rPr lang="en-US" sz="1000" kern="1200" dirty="0">
                <a:solidFill>
                  <a:schemeClr val="tx1"/>
                </a:solidFill>
                <a:effectLst/>
                <a:latin typeface="Arial" charset="0"/>
                <a:ea typeface="+mn-ea"/>
                <a:cs typeface="+mn-cs"/>
              </a:rPr>
              <a:t>Select 0.0625 FTE </a:t>
            </a:r>
          </a:p>
          <a:p>
            <a:pPr marL="514350" lvl="1" indent="-171450">
              <a:buFont typeface="Arial" panose="020B0604020202020204" pitchFamily="34" charset="0"/>
              <a:buChar char="•"/>
            </a:pPr>
            <a:r>
              <a:rPr lang="en-US" sz="1000" kern="1200" dirty="0">
                <a:solidFill>
                  <a:schemeClr val="tx1"/>
                </a:solidFill>
                <a:effectLst/>
                <a:latin typeface="Arial" charset="0"/>
                <a:ea typeface="+mn-ea"/>
                <a:cs typeface="+mn-cs"/>
              </a:rPr>
              <a:t>Choose “Home Schooled” under Method of Delivery</a:t>
            </a:r>
          </a:p>
          <a:p>
            <a:pPr marL="514350" lvl="1" indent="-171450">
              <a:buFont typeface="Arial" panose="020B0604020202020204" pitchFamily="34" charset="0"/>
              <a:buChar char="•"/>
            </a:pPr>
            <a:r>
              <a:rPr lang="en-US" sz="1000" kern="1200" dirty="0">
                <a:solidFill>
                  <a:schemeClr val="tx1"/>
                </a:solidFill>
                <a:effectLst/>
                <a:latin typeface="Arial" charset="0"/>
                <a:ea typeface="+mn-ea"/>
                <a:cs typeface="+mn-cs"/>
              </a:rPr>
              <a:t>Ensure the school of registration is listed correctly in EIS for accurate funding</a:t>
            </a:r>
          </a:p>
          <a:p>
            <a:pPr marL="514350" lvl="1" indent="-171450">
              <a:buFont typeface="Arial" panose="020B0604020202020204" pitchFamily="34" charset="0"/>
              <a:buChar char="•"/>
            </a:pPr>
            <a:r>
              <a:rPr lang="en-US" sz="1000" kern="1200" dirty="0">
                <a:solidFill>
                  <a:schemeClr val="tx1"/>
                </a:solidFill>
                <a:effectLst/>
                <a:latin typeface="Arial" charset="0"/>
                <a:ea typeface="+mn-ea"/>
                <a:cs typeface="+mn-cs"/>
              </a:rPr>
              <a:t>Tuition funding goes to the school of registration, not to the parents.</a:t>
            </a:r>
          </a:p>
          <a:p>
            <a:pPr marL="342900" marR="0" lvl="1"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000" kern="120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000" kern="1200" dirty="0">
                <a:solidFill>
                  <a:schemeClr val="tx1"/>
                </a:solidFill>
                <a:effectLst/>
                <a:latin typeface="Arial" charset="0"/>
                <a:ea typeface="+mn-ea"/>
                <a:cs typeface="+mn-cs"/>
              </a:rPr>
              <a:t>For more information about homeschooling, visit ECC’s website: </a:t>
            </a:r>
            <a:r>
              <a:rPr lang="en-US" sz="1000" u="sng" kern="1200" dirty="0">
                <a:solidFill>
                  <a:schemeClr val="tx1"/>
                </a:solidFill>
                <a:effectLst/>
                <a:latin typeface="Arial" charset="0"/>
                <a:ea typeface="+mn-ea"/>
                <a:cs typeface="+mn-cs"/>
                <a:hlinkClick r:id="rId3"/>
              </a:rPr>
              <a:t>https://www2.gov.bc.ca/gov/content/education-training/k-12/support/classroom-alternatives/homeschooling</a:t>
            </a:r>
            <a:endParaRPr lang="en-US" sz="1000"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41</a:t>
            </a:fld>
            <a:endParaRPr lang="en-CA" dirty="0"/>
          </a:p>
        </p:txBody>
      </p:sp>
    </p:spTree>
    <p:extLst>
      <p:ext uri="{BB962C8B-B14F-4D97-AF65-F5344CB8AC3E}">
        <p14:creationId xmlns:p14="http://schemas.microsoft.com/office/powerpoint/2010/main" val="42037237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sz="1200" b="1" i="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42</a:t>
            </a:fld>
            <a:endParaRPr lang="en-CA" dirty="0"/>
          </a:p>
        </p:txBody>
      </p:sp>
    </p:spTree>
    <p:extLst>
      <p:ext uri="{BB962C8B-B14F-4D97-AF65-F5344CB8AC3E}">
        <p14:creationId xmlns:p14="http://schemas.microsoft.com/office/powerpoint/2010/main" val="351977032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kern="1200" dirty="0">
                <a:latin typeface="Arial" panose="020B0604020202020204" pitchFamily="34" charset="0"/>
                <a:ea typeface="+mn-ea"/>
                <a:cs typeface="Arial" panose="020B0604020202020204" pitchFamily="34" charset="0"/>
              </a:rPr>
              <a:t>For Children and Youth in Care</a:t>
            </a:r>
            <a:r>
              <a:rPr lang="en-US" sz="1000" b="0" kern="1200" dirty="0">
                <a:latin typeface="Arial" panose="020B0604020202020204" pitchFamily="34" charset="0"/>
                <a:ea typeface="+mn-ea"/>
                <a:cs typeface="Arial" panose="020B0604020202020204" pitchFamily="34" charset="0"/>
              </a:rPr>
              <a:t> </a:t>
            </a:r>
            <a:r>
              <a:rPr lang="en-US" sz="1000" b="1" kern="1200" dirty="0">
                <a:latin typeface="Arial" panose="020B0604020202020204" pitchFamily="34" charset="0"/>
                <a:ea typeface="+mn-ea"/>
                <a:cs typeface="Arial" panose="020B0604020202020204" pitchFamily="34" charset="0"/>
              </a:rPr>
              <a:t>(through Child &amp; Family Services or an Indigenous Child and Family Service Agency) in a formal or informal care arrangement</a:t>
            </a:r>
            <a:r>
              <a:rPr lang="en-US" sz="1000" b="0" kern="1200" dirty="0">
                <a:latin typeface="Arial" panose="020B0604020202020204" pitchFamily="34" charset="0"/>
                <a:ea typeface="+mn-ea"/>
                <a:cs typeface="Arial" panose="020B0604020202020204" pitchFamily="34" charset="0"/>
              </a:rPr>
              <a:t>, the First Nation where they were residing prior to going into care should report the student on their Nominal Roll even if they have been relocated to another First Nation. This will allow for student supports service funding to be available to these students.</a:t>
            </a:r>
          </a:p>
          <a:p>
            <a:endParaRPr lang="en-US" sz="1000" b="0" kern="1200" dirty="0">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en-US" sz="1000" b="0" i="1" kern="1200" dirty="0">
                <a:latin typeface="Arial" panose="020B0604020202020204" pitchFamily="34" charset="0"/>
                <a:ea typeface="+mn-ea"/>
                <a:cs typeface="Arial" panose="020B0604020202020204" pitchFamily="34" charset="0"/>
              </a:rPr>
              <a:t>While some students may not be living on reserve, it may not be appropriate to include on them on the Ministry of Education and Child Care’s 1701 report due to placement. This should be discussed between the First Nation and local School District. </a:t>
            </a:r>
            <a:endParaRPr lang="en-US" sz="1000" b="1" i="1" kern="1200" dirty="0">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en-US" sz="1000" b="0" i="1" kern="1200" dirty="0">
                <a:latin typeface="Arial" panose="020B0604020202020204" pitchFamily="34" charset="0"/>
                <a:ea typeface="+mn-ea"/>
                <a:cs typeface="Arial" panose="020B0604020202020204" pitchFamily="34" charset="0"/>
              </a:rPr>
              <a:t>First Nations may provide student support services funding to Children in Care ordinarily resident on reserve.</a:t>
            </a:r>
          </a:p>
          <a:p>
            <a:pPr marL="0" indent="0">
              <a:buFont typeface="Arial" panose="020B0604020202020204" pitchFamily="34" charset="0"/>
              <a:buNone/>
            </a:pPr>
            <a:endParaRPr lang="en-US" sz="1000" b="1" i="1" kern="1200" dirty="0">
              <a:latin typeface="Arial" panose="020B0604020202020204" pitchFamily="34" charset="0"/>
              <a:ea typeface="+mn-ea"/>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CA" sz="1000" kern="1200" dirty="0">
                <a:effectLst/>
                <a:latin typeface="Arial" panose="020B0604020202020204" pitchFamily="34" charset="0"/>
                <a:ea typeface="+mn-ea"/>
                <a:cs typeface="Arial" panose="020B0604020202020204" pitchFamily="34" charset="0"/>
              </a:rPr>
              <a:t>ISC recognizes that there may be informal arrangements, not through BC’s Ministry of Education and Child Care or an Indigenous Child and Family Services Agency, where a student lives with a grandparent or aunt/uncle who is not living on-reserve but may still be considered ordinarily resident on reserve. Each situation is reviewed on a case-by-case basis. Reach out to </a:t>
            </a:r>
            <a:r>
              <a:rPr lang="en-US" sz="1000" u="sng" dirty="0">
                <a:latin typeface="Arial" panose="020B0604020202020204" pitchFamily="34" charset="0"/>
                <a:cs typeface="Arial" panose="020B0604020202020204" pitchFamily="34" charset="0"/>
              </a:rPr>
              <a:t>BCEducation@sac-isc.gc.ca </a:t>
            </a:r>
            <a:r>
              <a:rPr lang="en-CA" sz="1000" kern="1200" dirty="0">
                <a:effectLst/>
                <a:latin typeface="Arial" panose="020B0604020202020204" pitchFamily="34" charset="0"/>
                <a:ea typeface="+mn-ea"/>
                <a:cs typeface="Arial" panose="020B0604020202020204" pitchFamily="34" charset="0"/>
              </a:rPr>
              <a:t>for further discussion.  </a:t>
            </a:r>
            <a:endParaRPr lang="en-US" sz="1000" kern="1200" dirty="0">
              <a:effectLst/>
              <a:latin typeface="Arial" panose="020B0604020202020204" pitchFamily="34" charset="0"/>
              <a:ea typeface="+mn-ea"/>
              <a:cs typeface="Arial" panose="020B0604020202020204" pitchFamily="34" charset="0"/>
            </a:endParaRPr>
          </a:p>
          <a:p>
            <a:endParaRPr lang="en-US" b="1"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43</a:t>
            </a:fld>
            <a:endParaRPr lang="en-CA" dirty="0"/>
          </a:p>
        </p:txBody>
      </p:sp>
    </p:spTree>
    <p:extLst>
      <p:ext uri="{BB962C8B-B14F-4D97-AF65-F5344CB8AC3E}">
        <p14:creationId xmlns:p14="http://schemas.microsoft.com/office/powerpoint/2010/main" val="360565516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i="0" kern="1200" dirty="0">
                <a:solidFill>
                  <a:schemeClr val="tx1"/>
                </a:solidFill>
                <a:latin typeface="Arial" charset="0"/>
                <a:ea typeface="+mn-ea"/>
                <a:cs typeface="+mn-cs"/>
              </a:rPr>
              <a:t>For children in a 50/50 joint custody arrangement </a:t>
            </a:r>
            <a:r>
              <a:rPr lang="en-US" sz="1000" b="0" i="0" kern="1200" dirty="0">
                <a:solidFill>
                  <a:schemeClr val="tx1"/>
                </a:solidFill>
                <a:latin typeface="Arial" charset="0"/>
                <a:ea typeface="+mn-ea"/>
                <a:cs typeface="+mn-cs"/>
              </a:rPr>
              <a:t>where they are residing 50% of the time with a parent on a different First Nation reserve, please contact the Education Programs Team </a:t>
            </a:r>
            <a:r>
              <a:rPr lang="en-US" sz="1000" b="0" i="0" u="sng" kern="1200" dirty="0">
                <a:solidFill>
                  <a:schemeClr val="tx1"/>
                </a:solidFill>
                <a:latin typeface="Arial" charset="0"/>
                <a:ea typeface="+mn-ea"/>
                <a:cs typeface="+mn-cs"/>
              </a:rPr>
              <a:t>BCEducation@sac-isc.gc.ca</a:t>
            </a:r>
            <a:r>
              <a:rPr lang="en-US" sz="1000" b="0" i="0" u="sng" kern="1200" baseline="0" dirty="0">
                <a:solidFill>
                  <a:schemeClr val="tx1"/>
                </a:solidFill>
                <a:latin typeface="Arial" charset="0"/>
                <a:ea typeface="+mn-ea"/>
                <a:cs typeface="+mn-cs"/>
              </a:rPr>
              <a:t> </a:t>
            </a:r>
            <a:r>
              <a:rPr lang="en-CA" sz="1000" kern="1200" dirty="0">
                <a:solidFill>
                  <a:schemeClr val="tx1"/>
                </a:solidFill>
                <a:effectLst/>
                <a:latin typeface="Arial" charset="0"/>
                <a:ea typeface="+mn-ea"/>
                <a:cs typeface="+mn-cs"/>
              </a:rPr>
              <a:t>as to which First Nation should include the student on their Nominal Roll.</a:t>
            </a:r>
            <a:endParaRPr lang="en" sz="1000" b="0" i="0" kern="1200" dirty="0">
              <a:solidFill>
                <a:schemeClr val="tx1"/>
              </a:solidFill>
              <a:latin typeface="Arial" charset="0"/>
              <a:ea typeface="+mn-ea"/>
              <a:cs typeface="+mn-cs"/>
            </a:endParaRPr>
          </a:p>
          <a:p>
            <a:endParaRPr lang="en-US" sz="1000" b="1"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000" dirty="0"/>
              <a:t>There may be circumstances</a:t>
            </a:r>
            <a:r>
              <a:rPr lang="en-US" sz="1000" baseline="0" dirty="0"/>
              <a:t> where a student is not ordinarily resident on reserve with parents, but ordinarily resident on reserve with another community member. For example, a c</a:t>
            </a:r>
            <a:r>
              <a:rPr lang="en-US" sz="1000" dirty="0"/>
              <a:t>hild does not</a:t>
            </a:r>
            <a:r>
              <a:rPr lang="en-US" sz="1000" baseline="0" dirty="0"/>
              <a:t> always live with their parent(s) and there is an informal arrangement living with other family member(s). There is a section in the Nominal Roll Instructions that speaks to guardianship, which could make this arrangement possible for the purposes of submitting the student on Nominal Roll. The Band Administrator could say they are OK with this student at address Y instead of X. </a:t>
            </a: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44</a:t>
            </a:fld>
            <a:endParaRPr lang="en-CA" dirty="0"/>
          </a:p>
        </p:txBody>
      </p:sp>
    </p:spTree>
    <p:extLst>
      <p:ext uri="{BB962C8B-B14F-4D97-AF65-F5344CB8AC3E}">
        <p14:creationId xmlns:p14="http://schemas.microsoft.com/office/powerpoint/2010/main" val="180776173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45</a:t>
            </a:fld>
            <a:endParaRPr lang="en-CA" dirty="0"/>
          </a:p>
        </p:txBody>
      </p:sp>
    </p:spTree>
    <p:extLst>
      <p:ext uri="{BB962C8B-B14F-4D97-AF65-F5344CB8AC3E}">
        <p14:creationId xmlns:p14="http://schemas.microsoft.com/office/powerpoint/2010/main" val="19613059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46</a:t>
            </a:fld>
            <a:endParaRPr lang="en-CA" dirty="0"/>
          </a:p>
        </p:txBody>
      </p:sp>
    </p:spTree>
    <p:extLst>
      <p:ext uri="{BB962C8B-B14F-4D97-AF65-F5344CB8AC3E}">
        <p14:creationId xmlns:p14="http://schemas.microsoft.com/office/powerpoint/2010/main" val="410038232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i="0" kern="1200" dirty="0">
                <a:solidFill>
                  <a:schemeClr val="tx1"/>
                </a:solidFill>
                <a:effectLst/>
                <a:latin typeface="Arial" charset="0"/>
                <a:ea typeface="+mn-ea"/>
                <a:cs typeface="+mn-cs"/>
              </a:rPr>
              <a:t>Accommodation Services for School-Aged Students</a:t>
            </a:r>
            <a:endParaRPr lang="en-US" sz="900" b="0" i="0" kern="1200" dirty="0">
              <a:solidFill>
                <a:schemeClr val="tx1"/>
              </a:solidFill>
              <a:effectLst/>
              <a:latin typeface="Arial" charset="0"/>
              <a:ea typeface="+mn-ea"/>
              <a:cs typeface="+mn-cs"/>
            </a:endParaRPr>
          </a:p>
          <a:p>
            <a:r>
              <a:rPr lang="en-US" sz="900" b="0" i="0" kern="1200" dirty="0">
                <a:solidFill>
                  <a:schemeClr val="tx1"/>
                </a:solidFill>
                <a:effectLst/>
                <a:latin typeface="Arial" charset="0"/>
                <a:ea typeface="+mn-ea"/>
                <a:cs typeface="+mn-cs"/>
              </a:rPr>
              <a:t>Accommodation services may be available, upon application, for school-aged students who meet the following criteria:</a:t>
            </a:r>
          </a:p>
          <a:p>
            <a:pPr marL="514350" lvl="1" indent="-171450">
              <a:buFont typeface="Arial" panose="020B0604020202020204" pitchFamily="34" charset="0"/>
              <a:buChar char="•"/>
            </a:pPr>
            <a:r>
              <a:rPr lang="en-US" sz="900" b="0" i="0" kern="1200" dirty="0">
                <a:solidFill>
                  <a:schemeClr val="tx1"/>
                </a:solidFill>
                <a:effectLst/>
                <a:latin typeface="Arial" charset="0"/>
                <a:ea typeface="+mn-ea"/>
                <a:cs typeface="+mn-cs"/>
              </a:rPr>
              <a:t>Have not graduated;</a:t>
            </a:r>
          </a:p>
          <a:p>
            <a:pPr marL="514350" lvl="1" indent="-171450">
              <a:buFont typeface="Arial" panose="020B0604020202020204" pitchFamily="34" charset="0"/>
              <a:buChar char="•"/>
            </a:pPr>
            <a:r>
              <a:rPr lang="en-US" sz="900" b="0" i="0" kern="1200" dirty="0">
                <a:solidFill>
                  <a:schemeClr val="tx1"/>
                </a:solidFill>
                <a:effectLst/>
                <a:latin typeface="Arial" charset="0"/>
                <a:ea typeface="+mn-ea"/>
                <a:cs typeface="+mn-cs"/>
              </a:rPr>
              <a:t>Are enrolled in and attending Kindergarten (K4) through Grade 12;</a:t>
            </a:r>
          </a:p>
          <a:p>
            <a:pPr marL="514350" lvl="1" indent="-171450">
              <a:buFont typeface="Arial" panose="020B0604020202020204" pitchFamily="34" charset="0"/>
              <a:buChar char="•"/>
            </a:pPr>
            <a:r>
              <a:rPr lang="en-US" sz="900" b="0" i="0" kern="1200" dirty="0">
                <a:solidFill>
                  <a:schemeClr val="tx1"/>
                </a:solidFill>
                <a:effectLst/>
                <a:latin typeface="Arial" charset="0"/>
                <a:ea typeface="+mn-ea"/>
                <a:cs typeface="+mn-cs"/>
              </a:rPr>
              <a:t>Ordinarily reside on-reserve; and</a:t>
            </a:r>
          </a:p>
          <a:p>
            <a:pPr marL="514350" lvl="1" indent="-171450">
              <a:buFont typeface="Arial" panose="020B0604020202020204" pitchFamily="34" charset="0"/>
              <a:buChar char="•"/>
            </a:pPr>
            <a:r>
              <a:rPr lang="en-US" sz="900" b="0" i="0" kern="1200" dirty="0">
                <a:solidFill>
                  <a:schemeClr val="tx1"/>
                </a:solidFill>
                <a:effectLst/>
                <a:latin typeface="Arial" charset="0"/>
                <a:ea typeface="+mn-ea"/>
                <a:cs typeface="+mn-cs"/>
              </a:rPr>
              <a:t>Must attend school away from their home community.</a:t>
            </a:r>
          </a:p>
          <a:p>
            <a:endParaRPr lang="en-US" sz="900" b="0" i="0" kern="1200" dirty="0">
              <a:solidFill>
                <a:schemeClr val="tx1"/>
              </a:solidFill>
              <a:effectLst/>
              <a:latin typeface="Arial" charset="0"/>
              <a:ea typeface="+mn-ea"/>
              <a:cs typeface="+mn-cs"/>
            </a:endParaRPr>
          </a:p>
          <a:p>
            <a:r>
              <a:rPr lang="en-US" sz="900" b="0" i="0" kern="1200" dirty="0">
                <a:solidFill>
                  <a:schemeClr val="tx1"/>
                </a:solidFill>
                <a:effectLst/>
                <a:latin typeface="Arial" charset="0"/>
                <a:ea typeface="+mn-ea"/>
                <a:cs typeface="+mn-cs"/>
              </a:rPr>
              <a:t>These supports are intended for students whose primary residence remains on-reserve throughout the school year, even if they board elsewhere to attend school. Students should return to their home community during holidays and summer breaks.</a:t>
            </a:r>
          </a:p>
          <a:p>
            <a:br>
              <a:rPr lang="en-US" sz="900" b="0" i="0" kern="1200" dirty="0">
                <a:solidFill>
                  <a:schemeClr val="tx1"/>
                </a:solidFill>
                <a:effectLst/>
                <a:latin typeface="Arial" charset="0"/>
                <a:ea typeface="+mn-ea"/>
                <a:cs typeface="+mn-cs"/>
              </a:rPr>
            </a:br>
            <a:r>
              <a:rPr lang="en-US" sz="900" b="0" i="0" kern="1200" dirty="0">
                <a:solidFill>
                  <a:schemeClr val="tx1"/>
                </a:solidFill>
                <a:effectLst/>
                <a:latin typeface="Arial" charset="0"/>
                <a:ea typeface="+mn-ea"/>
                <a:cs typeface="+mn-cs"/>
              </a:rPr>
              <a:t>Please note: This support is </a:t>
            </a:r>
            <a:r>
              <a:rPr lang="en-US" sz="900" b="1" i="0" kern="1200" dirty="0">
                <a:solidFill>
                  <a:schemeClr val="tx1"/>
                </a:solidFill>
                <a:effectLst/>
                <a:latin typeface="Arial" charset="0"/>
                <a:ea typeface="+mn-ea"/>
                <a:cs typeface="+mn-cs"/>
              </a:rPr>
              <a:t>not</a:t>
            </a:r>
            <a:r>
              <a:rPr lang="en-US" sz="900" b="0" i="0" kern="1200" dirty="0">
                <a:solidFill>
                  <a:schemeClr val="tx1"/>
                </a:solidFill>
                <a:effectLst/>
                <a:latin typeface="Arial" charset="0"/>
                <a:ea typeface="+mn-ea"/>
                <a:cs typeface="+mn-cs"/>
              </a:rPr>
              <a:t> available to students who live permanently off-reserve with their families, even if they are members.</a:t>
            </a:r>
          </a:p>
          <a:p>
            <a:endParaRPr lang="en-US" sz="900" b="0" i="0" kern="1200" dirty="0">
              <a:solidFill>
                <a:schemeClr val="tx1"/>
              </a:solidFill>
              <a:effectLst/>
              <a:latin typeface="Arial" charset="0"/>
              <a:ea typeface="+mn-ea"/>
              <a:cs typeface="+mn-cs"/>
            </a:endParaRPr>
          </a:p>
          <a:p>
            <a:r>
              <a:rPr lang="en-US" sz="900" b="1" i="0" kern="1200" dirty="0">
                <a:solidFill>
                  <a:schemeClr val="tx1"/>
                </a:solidFill>
                <a:effectLst/>
                <a:latin typeface="Arial" charset="0"/>
                <a:ea typeface="+mn-ea"/>
                <a:cs typeface="+mn-cs"/>
              </a:rPr>
              <a:t>Eligible Expenses</a:t>
            </a:r>
            <a:endParaRPr lang="en-US" sz="900" b="0" i="0" kern="1200" dirty="0">
              <a:solidFill>
                <a:schemeClr val="tx1"/>
              </a:solidFill>
              <a:effectLst/>
              <a:latin typeface="Arial" charset="0"/>
              <a:ea typeface="+mn-ea"/>
              <a:cs typeface="+mn-cs"/>
            </a:endParaRPr>
          </a:p>
          <a:p>
            <a:r>
              <a:rPr lang="en-US" sz="900" b="0" i="0" kern="1200" dirty="0">
                <a:solidFill>
                  <a:schemeClr val="tx1"/>
                </a:solidFill>
                <a:effectLst/>
                <a:latin typeface="Arial" charset="0"/>
                <a:ea typeface="+mn-ea"/>
                <a:cs typeface="+mn-cs"/>
              </a:rPr>
              <a:t>Funding may be used to cover a range of costs, including: Room and board, clothing, monthly allowance, local transportation while in room and board, ancillary expenses, transition support, travel chaperone, criminal record checks, seasonal transportation</a:t>
            </a:r>
          </a:p>
          <a:p>
            <a:endParaRPr lang="en-US" sz="900" b="0" i="0" kern="1200" dirty="0">
              <a:solidFill>
                <a:schemeClr val="tx1"/>
              </a:solidFill>
              <a:effectLst/>
              <a:latin typeface="Arial" charset="0"/>
              <a:ea typeface="+mn-ea"/>
              <a:cs typeface="+mn-cs"/>
            </a:endParaRPr>
          </a:p>
          <a:p>
            <a:r>
              <a:rPr lang="en-US" sz="900" b="1" i="0" kern="1200" dirty="0">
                <a:solidFill>
                  <a:schemeClr val="tx1"/>
                </a:solidFill>
                <a:effectLst/>
                <a:latin typeface="Arial" charset="0"/>
                <a:ea typeface="+mn-ea"/>
                <a:cs typeface="+mn-cs"/>
              </a:rPr>
              <a:t>Application Process</a:t>
            </a:r>
            <a:endParaRPr lang="en-US" sz="900" b="0" i="0" kern="1200" dirty="0">
              <a:solidFill>
                <a:schemeClr val="tx1"/>
              </a:solidFill>
              <a:effectLst/>
              <a:latin typeface="Arial" charset="0"/>
              <a:ea typeface="+mn-ea"/>
              <a:cs typeface="+mn-cs"/>
            </a:endParaRPr>
          </a:p>
          <a:p>
            <a:r>
              <a:rPr lang="en-US" sz="900" b="0" i="0" kern="1200" dirty="0">
                <a:solidFill>
                  <a:schemeClr val="tx1"/>
                </a:solidFill>
                <a:effectLst/>
                <a:latin typeface="Arial" charset="0"/>
                <a:ea typeface="+mn-ea"/>
                <a:cs typeface="+mn-cs"/>
              </a:rPr>
              <a:t>If your student does not fall under pre-approval, First Nations must contact </a:t>
            </a:r>
            <a:r>
              <a:rPr lang="en-US" sz="900" b="1" i="0" kern="1200" dirty="0">
                <a:solidFill>
                  <a:schemeClr val="tx1"/>
                </a:solidFill>
                <a:effectLst/>
                <a:latin typeface="Arial" charset="0"/>
                <a:ea typeface="+mn-ea"/>
                <a:cs typeface="+mn-cs"/>
                <a:hlinkClick r:id="rId3"/>
              </a:rPr>
              <a:t>bceducation@sac-isc.gc.ca</a:t>
            </a:r>
            <a:r>
              <a:rPr lang="en-US" sz="900" b="0" i="0" kern="1200" dirty="0">
                <a:solidFill>
                  <a:schemeClr val="tx1"/>
                </a:solidFill>
                <a:effectLst/>
                <a:latin typeface="Arial" charset="0"/>
                <a:ea typeface="+mn-ea"/>
                <a:cs typeface="+mn-cs"/>
              </a:rPr>
              <a:t> to initiate an accommodation support request. Requests should be submitted </a:t>
            </a:r>
            <a:r>
              <a:rPr lang="en-US" sz="900" b="1" i="0" kern="1200" dirty="0">
                <a:solidFill>
                  <a:schemeClr val="tx1"/>
                </a:solidFill>
                <a:effectLst/>
                <a:latin typeface="Arial" charset="0"/>
                <a:ea typeface="+mn-ea"/>
                <a:cs typeface="+mn-cs"/>
              </a:rPr>
              <a:t>before the school year begins</a:t>
            </a:r>
            <a:r>
              <a:rPr lang="en-US" sz="900" b="0" i="0" kern="1200" dirty="0">
                <a:solidFill>
                  <a:schemeClr val="tx1"/>
                </a:solidFill>
                <a:effectLst/>
                <a:latin typeface="Arial" charset="0"/>
                <a:ea typeface="+mn-ea"/>
                <a:cs typeface="+mn-cs"/>
              </a:rPr>
              <a:t> or </a:t>
            </a:r>
            <a:r>
              <a:rPr lang="en-US" sz="900" b="1" i="0" kern="1200" dirty="0">
                <a:solidFill>
                  <a:schemeClr val="tx1"/>
                </a:solidFill>
                <a:effectLst/>
                <a:latin typeface="Arial" charset="0"/>
                <a:ea typeface="+mn-ea"/>
                <a:cs typeface="+mn-cs"/>
              </a:rPr>
              <a:t>no later than October 15</a:t>
            </a:r>
            <a:r>
              <a:rPr lang="en-US" sz="900" b="0" i="0" kern="1200" dirty="0">
                <a:solidFill>
                  <a:schemeClr val="tx1"/>
                </a:solidFill>
                <a:effectLst/>
                <a:latin typeface="Arial" charset="0"/>
                <a:ea typeface="+mn-ea"/>
                <a:cs typeface="+mn-cs"/>
              </a:rPr>
              <a:t>.</a:t>
            </a:r>
          </a:p>
          <a:p>
            <a:r>
              <a:rPr lang="en-US" sz="900" b="0" i="0" kern="1200" dirty="0">
                <a:solidFill>
                  <a:schemeClr val="tx1"/>
                </a:solidFill>
                <a:effectLst/>
                <a:latin typeface="Arial" charset="0"/>
                <a:ea typeface="+mn-ea"/>
                <a:cs typeface="+mn-cs"/>
              </a:rPr>
              <a:t>During the application process, ISC Education Programs will review submissions and determine eligibility. Supporting documentation will be required—such as proof of enrolment or a letter of support. The specific documentation needed may vary depending on the nature of the request.</a:t>
            </a:r>
          </a:p>
          <a:p>
            <a:endParaRPr lang="en-US" sz="900" b="0" i="0" kern="1200" dirty="0">
              <a:solidFill>
                <a:schemeClr val="tx1"/>
              </a:solidFill>
              <a:effectLst/>
              <a:latin typeface="Arial" charset="0"/>
              <a:ea typeface="+mn-ea"/>
              <a:cs typeface="+mn-cs"/>
            </a:endParaRPr>
          </a:p>
          <a:p>
            <a:r>
              <a:rPr lang="en-US" sz="900" b="1" i="0" kern="1200" dirty="0">
                <a:solidFill>
                  <a:schemeClr val="tx1"/>
                </a:solidFill>
                <a:effectLst/>
                <a:latin typeface="Arial" charset="0"/>
                <a:ea typeface="+mn-ea"/>
                <a:cs typeface="+mn-cs"/>
              </a:rPr>
              <a:t>Important Note</a:t>
            </a:r>
            <a:endParaRPr lang="en-US" sz="900" b="0" i="0" kern="1200" dirty="0">
              <a:solidFill>
                <a:schemeClr val="tx1"/>
              </a:solidFill>
              <a:effectLst/>
              <a:latin typeface="Arial" charset="0"/>
              <a:ea typeface="+mn-ea"/>
              <a:cs typeface="+mn-cs"/>
            </a:endParaRPr>
          </a:p>
          <a:p>
            <a:r>
              <a:rPr lang="en-US" sz="900" b="0" i="0" kern="1200" dirty="0">
                <a:solidFill>
                  <a:schemeClr val="tx1"/>
                </a:solidFill>
                <a:effectLst/>
                <a:latin typeface="Arial" charset="0"/>
                <a:ea typeface="+mn-ea"/>
                <a:cs typeface="+mn-cs"/>
              </a:rPr>
              <a:t>Students who leave their home community to attend school and are approved for accommodation—or who fall under pre-approval—are still considered ordinarily resident on-reserve. These students may be included on the Nominal Roll.</a:t>
            </a:r>
          </a:p>
          <a:p>
            <a:endParaRPr lang="en-US" b="1" dirty="0"/>
          </a:p>
        </p:txBody>
      </p:sp>
      <p:sp>
        <p:nvSpPr>
          <p:cNvPr id="4" name="Slide Number Placeholder 3"/>
          <p:cNvSpPr>
            <a:spLocks noGrp="1"/>
          </p:cNvSpPr>
          <p:nvPr>
            <p:ph type="sldNum" sz="quarter" idx="10"/>
          </p:nvPr>
        </p:nvSpPr>
        <p:spPr/>
        <p:txBody>
          <a:bodyPr/>
          <a:lstStyle/>
          <a:p>
            <a:pPr marL="0" marR="0" lvl="0" indent="0" algn="r" defTabSz="957535" rtl="0" eaLnBrk="1" fontAlgn="base" latinLnBrk="0" hangingPunct="1">
              <a:lnSpc>
                <a:spcPct val="100000"/>
              </a:lnSpc>
              <a:spcBef>
                <a:spcPct val="0"/>
              </a:spcBef>
              <a:spcAft>
                <a:spcPct val="0"/>
              </a:spcAft>
              <a:buClrTx/>
              <a:buSzTx/>
              <a:buFontTx/>
              <a:buNone/>
              <a:tabLst/>
              <a:defRPr/>
            </a:pPr>
            <a:fld id="{FE284EBD-CBB1-4A99-ABB1-E39FD7904359}" type="slidenum">
              <a:rPr kumimoji="0" lang="en-CA" sz="11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57535" rtl="0" eaLnBrk="1" fontAlgn="base" latinLnBrk="0" hangingPunct="1">
                <a:lnSpc>
                  <a:spcPct val="100000"/>
                </a:lnSpc>
                <a:spcBef>
                  <a:spcPct val="0"/>
                </a:spcBef>
                <a:spcAft>
                  <a:spcPct val="0"/>
                </a:spcAft>
                <a:buClrTx/>
                <a:buSzTx/>
                <a:buFontTx/>
                <a:buNone/>
                <a:tabLst/>
                <a:defRPr/>
              </a:pPr>
              <a:t>47</a:t>
            </a:fld>
            <a:endParaRPr kumimoji="0" lang="en-CA" sz="11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55013299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kern="1200" dirty="0">
                <a:effectLst/>
                <a:latin typeface="Arial" panose="020B0604020202020204" pitchFamily="34" charset="0"/>
                <a:ea typeface="+mn-ea"/>
                <a:cs typeface="Arial" panose="020B0604020202020204" pitchFamily="34" charset="0"/>
              </a:rPr>
              <a:t>#1 is generally captured through ISC BC Region’s Pre-Approved Accommodation List.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kern="1200" dirty="0">
                <a:effectLst/>
                <a:latin typeface="Arial" panose="020B0604020202020204" pitchFamily="34" charset="0"/>
                <a:ea typeface="+mn-ea"/>
                <a:cs typeface="Arial" panose="020B0604020202020204" pitchFamily="34" charset="0"/>
              </a:rPr>
              <a:t>#2 and #3 are generally considered unique circumstances.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000" kern="1200" dirty="0">
              <a:effectLst/>
              <a:latin typeface="Arial" panose="020B0604020202020204" pitchFamily="34" charset="0"/>
              <a:ea typeface="+mn-ea"/>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kern="1200" dirty="0">
                <a:effectLst/>
                <a:latin typeface="Arial" panose="020B0604020202020204" pitchFamily="34" charset="0"/>
                <a:ea typeface="+mn-ea"/>
                <a:cs typeface="Arial" panose="020B0604020202020204" pitchFamily="34" charset="0"/>
              </a:rPr>
              <a:t>As noted in the previous slide, for new requests or a change in circumstance to a previously approved request, First</a:t>
            </a:r>
            <a:r>
              <a:rPr lang="en-US" sz="1000" kern="1200" baseline="0" dirty="0">
                <a:effectLst/>
                <a:latin typeface="Arial" panose="020B0604020202020204" pitchFamily="34" charset="0"/>
                <a:ea typeface="+mn-ea"/>
                <a:cs typeface="Arial" panose="020B0604020202020204" pitchFamily="34" charset="0"/>
              </a:rPr>
              <a:t> Nations </a:t>
            </a:r>
            <a:r>
              <a:rPr lang="en-US" sz="1000" kern="1200" dirty="0">
                <a:effectLst/>
                <a:latin typeface="Arial" panose="020B0604020202020204" pitchFamily="34" charset="0"/>
                <a:ea typeface="+mn-ea"/>
                <a:cs typeface="Arial" panose="020B0604020202020204" pitchFamily="34" charset="0"/>
              </a:rPr>
              <a:t>should contact the BC Education team by Oct 15</a:t>
            </a:r>
            <a:r>
              <a:rPr lang="en-US" sz="1000" kern="1200" baseline="30000" dirty="0">
                <a:effectLst/>
                <a:latin typeface="Arial" panose="020B0604020202020204" pitchFamily="34" charset="0"/>
                <a:ea typeface="+mn-ea"/>
                <a:cs typeface="Arial" panose="020B0604020202020204" pitchFamily="34" charset="0"/>
              </a:rPr>
              <a:t>th</a:t>
            </a:r>
            <a:r>
              <a:rPr lang="en-US" sz="1000" kern="1200" dirty="0">
                <a:effectLst/>
                <a:latin typeface="Arial" panose="020B0604020202020204" pitchFamily="34" charset="0"/>
                <a:ea typeface="+mn-ea"/>
                <a:cs typeface="Arial" panose="020B0604020202020204" pitchFamily="34" charset="0"/>
              </a:rPr>
              <a:t> and we will review on a case-by-case basis.</a:t>
            </a:r>
            <a:endParaRPr lang="en-US" sz="1000"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48</a:t>
            </a:fld>
            <a:endParaRPr lang="en-CA" dirty="0"/>
          </a:p>
        </p:txBody>
      </p:sp>
    </p:spTree>
    <p:extLst>
      <p:ext uri="{BB962C8B-B14F-4D97-AF65-F5344CB8AC3E}">
        <p14:creationId xmlns:p14="http://schemas.microsoft.com/office/powerpoint/2010/main" val="547584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b="0" dirty="0">
                <a:latin typeface="Arial" panose="020B0604020202020204" pitchFamily="34" charset="0"/>
                <a:cs typeface="Arial" panose="020B0604020202020204" pitchFamily="34" charset="0"/>
              </a:rPr>
              <a:t>During the application process, or if the student falls under pre-approval, it is up to the education coordinator to determine the best type of Accommodation to select for the student. </a:t>
            </a:r>
            <a:r>
              <a:rPr lang="en-CA" sz="1000" dirty="0">
                <a:effectLst/>
                <a:latin typeface="Arial" panose="020B0604020202020204" pitchFamily="34" charset="0"/>
                <a:ea typeface="Calibri" panose="020F0502020204030204" pitchFamily="34" charset="0"/>
                <a:cs typeface="Arial" panose="020B0604020202020204" pitchFamily="34" charset="0"/>
              </a:rPr>
              <a:t>For questions about the most appropriate accommodation type, consult during the application process or contact </a:t>
            </a:r>
            <a:r>
              <a:rPr lang="en-CA"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bceducation@sac-isc.gc.ca</a:t>
            </a:r>
            <a:r>
              <a:rPr lang="en-CA" sz="1000" dirty="0">
                <a:effectLst/>
                <a:latin typeface="Arial" panose="020B0604020202020204" pitchFamily="34" charset="0"/>
                <a:ea typeface="Calibri" panose="020F0502020204030204" pitchFamily="34" charset="0"/>
                <a:cs typeface="Arial" panose="020B0604020202020204" pitchFamily="34"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000" b="0" dirty="0">
              <a:latin typeface="Arial" panose="020B0604020202020204" pitchFamily="34" charset="0"/>
              <a:cs typeface="Arial" panose="020B0604020202020204" pitchFamily="34" charset="0"/>
            </a:endParaRPr>
          </a:p>
          <a:p>
            <a:r>
              <a:rPr lang="en-US" sz="1000" b="1" dirty="0">
                <a:latin typeface="Arial" panose="020B0604020202020204" pitchFamily="34" charset="0"/>
                <a:cs typeface="Arial" panose="020B0604020202020204" pitchFamily="34" charset="0"/>
              </a:rPr>
              <a:t>Important: </a:t>
            </a:r>
            <a:r>
              <a:rPr lang="en-US" sz="1000" b="0" dirty="0">
                <a:latin typeface="Arial" panose="020B0604020202020204" pitchFamily="34" charset="0"/>
                <a:cs typeface="Arial" panose="020B0604020202020204" pitchFamily="34" charset="0"/>
              </a:rPr>
              <a:t>The type of accommodation and location (remote/non-remote) determines the amount of funding generated for a student. The </a:t>
            </a:r>
            <a:r>
              <a:rPr lang="en-CA" sz="1000" dirty="0">
                <a:effectLst/>
                <a:latin typeface="Arial" panose="020B0604020202020204" pitchFamily="34" charset="0"/>
                <a:ea typeface="Calibri" panose="020F0502020204030204" pitchFamily="34" charset="0"/>
                <a:cs typeface="Arial" panose="020B0604020202020204" pitchFamily="34" charset="0"/>
              </a:rPr>
              <a:t>amount of funding generated for 7-day is the same as Boarding school, group home, and residence (dependent on remoteness).</a:t>
            </a:r>
          </a:p>
          <a:p>
            <a:endParaRPr lang="en-CA" sz="1000" b="0" dirty="0">
              <a:effectLst/>
              <a:latin typeface="Arial" panose="020B0604020202020204" pitchFamily="34" charset="0"/>
              <a:cs typeface="Arial" panose="020B0604020202020204" pitchFamily="34" charset="0"/>
            </a:endParaRPr>
          </a:p>
          <a:p>
            <a:r>
              <a:rPr lang="en-CA" sz="1000" b="1" dirty="0">
                <a:effectLst/>
                <a:latin typeface="Arial" panose="020B0604020202020204" pitchFamily="34" charset="0"/>
                <a:ea typeface="Calibri" panose="020F0502020204030204" pitchFamily="34" charset="0"/>
                <a:cs typeface="Arial" panose="020B0604020202020204" pitchFamily="34" charset="0"/>
              </a:rPr>
              <a:t>Important: </a:t>
            </a:r>
            <a:r>
              <a:rPr lang="en-CA" sz="1000" dirty="0">
                <a:effectLst/>
                <a:latin typeface="Arial" panose="020B0604020202020204" pitchFamily="34" charset="0"/>
                <a:ea typeface="Calibri" panose="020F0502020204030204" pitchFamily="34" charset="0"/>
                <a:cs typeface="Arial" panose="020B0604020202020204" pitchFamily="34" charset="0"/>
              </a:rPr>
              <a:t>If a student does not return home every weekend during the school year, or if it is uncertain how often they will return home, it is advisable to choose 7-day accommodation instead of 5-day accommodation.</a:t>
            </a:r>
          </a:p>
          <a:p>
            <a:endParaRPr lang="en-CA" sz="1800" b="0" dirty="0">
              <a:effectLst/>
              <a:latin typeface="Calibri" panose="020F0502020204030204" pitchFamily="34" charset="0"/>
            </a:endParaRPr>
          </a:p>
        </p:txBody>
      </p:sp>
      <p:sp>
        <p:nvSpPr>
          <p:cNvPr id="4" name="Slide Number Placeholder 3"/>
          <p:cNvSpPr>
            <a:spLocks noGrp="1"/>
          </p:cNvSpPr>
          <p:nvPr>
            <p:ph type="sldNum" sz="quarter" idx="10"/>
          </p:nvPr>
        </p:nvSpPr>
        <p:spPr/>
        <p:txBody>
          <a:bodyPr/>
          <a:lstStyle/>
          <a:p>
            <a:pPr marL="0" marR="0" lvl="0" indent="0" algn="r" defTabSz="957535" rtl="0" eaLnBrk="1" fontAlgn="base" latinLnBrk="0" hangingPunct="1">
              <a:lnSpc>
                <a:spcPct val="100000"/>
              </a:lnSpc>
              <a:spcBef>
                <a:spcPct val="0"/>
              </a:spcBef>
              <a:spcAft>
                <a:spcPct val="0"/>
              </a:spcAft>
              <a:buClrTx/>
              <a:buSzTx/>
              <a:buFontTx/>
              <a:buNone/>
              <a:tabLst/>
              <a:defRPr/>
            </a:pPr>
            <a:fld id="{FE284EBD-CBB1-4A99-ABB1-E39FD7904359}" type="slidenum">
              <a:rPr kumimoji="0" lang="en-CA" sz="11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57535" rtl="0" eaLnBrk="1" fontAlgn="base" latinLnBrk="0" hangingPunct="1">
                <a:lnSpc>
                  <a:spcPct val="100000"/>
                </a:lnSpc>
                <a:spcBef>
                  <a:spcPct val="0"/>
                </a:spcBef>
                <a:spcAft>
                  <a:spcPct val="0"/>
                </a:spcAft>
                <a:buClrTx/>
                <a:buSzTx/>
                <a:buFontTx/>
                <a:buNone/>
                <a:tabLst/>
                <a:defRPr/>
              </a:pPr>
              <a:t>49</a:t>
            </a:fld>
            <a:endParaRPr kumimoji="0" lang="en-CA" sz="11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660704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7535" rtl="0" eaLnBrk="1" fontAlgn="base" latinLnBrk="0" hangingPunct="1">
              <a:lnSpc>
                <a:spcPct val="100000"/>
              </a:lnSpc>
              <a:spcBef>
                <a:spcPct val="0"/>
              </a:spcBef>
              <a:spcAft>
                <a:spcPct val="0"/>
              </a:spcAft>
              <a:buClrTx/>
              <a:buSzTx/>
              <a:buFontTx/>
              <a:buNone/>
              <a:tabLst/>
              <a:defRPr/>
            </a:pPr>
            <a:fld id="{FE284EBD-CBB1-4A99-ABB1-E39FD7904359}" type="slidenum">
              <a:rPr kumimoji="0" lang="en-CA" sz="11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57535" rtl="0" eaLnBrk="1" fontAlgn="base" latinLnBrk="0" hangingPunct="1">
                <a:lnSpc>
                  <a:spcPct val="100000"/>
                </a:lnSpc>
                <a:spcBef>
                  <a:spcPct val="0"/>
                </a:spcBef>
                <a:spcAft>
                  <a:spcPct val="0"/>
                </a:spcAft>
                <a:buClrTx/>
                <a:buSzTx/>
                <a:buFontTx/>
                <a:buNone/>
                <a:tabLst/>
                <a:defRPr/>
              </a:pPr>
              <a:t>5</a:t>
            </a:fld>
            <a:endParaRPr kumimoji="0" lang="en-CA" sz="11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15170063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30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CA" sz="1000" i="1" u="sng" spc="-5" dirty="0">
                <a:effectLst/>
                <a:latin typeface="Arial" panose="020B0604020202020204" pitchFamily="34" charset="0"/>
                <a:ea typeface="Times New Roman" panose="02020603050405020304" pitchFamily="18" charset="0"/>
                <a:cs typeface="Arial" panose="020B0604020202020204" pitchFamily="34" charset="0"/>
              </a:rPr>
              <a:t>Example</a:t>
            </a:r>
            <a:endParaRPr lang="en-US" sz="1000" i="1" u="sng" spc="-5" dirty="0">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ts val="0"/>
              </a:spcBef>
              <a:spcAft>
                <a:spcPts val="0"/>
              </a:spcAft>
              <a:buClrTx/>
              <a:buSzTx/>
              <a:buFontTx/>
              <a:buNone/>
              <a:tabLst/>
              <a:defRPr/>
            </a:pPr>
            <a:r>
              <a:rPr lang="en-US" sz="1000" dirty="0">
                <a:effectLst/>
                <a:latin typeface="Arial" panose="020B0604020202020204" pitchFamily="34" charset="0"/>
                <a:ea typeface="Calibri" panose="020F0502020204030204" pitchFamily="34" charset="0"/>
                <a:cs typeface="Arial" panose="020B0604020202020204" pitchFamily="34" charset="0"/>
              </a:rPr>
              <a:t>A funding agreement Recipient in a </a:t>
            </a:r>
            <a:r>
              <a:rPr lang="en-US" sz="1000" b="1" u="sng" dirty="0">
                <a:effectLst/>
                <a:latin typeface="Arial" panose="020B0604020202020204" pitchFamily="34" charset="0"/>
                <a:ea typeface="Calibri" panose="020F0502020204030204" pitchFamily="34" charset="0"/>
                <a:cs typeface="Arial" panose="020B0604020202020204" pitchFamily="34" charset="0"/>
              </a:rPr>
              <a:t>Remote</a:t>
            </a:r>
            <a:r>
              <a:rPr lang="en-US" sz="1000" dirty="0">
                <a:effectLst/>
                <a:latin typeface="Arial" panose="020B0604020202020204" pitchFamily="34" charset="0"/>
                <a:ea typeface="Calibri" panose="020F0502020204030204" pitchFamily="34" charset="0"/>
                <a:cs typeface="Arial" panose="020B0604020202020204" pitchFamily="34" charset="0"/>
              </a:rPr>
              <a:t> location has a First Nations school to grade 8, with 12 students in grades 9-12 who must leave the community for school. This funding agreement Recipient is eligible for </a:t>
            </a:r>
            <a:r>
              <a:rPr lang="en-US" sz="1000" b="1" u="sng" dirty="0">
                <a:effectLst/>
                <a:latin typeface="Arial" panose="020B0604020202020204" pitchFamily="34" charset="0"/>
                <a:ea typeface="Calibri" panose="020F0502020204030204" pitchFamily="34" charset="0"/>
                <a:cs typeface="Arial" panose="020B0604020202020204" pitchFamily="34" charset="0"/>
              </a:rPr>
              <a:t>7-day accommodation </a:t>
            </a:r>
            <a:r>
              <a:rPr lang="en-US" sz="1000" dirty="0">
                <a:effectLst/>
                <a:latin typeface="Arial" panose="020B0604020202020204" pitchFamily="34" charset="0"/>
                <a:ea typeface="Calibri" panose="020F0502020204030204" pitchFamily="34" charset="0"/>
                <a:cs typeface="Arial" panose="020B0604020202020204" pitchFamily="34" charset="0"/>
              </a:rPr>
              <a:t>funding for 12 students X $15,048 = $180,576 plus administration of 5% = $189,604.80.</a:t>
            </a:r>
          </a:p>
          <a:p>
            <a:pPr marL="0" marR="0" lvl="0" indent="0" algn="l" defTabSz="914400" rtl="0" eaLnBrk="0" fontAlgn="base" latinLnBrk="0" hangingPunct="0">
              <a:lnSpc>
                <a:spcPct val="100000"/>
              </a:lnSpc>
              <a:spcBef>
                <a:spcPts val="0"/>
              </a:spcBef>
              <a:spcAft>
                <a:spcPts val="0"/>
              </a:spcAft>
              <a:buClrTx/>
              <a:buSzTx/>
              <a:buFontTx/>
              <a:buNone/>
              <a:tabLst/>
              <a:defRPr/>
            </a:pP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spcBef>
                <a:spcPts val="0"/>
              </a:spcBef>
              <a:spcAft>
                <a:spcPts val="0"/>
              </a:spcAft>
            </a:pPr>
            <a:r>
              <a:rPr lang="en-US" sz="1000" dirty="0">
                <a:effectLst/>
                <a:latin typeface="Arial" panose="020B0604020202020204" pitchFamily="34" charset="0"/>
                <a:ea typeface="Calibri" panose="020F0502020204030204" pitchFamily="34" charset="0"/>
                <a:cs typeface="Arial" panose="020B0604020202020204" pitchFamily="34" charset="0"/>
              </a:rPr>
              <a:t>A funding agreement Recipient in a </a:t>
            </a:r>
            <a:r>
              <a:rPr lang="en-US" sz="1000" b="1" u="sng" dirty="0">
                <a:effectLst/>
                <a:latin typeface="Arial" panose="020B0604020202020204" pitchFamily="34" charset="0"/>
                <a:ea typeface="Calibri" panose="020F0502020204030204" pitchFamily="34" charset="0"/>
                <a:cs typeface="Arial" panose="020B0604020202020204" pitchFamily="34" charset="0"/>
              </a:rPr>
              <a:t>Non-remote</a:t>
            </a:r>
            <a:r>
              <a:rPr lang="en-US" sz="1000" dirty="0">
                <a:effectLst/>
                <a:latin typeface="Arial" panose="020B0604020202020204" pitchFamily="34" charset="0"/>
                <a:ea typeface="Calibri" panose="020F0502020204030204" pitchFamily="34" charset="0"/>
                <a:cs typeface="Arial" panose="020B0604020202020204" pitchFamily="34" charset="0"/>
              </a:rPr>
              <a:t> location has a First Nations school to grade 9, with 14 students in grades 10-12 who must leave the community for school, and another grade 6 student who must be near the BC Children’s Hospital for medical care. This funding agreement Recipient is eligible for </a:t>
            </a:r>
            <a:r>
              <a:rPr lang="en-US" sz="1000" b="1" u="sng" dirty="0">
                <a:effectLst/>
                <a:latin typeface="Arial" panose="020B0604020202020204" pitchFamily="34" charset="0"/>
                <a:ea typeface="Calibri" panose="020F0502020204030204" pitchFamily="34" charset="0"/>
                <a:cs typeface="Arial" panose="020B0604020202020204" pitchFamily="34" charset="0"/>
              </a:rPr>
              <a:t>7-day accommodation</a:t>
            </a:r>
            <a:r>
              <a:rPr lang="en-US" sz="1000" dirty="0">
                <a:effectLst/>
                <a:latin typeface="Arial" panose="020B0604020202020204" pitchFamily="34" charset="0"/>
                <a:ea typeface="Calibri" panose="020F0502020204030204" pitchFamily="34" charset="0"/>
                <a:cs typeface="Arial" panose="020B0604020202020204" pitchFamily="34" charset="0"/>
              </a:rPr>
              <a:t> funding for 15 students X $10,701 = $160,515 plus administration of 5% = $168,540.75.</a:t>
            </a:r>
          </a:p>
          <a:p>
            <a:pPr marL="0" marR="0">
              <a:spcBef>
                <a:spcPts val="0"/>
              </a:spcBef>
              <a:spcAft>
                <a:spcPts val="0"/>
              </a:spcAft>
            </a:pP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spcBef>
                <a:spcPts val="0"/>
              </a:spcBef>
              <a:spcAft>
                <a:spcPts val="0"/>
              </a:spcAft>
            </a:pPr>
            <a:r>
              <a:rPr lang="en-US" sz="1000" dirty="0">
                <a:effectLst/>
                <a:latin typeface="Arial" panose="020B0604020202020204" pitchFamily="34" charset="0"/>
                <a:ea typeface="Calibri" panose="020F0502020204030204" pitchFamily="34" charset="0"/>
                <a:cs typeface="Arial" panose="020B0604020202020204" pitchFamily="34" charset="0"/>
              </a:rPr>
              <a:t>A funding agreement Recipient in a </a:t>
            </a:r>
            <a:r>
              <a:rPr lang="en-US" sz="1000" b="1" u="sng" dirty="0">
                <a:effectLst/>
                <a:latin typeface="Arial" panose="020B0604020202020204" pitchFamily="34" charset="0"/>
                <a:ea typeface="Calibri" panose="020F0502020204030204" pitchFamily="34" charset="0"/>
                <a:cs typeface="Arial" panose="020B0604020202020204" pitchFamily="34" charset="0"/>
              </a:rPr>
              <a:t>Non-remote</a:t>
            </a:r>
            <a:r>
              <a:rPr lang="en-US" sz="1000" dirty="0">
                <a:effectLst/>
                <a:latin typeface="Arial" panose="020B0604020202020204" pitchFamily="34" charset="0"/>
                <a:ea typeface="Calibri" panose="020F0502020204030204" pitchFamily="34" charset="0"/>
                <a:cs typeface="Arial" panose="020B0604020202020204" pitchFamily="34" charset="0"/>
              </a:rPr>
              <a:t> location has a First Nations school to grade 10, with 18 students in grades 11-12 who must leave the community for school. This funding agreement Recipient is eligible for </a:t>
            </a:r>
            <a:r>
              <a:rPr lang="en-US" sz="1000" b="1" u="sng" dirty="0">
                <a:effectLst/>
                <a:latin typeface="Arial" panose="020B0604020202020204" pitchFamily="34" charset="0"/>
                <a:ea typeface="Calibri" panose="020F0502020204030204" pitchFamily="34" charset="0"/>
                <a:cs typeface="Arial" panose="020B0604020202020204" pitchFamily="34" charset="0"/>
              </a:rPr>
              <a:t>5-day accommodation </a:t>
            </a:r>
            <a:r>
              <a:rPr lang="en-US" sz="1000" dirty="0">
                <a:effectLst/>
                <a:latin typeface="Arial" panose="020B0604020202020204" pitchFamily="34" charset="0"/>
                <a:ea typeface="Calibri" panose="020F0502020204030204" pitchFamily="34" charset="0"/>
                <a:cs typeface="Arial" panose="020B0604020202020204" pitchFamily="34" charset="0"/>
              </a:rPr>
              <a:t>funding for 18 students X $8,671 = $156,078 plus administration of 5% = $163,882.</a:t>
            </a:r>
          </a:p>
          <a:p>
            <a:pPr marL="0" marR="0">
              <a:spcBef>
                <a:spcPts val="0"/>
              </a:spcBef>
              <a:spcAft>
                <a:spcPts val="0"/>
              </a:spcAft>
            </a:pPr>
            <a:endParaRPr lang="en-US" sz="1000" dirty="0">
              <a:effectLst/>
              <a:latin typeface="Arial" panose="020B0604020202020204" pitchFamily="34" charset="0"/>
              <a:ea typeface="Calibri" panose="020F0502020204030204" pitchFamily="34" charset="0"/>
              <a:cs typeface="Arial" panose="020B0604020202020204" pitchFamily="34" charset="0"/>
            </a:endParaRPr>
          </a:p>
          <a:p>
            <a:r>
              <a:rPr lang="en-US" sz="1000" b="1" i="0" u="none" strike="noStrike" baseline="0" dirty="0">
                <a:solidFill>
                  <a:srgbClr val="000000"/>
                </a:solidFill>
                <a:latin typeface="Arial" panose="020B0604020202020204" pitchFamily="34" charset="0"/>
                <a:cs typeface="Arial" panose="020B0604020202020204" pitchFamily="34" charset="0"/>
              </a:rPr>
              <a:t>Note Regarding Seasonal Travel Rate for Remote/Isolated Communities:</a:t>
            </a:r>
            <a:r>
              <a:rPr lang="en-US" sz="1000" b="0" i="0" u="none" strike="noStrike" baseline="0" dirty="0">
                <a:solidFill>
                  <a:srgbClr val="000000"/>
                </a:solidFill>
                <a:latin typeface="Arial" panose="020B0604020202020204" pitchFamily="34" charset="0"/>
                <a:cs typeface="Arial" panose="020B0604020202020204" pitchFamily="34" charset="0"/>
              </a:rPr>
              <a:t> </a:t>
            </a:r>
          </a:p>
          <a:p>
            <a:pPr algn="l"/>
            <a:r>
              <a:rPr lang="en-US" sz="1000" b="0" i="0" u="none" strike="noStrike" baseline="0" dirty="0">
                <a:solidFill>
                  <a:srgbClr val="000000"/>
                </a:solidFill>
                <a:latin typeface="Arial" panose="020B0604020202020204" pitchFamily="34" charset="0"/>
                <a:cs typeface="Arial" panose="020B0604020202020204" pitchFamily="34" charset="0"/>
              </a:rPr>
              <a:t>This rate is based on the Vacation Travel Assistance rates for federally-posted employees in isolated communities as published twice annually by the National Joint Council based on data collected from Federal Departments </a:t>
            </a:r>
            <a:r>
              <a:rPr lang="en-US" sz="1000" u="sng" dirty="0">
                <a:latin typeface="Arial" panose="020B0604020202020204" pitchFamily="34" charset="0"/>
                <a:cs typeface="Arial" panose="020B0604020202020204" pitchFamily="34" charset="0"/>
              </a:rPr>
              <a:t>https://www.njc-cnm.gc.ca/s3/d831/en</a:t>
            </a:r>
          </a:p>
          <a:p>
            <a:endParaRPr lang="en-US" sz="1000" dirty="0">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dirty="0">
                <a:effectLst/>
                <a:latin typeface="Arial" panose="020B0604020202020204" pitchFamily="34" charset="0"/>
                <a:ea typeface="Calibri" panose="020F0502020204030204" pitchFamily="34" charset="0"/>
                <a:cs typeface="Arial" panose="020B0604020202020204" pitchFamily="34" charset="0"/>
              </a:rPr>
              <a:t>Note: This is a funding sample only. It is up to the Nation how they wish to administer accommodation supports.</a:t>
            </a:r>
          </a:p>
          <a:p>
            <a:endParaRPr lang="en-US" sz="1200" dirty="0">
              <a:effectLst/>
              <a:latin typeface="Arial" panose="020B0604020202020204" pitchFamily="34" charset="0"/>
              <a:ea typeface="Calibri" panose="020F050202020403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aseline="0" dirty="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50</a:t>
            </a:fld>
            <a:endParaRPr lang="en-CA" dirty="0"/>
          </a:p>
        </p:txBody>
      </p:sp>
    </p:spTree>
    <p:extLst>
      <p:ext uri="{BB962C8B-B14F-4D97-AF65-F5344CB8AC3E}">
        <p14:creationId xmlns:p14="http://schemas.microsoft.com/office/powerpoint/2010/main" val="386824815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i="0" kern="1200" dirty="0">
                <a:solidFill>
                  <a:schemeClr val="tx1"/>
                </a:solidFill>
                <a:effectLst/>
                <a:latin typeface="Arial" charset="0"/>
                <a:ea typeface="+mn-ea"/>
                <a:cs typeface="+mn-cs"/>
              </a:rPr>
              <a:t>Pre-Approved Accommodation Supports</a:t>
            </a:r>
            <a:endParaRPr lang="en-US" sz="900" b="0" i="0" kern="1200" dirty="0">
              <a:solidFill>
                <a:schemeClr val="tx1"/>
              </a:solidFill>
              <a:effectLst/>
              <a:latin typeface="Arial" charset="0"/>
              <a:ea typeface="+mn-ea"/>
              <a:cs typeface="+mn-cs"/>
            </a:endParaRPr>
          </a:p>
          <a:p>
            <a:r>
              <a:rPr lang="en-US" sz="900" b="0" i="0" kern="1200" dirty="0">
                <a:solidFill>
                  <a:schemeClr val="tx1"/>
                </a:solidFill>
                <a:effectLst/>
                <a:latin typeface="Arial" charset="0"/>
                <a:ea typeface="+mn-ea"/>
                <a:cs typeface="+mn-cs"/>
              </a:rPr>
              <a:t>Students whose First Nation, grade level, and reserve of ordinary residence are listed on the ISC Pre-Approved Accommodation List </a:t>
            </a:r>
            <a:r>
              <a:rPr lang="en-US" sz="900" b="1" i="0" kern="1200" dirty="0">
                <a:solidFill>
                  <a:schemeClr val="tx1"/>
                </a:solidFill>
                <a:effectLst/>
                <a:latin typeface="Arial" charset="0"/>
                <a:ea typeface="+mn-ea"/>
                <a:cs typeface="+mn-cs"/>
              </a:rPr>
              <a:t>do not need to contact ISC BC Education</a:t>
            </a:r>
            <a:r>
              <a:rPr lang="en-US" sz="900" b="0" i="0" kern="1200" dirty="0">
                <a:solidFill>
                  <a:schemeClr val="tx1"/>
                </a:solidFill>
                <a:effectLst/>
                <a:latin typeface="Arial" charset="0"/>
                <a:ea typeface="+mn-ea"/>
                <a:cs typeface="+mn-cs"/>
              </a:rPr>
              <a:t> to initiate a request. These students are automatically eligible for inclusion on the Nominal Roll as requiring accommodation supports.</a:t>
            </a:r>
          </a:p>
          <a:p>
            <a:endParaRPr lang="en-US" sz="900" b="0" i="0" kern="1200" dirty="0">
              <a:solidFill>
                <a:schemeClr val="tx1"/>
              </a:solidFill>
              <a:effectLst/>
              <a:latin typeface="Arial" charset="0"/>
              <a:ea typeface="+mn-ea"/>
              <a:cs typeface="+mn-cs"/>
            </a:endParaRPr>
          </a:p>
          <a:p>
            <a:r>
              <a:rPr lang="en-US" sz="900" b="0" i="0" kern="1200" dirty="0">
                <a:solidFill>
                  <a:schemeClr val="tx1"/>
                </a:solidFill>
                <a:effectLst/>
                <a:latin typeface="Arial" charset="0"/>
                <a:ea typeface="+mn-ea"/>
                <a:cs typeface="+mn-cs"/>
              </a:rPr>
              <a:t>However, these students must be </a:t>
            </a:r>
            <a:r>
              <a:rPr lang="en-US" sz="900" b="1" i="0" kern="1200" dirty="0">
                <a:solidFill>
                  <a:schemeClr val="tx1"/>
                </a:solidFill>
                <a:effectLst/>
                <a:latin typeface="Arial" charset="0"/>
                <a:ea typeface="+mn-ea"/>
                <a:cs typeface="+mn-cs"/>
              </a:rPr>
              <a:t>clearly identified</a:t>
            </a:r>
            <a:r>
              <a:rPr lang="en-US" sz="900" b="0" i="0" kern="1200" dirty="0">
                <a:solidFill>
                  <a:schemeClr val="tx1"/>
                </a:solidFill>
                <a:effectLst/>
                <a:latin typeface="Arial" charset="0"/>
                <a:ea typeface="+mn-ea"/>
                <a:cs typeface="+mn-cs"/>
              </a:rPr>
              <a:t> as requiring accommodation supports in the Nominal Roll Report (EIS) at the time of submission.</a:t>
            </a:r>
          </a:p>
          <a:p>
            <a:endParaRPr lang="en-US" sz="900" b="0" i="0" kern="1200" dirty="0">
              <a:solidFill>
                <a:schemeClr val="tx1"/>
              </a:solidFill>
              <a:effectLst/>
              <a:latin typeface="Arial" charset="0"/>
              <a:ea typeface="+mn-ea"/>
              <a:cs typeface="+mn-cs"/>
            </a:endParaRPr>
          </a:p>
          <a:p>
            <a:r>
              <a:rPr lang="en-US" sz="900" b="1" i="0" kern="1200" dirty="0">
                <a:solidFill>
                  <a:schemeClr val="tx1"/>
                </a:solidFill>
                <a:effectLst/>
                <a:latin typeface="Arial" charset="0"/>
                <a:ea typeface="+mn-ea"/>
                <a:cs typeface="+mn-cs"/>
              </a:rPr>
              <a:t>Purpose of the Pre-Approved List</a:t>
            </a:r>
            <a:endParaRPr lang="en-US" sz="900" b="0" i="0" kern="1200" dirty="0">
              <a:solidFill>
                <a:schemeClr val="tx1"/>
              </a:solidFill>
              <a:effectLst/>
              <a:latin typeface="Arial" charset="0"/>
              <a:ea typeface="+mn-ea"/>
              <a:cs typeface="+mn-cs"/>
            </a:endParaRPr>
          </a:p>
          <a:p>
            <a:r>
              <a:rPr lang="en-US" sz="900" b="0" i="0" kern="1200" dirty="0">
                <a:solidFill>
                  <a:schemeClr val="tx1"/>
                </a:solidFill>
                <a:effectLst/>
                <a:latin typeface="Arial" charset="0"/>
                <a:ea typeface="+mn-ea"/>
                <a:cs typeface="+mn-cs"/>
              </a:rPr>
              <a:t>The Pre-Approved List is designed to </a:t>
            </a:r>
            <a:r>
              <a:rPr lang="en-US" sz="900" b="1" i="0" kern="1200" dirty="0">
                <a:solidFill>
                  <a:schemeClr val="tx1"/>
                </a:solidFill>
                <a:effectLst/>
                <a:latin typeface="Arial" charset="0"/>
                <a:ea typeface="+mn-ea"/>
                <a:cs typeface="+mn-cs"/>
              </a:rPr>
              <a:t>reduce administrative burden</a:t>
            </a:r>
            <a:r>
              <a:rPr lang="en-US" sz="900" b="0" i="0" kern="1200" dirty="0">
                <a:solidFill>
                  <a:schemeClr val="tx1"/>
                </a:solidFill>
                <a:effectLst/>
                <a:latin typeface="Arial" charset="0"/>
                <a:ea typeface="+mn-ea"/>
                <a:cs typeface="+mn-cs"/>
              </a:rPr>
              <a:t>. It identifies situations where a First Nation does </a:t>
            </a:r>
            <a:r>
              <a:rPr lang="en-US" sz="900" b="1" i="0" kern="1200" dirty="0">
                <a:solidFill>
                  <a:schemeClr val="tx1"/>
                </a:solidFill>
                <a:effectLst/>
                <a:latin typeface="Arial" charset="0"/>
                <a:ea typeface="+mn-ea"/>
                <a:cs typeface="+mn-cs"/>
              </a:rPr>
              <a:t>not have a school or specific grade levels available</a:t>
            </a:r>
            <a:r>
              <a:rPr lang="en-US" sz="900" b="0" i="0" kern="1200" dirty="0">
                <a:solidFill>
                  <a:schemeClr val="tx1"/>
                </a:solidFill>
                <a:effectLst/>
                <a:latin typeface="Arial" charset="0"/>
                <a:ea typeface="+mn-ea"/>
                <a:cs typeface="+mn-cs"/>
              </a:rPr>
              <a:t> to on-reserve students within a reasonable travelling distance. </a:t>
            </a:r>
          </a:p>
          <a:p>
            <a:endParaRPr lang="en-US" sz="900" b="0" i="0" kern="120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900" dirty="0">
                <a:effectLst/>
                <a:latin typeface="Arial" panose="020B0604020202020204" pitchFamily="34" charset="0"/>
                <a:ea typeface="Calibri" panose="020F0502020204030204" pitchFamily="34" charset="0"/>
                <a:cs typeface="Arial" panose="020B0604020202020204" pitchFamily="34" charset="0"/>
              </a:rPr>
              <a:t>For questions about the pre-approved List, please contact </a:t>
            </a:r>
            <a:r>
              <a:rPr lang="en-CA" sz="9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bceducation@sac-isc.gc.ca</a:t>
            </a:r>
            <a:r>
              <a:rPr lang="en-CA" sz="900" dirty="0">
                <a:effectLst/>
                <a:latin typeface="Arial" panose="020B0604020202020204" pitchFamily="34" charset="0"/>
                <a:ea typeface="Calibri" panose="020F0502020204030204" pitchFamily="34" charset="0"/>
                <a:cs typeface="Arial" panose="020B0604020202020204" pitchFamily="34" charset="0"/>
              </a:rPr>
              <a:t>.</a:t>
            </a:r>
          </a:p>
          <a:p>
            <a:endParaRPr lang="en-US" sz="900" b="0" i="0" kern="1200" dirty="0">
              <a:solidFill>
                <a:schemeClr val="tx1"/>
              </a:solidFill>
              <a:effectLst/>
              <a:latin typeface="Arial" charset="0"/>
              <a:ea typeface="+mn-ea"/>
              <a:cs typeface="+mn-cs"/>
            </a:endParaRPr>
          </a:p>
          <a:p>
            <a:endParaRPr lang="en-US" b="1"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51</a:t>
            </a:fld>
            <a:endParaRPr lang="en-CA" dirty="0"/>
          </a:p>
        </p:txBody>
      </p:sp>
    </p:spTree>
    <p:extLst>
      <p:ext uri="{BB962C8B-B14F-4D97-AF65-F5344CB8AC3E}">
        <p14:creationId xmlns:p14="http://schemas.microsoft.com/office/powerpoint/2010/main" val="10326656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i="0" kern="1200" dirty="0">
                <a:solidFill>
                  <a:schemeClr val="tx1"/>
                </a:solidFill>
                <a:effectLst/>
                <a:latin typeface="Arial" charset="0"/>
                <a:ea typeface="+mn-ea"/>
                <a:cs typeface="+mn-cs"/>
              </a:rPr>
              <a:t>Guidance on Selecting Accommodation Types for the Nominal Roll</a:t>
            </a:r>
            <a:endParaRPr lang="en-US" sz="900" b="0" i="0" kern="1200" dirty="0">
              <a:solidFill>
                <a:schemeClr val="tx1"/>
              </a:solidFill>
              <a:effectLst/>
              <a:latin typeface="Arial" charset="0"/>
              <a:ea typeface="+mn-ea"/>
              <a:cs typeface="+mn-cs"/>
            </a:endParaRPr>
          </a:p>
          <a:p>
            <a:r>
              <a:rPr lang="en-US" sz="900" b="0" i="0" kern="1200" dirty="0">
                <a:solidFill>
                  <a:schemeClr val="tx1"/>
                </a:solidFill>
                <a:effectLst/>
                <a:latin typeface="Arial" charset="0"/>
                <a:ea typeface="+mn-ea"/>
                <a:cs typeface="+mn-cs"/>
              </a:rPr>
              <a:t>These slides are intended to assist in selecting the appropriate accommodation types for students listed on the Nominal Roll.</a:t>
            </a:r>
          </a:p>
          <a:p>
            <a:endParaRPr lang="en-US" sz="900" b="0" i="0" kern="1200" dirty="0">
              <a:solidFill>
                <a:schemeClr val="tx1"/>
              </a:solidFill>
              <a:effectLst/>
              <a:latin typeface="Arial" charset="0"/>
              <a:ea typeface="+mn-ea"/>
              <a:cs typeface="+mn-cs"/>
            </a:endParaRPr>
          </a:p>
          <a:p>
            <a:r>
              <a:rPr lang="en-US" sz="900" b="1" i="0" kern="1200" dirty="0">
                <a:solidFill>
                  <a:schemeClr val="tx1"/>
                </a:solidFill>
                <a:effectLst/>
                <a:latin typeface="Arial" charset="0"/>
                <a:ea typeface="+mn-ea"/>
                <a:cs typeface="+mn-cs"/>
              </a:rPr>
              <a:t>Key Requirement</a:t>
            </a:r>
            <a:endParaRPr lang="en-US" sz="900" b="0" i="0" kern="1200" dirty="0">
              <a:solidFill>
                <a:schemeClr val="tx1"/>
              </a:solidFill>
              <a:effectLst/>
              <a:latin typeface="Arial" charset="0"/>
              <a:ea typeface="+mn-ea"/>
              <a:cs typeface="+mn-cs"/>
            </a:endParaRPr>
          </a:p>
          <a:p>
            <a:r>
              <a:rPr lang="en-US" sz="900" b="0" i="0" kern="1200" dirty="0">
                <a:solidFill>
                  <a:schemeClr val="tx1"/>
                </a:solidFill>
                <a:effectLst/>
                <a:latin typeface="Arial" charset="0"/>
                <a:ea typeface="+mn-ea"/>
                <a:cs typeface="+mn-cs"/>
              </a:rPr>
              <a:t>Students who are either:</a:t>
            </a:r>
          </a:p>
          <a:p>
            <a:pPr marL="171450" indent="-171450">
              <a:buFont typeface="Arial" panose="020B0604020202020204" pitchFamily="34" charset="0"/>
              <a:buChar char="•"/>
            </a:pPr>
            <a:r>
              <a:rPr lang="en-US" sz="900" b="0" i="0" kern="1200" dirty="0">
                <a:solidFill>
                  <a:schemeClr val="tx1"/>
                </a:solidFill>
                <a:effectLst/>
                <a:latin typeface="Arial" charset="0"/>
                <a:ea typeface="+mn-ea"/>
                <a:cs typeface="+mn-cs"/>
              </a:rPr>
              <a:t>Approved by ISC for accommodation supports, or</a:t>
            </a:r>
          </a:p>
          <a:p>
            <a:pPr marL="171450" indent="-171450">
              <a:buFont typeface="Arial" panose="020B0604020202020204" pitchFamily="34" charset="0"/>
              <a:buChar char="•"/>
            </a:pPr>
            <a:r>
              <a:rPr lang="en-US" sz="900" b="0" i="0" kern="1200" dirty="0">
                <a:solidFill>
                  <a:schemeClr val="tx1"/>
                </a:solidFill>
                <a:effectLst/>
                <a:latin typeface="Arial" charset="0"/>
                <a:ea typeface="+mn-ea"/>
                <a:cs typeface="+mn-cs"/>
              </a:rPr>
              <a:t>Included under the ISC Pre-Approved Accommodation List</a:t>
            </a:r>
          </a:p>
          <a:p>
            <a:endParaRPr lang="en-US" sz="900" b="1" i="0" kern="1200" dirty="0">
              <a:solidFill>
                <a:schemeClr val="tx1"/>
              </a:solidFill>
              <a:effectLst/>
              <a:latin typeface="Arial" charset="0"/>
              <a:ea typeface="+mn-ea"/>
              <a:cs typeface="+mn-cs"/>
            </a:endParaRPr>
          </a:p>
          <a:p>
            <a:r>
              <a:rPr lang="en-US" sz="900" b="1" i="0" kern="1200" dirty="0">
                <a:solidFill>
                  <a:schemeClr val="tx1"/>
                </a:solidFill>
                <a:effectLst/>
                <a:latin typeface="Arial" charset="0"/>
                <a:ea typeface="+mn-ea"/>
                <a:cs typeface="+mn-cs"/>
              </a:rPr>
              <a:t>must</a:t>
            </a:r>
            <a:r>
              <a:rPr lang="en-US" sz="900" b="0" i="0" kern="1200" dirty="0">
                <a:solidFill>
                  <a:schemeClr val="tx1"/>
                </a:solidFill>
                <a:effectLst/>
                <a:latin typeface="Arial" charset="0"/>
                <a:ea typeface="+mn-ea"/>
                <a:cs typeface="+mn-cs"/>
              </a:rPr>
              <a:t> have “Accommodation” added as an objective and clearly indicated on the Nominal Roll Report. Failure to include this objective will result in </a:t>
            </a:r>
            <a:r>
              <a:rPr lang="en-US" sz="900" b="1" i="0" kern="1200" dirty="0">
                <a:solidFill>
                  <a:schemeClr val="tx1"/>
                </a:solidFill>
                <a:effectLst/>
                <a:latin typeface="Arial" charset="0"/>
                <a:ea typeface="+mn-ea"/>
                <a:cs typeface="+mn-cs"/>
              </a:rPr>
              <a:t>no funding</a:t>
            </a:r>
            <a:r>
              <a:rPr lang="en-US" sz="900" b="0" i="0" kern="1200" dirty="0">
                <a:solidFill>
                  <a:schemeClr val="tx1"/>
                </a:solidFill>
                <a:effectLst/>
                <a:latin typeface="Arial" charset="0"/>
                <a:ea typeface="+mn-ea"/>
                <a:cs typeface="+mn-cs"/>
              </a:rPr>
              <a:t> being provided for the student.</a:t>
            </a:r>
          </a:p>
          <a:p>
            <a:endParaRPr lang="en-US" sz="900" b="0" i="0" kern="1200" dirty="0">
              <a:solidFill>
                <a:schemeClr val="tx1"/>
              </a:solidFill>
              <a:effectLst/>
              <a:latin typeface="Arial" charset="0"/>
              <a:ea typeface="+mn-ea"/>
              <a:cs typeface="+mn-cs"/>
            </a:endParaRPr>
          </a:p>
          <a:p>
            <a:r>
              <a:rPr lang="en-US" sz="900" b="1" i="0" kern="1200" dirty="0">
                <a:solidFill>
                  <a:schemeClr val="tx1"/>
                </a:solidFill>
                <a:effectLst/>
                <a:latin typeface="Arial" charset="0"/>
                <a:ea typeface="+mn-ea"/>
                <a:cs typeface="+mn-cs"/>
              </a:rPr>
              <a:t>Reminder on Data Roll-Over</a:t>
            </a:r>
            <a:endParaRPr lang="en-US" sz="900" b="0" i="0" kern="1200" dirty="0">
              <a:solidFill>
                <a:schemeClr val="tx1"/>
              </a:solidFill>
              <a:effectLst/>
              <a:latin typeface="Arial" charset="0"/>
              <a:ea typeface="+mn-ea"/>
              <a:cs typeface="+mn-cs"/>
            </a:endParaRPr>
          </a:p>
          <a:p>
            <a:r>
              <a:rPr lang="en-US" sz="900" b="0" i="0" kern="1200" dirty="0">
                <a:solidFill>
                  <a:schemeClr val="tx1"/>
                </a:solidFill>
                <a:effectLst/>
                <a:latin typeface="Arial" charset="0"/>
                <a:ea typeface="+mn-ea"/>
                <a:cs typeface="+mn-cs"/>
              </a:rPr>
              <a:t>If you choose to roll over Nominal Roll data from the previous year, any previously selected accommodation objectives will also carry forward.</a:t>
            </a:r>
          </a:p>
          <a:p>
            <a:br>
              <a:rPr lang="en-US" sz="900" b="0" i="0" kern="1200" dirty="0">
                <a:solidFill>
                  <a:schemeClr val="tx1"/>
                </a:solidFill>
                <a:effectLst/>
                <a:latin typeface="Arial" charset="0"/>
                <a:ea typeface="+mn-ea"/>
                <a:cs typeface="+mn-cs"/>
              </a:rPr>
            </a:br>
            <a:r>
              <a:rPr lang="en-US" sz="900" b="0" i="0" kern="1200" dirty="0">
                <a:solidFill>
                  <a:schemeClr val="tx1"/>
                </a:solidFill>
                <a:effectLst/>
                <a:latin typeface="Arial" charset="0"/>
                <a:ea typeface="+mn-ea"/>
                <a:cs typeface="+mn-cs"/>
              </a:rPr>
              <a:t>It is strongly recommended that you </a:t>
            </a:r>
            <a:r>
              <a:rPr lang="en-US" sz="900" b="1" i="0" kern="1200" dirty="0">
                <a:solidFill>
                  <a:schemeClr val="tx1"/>
                </a:solidFill>
                <a:effectLst/>
                <a:latin typeface="Arial" charset="0"/>
                <a:ea typeface="+mn-ea"/>
                <a:cs typeface="+mn-cs"/>
              </a:rPr>
              <a:t>review all students</a:t>
            </a:r>
            <a:r>
              <a:rPr lang="en-US" sz="900" b="0" i="0" kern="1200" dirty="0">
                <a:solidFill>
                  <a:schemeClr val="tx1"/>
                </a:solidFill>
                <a:effectLst/>
                <a:latin typeface="Arial" charset="0"/>
                <a:ea typeface="+mn-ea"/>
                <a:cs typeface="+mn-cs"/>
              </a:rPr>
              <a:t> with an accommodation type from the prior year and </a:t>
            </a:r>
            <a:r>
              <a:rPr lang="en-US" sz="900" b="1" i="0" kern="1200" dirty="0">
                <a:solidFill>
                  <a:schemeClr val="tx1"/>
                </a:solidFill>
                <a:effectLst/>
                <a:latin typeface="Arial" charset="0"/>
                <a:ea typeface="+mn-ea"/>
                <a:cs typeface="+mn-cs"/>
              </a:rPr>
              <a:t>update objectives</a:t>
            </a:r>
            <a:r>
              <a:rPr lang="en-US" sz="900" b="0" i="0" kern="1200" dirty="0">
                <a:solidFill>
                  <a:schemeClr val="tx1"/>
                </a:solidFill>
                <a:effectLst/>
                <a:latin typeface="Arial" charset="0"/>
                <a:ea typeface="+mn-ea"/>
                <a:cs typeface="+mn-cs"/>
              </a:rPr>
              <a:t> as needed to reflect the current year’s circumstances—either by adding or removing objectives as appropriate.</a:t>
            </a:r>
          </a:p>
          <a:p>
            <a:br>
              <a:rPr lang="en-US" sz="1800" dirty="0"/>
            </a:br>
            <a:endParaRPr lang="en-US" dirty="0"/>
          </a:p>
        </p:txBody>
      </p:sp>
      <p:sp>
        <p:nvSpPr>
          <p:cNvPr id="4" name="Slide Number Placeholder 3"/>
          <p:cNvSpPr>
            <a:spLocks noGrp="1"/>
          </p:cNvSpPr>
          <p:nvPr>
            <p:ph type="sldNum" sz="quarter" idx="10"/>
          </p:nvPr>
        </p:nvSpPr>
        <p:spPr/>
        <p:txBody>
          <a:bodyPr/>
          <a:lstStyle/>
          <a:p>
            <a:pPr marL="0" marR="0" lvl="0" indent="0" algn="r" defTabSz="957535" rtl="0" eaLnBrk="1" fontAlgn="base" latinLnBrk="0" hangingPunct="1">
              <a:lnSpc>
                <a:spcPct val="100000"/>
              </a:lnSpc>
              <a:spcBef>
                <a:spcPct val="0"/>
              </a:spcBef>
              <a:spcAft>
                <a:spcPct val="0"/>
              </a:spcAft>
              <a:buClrTx/>
              <a:buSzTx/>
              <a:buFontTx/>
              <a:buNone/>
              <a:tabLst/>
              <a:defRPr/>
            </a:pPr>
            <a:fld id="{FE284EBD-CBB1-4A99-ABB1-E39FD7904359}" type="slidenum">
              <a:rPr kumimoji="0" lang="en-CA" sz="11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57535" rtl="0" eaLnBrk="1" fontAlgn="base" latinLnBrk="0" hangingPunct="1">
                <a:lnSpc>
                  <a:spcPct val="100000"/>
                </a:lnSpc>
                <a:spcBef>
                  <a:spcPct val="0"/>
                </a:spcBef>
                <a:spcAft>
                  <a:spcPct val="0"/>
                </a:spcAft>
                <a:buClrTx/>
                <a:buSzTx/>
                <a:buFontTx/>
                <a:buNone/>
                <a:tabLst/>
                <a:defRPr/>
              </a:pPr>
              <a:t>52</a:t>
            </a:fld>
            <a:endParaRPr kumimoji="0" lang="en-CA" sz="11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40691796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5639">
              <a:defRPr/>
            </a:pPr>
            <a:endParaRPr lang="en-US" dirty="0"/>
          </a:p>
        </p:txBody>
      </p:sp>
      <p:sp>
        <p:nvSpPr>
          <p:cNvPr id="4" name="Slide Number Placeholder 3"/>
          <p:cNvSpPr>
            <a:spLocks noGrp="1"/>
          </p:cNvSpPr>
          <p:nvPr>
            <p:ph type="sldNum" sz="quarter" idx="10"/>
          </p:nvPr>
        </p:nvSpPr>
        <p:spPr/>
        <p:txBody>
          <a:bodyPr/>
          <a:lstStyle/>
          <a:p>
            <a:pPr marL="0" marR="0" lvl="0" indent="0" algn="r" defTabSz="957535" rtl="0" eaLnBrk="1" fontAlgn="base" latinLnBrk="0" hangingPunct="1">
              <a:lnSpc>
                <a:spcPct val="100000"/>
              </a:lnSpc>
              <a:spcBef>
                <a:spcPct val="0"/>
              </a:spcBef>
              <a:spcAft>
                <a:spcPct val="0"/>
              </a:spcAft>
              <a:buClrTx/>
              <a:buSzTx/>
              <a:buFontTx/>
              <a:buNone/>
              <a:tabLst/>
              <a:defRPr/>
            </a:pPr>
            <a:fld id="{FE284EBD-CBB1-4A99-ABB1-E39FD7904359}" type="slidenum">
              <a:rPr kumimoji="0" lang="en-CA" sz="11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57535" rtl="0" eaLnBrk="1" fontAlgn="base" latinLnBrk="0" hangingPunct="1">
                <a:lnSpc>
                  <a:spcPct val="100000"/>
                </a:lnSpc>
                <a:spcBef>
                  <a:spcPct val="0"/>
                </a:spcBef>
                <a:spcAft>
                  <a:spcPct val="0"/>
                </a:spcAft>
                <a:buClrTx/>
                <a:buSzTx/>
                <a:buFontTx/>
                <a:buNone/>
                <a:tabLst/>
                <a:defRPr/>
              </a:pPr>
              <a:t>53</a:t>
            </a:fld>
            <a:endParaRPr kumimoji="0" lang="en-CA" sz="11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8847861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55639"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57535" rtl="0" eaLnBrk="1" fontAlgn="base" latinLnBrk="0" hangingPunct="1">
              <a:lnSpc>
                <a:spcPct val="100000"/>
              </a:lnSpc>
              <a:spcBef>
                <a:spcPct val="0"/>
              </a:spcBef>
              <a:spcAft>
                <a:spcPct val="0"/>
              </a:spcAft>
              <a:buClrTx/>
              <a:buSzTx/>
              <a:buFontTx/>
              <a:buNone/>
              <a:tabLst/>
              <a:defRPr/>
            </a:pPr>
            <a:fld id="{FE284EBD-CBB1-4A99-ABB1-E39FD7904359}" type="slidenum">
              <a:rPr kumimoji="0" lang="en-CA" sz="11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57535" rtl="0" eaLnBrk="1" fontAlgn="base" latinLnBrk="0" hangingPunct="1">
                <a:lnSpc>
                  <a:spcPct val="100000"/>
                </a:lnSpc>
                <a:spcBef>
                  <a:spcPct val="0"/>
                </a:spcBef>
                <a:spcAft>
                  <a:spcPct val="0"/>
                </a:spcAft>
                <a:buClrTx/>
                <a:buSzTx/>
                <a:buFontTx/>
                <a:buNone/>
                <a:tabLst/>
                <a:defRPr/>
              </a:pPr>
              <a:t>54</a:t>
            </a:fld>
            <a:endParaRPr kumimoji="0" lang="en-CA" sz="11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9134517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b="1" dirty="0"/>
              <a:t>Answer:</a:t>
            </a:r>
            <a:r>
              <a:rPr lang="en-US" sz="1000" b="1" baseline="0" dirty="0"/>
              <a:t> </a:t>
            </a:r>
            <a:r>
              <a:rPr lang="en-US" sz="1000" b="0" dirty="0"/>
              <a:t>Yes, this student could be a candidate for Accommodation. As the student does not fall under pre-approval, and this would be considered unique circumstances, a request for accommodation must be submitted to </a:t>
            </a:r>
            <a:r>
              <a:rPr lang="en-CA" sz="1000" b="0" u="sng" dirty="0">
                <a:solidFill>
                  <a:srgbClr val="0563C1"/>
                </a:solidFill>
                <a:effectLst/>
                <a:latin typeface="Calibri" panose="020F0502020204030204" pitchFamily="34" charset="0"/>
                <a:ea typeface="Calibri" panose="020F0502020204030204" pitchFamily="34" charset="0"/>
                <a:hlinkClick r:id="rId3"/>
              </a:rPr>
              <a:t>bceducation@sac-isc.gc.ca</a:t>
            </a:r>
            <a:r>
              <a:rPr lang="en-CA" sz="1000" b="0" u="sng" dirty="0">
                <a:solidFill>
                  <a:srgbClr val="0563C1"/>
                </a:solidFill>
                <a:effectLst/>
                <a:latin typeface="Calibri" panose="020F0502020204030204" pitchFamily="34" charset="0"/>
                <a:ea typeface="Calibri" panose="020F0502020204030204" pitchFamily="34" charset="0"/>
              </a:rPr>
              <a:t> </a:t>
            </a:r>
            <a:r>
              <a:rPr lang="en-US" sz="1000" b="0" dirty="0"/>
              <a:t>for this student before October 15</a:t>
            </a:r>
            <a:r>
              <a:rPr lang="en-US" sz="1000" b="0" baseline="30000" dirty="0"/>
              <a:t>th </a:t>
            </a:r>
            <a:r>
              <a:rPr lang="en-US" sz="1000" b="0" dirty="0"/>
              <a:t>or ideally, before the start of the school year. As the student is not returning home </a:t>
            </a:r>
            <a:r>
              <a:rPr lang="en-US" sz="1000" b="0" i="1" dirty="0"/>
              <a:t>every weekend</a:t>
            </a:r>
            <a:r>
              <a:rPr lang="en-US" sz="1000" b="0" i="0" dirty="0"/>
              <a:t>, it is recommended to choose Residence or Room &amp; Board – 7 Day.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000" b="0" i="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b="0" i="0" dirty="0"/>
              <a:t>Note: This student fits the residency requirement of ‘ordinarily resident on reserve’ as they are only temporarily leaving community for the school year, and their usual home is on-reserve. </a:t>
            </a:r>
            <a:endParaRPr lang="en-US" sz="1000" b="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000" b="1"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55</a:t>
            </a:fld>
            <a:endParaRPr lang="en-CA" dirty="0"/>
          </a:p>
        </p:txBody>
      </p:sp>
    </p:spTree>
    <p:extLst>
      <p:ext uri="{BB962C8B-B14F-4D97-AF65-F5344CB8AC3E}">
        <p14:creationId xmlns:p14="http://schemas.microsoft.com/office/powerpoint/2010/main" val="321571207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b="1" dirty="0"/>
              <a:t>Answer:</a:t>
            </a:r>
            <a:r>
              <a:rPr lang="en-US" sz="1000" b="1" baseline="0" dirty="0"/>
              <a:t> </a:t>
            </a:r>
            <a:r>
              <a:rPr lang="en-US" sz="1000" b="0" dirty="0"/>
              <a:t>No, this student would not be a candidate for Accommodation, despite falling under pre-approval. This is because they and their parents live </a:t>
            </a:r>
            <a:r>
              <a:rPr lang="en-US" sz="1000" b="0" i="1" dirty="0"/>
              <a:t>permanently</a:t>
            </a:r>
            <a:r>
              <a:rPr lang="en-US" sz="1000" b="0" dirty="0"/>
              <a:t> in the city (‘their parents guardians and family live in the city’), so the student does not fall under the category of ‘ordinarily resident on-reserve’.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000" b="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b="1" dirty="0"/>
              <a:t>Reminder: </a:t>
            </a:r>
            <a:r>
              <a:rPr lang="en-US" sz="1000" b="0" dirty="0"/>
              <a:t>To be eligible for accommodation supports, the student must be ordinarily resident on-reserve and their </a:t>
            </a:r>
            <a:r>
              <a:rPr lang="en-US" sz="1000" b="0" i="1" dirty="0"/>
              <a:t>usual </a:t>
            </a:r>
            <a:r>
              <a:rPr lang="en-US" sz="1000" b="0" i="0" dirty="0"/>
              <a:t>home</a:t>
            </a:r>
            <a:r>
              <a:rPr lang="en-US" sz="1000" b="0" dirty="0"/>
              <a:t> needs to be located on-reserve. Accommodation can only be utilized when students board temporarily during the school year and return to their usual home on-reserve during the summer/holidays and after leaving. Accommodation is not eligible for students who permanently live off-reserve year-round. Per BCTEA, the definition of ordinarily resident on reserve is “…</a:t>
            </a:r>
            <a:r>
              <a:rPr lang="en-CA" sz="1000" i="1" dirty="0">
                <a:solidFill>
                  <a:srgbClr val="31333B"/>
                </a:solidFill>
                <a:latin typeface="Trebuchet MS" panose="020B0603020202020204" pitchFamily="34" charset="0"/>
                <a:cs typeface="Segoe UI Semilight" panose="020B0402040204020203" pitchFamily="34" charset="0"/>
              </a:rPr>
              <a:t>the</a:t>
            </a:r>
            <a:r>
              <a:rPr lang="en-CA" sz="1000" dirty="0">
                <a:solidFill>
                  <a:srgbClr val="31333B"/>
                </a:solidFill>
                <a:latin typeface="Trebuchet MS" panose="020B0603020202020204" pitchFamily="34" charset="0"/>
                <a:cs typeface="Segoe UI Semilight" panose="020B0402040204020203" pitchFamily="34" charset="0"/>
              </a:rPr>
              <a:t> </a:t>
            </a:r>
            <a:r>
              <a:rPr lang="en-CA" sz="1000" i="1" dirty="0">
                <a:solidFill>
                  <a:srgbClr val="31333B"/>
                </a:solidFill>
                <a:latin typeface="Trebuchet MS" panose="020B0603020202020204" pitchFamily="34" charset="0"/>
                <a:cs typeface="Segoe UI Semilight" panose="020B0402040204020203" pitchFamily="34" charset="0"/>
              </a:rPr>
              <a:t>student usually lives at a civic address on reserve, is a child in joint custody who lives on reserve most of the time or is staying on reserve and has no usual home elsewhere. Students continue to be considered ordinarily resident on reserve </a:t>
            </a:r>
            <a:r>
              <a:rPr lang="en-CA" sz="1000" i="1" u="sng" dirty="0">
                <a:solidFill>
                  <a:srgbClr val="31333B"/>
                </a:solidFill>
                <a:latin typeface="Trebuchet MS" panose="020B0603020202020204" pitchFamily="34" charset="0"/>
                <a:cs typeface="Segoe UI Semilight" panose="020B0402040204020203" pitchFamily="34" charset="0"/>
              </a:rPr>
              <a:t>if they return to live on reserve </a:t>
            </a:r>
            <a:r>
              <a:rPr lang="en-CA" sz="1000" i="1" dirty="0">
                <a:solidFill>
                  <a:srgbClr val="31333B"/>
                </a:solidFill>
                <a:latin typeface="Trebuchet MS" panose="020B0603020202020204" pitchFamily="34" charset="0"/>
                <a:cs typeface="Segoe UI Semilight" panose="020B0402040204020203" pitchFamily="34" charset="0"/>
              </a:rPr>
              <a:t>with their parents, guardians or maintainers during the year, even if they live elsewhere while attending school or working at a summer job.”</a:t>
            </a:r>
            <a:endParaRPr lang="en-US" sz="1000" b="1"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56</a:t>
            </a:fld>
            <a:endParaRPr lang="en-CA" dirty="0"/>
          </a:p>
        </p:txBody>
      </p:sp>
    </p:spTree>
    <p:extLst>
      <p:ext uri="{BB962C8B-B14F-4D97-AF65-F5344CB8AC3E}">
        <p14:creationId xmlns:p14="http://schemas.microsoft.com/office/powerpoint/2010/main" val="326372897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57</a:t>
            </a:fld>
            <a:endParaRPr lang="en-CA" dirty="0"/>
          </a:p>
        </p:txBody>
      </p:sp>
    </p:spTree>
    <p:extLst>
      <p:ext uri="{BB962C8B-B14F-4D97-AF65-F5344CB8AC3E}">
        <p14:creationId xmlns:p14="http://schemas.microsoft.com/office/powerpoint/2010/main" val="212570895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58</a:t>
            </a:fld>
            <a:endParaRPr lang="en-CA" dirty="0"/>
          </a:p>
        </p:txBody>
      </p:sp>
    </p:spTree>
    <p:extLst>
      <p:ext uri="{BB962C8B-B14F-4D97-AF65-F5344CB8AC3E}">
        <p14:creationId xmlns:p14="http://schemas.microsoft.com/office/powerpoint/2010/main" val="190737685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i="0" kern="1200" dirty="0">
                <a:solidFill>
                  <a:schemeClr val="tx1"/>
                </a:solidFill>
                <a:effectLst/>
                <a:latin typeface="Arial" charset="0"/>
                <a:ea typeface="+mn-ea"/>
                <a:cs typeface="+mn-cs"/>
              </a:rPr>
              <a:t>The </a:t>
            </a:r>
            <a:r>
              <a:rPr lang="en-US" sz="1000" b="1" i="0" kern="1200" dirty="0">
                <a:solidFill>
                  <a:schemeClr val="tx1"/>
                </a:solidFill>
                <a:effectLst/>
                <a:latin typeface="Arial" charset="0"/>
                <a:ea typeface="+mn-ea"/>
                <a:cs typeface="+mn-cs"/>
              </a:rPr>
              <a:t>Additions to Grades/Programs</a:t>
            </a:r>
            <a:r>
              <a:rPr lang="en-US" sz="1000" b="0" i="0" kern="1200" dirty="0">
                <a:solidFill>
                  <a:schemeClr val="tx1"/>
                </a:solidFill>
                <a:effectLst/>
                <a:latin typeface="Arial" charset="0"/>
                <a:ea typeface="+mn-ea"/>
                <a:cs typeface="+mn-cs"/>
              </a:rPr>
              <a:t> process is most relevant for First Nations currently operating, or planning to operate, their own K–12 school or adult education program/school on-reserve.</a:t>
            </a:r>
          </a:p>
          <a:p>
            <a:endParaRPr lang="en-US" sz="1000" b="0" i="0" kern="1200" dirty="0">
              <a:solidFill>
                <a:schemeClr val="tx1"/>
              </a:solidFill>
              <a:effectLst/>
              <a:latin typeface="Arial" charset="0"/>
              <a:ea typeface="+mn-ea"/>
              <a:cs typeface="+mn-cs"/>
            </a:endParaRPr>
          </a:p>
          <a:p>
            <a:r>
              <a:rPr lang="en-US" sz="1000" b="0" i="0" kern="1200" dirty="0">
                <a:solidFill>
                  <a:schemeClr val="tx1"/>
                </a:solidFill>
                <a:effectLst/>
                <a:latin typeface="Arial" charset="0"/>
                <a:ea typeface="+mn-ea"/>
                <a:cs typeface="+mn-cs"/>
              </a:rPr>
              <a:t>Application required when:</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Adding a new grade to an existing First Nations school (including Independent First Nations Schools)</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Changing the instructional facility used to offer on-reserve K-12 or adult programming</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Launching a new on-reserve First Nations adult education program or school </a:t>
            </a:r>
          </a:p>
          <a:p>
            <a:pPr lvl="1"/>
            <a:endParaRPr lang="en-US" sz="1000" b="0" i="0" kern="1200" dirty="0">
              <a:solidFill>
                <a:schemeClr val="tx1"/>
              </a:solidFill>
              <a:effectLst/>
              <a:latin typeface="Arial" charset="0"/>
              <a:ea typeface="+mn-ea"/>
              <a:cs typeface="+mn-cs"/>
            </a:endParaRPr>
          </a:p>
          <a:p>
            <a:r>
              <a:rPr lang="en-US" sz="1000" b="0" i="0" kern="1200" dirty="0">
                <a:solidFill>
                  <a:schemeClr val="tx1"/>
                </a:solidFill>
                <a:effectLst/>
                <a:latin typeface="Arial" charset="0"/>
                <a:ea typeface="+mn-ea"/>
                <a:cs typeface="+mn-cs"/>
              </a:rPr>
              <a:t>Approval from ISC BC is necessary to:</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Access </a:t>
            </a:r>
            <a:r>
              <a:rPr lang="en-US" sz="1000" b="1" i="0" kern="1200" dirty="0">
                <a:solidFill>
                  <a:schemeClr val="tx1"/>
                </a:solidFill>
                <a:effectLst/>
                <a:latin typeface="Arial" charset="0"/>
                <a:ea typeface="+mn-ea"/>
                <a:cs typeface="+mn-cs"/>
              </a:rPr>
              <a:t>BCTEA tuition funding</a:t>
            </a:r>
            <a:r>
              <a:rPr lang="en-US" sz="1000" b="0" i="0" kern="1200" dirty="0">
                <a:solidFill>
                  <a:schemeClr val="tx1"/>
                </a:solidFill>
                <a:effectLst/>
                <a:latin typeface="Arial" charset="0"/>
                <a:ea typeface="+mn-ea"/>
                <a:cs typeface="+mn-cs"/>
              </a:rPr>
              <a:t> for new on-reserve school grades/programs</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Ensure the grade/program appears in </a:t>
            </a:r>
            <a:r>
              <a:rPr lang="en-US" sz="1000" b="1" i="0" kern="1200" dirty="0">
                <a:solidFill>
                  <a:schemeClr val="tx1"/>
                </a:solidFill>
                <a:effectLst/>
                <a:latin typeface="Arial" charset="0"/>
                <a:ea typeface="+mn-ea"/>
                <a:cs typeface="+mn-cs"/>
              </a:rPr>
              <a:t>EIS</a:t>
            </a:r>
            <a:r>
              <a:rPr lang="en-US" sz="1000" b="0" i="0" kern="1200" dirty="0">
                <a:solidFill>
                  <a:schemeClr val="tx1"/>
                </a:solidFill>
                <a:effectLst/>
                <a:latin typeface="Arial" charset="0"/>
                <a:ea typeface="+mn-ea"/>
                <a:cs typeface="+mn-cs"/>
              </a:rPr>
              <a:t> for Nominal Roll reporting</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Note: Funding is not available until ISC approval is granted</a:t>
            </a:r>
          </a:p>
          <a:p>
            <a:endParaRPr lang="en-US" sz="1000" b="0" i="0" kern="1200" dirty="0">
              <a:solidFill>
                <a:schemeClr val="tx1"/>
              </a:solidFill>
              <a:effectLst/>
              <a:latin typeface="Arial" charset="0"/>
              <a:ea typeface="+mn-ea"/>
              <a:cs typeface="+mn-cs"/>
            </a:endParaRPr>
          </a:p>
          <a:p>
            <a:r>
              <a:rPr lang="en-US" sz="1000" b="0" i="0" kern="1200" dirty="0">
                <a:solidFill>
                  <a:schemeClr val="tx1"/>
                </a:solidFill>
                <a:effectLst/>
                <a:latin typeface="Arial" charset="0"/>
                <a:ea typeface="+mn-ea"/>
                <a:cs typeface="+mn-cs"/>
              </a:rPr>
              <a:t>For First Nations under </a:t>
            </a:r>
            <a:r>
              <a:rPr lang="en-US" sz="1000" b="1" i="0" kern="1200" dirty="0">
                <a:solidFill>
                  <a:schemeClr val="tx1"/>
                </a:solidFill>
                <a:effectLst/>
                <a:latin typeface="Arial" charset="0"/>
                <a:ea typeface="+mn-ea"/>
                <a:cs typeface="+mn-cs"/>
              </a:rPr>
              <a:t>Block agreements</a:t>
            </a:r>
            <a:r>
              <a:rPr lang="en-US" sz="1000" b="0" i="0" kern="1200" dirty="0">
                <a:solidFill>
                  <a:schemeClr val="tx1"/>
                </a:solidFill>
                <a:effectLst/>
                <a:latin typeface="Arial" charset="0"/>
                <a:ea typeface="+mn-ea"/>
                <a:cs typeface="+mn-cs"/>
              </a:rPr>
              <a:t>, approval may still be required for grades not previously authorized.</a:t>
            </a:r>
          </a:p>
          <a:p>
            <a:endParaRPr lang="en-US" sz="1000" b="0" i="0" kern="1200" dirty="0">
              <a:solidFill>
                <a:schemeClr val="tx1"/>
              </a:solidFill>
              <a:effectLst/>
              <a:latin typeface="Arial" charset="0"/>
              <a:ea typeface="+mn-ea"/>
              <a:cs typeface="+mn-cs"/>
            </a:endParaRPr>
          </a:p>
          <a:p>
            <a:r>
              <a:rPr lang="en-US" sz="1000" b="1" i="0" kern="1200" dirty="0">
                <a:solidFill>
                  <a:schemeClr val="tx1"/>
                </a:solidFill>
                <a:effectLst/>
                <a:latin typeface="Arial" charset="0"/>
                <a:ea typeface="+mn-ea"/>
                <a:cs typeface="+mn-cs"/>
              </a:rPr>
              <a:t>Timing matters</a:t>
            </a:r>
            <a:r>
              <a:rPr lang="en-US" sz="1000" b="0" i="0" kern="1200" dirty="0">
                <a:solidFill>
                  <a:schemeClr val="tx1"/>
                </a:solidFill>
                <a:effectLst/>
                <a:latin typeface="Arial" charset="0"/>
                <a:ea typeface="+mn-ea"/>
                <a:cs typeface="+mn-cs"/>
              </a:rPr>
              <a:t>:</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The next application cycle is for the 2026–2027 school year</a:t>
            </a:r>
          </a:p>
          <a:p>
            <a:pPr marL="857250" lvl="2" indent="-171450">
              <a:buFont typeface="Arial" panose="020B0604020202020204" pitchFamily="34" charset="0"/>
              <a:buChar char="•"/>
            </a:pPr>
            <a:r>
              <a:rPr lang="en-US" sz="1000" b="0" i="0" kern="1200" dirty="0">
                <a:solidFill>
                  <a:schemeClr val="tx1"/>
                </a:solidFill>
                <a:effectLst/>
                <a:latin typeface="Arial" charset="0"/>
                <a:ea typeface="+mn-ea"/>
                <a:cs typeface="+mn-cs"/>
              </a:rPr>
              <a:t>Applications are due by January 31, 2026</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Applications for September 2025 should have already been submitted by January 31, 2025</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While ISC accepts applications year-round, late submissions are </a:t>
            </a:r>
            <a:r>
              <a:rPr lang="en-US" sz="1000" b="1" i="0" kern="1200" dirty="0">
                <a:solidFill>
                  <a:schemeClr val="tx1"/>
                </a:solidFill>
                <a:effectLst/>
                <a:latin typeface="Arial" charset="0"/>
                <a:ea typeface="+mn-ea"/>
                <a:cs typeface="+mn-cs"/>
              </a:rPr>
              <a:t>not guaranteed </a:t>
            </a:r>
            <a:r>
              <a:rPr lang="en-US" sz="1000" b="0" i="0" kern="1200" dirty="0">
                <a:solidFill>
                  <a:schemeClr val="tx1"/>
                </a:solidFill>
                <a:effectLst/>
                <a:latin typeface="Arial" charset="0"/>
                <a:ea typeface="+mn-ea"/>
                <a:cs typeface="+mn-cs"/>
              </a:rPr>
              <a:t>to be approved in time for fall implementation</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At this point, any new submissions will be reviewed for </a:t>
            </a:r>
            <a:r>
              <a:rPr lang="en-US" sz="1000" b="1" i="0" kern="1200" dirty="0">
                <a:solidFill>
                  <a:schemeClr val="tx1"/>
                </a:solidFill>
                <a:effectLst/>
                <a:latin typeface="Arial" charset="0"/>
                <a:ea typeface="+mn-ea"/>
                <a:cs typeface="+mn-cs"/>
              </a:rPr>
              <a:t>2026–2027</a:t>
            </a:r>
            <a:r>
              <a:rPr lang="en-US" sz="1000" b="0" i="0" kern="1200" dirty="0">
                <a:solidFill>
                  <a:schemeClr val="tx1"/>
                </a:solidFill>
                <a:effectLst/>
                <a:latin typeface="Arial" charset="0"/>
                <a:ea typeface="+mn-ea"/>
                <a:cs typeface="+mn-cs"/>
              </a:rPr>
              <a:t>, not the current 2025–2026 school year</a:t>
            </a:r>
          </a:p>
          <a:p>
            <a:endParaRPr lang="en-US" sz="1000" b="0" i="0" kern="1200" dirty="0">
              <a:solidFill>
                <a:schemeClr val="tx1"/>
              </a:solidFill>
              <a:effectLst/>
              <a:latin typeface="Arial" charset="0"/>
              <a:ea typeface="+mn-ea"/>
              <a:cs typeface="+mn-cs"/>
            </a:endParaRPr>
          </a:p>
          <a:p>
            <a:r>
              <a:rPr lang="en-US" sz="1000" b="0" i="0" kern="1200" dirty="0">
                <a:solidFill>
                  <a:schemeClr val="tx1"/>
                </a:solidFill>
                <a:effectLst/>
                <a:latin typeface="Arial" charset="0"/>
                <a:ea typeface="+mn-ea"/>
                <a:cs typeface="+mn-cs"/>
              </a:rPr>
              <a:t>If you have not yet applied for a 2025–26 addition and plan to operate this fall, please contact </a:t>
            </a:r>
            <a:r>
              <a:rPr lang="en-US" sz="1000" b="1" i="0" kern="1200" dirty="0">
                <a:solidFill>
                  <a:schemeClr val="tx1"/>
                </a:solidFill>
                <a:effectLst/>
                <a:latin typeface="Arial" charset="0"/>
                <a:ea typeface="+mn-ea"/>
                <a:cs typeface="+mn-cs"/>
              </a:rPr>
              <a:t>ISC BC Education</a:t>
            </a:r>
            <a:r>
              <a:rPr lang="en-US" sz="1000" b="0" i="0" kern="1200" dirty="0">
                <a:solidFill>
                  <a:schemeClr val="tx1"/>
                </a:solidFill>
                <a:effectLst/>
                <a:latin typeface="Arial" charset="0"/>
                <a:ea typeface="+mn-ea"/>
                <a:cs typeface="+mn-cs"/>
              </a:rPr>
              <a:t> immediately. </a:t>
            </a: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59</a:t>
            </a:fld>
            <a:endParaRPr lang="en-CA" dirty="0"/>
          </a:p>
        </p:txBody>
      </p:sp>
    </p:spTree>
    <p:extLst>
      <p:ext uri="{BB962C8B-B14F-4D97-AF65-F5344CB8AC3E}">
        <p14:creationId xmlns:p14="http://schemas.microsoft.com/office/powerpoint/2010/main" val="32111275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6</a:t>
            </a:fld>
            <a:endParaRPr lang="en-CA" dirty="0"/>
          </a:p>
        </p:txBody>
      </p:sp>
    </p:spTree>
    <p:extLst>
      <p:ext uri="{BB962C8B-B14F-4D97-AF65-F5344CB8AC3E}">
        <p14:creationId xmlns:p14="http://schemas.microsoft.com/office/powerpoint/2010/main" val="155590887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32F887-657B-D677-265C-26EEA129B6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B7C540-DAD1-B6BA-8016-8405C1B614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C6F35E-53BE-4BA0-2914-4BF5C7B10F71}"/>
              </a:ext>
            </a:extLst>
          </p:cNvPr>
          <p:cNvSpPr>
            <a:spLocks noGrp="1"/>
          </p:cNvSpPr>
          <p:nvPr>
            <p:ph type="body" idx="1"/>
          </p:nvPr>
        </p:nvSpPr>
        <p:spPr/>
        <p:txBody>
          <a:bodyPr/>
          <a:lstStyle/>
          <a:p>
            <a:pPr lvl="0"/>
            <a:r>
              <a:rPr lang="en-US" sz="1000" b="0" i="0" kern="1200" dirty="0">
                <a:solidFill>
                  <a:schemeClr val="tx1"/>
                </a:solidFill>
                <a:effectLst/>
                <a:latin typeface="Arial" charset="0"/>
                <a:ea typeface="+mn-ea"/>
                <a:cs typeface="+mn-cs"/>
              </a:rPr>
              <a:t>This slide outlines key reminders for First Nations that are </a:t>
            </a:r>
            <a:r>
              <a:rPr lang="en-US" sz="1000" b="1" i="0" kern="1200" dirty="0">
                <a:solidFill>
                  <a:schemeClr val="tx1"/>
                </a:solidFill>
                <a:effectLst/>
                <a:latin typeface="Arial" charset="0"/>
                <a:ea typeface="+mn-ea"/>
                <a:cs typeface="+mn-cs"/>
              </a:rPr>
              <a:t>approved by ISC to operate an adult education program in community (on-reserve):</a:t>
            </a:r>
          </a:p>
          <a:p>
            <a:pPr lvl="0"/>
            <a:endParaRPr lang="en-US" sz="1000" b="0" i="0" kern="1200" dirty="0">
              <a:solidFill>
                <a:schemeClr val="tx1"/>
              </a:solidFill>
              <a:effectLst/>
              <a:latin typeface="Arial" charset="0"/>
              <a:ea typeface="+mn-ea"/>
              <a:cs typeface="+mn-cs"/>
            </a:endParaRPr>
          </a:p>
          <a:p>
            <a:r>
              <a:rPr lang="en-US" sz="1000" b="1" i="0" kern="1200" dirty="0">
                <a:solidFill>
                  <a:schemeClr val="tx1"/>
                </a:solidFill>
                <a:effectLst/>
                <a:latin typeface="Arial" charset="0"/>
                <a:ea typeface="+mn-ea"/>
                <a:cs typeface="+mn-cs"/>
              </a:rPr>
              <a:t>Course Eligibility Based on Graduation Status</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Your adult students’ FTE value can only consist of eligible courses, dependent on the students’ graduation status.</a:t>
            </a:r>
          </a:p>
          <a:p>
            <a:pPr marL="514350" lvl="1" indent="-171450">
              <a:buFont typeface="Arial" panose="020B0604020202020204" pitchFamily="34" charset="0"/>
              <a:buChar char="•"/>
            </a:pPr>
            <a:r>
              <a:rPr lang="en-US" sz="1000" b="1" i="0" kern="1200" dirty="0">
                <a:solidFill>
                  <a:schemeClr val="tx1"/>
                </a:solidFill>
                <a:effectLst/>
                <a:latin typeface="Arial" charset="0"/>
                <a:ea typeface="+mn-ea"/>
                <a:cs typeface="+mn-cs"/>
              </a:rPr>
              <a:t>Ungraduated Adults</a:t>
            </a:r>
            <a:r>
              <a:rPr lang="en-US" sz="1000" b="0" i="0" kern="1200" dirty="0">
                <a:solidFill>
                  <a:schemeClr val="tx1"/>
                </a:solidFill>
                <a:effectLst/>
                <a:latin typeface="Arial" charset="0"/>
                <a:ea typeface="+mn-ea"/>
                <a:cs typeface="+mn-cs"/>
              </a:rPr>
              <a:t>: For students who have not received a BC Graduation or Adult Graduation Certificate, they can be funded for any elementary or secondary courses that contribute credits toward their Graduation Certificate. </a:t>
            </a:r>
          </a:p>
          <a:p>
            <a:pPr marL="5143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b="1" i="0" kern="1200" dirty="0">
                <a:solidFill>
                  <a:schemeClr val="tx1"/>
                </a:solidFill>
                <a:effectLst/>
                <a:latin typeface="Arial" charset="0"/>
                <a:ea typeface="+mn-ea"/>
                <a:cs typeface="+mn-cs"/>
              </a:rPr>
              <a:t>Graduated Adults</a:t>
            </a:r>
            <a:r>
              <a:rPr lang="en-US" sz="1000" b="0" i="0" kern="1200" dirty="0">
                <a:solidFill>
                  <a:schemeClr val="tx1"/>
                </a:solidFill>
                <a:effectLst/>
                <a:latin typeface="Arial" charset="0"/>
                <a:ea typeface="+mn-ea"/>
                <a:cs typeface="+mn-cs"/>
              </a:rPr>
              <a:t>: For students already hold a BC Graduation Certificate or Adult Dogwood. They can only be funded for specific secondary-level upgrading courses. The full list of courses is available in the Appendix of the Nominal Roll Instructions, and on the Province of British Columbia’s website here: </a:t>
            </a:r>
            <a:r>
              <a:rPr lang="en-US" sz="900" u="sng" kern="1200" dirty="0">
                <a:solidFill>
                  <a:schemeClr val="tx1"/>
                </a:solidFill>
                <a:effectLst/>
                <a:latin typeface="Arial" charset="0"/>
                <a:ea typeface="+mn-ea"/>
                <a:cs typeface="+mn-cs"/>
              </a:rPr>
              <a:t>https://www2.gov.bc.ca/gov/content/education-training/adult-education/adult-upgrading/already-graduated </a:t>
            </a:r>
            <a:endParaRPr lang="en-US" sz="1000" b="0" i="0" kern="1200" dirty="0">
              <a:solidFill>
                <a:schemeClr val="tx1"/>
              </a:solidFill>
              <a:effectLst/>
              <a:latin typeface="Arial" charset="0"/>
              <a:ea typeface="+mn-ea"/>
              <a:cs typeface="+mn-cs"/>
            </a:endParaRPr>
          </a:p>
          <a:p>
            <a:pPr marL="342900" lvl="1" indent="0">
              <a:buFont typeface="Arial" panose="020B0604020202020204" pitchFamily="34" charset="0"/>
              <a:buNone/>
            </a:pPr>
            <a:endParaRPr lang="en-US" sz="1000" b="0" i="0" kern="1200" dirty="0">
              <a:solidFill>
                <a:schemeClr val="tx1"/>
              </a:solidFill>
              <a:effectLst/>
              <a:latin typeface="Arial" charset="0"/>
              <a:ea typeface="+mn-ea"/>
              <a:cs typeface="+mn-cs"/>
            </a:endParaRPr>
          </a:p>
          <a:p>
            <a:r>
              <a:rPr lang="en-US" sz="1000" b="1" i="0" kern="1200" dirty="0">
                <a:solidFill>
                  <a:schemeClr val="tx1"/>
                </a:solidFill>
                <a:effectLst/>
                <a:latin typeface="Arial" charset="0"/>
                <a:ea typeface="+mn-ea"/>
                <a:cs typeface="+mn-cs"/>
              </a:rPr>
              <a:t>FTE (Full-Time Equivalent) Considerations</a:t>
            </a:r>
            <a:endParaRPr lang="en-US" sz="1000" b="0" i="0" kern="1200" dirty="0">
              <a:solidFill>
                <a:schemeClr val="tx1"/>
              </a:solidFill>
              <a:effectLst/>
              <a:latin typeface="Arial" charset="0"/>
              <a:ea typeface="+mn-ea"/>
              <a:cs typeface="+mn-cs"/>
            </a:endParaRP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Adult student FTE values in the Education Information System (EIS) </a:t>
            </a:r>
            <a:r>
              <a:rPr lang="en-US" sz="1000" b="1" i="0" kern="1200" dirty="0">
                <a:solidFill>
                  <a:schemeClr val="tx1"/>
                </a:solidFill>
                <a:effectLst/>
                <a:latin typeface="Arial" charset="0"/>
                <a:ea typeface="+mn-ea"/>
                <a:cs typeface="+mn-cs"/>
              </a:rPr>
              <a:t>must</a:t>
            </a:r>
            <a:r>
              <a:rPr lang="en-US" sz="1000" b="0" i="0" kern="1200" dirty="0">
                <a:solidFill>
                  <a:schemeClr val="tx1"/>
                </a:solidFill>
                <a:effectLst/>
                <a:latin typeface="Arial" charset="0"/>
                <a:ea typeface="+mn-ea"/>
                <a:cs typeface="+mn-cs"/>
              </a:rPr>
              <a:t> reflect the number of courses a student is taking, as with all students.</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Graduation status and learning level both affect how FTE is calculated for adult students, which can make FTE values for adults trickier to determine.</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For example, an adult student taking only 1–2 courses should not be entered as 1.0 FTE, </a:t>
            </a:r>
            <a:r>
              <a:rPr lang="en-US" sz="1000" b="0" i="1" kern="1200" dirty="0">
                <a:solidFill>
                  <a:schemeClr val="tx1"/>
                </a:solidFill>
                <a:effectLst/>
                <a:latin typeface="Arial" charset="0"/>
                <a:ea typeface="+mn-ea"/>
                <a:cs typeface="+mn-cs"/>
              </a:rPr>
              <a:t>unless</a:t>
            </a:r>
            <a:r>
              <a:rPr lang="en-US" sz="1000" b="0" i="0" kern="1200" dirty="0">
                <a:solidFill>
                  <a:schemeClr val="tx1"/>
                </a:solidFill>
                <a:effectLst/>
                <a:latin typeface="Arial" charset="0"/>
                <a:ea typeface="+mn-ea"/>
                <a:cs typeface="+mn-cs"/>
              </a:rPr>
              <a:t> they are at a K4- Grade 7 learning level and have not yet graduated. </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For more information, see the ‘How are Students’ Full-Time Equivalent (FTE) Calculated?’ section of the 2025-2026 Nominal Roll Instructions. It would be advised to refer to this when entering in your adult students’ FTE values in EIS. </a:t>
            </a:r>
          </a:p>
          <a:p>
            <a:pPr marL="514350" lvl="1" indent="-171450">
              <a:buFont typeface="Arial" panose="020B0604020202020204" pitchFamily="34" charset="0"/>
              <a:buChar char="•"/>
            </a:pPr>
            <a:endParaRPr lang="en-US" sz="1000" b="0" i="0" kern="1200" dirty="0">
              <a:solidFill>
                <a:schemeClr val="tx1"/>
              </a:solidFill>
              <a:effectLst/>
              <a:latin typeface="Arial" charset="0"/>
              <a:ea typeface="+mn-ea"/>
              <a:cs typeface="+mn-cs"/>
            </a:endParaRPr>
          </a:p>
          <a:p>
            <a:r>
              <a:rPr lang="en-US" sz="1000" b="1" i="0" kern="1200" dirty="0">
                <a:solidFill>
                  <a:schemeClr val="tx1"/>
                </a:solidFill>
                <a:effectLst/>
                <a:latin typeface="Arial" charset="0"/>
                <a:ea typeface="+mn-ea"/>
                <a:cs typeface="+mn-cs"/>
              </a:rPr>
              <a:t>Enrollment Timing</a:t>
            </a:r>
            <a:endParaRPr lang="en-US" sz="1000" b="0" i="0" kern="1200" dirty="0">
              <a:solidFill>
                <a:schemeClr val="tx1"/>
              </a:solidFill>
              <a:effectLst/>
              <a:latin typeface="Arial" charset="0"/>
              <a:ea typeface="+mn-ea"/>
              <a:cs typeface="+mn-cs"/>
            </a:endParaRP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All adult students must be enrolled by the </a:t>
            </a:r>
            <a:r>
              <a:rPr lang="en-US" sz="1000" b="1" i="0" kern="1200" dirty="0">
                <a:solidFill>
                  <a:schemeClr val="tx1"/>
                </a:solidFill>
                <a:effectLst/>
                <a:latin typeface="Arial" charset="0"/>
                <a:ea typeface="+mn-ea"/>
                <a:cs typeface="+mn-cs"/>
              </a:rPr>
              <a:t>Count Date</a:t>
            </a:r>
            <a:r>
              <a:rPr lang="en-US" sz="1000" b="0" i="0" kern="1200" dirty="0">
                <a:solidFill>
                  <a:schemeClr val="tx1"/>
                </a:solidFill>
                <a:effectLst/>
                <a:latin typeface="Arial" charset="0"/>
                <a:ea typeface="+mn-ea"/>
                <a:cs typeface="+mn-cs"/>
              </a:rPr>
              <a:t> to be included on the Nominal Roll.</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As with all students, students who enroll after this date (e.g., in January) are </a:t>
            </a:r>
            <a:r>
              <a:rPr lang="en-US" sz="1000" b="1" i="0" kern="1200" dirty="0">
                <a:solidFill>
                  <a:schemeClr val="tx1"/>
                </a:solidFill>
                <a:effectLst/>
                <a:latin typeface="Arial" charset="0"/>
                <a:ea typeface="+mn-ea"/>
                <a:cs typeface="+mn-cs"/>
              </a:rPr>
              <a:t>not eligible</a:t>
            </a:r>
            <a:r>
              <a:rPr lang="en-US" sz="1000" b="0" i="0" kern="1200" dirty="0">
                <a:solidFill>
                  <a:schemeClr val="tx1"/>
                </a:solidFill>
                <a:effectLst/>
                <a:latin typeface="Arial" charset="0"/>
                <a:ea typeface="+mn-ea"/>
                <a:cs typeface="+mn-cs"/>
              </a:rPr>
              <a:t> for inclusion or funding.</a:t>
            </a:r>
          </a:p>
          <a:p>
            <a:endParaRPr lang="en-US" sz="1000" b="1" i="0" kern="1200" dirty="0">
              <a:solidFill>
                <a:schemeClr val="tx1"/>
              </a:solidFill>
              <a:effectLst/>
              <a:latin typeface="Arial" charset="0"/>
              <a:ea typeface="+mn-ea"/>
              <a:cs typeface="+mn-cs"/>
            </a:endParaRPr>
          </a:p>
          <a:p>
            <a:r>
              <a:rPr lang="en-US" sz="1000" b="1" i="0" kern="1200" dirty="0">
                <a:solidFill>
                  <a:schemeClr val="tx1"/>
                </a:solidFill>
                <a:effectLst/>
                <a:latin typeface="Arial" charset="0"/>
                <a:ea typeface="+mn-ea"/>
                <a:cs typeface="+mn-cs"/>
              </a:rPr>
              <a:t>Age Requirements</a:t>
            </a:r>
            <a:endParaRPr lang="en-US" sz="1000" b="0" i="0" kern="1200" dirty="0">
              <a:solidFill>
                <a:schemeClr val="tx1"/>
              </a:solidFill>
              <a:effectLst/>
              <a:latin typeface="Arial" charset="0"/>
              <a:ea typeface="+mn-ea"/>
              <a:cs typeface="+mn-cs"/>
            </a:endParaRP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ISC-approved, on-reserve Adult Education Programs are intended for students aged </a:t>
            </a:r>
            <a:r>
              <a:rPr lang="en-US" sz="1000" b="1" i="0" kern="1200" dirty="0">
                <a:solidFill>
                  <a:schemeClr val="tx1"/>
                </a:solidFill>
                <a:effectLst/>
                <a:latin typeface="Arial" charset="0"/>
                <a:ea typeface="+mn-ea"/>
                <a:cs typeface="+mn-cs"/>
              </a:rPr>
              <a:t>18 and older</a:t>
            </a:r>
            <a:r>
              <a:rPr lang="en-US" sz="1000" b="0" i="0" kern="1200" dirty="0">
                <a:solidFill>
                  <a:schemeClr val="tx1"/>
                </a:solidFill>
                <a:effectLst/>
                <a:latin typeface="Arial" charset="0"/>
                <a:ea typeface="+mn-ea"/>
                <a:cs typeface="+mn-cs"/>
              </a:rPr>
              <a:t>.</a:t>
            </a:r>
          </a:p>
          <a:p>
            <a:pPr marL="5143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b="0" i="0" kern="1200" dirty="0">
                <a:solidFill>
                  <a:schemeClr val="tx1"/>
                </a:solidFill>
                <a:effectLst/>
                <a:latin typeface="Arial" charset="0"/>
                <a:ea typeface="+mn-ea"/>
                <a:cs typeface="+mn-cs"/>
              </a:rPr>
              <a:t>If you are considering enrolling students under 18 alongside adults, you must contact the ISC BC Education Programs team at BCEducation@sac-isc.gc.ca </a:t>
            </a:r>
            <a:r>
              <a:rPr lang="en-US" sz="1000" b="1" i="0" u="sng" kern="1200" dirty="0">
                <a:solidFill>
                  <a:schemeClr val="tx1"/>
                </a:solidFill>
                <a:effectLst/>
                <a:latin typeface="Arial" charset="0"/>
                <a:ea typeface="+mn-ea"/>
                <a:cs typeface="+mn-cs"/>
              </a:rPr>
              <a:t>before</a:t>
            </a:r>
            <a:r>
              <a:rPr lang="en-US" sz="1000" b="1" i="0" kern="1200" dirty="0">
                <a:solidFill>
                  <a:schemeClr val="tx1"/>
                </a:solidFill>
                <a:effectLst/>
                <a:latin typeface="Arial" charset="0"/>
                <a:ea typeface="+mn-ea"/>
                <a:cs typeface="+mn-cs"/>
              </a:rPr>
              <a:t> enrollment</a:t>
            </a:r>
            <a:r>
              <a:rPr lang="en-US" sz="1000" b="0" i="0" kern="1200" dirty="0">
                <a:solidFill>
                  <a:schemeClr val="tx1"/>
                </a:solidFill>
                <a:effectLst/>
                <a:latin typeface="Arial" charset="0"/>
                <a:ea typeface="+mn-ea"/>
                <a:cs typeface="+mn-cs"/>
              </a:rPr>
              <a:t>.</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The inclusion of younger students alongside adults requires additional safety and programming considerations, and at a minimum, students </a:t>
            </a:r>
            <a:r>
              <a:rPr lang="en-US" sz="1000" b="1" i="0" kern="1200" dirty="0">
                <a:solidFill>
                  <a:schemeClr val="tx1"/>
                </a:solidFill>
                <a:effectLst/>
                <a:latin typeface="Arial" charset="0"/>
                <a:ea typeface="+mn-ea"/>
                <a:cs typeface="+mn-cs"/>
              </a:rPr>
              <a:t>must be at least 15 years of age. </a:t>
            </a:r>
          </a:p>
          <a:p>
            <a:pPr marL="514350" lvl="1" indent="-171450">
              <a:buFont typeface="Arial" panose="020B0604020202020204" pitchFamily="34" charset="0"/>
              <a:buChar char="•"/>
            </a:pPr>
            <a:r>
              <a:rPr lang="en-US" sz="1000" b="0" i="0" kern="1200" dirty="0">
                <a:solidFill>
                  <a:schemeClr val="tx1"/>
                </a:solidFill>
                <a:effectLst/>
                <a:latin typeface="Arial" charset="0"/>
                <a:ea typeface="+mn-ea"/>
                <a:cs typeface="+mn-cs"/>
              </a:rPr>
              <a:t>If you are considering enrolling multiple younger students or starting a separate Alternative Education Program for your high school students, this may require an </a:t>
            </a:r>
            <a:r>
              <a:rPr lang="en-US" sz="1000" b="1" i="0" kern="1200" dirty="0">
                <a:solidFill>
                  <a:schemeClr val="tx1"/>
                </a:solidFill>
                <a:effectLst/>
                <a:latin typeface="Arial" charset="0"/>
                <a:ea typeface="+mn-ea"/>
                <a:cs typeface="+mn-cs"/>
              </a:rPr>
              <a:t>Addition to Grades</a:t>
            </a:r>
            <a:r>
              <a:rPr lang="en-US" sz="1000" b="0" i="0" kern="1200" dirty="0">
                <a:solidFill>
                  <a:schemeClr val="tx1"/>
                </a:solidFill>
                <a:effectLst/>
                <a:latin typeface="Arial" charset="0"/>
                <a:ea typeface="+mn-ea"/>
                <a:cs typeface="+mn-cs"/>
              </a:rPr>
              <a:t> application.</a:t>
            </a:r>
          </a:p>
          <a:p>
            <a:endParaRPr lang="en-US" sz="1000" b="1" i="0" kern="1200" dirty="0">
              <a:solidFill>
                <a:schemeClr val="tx1"/>
              </a:solidFill>
              <a:effectLst/>
              <a:latin typeface="Arial" charset="0"/>
              <a:ea typeface="+mn-ea"/>
              <a:cs typeface="+mn-cs"/>
            </a:endParaRPr>
          </a:p>
          <a:p>
            <a:r>
              <a:rPr lang="en-US" sz="1000" b="1" i="0" kern="1200" dirty="0">
                <a:solidFill>
                  <a:schemeClr val="tx1"/>
                </a:solidFill>
                <a:effectLst/>
                <a:latin typeface="Arial" charset="0"/>
                <a:ea typeface="+mn-ea"/>
                <a:cs typeface="+mn-cs"/>
              </a:rPr>
              <a:t>Contact for Support</a:t>
            </a:r>
            <a:endParaRPr lang="en-US" sz="1000" b="0" i="0" kern="1200" dirty="0">
              <a:solidFill>
                <a:schemeClr val="tx1"/>
              </a:solidFill>
              <a:effectLst/>
              <a:latin typeface="Arial" charset="0"/>
              <a:ea typeface="+mn-ea"/>
              <a:cs typeface="+mn-cs"/>
            </a:endParaRPr>
          </a:p>
          <a:p>
            <a:pPr lvl="1"/>
            <a:r>
              <a:rPr lang="en-US" sz="1000" b="0" i="0" kern="1200" dirty="0">
                <a:solidFill>
                  <a:schemeClr val="tx1"/>
                </a:solidFill>
                <a:effectLst/>
                <a:latin typeface="Arial" charset="0"/>
                <a:ea typeface="+mn-ea"/>
                <a:cs typeface="+mn-cs"/>
              </a:rPr>
              <a:t>For questions or to discuss specific cases, reach out to:</a:t>
            </a:r>
            <a:br>
              <a:rPr lang="en-US" sz="1000" b="0" i="0" kern="1200" dirty="0">
                <a:solidFill>
                  <a:schemeClr val="tx1"/>
                </a:solidFill>
                <a:effectLst/>
                <a:latin typeface="Arial" charset="0"/>
                <a:ea typeface="+mn-ea"/>
                <a:cs typeface="+mn-cs"/>
              </a:rPr>
            </a:br>
            <a:r>
              <a:rPr lang="en-US" sz="1000" b="0" i="0" kern="1200" dirty="0">
                <a:solidFill>
                  <a:schemeClr val="tx1"/>
                </a:solidFill>
                <a:effectLst/>
                <a:latin typeface="Arial" charset="0"/>
                <a:ea typeface="+mn-ea"/>
                <a:cs typeface="+mn-cs"/>
              </a:rPr>
              <a:t>📧 </a:t>
            </a:r>
            <a:r>
              <a:rPr lang="en-US" sz="1000" b="1" i="0" kern="1200" dirty="0">
                <a:solidFill>
                  <a:schemeClr val="tx1"/>
                </a:solidFill>
                <a:effectLst/>
                <a:latin typeface="Arial" charset="0"/>
                <a:ea typeface="+mn-ea"/>
                <a:cs typeface="+mn-cs"/>
                <a:hlinkClick r:id="rId3"/>
              </a:rPr>
              <a:t>BCEducation@sac-isc.gc.ca</a:t>
            </a:r>
            <a:endParaRPr lang="en-US" sz="1000" b="0" i="0" kern="1200" dirty="0">
              <a:solidFill>
                <a:schemeClr val="tx1"/>
              </a:solidFill>
              <a:effectLst/>
              <a:latin typeface="Arial" charset="0"/>
              <a:ea typeface="+mn-ea"/>
              <a:cs typeface="+mn-cs"/>
            </a:endParaRPr>
          </a:p>
          <a:p>
            <a:pPr eaLnBrk="0" hangingPunct="0"/>
            <a:endParaRPr lang="en-US" sz="1000" b="0" kern="1200" dirty="0">
              <a:solidFill>
                <a:schemeClr val="tx1"/>
              </a:solidFill>
              <a:effectLst/>
              <a:latin typeface="Arial" charset="0"/>
              <a:ea typeface="+mn-ea"/>
              <a:cs typeface="+mn-cs"/>
            </a:endParaRPr>
          </a:p>
        </p:txBody>
      </p:sp>
      <p:sp>
        <p:nvSpPr>
          <p:cNvPr id="4" name="Slide Number Placeholder 3">
            <a:extLst>
              <a:ext uri="{FF2B5EF4-FFF2-40B4-BE49-F238E27FC236}">
                <a16:creationId xmlns:a16="http://schemas.microsoft.com/office/drawing/2014/main" id="{E955B70A-F3FA-3CC4-0EC6-28268ACC7983}"/>
              </a:ext>
            </a:extLst>
          </p:cNvPr>
          <p:cNvSpPr>
            <a:spLocks noGrp="1"/>
          </p:cNvSpPr>
          <p:nvPr>
            <p:ph type="sldNum" sz="quarter" idx="10"/>
          </p:nvPr>
        </p:nvSpPr>
        <p:spPr/>
        <p:txBody>
          <a:bodyPr/>
          <a:lstStyle/>
          <a:p>
            <a:pPr>
              <a:defRPr/>
            </a:pPr>
            <a:fld id="{FE284EBD-CBB1-4A99-ABB1-E39FD7904359}" type="slidenum">
              <a:rPr lang="en-CA" smtClean="0"/>
              <a:pPr>
                <a:defRPr/>
              </a:pPr>
              <a:t>60</a:t>
            </a:fld>
            <a:endParaRPr lang="en-CA" dirty="0"/>
          </a:p>
        </p:txBody>
      </p:sp>
    </p:spTree>
    <p:extLst>
      <p:ext uri="{BB962C8B-B14F-4D97-AF65-F5344CB8AC3E}">
        <p14:creationId xmlns:p14="http://schemas.microsoft.com/office/powerpoint/2010/main" val="383021168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000" b="1" baseline="0" dirty="0"/>
              <a:t>Requesting a First Nation school name change</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baseline="0" dirty="0"/>
              <a:t>If you have a First Nations operated school or Adult Program and are looking to change your school's </a:t>
            </a:r>
            <a:r>
              <a:rPr lang="en-US" sz="1000" b="1" baseline="0" dirty="0"/>
              <a:t>name</a:t>
            </a:r>
            <a:r>
              <a:rPr lang="en-US" sz="1000" baseline="0" dirty="0"/>
              <a:t>, please fill out the table that is provided on the slide and send it to </a:t>
            </a:r>
            <a:r>
              <a:rPr lang="en-US" sz="1000" u="sng" baseline="0" dirty="0"/>
              <a:t>BCEducation@sac-isc.gc.ca</a:t>
            </a: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000" u="sng" baseline="0" dirty="0"/>
              <a:t> </a:t>
            </a: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000" b="1" u="none" baseline="0" dirty="0"/>
              <a:t>Requesting a First Nations name change</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b="0" baseline="0" dirty="0"/>
              <a:t>If your First Nation is looking to have your name changed within our databases, send a Band Council Resolution (BCR) requesting a legal name change to your ISC Governance Officer. Once it has been processed, a formal letter will be sent from ISC to your First Nation confirming the name change and it will be in effect on the day your BCR was signed.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b="0" baseline="0" dirty="0"/>
              <a:t>As this information is also shared with FNESC, please ensure any changes or issues are flagged to your ISC Governance Officer.</a:t>
            </a: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000" b="0" baseline="0" dirty="0"/>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000" b="1" baseline="0" dirty="0"/>
              <a:t>Note: </a:t>
            </a: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000" b="0" baseline="0" dirty="0"/>
              <a:t>Any changes to the building being used to offer instruction for K-12 students must be discussed with ISC BC Education and Community Infrastructure </a:t>
            </a:r>
            <a:r>
              <a:rPr lang="en-US" sz="1000" b="0" i="1" baseline="0" dirty="0"/>
              <a:t>before </a:t>
            </a:r>
            <a:r>
              <a:rPr lang="en-US" sz="1000" b="0" i="0" baseline="0" dirty="0"/>
              <a:t>making the change. Buildings used to offer Elementary/Secondary programming are very tightly regulated for building safety, and utilizing non-instructional facilities for classes could risk student safety. </a:t>
            </a: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61</a:t>
            </a:fld>
            <a:endParaRPr lang="en-CA" dirty="0"/>
          </a:p>
        </p:txBody>
      </p:sp>
    </p:spTree>
    <p:extLst>
      <p:ext uri="{BB962C8B-B14F-4D97-AF65-F5344CB8AC3E}">
        <p14:creationId xmlns:p14="http://schemas.microsoft.com/office/powerpoint/2010/main" val="412917612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62</a:t>
            </a:fld>
            <a:endParaRPr lang="en-CA" dirty="0"/>
          </a:p>
        </p:txBody>
      </p:sp>
    </p:spTree>
    <p:extLst>
      <p:ext uri="{BB962C8B-B14F-4D97-AF65-F5344CB8AC3E}">
        <p14:creationId xmlns:p14="http://schemas.microsoft.com/office/powerpoint/2010/main" val="181664123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kern="0" dirty="0">
              <a:solidFill>
                <a:srgbClr val="2F5496"/>
              </a:solidFill>
              <a:latin typeface="Trebuchet MS" panose="020B0603020202020204"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63</a:t>
            </a:fld>
            <a:endParaRPr lang="en-CA" dirty="0"/>
          </a:p>
        </p:txBody>
      </p:sp>
    </p:spTree>
    <p:extLst>
      <p:ext uri="{BB962C8B-B14F-4D97-AF65-F5344CB8AC3E}">
        <p14:creationId xmlns:p14="http://schemas.microsoft.com/office/powerpoint/2010/main" val="71218724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64</a:t>
            </a:fld>
            <a:endParaRPr lang="en-CA" dirty="0"/>
          </a:p>
        </p:txBody>
      </p:sp>
    </p:spTree>
    <p:extLst>
      <p:ext uri="{BB962C8B-B14F-4D97-AF65-F5344CB8AC3E}">
        <p14:creationId xmlns:p14="http://schemas.microsoft.com/office/powerpoint/2010/main" val="280062459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65</a:t>
            </a:fld>
            <a:endParaRPr lang="en-CA" dirty="0"/>
          </a:p>
        </p:txBody>
      </p:sp>
    </p:spTree>
    <p:extLst>
      <p:ext uri="{BB962C8B-B14F-4D97-AF65-F5344CB8AC3E}">
        <p14:creationId xmlns:p14="http://schemas.microsoft.com/office/powerpoint/2010/main" val="47952534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66</a:t>
            </a:fld>
            <a:endParaRPr lang="en-CA" dirty="0"/>
          </a:p>
        </p:txBody>
      </p:sp>
    </p:spTree>
    <p:extLst>
      <p:ext uri="{BB962C8B-B14F-4D97-AF65-F5344CB8AC3E}">
        <p14:creationId xmlns:p14="http://schemas.microsoft.com/office/powerpoint/2010/main" val="1089020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Please note there is only one Nominal Roll count date in the school year.</a:t>
            </a:r>
          </a:p>
        </p:txBody>
      </p:sp>
      <p:sp>
        <p:nvSpPr>
          <p:cNvPr id="4" name="Slide Number Placeholder 3"/>
          <p:cNvSpPr>
            <a:spLocks noGrp="1"/>
          </p:cNvSpPr>
          <p:nvPr>
            <p:ph type="sldNum" sz="quarter" idx="10"/>
          </p:nvPr>
        </p:nvSpPr>
        <p:spPr/>
        <p:txBody>
          <a:bodyPr/>
          <a:lstStyle/>
          <a:p>
            <a:pPr marL="0" marR="0" lvl="0" indent="0" algn="r" defTabSz="957535" rtl="0" eaLnBrk="1" fontAlgn="base" latinLnBrk="0" hangingPunct="1">
              <a:lnSpc>
                <a:spcPct val="100000"/>
              </a:lnSpc>
              <a:spcBef>
                <a:spcPct val="0"/>
              </a:spcBef>
              <a:spcAft>
                <a:spcPct val="0"/>
              </a:spcAft>
              <a:buClrTx/>
              <a:buSzTx/>
              <a:buFontTx/>
              <a:buNone/>
              <a:tabLst/>
              <a:defRPr/>
            </a:pPr>
            <a:fld id="{FE284EBD-CBB1-4A99-ABB1-E39FD7904359}" type="slidenum">
              <a:rPr kumimoji="0" lang="en-CA" sz="11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57535" rtl="0" eaLnBrk="1" fontAlgn="base" latinLnBrk="0" hangingPunct="1">
                <a:lnSpc>
                  <a:spcPct val="100000"/>
                </a:lnSpc>
                <a:spcBef>
                  <a:spcPct val="0"/>
                </a:spcBef>
                <a:spcAft>
                  <a:spcPct val="0"/>
                </a:spcAft>
                <a:buClrTx/>
                <a:buSzTx/>
                <a:buFontTx/>
                <a:buNone/>
                <a:tabLst/>
                <a:defRPr/>
              </a:pPr>
              <a:t>7</a:t>
            </a:fld>
            <a:endParaRPr kumimoji="0" lang="en-CA" sz="11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4237972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000" dirty="0">
                <a:latin typeface="Arial" panose="020B0604020202020204" pitchFamily="34" charset="0"/>
                <a:ea typeface="Calibri" panose="020F0502020204030204" pitchFamily="34" charset="0"/>
                <a:cs typeface="Arial" panose="020B0604020202020204" pitchFamily="34" charset="0"/>
              </a:rPr>
              <a:t>For exceptional circumstances, such as a student’s temporary relocation due to an emergency event for reasons outside of a family/community’s control, ISC would generally consider the student to be ordinarily resident on reserve and eligible for the Nominal Roll. For questions and/or if you would like to discuss further, please reach out to ISC BC Education at </a:t>
            </a:r>
            <a:r>
              <a:rPr lang="en-US" sz="1000" u="sng" dirty="0">
                <a:latin typeface="Arial" panose="020B0604020202020204" pitchFamily="34" charset="0"/>
                <a:ea typeface="Calibri" panose="020F0502020204030204" pitchFamily="34" charset="0"/>
                <a:cs typeface="Arial" panose="020B0604020202020204" pitchFamily="34" charset="0"/>
              </a:rPr>
              <a:t>BCEducation@sac-isc.gc.ca</a:t>
            </a:r>
          </a:p>
          <a:p>
            <a:pPr marL="0" marR="0">
              <a:lnSpc>
                <a:spcPct val="107000"/>
              </a:lnSpc>
              <a:spcBef>
                <a:spcPts val="0"/>
              </a:spcBef>
              <a:spcAft>
                <a:spcPts val="0"/>
              </a:spcAft>
            </a:pPr>
            <a:endParaRPr lang="en-US" sz="1200" dirty="0">
              <a:latin typeface="Arial" panose="020B060402020202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8</a:t>
            </a:fld>
            <a:endParaRPr lang="en-CA" dirty="0"/>
          </a:p>
        </p:txBody>
      </p:sp>
    </p:spTree>
    <p:extLst>
      <p:ext uri="{BB962C8B-B14F-4D97-AF65-F5344CB8AC3E}">
        <p14:creationId xmlns:p14="http://schemas.microsoft.com/office/powerpoint/2010/main" val="6960305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2182" y="4389792"/>
            <a:ext cx="5850835" cy="5078058"/>
          </a:xfr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0" dirty="0"/>
              <a:t>It is important to keep in mind key dates around Nominal Roll, so that you can plan accordingly. The next slide shows an overview of the Nominal Roll process, including friendly reminders, so that you can prepare going into the new school year.</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Aug 14, 2025 – Education Information System (EIS) opens for data entry</a:t>
            </a:r>
          </a:p>
          <a:p>
            <a:r>
              <a:rPr lang="en-US" b="1" dirty="0"/>
              <a:t>September 29, 2025 – Nominal Roll</a:t>
            </a:r>
            <a:r>
              <a:rPr lang="en-US" b="1" baseline="0" dirty="0"/>
              <a:t> Count Date </a:t>
            </a:r>
          </a:p>
          <a:p>
            <a:r>
              <a:rPr lang="en-US" b="0" baseline="0" dirty="0"/>
              <a:t>By this date, First Nations should have an idea of where students are attending to prepare for Nominal Roll submission. </a:t>
            </a:r>
          </a:p>
          <a:p>
            <a:r>
              <a:rPr lang="en-US" b="1" baseline="0" dirty="0"/>
              <a:t>October 10, 2025 – Joint Verification Due Date </a:t>
            </a:r>
          </a:p>
          <a:p>
            <a:r>
              <a:rPr lang="en-US" kern="1200" dirty="0">
                <a:solidFill>
                  <a:schemeClr val="tx1"/>
                </a:solidFill>
                <a:effectLst/>
                <a:latin typeface="Arial" charset="0"/>
                <a:ea typeface="+mn-ea"/>
                <a:cs typeface="+mn-cs"/>
              </a:rPr>
              <a:t>The goal of the Joint Verification Process is for First Nations and school districts to discuss and agree on which students will be included on the Nominal Roll. Both will adjust their lists accordingly. </a:t>
            </a:r>
            <a:r>
              <a:rPr lang="en-CA" kern="1200" dirty="0">
                <a:solidFill>
                  <a:schemeClr val="tx1"/>
                </a:solidFill>
                <a:effectLst/>
                <a:latin typeface="Arial" charset="0"/>
                <a:ea typeface="+mn-ea"/>
                <a:cs typeface="+mn-cs"/>
              </a:rPr>
              <a:t>As First Nations are likely most knowledgeable about where their students are attending school, First Nations should initiate contact with all relevant school districts, including those that are out of their geographic area if they have students ordinarily resident on reserve attending school in that district. However, school districts are encouraged to reach out to their local</a:t>
            </a:r>
            <a:r>
              <a:rPr lang="en-CA" kern="1200" baseline="0" dirty="0">
                <a:solidFill>
                  <a:schemeClr val="tx1"/>
                </a:solidFill>
                <a:effectLst/>
                <a:latin typeface="Arial" charset="0"/>
                <a:ea typeface="+mn-ea"/>
                <a:cs typeface="+mn-cs"/>
              </a:rPr>
              <a:t> First Nation as well. </a:t>
            </a:r>
            <a:r>
              <a:rPr lang="en-US" kern="1200" dirty="0">
                <a:solidFill>
                  <a:schemeClr val="tx1"/>
                </a:solidFill>
                <a:effectLst/>
                <a:latin typeface="Arial" charset="0"/>
                <a:ea typeface="+mn-ea"/>
                <a:cs typeface="+mn-cs"/>
              </a:rPr>
              <a:t>A scanned copy of a signed document confirming joint verification of Nominal Roll must be included with Nominal Roll submission under the “Supporting Documentation” section of the report</a:t>
            </a:r>
            <a:r>
              <a:rPr lang="en-US" kern="1200" baseline="0" dirty="0">
                <a:solidFill>
                  <a:schemeClr val="tx1"/>
                </a:solidFill>
                <a:effectLst/>
                <a:latin typeface="Arial" charset="0"/>
                <a:ea typeface="+mn-ea"/>
                <a:cs typeface="+mn-cs"/>
              </a:rPr>
              <a:t>. </a:t>
            </a:r>
          </a:p>
          <a:p>
            <a:endParaRPr lang="en-US" kern="1200" baseline="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900" b="1" i="0" u="none" strike="noStrike" kern="1200" cap="none" spc="0" normalizeH="0" baseline="0" noProof="0" dirty="0">
                <a:ln>
                  <a:noFill/>
                </a:ln>
                <a:solidFill>
                  <a:srgbClr val="000000"/>
                </a:solidFill>
                <a:effectLst/>
                <a:uLnTx/>
                <a:uFillTx/>
                <a:latin typeface="Arial" charset="0"/>
                <a:ea typeface="+mn-ea"/>
                <a:cs typeface="+mn-cs"/>
              </a:rPr>
              <a:t>Joint Verification Process (JVP)</a:t>
            </a:r>
            <a:endParaRPr kumimoji="0" lang="en-US" sz="900" b="0" i="0" u="none" strike="noStrike" kern="1200" cap="none" spc="0" normalizeH="0" baseline="0" noProof="0" dirty="0">
              <a:ln>
                <a:noFill/>
              </a:ln>
              <a:solidFill>
                <a:srgbClr val="000000"/>
              </a:solidFill>
              <a:effectLst/>
              <a:uLnTx/>
              <a:uFillTx/>
              <a:latin typeface="Arial" charset="0"/>
              <a:ea typeface="+mn-ea"/>
              <a:cs typeface="+mn-cs"/>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900" dirty="0">
                <a:latin typeface="Trebuchet MS" panose="020B0603020202020204" pitchFamily="34" charset="0"/>
                <a:cs typeface="Segoe UI Semilight" panose="020B0402040204020203" pitchFamily="34" charset="0"/>
              </a:rPr>
              <a:t>If you have students attending public school(s), the </a:t>
            </a:r>
            <a:r>
              <a:rPr lang="en-US" sz="900" b="1" dirty="0">
                <a:latin typeface="Trebuchet MS" panose="020B0603020202020204" pitchFamily="34" charset="0"/>
                <a:cs typeface="Segoe UI Semilight" panose="020B0402040204020203" pitchFamily="34" charset="0"/>
              </a:rPr>
              <a:t>Joint Verification Process (JVP) </a:t>
            </a:r>
            <a:r>
              <a:rPr lang="en-US" sz="900" dirty="0">
                <a:latin typeface="Trebuchet MS" panose="020B0603020202020204" pitchFamily="34" charset="0"/>
                <a:cs typeface="Segoe UI Semilight" panose="020B0402040204020203" pitchFamily="34" charset="0"/>
              </a:rPr>
              <a:t>is an opportunity for First Nations and school districts to meet and confirm that information on the Nominal Roll is consistent with school districts’ information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0000"/>
                </a:solidFill>
                <a:effectLst/>
                <a:uLnTx/>
                <a:uFillTx/>
                <a:latin typeface="Arial" charset="0"/>
                <a:ea typeface="+mn-ea"/>
                <a:cs typeface="+mn-cs"/>
              </a:rPr>
              <a:t>Nominal Roll data for elementary and secondary students residing on-reserve and attending public schools should be jointly reviewed by First Nations and their local school districts through the Joint Verification Process (JVP).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0000"/>
                </a:solidFill>
                <a:effectLst/>
                <a:uLnTx/>
                <a:uFillTx/>
                <a:latin typeface="Arial" charset="0"/>
                <a:ea typeface="+mn-ea"/>
                <a:cs typeface="+mn-cs"/>
              </a:rPr>
              <a:t>Verifying student records with your school district(s) ensures that student information and enrollment is captured accurately between both Federal and Provincial enrollment reports. Data collected from a First Nation’s Nominal Roll directly impacts federal funding from ISC.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0000"/>
                </a:solidFill>
                <a:effectLst/>
                <a:uLnTx/>
                <a:uFillTx/>
                <a:latin typeface="Arial" charset="0"/>
                <a:ea typeface="+mn-ea"/>
                <a:cs typeface="+mn-cs"/>
              </a:rPr>
              <a:t>For suggestions on how to complete the Joint Verification Process, you are invited to attend the JVP webinars and/or In-Person Workshop (September 12, 2025).</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0000"/>
                </a:solidFill>
                <a:effectLst/>
                <a:uLnTx/>
                <a:uFillTx/>
                <a:latin typeface="Arial" charset="0"/>
                <a:ea typeface="+mn-ea"/>
                <a:cs typeface="+mn-cs"/>
              </a:rPr>
              <a:t>More information can be found in the BC Tripartite Education Agreement (BCTEA), available on FNESC’s website at: </a:t>
            </a:r>
            <a:br>
              <a:rPr kumimoji="0" lang="en-US" sz="900" b="0" i="0" u="none" strike="noStrike" kern="1200" cap="none" spc="0" normalizeH="0" baseline="0" noProof="0" dirty="0">
                <a:ln>
                  <a:noFill/>
                </a:ln>
                <a:solidFill>
                  <a:srgbClr val="000000"/>
                </a:solidFill>
                <a:effectLst/>
                <a:uLnTx/>
                <a:uFillTx/>
                <a:latin typeface="Arial" charset="0"/>
                <a:ea typeface="+mn-ea"/>
                <a:cs typeface="+mn-cs"/>
              </a:rPr>
            </a:br>
            <a:r>
              <a:rPr kumimoji="0" lang="en-US" sz="900" b="0" i="0" u="none" strike="noStrike" kern="1200" cap="none" spc="0" normalizeH="0" baseline="0" noProof="0" dirty="0">
                <a:ln>
                  <a:noFill/>
                </a:ln>
                <a:solidFill>
                  <a:srgbClr val="000000"/>
                </a:solidFill>
                <a:effectLst/>
                <a:uLnTx/>
                <a:uFillTx/>
                <a:latin typeface="Arial" charset="0"/>
                <a:ea typeface="+mn-ea"/>
                <a:cs typeface="+mn-cs"/>
              </a:rPr>
              <a:t>https://www.fnesc.ca/wp/wp-content/uploads/2018/08/AGREEMENT-BCTEA-2018-FINAL-Signed-with-Schedules-WEB-VERSION-2018-08-1.pdf  (refer to Schedule J, paragraph 9.4 and 9.5) </a:t>
            </a:r>
          </a:p>
          <a:p>
            <a:endParaRPr lang="en-US" kern="1200" baseline="0" dirty="0">
              <a:solidFill>
                <a:schemeClr val="tx1"/>
              </a:solidFill>
              <a:effectLst/>
              <a:latin typeface="Arial" charset="0"/>
              <a:ea typeface="+mn-ea"/>
              <a:cs typeface="+mn-cs"/>
            </a:endParaRPr>
          </a:p>
          <a:p>
            <a:r>
              <a:rPr lang="en-US" b="1" kern="1200" baseline="0" dirty="0">
                <a:solidFill>
                  <a:schemeClr val="tx1"/>
                </a:solidFill>
                <a:effectLst/>
                <a:latin typeface="Arial" charset="0"/>
                <a:ea typeface="+mn-ea"/>
                <a:cs typeface="+mn-cs"/>
              </a:rPr>
              <a:t>It is important for First Nations to plan for the Joint Verification Process in advance, as the process may involve reaching out to school districts and/or parent(s) to confirm student information. First Nations are invited to attend the upcoming In-person Nominal Roll and Joint Verification Process Workshop and JVP webinars in September for more information.</a:t>
            </a:r>
          </a:p>
          <a:p>
            <a:r>
              <a:rPr lang="en-US" b="0" baseline="0" dirty="0"/>
              <a:t>In ISC’s Nominal Roll Instructions, </a:t>
            </a:r>
          </a:p>
          <a:p>
            <a:pPr marL="171450" lvl="0" indent="-171450">
              <a:buFont typeface="Arial" panose="020B0604020202020204" pitchFamily="34" charset="0"/>
              <a:buChar char="•"/>
            </a:pPr>
            <a:r>
              <a:rPr lang="en-US" kern="1200" dirty="0">
                <a:solidFill>
                  <a:schemeClr val="tx1"/>
                </a:solidFill>
                <a:effectLst/>
                <a:latin typeface="Arial" charset="0"/>
                <a:ea typeface="+mn-ea"/>
                <a:cs typeface="+mn-cs"/>
              </a:rPr>
              <a:t>See </a:t>
            </a:r>
            <a:r>
              <a:rPr lang="en-US" i="1" kern="1200" dirty="0">
                <a:solidFill>
                  <a:schemeClr val="tx1"/>
                </a:solidFill>
                <a:effectLst/>
                <a:latin typeface="Arial" charset="0"/>
                <a:ea typeface="+mn-ea"/>
                <a:cs typeface="+mn-cs"/>
              </a:rPr>
              <a:t>Appendix 1</a:t>
            </a:r>
            <a:r>
              <a:rPr lang="en-US" kern="1200" dirty="0">
                <a:solidFill>
                  <a:schemeClr val="tx1"/>
                </a:solidFill>
                <a:effectLst/>
                <a:latin typeface="Arial" charset="0"/>
                <a:ea typeface="+mn-ea"/>
                <a:cs typeface="+mn-cs"/>
              </a:rPr>
              <a:t> for more information about the Joint Verification Process and a sample form.</a:t>
            </a:r>
          </a:p>
          <a:p>
            <a:pPr marL="171450" lvl="0" indent="-171450">
              <a:buFont typeface="Arial" panose="020B0604020202020204" pitchFamily="34" charset="0"/>
              <a:buChar char="•"/>
            </a:pPr>
            <a:r>
              <a:rPr lang="en-US" kern="1200" dirty="0">
                <a:solidFill>
                  <a:schemeClr val="tx1"/>
                </a:solidFill>
                <a:effectLst/>
                <a:latin typeface="Arial" charset="0"/>
                <a:ea typeface="+mn-ea"/>
                <a:cs typeface="+mn-cs"/>
              </a:rPr>
              <a:t>See </a:t>
            </a:r>
            <a:r>
              <a:rPr lang="en-US" i="1" kern="1200" dirty="0">
                <a:solidFill>
                  <a:schemeClr val="tx1"/>
                </a:solidFill>
                <a:effectLst/>
                <a:latin typeface="Arial" charset="0"/>
                <a:ea typeface="+mn-ea"/>
                <a:cs typeface="+mn-cs"/>
              </a:rPr>
              <a:t>Appendix 2</a:t>
            </a:r>
            <a:r>
              <a:rPr lang="en-US" kern="1200" dirty="0">
                <a:solidFill>
                  <a:schemeClr val="tx1"/>
                </a:solidFill>
                <a:effectLst/>
                <a:latin typeface="Arial" charset="0"/>
                <a:ea typeface="+mn-ea"/>
                <a:cs typeface="+mn-cs"/>
              </a:rPr>
              <a:t> for a complete contact list of school district representatives to initiate this process.</a:t>
            </a:r>
          </a:p>
          <a:p>
            <a:r>
              <a:rPr lang="en-US" b="1" baseline="0" dirty="0"/>
              <a:t>October 10, 2025 – Joint Verification Process Due Date.</a:t>
            </a:r>
          </a:p>
          <a:p>
            <a:r>
              <a:rPr lang="en-US" b="1" baseline="0" dirty="0"/>
              <a:t>October – December 2025 – Nominal Roll Validation Period. </a:t>
            </a:r>
            <a:r>
              <a:rPr lang="en-US" kern="1200" baseline="0" dirty="0">
                <a:solidFill>
                  <a:schemeClr val="tx1"/>
                </a:solidFill>
                <a:effectLst/>
                <a:latin typeface="Arial" charset="0"/>
                <a:ea typeface="+mn-ea"/>
                <a:cs typeface="+mn-cs"/>
              </a:rPr>
              <a:t>ISC may reach out to you for clarification regarding students on your Nominal Roll submission during this time.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baseline="0" dirty="0"/>
              <a:t>January 23, 2026 – Nominal Roll Appeal Deadline for Revisions or Corrections to 2025-2026 Nominal Roll submission. </a:t>
            </a:r>
            <a:endParaRPr lang="en-US" kern="1200" baseline="0" dirty="0">
              <a:solidFill>
                <a:schemeClr val="tx1"/>
              </a:solidFill>
              <a:effectLst/>
              <a:latin typeface="Arial" charset="0"/>
              <a:ea typeface="+mn-ea"/>
              <a:cs typeface="+mn-cs"/>
            </a:endParaRPr>
          </a:p>
          <a:p>
            <a:r>
              <a:rPr lang="en-US" b="1" baseline="0" dirty="0"/>
              <a:t>January 31, 2026 – </a:t>
            </a:r>
            <a:r>
              <a:rPr lang="en-US" b="0" baseline="0" dirty="0"/>
              <a:t>Due date to advise ISC if you are considering Additions to Grades for the 2026-2027 school year (Note: This is also discussed in Topic 6).</a:t>
            </a:r>
          </a:p>
          <a:p>
            <a:r>
              <a:rPr lang="en-US" b="1" baseline="0" dirty="0"/>
              <a:t>February 1, 2026 - Nominal Roll Finalized. </a:t>
            </a:r>
            <a:endParaRPr lang="en-US" b="0" baseline="0" dirty="0"/>
          </a:p>
          <a:p>
            <a:endParaRPr lang="en-US" b="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900" dirty="0">
                <a:latin typeface="Arial" panose="020B0604020202020204" pitchFamily="34" charset="0"/>
                <a:ea typeface="Calibri" panose="020F0502020204030204" pitchFamily="34" charset="0"/>
                <a:cs typeface="Arial" panose="020B0604020202020204" pitchFamily="34" charset="0"/>
              </a:rPr>
              <a:t>For exceptional circumstances, such as a student’s temporary relocation due to an emergency event for reasons outside of a family/community’s control, ISC would generally consider the student to be ordinarily resident on reserve and eligible for the Nominal Roll. For questions and/or if you would like to discuss further, please reach out to ISC BC Education at </a:t>
            </a:r>
            <a:r>
              <a:rPr lang="en-US" sz="900" u="sng" dirty="0">
                <a:latin typeface="Arial" panose="020B0604020202020204" pitchFamily="34" charset="0"/>
                <a:ea typeface="Calibri" panose="020F0502020204030204" pitchFamily="34" charset="0"/>
                <a:cs typeface="Arial" panose="020B0604020202020204" pitchFamily="34" charset="0"/>
              </a:rPr>
              <a:t>BCEducation@sac-isc.gc.ca</a:t>
            </a:r>
          </a:p>
          <a:p>
            <a:endParaRPr lang="en-US" b="0" dirty="0"/>
          </a:p>
        </p:txBody>
      </p:sp>
      <p:sp>
        <p:nvSpPr>
          <p:cNvPr id="4" name="Slide Number Placeholder 3"/>
          <p:cNvSpPr>
            <a:spLocks noGrp="1"/>
          </p:cNvSpPr>
          <p:nvPr>
            <p:ph type="sldNum" sz="quarter" idx="5"/>
          </p:nvPr>
        </p:nvSpPr>
        <p:spPr/>
        <p:txBody>
          <a:bodyPr/>
          <a:lstStyle/>
          <a:p>
            <a:pPr marL="0" marR="0" lvl="0" indent="0" algn="r" defTabSz="957535" rtl="0" eaLnBrk="1" fontAlgn="base" latinLnBrk="0" hangingPunct="1">
              <a:lnSpc>
                <a:spcPct val="100000"/>
              </a:lnSpc>
              <a:spcBef>
                <a:spcPct val="0"/>
              </a:spcBef>
              <a:spcAft>
                <a:spcPct val="0"/>
              </a:spcAft>
              <a:buClrTx/>
              <a:buSzTx/>
              <a:buFontTx/>
              <a:buNone/>
              <a:tabLst/>
              <a:defRPr/>
            </a:pPr>
            <a:fld id="{FE284EBD-CBB1-4A99-ABB1-E39FD7904359}" type="slidenum">
              <a:rPr kumimoji="0" lang="en-CA" sz="11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57535" rtl="0" eaLnBrk="1" fontAlgn="base" latinLnBrk="0" hangingPunct="1">
                <a:lnSpc>
                  <a:spcPct val="100000"/>
                </a:lnSpc>
                <a:spcBef>
                  <a:spcPct val="0"/>
                </a:spcBef>
                <a:spcAft>
                  <a:spcPct val="0"/>
                </a:spcAft>
                <a:buClrTx/>
                <a:buSzTx/>
                <a:buFontTx/>
                <a:buNone/>
                <a:tabLst/>
                <a:defRPr/>
              </a:pPr>
              <a:t>9</a:t>
            </a:fld>
            <a:endParaRPr kumimoji="0" lang="en-CA" sz="11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167956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Rectangle 8">
            <a:extLst>
              <a:ext uri="{FF2B5EF4-FFF2-40B4-BE49-F238E27FC236}">
                <a16:creationId xmlns:a16="http://schemas.microsoft.com/office/drawing/2014/main" id="{8D623F51-5CB7-E808-01D9-56579B42363B}"/>
              </a:ext>
            </a:extLst>
          </p:cNvPr>
          <p:cNvSpPr>
            <a:spLocks noGrp="1" noChangeArrowheads="1"/>
          </p:cNvSpPr>
          <p:nvPr>
            <p:ph type="sldNum" sz="quarter" idx="4"/>
          </p:nvPr>
        </p:nvSpPr>
        <p:spPr>
          <a:xfrm>
            <a:off x="-9247" y="4742155"/>
            <a:ext cx="762000" cy="228600"/>
          </a:xfrm>
          <a:prstGeom prst="rect">
            <a:avLst/>
          </a:prstGeom>
          <a:ln/>
        </p:spPr>
        <p:txBody>
          <a:bodyPr anchor="ctr"/>
          <a:lstStyle>
            <a:lvl1pPr algn="ctr">
              <a:lnSpc>
                <a:spcPct val="100000"/>
              </a:lnSpc>
              <a:spcAft>
                <a:spcPts val="0"/>
              </a:spcAft>
              <a:defRPr sz="1100" b="1">
                <a:solidFill>
                  <a:schemeClr val="bg1">
                    <a:lumMod val="65000"/>
                  </a:schemeClr>
                </a:solidFill>
                <a:latin typeface="+mj-lt"/>
                <a:ea typeface="Tahoma" panose="020B0604030504040204" pitchFamily="34" charset="0"/>
                <a:cs typeface="Tahoma" panose="020B0604030504040204" pitchFamily="34" charset="0"/>
              </a:defRPr>
            </a:lvl1pPr>
          </a:lstStyle>
          <a:p>
            <a:pPr>
              <a:defRPr/>
            </a:pPr>
            <a:fld id="{E00B6E52-F07A-44C8-B7AE-D6EEC3D50429}" type="slidenum">
              <a:rPr lang="en-CA" smtClean="0"/>
              <a:pPr>
                <a:defRPr/>
              </a:pPr>
              <a:t>‹#›</a:t>
            </a:fld>
            <a:endParaRPr lang="en-CA" dirty="0"/>
          </a:p>
        </p:txBody>
      </p:sp>
    </p:spTree>
    <p:extLst>
      <p:ext uri="{BB962C8B-B14F-4D97-AF65-F5344CB8AC3E}">
        <p14:creationId xmlns:p14="http://schemas.microsoft.com/office/powerpoint/2010/main" val="3370762578"/>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209550"/>
            <a:ext cx="7696200" cy="228600"/>
          </a:xfr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stStyle>
          <a:p>
            <a:r>
              <a:rPr lang="en-US"/>
              <a:t>Click to edit Master title style</a:t>
            </a:r>
          </a:p>
        </p:txBody>
      </p:sp>
      <p:sp>
        <p:nvSpPr>
          <p:cNvPr id="3" name="Content Placeholder 2"/>
          <p:cNvSpPr>
            <a:spLocks noGrp="1"/>
          </p:cNvSpPr>
          <p:nvPr>
            <p:ph idx="1"/>
          </p:nvPr>
        </p:nvSpPr>
        <p:spPr>
          <a:xfrm>
            <a:off x="533400" y="942976"/>
            <a:ext cx="7696200" cy="3558480"/>
          </a:xfr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8">
            <a:extLst>
              <a:ext uri="{FF2B5EF4-FFF2-40B4-BE49-F238E27FC236}">
                <a16:creationId xmlns:a16="http://schemas.microsoft.com/office/drawing/2014/main" id="{395036B9-6553-7E3F-0DF4-2F7B88927FC1}"/>
              </a:ext>
            </a:extLst>
          </p:cNvPr>
          <p:cNvSpPr>
            <a:spLocks noGrp="1" noChangeArrowheads="1"/>
          </p:cNvSpPr>
          <p:nvPr>
            <p:ph type="sldNum" sz="quarter" idx="4"/>
          </p:nvPr>
        </p:nvSpPr>
        <p:spPr>
          <a:xfrm>
            <a:off x="-9247" y="4742155"/>
            <a:ext cx="762000" cy="228600"/>
          </a:xfrm>
          <a:prstGeom prst="rect">
            <a:avLst/>
          </a:prstGeom>
          <a:ln/>
        </p:spPr>
        <p:txBody>
          <a:bodyPr anchor="ctr"/>
          <a:lstStyle>
            <a:lvl1pPr algn="ctr">
              <a:lnSpc>
                <a:spcPct val="100000"/>
              </a:lnSpc>
              <a:spcAft>
                <a:spcPts val="0"/>
              </a:spcAft>
              <a:defRPr sz="1100" b="1">
                <a:solidFill>
                  <a:schemeClr val="bg1">
                    <a:lumMod val="65000"/>
                  </a:schemeClr>
                </a:solidFill>
                <a:latin typeface="+mj-lt"/>
                <a:ea typeface="Tahoma" panose="020B0604030504040204" pitchFamily="34" charset="0"/>
                <a:cs typeface="Tahoma" panose="020B0604030504040204" pitchFamily="34" charset="0"/>
              </a:defRPr>
            </a:lvl1pPr>
          </a:lstStyle>
          <a:p>
            <a:pPr>
              <a:defRPr/>
            </a:pPr>
            <a:fld id="{E00B6E52-F07A-44C8-B7AE-D6EEC3D50429}" type="slidenum">
              <a:rPr lang="en-CA" smtClean="0"/>
              <a:pPr>
                <a:defRPr/>
              </a:pPr>
              <a:t>‹#›</a:t>
            </a:fld>
            <a:endParaRPr lang="en-CA" dirty="0"/>
          </a:p>
        </p:txBody>
      </p:sp>
    </p:spTree>
    <p:extLst>
      <p:ext uri="{BB962C8B-B14F-4D97-AF65-F5344CB8AC3E}">
        <p14:creationId xmlns:p14="http://schemas.microsoft.com/office/powerpoint/2010/main" val="3270930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8">
            <a:extLst>
              <a:ext uri="{FF2B5EF4-FFF2-40B4-BE49-F238E27FC236}">
                <a16:creationId xmlns:a16="http://schemas.microsoft.com/office/drawing/2014/main" id="{9FD21C8C-5D20-1A7A-07BE-35D3B2E80191}"/>
              </a:ext>
            </a:extLst>
          </p:cNvPr>
          <p:cNvSpPr>
            <a:spLocks noGrp="1" noChangeArrowheads="1"/>
          </p:cNvSpPr>
          <p:nvPr>
            <p:ph type="sldNum" sz="quarter" idx="4"/>
          </p:nvPr>
        </p:nvSpPr>
        <p:spPr>
          <a:xfrm>
            <a:off x="-9247" y="4742155"/>
            <a:ext cx="762000" cy="228600"/>
          </a:xfrm>
          <a:prstGeom prst="rect">
            <a:avLst/>
          </a:prstGeom>
          <a:ln/>
        </p:spPr>
        <p:txBody>
          <a:bodyPr anchor="ctr"/>
          <a:lstStyle>
            <a:lvl1pPr algn="ctr">
              <a:lnSpc>
                <a:spcPct val="100000"/>
              </a:lnSpc>
              <a:spcAft>
                <a:spcPts val="0"/>
              </a:spcAft>
              <a:defRPr sz="1100" b="1">
                <a:solidFill>
                  <a:schemeClr val="bg1">
                    <a:lumMod val="65000"/>
                  </a:schemeClr>
                </a:solidFill>
                <a:latin typeface="+mj-lt"/>
                <a:ea typeface="Tahoma" panose="020B0604030504040204" pitchFamily="34" charset="0"/>
                <a:cs typeface="Tahoma" panose="020B0604030504040204" pitchFamily="34" charset="0"/>
              </a:defRPr>
            </a:lvl1pPr>
          </a:lstStyle>
          <a:p>
            <a:pPr>
              <a:defRPr/>
            </a:pPr>
            <a:fld id="{E00B6E52-F07A-44C8-B7AE-D6EEC3D50429}" type="slidenum">
              <a:rPr lang="en-CA" smtClean="0"/>
              <a:pPr>
                <a:defRPr/>
              </a:pPr>
              <a:t>‹#›</a:t>
            </a:fld>
            <a:endParaRPr lang="en-CA" dirty="0"/>
          </a:p>
        </p:txBody>
      </p:sp>
    </p:spTree>
    <p:extLst>
      <p:ext uri="{BB962C8B-B14F-4D97-AF65-F5344CB8AC3E}">
        <p14:creationId xmlns:p14="http://schemas.microsoft.com/office/powerpoint/2010/main" val="40750592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5401" y="67954"/>
            <a:ext cx="6858001" cy="5143500"/>
          </a:xfrm>
          <a:prstGeom prst="rect">
            <a:avLst/>
          </a:prstGeom>
        </p:spPr>
      </p:pic>
      <p:sp>
        <p:nvSpPr>
          <p:cNvPr id="1026" name="Rectangle 2"/>
          <p:cNvSpPr>
            <a:spLocks noGrp="1" noChangeArrowheads="1"/>
          </p:cNvSpPr>
          <p:nvPr>
            <p:ph type="title"/>
          </p:nvPr>
        </p:nvSpPr>
        <p:spPr bwMode="auto">
          <a:xfrm>
            <a:off x="381000" y="264605"/>
            <a:ext cx="784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CA" altLang="en-GB"/>
              <a:t>Insert section title</a:t>
            </a:r>
          </a:p>
        </p:txBody>
      </p:sp>
      <p:sp>
        <p:nvSpPr>
          <p:cNvPr id="1027" name="Rectangle 3"/>
          <p:cNvSpPr>
            <a:spLocks noGrp="1" noChangeArrowheads="1"/>
          </p:cNvSpPr>
          <p:nvPr>
            <p:ph type="body" idx="1"/>
          </p:nvPr>
        </p:nvSpPr>
        <p:spPr bwMode="auto">
          <a:xfrm>
            <a:off x="368301" y="942976"/>
            <a:ext cx="7861300" cy="355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CA" altLang="en-GB"/>
              <a:t>Click to edit master text styles</a:t>
            </a:r>
          </a:p>
          <a:p>
            <a:pPr lvl="1"/>
            <a:r>
              <a:rPr lang="en-CA" altLang="en-GB"/>
              <a:t>Second level</a:t>
            </a:r>
          </a:p>
          <a:p>
            <a:pPr lvl="2"/>
            <a:r>
              <a:rPr lang="en-CA" altLang="en-GB"/>
              <a:t>Third level</a:t>
            </a:r>
          </a:p>
          <a:p>
            <a:pPr lvl="3"/>
            <a:r>
              <a:rPr lang="en-CA" altLang="en-GB"/>
              <a:t>Fourth level</a:t>
            </a:r>
          </a:p>
        </p:txBody>
      </p:sp>
      <p:sp>
        <p:nvSpPr>
          <p:cNvPr id="5" name="Rectangle 8"/>
          <p:cNvSpPr>
            <a:spLocks noGrp="1" noChangeArrowheads="1"/>
          </p:cNvSpPr>
          <p:nvPr>
            <p:ph type="sldNum" sz="quarter" idx="4"/>
          </p:nvPr>
        </p:nvSpPr>
        <p:spPr>
          <a:xfrm>
            <a:off x="-9247" y="4742155"/>
            <a:ext cx="762000" cy="228600"/>
          </a:xfrm>
          <a:prstGeom prst="rect">
            <a:avLst/>
          </a:prstGeom>
          <a:ln/>
        </p:spPr>
        <p:txBody>
          <a:bodyPr anchor="ctr"/>
          <a:lstStyle>
            <a:lvl1pPr algn="ctr">
              <a:lnSpc>
                <a:spcPct val="100000"/>
              </a:lnSpc>
              <a:spcAft>
                <a:spcPts val="0"/>
              </a:spcAft>
              <a:defRPr sz="1100" b="1">
                <a:solidFill>
                  <a:schemeClr val="bg1">
                    <a:lumMod val="65000"/>
                  </a:schemeClr>
                </a:solidFill>
                <a:latin typeface="+mj-lt"/>
                <a:ea typeface="Tahoma" panose="020B0604030504040204" pitchFamily="34" charset="0"/>
                <a:cs typeface="Tahoma" panose="020B0604030504040204" pitchFamily="34" charset="0"/>
              </a:defRPr>
            </a:lvl1pPr>
          </a:lstStyle>
          <a:p>
            <a:pPr>
              <a:defRPr/>
            </a:pPr>
            <a:fld id="{E00B6E52-F07A-44C8-B7AE-D6EEC3D50429}" type="slidenum">
              <a:rPr lang="en-CA" smtClean="0"/>
              <a:pPr>
                <a:defRPr/>
              </a:pPr>
              <a:t>‹#›</a:t>
            </a:fld>
            <a:endParaRPr lang="en-CA" dirty="0"/>
          </a:p>
        </p:txBody>
      </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9" r:id="rId3"/>
  </p:sldLayoutIdLst>
  <p:hf hdr="0" ftr="0" dt="0"/>
  <p:txStyles>
    <p:titleStyle>
      <a:lvl1pPr algn="l" rtl="0" eaLnBrk="0" fontAlgn="base" hangingPunct="0">
        <a:lnSpc>
          <a:spcPts val="1800"/>
        </a:lnSpc>
        <a:spcBef>
          <a:spcPct val="0"/>
        </a:spcBef>
        <a:spcAft>
          <a:spcPct val="0"/>
        </a:spcAft>
        <a:defRPr sz="18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1800"/>
        </a:lnSpc>
        <a:spcBef>
          <a:spcPct val="0"/>
        </a:spcBef>
        <a:spcAft>
          <a:spcPct val="0"/>
        </a:spcAft>
        <a:defRPr sz="1800" b="1">
          <a:solidFill>
            <a:srgbClr val="000000"/>
          </a:solidFill>
          <a:latin typeface="Arial" charset="0"/>
        </a:defRPr>
      </a:lvl2pPr>
      <a:lvl3pPr algn="l" rtl="0" eaLnBrk="0" fontAlgn="base" hangingPunct="0">
        <a:lnSpc>
          <a:spcPts val="1800"/>
        </a:lnSpc>
        <a:spcBef>
          <a:spcPct val="0"/>
        </a:spcBef>
        <a:spcAft>
          <a:spcPct val="0"/>
        </a:spcAft>
        <a:defRPr sz="1800" b="1">
          <a:solidFill>
            <a:srgbClr val="000000"/>
          </a:solidFill>
          <a:latin typeface="Arial" charset="0"/>
        </a:defRPr>
      </a:lvl3pPr>
      <a:lvl4pPr algn="l" rtl="0" eaLnBrk="0" fontAlgn="base" hangingPunct="0">
        <a:lnSpc>
          <a:spcPts val="1800"/>
        </a:lnSpc>
        <a:spcBef>
          <a:spcPct val="0"/>
        </a:spcBef>
        <a:spcAft>
          <a:spcPct val="0"/>
        </a:spcAft>
        <a:defRPr sz="1800" b="1">
          <a:solidFill>
            <a:srgbClr val="000000"/>
          </a:solidFill>
          <a:latin typeface="Arial" charset="0"/>
        </a:defRPr>
      </a:lvl4pPr>
      <a:lvl5pPr algn="l" rtl="0" eaLnBrk="0" fontAlgn="base" hangingPunct="0">
        <a:lnSpc>
          <a:spcPts val="1800"/>
        </a:lnSpc>
        <a:spcBef>
          <a:spcPct val="0"/>
        </a:spcBef>
        <a:spcAft>
          <a:spcPct val="0"/>
        </a:spcAft>
        <a:defRPr sz="1800" b="1">
          <a:solidFill>
            <a:srgbClr val="000000"/>
          </a:solidFill>
          <a:latin typeface="Arial" charset="0"/>
        </a:defRPr>
      </a:lvl5pPr>
      <a:lvl6pPr marL="342900" algn="l" rtl="0" fontAlgn="base">
        <a:lnSpc>
          <a:spcPts val="1800"/>
        </a:lnSpc>
        <a:spcBef>
          <a:spcPct val="0"/>
        </a:spcBef>
        <a:spcAft>
          <a:spcPct val="0"/>
        </a:spcAft>
        <a:defRPr sz="1800" b="1">
          <a:solidFill>
            <a:srgbClr val="000000"/>
          </a:solidFill>
          <a:latin typeface="Arial" charset="0"/>
        </a:defRPr>
      </a:lvl6pPr>
      <a:lvl7pPr marL="685800" algn="l" rtl="0" fontAlgn="base">
        <a:lnSpc>
          <a:spcPts val="1800"/>
        </a:lnSpc>
        <a:spcBef>
          <a:spcPct val="0"/>
        </a:spcBef>
        <a:spcAft>
          <a:spcPct val="0"/>
        </a:spcAft>
        <a:defRPr sz="1800" b="1">
          <a:solidFill>
            <a:srgbClr val="000000"/>
          </a:solidFill>
          <a:latin typeface="Arial" charset="0"/>
        </a:defRPr>
      </a:lvl7pPr>
      <a:lvl8pPr marL="1028700" algn="l" rtl="0" fontAlgn="base">
        <a:lnSpc>
          <a:spcPts val="1800"/>
        </a:lnSpc>
        <a:spcBef>
          <a:spcPct val="0"/>
        </a:spcBef>
        <a:spcAft>
          <a:spcPct val="0"/>
        </a:spcAft>
        <a:defRPr sz="1800" b="1">
          <a:solidFill>
            <a:srgbClr val="000000"/>
          </a:solidFill>
          <a:latin typeface="Arial" charset="0"/>
        </a:defRPr>
      </a:lvl8pPr>
      <a:lvl9pPr marL="1371600" algn="l" rtl="0" fontAlgn="base">
        <a:lnSpc>
          <a:spcPts val="1800"/>
        </a:lnSpc>
        <a:spcBef>
          <a:spcPct val="0"/>
        </a:spcBef>
        <a:spcAft>
          <a:spcPct val="0"/>
        </a:spcAft>
        <a:defRPr sz="1800" b="1">
          <a:solidFill>
            <a:srgbClr val="000000"/>
          </a:solidFill>
          <a:latin typeface="Arial" charset="0"/>
        </a:defRPr>
      </a:lvl9pPr>
    </p:titleStyle>
    <p:bodyStyle>
      <a:lvl1pPr marL="142875" indent="-142875" algn="l" rtl="0" eaLnBrk="0" fontAlgn="base" hangingPunct="0">
        <a:spcBef>
          <a:spcPct val="0"/>
        </a:spcBef>
        <a:spcAft>
          <a:spcPct val="37000"/>
        </a:spcAft>
        <a:buChar char="•"/>
        <a:tabLst>
          <a:tab pos="4286250" algn="l"/>
        </a:tabLst>
        <a:defRPr>
          <a:solidFill>
            <a:srgbClr val="000000"/>
          </a:solidFill>
          <a:latin typeface="Tahoma" panose="020B0604030504040204" pitchFamily="34" charset="0"/>
          <a:ea typeface="Tahoma" panose="020B0604030504040204" pitchFamily="34" charset="0"/>
          <a:cs typeface="Tahoma" panose="020B0604030504040204" pitchFamily="34" charset="0"/>
        </a:defRPr>
      </a:lvl1pPr>
      <a:lvl2pPr marL="286941" indent="-142875" algn="l" rtl="0" eaLnBrk="0" fontAlgn="base" hangingPunct="0">
        <a:spcBef>
          <a:spcPct val="0"/>
        </a:spcBef>
        <a:spcAft>
          <a:spcPct val="35000"/>
        </a:spcAft>
        <a:buChar char="–"/>
        <a:tabLst>
          <a:tab pos="4286250" algn="l"/>
        </a:tabLst>
        <a:defRPr sz="1200">
          <a:solidFill>
            <a:srgbClr val="000000"/>
          </a:solidFill>
          <a:latin typeface="Tahoma" panose="020B0604030504040204" pitchFamily="34" charset="0"/>
          <a:ea typeface="Tahoma" panose="020B0604030504040204" pitchFamily="34" charset="0"/>
          <a:cs typeface="Tahoma" panose="020B0604030504040204" pitchFamily="34" charset="0"/>
        </a:defRPr>
      </a:lvl2pPr>
      <a:lvl3pPr marL="431006" indent="-142875" algn="l" rtl="0" eaLnBrk="0" fontAlgn="base" hangingPunct="0">
        <a:spcBef>
          <a:spcPct val="0"/>
        </a:spcBef>
        <a:spcAft>
          <a:spcPct val="35000"/>
        </a:spcAft>
        <a:buChar char="–"/>
        <a:tabLst>
          <a:tab pos="4286250" algn="l"/>
        </a:tabLst>
        <a:defRPr sz="1050">
          <a:solidFill>
            <a:srgbClr val="000000"/>
          </a:solidFill>
          <a:latin typeface="Tahoma" panose="020B0604030504040204" pitchFamily="34" charset="0"/>
          <a:ea typeface="Tahoma" panose="020B0604030504040204" pitchFamily="34" charset="0"/>
          <a:cs typeface="Tahoma" panose="020B0604030504040204" pitchFamily="34" charset="0"/>
        </a:defRPr>
      </a:lvl3pPr>
      <a:lvl4pPr marL="578644" indent="-146447" algn="l" rtl="0" eaLnBrk="0" fontAlgn="base" hangingPunct="0">
        <a:spcBef>
          <a:spcPct val="0"/>
        </a:spcBef>
        <a:spcAft>
          <a:spcPct val="35000"/>
        </a:spcAft>
        <a:buChar char="–"/>
        <a:tabLst>
          <a:tab pos="4286250" algn="l"/>
        </a:tabLst>
        <a:defRPr sz="900">
          <a:solidFill>
            <a:srgbClr val="000000"/>
          </a:solidFill>
          <a:latin typeface="Tahoma" panose="020B0604030504040204" pitchFamily="34" charset="0"/>
          <a:ea typeface="Tahoma" panose="020B0604030504040204" pitchFamily="34" charset="0"/>
          <a:cs typeface="Tahoma" panose="020B0604030504040204" pitchFamily="34" charset="0"/>
        </a:defRPr>
      </a:lvl4pPr>
      <a:lvl5pPr marL="720329" indent="-140494" algn="l" rtl="0" eaLnBrk="0" fontAlgn="base" hangingPunct="0">
        <a:lnSpc>
          <a:spcPts val="1200"/>
        </a:lnSpc>
        <a:spcBef>
          <a:spcPct val="0"/>
        </a:spcBef>
        <a:spcAft>
          <a:spcPct val="0"/>
        </a:spcAft>
        <a:buChar char="–"/>
        <a:tabLst>
          <a:tab pos="4286250" algn="l"/>
        </a:tabLst>
        <a:defRPr sz="900">
          <a:solidFill>
            <a:schemeClr val="tx1"/>
          </a:solidFill>
          <a:latin typeface="Verdana" pitchFamily="34" charset="0"/>
        </a:defRPr>
      </a:lvl5pPr>
      <a:lvl6pPr marL="1063229" indent="-140494" algn="l" rtl="0" fontAlgn="base">
        <a:lnSpc>
          <a:spcPts val="1200"/>
        </a:lnSpc>
        <a:spcBef>
          <a:spcPct val="0"/>
        </a:spcBef>
        <a:spcAft>
          <a:spcPct val="0"/>
        </a:spcAft>
        <a:buChar char="–"/>
        <a:tabLst>
          <a:tab pos="4286250" algn="l"/>
        </a:tabLst>
        <a:defRPr sz="900">
          <a:solidFill>
            <a:schemeClr val="tx1"/>
          </a:solidFill>
          <a:latin typeface="Verdana" pitchFamily="34" charset="0"/>
        </a:defRPr>
      </a:lvl6pPr>
      <a:lvl7pPr marL="1406129" indent="-140494" algn="l" rtl="0" fontAlgn="base">
        <a:lnSpc>
          <a:spcPts val="1200"/>
        </a:lnSpc>
        <a:spcBef>
          <a:spcPct val="0"/>
        </a:spcBef>
        <a:spcAft>
          <a:spcPct val="0"/>
        </a:spcAft>
        <a:buChar char="–"/>
        <a:tabLst>
          <a:tab pos="4286250" algn="l"/>
        </a:tabLst>
        <a:defRPr sz="900">
          <a:solidFill>
            <a:schemeClr val="tx1"/>
          </a:solidFill>
          <a:latin typeface="Verdana" pitchFamily="34" charset="0"/>
        </a:defRPr>
      </a:lvl7pPr>
      <a:lvl8pPr marL="1749029" indent="-140494" algn="l" rtl="0" fontAlgn="base">
        <a:lnSpc>
          <a:spcPts val="1200"/>
        </a:lnSpc>
        <a:spcBef>
          <a:spcPct val="0"/>
        </a:spcBef>
        <a:spcAft>
          <a:spcPct val="0"/>
        </a:spcAft>
        <a:buChar char="–"/>
        <a:tabLst>
          <a:tab pos="4286250" algn="l"/>
        </a:tabLst>
        <a:defRPr sz="900">
          <a:solidFill>
            <a:schemeClr val="tx1"/>
          </a:solidFill>
          <a:latin typeface="Verdana" pitchFamily="34" charset="0"/>
        </a:defRPr>
      </a:lvl8pPr>
      <a:lvl9pPr marL="2091929" indent="-140494" algn="l" rtl="0" fontAlgn="base">
        <a:lnSpc>
          <a:spcPts val="1200"/>
        </a:lnSpc>
        <a:spcBef>
          <a:spcPct val="0"/>
        </a:spcBef>
        <a:spcAft>
          <a:spcPct val="0"/>
        </a:spcAft>
        <a:buChar char="–"/>
        <a:tabLst>
          <a:tab pos="4286250" algn="l"/>
        </a:tabLst>
        <a:defRPr sz="900">
          <a:solidFill>
            <a:schemeClr val="tx1"/>
          </a:solidFill>
          <a:latin typeface="Verdana" pitchFamily="34" charset="0"/>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mailto:sti-its@sac-isc.gc.ca" TargetMode="External"/><Relationship Id="rId7" Type="http://schemas.openxmlformats.org/officeDocument/2006/relationships/image" Target="../media/image21.sv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20.sv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28.svg"/><Relationship Id="rId13" Type="http://schemas.openxmlformats.org/officeDocument/2006/relationships/image" Target="../media/image32.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1.sv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6.svg"/><Relationship Id="rId11" Type="http://schemas.openxmlformats.org/officeDocument/2006/relationships/image" Target="../media/image30.png"/><Relationship Id="rId5" Type="http://schemas.openxmlformats.org/officeDocument/2006/relationships/image" Target="../media/image25.png"/><Relationship Id="rId10" Type="http://schemas.openxmlformats.org/officeDocument/2006/relationships/image" Target="../media/image29.svg"/><Relationship Id="rId4" Type="http://schemas.openxmlformats.org/officeDocument/2006/relationships/image" Target="../media/image24.svg"/><Relationship Id="rId9" Type="http://schemas.openxmlformats.org/officeDocument/2006/relationships/image" Target="../media/image19.png"/><Relationship Id="rId14" Type="http://schemas.openxmlformats.org/officeDocument/2006/relationships/image" Target="../media/image33.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 Id="rId9" Type="http://schemas.openxmlformats.org/officeDocument/2006/relationships/hyperlink" Target="https://www.fnesc.ca/nr-jvpworkshop/"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3" Type="http://schemas.openxmlformats.org/officeDocument/2006/relationships/hyperlink" Target="mailto:bcfundingservices-cbservicesdefinancement@sac-isc.gc.ca"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6.svg"/></Relationships>
</file>

<file path=ppt/slides/_rels/slide27.xml.rels><?xml version="1.0" encoding="UTF-8" standalone="yes"?>
<Relationships xmlns="http://schemas.openxmlformats.org/package/2006/relationships"><Relationship Id="rId3" Type="http://schemas.openxmlformats.org/officeDocument/2006/relationships/hyperlink" Target="https://www2.gov.bc.ca/assets/gov/education/administration/resource-management/bctea/fnsr_101_-_2025.pdf"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29.xml.rels><?xml version="1.0" encoding="UTF-8" standalone="yes"?>
<Relationships xmlns="http://schemas.openxmlformats.org/package/2006/relationships"><Relationship Id="rId8" Type="http://schemas.openxmlformats.org/officeDocument/2006/relationships/hyperlink" Target="https://blog.gov.bc.ca/app/uploads/sites/808/2024/04/DMB_Apr19_Model_LEA_FINAL.pdf" TargetMode="External"/><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s://www.fnesc.ca/wp/wp-content/uploads/2024/06/2024-25-BCTEA-Funding-Handbook_20240613.pdf" TargetMode="External"/><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hyperlink" Target="https://www.fnsa.ca/programs/special-education/#:~:text=First%20Nations%20schools%20can%20request%20services%20from%20the,%28AFG%29%20are%20completed%20online%20through%20the%20SEP%20Portal%3A"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s://www2.gov.bc.ca/gov/content/education-training/k-12/administration/program-management/indigenous-education/reciprocal-tuition" TargetMode="External"/><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hyperlink" Target="http://www.fnesc.ca/wp/wp-content/uploads/2020/10/Reciprocal-Tuition-Handbook-2020.pdf"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38.jpeg"/></Relationships>
</file>

<file path=ppt/slides/_rels/slide36.xml.rels><?xml version="1.0" encoding="UTF-8" standalone="yes"?>
<Relationships xmlns="http://schemas.openxmlformats.org/package/2006/relationships"><Relationship Id="rId3" Type="http://schemas.openxmlformats.org/officeDocument/2006/relationships/hyperlink" Target="http://www.fnesc.ca/" TargetMode="External"/><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hyperlink" Target="mailto:bcfundingservices-cbservicesdefinancement@sac-isc.gc.ca" TargetMode="External"/><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hyperlink" Target="mailto:bceducation@sac-isc.gc.ca" TargetMode="External"/><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hyperlink" Target="mailto:bceducation@sac-isc.gc.ca" TargetMode="External"/><Relationship Id="rId2" Type="http://schemas.openxmlformats.org/officeDocument/2006/relationships/notesSlide" Target="../notesSlides/notesSlide47.xml"/><Relationship Id="rId1" Type="http://schemas.openxmlformats.org/officeDocument/2006/relationships/slideLayout" Target="../slideLayouts/slideLayout1.xml"/><Relationship Id="rId5" Type="http://schemas.openxmlformats.org/officeDocument/2006/relationships/image" Target="../media/image42.svg"/><Relationship Id="rId4" Type="http://schemas.openxmlformats.org/officeDocument/2006/relationships/image" Target="../media/image41.png"/></Relationships>
</file>

<file path=ppt/slides/_rels/slide48.xml.rels><?xml version="1.0" encoding="UTF-8" standalone="yes"?>
<Relationships xmlns="http://schemas.openxmlformats.org/package/2006/relationships"><Relationship Id="rId8" Type="http://schemas.openxmlformats.org/officeDocument/2006/relationships/image" Target="../media/image46.svg"/><Relationship Id="rId13" Type="http://schemas.openxmlformats.org/officeDocument/2006/relationships/image" Target="../media/image30.png"/><Relationship Id="rId3" Type="http://schemas.openxmlformats.org/officeDocument/2006/relationships/image" Target="../media/image43.png"/><Relationship Id="rId7" Type="http://schemas.openxmlformats.org/officeDocument/2006/relationships/image" Target="../media/image45.png"/><Relationship Id="rId12" Type="http://schemas.openxmlformats.org/officeDocument/2006/relationships/image" Target="../media/image49.sv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29.svg"/><Relationship Id="rId11" Type="http://schemas.openxmlformats.org/officeDocument/2006/relationships/image" Target="../media/image32.png"/><Relationship Id="rId5" Type="http://schemas.openxmlformats.org/officeDocument/2006/relationships/image" Target="../media/image19.png"/><Relationship Id="rId10" Type="http://schemas.openxmlformats.org/officeDocument/2006/relationships/image" Target="../media/image48.svg"/><Relationship Id="rId4" Type="http://schemas.openxmlformats.org/officeDocument/2006/relationships/image" Target="../media/image44.svg"/><Relationship Id="rId9" Type="http://schemas.openxmlformats.org/officeDocument/2006/relationships/image" Target="../media/image47.png"/><Relationship Id="rId14" Type="http://schemas.openxmlformats.org/officeDocument/2006/relationships/image" Target="../media/image31.sv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5.xml"/><Relationship Id="rId1" Type="http://schemas.openxmlformats.org/officeDocument/2006/relationships/slideLayout" Target="../slideLayouts/slideLayout1.xml"/><Relationship Id="rId4" Type="http://schemas.openxmlformats.org/officeDocument/2006/relationships/image" Target="../media/image54.svg"/></Relationships>
</file>

<file path=ppt/slides/_rels/slide5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6.xml"/><Relationship Id="rId1" Type="http://schemas.openxmlformats.org/officeDocument/2006/relationships/slideLayout" Target="../slideLayouts/slideLayout1.xml"/><Relationship Id="rId4" Type="http://schemas.openxmlformats.org/officeDocument/2006/relationships/image" Target="../media/image56.sv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notesSlide" Target="../notesSlides/notesSlide58.xml"/><Relationship Id="rId1" Type="http://schemas.openxmlformats.org/officeDocument/2006/relationships/slideLayout" Target="../slideLayouts/slideLayout1.xml"/><Relationship Id="rId4" Type="http://schemas.openxmlformats.org/officeDocument/2006/relationships/hyperlink" Target="mailto:BCEducation@sac-isc.gc.ca" TargetMode="External"/></Relationships>
</file>

<file path=ppt/slides/_rels/slide59.xml.rels><?xml version="1.0" encoding="UTF-8" standalone="yes"?>
<Relationships xmlns="http://schemas.openxmlformats.org/package/2006/relationships"><Relationship Id="rId8" Type="http://schemas.openxmlformats.org/officeDocument/2006/relationships/image" Target="../media/image63.svg"/><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59.xml"/><Relationship Id="rId1" Type="http://schemas.openxmlformats.org/officeDocument/2006/relationships/slideLayout" Target="../slideLayouts/slideLayout1.xml"/><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59.svg"/><Relationship Id="rId9" Type="http://schemas.openxmlformats.org/officeDocument/2006/relationships/hyperlink" Target="mailto:bceducation@sac-isc.gc.ca"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8" Type="http://schemas.openxmlformats.org/officeDocument/2006/relationships/image" Target="../media/image69.sv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notesSlide" Target="../notesSlides/notesSlide60.xml"/><Relationship Id="rId1" Type="http://schemas.openxmlformats.org/officeDocument/2006/relationships/slideLayout" Target="../slideLayouts/slideLayout1.xml"/><Relationship Id="rId6" Type="http://schemas.openxmlformats.org/officeDocument/2006/relationships/image" Target="../media/image67.svg"/><Relationship Id="rId5" Type="http://schemas.openxmlformats.org/officeDocument/2006/relationships/image" Target="../media/image66.png"/><Relationship Id="rId10" Type="http://schemas.openxmlformats.org/officeDocument/2006/relationships/image" Target="../media/image71.svg"/><Relationship Id="rId4" Type="http://schemas.openxmlformats.org/officeDocument/2006/relationships/image" Target="../media/image65.svg"/><Relationship Id="rId9" Type="http://schemas.openxmlformats.org/officeDocument/2006/relationships/image" Target="../media/image70.png"/></Relationships>
</file>

<file path=ppt/slides/_rels/slide61.xml.rels><?xml version="1.0" encoding="UTF-8" standalone="yes"?>
<Relationships xmlns="http://schemas.openxmlformats.org/package/2006/relationships"><Relationship Id="rId3" Type="http://schemas.openxmlformats.org/officeDocument/2006/relationships/hyperlink" Target="mailto:bceducation@sac-isc.gc.ca" TargetMode="External"/><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19.png"/><Relationship Id="rId7" Type="http://schemas.openxmlformats.org/officeDocument/2006/relationships/image" Target="../media/image32.png"/><Relationship Id="rId2" Type="http://schemas.openxmlformats.org/officeDocument/2006/relationships/notesSlide" Target="../notesSlides/notesSlide63.xml"/><Relationship Id="rId1" Type="http://schemas.openxmlformats.org/officeDocument/2006/relationships/slideLayout" Target="../slideLayouts/slideLayout1.xml"/><Relationship Id="rId6" Type="http://schemas.openxmlformats.org/officeDocument/2006/relationships/image" Target="../media/image72.svg"/><Relationship Id="rId5" Type="http://schemas.openxmlformats.org/officeDocument/2006/relationships/image" Target="../media/image30.png"/><Relationship Id="rId4" Type="http://schemas.openxmlformats.org/officeDocument/2006/relationships/image" Target="../media/image20.svg"/><Relationship Id="rId9" Type="http://schemas.openxmlformats.org/officeDocument/2006/relationships/hyperlink" Target="mailto:BCEducation@sac-isc.gc.ca" TargetMode="External"/></Relationships>
</file>

<file path=ppt/slides/_rels/slide64.xml.rels><?xml version="1.0" encoding="UTF-8" standalone="yes"?>
<Relationships xmlns="http://schemas.openxmlformats.org/package/2006/relationships"><Relationship Id="rId3" Type="http://schemas.openxmlformats.org/officeDocument/2006/relationships/hyperlink" Target="mailto:BCEducation@sac-isc.gc.ca" TargetMode="External"/><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mailto:BCFundingservices-cbservicesdefinancement@sac-isc.gc.ca"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Rounded Corners 37">
            <a:extLst>
              <a:ext uri="{FF2B5EF4-FFF2-40B4-BE49-F238E27FC236}">
                <a16:creationId xmlns:a16="http://schemas.microsoft.com/office/drawing/2014/main" id="{8C2A87A8-7AA3-984C-B214-AAF28105652B}"/>
              </a:ext>
            </a:extLst>
          </p:cNvPr>
          <p:cNvSpPr/>
          <p:nvPr/>
        </p:nvSpPr>
        <p:spPr bwMode="auto">
          <a:xfrm>
            <a:off x="1708244" y="1670475"/>
            <a:ext cx="3282048" cy="445675"/>
          </a:xfrm>
          <a:prstGeom prst="roundRect">
            <a:avLst/>
          </a:prstGeom>
          <a:solidFill>
            <a:srgbClr val="F2F2F2"/>
          </a:solidFill>
          <a:ln w="88900" cap="flat" cmpd="sng" algn="ctr">
            <a:solidFill>
              <a:srgbClr val="F2F2F2"/>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2" name="TextBox 1">
            <a:extLst>
              <a:ext uri="{FF2B5EF4-FFF2-40B4-BE49-F238E27FC236}">
                <a16:creationId xmlns:a16="http://schemas.microsoft.com/office/drawing/2014/main" id="{1C86DE9B-D304-D8AE-F3ED-058DC9DD20DF}"/>
              </a:ext>
            </a:extLst>
          </p:cNvPr>
          <p:cNvSpPr txBox="1"/>
          <p:nvPr/>
        </p:nvSpPr>
        <p:spPr>
          <a:xfrm>
            <a:off x="488094" y="1654657"/>
            <a:ext cx="7777163" cy="1041311"/>
          </a:xfrm>
          <a:prstGeom prst="rect">
            <a:avLst/>
          </a:prstGeom>
          <a:noFill/>
        </p:spPr>
        <p:txBody>
          <a:bodyPr wrap="square" lIns="91440" tIns="45720" rIns="91440" bIns="45720" rtlCol="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ts val="3700"/>
              </a:lnSpc>
              <a:spcAft>
                <a:spcPts val="0"/>
              </a:spcAft>
            </a:pPr>
            <a:r>
              <a:rPr lang="en-US" sz="3700" dirty="0">
                <a:solidFill>
                  <a:srgbClr val="2F5496"/>
                </a:solidFill>
                <a:latin typeface="Trebuchet MS"/>
                <a:ea typeface="Verdana"/>
                <a:cs typeface="Tahoma"/>
              </a:rPr>
              <a:t>2025 Learning Series</a:t>
            </a:r>
          </a:p>
          <a:p>
            <a:pPr>
              <a:lnSpc>
                <a:spcPts val="3700"/>
              </a:lnSpc>
              <a:spcAft>
                <a:spcPts val="0"/>
              </a:spcAft>
            </a:pPr>
            <a:r>
              <a:rPr lang="en-US" sz="3700" b="1" dirty="0">
                <a:solidFill>
                  <a:srgbClr val="2F5496"/>
                </a:solidFill>
                <a:latin typeface="Trebuchet MS"/>
                <a:ea typeface="Verdana"/>
                <a:cs typeface="Tahoma"/>
              </a:rPr>
              <a:t>Day 1 Nominal Roll Policy </a:t>
            </a:r>
            <a:endParaRPr lang="en-US" sz="3700" b="1" dirty="0">
              <a:solidFill>
                <a:srgbClr val="2F5496"/>
              </a:solidFill>
              <a:latin typeface="Trebuchet MS" panose="020B0603020202020204" pitchFamily="34" charset="0"/>
              <a:ea typeface="Verdana" panose="020B0604030504040204" pitchFamily="34" charset="0"/>
              <a:cs typeface="Tahoma" panose="020B0604030504040204" pitchFamily="34" charset="0"/>
            </a:endParaRPr>
          </a:p>
        </p:txBody>
      </p:sp>
      <p:sp>
        <p:nvSpPr>
          <p:cNvPr id="28" name="Right Triangle 27">
            <a:extLst>
              <a:ext uri="{FF2B5EF4-FFF2-40B4-BE49-F238E27FC236}">
                <a16:creationId xmlns:a16="http://schemas.microsoft.com/office/drawing/2014/main" id="{1F2C2A03-A8F6-59ED-EA34-8D84EA465C4F}"/>
              </a:ext>
            </a:extLst>
          </p:cNvPr>
          <p:cNvSpPr/>
          <p:nvPr/>
        </p:nvSpPr>
        <p:spPr>
          <a:xfrm rot="16200000">
            <a:off x="4089158" y="74230"/>
            <a:ext cx="2744955" cy="7393577"/>
          </a:xfrm>
          <a:prstGeom prst="rtTriangle">
            <a:avLst/>
          </a:prstGeom>
          <a:solidFill>
            <a:srgbClr val="3167A9"/>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9" name="Right Triangle 28">
            <a:extLst>
              <a:ext uri="{FF2B5EF4-FFF2-40B4-BE49-F238E27FC236}">
                <a16:creationId xmlns:a16="http://schemas.microsoft.com/office/drawing/2014/main" id="{D864B7E9-9745-4783-1168-158C286E9A62}"/>
              </a:ext>
            </a:extLst>
          </p:cNvPr>
          <p:cNvSpPr/>
          <p:nvPr/>
        </p:nvSpPr>
        <p:spPr>
          <a:xfrm rot="10800000">
            <a:off x="5472332" y="5151"/>
            <a:ext cx="3671668" cy="4851304"/>
          </a:xfrm>
          <a:prstGeom prst="rtTriangle">
            <a:avLst/>
          </a:prstGeom>
          <a:solidFill>
            <a:srgbClr val="2F5496"/>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0" name="Rectangle 29">
            <a:extLst>
              <a:ext uri="{FF2B5EF4-FFF2-40B4-BE49-F238E27FC236}">
                <a16:creationId xmlns:a16="http://schemas.microsoft.com/office/drawing/2014/main" id="{B9B5CF0F-1AD8-673E-A53C-4240E897406D}"/>
              </a:ext>
            </a:extLst>
          </p:cNvPr>
          <p:cNvSpPr/>
          <p:nvPr/>
        </p:nvSpPr>
        <p:spPr bwMode="auto">
          <a:xfrm>
            <a:off x="215690" y="4657488"/>
            <a:ext cx="332950" cy="378746"/>
          </a:xfrm>
          <a:prstGeom prst="rect">
            <a:avLst/>
          </a:prstGeom>
          <a:solidFill>
            <a:schemeClr val="bg1"/>
          </a:solidFill>
          <a:ln w="88900" cap="flat" cmpd="sng" algn="ctr">
            <a:solidFill>
              <a:schemeClr val="bg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976185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61766" y="1406081"/>
            <a:ext cx="7170613" cy="960391"/>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7000"/>
              </a:lnSpc>
              <a:spcBef>
                <a:spcPts val="0"/>
              </a:spcBef>
              <a:spcAft>
                <a:spcPts val="0"/>
              </a:spcAft>
            </a:pPr>
            <a:r>
              <a:rPr lang="en-US" b="1" dirty="0">
                <a:latin typeface="Trebuchet MS "/>
                <a:ea typeface="Calibri" panose="020F0502020204030204" pitchFamily="34" charset="0"/>
                <a:cs typeface="Times New Roman" panose="02020603050405020304" pitchFamily="18" charset="0"/>
              </a:rPr>
              <a:t>New to your role?</a:t>
            </a:r>
          </a:p>
          <a:p>
            <a:pPr>
              <a:lnSpc>
                <a:spcPct val="107000"/>
              </a:lnSpc>
              <a:spcBef>
                <a:spcPts val="0"/>
              </a:spcBef>
              <a:spcAft>
                <a:spcPts val="0"/>
              </a:spcAft>
            </a:pPr>
            <a:r>
              <a:rPr lang="en-US" dirty="0">
                <a:latin typeface="Trebuchet MS "/>
                <a:ea typeface="Calibri" panose="020F0502020204030204" pitchFamily="34" charset="0"/>
                <a:cs typeface="Times New Roman" panose="02020603050405020304" pitchFamily="18" charset="0"/>
              </a:rPr>
              <a:t>Email ISC BC Education at </a:t>
            </a:r>
            <a:r>
              <a:rPr lang="en-US" u="sng" dirty="0">
                <a:solidFill>
                  <a:srgbClr val="2F5496"/>
                </a:solidFill>
                <a:latin typeface="Trebuchet MS "/>
                <a:ea typeface="Calibri" panose="020F0502020204030204" pitchFamily="34" charset="0"/>
                <a:cs typeface="Times New Roman" panose="02020603050405020304" pitchFamily="18" charset="0"/>
              </a:rPr>
              <a:t>BCEducation@sac-isc.gc.ca</a:t>
            </a:r>
            <a:r>
              <a:rPr lang="en-US" dirty="0">
                <a:solidFill>
                  <a:srgbClr val="2F5496"/>
                </a:solidFill>
                <a:latin typeface="Trebuchet MS "/>
                <a:ea typeface="Calibri" panose="020F0502020204030204" pitchFamily="34" charset="0"/>
                <a:cs typeface="Times New Roman" panose="02020603050405020304" pitchFamily="18" charset="0"/>
              </a:rPr>
              <a:t> </a:t>
            </a:r>
            <a:r>
              <a:rPr lang="en-US" dirty="0">
                <a:latin typeface="Trebuchet MS "/>
                <a:ea typeface="Calibri" panose="020F0502020204030204" pitchFamily="34" charset="0"/>
                <a:cs typeface="Times New Roman" panose="02020603050405020304" pitchFamily="18" charset="0"/>
              </a:rPr>
              <a:t>for questions, training materials, job aids, and one-on-one support.</a:t>
            </a:r>
          </a:p>
        </p:txBody>
      </p:sp>
      <p:sp>
        <p:nvSpPr>
          <p:cNvPr id="7" name="Rectangle 6">
            <a:extLst>
              <a:ext uri="{FF2B5EF4-FFF2-40B4-BE49-F238E27FC236}">
                <a16:creationId xmlns:a16="http://schemas.microsoft.com/office/drawing/2014/main" id="{A574A1B5-593F-284B-2F9D-29FF47C2B995}"/>
              </a:ext>
            </a:extLst>
          </p:cNvPr>
          <p:cNvSpPr/>
          <p:nvPr/>
        </p:nvSpPr>
        <p:spPr>
          <a:xfrm>
            <a:off x="1092057" y="2642494"/>
            <a:ext cx="7133748" cy="1750736"/>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7000"/>
              </a:lnSpc>
              <a:spcBef>
                <a:spcPts val="0"/>
              </a:spcBef>
              <a:spcAft>
                <a:spcPts val="0"/>
              </a:spcAft>
            </a:pPr>
            <a:r>
              <a:rPr lang="en-US" b="1" dirty="0">
                <a:latin typeface="Trebuchet MS "/>
                <a:ea typeface="Calibri" panose="020F0502020204030204" pitchFamily="34" charset="0"/>
                <a:cs typeface="Times New Roman" panose="02020603050405020304" pitchFamily="18" charset="0"/>
              </a:rPr>
              <a:t>Do you have access to the EIS? </a:t>
            </a:r>
          </a:p>
          <a:p>
            <a:pPr>
              <a:lnSpc>
                <a:spcPct val="107000"/>
              </a:lnSpc>
              <a:spcBef>
                <a:spcPts val="0"/>
              </a:spcBef>
              <a:spcAft>
                <a:spcPts val="0"/>
              </a:spcAft>
            </a:pPr>
            <a:endParaRPr lang="en-US" sz="900" dirty="0">
              <a:solidFill>
                <a:srgbClr val="767171"/>
              </a:solidFill>
              <a:latin typeface="Trebuchet MS "/>
              <a:ea typeface="Calibri" panose="020F0502020204030204" pitchFamily="34" charset="0"/>
              <a:cs typeface="Times New Roman" panose="02020603050405020304" pitchFamily="18" charset="0"/>
            </a:endParaRPr>
          </a:p>
          <a:p>
            <a:pPr marL="285750" indent="-285750">
              <a:lnSpc>
                <a:spcPct val="107000"/>
              </a:lnSpc>
              <a:spcBef>
                <a:spcPts val="0"/>
              </a:spcBef>
              <a:spcAft>
                <a:spcPts val="0"/>
              </a:spcAft>
              <a:buFont typeface="Arial" panose="020B0604020202020204" pitchFamily="34" charset="0"/>
              <a:buChar char="•"/>
            </a:pPr>
            <a:r>
              <a:rPr lang="en-US" b="1" dirty="0">
                <a:latin typeface="Trebuchet MS "/>
                <a:ea typeface="Calibri" panose="020F0502020204030204" pitchFamily="34" charset="0"/>
                <a:cs typeface="Times New Roman" panose="02020603050405020304" pitchFamily="18" charset="0"/>
              </a:rPr>
              <a:t>Returning Users: </a:t>
            </a:r>
            <a:r>
              <a:rPr lang="en-US" dirty="0">
                <a:latin typeface="Trebuchet MS "/>
                <a:ea typeface="Calibri" panose="020F0502020204030204" pitchFamily="34" charset="0"/>
                <a:cs typeface="Times New Roman" panose="02020603050405020304" pitchFamily="18" charset="0"/>
              </a:rPr>
              <a:t>Forgot your password? Email ISC IT Services at</a:t>
            </a:r>
            <a:r>
              <a:rPr lang="en-US" dirty="0">
                <a:solidFill>
                  <a:srgbClr val="767171"/>
                </a:solidFill>
                <a:latin typeface="Trebuchet MS "/>
                <a:ea typeface="Calibri" panose="020F0502020204030204" pitchFamily="34" charset="0"/>
                <a:cs typeface="Times New Roman" panose="02020603050405020304" pitchFamily="18" charset="0"/>
              </a:rPr>
              <a:t> </a:t>
            </a:r>
            <a:r>
              <a:rPr lang="en-US" u="sng" dirty="0">
                <a:solidFill>
                  <a:srgbClr val="2F5496"/>
                </a:solidFill>
                <a:latin typeface="Trebuchet MS "/>
                <a:ea typeface="Calibri" panose="020F0502020204030204" pitchFamily="34" charset="0"/>
                <a:cs typeface="Times New Roman" panose="02020603050405020304" pitchFamily="18" charset="0"/>
                <a:hlinkClick r:id="rId3"/>
              </a:rPr>
              <a:t>sti-its@sac-isc.gc.ca</a:t>
            </a:r>
            <a:endParaRPr lang="en-US" u="sng" dirty="0">
              <a:latin typeface="Trebuchet MS "/>
              <a:ea typeface="Calibri" panose="020F0502020204030204" pitchFamily="34" charset="0"/>
              <a:cs typeface="Times New Roman" panose="02020603050405020304" pitchFamily="18" charset="0"/>
            </a:endParaRPr>
          </a:p>
          <a:p>
            <a:pPr marL="285750" indent="-285750">
              <a:lnSpc>
                <a:spcPct val="107000"/>
              </a:lnSpc>
              <a:spcBef>
                <a:spcPts val="0"/>
              </a:spcBef>
              <a:spcAft>
                <a:spcPts val="0"/>
              </a:spcAft>
              <a:buFont typeface="Arial" panose="020B0604020202020204" pitchFamily="34" charset="0"/>
              <a:buChar char="•"/>
            </a:pPr>
            <a:r>
              <a:rPr lang="en-US" b="1" dirty="0">
                <a:latin typeface="Trebuchet MS "/>
                <a:ea typeface="Calibri" panose="020F0502020204030204" pitchFamily="34" charset="0"/>
                <a:cs typeface="Times New Roman" panose="02020603050405020304" pitchFamily="18" charset="0"/>
              </a:rPr>
              <a:t>New Users: </a:t>
            </a:r>
            <a:r>
              <a:rPr lang="en-US" dirty="0">
                <a:latin typeface="Trebuchet MS "/>
                <a:ea typeface="Calibri" panose="020F0502020204030204" pitchFamily="34" charset="0"/>
                <a:cs typeface="Times New Roman" panose="02020603050405020304" pitchFamily="18" charset="0"/>
              </a:rPr>
              <a:t>To request access, email ISC Agreement Services at</a:t>
            </a:r>
          </a:p>
          <a:p>
            <a:pPr>
              <a:lnSpc>
                <a:spcPct val="107000"/>
              </a:lnSpc>
              <a:spcBef>
                <a:spcPts val="0"/>
              </a:spcBef>
              <a:spcAft>
                <a:spcPts val="0"/>
              </a:spcAft>
            </a:pPr>
            <a:r>
              <a:rPr lang="en-US" dirty="0">
                <a:solidFill>
                  <a:srgbClr val="2F5496"/>
                </a:solidFill>
                <a:latin typeface="Trebuchet MS "/>
                <a:ea typeface="Calibri" panose="020F0502020204030204" pitchFamily="34" charset="0"/>
                <a:cs typeface="Times New Roman" panose="02020603050405020304" pitchFamily="18" charset="0"/>
              </a:rPr>
              <a:t>    </a:t>
            </a:r>
            <a:r>
              <a:rPr lang="en-US" u="sng" dirty="0">
                <a:solidFill>
                  <a:srgbClr val="2F5496"/>
                </a:solidFill>
                <a:latin typeface="Trebuchet MS "/>
                <a:ea typeface="Calibri" panose="020F0502020204030204" pitchFamily="34" charset="0"/>
                <a:cs typeface="Times New Roman" panose="02020603050405020304" pitchFamily="18" charset="0"/>
              </a:rPr>
              <a:t>BCFundingservices-cbservicesdefinancement@sac-isc.gc.ca </a:t>
            </a:r>
            <a:endParaRPr lang="en-US" u="sng" dirty="0">
              <a:solidFill>
                <a:srgbClr val="767171"/>
              </a:solidFill>
              <a:latin typeface="Trebuchet MS "/>
              <a:ea typeface="Calibri" panose="020F0502020204030204" pitchFamily="34" charset="0"/>
              <a:cs typeface="Times New Roman" panose="02020603050405020304" pitchFamily="18" charset="0"/>
            </a:endParaRPr>
          </a:p>
        </p:txBody>
      </p:sp>
      <p:grpSp>
        <p:nvGrpSpPr>
          <p:cNvPr id="12" name="Group 11">
            <a:extLst>
              <a:ext uri="{FF2B5EF4-FFF2-40B4-BE49-F238E27FC236}">
                <a16:creationId xmlns:a16="http://schemas.microsoft.com/office/drawing/2014/main" id="{DC730EE5-210A-DE6D-BE5E-9BAB720F43FC}"/>
              </a:ext>
            </a:extLst>
          </p:cNvPr>
          <p:cNvGrpSpPr/>
          <p:nvPr/>
        </p:nvGrpSpPr>
        <p:grpSpPr>
          <a:xfrm>
            <a:off x="476418" y="1450291"/>
            <a:ext cx="523268" cy="523265"/>
            <a:chOff x="1007666" y="962619"/>
            <a:chExt cx="697690" cy="697687"/>
          </a:xfrm>
        </p:grpSpPr>
        <p:sp>
          <p:nvSpPr>
            <p:cNvPr id="17" name="Text Box 10">
              <a:extLst>
                <a:ext uri="{FF2B5EF4-FFF2-40B4-BE49-F238E27FC236}">
                  <a16:creationId xmlns:a16="http://schemas.microsoft.com/office/drawing/2014/main" id="{B959C99F-CF62-689B-5813-75B6B974DE71}"/>
                </a:ext>
              </a:extLst>
            </p:cNvPr>
            <p:cNvSpPr txBox="1"/>
            <p:nvPr/>
          </p:nvSpPr>
          <p:spPr>
            <a:xfrm>
              <a:off x="1223772" y="1123950"/>
              <a:ext cx="281940" cy="3276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spcBef>
                  <a:spcPts val="300"/>
                </a:spcBef>
                <a:spcAft>
                  <a:spcPts val="600"/>
                </a:spcAft>
                <a:defRPr/>
              </a:pPr>
              <a:endParaRPr lang="en-US" sz="2500"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p:txBody>
        </p:sp>
        <p:pic>
          <p:nvPicPr>
            <p:cNvPr id="16" name="Graphic 15" descr="Badge 1 with solid fill">
              <a:extLst>
                <a:ext uri="{FF2B5EF4-FFF2-40B4-BE49-F238E27FC236}">
                  <a16:creationId xmlns:a16="http://schemas.microsoft.com/office/drawing/2014/main" id="{B88977ED-6AE7-D2B3-BEDC-2D1764BDF77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07666" y="962619"/>
              <a:ext cx="697690" cy="697687"/>
            </a:xfrm>
            <a:prstGeom prst="rect">
              <a:avLst/>
            </a:prstGeom>
          </p:spPr>
        </p:pic>
      </p:grpSp>
      <p:grpSp>
        <p:nvGrpSpPr>
          <p:cNvPr id="20" name="Group 19">
            <a:extLst>
              <a:ext uri="{FF2B5EF4-FFF2-40B4-BE49-F238E27FC236}">
                <a16:creationId xmlns:a16="http://schemas.microsoft.com/office/drawing/2014/main" id="{C2BF30EC-AEC5-CD4D-F7DA-79006B694B9D}"/>
              </a:ext>
            </a:extLst>
          </p:cNvPr>
          <p:cNvGrpSpPr/>
          <p:nvPr/>
        </p:nvGrpSpPr>
        <p:grpSpPr>
          <a:xfrm>
            <a:off x="463303" y="2585262"/>
            <a:ext cx="542941" cy="542941"/>
            <a:chOff x="994551" y="2097585"/>
            <a:chExt cx="723921" cy="723921"/>
          </a:xfrm>
        </p:grpSpPr>
        <p:sp>
          <p:nvSpPr>
            <p:cNvPr id="23" name="Text Box 10">
              <a:extLst>
                <a:ext uri="{FF2B5EF4-FFF2-40B4-BE49-F238E27FC236}">
                  <a16:creationId xmlns:a16="http://schemas.microsoft.com/office/drawing/2014/main" id="{039FA407-EFE2-1C38-AEBE-DE6DCBC98D70}"/>
                </a:ext>
              </a:extLst>
            </p:cNvPr>
            <p:cNvSpPr txBox="1"/>
            <p:nvPr/>
          </p:nvSpPr>
          <p:spPr>
            <a:xfrm>
              <a:off x="1215616" y="2201018"/>
              <a:ext cx="281940" cy="3276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spcBef>
                  <a:spcPts val="300"/>
                </a:spcBef>
                <a:spcAft>
                  <a:spcPts val="600"/>
                </a:spcAft>
                <a:defRPr/>
              </a:pPr>
              <a:r>
                <a:rPr lang="en-CA" sz="2500" b="1" dirty="0">
                  <a:solidFill>
                    <a:srgbClr val="FFFFFF"/>
                  </a:solidFill>
                  <a:latin typeface="Trebuchet MS" panose="020B0603020202020204" pitchFamily="34" charset="0"/>
                  <a:ea typeface="Times New Roman" panose="02020603050405020304" pitchFamily="18" charset="0"/>
                  <a:cs typeface="Times New Roman" panose="02020603050405020304" pitchFamily="18" charset="0"/>
                </a:rPr>
                <a:t>2</a:t>
              </a:r>
              <a:endParaRPr lang="en-US" sz="2500"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p:txBody>
        </p:sp>
        <p:pic>
          <p:nvPicPr>
            <p:cNvPr id="22" name="Graphic 21" descr="Badge with solid fill">
              <a:extLst>
                <a:ext uri="{FF2B5EF4-FFF2-40B4-BE49-F238E27FC236}">
                  <a16:creationId xmlns:a16="http://schemas.microsoft.com/office/drawing/2014/main" id="{919C4B8B-78CE-A5BA-5E2D-8A6F6A5F62A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94551" y="2097585"/>
              <a:ext cx="723921" cy="723921"/>
            </a:xfrm>
            <a:prstGeom prst="rect">
              <a:avLst/>
            </a:prstGeom>
          </p:spPr>
        </p:pic>
      </p:grpSp>
      <p:sp>
        <p:nvSpPr>
          <p:cNvPr id="8" name="Rectangle: Rounded Corners 7">
            <a:extLst>
              <a:ext uri="{FF2B5EF4-FFF2-40B4-BE49-F238E27FC236}">
                <a16:creationId xmlns:a16="http://schemas.microsoft.com/office/drawing/2014/main" id="{87E2324A-C9BB-5BCF-0F5C-E2ACE7F5A0D3}"/>
              </a:ext>
            </a:extLst>
          </p:cNvPr>
          <p:cNvSpPr/>
          <p:nvPr/>
        </p:nvSpPr>
        <p:spPr bwMode="auto">
          <a:xfrm>
            <a:off x="228600" y="164592"/>
            <a:ext cx="8686800" cy="685800"/>
          </a:xfrm>
          <a:prstGeom prst="roundRect">
            <a:avLst/>
          </a:prstGeom>
          <a:solidFill>
            <a:srgbClr val="F2F2F2"/>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defTabSz="914378">
              <a:lnSpc>
                <a:spcPct val="100000"/>
              </a:lnSpc>
              <a:spcAft>
                <a:spcPts val="0"/>
              </a:spcAft>
              <a:tabLst>
                <a:tab pos="5714858" algn="l"/>
              </a:tabLst>
              <a:defRPr/>
            </a:pPr>
            <a:r>
              <a:rPr lang="en-US" sz="3000" b="1" dirty="0">
                <a:solidFill>
                  <a:srgbClr val="3167A9"/>
                </a:solidFill>
                <a:latin typeface="Trebuchet MS"/>
                <a:ea typeface="Tahoma" panose="020B0604030504040204" pitchFamily="34" charset="0"/>
                <a:cs typeface="Tahoma" panose="020B0604030504040204" pitchFamily="34" charset="0"/>
              </a:rPr>
              <a:t>PREPARING FOR THE NOMINAL ROLL</a:t>
            </a:r>
          </a:p>
        </p:txBody>
      </p:sp>
      <p:grpSp>
        <p:nvGrpSpPr>
          <p:cNvPr id="6" name="Group 5">
            <a:extLst>
              <a:ext uri="{FF2B5EF4-FFF2-40B4-BE49-F238E27FC236}">
                <a16:creationId xmlns:a16="http://schemas.microsoft.com/office/drawing/2014/main" id="{6CDC1C9A-EEF0-044B-1E97-65B6B4317CD1}"/>
              </a:ext>
            </a:extLst>
          </p:cNvPr>
          <p:cNvGrpSpPr/>
          <p:nvPr/>
        </p:nvGrpSpPr>
        <p:grpSpPr>
          <a:xfrm>
            <a:off x="7558088" y="3048776"/>
            <a:ext cx="1807338" cy="2574384"/>
            <a:chOff x="7130114" y="2254720"/>
            <a:chExt cx="2299605" cy="3275572"/>
          </a:xfrm>
        </p:grpSpPr>
        <p:sp>
          <p:nvSpPr>
            <p:cNvPr id="10" name="Right Triangle 9">
              <a:extLst>
                <a:ext uri="{FF2B5EF4-FFF2-40B4-BE49-F238E27FC236}">
                  <a16:creationId xmlns:a16="http://schemas.microsoft.com/office/drawing/2014/main" id="{F0E2D9CC-8BDB-296C-4765-5982F0B1745F}"/>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1" name="Right Triangle 10">
              <a:extLst>
                <a:ext uri="{FF2B5EF4-FFF2-40B4-BE49-F238E27FC236}">
                  <a16:creationId xmlns:a16="http://schemas.microsoft.com/office/drawing/2014/main" id="{FC3E502A-188E-948F-BD46-ACAE498A25B7}"/>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3" name="Right Triangle 12">
              <a:extLst>
                <a:ext uri="{FF2B5EF4-FFF2-40B4-BE49-F238E27FC236}">
                  <a16:creationId xmlns:a16="http://schemas.microsoft.com/office/drawing/2014/main" id="{1E8E23FA-438A-BDCF-0C84-23A65CB4AE34}"/>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4" name="Slide Number Placeholder 3">
            <a:extLst>
              <a:ext uri="{FF2B5EF4-FFF2-40B4-BE49-F238E27FC236}">
                <a16:creationId xmlns:a16="http://schemas.microsoft.com/office/drawing/2014/main" id="{56B691AC-C48D-676F-DC25-DC322C7F4EBB}"/>
              </a:ext>
            </a:extLst>
          </p:cNvPr>
          <p:cNvSpPr>
            <a:spLocks noGrp="1"/>
          </p:cNvSpPr>
          <p:nvPr>
            <p:ph type="sldNum" sz="quarter" idx="4"/>
          </p:nvPr>
        </p:nvSpPr>
        <p:spPr/>
        <p:txBody>
          <a:bodyPr/>
          <a:lstStyle/>
          <a:p>
            <a:pPr>
              <a:defRPr/>
            </a:pPr>
            <a:fld id="{E00B6E52-F07A-44C8-B7AE-D6EEC3D50429}" type="slidenum">
              <a:rPr lang="en-CA" smtClean="0"/>
              <a:pPr>
                <a:defRPr/>
              </a:pPr>
              <a:t>10</a:t>
            </a:fld>
            <a:endParaRPr lang="en-CA" dirty="0"/>
          </a:p>
        </p:txBody>
      </p:sp>
    </p:spTree>
    <p:extLst>
      <p:ext uri="{BB962C8B-B14F-4D97-AF65-F5344CB8AC3E}">
        <p14:creationId xmlns:p14="http://schemas.microsoft.com/office/powerpoint/2010/main" val="2589308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0000"/>
            <a:lum/>
          </a:blip>
          <a:srcRect/>
          <a:stretch>
            <a:fillRect l="-12000" r="-12000"/>
          </a:stretch>
        </a:blipFill>
        <a:effectLst/>
      </p:bgPr>
    </p:bg>
    <p:spTree>
      <p:nvGrpSpPr>
        <p:cNvPr id="1" name=""/>
        <p:cNvGrpSpPr/>
        <p:nvPr/>
      </p:nvGrpSpPr>
      <p:grpSpPr>
        <a:xfrm>
          <a:off x="0" y="0"/>
          <a:ext cx="0" cy="0"/>
          <a:chOff x="0" y="0"/>
          <a:chExt cx="0" cy="0"/>
        </a:xfrm>
      </p:grpSpPr>
      <p:sp>
        <p:nvSpPr>
          <p:cNvPr id="4" name="Right Triangle 3"/>
          <p:cNvSpPr/>
          <p:nvPr/>
        </p:nvSpPr>
        <p:spPr>
          <a:xfrm rot="15455504">
            <a:off x="618341" y="-3010039"/>
            <a:ext cx="8376676" cy="993840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9" name="Title 7"/>
          <p:cNvSpPr txBox="1">
            <a:spLocks/>
          </p:cNvSpPr>
          <p:nvPr/>
        </p:nvSpPr>
        <p:spPr>
          <a:xfrm>
            <a:off x="3810000" y="1694602"/>
            <a:ext cx="4692624" cy="119551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kern="0" dirty="0">
              <a:solidFill>
                <a:schemeClr val="bg1"/>
              </a:solidFill>
              <a:latin typeface="Trebuchet MS" panose="020B0603020202020204" pitchFamily="34" charset="0"/>
            </a:endParaRPr>
          </a:p>
        </p:txBody>
      </p:sp>
      <p:grpSp>
        <p:nvGrpSpPr>
          <p:cNvPr id="12" name="Google Shape;8611;p58"/>
          <p:cNvGrpSpPr/>
          <p:nvPr/>
        </p:nvGrpSpPr>
        <p:grpSpPr>
          <a:xfrm>
            <a:off x="4200854" y="947668"/>
            <a:ext cx="742293" cy="734420"/>
            <a:chOff x="946175" y="3619500"/>
            <a:chExt cx="296975" cy="293825"/>
          </a:xfrm>
          <a:solidFill>
            <a:srgbClr val="FF7D01"/>
          </a:solidFill>
        </p:grpSpPr>
        <p:sp>
          <p:nvSpPr>
            <p:cNvPr id="14" name="Google Shape;8612;p58"/>
            <p:cNvSpPr/>
            <p:nvPr/>
          </p:nvSpPr>
          <p:spPr>
            <a:xfrm>
              <a:off x="963525" y="3619500"/>
              <a:ext cx="207950" cy="293825"/>
            </a:xfrm>
            <a:custGeom>
              <a:avLst/>
              <a:gdLst/>
              <a:ahLst/>
              <a:cxnLst/>
              <a:rect l="l" t="t" r="r" b="b"/>
              <a:pathLst>
                <a:path w="8318" h="11753" extrusionOk="0">
                  <a:moveTo>
                    <a:pt x="3828" y="2742"/>
                  </a:moveTo>
                  <a:cubicBezTo>
                    <a:pt x="3915" y="2742"/>
                    <a:pt x="4001" y="2773"/>
                    <a:pt x="4064" y="2836"/>
                  </a:cubicBezTo>
                  <a:cubicBezTo>
                    <a:pt x="4253" y="2994"/>
                    <a:pt x="4253" y="3183"/>
                    <a:pt x="4096" y="3340"/>
                  </a:cubicBezTo>
                  <a:lnTo>
                    <a:pt x="2678" y="4695"/>
                  </a:lnTo>
                  <a:cubicBezTo>
                    <a:pt x="2615" y="4790"/>
                    <a:pt x="2520" y="4821"/>
                    <a:pt x="2457" y="4821"/>
                  </a:cubicBezTo>
                  <a:cubicBezTo>
                    <a:pt x="2363" y="4821"/>
                    <a:pt x="2268" y="4790"/>
                    <a:pt x="2205" y="4695"/>
                  </a:cubicBezTo>
                  <a:lnTo>
                    <a:pt x="1512" y="4002"/>
                  </a:lnTo>
                  <a:cubicBezTo>
                    <a:pt x="1386" y="3876"/>
                    <a:pt x="1386" y="3655"/>
                    <a:pt x="1512" y="3529"/>
                  </a:cubicBezTo>
                  <a:cubicBezTo>
                    <a:pt x="1575" y="3466"/>
                    <a:pt x="1662" y="3435"/>
                    <a:pt x="1749" y="3435"/>
                  </a:cubicBezTo>
                  <a:cubicBezTo>
                    <a:pt x="1835" y="3435"/>
                    <a:pt x="1922" y="3466"/>
                    <a:pt x="1985" y="3529"/>
                  </a:cubicBezTo>
                  <a:lnTo>
                    <a:pt x="2426" y="3971"/>
                  </a:lnTo>
                  <a:lnTo>
                    <a:pt x="3592" y="2836"/>
                  </a:lnTo>
                  <a:cubicBezTo>
                    <a:pt x="3655" y="2773"/>
                    <a:pt x="3741" y="2742"/>
                    <a:pt x="3828" y="2742"/>
                  </a:cubicBezTo>
                  <a:close/>
                  <a:moveTo>
                    <a:pt x="3828" y="4790"/>
                  </a:moveTo>
                  <a:cubicBezTo>
                    <a:pt x="3915" y="4790"/>
                    <a:pt x="4001" y="4821"/>
                    <a:pt x="4064" y="4884"/>
                  </a:cubicBezTo>
                  <a:cubicBezTo>
                    <a:pt x="4253" y="5042"/>
                    <a:pt x="4253" y="5262"/>
                    <a:pt x="4096" y="5388"/>
                  </a:cubicBezTo>
                  <a:lnTo>
                    <a:pt x="2678" y="6774"/>
                  </a:lnTo>
                  <a:cubicBezTo>
                    <a:pt x="2615" y="6837"/>
                    <a:pt x="2520" y="6869"/>
                    <a:pt x="2457" y="6869"/>
                  </a:cubicBezTo>
                  <a:cubicBezTo>
                    <a:pt x="2363" y="6869"/>
                    <a:pt x="2268" y="6837"/>
                    <a:pt x="2205" y="6774"/>
                  </a:cubicBezTo>
                  <a:lnTo>
                    <a:pt x="1512" y="6050"/>
                  </a:lnTo>
                  <a:cubicBezTo>
                    <a:pt x="1386" y="5924"/>
                    <a:pt x="1386" y="5703"/>
                    <a:pt x="1512" y="5577"/>
                  </a:cubicBezTo>
                  <a:cubicBezTo>
                    <a:pt x="1575" y="5514"/>
                    <a:pt x="1662" y="5483"/>
                    <a:pt x="1749" y="5483"/>
                  </a:cubicBezTo>
                  <a:cubicBezTo>
                    <a:pt x="1835" y="5483"/>
                    <a:pt x="1922" y="5514"/>
                    <a:pt x="1985" y="5577"/>
                  </a:cubicBezTo>
                  <a:lnTo>
                    <a:pt x="2426" y="6018"/>
                  </a:lnTo>
                  <a:lnTo>
                    <a:pt x="3592" y="4884"/>
                  </a:lnTo>
                  <a:cubicBezTo>
                    <a:pt x="3655" y="4821"/>
                    <a:pt x="3741" y="4790"/>
                    <a:pt x="3828" y="4790"/>
                  </a:cubicBezTo>
                  <a:close/>
                  <a:moveTo>
                    <a:pt x="3828" y="6869"/>
                  </a:moveTo>
                  <a:cubicBezTo>
                    <a:pt x="3915" y="6869"/>
                    <a:pt x="4001" y="6900"/>
                    <a:pt x="4064" y="6963"/>
                  </a:cubicBezTo>
                  <a:cubicBezTo>
                    <a:pt x="4253" y="7121"/>
                    <a:pt x="4253" y="7342"/>
                    <a:pt x="4096" y="7468"/>
                  </a:cubicBezTo>
                  <a:lnTo>
                    <a:pt x="2678" y="8854"/>
                  </a:lnTo>
                  <a:cubicBezTo>
                    <a:pt x="2615" y="8917"/>
                    <a:pt x="2520" y="8980"/>
                    <a:pt x="2457" y="8980"/>
                  </a:cubicBezTo>
                  <a:cubicBezTo>
                    <a:pt x="2363" y="8980"/>
                    <a:pt x="2268" y="8917"/>
                    <a:pt x="2205" y="8854"/>
                  </a:cubicBezTo>
                  <a:lnTo>
                    <a:pt x="1512" y="8129"/>
                  </a:lnTo>
                  <a:cubicBezTo>
                    <a:pt x="1386" y="8003"/>
                    <a:pt x="1386" y="7783"/>
                    <a:pt x="1512" y="7657"/>
                  </a:cubicBezTo>
                  <a:cubicBezTo>
                    <a:pt x="1575" y="7594"/>
                    <a:pt x="1662" y="7562"/>
                    <a:pt x="1749" y="7562"/>
                  </a:cubicBezTo>
                  <a:cubicBezTo>
                    <a:pt x="1835" y="7562"/>
                    <a:pt x="1922" y="7594"/>
                    <a:pt x="1985" y="7657"/>
                  </a:cubicBezTo>
                  <a:lnTo>
                    <a:pt x="2426" y="8098"/>
                  </a:lnTo>
                  <a:lnTo>
                    <a:pt x="3592" y="6963"/>
                  </a:lnTo>
                  <a:cubicBezTo>
                    <a:pt x="3655" y="6900"/>
                    <a:pt x="3741" y="6869"/>
                    <a:pt x="3828" y="6869"/>
                  </a:cubicBezTo>
                  <a:close/>
                  <a:moveTo>
                    <a:pt x="347" y="1"/>
                  </a:moveTo>
                  <a:cubicBezTo>
                    <a:pt x="158" y="1"/>
                    <a:pt x="0" y="158"/>
                    <a:pt x="0" y="347"/>
                  </a:cubicBezTo>
                  <a:lnTo>
                    <a:pt x="0" y="9673"/>
                  </a:lnTo>
                  <a:lnTo>
                    <a:pt x="6301" y="9673"/>
                  </a:lnTo>
                  <a:lnTo>
                    <a:pt x="6301" y="10397"/>
                  </a:lnTo>
                  <a:lnTo>
                    <a:pt x="6301" y="10744"/>
                  </a:lnTo>
                  <a:lnTo>
                    <a:pt x="6270" y="10744"/>
                  </a:lnTo>
                  <a:cubicBezTo>
                    <a:pt x="6270" y="11343"/>
                    <a:pt x="6742" y="11752"/>
                    <a:pt x="7278" y="11752"/>
                  </a:cubicBezTo>
                  <a:cubicBezTo>
                    <a:pt x="7876" y="11752"/>
                    <a:pt x="8317" y="11280"/>
                    <a:pt x="8317" y="10744"/>
                  </a:cubicBezTo>
                  <a:lnTo>
                    <a:pt x="8317" y="7972"/>
                  </a:lnTo>
                  <a:lnTo>
                    <a:pt x="7498" y="8822"/>
                  </a:lnTo>
                  <a:lnTo>
                    <a:pt x="5608" y="9547"/>
                  </a:lnTo>
                  <a:cubicBezTo>
                    <a:pt x="5497" y="9576"/>
                    <a:pt x="5390" y="9590"/>
                    <a:pt x="5288" y="9590"/>
                  </a:cubicBezTo>
                  <a:cubicBezTo>
                    <a:pt x="4954" y="9590"/>
                    <a:pt x="4674" y="9441"/>
                    <a:pt x="4505" y="9200"/>
                  </a:cubicBezTo>
                  <a:cubicBezTo>
                    <a:pt x="4316" y="8980"/>
                    <a:pt x="4222" y="8665"/>
                    <a:pt x="4316" y="8255"/>
                  </a:cubicBezTo>
                  <a:lnTo>
                    <a:pt x="5041" y="6365"/>
                  </a:lnTo>
                  <a:lnTo>
                    <a:pt x="8317" y="3088"/>
                  </a:lnTo>
                  <a:lnTo>
                    <a:pt x="8317" y="2773"/>
                  </a:lnTo>
                  <a:lnTo>
                    <a:pt x="5891" y="2773"/>
                  </a:lnTo>
                  <a:cubicBezTo>
                    <a:pt x="5671" y="2773"/>
                    <a:pt x="5513" y="2616"/>
                    <a:pt x="5513" y="2427"/>
                  </a:cubicBezTo>
                  <a:lnTo>
                    <a:pt x="5513" y="1"/>
                  </a:ln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5" name="Google Shape;8613;p58"/>
            <p:cNvSpPr/>
            <p:nvPr/>
          </p:nvSpPr>
          <p:spPr>
            <a:xfrm>
              <a:off x="1185625" y="3688025"/>
              <a:ext cx="57525" cy="55950"/>
            </a:xfrm>
            <a:custGeom>
              <a:avLst/>
              <a:gdLst/>
              <a:ahLst/>
              <a:cxnLst/>
              <a:rect l="l" t="t" r="r" b="b"/>
              <a:pathLst>
                <a:path w="2301" h="2238" extrusionOk="0">
                  <a:moveTo>
                    <a:pt x="1072" y="1"/>
                  </a:moveTo>
                  <a:cubicBezTo>
                    <a:pt x="890" y="1"/>
                    <a:pt x="709" y="64"/>
                    <a:pt x="568" y="190"/>
                  </a:cubicBezTo>
                  <a:lnTo>
                    <a:pt x="0" y="788"/>
                  </a:lnTo>
                  <a:lnTo>
                    <a:pt x="1450" y="2238"/>
                  </a:lnTo>
                  <a:lnTo>
                    <a:pt x="2048" y="1639"/>
                  </a:lnTo>
                  <a:cubicBezTo>
                    <a:pt x="2300" y="1387"/>
                    <a:pt x="2300" y="946"/>
                    <a:pt x="2048" y="662"/>
                  </a:cubicBezTo>
                  <a:lnTo>
                    <a:pt x="1576" y="190"/>
                  </a:lnTo>
                  <a:cubicBezTo>
                    <a:pt x="1434" y="64"/>
                    <a:pt x="1253" y="1"/>
                    <a:pt x="1072"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6" name="Google Shape;8614;p58"/>
            <p:cNvSpPr/>
            <p:nvPr/>
          </p:nvSpPr>
          <p:spPr>
            <a:xfrm>
              <a:off x="1088075" y="3795925"/>
              <a:ext cx="46375" cy="45025"/>
            </a:xfrm>
            <a:custGeom>
              <a:avLst/>
              <a:gdLst/>
              <a:ahLst/>
              <a:cxnLst/>
              <a:rect l="l" t="t" r="r" b="b"/>
              <a:pathLst>
                <a:path w="1855" h="1801" extrusionOk="0">
                  <a:moveTo>
                    <a:pt x="594" y="1"/>
                  </a:moveTo>
                  <a:lnTo>
                    <a:pt x="59" y="1387"/>
                  </a:lnTo>
                  <a:cubicBezTo>
                    <a:pt x="0" y="1621"/>
                    <a:pt x="186" y="1800"/>
                    <a:pt x="414" y="1800"/>
                  </a:cubicBezTo>
                  <a:cubicBezTo>
                    <a:pt x="432" y="1800"/>
                    <a:pt x="450" y="1799"/>
                    <a:pt x="468" y="1797"/>
                  </a:cubicBezTo>
                  <a:lnTo>
                    <a:pt x="1855" y="1261"/>
                  </a:lnTo>
                  <a:lnTo>
                    <a:pt x="594" y="1"/>
                  </a:ln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7" name="Google Shape;8615;p58"/>
            <p:cNvSpPr/>
            <p:nvPr/>
          </p:nvSpPr>
          <p:spPr>
            <a:xfrm>
              <a:off x="1112375" y="3720325"/>
              <a:ext cx="97700" cy="97700"/>
            </a:xfrm>
            <a:custGeom>
              <a:avLst/>
              <a:gdLst/>
              <a:ahLst/>
              <a:cxnLst/>
              <a:rect l="l" t="t" r="r" b="b"/>
              <a:pathLst>
                <a:path w="3908" h="3908" extrusionOk="0">
                  <a:moveTo>
                    <a:pt x="2426" y="1"/>
                  </a:moveTo>
                  <a:lnTo>
                    <a:pt x="1" y="2458"/>
                  </a:lnTo>
                  <a:lnTo>
                    <a:pt x="1450" y="3907"/>
                  </a:lnTo>
                  <a:lnTo>
                    <a:pt x="3907" y="1481"/>
                  </a:lnTo>
                  <a:lnTo>
                    <a:pt x="2426" y="1"/>
                  </a:ln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8" name="Google Shape;8616;p58"/>
            <p:cNvSpPr/>
            <p:nvPr/>
          </p:nvSpPr>
          <p:spPr>
            <a:xfrm>
              <a:off x="1120250" y="3623450"/>
              <a:ext cx="47275" cy="47275"/>
            </a:xfrm>
            <a:custGeom>
              <a:avLst/>
              <a:gdLst/>
              <a:ahLst/>
              <a:cxnLst/>
              <a:rect l="l" t="t" r="r" b="b"/>
              <a:pathLst>
                <a:path w="1891" h="1891" extrusionOk="0">
                  <a:moveTo>
                    <a:pt x="1" y="0"/>
                  </a:moveTo>
                  <a:lnTo>
                    <a:pt x="1" y="1891"/>
                  </a:lnTo>
                  <a:lnTo>
                    <a:pt x="1891" y="1891"/>
                  </a:lnTo>
                  <a:lnTo>
                    <a:pt x="1" y="0"/>
                  </a:ln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22" name="Google Shape;8617;p58"/>
            <p:cNvSpPr/>
            <p:nvPr/>
          </p:nvSpPr>
          <p:spPr>
            <a:xfrm>
              <a:off x="946175" y="3879425"/>
              <a:ext cx="166225" cy="33900"/>
            </a:xfrm>
            <a:custGeom>
              <a:avLst/>
              <a:gdLst/>
              <a:ahLst/>
              <a:cxnLst/>
              <a:rect l="l" t="t" r="r" b="b"/>
              <a:pathLst>
                <a:path w="6649" h="1356" extrusionOk="0">
                  <a:moveTo>
                    <a:pt x="348" y="0"/>
                  </a:moveTo>
                  <a:cubicBezTo>
                    <a:pt x="158" y="0"/>
                    <a:pt x="1" y="190"/>
                    <a:pt x="1" y="347"/>
                  </a:cubicBezTo>
                  <a:lnTo>
                    <a:pt x="1" y="694"/>
                  </a:lnTo>
                  <a:cubicBezTo>
                    <a:pt x="1" y="1040"/>
                    <a:pt x="316" y="1355"/>
                    <a:pt x="694" y="1355"/>
                  </a:cubicBezTo>
                  <a:lnTo>
                    <a:pt x="6649" y="1355"/>
                  </a:lnTo>
                  <a:cubicBezTo>
                    <a:pt x="6428" y="1103"/>
                    <a:pt x="6302" y="725"/>
                    <a:pt x="6302" y="347"/>
                  </a:cubicBezTo>
                  <a:lnTo>
                    <a:pt x="6302" y="0"/>
                  </a:ln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grpSp>
        <p:nvGrpSpPr>
          <p:cNvPr id="21" name="Group 20">
            <a:extLst>
              <a:ext uri="{FF2B5EF4-FFF2-40B4-BE49-F238E27FC236}">
                <a16:creationId xmlns:a16="http://schemas.microsoft.com/office/drawing/2014/main" id="{585EA0FF-DEAB-52CF-BD6E-524EFEEA0029}"/>
              </a:ext>
            </a:extLst>
          </p:cNvPr>
          <p:cNvGrpSpPr/>
          <p:nvPr/>
        </p:nvGrpSpPr>
        <p:grpSpPr>
          <a:xfrm>
            <a:off x="-343649" y="-831808"/>
            <a:ext cx="2181603" cy="3644389"/>
            <a:chOff x="-343649" y="-831809"/>
            <a:chExt cx="2181603" cy="3644389"/>
          </a:xfrm>
        </p:grpSpPr>
        <p:sp>
          <p:nvSpPr>
            <p:cNvPr id="23" name="Right Triangle 22">
              <a:extLst>
                <a:ext uri="{FF2B5EF4-FFF2-40B4-BE49-F238E27FC236}">
                  <a16:creationId xmlns:a16="http://schemas.microsoft.com/office/drawing/2014/main" id="{E2ED9177-9C94-AC45-658D-FB986569B0E0}"/>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4" name="Right Triangle 23">
              <a:extLst>
                <a:ext uri="{FF2B5EF4-FFF2-40B4-BE49-F238E27FC236}">
                  <a16:creationId xmlns:a16="http://schemas.microsoft.com/office/drawing/2014/main" id="{D3E00CD1-4C6A-0034-778F-45548910F0B5}"/>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5" name="Right Triangle 24">
              <a:extLst>
                <a:ext uri="{FF2B5EF4-FFF2-40B4-BE49-F238E27FC236}">
                  <a16:creationId xmlns:a16="http://schemas.microsoft.com/office/drawing/2014/main" id="{C0C46771-AB00-C2ED-4F45-F4D698449312}"/>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6" name="Title 7">
            <a:extLst>
              <a:ext uri="{FF2B5EF4-FFF2-40B4-BE49-F238E27FC236}">
                <a16:creationId xmlns:a16="http://schemas.microsoft.com/office/drawing/2014/main" id="{B20DC5EB-C8FB-1C00-909E-25DA74D542FD}"/>
              </a:ext>
            </a:extLst>
          </p:cNvPr>
          <p:cNvSpPr txBox="1">
            <a:spLocks/>
          </p:cNvSpPr>
          <p:nvPr/>
        </p:nvSpPr>
        <p:spPr>
          <a:xfrm>
            <a:off x="5436747" y="1566895"/>
            <a:ext cx="2743200" cy="2994782"/>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ts val="2250"/>
              </a:lnSpc>
              <a:spcBef>
                <a:spcPts val="0"/>
              </a:spcBef>
              <a:spcAft>
                <a:spcPts val="0"/>
              </a:spcAft>
            </a:pPr>
            <a:r>
              <a:rPr lang="en-US" sz="8000" kern="0" dirty="0">
                <a:solidFill>
                  <a:schemeClr val="bg1"/>
                </a:solidFill>
                <a:latin typeface="Trebuchet MS" panose="020B0603020202020204" pitchFamily="34" charset="0"/>
              </a:rPr>
              <a:t>02</a:t>
            </a:r>
          </a:p>
          <a:p>
            <a:pPr>
              <a:lnSpc>
                <a:spcPts val="2250"/>
              </a:lnSpc>
              <a:spcBef>
                <a:spcPts val="0"/>
              </a:spcBef>
              <a:spcAft>
                <a:spcPts val="0"/>
              </a:spcAft>
            </a:pPr>
            <a:r>
              <a:rPr lang="en-US" i="1" kern="0" dirty="0">
                <a:solidFill>
                  <a:schemeClr val="bg1"/>
                </a:solidFill>
                <a:latin typeface="Trebuchet MS" panose="020B0603020202020204" pitchFamily="34" charset="0"/>
              </a:rPr>
              <a:t>……………………………………</a:t>
            </a:r>
          </a:p>
          <a:p>
            <a:pPr>
              <a:lnSpc>
                <a:spcPct val="100000"/>
              </a:lnSpc>
              <a:spcBef>
                <a:spcPts val="0"/>
              </a:spcBef>
            </a:pPr>
            <a:r>
              <a:rPr lang="en-US" sz="3000" i="1" kern="0" dirty="0">
                <a:solidFill>
                  <a:schemeClr val="bg1"/>
                </a:solidFill>
                <a:latin typeface="Trebuchet MS" panose="020B0603020202020204" pitchFamily="34" charset="0"/>
              </a:rPr>
              <a:t>Nominal Roll Eligibility Requirements</a:t>
            </a:r>
            <a:endParaRPr lang="en-US" sz="1800" i="1" kern="0" dirty="0">
              <a:solidFill>
                <a:schemeClr val="bg1"/>
              </a:solidFill>
              <a:latin typeface="Trebuchet MS" panose="020B0603020202020204" pitchFamily="34" charset="0"/>
            </a:endParaRPr>
          </a:p>
        </p:txBody>
      </p:sp>
      <p:sp>
        <p:nvSpPr>
          <p:cNvPr id="3" name="Slide Number Placeholder 2">
            <a:extLst>
              <a:ext uri="{FF2B5EF4-FFF2-40B4-BE49-F238E27FC236}">
                <a16:creationId xmlns:a16="http://schemas.microsoft.com/office/drawing/2014/main" id="{2E687C1D-6BB4-6F16-01CC-9423FE0EA24E}"/>
              </a:ext>
            </a:extLst>
          </p:cNvPr>
          <p:cNvSpPr>
            <a:spLocks noGrp="1"/>
          </p:cNvSpPr>
          <p:nvPr>
            <p:ph type="sldNum" sz="quarter" idx="4"/>
          </p:nvPr>
        </p:nvSpPr>
        <p:spPr/>
        <p:txBody>
          <a:bodyPr/>
          <a:lstStyle/>
          <a:p>
            <a:pPr>
              <a:defRPr/>
            </a:pPr>
            <a:fld id="{E00B6E52-F07A-44C8-B7AE-D6EEC3D50429}" type="slidenum">
              <a:rPr lang="en-CA" smtClean="0"/>
              <a:pPr>
                <a:defRPr/>
              </a:pPr>
              <a:t>11</a:t>
            </a:fld>
            <a:endParaRPr lang="en-CA" dirty="0"/>
          </a:p>
        </p:txBody>
      </p:sp>
    </p:spTree>
    <p:extLst>
      <p:ext uri="{BB962C8B-B14F-4D97-AF65-F5344CB8AC3E}">
        <p14:creationId xmlns:p14="http://schemas.microsoft.com/office/powerpoint/2010/main" val="36129019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olded Corner 34"/>
          <p:cNvSpPr/>
          <p:nvPr/>
        </p:nvSpPr>
        <p:spPr bwMode="auto">
          <a:xfrm>
            <a:off x="264889" y="1605494"/>
            <a:ext cx="2738847" cy="2852485"/>
          </a:xfrm>
          <a:prstGeom prst="foldedCorner">
            <a:avLst/>
          </a:prstGeom>
          <a:solidFill>
            <a:schemeClr val="bg2">
              <a:lumMod val="20000"/>
              <a:lumOff val="80000"/>
            </a:schemeClr>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defTabSz="914378">
              <a:tabLst>
                <a:tab pos="5714858" algn="l"/>
              </a:tabLst>
              <a:defRPr/>
            </a:pPr>
            <a:endParaRPr lang="en-US"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43" name="Folded Corner 42"/>
          <p:cNvSpPr/>
          <p:nvPr/>
        </p:nvSpPr>
        <p:spPr bwMode="auto">
          <a:xfrm>
            <a:off x="6280053" y="1627953"/>
            <a:ext cx="2628900" cy="2852485"/>
          </a:xfrm>
          <a:prstGeom prst="foldedCorner">
            <a:avLst/>
          </a:prstGeom>
          <a:solidFill>
            <a:schemeClr val="bg2">
              <a:lumMod val="20000"/>
              <a:lumOff val="80000"/>
            </a:schemeClr>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defTabSz="914378">
              <a:tabLst>
                <a:tab pos="5714858" algn="l"/>
              </a:tabLst>
              <a:defRPr/>
            </a:pPr>
            <a:endParaRPr lang="en-US"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6" name="Rectangle 5"/>
          <p:cNvSpPr/>
          <p:nvPr/>
        </p:nvSpPr>
        <p:spPr>
          <a:xfrm>
            <a:off x="6413083" y="2081722"/>
            <a:ext cx="2406747" cy="563231"/>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defRPr/>
            </a:pPr>
            <a:r>
              <a:rPr lang="en-US" sz="1700" dirty="0">
                <a:solidFill>
                  <a:srgbClr val="C0C0C0">
                    <a:lumMod val="60000"/>
                    <a:lumOff val="40000"/>
                  </a:srgbClr>
                </a:solidFill>
                <a:latin typeface="Segoe UI Semilight" panose="020B0402040204020203" pitchFamily="34" charset="0"/>
                <a:cs typeface="Segoe UI Semilight" panose="020B0402040204020203" pitchFamily="34" charset="0"/>
              </a:rPr>
              <a:t>Ordinarily resident on reserve</a:t>
            </a:r>
          </a:p>
        </p:txBody>
      </p:sp>
      <p:grpSp>
        <p:nvGrpSpPr>
          <p:cNvPr id="8" name="Group 7">
            <a:extLst>
              <a:ext uri="{FF2B5EF4-FFF2-40B4-BE49-F238E27FC236}">
                <a16:creationId xmlns:a16="http://schemas.microsoft.com/office/drawing/2014/main" id="{BC4C7A35-7AE2-E076-5630-25BEDCFBA55A}"/>
              </a:ext>
            </a:extLst>
          </p:cNvPr>
          <p:cNvGrpSpPr/>
          <p:nvPr/>
        </p:nvGrpSpPr>
        <p:grpSpPr>
          <a:xfrm>
            <a:off x="6280053" y="1635251"/>
            <a:ext cx="2628900" cy="2852485"/>
            <a:chOff x="6288314" y="1630324"/>
            <a:chExt cx="2628900" cy="2852485"/>
          </a:xfrm>
        </p:grpSpPr>
        <p:sp>
          <p:nvSpPr>
            <p:cNvPr id="71" name="Folded Corner 70"/>
            <p:cNvSpPr/>
            <p:nvPr/>
          </p:nvSpPr>
          <p:spPr bwMode="auto">
            <a:xfrm>
              <a:off x="6288314" y="1630324"/>
              <a:ext cx="2628900" cy="2852485"/>
            </a:xfrm>
            <a:prstGeom prst="foldedCorner">
              <a:avLst/>
            </a:prstGeom>
            <a:solidFill>
              <a:schemeClr val="bg2">
                <a:lumMod val="20000"/>
                <a:lumOff val="80000"/>
              </a:schemeClr>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defTabSz="914378">
                <a:tabLst>
                  <a:tab pos="5714858" algn="l"/>
                </a:tabLst>
                <a:defRPr/>
              </a:pPr>
              <a:endParaRPr lang="en-US"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74" name="Rectangle 73"/>
            <p:cNvSpPr/>
            <p:nvPr/>
          </p:nvSpPr>
          <p:spPr>
            <a:xfrm>
              <a:off x="6411243" y="2076360"/>
              <a:ext cx="2406747" cy="563231"/>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defRPr/>
              </a:pPr>
              <a:r>
                <a:rPr lang="en-US" sz="1700" dirty="0">
                  <a:solidFill>
                    <a:srgbClr val="000000"/>
                  </a:solidFill>
                  <a:latin typeface="Trebuchet MS "/>
                  <a:cs typeface="Segoe UI Semilight" panose="020B0402040204020203" pitchFamily="34" charset="0"/>
                </a:rPr>
                <a:t>Ordinarily resident on reserve</a:t>
              </a:r>
            </a:p>
          </p:txBody>
        </p:sp>
      </p:grpSp>
      <p:sp>
        <p:nvSpPr>
          <p:cNvPr id="3" name="Rectangle: Rounded Corners 2"/>
          <p:cNvSpPr/>
          <p:nvPr/>
        </p:nvSpPr>
        <p:spPr bwMode="auto">
          <a:xfrm>
            <a:off x="228600" y="164592"/>
            <a:ext cx="8686800" cy="685800"/>
          </a:xfrm>
          <a:prstGeom prst="roundRect">
            <a:avLst/>
          </a:prstGeom>
          <a:solidFill>
            <a:srgbClr val="F2F2F2"/>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ctr" defTabSz="914378" rtl="0" eaLnBrk="0" fontAlgn="base" latinLnBrk="0" hangingPunct="0">
              <a:lnSpc>
                <a:spcPct val="100000"/>
              </a:lnSpc>
              <a:spcBef>
                <a:spcPct val="0"/>
              </a:spcBef>
              <a:spcAft>
                <a:spcPct val="0"/>
              </a:spcAft>
              <a:buClrTx/>
              <a:buSzTx/>
              <a:buFontTx/>
              <a:buNone/>
              <a:tabLst/>
              <a:defRPr/>
            </a:pPr>
            <a:r>
              <a:rPr kumimoji="0" lang="en-US" sz="3000" b="1" i="0" u="none" strike="noStrike" kern="0" cap="none" spc="0" normalizeH="0" baseline="0" noProof="0" dirty="0">
                <a:ln>
                  <a:noFill/>
                </a:ln>
                <a:solidFill>
                  <a:srgbClr val="3167A9"/>
                </a:solidFill>
                <a:effectLst/>
                <a:uLnTx/>
                <a:uFillTx/>
                <a:latin typeface="Trebuchet MS" panose="020B0603020202020204" pitchFamily="34" charset="0"/>
                <a:ea typeface="Tahoma" panose="020B0604030504040204" pitchFamily="34" charset="0"/>
                <a:cs typeface="Tahoma" panose="020B0604030504040204" pitchFamily="34" charset="0"/>
              </a:rPr>
              <a:t>NOMINAL ROLL ELIGIBILITY REQUIREMENTS</a:t>
            </a:r>
          </a:p>
        </p:txBody>
      </p:sp>
      <p:sp>
        <p:nvSpPr>
          <p:cNvPr id="32" name="Title 7"/>
          <p:cNvSpPr txBox="1">
            <a:spLocks/>
          </p:cNvSpPr>
          <p:nvPr/>
        </p:nvSpPr>
        <p:spPr>
          <a:xfrm>
            <a:off x="2026920" y="969505"/>
            <a:ext cx="5699760" cy="40965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defRPr/>
            </a:pPr>
            <a:r>
              <a:rPr lang="en-US" sz="1500" b="1" i="1" kern="0" dirty="0">
                <a:solidFill>
                  <a:srgbClr val="E69319"/>
                </a:solidFill>
                <a:latin typeface="Trebuchet MS" panose="020B0603020202020204" pitchFamily="34" charset="0"/>
                <a:ea typeface="Tahoma" panose="020B0604030504040204" pitchFamily="34" charset="0"/>
                <a:cs typeface="Tahoma" panose="020B0604030504040204" pitchFamily="34" charset="0"/>
              </a:rPr>
              <a:t>To be eligible for the Nominal Roll, a student must be</a:t>
            </a:r>
            <a:endParaRPr lang="en-US" sz="1500" i="1" kern="0" dirty="0">
              <a:solidFill>
                <a:srgbClr val="E69319"/>
              </a:solidFill>
              <a:latin typeface="Trebuchet MS" panose="020B0603020202020204" pitchFamily="34" charset="0"/>
              <a:ea typeface="Tahoma" panose="020B0604030504040204" pitchFamily="34" charset="0"/>
              <a:cs typeface="Tahoma" panose="020B0604030504040204" pitchFamily="34" charset="0"/>
            </a:endParaRPr>
          </a:p>
        </p:txBody>
      </p:sp>
      <p:sp>
        <p:nvSpPr>
          <p:cNvPr id="34" name="TextBox 33"/>
          <p:cNvSpPr txBox="1"/>
          <p:nvPr/>
        </p:nvSpPr>
        <p:spPr>
          <a:xfrm>
            <a:off x="3912781" y="4692421"/>
            <a:ext cx="5193182" cy="515782"/>
          </a:xfrm>
          <a:prstGeom prst="rect">
            <a:avLst/>
          </a:prstGeom>
          <a:noFill/>
        </p:spPr>
        <p:txBody>
          <a:bodyPr wrap="square" lIns="91440" tIns="45720" rIns="91440" bIns="45720" rtlCol="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r" defTabSz="914378">
              <a:defRPr/>
            </a:pPr>
            <a:r>
              <a:rPr lang="en-US" sz="800" dirty="0">
                <a:solidFill>
                  <a:srgbClr val="31333B"/>
                </a:solidFill>
                <a:latin typeface="Segoe UI Semilight"/>
                <a:cs typeface="Segoe UI Semilight"/>
              </a:rPr>
              <a:t>Source: ISC Program Guide</a:t>
            </a:r>
          </a:p>
          <a:p>
            <a:pPr algn="r" defTabSz="914378">
              <a:defRPr/>
            </a:pPr>
            <a:r>
              <a:rPr lang="en-US" sz="800" dirty="0">
                <a:solidFill>
                  <a:srgbClr val="31333B"/>
                </a:solidFill>
                <a:latin typeface="Segoe UI Semilight"/>
                <a:cs typeface="Segoe UI Semilight"/>
              </a:rPr>
              <a:t>For more information, please refer to the notes included in this slide and ISC’s Nominal Roll Instructions</a:t>
            </a:r>
          </a:p>
          <a:p>
            <a:pPr algn="r" defTabSz="914378">
              <a:defRPr/>
            </a:pPr>
            <a:endParaRPr lang="en-US" sz="800" dirty="0">
              <a:solidFill>
                <a:srgbClr val="31333B"/>
              </a:solidFill>
              <a:latin typeface="Segoe UI Semilight"/>
              <a:cs typeface="Segoe UI Semilight"/>
            </a:endParaRPr>
          </a:p>
        </p:txBody>
      </p:sp>
      <p:sp>
        <p:nvSpPr>
          <p:cNvPr id="38" name="Folded Corner 37"/>
          <p:cNvSpPr/>
          <p:nvPr/>
        </p:nvSpPr>
        <p:spPr bwMode="auto">
          <a:xfrm>
            <a:off x="3183568" y="1605494"/>
            <a:ext cx="2843852" cy="2852485"/>
          </a:xfrm>
          <a:prstGeom prst="foldedCorner">
            <a:avLst/>
          </a:prstGeom>
          <a:solidFill>
            <a:schemeClr val="bg2">
              <a:lumMod val="20000"/>
              <a:lumOff val="80000"/>
            </a:schemeClr>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defTabSz="914378">
              <a:tabLst>
                <a:tab pos="5714858" algn="l"/>
              </a:tabLst>
              <a:defRPr/>
            </a:pPr>
            <a:endParaRPr lang="en-US"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40" name="Text Box 10"/>
          <p:cNvSpPr txBox="1"/>
          <p:nvPr/>
        </p:nvSpPr>
        <p:spPr>
          <a:xfrm>
            <a:off x="4419600" y="1428750"/>
            <a:ext cx="281940" cy="3276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spcBef>
                <a:spcPts val="300"/>
              </a:spcBef>
              <a:spcAft>
                <a:spcPts val="600"/>
              </a:spcAft>
              <a:defRPr/>
            </a:pPr>
            <a:r>
              <a:rPr lang="en-CA" sz="2500" b="1" dirty="0">
                <a:solidFill>
                  <a:srgbClr val="FFFFFF"/>
                </a:solidFill>
                <a:latin typeface="Trebuchet MS" panose="020B0603020202020204" pitchFamily="34" charset="0"/>
                <a:ea typeface="Times New Roman" panose="02020603050405020304" pitchFamily="18" charset="0"/>
                <a:cs typeface="Times New Roman" panose="02020603050405020304" pitchFamily="18" charset="0"/>
              </a:rPr>
              <a:t>2</a:t>
            </a:r>
            <a:endParaRPr lang="en-US" sz="2500"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p:txBody>
      </p:sp>
      <p:sp>
        <p:nvSpPr>
          <p:cNvPr id="63" name="Rectangle 62"/>
          <p:cNvSpPr/>
          <p:nvPr/>
        </p:nvSpPr>
        <p:spPr>
          <a:xfrm>
            <a:off x="371084" y="2018130"/>
            <a:ext cx="2439023" cy="1837426"/>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defRPr/>
            </a:pPr>
            <a:r>
              <a:rPr lang="en-US" dirty="0">
                <a:solidFill>
                  <a:srgbClr val="000000"/>
                </a:solidFill>
                <a:latin typeface="Trebuchet MS" panose="020B0603020202020204" pitchFamily="34" charset="0"/>
                <a:cs typeface="Segoe UI Semilight" panose="020B0402040204020203" pitchFamily="34" charset="0"/>
              </a:rPr>
              <a:t>Enrolled in and attending a First Nation school, </a:t>
            </a:r>
            <a:br>
              <a:rPr lang="en-US" dirty="0">
                <a:solidFill>
                  <a:srgbClr val="000000"/>
                </a:solidFill>
                <a:latin typeface="Trebuchet MS" panose="020B0603020202020204" pitchFamily="34" charset="0"/>
                <a:cs typeface="Segoe UI Semilight" panose="020B0402040204020203" pitchFamily="34" charset="0"/>
              </a:rPr>
            </a:br>
            <a:r>
              <a:rPr lang="en-US" dirty="0">
                <a:solidFill>
                  <a:srgbClr val="000000"/>
                </a:solidFill>
                <a:latin typeface="Trebuchet MS" panose="020B0603020202020204" pitchFamily="34" charset="0"/>
                <a:cs typeface="Segoe UI Semilight" panose="020B0402040204020203" pitchFamily="34" charset="0"/>
              </a:rPr>
              <a:t>public school, or Independent (private) school recognized by the province</a:t>
            </a:r>
          </a:p>
        </p:txBody>
      </p:sp>
      <p:sp>
        <p:nvSpPr>
          <p:cNvPr id="15" name="Oval 14">
            <a:extLst>
              <a:ext uri="{FF2B5EF4-FFF2-40B4-BE49-F238E27FC236}">
                <a16:creationId xmlns:a16="http://schemas.microsoft.com/office/drawing/2014/main" id="{2C21EB43-3715-E1B3-DB8A-EC21E1874364}"/>
              </a:ext>
            </a:extLst>
          </p:cNvPr>
          <p:cNvSpPr/>
          <p:nvPr/>
        </p:nvSpPr>
        <p:spPr bwMode="auto">
          <a:xfrm>
            <a:off x="1242674" y="1342199"/>
            <a:ext cx="427660" cy="500764"/>
          </a:xfrm>
          <a:prstGeom prst="ellipse">
            <a:avLst/>
          </a:prstGeom>
          <a:solidFill>
            <a:schemeClr val="bg1"/>
          </a:solidFill>
          <a:ln w="889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pic>
        <p:nvPicPr>
          <p:cNvPr id="5" name="Graphic 4" descr="Badge 1 with solid fill">
            <a:extLst>
              <a:ext uri="{FF2B5EF4-FFF2-40B4-BE49-F238E27FC236}">
                <a16:creationId xmlns:a16="http://schemas.microsoft.com/office/drawing/2014/main" id="{0425D033-78CD-41B4-7D27-4D69E3C4AB6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1906" y="1206709"/>
            <a:ext cx="729197" cy="729197"/>
          </a:xfrm>
          <a:prstGeom prst="rect">
            <a:avLst/>
          </a:prstGeom>
        </p:spPr>
      </p:pic>
      <p:sp>
        <p:nvSpPr>
          <p:cNvPr id="17" name="Oval 16">
            <a:extLst>
              <a:ext uri="{FF2B5EF4-FFF2-40B4-BE49-F238E27FC236}">
                <a16:creationId xmlns:a16="http://schemas.microsoft.com/office/drawing/2014/main" id="{B2B35188-FA71-9440-FBA1-09922C753A01}"/>
              </a:ext>
            </a:extLst>
          </p:cNvPr>
          <p:cNvSpPr/>
          <p:nvPr/>
        </p:nvSpPr>
        <p:spPr bwMode="auto">
          <a:xfrm>
            <a:off x="7383042" y="1324635"/>
            <a:ext cx="427660" cy="500764"/>
          </a:xfrm>
          <a:prstGeom prst="ellipse">
            <a:avLst/>
          </a:prstGeom>
          <a:solidFill>
            <a:schemeClr val="bg1"/>
          </a:solidFill>
          <a:ln w="889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pic>
        <p:nvPicPr>
          <p:cNvPr id="7" name="Graphic 6" descr="Badge 3 with solid fill">
            <a:extLst>
              <a:ext uri="{FF2B5EF4-FFF2-40B4-BE49-F238E27FC236}">
                <a16:creationId xmlns:a16="http://schemas.microsoft.com/office/drawing/2014/main" id="{FE60A719-30AB-59FE-DCF8-44239904CA0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245586" y="1215834"/>
            <a:ext cx="721567" cy="721567"/>
          </a:xfrm>
          <a:prstGeom prst="rect">
            <a:avLst/>
          </a:prstGeom>
        </p:spPr>
      </p:pic>
      <p:sp>
        <p:nvSpPr>
          <p:cNvPr id="16" name="Oval 15">
            <a:extLst>
              <a:ext uri="{FF2B5EF4-FFF2-40B4-BE49-F238E27FC236}">
                <a16:creationId xmlns:a16="http://schemas.microsoft.com/office/drawing/2014/main" id="{7DFDAB5A-CC09-2C5C-6BD5-681914636EB0}"/>
              </a:ext>
            </a:extLst>
          </p:cNvPr>
          <p:cNvSpPr/>
          <p:nvPr/>
        </p:nvSpPr>
        <p:spPr bwMode="auto">
          <a:xfrm>
            <a:off x="4391664" y="1342404"/>
            <a:ext cx="427660" cy="500764"/>
          </a:xfrm>
          <a:prstGeom prst="ellipse">
            <a:avLst/>
          </a:prstGeom>
          <a:solidFill>
            <a:schemeClr val="bg1"/>
          </a:solidFill>
          <a:ln w="889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pic>
        <p:nvPicPr>
          <p:cNvPr id="10" name="Graphic 9" descr="Badge with solid fill">
            <a:extLst>
              <a:ext uri="{FF2B5EF4-FFF2-40B4-BE49-F238E27FC236}">
                <a16:creationId xmlns:a16="http://schemas.microsoft.com/office/drawing/2014/main" id="{0A021BC2-E8AD-9296-ADF0-9517F168712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211217" y="1214339"/>
            <a:ext cx="721567" cy="721567"/>
          </a:xfrm>
          <a:prstGeom prst="rect">
            <a:avLst/>
          </a:prstGeom>
        </p:spPr>
      </p:pic>
      <p:pic>
        <p:nvPicPr>
          <p:cNvPr id="18" name="Graphic 17" descr="Badge 1 with solid fill">
            <a:extLst>
              <a:ext uri="{FF2B5EF4-FFF2-40B4-BE49-F238E27FC236}">
                <a16:creationId xmlns:a16="http://schemas.microsoft.com/office/drawing/2014/main" id="{A861BBB6-DBCD-E550-F429-79738318E84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91905" y="1206708"/>
            <a:ext cx="729197" cy="729197"/>
          </a:xfrm>
          <a:prstGeom prst="rect">
            <a:avLst/>
          </a:prstGeom>
        </p:spPr>
      </p:pic>
      <p:sp>
        <p:nvSpPr>
          <p:cNvPr id="42" name="Rectangle 41">
            <a:extLst>
              <a:ext uri="{FF2B5EF4-FFF2-40B4-BE49-F238E27FC236}">
                <a16:creationId xmlns:a16="http://schemas.microsoft.com/office/drawing/2014/main" id="{A3D3B837-EF1E-47A6-B284-66455B43AF97}"/>
              </a:ext>
            </a:extLst>
          </p:cNvPr>
          <p:cNvSpPr/>
          <p:nvPr/>
        </p:nvSpPr>
        <p:spPr>
          <a:xfrm>
            <a:off x="3308243" y="2034155"/>
            <a:ext cx="2484130" cy="2091983"/>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defRPr/>
            </a:pPr>
            <a:r>
              <a:rPr lang="en-US" sz="1700" dirty="0">
                <a:solidFill>
                  <a:srgbClr val="000000"/>
                </a:solidFill>
                <a:latin typeface="Trebuchet MS" panose="020B0603020202020204" pitchFamily="34" charset="0"/>
                <a:cs typeface="Segoe UI Semilight" panose="020B0402040204020203" pitchFamily="34" charset="0"/>
              </a:rPr>
              <a:t>Aged 4 or older </a:t>
            </a:r>
          </a:p>
          <a:p>
            <a:pPr algn="ctr" defTabSz="914378">
              <a:defRPr/>
            </a:pPr>
            <a:r>
              <a:rPr lang="en-US" sz="1700" dirty="0">
                <a:solidFill>
                  <a:srgbClr val="000000"/>
                </a:solidFill>
                <a:latin typeface="Trebuchet MS" panose="020B0603020202020204" pitchFamily="34" charset="0"/>
                <a:cs typeface="Segoe UI Semilight" panose="020B0402040204020203" pitchFamily="34" charset="0"/>
              </a:rPr>
              <a:t>(</a:t>
            </a:r>
            <a:r>
              <a:rPr lang="en-US" sz="1700" i="1" dirty="0">
                <a:solidFill>
                  <a:srgbClr val="000000"/>
                </a:solidFill>
                <a:latin typeface="Trebuchet MS" panose="020B0603020202020204" pitchFamily="34" charset="0"/>
                <a:cs typeface="Segoe UI Semilight" panose="020B0402040204020203" pitchFamily="34" charset="0"/>
              </a:rPr>
              <a:t>no age limit</a:t>
            </a:r>
            <a:r>
              <a:rPr lang="en-US" sz="1700" dirty="0">
                <a:solidFill>
                  <a:srgbClr val="000000"/>
                </a:solidFill>
                <a:latin typeface="Trebuchet MS" panose="020B0603020202020204" pitchFamily="34" charset="0"/>
                <a:cs typeface="Segoe UI Semilight" panose="020B0402040204020203" pitchFamily="34" charset="0"/>
              </a:rPr>
              <a:t>)</a:t>
            </a:r>
          </a:p>
          <a:p>
            <a:pPr marL="285750" indent="-285750" defTabSz="914378">
              <a:buFont typeface="Arial" panose="020B0604020202020204" pitchFamily="34" charset="0"/>
              <a:buChar char="•"/>
              <a:defRPr/>
            </a:pPr>
            <a:r>
              <a:rPr lang="en-US" sz="1700" dirty="0">
                <a:solidFill>
                  <a:srgbClr val="000000"/>
                </a:solidFill>
                <a:latin typeface="Trebuchet MS" panose="020B0603020202020204" pitchFamily="34" charset="0"/>
                <a:cs typeface="Segoe UI Semilight" panose="020B0402040204020203" pitchFamily="34" charset="0"/>
              </a:rPr>
              <a:t>As of </a:t>
            </a:r>
            <a:r>
              <a:rPr lang="en-US" dirty="0">
                <a:solidFill>
                  <a:srgbClr val="000000"/>
                </a:solidFill>
                <a:latin typeface="Trebuchet MS" panose="020B0603020202020204" pitchFamily="34" charset="0"/>
                <a:cs typeface="Segoe UI Semilight" panose="020B0402040204020203" pitchFamily="34" charset="0"/>
              </a:rPr>
              <a:t>December 31 of the school year the student is enrolled in.</a:t>
            </a:r>
            <a:endParaRPr lang="en-US" sz="1700" dirty="0">
              <a:solidFill>
                <a:srgbClr val="000000"/>
              </a:solidFill>
              <a:latin typeface="Trebuchet MS" panose="020B0603020202020204" pitchFamily="34" charset="0"/>
              <a:cs typeface="Segoe UI Semilight" panose="020B0402040204020203" pitchFamily="34" charset="0"/>
            </a:endParaRPr>
          </a:p>
          <a:p>
            <a:pPr defTabSz="914378">
              <a:defRPr/>
            </a:pPr>
            <a:endParaRPr lang="en-US" sz="1700" dirty="0">
              <a:solidFill>
                <a:srgbClr val="000000"/>
              </a:solidFill>
              <a:latin typeface="Segoe UI Semilight" panose="020B0402040204020203" pitchFamily="34" charset="0"/>
              <a:cs typeface="Segoe UI Semilight" panose="020B0402040204020203" pitchFamily="34" charset="0"/>
            </a:endParaRPr>
          </a:p>
        </p:txBody>
      </p:sp>
      <p:pic>
        <p:nvPicPr>
          <p:cNvPr id="19" name="Graphic 18" descr="Badge with solid fill">
            <a:extLst>
              <a:ext uri="{FF2B5EF4-FFF2-40B4-BE49-F238E27FC236}">
                <a16:creationId xmlns:a16="http://schemas.microsoft.com/office/drawing/2014/main" id="{4F470945-0E3F-46BE-4C59-C2CC4FC6121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211217" y="1217576"/>
            <a:ext cx="721567" cy="721567"/>
          </a:xfrm>
          <a:prstGeom prst="rect">
            <a:avLst/>
          </a:prstGeom>
        </p:spPr>
      </p:pic>
      <p:pic>
        <p:nvPicPr>
          <p:cNvPr id="20" name="Graphic 19" descr="Badge 3 with solid fill">
            <a:extLst>
              <a:ext uri="{FF2B5EF4-FFF2-40B4-BE49-F238E27FC236}">
                <a16:creationId xmlns:a16="http://schemas.microsoft.com/office/drawing/2014/main" id="{C728072F-BEEC-4E6A-728B-D4240EF33BE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245586" y="1219403"/>
            <a:ext cx="721567" cy="721567"/>
          </a:xfrm>
          <a:prstGeom prst="rect">
            <a:avLst/>
          </a:prstGeom>
        </p:spPr>
      </p:pic>
      <p:sp>
        <p:nvSpPr>
          <p:cNvPr id="9" name="Slide Number Placeholder 8">
            <a:extLst>
              <a:ext uri="{FF2B5EF4-FFF2-40B4-BE49-F238E27FC236}">
                <a16:creationId xmlns:a16="http://schemas.microsoft.com/office/drawing/2014/main" id="{975C5F90-A5AA-F450-556B-4C55C01C04B1}"/>
              </a:ext>
            </a:extLst>
          </p:cNvPr>
          <p:cNvSpPr>
            <a:spLocks noGrp="1"/>
          </p:cNvSpPr>
          <p:nvPr>
            <p:ph type="sldNum" sz="quarter" idx="4"/>
          </p:nvPr>
        </p:nvSpPr>
        <p:spPr/>
        <p:txBody>
          <a:bodyPr/>
          <a:lstStyle/>
          <a:p>
            <a:pPr>
              <a:defRPr/>
            </a:pPr>
            <a:fld id="{E00B6E52-F07A-44C8-B7AE-D6EEC3D50429}" type="slidenum">
              <a:rPr lang="en-CA" smtClean="0"/>
              <a:pPr>
                <a:defRPr/>
              </a:pPr>
              <a:t>12</a:t>
            </a:fld>
            <a:endParaRPr lang="en-CA" dirty="0"/>
          </a:p>
        </p:txBody>
      </p:sp>
      <p:sp>
        <p:nvSpPr>
          <p:cNvPr id="2" name="Plus Sign 1">
            <a:extLst>
              <a:ext uri="{FF2B5EF4-FFF2-40B4-BE49-F238E27FC236}">
                <a16:creationId xmlns:a16="http://schemas.microsoft.com/office/drawing/2014/main" id="{949199B0-D4CF-8C4E-90DD-89748769F5DA}"/>
              </a:ext>
            </a:extLst>
          </p:cNvPr>
          <p:cNvSpPr/>
          <p:nvPr/>
        </p:nvSpPr>
        <p:spPr bwMode="auto">
          <a:xfrm>
            <a:off x="2749019" y="2644518"/>
            <a:ext cx="559224" cy="564774"/>
          </a:xfrm>
          <a:prstGeom prst="mathPlus">
            <a:avLst/>
          </a:prstGeom>
          <a:solidFill>
            <a:srgbClr val="FFFFFF"/>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11" name="Plus Sign 10">
            <a:extLst>
              <a:ext uri="{FF2B5EF4-FFF2-40B4-BE49-F238E27FC236}">
                <a16:creationId xmlns:a16="http://schemas.microsoft.com/office/drawing/2014/main" id="{A86B3448-8D67-A347-8127-A0E450F44CF7}"/>
              </a:ext>
            </a:extLst>
          </p:cNvPr>
          <p:cNvSpPr/>
          <p:nvPr/>
        </p:nvSpPr>
        <p:spPr bwMode="auto">
          <a:xfrm>
            <a:off x="5853859" y="2602152"/>
            <a:ext cx="559224" cy="564774"/>
          </a:xfrm>
          <a:prstGeom prst="mathPlus">
            <a:avLst/>
          </a:prstGeom>
          <a:solidFill>
            <a:srgbClr val="FFFFFF"/>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625454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outVertical)">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63">
                                            <p:txEl>
                                              <p:pRg st="0" end="0"/>
                                            </p:txEl>
                                          </p:spTgt>
                                        </p:tgtEl>
                                        <p:attrNameLst>
                                          <p:attrName>style.visibility</p:attrName>
                                        </p:attrNameLst>
                                      </p:cBhvr>
                                      <p:to>
                                        <p:strVal val="visible"/>
                                      </p:to>
                                    </p:set>
                                    <p:animEffect transition="in" filter="wipe(up)">
                                      <p:cBhvr>
                                        <p:cTn id="10" dur="1000"/>
                                        <p:tgtEl>
                                          <p:spTgt spid="6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37"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barn(outVertical)">
                                      <p:cBhvr>
                                        <p:cTn id="15" dur="500"/>
                                        <p:tgtEl>
                                          <p:spTgt spid="19"/>
                                        </p:tgtEl>
                                      </p:cBhvr>
                                    </p:animEffect>
                                  </p:childTnLst>
                                </p:cTn>
                              </p:par>
                              <p:par>
                                <p:cTn id="16" presetID="22" presetClass="entr" presetSubtype="1" fill="hold" nodeType="withEffect">
                                  <p:stCondLst>
                                    <p:cond delay="0"/>
                                  </p:stCondLst>
                                  <p:childTnLst>
                                    <p:set>
                                      <p:cBhvr>
                                        <p:cTn id="17" dur="1" fill="hold">
                                          <p:stCondLst>
                                            <p:cond delay="0"/>
                                          </p:stCondLst>
                                        </p:cTn>
                                        <p:tgtEl>
                                          <p:spTgt spid="42">
                                            <p:txEl>
                                              <p:pRg st="0" end="0"/>
                                            </p:txEl>
                                          </p:spTgt>
                                        </p:tgtEl>
                                        <p:attrNameLst>
                                          <p:attrName>style.visibility</p:attrName>
                                        </p:attrNameLst>
                                      </p:cBhvr>
                                      <p:to>
                                        <p:strVal val="visible"/>
                                      </p:to>
                                    </p:set>
                                    <p:animEffect transition="in" filter="wipe(up)">
                                      <p:cBhvr>
                                        <p:cTn id="18" dur="750"/>
                                        <p:tgtEl>
                                          <p:spTgt spid="42">
                                            <p:txEl>
                                              <p:pRg st="0" end="0"/>
                                            </p:txEl>
                                          </p:spTgt>
                                        </p:tgtEl>
                                      </p:cBhvr>
                                    </p:animEffect>
                                  </p:childTnLst>
                                </p:cTn>
                              </p:par>
                              <p:par>
                                <p:cTn id="19" presetID="22" presetClass="entr" presetSubtype="1" fill="hold" nodeType="withEffect">
                                  <p:stCondLst>
                                    <p:cond delay="0"/>
                                  </p:stCondLst>
                                  <p:childTnLst>
                                    <p:set>
                                      <p:cBhvr>
                                        <p:cTn id="20" dur="1" fill="hold">
                                          <p:stCondLst>
                                            <p:cond delay="0"/>
                                          </p:stCondLst>
                                        </p:cTn>
                                        <p:tgtEl>
                                          <p:spTgt spid="42">
                                            <p:txEl>
                                              <p:pRg st="1" end="1"/>
                                            </p:txEl>
                                          </p:spTgt>
                                        </p:tgtEl>
                                        <p:attrNameLst>
                                          <p:attrName>style.visibility</p:attrName>
                                        </p:attrNameLst>
                                      </p:cBhvr>
                                      <p:to>
                                        <p:strVal val="visible"/>
                                      </p:to>
                                    </p:set>
                                    <p:animEffect transition="in" filter="wipe(up)">
                                      <p:cBhvr>
                                        <p:cTn id="21" dur="750"/>
                                        <p:tgtEl>
                                          <p:spTgt spid="42">
                                            <p:txEl>
                                              <p:pRg st="1" end="1"/>
                                            </p:txEl>
                                          </p:spTgt>
                                        </p:tgtEl>
                                      </p:cBhvr>
                                    </p:animEffect>
                                  </p:childTnLst>
                                </p:cTn>
                              </p:par>
                              <p:par>
                                <p:cTn id="22" presetID="22" presetClass="entr" presetSubtype="1" fill="hold" nodeType="withEffect">
                                  <p:stCondLst>
                                    <p:cond delay="0"/>
                                  </p:stCondLst>
                                  <p:childTnLst>
                                    <p:set>
                                      <p:cBhvr>
                                        <p:cTn id="23" dur="1" fill="hold">
                                          <p:stCondLst>
                                            <p:cond delay="0"/>
                                          </p:stCondLst>
                                        </p:cTn>
                                        <p:tgtEl>
                                          <p:spTgt spid="42">
                                            <p:txEl>
                                              <p:pRg st="2" end="2"/>
                                            </p:txEl>
                                          </p:spTgt>
                                        </p:tgtEl>
                                        <p:attrNameLst>
                                          <p:attrName>style.visibility</p:attrName>
                                        </p:attrNameLst>
                                      </p:cBhvr>
                                      <p:to>
                                        <p:strVal val="visible"/>
                                      </p:to>
                                    </p:set>
                                    <p:animEffect transition="in" filter="wipe(up)">
                                      <p:cBhvr>
                                        <p:cTn id="24" dur="750"/>
                                        <p:tgtEl>
                                          <p:spTgt spid="42">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37"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barn(outVertical)">
                                      <p:cBhvr>
                                        <p:cTn id="29" dur="500"/>
                                        <p:tgtEl>
                                          <p:spTgt spid="20"/>
                                        </p:tgtEl>
                                      </p:cBhvr>
                                    </p:animEffect>
                                  </p:childTnLst>
                                </p:cTn>
                              </p:par>
                              <p:par>
                                <p:cTn id="30" presetID="22" presetClass="entr" presetSubtype="1"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up)">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946046" y="234435"/>
            <a:ext cx="5814481" cy="745736"/>
          </a:xfrm>
          <a:prstGeom prst="roundRect">
            <a:avLst/>
          </a:prstGeom>
          <a:solidFill>
            <a:schemeClr val="tx2">
              <a:lumMod val="20000"/>
              <a:lumOff val="80000"/>
            </a:schemeClr>
          </a:solidFill>
          <a:ln w="19050">
            <a:solidFill>
              <a:schemeClr val="tx2"/>
            </a:solidFill>
          </a:ln>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lvl="0" algn="ctr"/>
            <a:r>
              <a:rPr lang="en-US" sz="2100" kern="0" dirty="0">
                <a:solidFill>
                  <a:srgbClr val="2F5496"/>
                </a:solidFill>
                <a:latin typeface="Trebuchet MS" panose="020B0603020202020204" pitchFamily="34" charset="0"/>
              </a:rPr>
              <a:t>DETERMINING </a:t>
            </a:r>
            <a:br>
              <a:rPr lang="en-US" sz="2100" kern="0" dirty="0">
                <a:solidFill>
                  <a:srgbClr val="2F5496"/>
                </a:solidFill>
                <a:latin typeface="Trebuchet MS" panose="020B0603020202020204" pitchFamily="34" charset="0"/>
              </a:rPr>
            </a:br>
            <a:r>
              <a:rPr lang="en-US" sz="2100" kern="0" dirty="0">
                <a:solidFill>
                  <a:srgbClr val="2F5496"/>
                </a:solidFill>
                <a:latin typeface="Trebuchet MS" panose="020B0603020202020204" pitchFamily="34" charset="0"/>
              </a:rPr>
              <a:t>ORDINARILY RESIDENT ON RESERVE</a:t>
            </a:r>
          </a:p>
        </p:txBody>
      </p:sp>
      <p:sp>
        <p:nvSpPr>
          <p:cNvPr id="14" name="Rectangle 13"/>
          <p:cNvSpPr/>
          <p:nvPr/>
        </p:nvSpPr>
        <p:spPr>
          <a:xfrm>
            <a:off x="1614768" y="1141771"/>
            <a:ext cx="6477036" cy="313932"/>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CA" sz="1600" dirty="0">
                <a:latin typeface="Trebuchet MS "/>
                <a:cs typeface="Segoe UI Semilight" panose="020B0402040204020203" pitchFamily="34" charset="0"/>
              </a:rPr>
              <a:t>This is defined in the BC Tripartite Education Agreement (BCTEA) as:</a:t>
            </a:r>
            <a:endParaRPr lang="en-US" sz="1600" dirty="0">
              <a:latin typeface="Trebuchet MS "/>
              <a:cs typeface="Segoe UI Semilight" panose="020B0402040204020203" pitchFamily="34" charset="0"/>
            </a:endParaRPr>
          </a:p>
        </p:txBody>
      </p:sp>
      <p:grpSp>
        <p:nvGrpSpPr>
          <p:cNvPr id="4" name="Group 3">
            <a:extLst>
              <a:ext uri="{FF2B5EF4-FFF2-40B4-BE49-F238E27FC236}">
                <a16:creationId xmlns:a16="http://schemas.microsoft.com/office/drawing/2014/main" id="{49E60470-A204-D2D3-0F9F-3BD32734AAFD}"/>
              </a:ext>
            </a:extLst>
          </p:cNvPr>
          <p:cNvGrpSpPr/>
          <p:nvPr/>
        </p:nvGrpSpPr>
        <p:grpSpPr>
          <a:xfrm>
            <a:off x="-343649" y="-831808"/>
            <a:ext cx="2181603" cy="3644389"/>
            <a:chOff x="-343649" y="-831809"/>
            <a:chExt cx="2181603" cy="3644389"/>
          </a:xfrm>
        </p:grpSpPr>
        <p:sp>
          <p:nvSpPr>
            <p:cNvPr id="5" name="Right Triangle 4">
              <a:extLst>
                <a:ext uri="{FF2B5EF4-FFF2-40B4-BE49-F238E27FC236}">
                  <a16:creationId xmlns:a16="http://schemas.microsoft.com/office/drawing/2014/main" id="{F2033116-557F-4D49-35DB-9C92314B0E5C}"/>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9" name="Right Triangle 8">
              <a:extLst>
                <a:ext uri="{FF2B5EF4-FFF2-40B4-BE49-F238E27FC236}">
                  <a16:creationId xmlns:a16="http://schemas.microsoft.com/office/drawing/2014/main" id="{C895EFB0-7AC1-2121-1881-02EBA79EA657}"/>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1" name="Right Triangle 10">
              <a:extLst>
                <a:ext uri="{FF2B5EF4-FFF2-40B4-BE49-F238E27FC236}">
                  <a16:creationId xmlns:a16="http://schemas.microsoft.com/office/drawing/2014/main" id="{8D7E5BD6-BA44-6EF5-F586-C5D6DAFB54FD}"/>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grpSp>
        <p:nvGrpSpPr>
          <p:cNvPr id="3" name="Group 2">
            <a:extLst>
              <a:ext uri="{FF2B5EF4-FFF2-40B4-BE49-F238E27FC236}">
                <a16:creationId xmlns:a16="http://schemas.microsoft.com/office/drawing/2014/main" id="{161AE342-4666-E8F2-F7AA-7F389DEF5B48}"/>
              </a:ext>
            </a:extLst>
          </p:cNvPr>
          <p:cNvGrpSpPr/>
          <p:nvPr/>
        </p:nvGrpSpPr>
        <p:grpSpPr>
          <a:xfrm>
            <a:off x="7558088" y="3048776"/>
            <a:ext cx="1807338" cy="2574384"/>
            <a:chOff x="7130114" y="2254720"/>
            <a:chExt cx="2299605" cy="3275572"/>
          </a:xfrm>
        </p:grpSpPr>
        <p:sp>
          <p:nvSpPr>
            <p:cNvPr id="8" name="Right Triangle 7">
              <a:extLst>
                <a:ext uri="{FF2B5EF4-FFF2-40B4-BE49-F238E27FC236}">
                  <a16:creationId xmlns:a16="http://schemas.microsoft.com/office/drawing/2014/main" id="{CDF711DF-A6B0-AE4A-799A-8EC5C7924F36}"/>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0" name="Right Triangle 9">
              <a:extLst>
                <a:ext uri="{FF2B5EF4-FFF2-40B4-BE49-F238E27FC236}">
                  <a16:creationId xmlns:a16="http://schemas.microsoft.com/office/drawing/2014/main" id="{4A58FA6D-E29D-6651-1749-EB7B00C9C64F}"/>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2" name="Right Triangle 11">
              <a:extLst>
                <a:ext uri="{FF2B5EF4-FFF2-40B4-BE49-F238E27FC236}">
                  <a16:creationId xmlns:a16="http://schemas.microsoft.com/office/drawing/2014/main" id="{E718E650-1C36-DF65-9F49-969E0F6491E0}"/>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13" name="Slide Number Placeholder 12">
            <a:extLst>
              <a:ext uri="{FF2B5EF4-FFF2-40B4-BE49-F238E27FC236}">
                <a16:creationId xmlns:a16="http://schemas.microsoft.com/office/drawing/2014/main" id="{B893AF32-0C17-EA36-5C05-EE9BBDC58E13}"/>
              </a:ext>
            </a:extLst>
          </p:cNvPr>
          <p:cNvSpPr>
            <a:spLocks noGrp="1"/>
          </p:cNvSpPr>
          <p:nvPr>
            <p:ph type="sldNum" sz="quarter" idx="4"/>
          </p:nvPr>
        </p:nvSpPr>
        <p:spPr/>
        <p:txBody>
          <a:bodyPr/>
          <a:lstStyle/>
          <a:p>
            <a:pPr>
              <a:defRPr/>
            </a:pPr>
            <a:fld id="{E00B6E52-F07A-44C8-B7AE-D6EEC3D50429}" type="slidenum">
              <a:rPr lang="en-CA" smtClean="0"/>
              <a:pPr>
                <a:defRPr/>
              </a:pPr>
              <a:t>13</a:t>
            </a:fld>
            <a:endParaRPr lang="en-CA" dirty="0"/>
          </a:p>
        </p:txBody>
      </p:sp>
      <p:sp>
        <p:nvSpPr>
          <p:cNvPr id="2" name="Rectangle 1">
            <a:extLst>
              <a:ext uri="{FF2B5EF4-FFF2-40B4-BE49-F238E27FC236}">
                <a16:creationId xmlns:a16="http://schemas.microsoft.com/office/drawing/2014/main" id="{22766E5A-B58D-8646-6002-85D28511C36A}"/>
              </a:ext>
            </a:extLst>
          </p:cNvPr>
          <p:cNvSpPr/>
          <p:nvPr/>
        </p:nvSpPr>
        <p:spPr>
          <a:xfrm>
            <a:off x="1714064" y="1386941"/>
            <a:ext cx="6278444" cy="1643527"/>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CA" sz="1600" dirty="0">
                <a:solidFill>
                  <a:srgbClr val="31333B"/>
                </a:solidFill>
                <a:latin typeface="Trebuchet MS" panose="020B0603020202020204" pitchFamily="34" charset="0"/>
                <a:cs typeface="Segoe UI Semilight" panose="020B0402040204020203" pitchFamily="34" charset="0"/>
              </a:rPr>
              <a:t>“…</a:t>
            </a:r>
            <a:r>
              <a:rPr lang="en-CA" sz="1600" i="1" dirty="0">
                <a:solidFill>
                  <a:srgbClr val="31333B"/>
                </a:solidFill>
                <a:latin typeface="Trebuchet MS" panose="020B0603020202020204" pitchFamily="34" charset="0"/>
                <a:cs typeface="Segoe UI Semilight" panose="020B0402040204020203" pitchFamily="34" charset="0"/>
              </a:rPr>
              <a:t>the</a:t>
            </a:r>
            <a:r>
              <a:rPr lang="en-CA" sz="1600" dirty="0">
                <a:solidFill>
                  <a:srgbClr val="31333B"/>
                </a:solidFill>
                <a:latin typeface="Trebuchet MS" panose="020B0603020202020204" pitchFamily="34" charset="0"/>
                <a:cs typeface="Segoe UI Semilight" panose="020B0402040204020203" pitchFamily="34" charset="0"/>
              </a:rPr>
              <a:t> </a:t>
            </a:r>
            <a:r>
              <a:rPr lang="en-CA" sz="1600" i="1" dirty="0">
                <a:solidFill>
                  <a:srgbClr val="31333B"/>
                </a:solidFill>
                <a:latin typeface="Trebuchet MS" panose="020B0603020202020204" pitchFamily="34" charset="0"/>
                <a:cs typeface="Segoe UI Semilight" panose="020B0402040204020203" pitchFamily="34" charset="0"/>
              </a:rPr>
              <a:t>student usually lives at a civic address on reserve, is a child in joint custody who lives on reserve most of the time or is staying on reserve and has no usual home elsewhere. Students continue to be considered ordinarily resident on reserve if they return to live on reserve with their parents, guardians or maintainers during the year, even if they live elsewhere while attending school or working at a summer job.”</a:t>
            </a:r>
          </a:p>
        </p:txBody>
      </p:sp>
      <p:sp>
        <p:nvSpPr>
          <p:cNvPr id="18" name="TextBox 17">
            <a:extLst>
              <a:ext uri="{FF2B5EF4-FFF2-40B4-BE49-F238E27FC236}">
                <a16:creationId xmlns:a16="http://schemas.microsoft.com/office/drawing/2014/main" id="{4DB72C29-A223-6F18-2D3F-4976A1EBAF7D}"/>
              </a:ext>
            </a:extLst>
          </p:cNvPr>
          <p:cNvSpPr txBox="1"/>
          <p:nvPr/>
        </p:nvSpPr>
        <p:spPr>
          <a:xfrm>
            <a:off x="1052214" y="3275638"/>
            <a:ext cx="7425036" cy="1069845"/>
          </a:xfrm>
          <a:prstGeom prst="rect">
            <a:avLst/>
          </a:prstGeom>
          <a:noFill/>
        </p:spPr>
        <p:txBody>
          <a:bodyPr wrap="square">
            <a:spAutoFit/>
          </a:bodyPr>
          <a:lstStyle/>
          <a:p>
            <a:pPr marL="285750" lvl="0" indent="-285750">
              <a:buFont typeface="Arial" panose="020B0604020202020204" pitchFamily="34" charset="0"/>
              <a:buChar char="•"/>
            </a:pPr>
            <a:r>
              <a:rPr lang="en-CA" sz="1600" u="sng" dirty="0">
                <a:solidFill>
                  <a:srgbClr val="000000"/>
                </a:solidFill>
                <a:latin typeface="Trebuchet MS" panose="020B0603020202020204" pitchFamily="34" charset="0"/>
                <a:cs typeface="Calibri" panose="020F0502020204030204" pitchFamily="34" charset="0"/>
              </a:rPr>
              <a:t>The First Nation</a:t>
            </a:r>
            <a:r>
              <a:rPr lang="en-CA" sz="1600" dirty="0">
                <a:solidFill>
                  <a:srgbClr val="000000"/>
                </a:solidFill>
                <a:latin typeface="Trebuchet MS" panose="020B0603020202020204" pitchFamily="34" charset="0"/>
                <a:cs typeface="Calibri" panose="020F0502020204030204" pitchFamily="34" charset="0"/>
              </a:rPr>
              <a:t> determines whether a student is ordinarily resident on reserve. </a:t>
            </a:r>
          </a:p>
          <a:p>
            <a:pPr marL="285750" lvl="0" indent="-285750">
              <a:buFont typeface="Arial" panose="020B0604020202020204" pitchFamily="34" charset="0"/>
              <a:buChar char="•"/>
            </a:pPr>
            <a:r>
              <a:rPr lang="en-CA" sz="1600" dirty="0">
                <a:solidFill>
                  <a:srgbClr val="000000"/>
                </a:solidFill>
                <a:latin typeface="Trebuchet MS" panose="020B0603020202020204" pitchFamily="34" charset="0"/>
                <a:cs typeface="Calibri" panose="020F0502020204030204" pitchFamily="34" charset="0"/>
              </a:rPr>
              <a:t>It is recommended to keep supporting documentation on file (for examples, please refer to the Nominal Roll Instructions and slide notes)</a:t>
            </a:r>
            <a:endParaRPr lang="en-US" sz="1600" strike="sngStrike" kern="0" dirty="0">
              <a:solidFill>
                <a:srgbClr val="2F5496"/>
              </a:solidFill>
              <a:latin typeface="Trebuchet MS" panose="020B0603020202020204" pitchFamily="34" charset="0"/>
            </a:endParaRPr>
          </a:p>
        </p:txBody>
      </p:sp>
    </p:spTree>
    <p:extLst>
      <p:ext uri="{BB962C8B-B14F-4D97-AF65-F5344CB8AC3E}">
        <p14:creationId xmlns:p14="http://schemas.microsoft.com/office/powerpoint/2010/main" val="822057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3553248" y="3992901"/>
            <a:ext cx="5514552" cy="1015663"/>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71446" indent="-171446">
              <a:lnSpc>
                <a:spcPct val="100000"/>
              </a:lnSpc>
              <a:spcBef>
                <a:spcPts val="0"/>
              </a:spcBef>
              <a:spcAft>
                <a:spcPts val="0"/>
              </a:spcAft>
              <a:buFont typeface="Arial" panose="020B0604020202020204" pitchFamily="34" charset="0"/>
              <a:buChar char="•"/>
              <a:tabLst>
                <a:tab pos="514337" algn="l"/>
              </a:tabLst>
            </a:pPr>
            <a:r>
              <a:rPr lang="en-US" sz="1200" dirty="0">
                <a:solidFill>
                  <a:schemeClr val="tx2">
                    <a:lumMod val="20000"/>
                    <a:lumOff val="80000"/>
                  </a:schemeClr>
                </a:solidFill>
                <a:latin typeface="Segoe UI Semilight" panose="020B0402040204020203" pitchFamily="34" charset="0"/>
                <a:ea typeface="Times New Roman" panose="02020603050405020304" pitchFamily="18" charset="0"/>
                <a:cs typeface="Segoe UI Semilight" panose="020B0402040204020203" pitchFamily="34" charset="0"/>
              </a:rPr>
              <a:t>Registered First Nations student (status) ordinarily resident on reserve or leased reserve lands	  </a:t>
            </a:r>
          </a:p>
          <a:p>
            <a:pPr marL="171446" indent="-171446">
              <a:lnSpc>
                <a:spcPct val="100000"/>
              </a:lnSpc>
              <a:spcBef>
                <a:spcPts val="0"/>
              </a:spcBef>
              <a:spcAft>
                <a:spcPts val="0"/>
              </a:spcAft>
              <a:buFont typeface="Arial" panose="020B0604020202020204" pitchFamily="34" charset="0"/>
              <a:buChar char="•"/>
              <a:tabLst>
                <a:tab pos="514337" algn="l"/>
              </a:tabLst>
            </a:pPr>
            <a:r>
              <a:rPr lang="en-US" sz="1200" dirty="0">
                <a:solidFill>
                  <a:schemeClr val="tx2">
                    <a:lumMod val="20000"/>
                    <a:lumOff val="80000"/>
                  </a:schemeClr>
                </a:solidFill>
                <a:latin typeface="Segoe UI Semilight" panose="020B0402040204020203" pitchFamily="34" charset="0"/>
                <a:ea typeface="Times New Roman" panose="02020603050405020304" pitchFamily="18" charset="0"/>
                <a:cs typeface="Segoe UI Semilight" panose="020B0402040204020203" pitchFamily="34" charset="0"/>
              </a:rPr>
              <a:t>Non-registered First Nations student (non-status) or other Indigenous students ordinarily resident on reserve</a:t>
            </a:r>
          </a:p>
          <a:p>
            <a:pPr marL="171446" indent="-171446">
              <a:lnSpc>
                <a:spcPct val="100000"/>
              </a:lnSpc>
              <a:spcBef>
                <a:spcPts val="0"/>
              </a:spcBef>
              <a:spcAft>
                <a:spcPts val="0"/>
              </a:spcAft>
              <a:buFont typeface="Arial" panose="020B0604020202020204" pitchFamily="34" charset="0"/>
              <a:buChar char="•"/>
            </a:pPr>
            <a:r>
              <a:rPr lang="en-US" sz="1200" dirty="0">
                <a:solidFill>
                  <a:schemeClr val="tx2">
                    <a:lumMod val="20000"/>
                    <a:lumOff val="80000"/>
                  </a:schemeClr>
                </a:solidFill>
                <a:latin typeface="Segoe UI Semilight" panose="020B0402040204020203" pitchFamily="34" charset="0"/>
                <a:ea typeface="Times New Roman" panose="02020603050405020304" pitchFamily="18" charset="0"/>
                <a:cs typeface="Segoe UI Semilight" panose="020B0402040204020203" pitchFamily="34" charset="0"/>
              </a:rPr>
              <a:t>Non-Indigenous student ordinarily resident on reserve</a:t>
            </a:r>
          </a:p>
        </p:txBody>
      </p:sp>
      <p:sp>
        <p:nvSpPr>
          <p:cNvPr id="6" name="Rectangle 5">
            <a:extLst>
              <a:ext uri="{FF2B5EF4-FFF2-40B4-BE49-F238E27FC236}">
                <a16:creationId xmlns:a16="http://schemas.microsoft.com/office/drawing/2014/main" id="{30B9DE73-587D-A739-B854-B9A31B95725E}"/>
              </a:ext>
            </a:extLst>
          </p:cNvPr>
          <p:cNvSpPr/>
          <p:nvPr/>
        </p:nvSpPr>
        <p:spPr>
          <a:xfrm>
            <a:off x="3553248" y="3988743"/>
            <a:ext cx="5514552" cy="1015663"/>
          </a:xfrm>
          <a:prstGeom prst="rect">
            <a:avLst/>
          </a:prstGeom>
          <a:solidFill>
            <a:schemeClr val="bg1"/>
          </a:solid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71446" indent="-171446">
              <a:lnSpc>
                <a:spcPct val="100000"/>
              </a:lnSpc>
              <a:spcBef>
                <a:spcPts val="0"/>
              </a:spcBef>
              <a:spcAft>
                <a:spcPts val="0"/>
              </a:spcAft>
              <a:buFont typeface="Arial" panose="020B0604020202020204" pitchFamily="34" charset="0"/>
              <a:buChar char="•"/>
              <a:tabLst>
                <a:tab pos="514337" algn="l"/>
              </a:tabLst>
            </a:pPr>
            <a:r>
              <a:rPr lang="en-US" sz="1200" dirty="0">
                <a:solidFill>
                  <a:srgbClr val="00B050"/>
                </a:solidFill>
                <a:latin typeface="Segoe UI Semilight" panose="020B0402040204020203" pitchFamily="34" charset="0"/>
                <a:ea typeface="Times New Roman" panose="02020603050405020304" pitchFamily="18" charset="0"/>
                <a:cs typeface="Segoe UI Semilight" panose="020B0402040204020203" pitchFamily="34" charset="0"/>
              </a:rPr>
              <a:t>Registered First Nations student (status) ordinarily resident on reserve or leased reserve lands 	  </a:t>
            </a:r>
          </a:p>
          <a:p>
            <a:pPr marL="171446" indent="-171446">
              <a:lnSpc>
                <a:spcPct val="100000"/>
              </a:lnSpc>
              <a:spcBef>
                <a:spcPts val="0"/>
              </a:spcBef>
              <a:spcAft>
                <a:spcPts val="0"/>
              </a:spcAft>
              <a:buFont typeface="Arial" panose="020B0604020202020204" pitchFamily="34" charset="0"/>
              <a:buChar char="•"/>
              <a:tabLst>
                <a:tab pos="514337" algn="l"/>
              </a:tabLst>
            </a:pPr>
            <a:r>
              <a:rPr lang="en-US" sz="1200" dirty="0">
                <a:solidFill>
                  <a:srgbClr val="00B050"/>
                </a:solidFill>
                <a:latin typeface="Segoe UI Semilight" panose="020B0402040204020203" pitchFamily="34" charset="0"/>
                <a:ea typeface="Times New Roman" panose="02020603050405020304" pitchFamily="18" charset="0"/>
                <a:cs typeface="Segoe UI Semilight" panose="020B0402040204020203" pitchFamily="34" charset="0"/>
              </a:rPr>
              <a:t>Non-registered First Nations student (non-status) or other Indigenous students ordinarily resident on reserve</a:t>
            </a:r>
          </a:p>
          <a:p>
            <a:pPr marL="171446" indent="-171446">
              <a:lnSpc>
                <a:spcPct val="100000"/>
              </a:lnSpc>
              <a:spcBef>
                <a:spcPts val="0"/>
              </a:spcBef>
              <a:spcAft>
                <a:spcPts val="0"/>
              </a:spcAft>
              <a:buFont typeface="Arial" panose="020B0604020202020204" pitchFamily="34" charset="0"/>
              <a:buChar char="•"/>
              <a:tabLst>
                <a:tab pos="514337" algn="l"/>
              </a:tabLst>
            </a:pPr>
            <a:r>
              <a:rPr lang="en-US" sz="1200" dirty="0">
                <a:solidFill>
                  <a:srgbClr val="00B050"/>
                </a:solidFill>
                <a:latin typeface="Segoe UI Semilight" panose="020B0402040204020203" pitchFamily="34" charset="0"/>
                <a:ea typeface="Times New Roman" panose="02020603050405020304" pitchFamily="18" charset="0"/>
                <a:cs typeface="Segoe UI Semilight" panose="020B0402040204020203" pitchFamily="34" charset="0"/>
              </a:rPr>
              <a:t>Non-Indigenous student ordinarily resident on reserve</a:t>
            </a:r>
          </a:p>
        </p:txBody>
      </p:sp>
      <p:sp>
        <p:nvSpPr>
          <p:cNvPr id="33" name="Rectangle 32"/>
          <p:cNvSpPr/>
          <p:nvPr/>
        </p:nvSpPr>
        <p:spPr>
          <a:xfrm>
            <a:off x="3540028" y="2190751"/>
            <a:ext cx="5404677" cy="1384995"/>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spcBef>
                <a:spcPts val="0"/>
              </a:spcBef>
              <a:spcAft>
                <a:spcPts val="0"/>
              </a:spcAft>
              <a:buFont typeface="Arial" panose="020B0604020202020204" pitchFamily="34" charset="0"/>
              <a:buChar char="•"/>
            </a:pPr>
            <a:r>
              <a:rPr lang="en-US" sz="1200" b="1" dirty="0">
                <a:solidFill>
                  <a:schemeClr val="tx2">
                    <a:lumMod val="20000"/>
                    <a:lumOff val="80000"/>
                  </a:schemeClr>
                </a:solidFill>
                <a:latin typeface="Segoe UI Semilight" panose="020B0402040204020203" pitchFamily="34" charset="0"/>
                <a:ea typeface="Times New Roman" panose="02020603050405020304" pitchFamily="18" charset="0"/>
                <a:cs typeface="Segoe UI Semilight" panose="020B0402040204020203" pitchFamily="34" charset="0"/>
              </a:rPr>
              <a:t>Age 4</a:t>
            </a:r>
            <a:r>
              <a:rPr lang="en-US" sz="1200" dirty="0">
                <a:solidFill>
                  <a:schemeClr val="tx2">
                    <a:lumMod val="20000"/>
                    <a:lumOff val="80000"/>
                  </a:schemeClr>
                </a:solidFill>
                <a:latin typeface="Segoe UI Semilight" panose="020B0402040204020203" pitchFamily="34" charset="0"/>
                <a:ea typeface="Times New Roman" panose="02020603050405020304" pitchFamily="18" charset="0"/>
                <a:cs typeface="Segoe UI Semilight" panose="020B0402040204020203" pitchFamily="34" charset="0"/>
              </a:rPr>
              <a:t> by December 31 of the current school year and enrolled in an ISC approved Kindergarten 4 (K4) program operated by a First Nations school or a First Nations operated early childhood program.</a:t>
            </a:r>
          </a:p>
          <a:p>
            <a:pPr marL="285743" indent="-285743">
              <a:lnSpc>
                <a:spcPct val="100000"/>
              </a:lnSpc>
              <a:spcBef>
                <a:spcPts val="0"/>
              </a:spcBef>
              <a:spcAft>
                <a:spcPts val="0"/>
              </a:spcAft>
              <a:buFont typeface="Arial" panose="020B0604020202020204" pitchFamily="34" charset="0"/>
              <a:buChar char="•"/>
            </a:pPr>
            <a:r>
              <a:rPr lang="en-CA" sz="1200" b="1" dirty="0">
                <a:solidFill>
                  <a:schemeClr val="tx2">
                    <a:lumMod val="20000"/>
                    <a:lumOff val="80000"/>
                  </a:schemeClr>
                </a:solidFill>
                <a:latin typeface="Segoe UI Semilight" panose="020B0402040204020203" pitchFamily="34" charset="0"/>
                <a:cs typeface="Segoe UI Semilight" panose="020B0402040204020203" pitchFamily="34" charset="0"/>
              </a:rPr>
              <a:t>Age 5 to 21 </a:t>
            </a:r>
            <a:r>
              <a:rPr lang="en-CA" sz="1200" dirty="0">
                <a:solidFill>
                  <a:schemeClr val="tx2">
                    <a:lumMod val="20000"/>
                    <a:lumOff val="80000"/>
                  </a:schemeClr>
                </a:solidFill>
                <a:latin typeface="Segoe UI Semilight" panose="020B0402040204020203" pitchFamily="34" charset="0"/>
                <a:cs typeface="Segoe UI Semilight" panose="020B0402040204020203" pitchFamily="34" charset="0"/>
              </a:rPr>
              <a:t>(students are considered to be “school age” to the completion of the school year in which they turn 21). </a:t>
            </a:r>
            <a:endParaRPr lang="en-US" sz="1200" dirty="0">
              <a:solidFill>
                <a:schemeClr val="tx2">
                  <a:lumMod val="20000"/>
                  <a:lumOff val="80000"/>
                </a:schemeClr>
              </a:solidFill>
              <a:latin typeface="Segoe UI Semilight" panose="020B0402040204020203" pitchFamily="34" charset="0"/>
              <a:cs typeface="Segoe UI Semilight" panose="020B0402040204020203" pitchFamily="34" charset="0"/>
            </a:endParaRPr>
          </a:p>
          <a:p>
            <a:pPr marL="285743" indent="-285743">
              <a:lnSpc>
                <a:spcPct val="100000"/>
              </a:lnSpc>
              <a:spcBef>
                <a:spcPts val="0"/>
              </a:spcBef>
              <a:spcAft>
                <a:spcPts val="0"/>
              </a:spcAft>
              <a:buFont typeface="Arial" panose="020B0604020202020204" pitchFamily="34" charset="0"/>
              <a:buChar char="•"/>
            </a:pPr>
            <a:r>
              <a:rPr lang="en-US" sz="1200" b="1" dirty="0">
                <a:solidFill>
                  <a:schemeClr val="tx2">
                    <a:lumMod val="20000"/>
                    <a:lumOff val="80000"/>
                  </a:schemeClr>
                </a:solidFill>
                <a:latin typeface="Segoe UI Semilight" panose="020B0402040204020203" pitchFamily="34" charset="0"/>
                <a:cs typeface="Segoe UI Semilight" panose="020B0402040204020203" pitchFamily="34" charset="0"/>
              </a:rPr>
              <a:t>Age 22 or older </a:t>
            </a:r>
            <a:r>
              <a:rPr lang="en-US" sz="1200" dirty="0">
                <a:solidFill>
                  <a:schemeClr val="tx2">
                    <a:lumMod val="20000"/>
                    <a:lumOff val="80000"/>
                  </a:schemeClr>
                </a:solidFill>
                <a:latin typeface="Segoe UI Semilight" panose="020B0402040204020203" pitchFamily="34" charset="0"/>
                <a:cs typeface="Segoe UI Semilight" panose="020B0402040204020203" pitchFamily="34" charset="0"/>
              </a:rPr>
              <a:t>(born prior to July 1 of the current school year).</a:t>
            </a:r>
          </a:p>
          <a:p>
            <a:pPr marL="285743" indent="-285743">
              <a:lnSpc>
                <a:spcPct val="100000"/>
              </a:lnSpc>
              <a:spcBef>
                <a:spcPts val="0"/>
              </a:spcBef>
              <a:spcAft>
                <a:spcPts val="0"/>
              </a:spcAft>
              <a:buFont typeface="Arial" panose="020B0604020202020204" pitchFamily="34" charset="0"/>
              <a:buChar char="•"/>
            </a:pPr>
            <a:endParaRPr lang="en-US" sz="1200" dirty="0">
              <a:solidFill>
                <a:schemeClr val="tx2">
                  <a:lumMod val="75000"/>
                </a:schemeClr>
              </a:solidFill>
              <a:latin typeface="Arial" panose="020B0604020202020204" pitchFamily="34" charset="0"/>
              <a:ea typeface="Times New Roman" panose="02020603050405020304" pitchFamily="18" charset="0"/>
            </a:endParaRPr>
          </a:p>
        </p:txBody>
      </p:sp>
      <p:sp>
        <p:nvSpPr>
          <p:cNvPr id="5" name="Rectangle 4">
            <a:extLst>
              <a:ext uri="{FF2B5EF4-FFF2-40B4-BE49-F238E27FC236}">
                <a16:creationId xmlns:a16="http://schemas.microsoft.com/office/drawing/2014/main" id="{A1CF80DB-98CD-7CCB-A30D-16C31A619D12}"/>
              </a:ext>
            </a:extLst>
          </p:cNvPr>
          <p:cNvSpPr/>
          <p:nvPr/>
        </p:nvSpPr>
        <p:spPr>
          <a:xfrm>
            <a:off x="3540028" y="2227293"/>
            <a:ext cx="5404677" cy="1200329"/>
          </a:xfrm>
          <a:prstGeom prst="rect">
            <a:avLst/>
          </a:prstGeom>
          <a:solidFill>
            <a:schemeClr val="bg1"/>
          </a:solid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spcBef>
                <a:spcPts val="0"/>
              </a:spcBef>
              <a:spcAft>
                <a:spcPts val="0"/>
              </a:spcAft>
              <a:buFont typeface="Arial" panose="020B0604020202020204" pitchFamily="34" charset="0"/>
              <a:buChar char="•"/>
            </a:pPr>
            <a:r>
              <a:rPr lang="en-US" sz="1200" b="1" dirty="0">
                <a:solidFill>
                  <a:srgbClr val="00B050"/>
                </a:solidFill>
                <a:latin typeface="Segoe UI Semilight" panose="020B0402040204020203" pitchFamily="34" charset="0"/>
                <a:ea typeface="Times New Roman" panose="02020603050405020304" pitchFamily="18" charset="0"/>
                <a:cs typeface="Segoe UI Semilight" panose="020B0402040204020203" pitchFamily="34" charset="0"/>
              </a:rPr>
              <a:t>Age 4</a:t>
            </a:r>
            <a:r>
              <a:rPr lang="en-US" sz="1200" dirty="0">
                <a:solidFill>
                  <a:srgbClr val="00B050"/>
                </a:solidFill>
                <a:latin typeface="Segoe UI Semilight" panose="020B0402040204020203" pitchFamily="34" charset="0"/>
                <a:ea typeface="Times New Roman" panose="02020603050405020304" pitchFamily="18" charset="0"/>
                <a:cs typeface="Segoe UI Semilight" panose="020B0402040204020203" pitchFamily="34" charset="0"/>
              </a:rPr>
              <a:t> by December 31 of the current school year and enrolled in an ISC approved Kindergarten 4 (K4) program operated by a First Nations school or a First Nations operated early childhood program.</a:t>
            </a:r>
          </a:p>
          <a:p>
            <a:pPr marL="285743" indent="-285743">
              <a:lnSpc>
                <a:spcPct val="100000"/>
              </a:lnSpc>
              <a:spcBef>
                <a:spcPts val="0"/>
              </a:spcBef>
              <a:spcAft>
                <a:spcPts val="0"/>
              </a:spcAft>
              <a:buFont typeface="Arial" panose="020B0604020202020204" pitchFamily="34" charset="0"/>
              <a:buChar char="•"/>
            </a:pPr>
            <a:r>
              <a:rPr lang="en-CA" sz="1200" b="1" dirty="0">
                <a:solidFill>
                  <a:schemeClr val="tx2">
                    <a:lumMod val="60000"/>
                    <a:lumOff val="40000"/>
                  </a:schemeClr>
                </a:solidFill>
                <a:latin typeface="Segoe UI Semilight" panose="020B0402040204020203" pitchFamily="34" charset="0"/>
                <a:cs typeface="Segoe UI Semilight" panose="020B0402040204020203" pitchFamily="34" charset="0"/>
              </a:rPr>
              <a:t>Age 5 to 21 </a:t>
            </a:r>
            <a:r>
              <a:rPr lang="en-CA" sz="1200" dirty="0">
                <a:solidFill>
                  <a:schemeClr val="tx2">
                    <a:lumMod val="60000"/>
                    <a:lumOff val="40000"/>
                  </a:schemeClr>
                </a:solidFill>
                <a:latin typeface="Segoe UI Semilight" panose="020B0402040204020203" pitchFamily="34" charset="0"/>
                <a:cs typeface="Segoe UI Semilight" panose="020B0402040204020203" pitchFamily="34" charset="0"/>
              </a:rPr>
              <a:t>(students are considered to be “school age” to the completion of the school year in which they turn 21). </a:t>
            </a:r>
            <a:endParaRPr lang="en-US" sz="1200" dirty="0">
              <a:solidFill>
                <a:schemeClr val="tx2">
                  <a:lumMod val="60000"/>
                  <a:lumOff val="40000"/>
                </a:schemeClr>
              </a:solidFill>
              <a:latin typeface="Segoe UI Semilight" panose="020B0402040204020203" pitchFamily="34" charset="0"/>
              <a:cs typeface="Segoe UI Semilight" panose="020B0402040204020203" pitchFamily="34" charset="0"/>
            </a:endParaRPr>
          </a:p>
          <a:p>
            <a:pPr marL="285743" indent="-285743">
              <a:lnSpc>
                <a:spcPct val="100000"/>
              </a:lnSpc>
              <a:spcBef>
                <a:spcPts val="0"/>
              </a:spcBef>
              <a:spcAft>
                <a:spcPts val="0"/>
              </a:spcAft>
              <a:buFont typeface="Arial" panose="020B0604020202020204" pitchFamily="34" charset="0"/>
              <a:buChar char="•"/>
            </a:pPr>
            <a:r>
              <a:rPr lang="en-US" sz="1200" b="1" dirty="0">
                <a:solidFill>
                  <a:schemeClr val="tx2">
                    <a:lumMod val="60000"/>
                    <a:lumOff val="40000"/>
                  </a:schemeClr>
                </a:solidFill>
                <a:latin typeface="Segoe UI Semilight" panose="020B0402040204020203" pitchFamily="34" charset="0"/>
                <a:cs typeface="Segoe UI Semilight" panose="020B0402040204020203" pitchFamily="34" charset="0"/>
              </a:rPr>
              <a:t>Age 22 or older </a:t>
            </a:r>
            <a:r>
              <a:rPr lang="en-US" sz="1200" dirty="0">
                <a:solidFill>
                  <a:schemeClr val="tx2">
                    <a:lumMod val="60000"/>
                    <a:lumOff val="40000"/>
                  </a:schemeClr>
                </a:solidFill>
                <a:latin typeface="Segoe UI Semilight" panose="020B0402040204020203" pitchFamily="34" charset="0"/>
                <a:cs typeface="Segoe UI Semilight" panose="020B0402040204020203" pitchFamily="34" charset="0"/>
              </a:rPr>
              <a:t>(born prior to July 1 of the current school year).</a:t>
            </a:r>
          </a:p>
        </p:txBody>
      </p:sp>
      <p:sp>
        <p:nvSpPr>
          <p:cNvPr id="3" name="Rectangle 2"/>
          <p:cNvSpPr/>
          <p:nvPr/>
        </p:nvSpPr>
        <p:spPr>
          <a:xfrm>
            <a:off x="3540028" y="660101"/>
            <a:ext cx="5752111" cy="1152367"/>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buFont typeface="Arial" panose="020B0604020202020204" pitchFamily="34" charset="0"/>
              <a:buChar char="•"/>
            </a:pPr>
            <a:r>
              <a:rPr lang="en-US" sz="1200" dirty="0">
                <a:solidFill>
                  <a:schemeClr val="tx2">
                    <a:lumMod val="20000"/>
                    <a:lumOff val="80000"/>
                  </a:schemeClr>
                </a:solidFill>
                <a:latin typeface="Segoe UI Semilight" panose="020B0402040204020203" pitchFamily="34" charset="0"/>
                <a:cs typeface="Segoe UI Semilight" panose="020B0402040204020203" pitchFamily="34" charset="0"/>
              </a:rPr>
              <a:t>Public school;</a:t>
            </a:r>
          </a:p>
          <a:p>
            <a:pPr marL="285743" indent="-285743">
              <a:lnSpc>
                <a:spcPct val="100000"/>
              </a:lnSpc>
              <a:buFont typeface="Arial" panose="020B0604020202020204" pitchFamily="34" charset="0"/>
              <a:buChar char="•"/>
            </a:pPr>
            <a:r>
              <a:rPr lang="en-US" sz="1200" dirty="0">
                <a:solidFill>
                  <a:schemeClr val="tx2">
                    <a:lumMod val="20000"/>
                    <a:lumOff val="80000"/>
                  </a:schemeClr>
                </a:solidFill>
                <a:latin typeface="Segoe UI Semilight" panose="020B0402040204020203" pitchFamily="34" charset="0"/>
                <a:cs typeface="Segoe UI Semilight" panose="020B0402040204020203" pitchFamily="34" charset="0"/>
              </a:rPr>
              <a:t>First Nation school (including First Nation Independent Schools), Approved Adult Program, First Nations Early Childhood Education Program (for K4); or </a:t>
            </a:r>
          </a:p>
          <a:p>
            <a:pPr marL="285743" indent="-285743">
              <a:lnSpc>
                <a:spcPct val="100000"/>
              </a:lnSpc>
              <a:buFont typeface="Arial" panose="020B0604020202020204" pitchFamily="34" charset="0"/>
              <a:buChar char="•"/>
            </a:pPr>
            <a:r>
              <a:rPr lang="en-US" sz="1200" dirty="0">
                <a:solidFill>
                  <a:schemeClr val="tx2">
                    <a:lumMod val="20000"/>
                    <a:lumOff val="80000"/>
                  </a:schemeClr>
                </a:solidFill>
                <a:latin typeface="Segoe UI Semilight" panose="020B0402040204020203" pitchFamily="34" charset="0"/>
                <a:cs typeface="Segoe UI Semilight" panose="020B0402040204020203" pitchFamily="34" charset="0"/>
              </a:rPr>
              <a:t>Independent (private) school (Group 1 &amp; 2) recognized by the province as an elementary/secondary institution</a:t>
            </a:r>
          </a:p>
        </p:txBody>
      </p:sp>
      <p:sp>
        <p:nvSpPr>
          <p:cNvPr id="39" name="Rectangle 38"/>
          <p:cNvSpPr/>
          <p:nvPr/>
        </p:nvSpPr>
        <p:spPr>
          <a:xfrm>
            <a:off x="3553248" y="668631"/>
            <a:ext cx="5488347" cy="1152367"/>
          </a:xfrm>
          <a:prstGeom prst="rect">
            <a:avLst/>
          </a:prstGeom>
          <a:solidFill>
            <a:schemeClr val="bg1"/>
          </a:solid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buFont typeface="Arial" panose="020B0604020202020204" pitchFamily="34" charset="0"/>
              <a:buChar char="•"/>
            </a:pPr>
            <a:r>
              <a:rPr lang="en-US" sz="1200" dirty="0">
                <a:solidFill>
                  <a:schemeClr val="tx2">
                    <a:lumMod val="60000"/>
                    <a:lumOff val="40000"/>
                  </a:schemeClr>
                </a:solidFill>
                <a:latin typeface="Segoe UI Semilight" panose="020B0402040204020203" pitchFamily="34" charset="0"/>
                <a:cs typeface="Segoe UI Semilight" panose="020B0402040204020203" pitchFamily="34" charset="0"/>
              </a:rPr>
              <a:t>Public school;</a:t>
            </a:r>
          </a:p>
          <a:p>
            <a:pPr marL="285743" indent="-285743">
              <a:lnSpc>
                <a:spcPct val="100000"/>
              </a:lnSpc>
              <a:buFont typeface="Arial" panose="020B0604020202020204" pitchFamily="34" charset="0"/>
              <a:buChar char="•"/>
            </a:pPr>
            <a:r>
              <a:rPr lang="en-US" sz="1200" b="1" dirty="0">
                <a:solidFill>
                  <a:srgbClr val="00B050"/>
                </a:solidFill>
                <a:latin typeface="Segoe UI Semilight" panose="020B0402040204020203" pitchFamily="34" charset="0"/>
                <a:cs typeface="Segoe UI Semilight" panose="020B0402040204020203" pitchFamily="34" charset="0"/>
              </a:rPr>
              <a:t>First Nation school </a:t>
            </a:r>
            <a:r>
              <a:rPr lang="en-US" sz="1200" dirty="0">
                <a:solidFill>
                  <a:srgbClr val="00B050"/>
                </a:solidFill>
                <a:latin typeface="Segoe UI Semilight" panose="020B0402040204020203" pitchFamily="34" charset="0"/>
                <a:cs typeface="Segoe UI Semilight" panose="020B0402040204020203" pitchFamily="34" charset="0"/>
              </a:rPr>
              <a:t>(including First Nation Independent Schools), Approved Adult Program, First Nations Early Childhood Education Program (for K4)</a:t>
            </a:r>
            <a:r>
              <a:rPr lang="en-US" sz="1200" dirty="0">
                <a:solidFill>
                  <a:srgbClr val="C0C0C0">
                    <a:lumMod val="75000"/>
                  </a:srgbClr>
                </a:solidFill>
                <a:latin typeface="Segoe UI Semilight" panose="020B0402040204020203" pitchFamily="34" charset="0"/>
                <a:cs typeface="Segoe UI Semilight" panose="020B0402040204020203" pitchFamily="34" charset="0"/>
              </a:rPr>
              <a:t>; </a:t>
            </a:r>
            <a:r>
              <a:rPr lang="en-US" sz="1200" dirty="0">
                <a:solidFill>
                  <a:schemeClr val="tx2">
                    <a:lumMod val="75000"/>
                  </a:schemeClr>
                </a:solidFill>
                <a:latin typeface="Segoe UI Semilight" panose="020B0402040204020203" pitchFamily="34" charset="0"/>
                <a:cs typeface="Segoe UI Semilight" panose="020B0402040204020203" pitchFamily="34" charset="0"/>
              </a:rPr>
              <a:t>or </a:t>
            </a:r>
          </a:p>
          <a:p>
            <a:pPr marL="285743" indent="-285743">
              <a:lnSpc>
                <a:spcPct val="100000"/>
              </a:lnSpc>
              <a:buFont typeface="Arial" panose="020B0604020202020204" pitchFamily="34" charset="0"/>
              <a:buChar char="•"/>
            </a:pPr>
            <a:r>
              <a:rPr lang="en-US" sz="1200" dirty="0">
                <a:solidFill>
                  <a:schemeClr val="tx2">
                    <a:lumMod val="60000"/>
                    <a:lumOff val="40000"/>
                  </a:schemeClr>
                </a:solidFill>
                <a:latin typeface="Segoe UI Semilight" panose="020B0402040204020203" pitchFamily="34" charset="0"/>
                <a:cs typeface="Segoe UI Semilight" panose="020B0402040204020203" pitchFamily="34" charset="0"/>
              </a:rPr>
              <a:t>Independent (private) school (Group 1 &amp; 2) recognized by the province as an elementary/secondary institution</a:t>
            </a:r>
          </a:p>
        </p:txBody>
      </p:sp>
      <p:sp>
        <p:nvSpPr>
          <p:cNvPr id="22" name="Rectangle 21"/>
          <p:cNvSpPr/>
          <p:nvPr/>
        </p:nvSpPr>
        <p:spPr>
          <a:xfrm>
            <a:off x="7267" y="2427"/>
            <a:ext cx="3429000" cy="5143500"/>
          </a:xfrm>
          <a:prstGeom prst="rect">
            <a:avLst/>
          </a:prstGeom>
          <a:solidFill>
            <a:schemeClr val="bg1"/>
          </a:solid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9" name="Rectangle 28"/>
          <p:cNvSpPr/>
          <p:nvPr/>
        </p:nvSpPr>
        <p:spPr>
          <a:xfrm>
            <a:off x="2819401" y="1117312"/>
            <a:ext cx="3597015" cy="29238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endParaRPr lang="en-US" sz="1300" dirty="0">
              <a:latin typeface="Segoe UI Semilight" panose="020B0402040204020203" pitchFamily="34" charset="0"/>
              <a:ea typeface="Times New Roman" panose="02020603050405020304" pitchFamily="18" charset="0"/>
              <a:cs typeface="Segoe UI Semilight" panose="020B0402040204020203" pitchFamily="34" charset="0"/>
            </a:endParaRPr>
          </a:p>
        </p:txBody>
      </p:sp>
      <p:sp>
        <p:nvSpPr>
          <p:cNvPr id="30" name="Rectangle 29"/>
          <p:cNvSpPr/>
          <p:nvPr/>
        </p:nvSpPr>
        <p:spPr>
          <a:xfrm>
            <a:off x="159667" y="2331941"/>
            <a:ext cx="3124200" cy="921663"/>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ts val="1800"/>
              </a:lnSpc>
              <a:spcBef>
                <a:spcPts val="0"/>
              </a:spcBef>
              <a:spcAft>
                <a:spcPts val="600"/>
              </a:spcAft>
              <a:buFont typeface="Arial" panose="020B0604020202020204" pitchFamily="34" charset="0"/>
              <a:buChar char="•"/>
            </a:pPr>
            <a:r>
              <a:rPr lang="en-US" sz="1400" dirty="0">
                <a:latin typeface="+mj-lt"/>
                <a:ea typeface="Times New Roman" panose="02020603050405020304" pitchFamily="18" charset="0"/>
                <a:cs typeface="Segoe UI Semilight" panose="020B0402040204020203" pitchFamily="34" charset="0"/>
              </a:rPr>
              <a:t>Enrolled in a First Nations school</a:t>
            </a:r>
          </a:p>
          <a:p>
            <a:pPr marL="285743" indent="-285743">
              <a:lnSpc>
                <a:spcPts val="1800"/>
              </a:lnSpc>
              <a:spcBef>
                <a:spcPts val="0"/>
              </a:spcBef>
              <a:spcAft>
                <a:spcPts val="600"/>
              </a:spcAft>
              <a:buFont typeface="Arial" panose="020B0604020202020204" pitchFamily="34" charset="0"/>
              <a:buChar char="•"/>
            </a:pPr>
            <a:r>
              <a:rPr lang="en-US" sz="1400" dirty="0">
                <a:latin typeface="+mj-lt"/>
                <a:ea typeface="Times New Roman" panose="02020603050405020304" pitchFamily="18" charset="0"/>
                <a:cs typeface="Segoe UI Semilight" panose="020B0402040204020203" pitchFamily="34" charset="0"/>
              </a:rPr>
              <a:t>Age 4</a:t>
            </a:r>
          </a:p>
          <a:p>
            <a:pPr marL="285743" indent="-285743">
              <a:lnSpc>
                <a:spcPts val="1800"/>
              </a:lnSpc>
              <a:spcBef>
                <a:spcPts val="0"/>
              </a:spcBef>
              <a:spcAft>
                <a:spcPts val="600"/>
              </a:spcAft>
              <a:buFont typeface="Arial" panose="020B0604020202020204" pitchFamily="34" charset="0"/>
              <a:buChar char="•"/>
            </a:pPr>
            <a:r>
              <a:rPr lang="en-US" sz="1400" dirty="0">
                <a:latin typeface="+mj-lt"/>
                <a:ea typeface="Times New Roman" panose="02020603050405020304" pitchFamily="18" charset="0"/>
                <a:cs typeface="Segoe UI Semilight" panose="020B0402040204020203" pitchFamily="34" charset="0"/>
              </a:rPr>
              <a:t>Ordinarily resident on reserve</a:t>
            </a:r>
          </a:p>
        </p:txBody>
      </p:sp>
      <p:sp>
        <p:nvSpPr>
          <p:cNvPr id="31" name="Rectangle 30"/>
          <p:cNvSpPr/>
          <p:nvPr/>
        </p:nvSpPr>
        <p:spPr>
          <a:xfrm>
            <a:off x="3446421" y="156436"/>
            <a:ext cx="5566504" cy="292388"/>
          </a:xfrm>
          <a:prstGeom prst="rect">
            <a:avLst/>
          </a:prstGeom>
          <a:solidFill>
            <a:srgbClr val="336FAE"/>
          </a:solidFill>
          <a:ln w="38100">
            <a:solidFill>
              <a:schemeClr val="tx2">
                <a:lumMod val="20000"/>
                <a:lumOff val="80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ELIGIBLE PROGRAMS</a:t>
            </a:r>
          </a:p>
        </p:txBody>
      </p:sp>
      <p:sp>
        <p:nvSpPr>
          <p:cNvPr id="32" name="Rectangle 31"/>
          <p:cNvSpPr/>
          <p:nvPr/>
        </p:nvSpPr>
        <p:spPr>
          <a:xfrm>
            <a:off x="3436807" y="1851565"/>
            <a:ext cx="5574971" cy="292388"/>
          </a:xfrm>
          <a:prstGeom prst="rect">
            <a:avLst/>
          </a:prstGeom>
          <a:solidFill>
            <a:srgbClr val="336FAE"/>
          </a:solidFill>
          <a:ln w="38100">
            <a:solidFill>
              <a:schemeClr val="tx2">
                <a:lumMod val="20000"/>
                <a:lumOff val="80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ELIGIBLE AGES</a:t>
            </a:r>
          </a:p>
        </p:txBody>
      </p:sp>
      <p:sp>
        <p:nvSpPr>
          <p:cNvPr id="35" name="Rectangle 34"/>
          <p:cNvSpPr/>
          <p:nvPr/>
        </p:nvSpPr>
        <p:spPr>
          <a:xfrm>
            <a:off x="3436806" y="3453669"/>
            <a:ext cx="5554794" cy="292388"/>
          </a:xfrm>
          <a:prstGeom prst="rect">
            <a:avLst/>
          </a:prstGeom>
          <a:solidFill>
            <a:srgbClr val="336FAE"/>
          </a:solidFill>
          <a:ln w="38100">
            <a:solidFill>
              <a:schemeClr val="tx2">
                <a:lumMod val="20000"/>
                <a:lumOff val="80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RESIDENCY REQUIREMENTS</a:t>
            </a:r>
          </a:p>
        </p:txBody>
      </p:sp>
      <p:sp>
        <p:nvSpPr>
          <p:cNvPr id="37" name="Rectangle 36"/>
          <p:cNvSpPr/>
          <p:nvPr/>
        </p:nvSpPr>
        <p:spPr>
          <a:xfrm>
            <a:off x="3452781" y="3787943"/>
            <a:ext cx="4936968" cy="258532"/>
          </a:xfrm>
          <a:prstGeom prst="rect">
            <a:avLst/>
          </a:prstGeom>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spcBef>
                <a:spcPts val="300"/>
              </a:spcBef>
              <a:spcAft>
                <a:spcPts val="600"/>
              </a:spcAft>
            </a:pPr>
            <a:r>
              <a:rPr lang="en-US" sz="1200" dirty="0">
                <a:solidFill>
                  <a:schemeClr val="tx2">
                    <a:lumMod val="75000"/>
                  </a:schemeClr>
                </a:solidFill>
                <a:latin typeface="Segoe UI Semilight"/>
                <a:ea typeface="Times New Roman" panose="02020603050405020304" pitchFamily="18" charset="0"/>
                <a:cs typeface="Segoe UI Semilight"/>
              </a:rPr>
              <a:t>Students identify as </a:t>
            </a:r>
            <a:r>
              <a:rPr lang="en-US" sz="1200" b="1" u="sng" dirty="0">
                <a:solidFill>
                  <a:schemeClr val="tx2">
                    <a:lumMod val="75000"/>
                  </a:schemeClr>
                </a:solidFill>
                <a:latin typeface="Segoe UI Semilight"/>
                <a:ea typeface="Times New Roman" panose="02020603050405020304" pitchFamily="18" charset="0"/>
                <a:cs typeface="Segoe UI Semilight"/>
              </a:rPr>
              <a:t>any of the following</a:t>
            </a:r>
            <a:r>
              <a:rPr lang="en-US" sz="1200" b="1" dirty="0">
                <a:solidFill>
                  <a:schemeClr val="tx2">
                    <a:lumMod val="75000"/>
                  </a:schemeClr>
                </a:solidFill>
                <a:latin typeface="Segoe UI Semilight"/>
                <a:ea typeface="Times New Roman" panose="02020603050405020304" pitchFamily="18" charset="0"/>
                <a:cs typeface="Segoe UI Semilight"/>
              </a:rPr>
              <a:t> </a:t>
            </a:r>
            <a:r>
              <a:rPr lang="en-US" sz="1200" dirty="0">
                <a:solidFill>
                  <a:schemeClr val="tx2">
                    <a:lumMod val="75000"/>
                  </a:schemeClr>
                </a:solidFill>
                <a:latin typeface="Segoe UI Semilight"/>
                <a:ea typeface="Times New Roman" panose="02020603050405020304" pitchFamily="18" charset="0"/>
                <a:cs typeface="Segoe UI Semilight"/>
              </a:rPr>
              <a:t>as of the September count date</a:t>
            </a:r>
            <a:endParaRPr lang="en-US" sz="1200" dirty="0">
              <a:solidFill>
                <a:schemeClr val="tx2">
                  <a:lumMod val="75000"/>
                </a:schemeClr>
              </a:solidFill>
              <a:latin typeface="Segoe UI Semilight" panose="020B0402040204020203" pitchFamily="34" charset="0"/>
              <a:ea typeface="Times New Roman" panose="02020603050405020304" pitchFamily="18" charset="0"/>
              <a:cs typeface="Segoe UI Semilight" panose="020B0402040204020203" pitchFamily="34" charset="0"/>
            </a:endParaRPr>
          </a:p>
        </p:txBody>
      </p:sp>
      <p:sp>
        <p:nvSpPr>
          <p:cNvPr id="53" name="TextBox 52"/>
          <p:cNvSpPr txBox="1"/>
          <p:nvPr/>
        </p:nvSpPr>
        <p:spPr>
          <a:xfrm>
            <a:off x="194734" y="154746"/>
            <a:ext cx="1448211" cy="341632"/>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b="1" dirty="0">
                <a:solidFill>
                  <a:schemeClr val="tx2">
                    <a:lumMod val="50000"/>
                  </a:schemeClr>
                </a:solidFill>
                <a:latin typeface="+mj-lt"/>
                <a:cs typeface="Segoe UI Semilight" panose="020B0402040204020203" pitchFamily="34" charset="0"/>
              </a:rPr>
              <a:t>Example 1</a:t>
            </a:r>
          </a:p>
        </p:txBody>
      </p:sp>
      <p:sp>
        <p:nvSpPr>
          <p:cNvPr id="23" name="Rectangle 22"/>
          <p:cNvSpPr/>
          <p:nvPr/>
        </p:nvSpPr>
        <p:spPr>
          <a:xfrm>
            <a:off x="139359" y="4004765"/>
            <a:ext cx="3124200" cy="523220"/>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r>
              <a:rPr lang="en-US" sz="1400" b="1" dirty="0">
                <a:solidFill>
                  <a:srgbClr val="336FAE"/>
                </a:solidFill>
                <a:latin typeface="+mj-lt"/>
                <a:ea typeface="Times New Roman" panose="02020603050405020304" pitchFamily="18" charset="0"/>
                <a:cs typeface="Segoe UI Semilight" panose="020B0402040204020203" pitchFamily="34" charset="0"/>
              </a:rPr>
              <a:t>Yes! </a:t>
            </a:r>
            <a:r>
              <a:rPr lang="en-US" sz="1400" dirty="0">
                <a:solidFill>
                  <a:srgbClr val="336FAE"/>
                </a:solidFill>
                <a:latin typeface="+mj-lt"/>
                <a:ea typeface="Times New Roman" panose="02020603050405020304" pitchFamily="18" charset="0"/>
                <a:cs typeface="Segoe UI Semilight" panose="020B0402040204020203" pitchFamily="34" charset="0"/>
              </a:rPr>
              <a:t>This student is eligible for inclusion on the Nominal Roll.</a:t>
            </a:r>
            <a:endParaRPr lang="en-US" sz="1400" b="1" dirty="0">
              <a:solidFill>
                <a:srgbClr val="336FAE"/>
              </a:solidFill>
              <a:latin typeface="+mj-lt"/>
              <a:ea typeface="Times New Roman" panose="02020603050405020304" pitchFamily="18" charset="0"/>
              <a:cs typeface="Segoe UI Semilight" panose="020B0402040204020203" pitchFamily="34" charset="0"/>
            </a:endParaRPr>
          </a:p>
        </p:txBody>
      </p:sp>
      <p:sp>
        <p:nvSpPr>
          <p:cNvPr id="27" name="Rectangle 26"/>
          <p:cNvSpPr/>
          <p:nvPr/>
        </p:nvSpPr>
        <p:spPr>
          <a:xfrm>
            <a:off x="3513275" y="448824"/>
            <a:ext cx="5631532" cy="276999"/>
          </a:xfrm>
          <a:prstGeom prst="rect">
            <a:avLst/>
          </a:prstGeom>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r>
              <a:rPr lang="en-CA" sz="1200" dirty="0">
                <a:solidFill>
                  <a:schemeClr val="tx2">
                    <a:lumMod val="75000"/>
                  </a:schemeClr>
                </a:solidFill>
                <a:latin typeface="Segoe UI Semilight"/>
                <a:ea typeface="Times New Roman" panose="02020603050405020304" pitchFamily="18" charset="0"/>
                <a:cs typeface="Segoe UI Semilight"/>
              </a:rPr>
              <a:t>Students must be </a:t>
            </a:r>
            <a:r>
              <a:rPr lang="en-CA" sz="1200" b="1" u="sng" dirty="0">
                <a:solidFill>
                  <a:schemeClr val="tx2">
                    <a:lumMod val="75000"/>
                  </a:schemeClr>
                </a:solidFill>
                <a:latin typeface="Segoe UI Semilight"/>
                <a:ea typeface="Times New Roman" panose="02020603050405020304" pitchFamily="18" charset="0"/>
                <a:cs typeface="Segoe UI Semilight"/>
              </a:rPr>
              <a:t>enrolled</a:t>
            </a:r>
            <a:r>
              <a:rPr lang="en-CA" sz="1200" dirty="0">
                <a:solidFill>
                  <a:schemeClr val="tx2">
                    <a:lumMod val="75000"/>
                  </a:schemeClr>
                </a:solidFill>
                <a:latin typeface="Segoe UI Semilight"/>
                <a:ea typeface="Times New Roman" panose="02020603050405020304" pitchFamily="18" charset="0"/>
                <a:cs typeface="Segoe UI Semilight"/>
              </a:rPr>
              <a:t> in one of the following as of the</a:t>
            </a:r>
            <a:r>
              <a:rPr lang="en-CA" sz="1200" b="1" dirty="0">
                <a:solidFill>
                  <a:schemeClr val="tx2">
                    <a:lumMod val="75000"/>
                  </a:schemeClr>
                </a:solidFill>
                <a:latin typeface="Segoe UI Semilight"/>
                <a:ea typeface="Times New Roman" panose="02020603050405020304" pitchFamily="18" charset="0"/>
                <a:cs typeface="Segoe UI Semilight"/>
              </a:rPr>
              <a:t> September count date</a:t>
            </a:r>
            <a:endParaRPr lang="en-US" sz="1200" dirty="0">
              <a:solidFill>
                <a:schemeClr val="tx2">
                  <a:lumMod val="75000"/>
                </a:schemeClr>
              </a:solidFill>
              <a:latin typeface="Segoe UI Semilight"/>
              <a:ea typeface="Times New Roman" panose="02020603050405020304" pitchFamily="18" charset="0"/>
              <a:cs typeface="Segoe UI Semilight"/>
            </a:endParaRPr>
          </a:p>
        </p:txBody>
      </p:sp>
      <p:sp>
        <p:nvSpPr>
          <p:cNvPr id="24" name="Oval Callout 5">
            <a:extLst>
              <a:ext uri="{FF2B5EF4-FFF2-40B4-BE49-F238E27FC236}">
                <a16:creationId xmlns:a16="http://schemas.microsoft.com/office/drawing/2014/main" id="{FE122A3D-04AD-41F7-8751-23CB1222B59B}"/>
              </a:ext>
            </a:extLst>
          </p:cNvPr>
          <p:cNvSpPr/>
          <p:nvPr/>
        </p:nvSpPr>
        <p:spPr bwMode="auto">
          <a:xfrm rot="567350">
            <a:off x="280061" y="636673"/>
            <a:ext cx="2530215" cy="1371600"/>
          </a:xfrm>
          <a:prstGeom prst="wedgeEllipseCallout">
            <a:avLst/>
          </a:prstGeom>
          <a:solidFill>
            <a:srgbClr val="FFFFFF"/>
          </a:solidFill>
          <a:ln w="38100" cap="flat" cmpd="sng" algn="ctr">
            <a:solidFill>
              <a:srgbClr val="0070C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solidFill>
                <a:srgbClr val="3675CA"/>
              </a:solidFill>
              <a:highlight>
                <a:srgbClr val="3675CA"/>
              </a:highlight>
              <a:latin typeface="Tahoma" panose="020B0604030504040204" pitchFamily="34" charset="0"/>
              <a:ea typeface="Tahoma" panose="020B0604030504040204" pitchFamily="34" charset="0"/>
              <a:cs typeface="Tahoma" panose="020B0604030504040204" pitchFamily="34" charset="0"/>
            </a:endParaRPr>
          </a:p>
        </p:txBody>
      </p:sp>
      <p:sp>
        <p:nvSpPr>
          <p:cNvPr id="25" name="Title 7">
            <a:extLst>
              <a:ext uri="{FF2B5EF4-FFF2-40B4-BE49-F238E27FC236}">
                <a16:creationId xmlns:a16="http://schemas.microsoft.com/office/drawing/2014/main" id="{E4E64AEF-F090-4558-BB52-EB055E8224CF}"/>
              </a:ext>
            </a:extLst>
          </p:cNvPr>
          <p:cNvSpPr txBox="1">
            <a:spLocks/>
          </p:cNvSpPr>
          <p:nvPr/>
        </p:nvSpPr>
        <p:spPr>
          <a:xfrm>
            <a:off x="440552" y="779782"/>
            <a:ext cx="2057400" cy="324275"/>
          </a:xfrm>
          <a:prstGeom prst="rect">
            <a:avLst/>
          </a:prstGeom>
          <a:ln>
            <a:noFill/>
          </a:ln>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ts val="2800"/>
              </a:lnSpc>
            </a:pPr>
            <a:r>
              <a:rPr lang="en-US" sz="3000" kern="0" dirty="0">
                <a:solidFill>
                  <a:srgbClr val="3675CA"/>
                </a:solidFill>
                <a:latin typeface="Trebuchet MS" panose="020B0603020202020204" pitchFamily="34" charset="0"/>
              </a:rPr>
              <a:t>MY STUDENT IS… </a:t>
            </a:r>
          </a:p>
        </p:txBody>
      </p:sp>
      <p:sp>
        <p:nvSpPr>
          <p:cNvPr id="8" name="Rectangle 7">
            <a:extLst>
              <a:ext uri="{FF2B5EF4-FFF2-40B4-BE49-F238E27FC236}">
                <a16:creationId xmlns:a16="http://schemas.microsoft.com/office/drawing/2014/main" id="{C9258FC6-3303-2825-587C-A47BD0EFB6CF}"/>
              </a:ext>
            </a:extLst>
          </p:cNvPr>
          <p:cNvSpPr/>
          <p:nvPr/>
        </p:nvSpPr>
        <p:spPr>
          <a:xfrm>
            <a:off x="149513" y="3459734"/>
            <a:ext cx="3124200" cy="523220"/>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r>
              <a:rPr lang="en-US" sz="1400" i="1" dirty="0">
                <a:solidFill>
                  <a:srgbClr val="336FAE"/>
                </a:solidFill>
                <a:latin typeface="+mj-lt"/>
                <a:ea typeface="Times New Roman" panose="02020603050405020304" pitchFamily="18" charset="0"/>
                <a:cs typeface="Segoe UI Semilight" panose="020B0402040204020203" pitchFamily="34" charset="0"/>
              </a:rPr>
              <a:t>Is the student eligible for the Nominal Roll?</a:t>
            </a:r>
          </a:p>
        </p:txBody>
      </p:sp>
      <p:sp>
        <p:nvSpPr>
          <p:cNvPr id="4" name="Slide Number Placeholder 3">
            <a:extLst>
              <a:ext uri="{FF2B5EF4-FFF2-40B4-BE49-F238E27FC236}">
                <a16:creationId xmlns:a16="http://schemas.microsoft.com/office/drawing/2014/main" id="{E16468A4-B38C-2FEC-F891-778AC02185D9}"/>
              </a:ext>
            </a:extLst>
          </p:cNvPr>
          <p:cNvSpPr>
            <a:spLocks noGrp="1"/>
          </p:cNvSpPr>
          <p:nvPr>
            <p:ph type="sldNum" sz="quarter" idx="4"/>
          </p:nvPr>
        </p:nvSpPr>
        <p:spPr/>
        <p:txBody>
          <a:bodyPr/>
          <a:lstStyle/>
          <a:p>
            <a:pPr>
              <a:defRPr/>
            </a:pPr>
            <a:fld id="{E00B6E52-F07A-44C8-B7AE-D6EEC3D50429}" type="slidenum">
              <a:rPr lang="en-CA" smtClean="0"/>
              <a:pPr>
                <a:defRPr/>
              </a:pPr>
              <a:t>14</a:t>
            </a:fld>
            <a:endParaRPr lang="en-CA" dirty="0"/>
          </a:p>
        </p:txBody>
      </p:sp>
    </p:spTree>
    <p:extLst>
      <p:ext uri="{BB962C8B-B14F-4D97-AF65-F5344CB8AC3E}">
        <p14:creationId xmlns:p14="http://schemas.microsoft.com/office/powerpoint/2010/main" val="696951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1000" fill="hold"/>
                                        <p:tgtEl>
                                          <p:spTgt spid="25">
                                            <p:txEl>
                                              <p:pRg st="0" end="0"/>
                                            </p:txEl>
                                          </p:spTgt>
                                        </p:tgtEl>
                                        <p:attrNameLst>
                                          <p:attrName>style.textDecorationUnderline</p:attrName>
                                        </p:attrNameLst>
                                      </p:cBhvr>
                                      <p:to>
                                        <p:strVal val="true"/>
                                      </p:to>
                                    </p:set>
                                  </p:childTnLst>
                                </p:cTn>
                              </p:par>
                              <p:par>
                                <p:cTn id="7" presetID="22" presetClass="entr" presetSubtype="8" fill="hold" nodeType="withEffect">
                                  <p:stCondLst>
                                    <p:cond delay="750"/>
                                  </p:stCondLst>
                                  <p:childTnLst>
                                    <p:set>
                                      <p:cBhvr>
                                        <p:cTn id="8" dur="1" fill="hold">
                                          <p:stCondLst>
                                            <p:cond delay="0"/>
                                          </p:stCondLst>
                                        </p:cTn>
                                        <p:tgtEl>
                                          <p:spTgt spid="30">
                                            <p:txEl>
                                              <p:pRg st="0" end="0"/>
                                            </p:txEl>
                                          </p:spTgt>
                                        </p:tgtEl>
                                        <p:attrNameLst>
                                          <p:attrName>style.visibility</p:attrName>
                                        </p:attrNameLst>
                                      </p:cBhvr>
                                      <p:to>
                                        <p:strVal val="visible"/>
                                      </p:to>
                                    </p:set>
                                    <p:animEffect transition="in" filter="wipe(left)">
                                      <p:cBhvr>
                                        <p:cTn id="9" dur="1000"/>
                                        <p:tgtEl>
                                          <p:spTgt spid="30">
                                            <p:txEl>
                                              <p:pRg st="0" end="0"/>
                                            </p:txEl>
                                          </p:spTgt>
                                        </p:tgtEl>
                                      </p:cBhvr>
                                    </p:animEffect>
                                  </p:childTnLst>
                                </p:cTn>
                              </p:par>
                            </p:childTnLst>
                          </p:cTn>
                        </p:par>
                        <p:par>
                          <p:cTn id="10" fill="hold">
                            <p:stCondLst>
                              <p:cond delay="1750"/>
                            </p:stCondLst>
                            <p:childTnLst>
                              <p:par>
                                <p:cTn id="11" presetID="22" presetClass="entr" presetSubtype="8" fill="hold" nodeType="afterEffect">
                                  <p:stCondLst>
                                    <p:cond delay="0"/>
                                  </p:stCondLst>
                                  <p:childTnLst>
                                    <p:set>
                                      <p:cBhvr>
                                        <p:cTn id="12" dur="1" fill="hold">
                                          <p:stCondLst>
                                            <p:cond delay="0"/>
                                          </p:stCondLst>
                                        </p:cTn>
                                        <p:tgtEl>
                                          <p:spTgt spid="30">
                                            <p:txEl>
                                              <p:pRg st="1" end="1"/>
                                            </p:txEl>
                                          </p:spTgt>
                                        </p:tgtEl>
                                        <p:attrNameLst>
                                          <p:attrName>style.visibility</p:attrName>
                                        </p:attrNameLst>
                                      </p:cBhvr>
                                      <p:to>
                                        <p:strVal val="visible"/>
                                      </p:to>
                                    </p:set>
                                    <p:animEffect transition="in" filter="wipe(left)">
                                      <p:cBhvr>
                                        <p:cTn id="13" dur="500"/>
                                        <p:tgtEl>
                                          <p:spTgt spid="30">
                                            <p:txEl>
                                              <p:pRg st="1" end="1"/>
                                            </p:txEl>
                                          </p:spTgt>
                                        </p:tgtEl>
                                      </p:cBhvr>
                                    </p:animEffect>
                                  </p:childTnLst>
                                </p:cTn>
                              </p:par>
                            </p:childTnLst>
                          </p:cTn>
                        </p:par>
                        <p:par>
                          <p:cTn id="14" fill="hold">
                            <p:stCondLst>
                              <p:cond delay="2250"/>
                            </p:stCondLst>
                            <p:childTnLst>
                              <p:par>
                                <p:cTn id="15" presetID="22" presetClass="entr" presetSubtype="1" fill="hold" nodeType="afterEffect">
                                  <p:stCondLst>
                                    <p:cond delay="250"/>
                                  </p:stCondLst>
                                  <p:childTnLst>
                                    <p:set>
                                      <p:cBhvr>
                                        <p:cTn id="16" dur="1" fill="hold">
                                          <p:stCondLst>
                                            <p:cond delay="0"/>
                                          </p:stCondLst>
                                        </p:cTn>
                                        <p:tgtEl>
                                          <p:spTgt spid="30">
                                            <p:txEl>
                                              <p:pRg st="2" end="2"/>
                                            </p:txEl>
                                          </p:spTgt>
                                        </p:tgtEl>
                                        <p:attrNameLst>
                                          <p:attrName>style.visibility</p:attrName>
                                        </p:attrNameLst>
                                      </p:cBhvr>
                                      <p:to>
                                        <p:strVal val="visible"/>
                                      </p:to>
                                    </p:set>
                                    <p:animEffect transition="in" filter="wipe(up)">
                                      <p:cBhvr>
                                        <p:cTn id="17" dur="1250"/>
                                        <p:tgtEl>
                                          <p:spTgt spid="30">
                                            <p:txEl>
                                              <p:pRg st="2" end="2"/>
                                            </p:txEl>
                                          </p:spTgt>
                                        </p:tgtEl>
                                      </p:cBhvr>
                                    </p:animEffect>
                                  </p:childTnLst>
                                </p:cTn>
                              </p:par>
                            </p:childTnLst>
                          </p:cTn>
                        </p:par>
                        <p:par>
                          <p:cTn id="18" fill="hold">
                            <p:stCondLst>
                              <p:cond delay="3750"/>
                            </p:stCondLst>
                            <p:childTnLst>
                              <p:par>
                                <p:cTn id="19" presetID="22" presetClass="entr" presetSubtype="8" fill="hold" grpId="0" nodeType="afterEffect">
                                  <p:stCondLst>
                                    <p:cond delay="50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10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9"/>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39">
                                            <p:txEl>
                                              <p:pRg st="0" end="0"/>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39">
                                            <p:txEl>
                                              <p:pRg st="2" end="2"/>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39">
                                            <p:txEl>
                                              <p:pRg st="1" end="1"/>
                                            </p:txEl>
                                          </p:spTgt>
                                        </p:tgtEl>
                                        <p:attrNameLst>
                                          <p:attrName>style.visibility</p:attrName>
                                        </p:attrNameLst>
                                      </p:cBhvr>
                                      <p:to>
                                        <p:strVal val="visible"/>
                                      </p:to>
                                    </p:set>
                                  </p:childTnLst>
                                </p:cTn>
                              </p:par>
                              <p:par>
                                <p:cTn id="32" presetID="26" presetClass="emph" presetSubtype="0" fill="hold" grpId="1" nodeType="withEffect">
                                  <p:stCondLst>
                                    <p:cond delay="0"/>
                                  </p:stCondLst>
                                  <p:childTnLst>
                                    <p:animEffect transition="out" filter="fade">
                                      <p:cBhvr>
                                        <p:cTn id="33" dur="500" tmFilter="0, 0; .2, .5; .8, .5; 1, 0"/>
                                        <p:tgtEl>
                                          <p:spTgt spid="39">
                                            <p:txEl>
                                              <p:pRg st="1" end="1"/>
                                            </p:txEl>
                                          </p:spTgt>
                                        </p:tgtEl>
                                      </p:cBhvr>
                                    </p:animEffect>
                                    <p:animScale>
                                      <p:cBhvr>
                                        <p:cTn id="34" dur="250" autoRev="1" fill="hold"/>
                                        <p:tgtEl>
                                          <p:spTgt spid="39">
                                            <p:txEl>
                                              <p:pRg st="1" end="1"/>
                                            </p:txEl>
                                          </p:spTgt>
                                        </p:tgtEl>
                                      </p:cBhvr>
                                      <p:by x="105000" y="105000"/>
                                    </p:animScale>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
                                            <p:txEl>
                                              <p:pRg st="1" end="1"/>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
                                            <p:txEl>
                                              <p:pRg st="2" end="2"/>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
                                            <p:txEl>
                                              <p:pRg st="0" end="0"/>
                                            </p:txEl>
                                          </p:spTgt>
                                        </p:tgtEl>
                                        <p:attrNameLst>
                                          <p:attrName>style.visibility</p:attrName>
                                        </p:attrNameLst>
                                      </p:cBhvr>
                                      <p:to>
                                        <p:strVal val="visible"/>
                                      </p:to>
                                    </p:set>
                                  </p:childTnLst>
                                </p:cTn>
                              </p:par>
                              <p:par>
                                <p:cTn id="45" presetID="26" presetClass="emph" presetSubtype="0" fill="hold" nodeType="withEffect">
                                  <p:stCondLst>
                                    <p:cond delay="0"/>
                                  </p:stCondLst>
                                  <p:childTnLst>
                                    <p:animEffect transition="out" filter="fade">
                                      <p:cBhvr>
                                        <p:cTn id="46" dur="500" tmFilter="0, 0; .2, .5; .8, .5; 1, 0"/>
                                        <p:tgtEl>
                                          <p:spTgt spid="5">
                                            <p:txEl>
                                              <p:pRg st="0" end="0"/>
                                            </p:txEl>
                                          </p:spTgt>
                                        </p:tgtEl>
                                      </p:cBhvr>
                                    </p:animEffect>
                                    <p:animScale>
                                      <p:cBhvr>
                                        <p:cTn id="47" dur="250" autoRev="1" fill="hold"/>
                                        <p:tgtEl>
                                          <p:spTgt spid="5">
                                            <p:txEl>
                                              <p:pRg st="0" end="0"/>
                                            </p:txEl>
                                          </p:spTgt>
                                        </p:tgtEl>
                                      </p:cBhvr>
                                      <p:by x="105000" y="105000"/>
                                    </p:animScale>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6"/>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6">
                                            <p:txEl>
                                              <p:pRg st="1" end="1"/>
                                            </p:txEl>
                                          </p:spTgt>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6">
                                            <p:txEl>
                                              <p:pRg st="2" end="2"/>
                                            </p:txEl>
                                          </p:spTgt>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1000"/>
                                        <p:tgtEl>
                                          <p:spTgt spid="23"/>
                                        </p:tgtEl>
                                      </p:cBhvr>
                                    </p:animEffect>
                                    <p:anim calcmode="lin" valueType="num">
                                      <p:cBhvr>
                                        <p:cTn id="63" dur="1000" fill="hold"/>
                                        <p:tgtEl>
                                          <p:spTgt spid="23"/>
                                        </p:tgtEl>
                                        <p:attrNameLst>
                                          <p:attrName>ppt_x</p:attrName>
                                        </p:attrNameLst>
                                      </p:cBhvr>
                                      <p:tavLst>
                                        <p:tav tm="0">
                                          <p:val>
                                            <p:strVal val="#ppt_x"/>
                                          </p:val>
                                        </p:tav>
                                        <p:tav tm="100000">
                                          <p:val>
                                            <p:strVal val="#ppt_x"/>
                                          </p:val>
                                        </p:tav>
                                      </p:tavLst>
                                    </p:anim>
                                    <p:anim calcmode="lin" valueType="num">
                                      <p:cBhvr>
                                        <p:cTn id="6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39" grpId="0" animBg="1"/>
      <p:bldP spid="39" grpId="1" uiExpand="1" build="allAtOnce"/>
      <p:bldP spid="23"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3540027" y="3992901"/>
            <a:ext cx="5514552" cy="1015663"/>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71446" indent="-171446">
              <a:lnSpc>
                <a:spcPct val="100000"/>
              </a:lnSpc>
              <a:spcBef>
                <a:spcPts val="0"/>
              </a:spcBef>
              <a:spcAft>
                <a:spcPts val="0"/>
              </a:spcAft>
              <a:buFont typeface="Arial" panose="020B0604020202020204" pitchFamily="34" charset="0"/>
              <a:buChar char="•"/>
              <a:tabLst>
                <a:tab pos="514337" algn="l"/>
              </a:tabLst>
            </a:pPr>
            <a:r>
              <a:rPr lang="en-US" sz="1200" dirty="0">
                <a:solidFill>
                  <a:schemeClr val="tx2">
                    <a:lumMod val="20000"/>
                    <a:lumOff val="80000"/>
                  </a:schemeClr>
                </a:solidFill>
                <a:latin typeface="Segoe UI Semilight" panose="020B0402040204020203" pitchFamily="34" charset="0"/>
                <a:ea typeface="Times New Roman" panose="02020603050405020304" pitchFamily="18" charset="0"/>
                <a:cs typeface="Segoe UI Semilight" panose="020B0402040204020203" pitchFamily="34" charset="0"/>
              </a:rPr>
              <a:t>Registered First Nations student (status) ordinarily resident on reserve or leased reserve lands	  </a:t>
            </a:r>
          </a:p>
          <a:p>
            <a:pPr marL="171446" indent="-171446">
              <a:lnSpc>
                <a:spcPct val="100000"/>
              </a:lnSpc>
              <a:spcBef>
                <a:spcPts val="0"/>
              </a:spcBef>
              <a:spcAft>
                <a:spcPts val="0"/>
              </a:spcAft>
              <a:buFont typeface="Arial" panose="020B0604020202020204" pitchFamily="34" charset="0"/>
              <a:buChar char="•"/>
              <a:tabLst>
                <a:tab pos="514337" algn="l"/>
              </a:tabLst>
            </a:pPr>
            <a:r>
              <a:rPr lang="en-US" sz="1200" dirty="0">
                <a:solidFill>
                  <a:schemeClr val="tx2">
                    <a:lumMod val="20000"/>
                    <a:lumOff val="80000"/>
                  </a:schemeClr>
                </a:solidFill>
                <a:latin typeface="Segoe UI Semilight" panose="020B0402040204020203" pitchFamily="34" charset="0"/>
                <a:ea typeface="Times New Roman" panose="02020603050405020304" pitchFamily="18" charset="0"/>
                <a:cs typeface="Segoe UI Semilight" panose="020B0402040204020203" pitchFamily="34" charset="0"/>
              </a:rPr>
              <a:t>Non-registered First Nations student (non-status) or other Indigenous students ordinarily resident on reserve</a:t>
            </a:r>
          </a:p>
          <a:p>
            <a:pPr marL="171446" indent="-171446">
              <a:lnSpc>
                <a:spcPct val="100000"/>
              </a:lnSpc>
              <a:spcBef>
                <a:spcPts val="0"/>
              </a:spcBef>
              <a:spcAft>
                <a:spcPts val="0"/>
              </a:spcAft>
              <a:buFont typeface="Arial" panose="020B0604020202020204" pitchFamily="34" charset="0"/>
              <a:buChar char="•"/>
            </a:pPr>
            <a:r>
              <a:rPr lang="en-US" sz="1200" dirty="0">
                <a:solidFill>
                  <a:schemeClr val="tx2">
                    <a:lumMod val="20000"/>
                    <a:lumOff val="80000"/>
                  </a:schemeClr>
                </a:solidFill>
                <a:latin typeface="Segoe UI Semilight" panose="020B0402040204020203" pitchFamily="34" charset="0"/>
                <a:ea typeface="Times New Roman" panose="02020603050405020304" pitchFamily="18" charset="0"/>
                <a:cs typeface="Segoe UI Semilight" panose="020B0402040204020203" pitchFamily="34" charset="0"/>
              </a:rPr>
              <a:t>Non-Indigenous student ordinarily resident on reserve</a:t>
            </a:r>
          </a:p>
        </p:txBody>
      </p:sp>
      <p:sp>
        <p:nvSpPr>
          <p:cNvPr id="9" name="Rectangle 8">
            <a:extLst>
              <a:ext uri="{FF2B5EF4-FFF2-40B4-BE49-F238E27FC236}">
                <a16:creationId xmlns:a16="http://schemas.microsoft.com/office/drawing/2014/main" id="{3C27C302-E9B6-120B-E816-CF1AD0D02DB4}"/>
              </a:ext>
            </a:extLst>
          </p:cNvPr>
          <p:cNvSpPr/>
          <p:nvPr/>
        </p:nvSpPr>
        <p:spPr>
          <a:xfrm>
            <a:off x="3540027" y="3986900"/>
            <a:ext cx="5514552" cy="1015663"/>
          </a:xfrm>
          <a:prstGeom prst="rect">
            <a:avLst/>
          </a:prstGeom>
          <a:solidFill>
            <a:schemeClr val="bg1"/>
          </a:solid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71446" indent="-171446">
              <a:lnSpc>
                <a:spcPct val="100000"/>
              </a:lnSpc>
              <a:spcBef>
                <a:spcPts val="0"/>
              </a:spcBef>
              <a:spcAft>
                <a:spcPts val="0"/>
              </a:spcAft>
              <a:buFont typeface="Arial" panose="020B0604020202020204" pitchFamily="34" charset="0"/>
              <a:buChar char="•"/>
              <a:tabLst>
                <a:tab pos="514337" algn="l"/>
              </a:tabLst>
            </a:pPr>
            <a:r>
              <a:rPr lang="en-US" sz="1200" dirty="0">
                <a:solidFill>
                  <a:srgbClr val="00B050"/>
                </a:solidFill>
                <a:latin typeface="Segoe UI Semilight" panose="020B0402040204020203" pitchFamily="34" charset="0"/>
                <a:ea typeface="Times New Roman" panose="02020603050405020304" pitchFamily="18" charset="0"/>
                <a:cs typeface="Segoe UI Semilight" panose="020B0402040204020203" pitchFamily="34" charset="0"/>
              </a:rPr>
              <a:t>Registered First Nations student (status) ordinarily resident on reserve or leased reserve lands; or	</a:t>
            </a:r>
            <a:r>
              <a:rPr lang="en-US" sz="1200" dirty="0">
                <a:solidFill>
                  <a:schemeClr val="bg2"/>
                </a:solidFill>
                <a:latin typeface="Segoe UI Semilight" panose="020B0402040204020203" pitchFamily="34" charset="0"/>
                <a:ea typeface="Times New Roman" panose="02020603050405020304" pitchFamily="18" charset="0"/>
                <a:cs typeface="Segoe UI Semilight" panose="020B0402040204020203" pitchFamily="34" charset="0"/>
              </a:rPr>
              <a:t>  </a:t>
            </a:r>
          </a:p>
          <a:p>
            <a:pPr marL="171446" indent="-171446">
              <a:lnSpc>
                <a:spcPct val="100000"/>
              </a:lnSpc>
              <a:spcBef>
                <a:spcPts val="0"/>
              </a:spcBef>
              <a:spcAft>
                <a:spcPts val="0"/>
              </a:spcAft>
              <a:buFont typeface="Arial" panose="020B0604020202020204" pitchFamily="34" charset="0"/>
              <a:buChar char="•"/>
              <a:tabLst>
                <a:tab pos="514337" algn="l"/>
              </a:tabLst>
            </a:pPr>
            <a:r>
              <a:rPr lang="en-US" sz="1200" dirty="0">
                <a:solidFill>
                  <a:srgbClr val="00B050"/>
                </a:solidFill>
                <a:latin typeface="Segoe UI Semilight" panose="020B0402040204020203" pitchFamily="34" charset="0"/>
                <a:ea typeface="Times New Roman" panose="02020603050405020304" pitchFamily="18" charset="0"/>
                <a:cs typeface="Segoe UI Semilight" panose="020B0402040204020203" pitchFamily="34" charset="0"/>
              </a:rPr>
              <a:t>Non-registered First Nations student (non-status) or other Indigenous students ordinarily resident on reserve; or,</a:t>
            </a:r>
          </a:p>
          <a:p>
            <a:pPr marL="171446" indent="-171446">
              <a:lnSpc>
                <a:spcPct val="100000"/>
              </a:lnSpc>
              <a:spcBef>
                <a:spcPts val="0"/>
              </a:spcBef>
              <a:spcAft>
                <a:spcPts val="0"/>
              </a:spcAft>
              <a:buFont typeface="Arial" panose="020B0604020202020204" pitchFamily="34" charset="0"/>
              <a:buChar char="•"/>
            </a:pPr>
            <a:r>
              <a:rPr lang="en-US" sz="1200" dirty="0">
                <a:solidFill>
                  <a:srgbClr val="00B050"/>
                </a:solidFill>
                <a:latin typeface="Segoe UI Semilight" panose="020B0402040204020203" pitchFamily="34" charset="0"/>
                <a:ea typeface="Times New Roman" panose="02020603050405020304" pitchFamily="18" charset="0"/>
                <a:cs typeface="Segoe UI Semilight" panose="020B0402040204020203" pitchFamily="34" charset="0"/>
              </a:rPr>
              <a:t>Non-Indigenous student ordinarily resident on reserve.</a:t>
            </a:r>
          </a:p>
        </p:txBody>
      </p:sp>
      <p:sp>
        <p:nvSpPr>
          <p:cNvPr id="33" name="Rectangle 32"/>
          <p:cNvSpPr/>
          <p:nvPr/>
        </p:nvSpPr>
        <p:spPr>
          <a:xfrm>
            <a:off x="3540028" y="2190751"/>
            <a:ext cx="5404677" cy="1384995"/>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spcBef>
                <a:spcPts val="0"/>
              </a:spcBef>
              <a:spcAft>
                <a:spcPts val="0"/>
              </a:spcAft>
              <a:buFont typeface="Arial" panose="020B0604020202020204" pitchFamily="34" charset="0"/>
              <a:buChar char="•"/>
            </a:pPr>
            <a:r>
              <a:rPr lang="en-US" sz="1200" b="1" dirty="0">
                <a:solidFill>
                  <a:schemeClr val="tx2">
                    <a:lumMod val="20000"/>
                    <a:lumOff val="80000"/>
                  </a:schemeClr>
                </a:solidFill>
                <a:latin typeface="Segoe UI Semilight" panose="020B0402040204020203" pitchFamily="34" charset="0"/>
                <a:ea typeface="Times New Roman" panose="02020603050405020304" pitchFamily="18" charset="0"/>
                <a:cs typeface="Segoe UI Semilight" panose="020B0402040204020203" pitchFamily="34" charset="0"/>
              </a:rPr>
              <a:t>Age 4</a:t>
            </a:r>
            <a:r>
              <a:rPr lang="en-US" sz="1200" dirty="0">
                <a:solidFill>
                  <a:schemeClr val="tx2">
                    <a:lumMod val="20000"/>
                    <a:lumOff val="80000"/>
                  </a:schemeClr>
                </a:solidFill>
                <a:latin typeface="Segoe UI Semilight" panose="020B0402040204020203" pitchFamily="34" charset="0"/>
                <a:ea typeface="Times New Roman" panose="02020603050405020304" pitchFamily="18" charset="0"/>
                <a:cs typeface="Segoe UI Semilight" panose="020B0402040204020203" pitchFamily="34" charset="0"/>
              </a:rPr>
              <a:t> by December 31 of the current school year and enrolled in an ISC approved Kindergarten 4 (K4) program operated by a First Nations school or a First Nations operated early childhood program.</a:t>
            </a:r>
          </a:p>
          <a:p>
            <a:pPr marL="285743" indent="-285743">
              <a:lnSpc>
                <a:spcPct val="100000"/>
              </a:lnSpc>
              <a:spcBef>
                <a:spcPts val="0"/>
              </a:spcBef>
              <a:spcAft>
                <a:spcPts val="0"/>
              </a:spcAft>
              <a:buFont typeface="Arial" panose="020B0604020202020204" pitchFamily="34" charset="0"/>
              <a:buChar char="•"/>
            </a:pPr>
            <a:r>
              <a:rPr lang="en-CA" sz="1200" b="1" dirty="0">
                <a:solidFill>
                  <a:schemeClr val="tx2">
                    <a:lumMod val="20000"/>
                    <a:lumOff val="80000"/>
                  </a:schemeClr>
                </a:solidFill>
                <a:latin typeface="Segoe UI Semilight" panose="020B0402040204020203" pitchFamily="34" charset="0"/>
                <a:cs typeface="Segoe UI Semilight" panose="020B0402040204020203" pitchFamily="34" charset="0"/>
              </a:rPr>
              <a:t>Age 5 to 21 </a:t>
            </a:r>
            <a:r>
              <a:rPr lang="en-CA" sz="1200" dirty="0">
                <a:solidFill>
                  <a:schemeClr val="tx2">
                    <a:lumMod val="20000"/>
                    <a:lumOff val="80000"/>
                  </a:schemeClr>
                </a:solidFill>
                <a:latin typeface="Segoe UI Semilight" panose="020B0402040204020203" pitchFamily="34" charset="0"/>
                <a:cs typeface="Segoe UI Semilight" panose="020B0402040204020203" pitchFamily="34" charset="0"/>
              </a:rPr>
              <a:t>(students are considered to be “school age” to the completion of the school year in which they turn 21). </a:t>
            </a:r>
            <a:endParaRPr lang="en-US" sz="1200" dirty="0">
              <a:solidFill>
                <a:schemeClr val="tx2">
                  <a:lumMod val="20000"/>
                  <a:lumOff val="80000"/>
                </a:schemeClr>
              </a:solidFill>
              <a:latin typeface="Segoe UI Semilight" panose="020B0402040204020203" pitchFamily="34" charset="0"/>
              <a:cs typeface="Segoe UI Semilight" panose="020B0402040204020203" pitchFamily="34" charset="0"/>
            </a:endParaRPr>
          </a:p>
          <a:p>
            <a:pPr marL="285743" indent="-285743">
              <a:lnSpc>
                <a:spcPct val="100000"/>
              </a:lnSpc>
              <a:spcBef>
                <a:spcPts val="0"/>
              </a:spcBef>
              <a:spcAft>
                <a:spcPts val="0"/>
              </a:spcAft>
              <a:buFont typeface="Arial" panose="020B0604020202020204" pitchFamily="34" charset="0"/>
              <a:buChar char="•"/>
            </a:pPr>
            <a:r>
              <a:rPr lang="en-US" sz="1200" b="1" dirty="0">
                <a:solidFill>
                  <a:schemeClr val="tx2">
                    <a:lumMod val="20000"/>
                    <a:lumOff val="80000"/>
                  </a:schemeClr>
                </a:solidFill>
                <a:latin typeface="Segoe UI Semilight" panose="020B0402040204020203" pitchFamily="34" charset="0"/>
                <a:cs typeface="Segoe UI Semilight" panose="020B0402040204020203" pitchFamily="34" charset="0"/>
              </a:rPr>
              <a:t>Age 22 or older</a:t>
            </a:r>
            <a:r>
              <a:rPr lang="en-US" sz="1200" dirty="0">
                <a:solidFill>
                  <a:schemeClr val="tx2">
                    <a:lumMod val="20000"/>
                    <a:lumOff val="80000"/>
                  </a:schemeClr>
                </a:solidFill>
                <a:latin typeface="Segoe UI Semilight" panose="020B0402040204020203" pitchFamily="34" charset="0"/>
                <a:cs typeface="Segoe UI Semilight" panose="020B0402040204020203" pitchFamily="34" charset="0"/>
              </a:rPr>
              <a:t> (born prior to July 1 of the current school year).</a:t>
            </a:r>
          </a:p>
          <a:p>
            <a:pPr marL="285743" indent="-285743">
              <a:lnSpc>
                <a:spcPct val="100000"/>
              </a:lnSpc>
              <a:spcBef>
                <a:spcPts val="0"/>
              </a:spcBef>
              <a:spcAft>
                <a:spcPts val="0"/>
              </a:spcAft>
              <a:buFont typeface="Arial" panose="020B0604020202020204" pitchFamily="34" charset="0"/>
              <a:buChar char="•"/>
            </a:pPr>
            <a:endParaRPr lang="en-US" sz="1200" dirty="0">
              <a:solidFill>
                <a:schemeClr val="tx2">
                  <a:lumMod val="75000"/>
                </a:schemeClr>
              </a:solidFill>
              <a:latin typeface="Arial" panose="020B0604020202020204" pitchFamily="34" charset="0"/>
              <a:ea typeface="Times New Roman" panose="02020603050405020304" pitchFamily="18" charset="0"/>
            </a:endParaRPr>
          </a:p>
        </p:txBody>
      </p:sp>
      <p:sp>
        <p:nvSpPr>
          <p:cNvPr id="4" name="Rectangle 3">
            <a:extLst>
              <a:ext uri="{FF2B5EF4-FFF2-40B4-BE49-F238E27FC236}">
                <a16:creationId xmlns:a16="http://schemas.microsoft.com/office/drawing/2014/main" id="{C8E29C1C-0453-4EDE-0F36-83254B818E1A}"/>
              </a:ext>
            </a:extLst>
          </p:cNvPr>
          <p:cNvSpPr/>
          <p:nvPr/>
        </p:nvSpPr>
        <p:spPr>
          <a:xfrm>
            <a:off x="3540028" y="2200787"/>
            <a:ext cx="5404677" cy="1200329"/>
          </a:xfrm>
          <a:prstGeom prst="rect">
            <a:avLst/>
          </a:prstGeom>
          <a:solidFill>
            <a:schemeClr val="bg1"/>
          </a:solid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spcBef>
                <a:spcPts val="0"/>
              </a:spcBef>
              <a:spcAft>
                <a:spcPts val="0"/>
              </a:spcAft>
              <a:buFont typeface="Arial" panose="020B0604020202020204" pitchFamily="34" charset="0"/>
              <a:buChar char="•"/>
            </a:pPr>
            <a:r>
              <a:rPr lang="en-US" sz="1200" b="1" dirty="0">
                <a:solidFill>
                  <a:schemeClr val="tx2">
                    <a:lumMod val="60000"/>
                    <a:lumOff val="40000"/>
                  </a:schemeClr>
                </a:solidFill>
                <a:latin typeface="Segoe UI Semilight" panose="020B0402040204020203" pitchFamily="34" charset="0"/>
                <a:ea typeface="Times New Roman" panose="02020603050405020304" pitchFamily="18" charset="0"/>
                <a:cs typeface="Segoe UI Semilight" panose="020B0402040204020203" pitchFamily="34" charset="0"/>
              </a:rPr>
              <a:t>Age 4</a:t>
            </a:r>
            <a:r>
              <a:rPr lang="en-US" sz="1200" dirty="0">
                <a:solidFill>
                  <a:schemeClr val="tx2">
                    <a:lumMod val="60000"/>
                    <a:lumOff val="40000"/>
                  </a:schemeClr>
                </a:solidFill>
                <a:latin typeface="Segoe UI Semilight" panose="020B0402040204020203" pitchFamily="34" charset="0"/>
                <a:ea typeface="Times New Roman" panose="02020603050405020304" pitchFamily="18" charset="0"/>
                <a:cs typeface="Segoe UI Semilight" panose="020B0402040204020203" pitchFamily="34" charset="0"/>
              </a:rPr>
              <a:t> by December 31 of the current school year and enrolled in an ISC approved Kindergarten 4 (K4) program operated by a First Nations school or a First Nations operated early childhood program.</a:t>
            </a:r>
          </a:p>
          <a:p>
            <a:pPr marL="285743" indent="-285743">
              <a:lnSpc>
                <a:spcPct val="100000"/>
              </a:lnSpc>
              <a:spcBef>
                <a:spcPts val="0"/>
              </a:spcBef>
              <a:spcAft>
                <a:spcPts val="0"/>
              </a:spcAft>
              <a:buFont typeface="Arial" panose="020B0604020202020204" pitchFamily="34" charset="0"/>
              <a:buChar char="•"/>
            </a:pPr>
            <a:r>
              <a:rPr lang="en-CA" sz="1200" b="1" dirty="0">
                <a:solidFill>
                  <a:srgbClr val="00B050"/>
                </a:solidFill>
                <a:latin typeface="Segoe UI Semilight" panose="020B0402040204020203" pitchFamily="34" charset="0"/>
                <a:cs typeface="Segoe UI Semilight" panose="020B0402040204020203" pitchFamily="34" charset="0"/>
              </a:rPr>
              <a:t>Age 5 to 21 </a:t>
            </a:r>
            <a:r>
              <a:rPr lang="en-CA" sz="1200" dirty="0">
                <a:solidFill>
                  <a:srgbClr val="00B050"/>
                </a:solidFill>
                <a:latin typeface="Segoe UI Semilight" panose="020B0402040204020203" pitchFamily="34" charset="0"/>
                <a:cs typeface="Segoe UI Semilight" panose="020B0402040204020203" pitchFamily="34" charset="0"/>
              </a:rPr>
              <a:t>(students are considered to be “school age” to the completion of the school year in which they turn 21). </a:t>
            </a:r>
            <a:endParaRPr lang="en-US" sz="1200" dirty="0">
              <a:solidFill>
                <a:srgbClr val="00B050"/>
              </a:solidFill>
              <a:latin typeface="Segoe UI Semilight" panose="020B0402040204020203" pitchFamily="34" charset="0"/>
              <a:cs typeface="Segoe UI Semilight" panose="020B0402040204020203" pitchFamily="34" charset="0"/>
            </a:endParaRPr>
          </a:p>
          <a:p>
            <a:pPr marL="285743" indent="-285743">
              <a:lnSpc>
                <a:spcPct val="100000"/>
              </a:lnSpc>
              <a:spcBef>
                <a:spcPts val="0"/>
              </a:spcBef>
              <a:spcAft>
                <a:spcPts val="0"/>
              </a:spcAft>
              <a:buFont typeface="Arial" panose="020B0604020202020204" pitchFamily="34" charset="0"/>
              <a:buChar char="•"/>
            </a:pPr>
            <a:r>
              <a:rPr lang="en-US" sz="1200" b="1" dirty="0">
                <a:solidFill>
                  <a:schemeClr val="tx2">
                    <a:lumMod val="60000"/>
                    <a:lumOff val="40000"/>
                  </a:schemeClr>
                </a:solidFill>
                <a:latin typeface="Segoe UI Semilight" panose="020B0402040204020203" pitchFamily="34" charset="0"/>
                <a:cs typeface="Segoe UI Semilight" panose="020B0402040204020203" pitchFamily="34" charset="0"/>
              </a:rPr>
              <a:t>Age 22 or older (born prior to July 1 of the current school year).</a:t>
            </a:r>
          </a:p>
        </p:txBody>
      </p:sp>
      <p:sp>
        <p:nvSpPr>
          <p:cNvPr id="3" name="Rectangle 2"/>
          <p:cNvSpPr/>
          <p:nvPr/>
        </p:nvSpPr>
        <p:spPr>
          <a:xfrm>
            <a:off x="3540028" y="660101"/>
            <a:ext cx="5752111" cy="1152367"/>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buFont typeface="Arial" panose="020B0604020202020204" pitchFamily="34" charset="0"/>
              <a:buChar char="•"/>
            </a:pPr>
            <a:r>
              <a:rPr lang="en-US" sz="1200" b="1" dirty="0">
                <a:solidFill>
                  <a:schemeClr val="tx2">
                    <a:lumMod val="20000"/>
                    <a:lumOff val="80000"/>
                  </a:schemeClr>
                </a:solidFill>
                <a:latin typeface="Segoe UI Semilight" panose="020B0402040204020203" pitchFamily="34" charset="0"/>
                <a:cs typeface="Segoe UI Semilight" panose="020B0402040204020203" pitchFamily="34" charset="0"/>
              </a:rPr>
              <a:t>Public school</a:t>
            </a:r>
            <a:r>
              <a:rPr lang="en-US" sz="1200" dirty="0">
                <a:solidFill>
                  <a:schemeClr val="tx2">
                    <a:lumMod val="20000"/>
                    <a:lumOff val="80000"/>
                  </a:schemeClr>
                </a:solidFill>
                <a:latin typeface="Segoe UI Semilight" panose="020B0402040204020203" pitchFamily="34" charset="0"/>
                <a:cs typeface="Segoe UI Semilight" panose="020B0402040204020203" pitchFamily="34" charset="0"/>
              </a:rPr>
              <a:t>;</a:t>
            </a:r>
            <a:endParaRPr lang="en-US" sz="1200" b="1" dirty="0">
              <a:solidFill>
                <a:schemeClr val="tx2">
                  <a:lumMod val="20000"/>
                  <a:lumOff val="80000"/>
                </a:schemeClr>
              </a:solidFill>
              <a:latin typeface="Segoe UI Semilight" panose="020B0402040204020203" pitchFamily="34" charset="0"/>
              <a:cs typeface="Segoe UI Semilight" panose="020B0402040204020203" pitchFamily="34" charset="0"/>
            </a:endParaRPr>
          </a:p>
          <a:p>
            <a:pPr marL="285743" indent="-285743">
              <a:lnSpc>
                <a:spcPct val="100000"/>
              </a:lnSpc>
              <a:buFont typeface="Arial" panose="020B0604020202020204" pitchFamily="34" charset="0"/>
              <a:buChar char="•"/>
            </a:pPr>
            <a:r>
              <a:rPr lang="en-US" sz="1200" b="1" dirty="0">
                <a:solidFill>
                  <a:schemeClr val="tx2">
                    <a:lumMod val="20000"/>
                    <a:lumOff val="80000"/>
                  </a:schemeClr>
                </a:solidFill>
                <a:latin typeface="Segoe UI Semilight" panose="020B0402040204020203" pitchFamily="34" charset="0"/>
                <a:cs typeface="Segoe UI Semilight" panose="020B0402040204020203" pitchFamily="34" charset="0"/>
              </a:rPr>
              <a:t>First Nation school </a:t>
            </a:r>
            <a:r>
              <a:rPr lang="en-US" sz="1200" dirty="0">
                <a:solidFill>
                  <a:schemeClr val="tx2">
                    <a:lumMod val="20000"/>
                    <a:lumOff val="80000"/>
                  </a:schemeClr>
                </a:solidFill>
                <a:latin typeface="Segoe UI Semilight" panose="020B0402040204020203" pitchFamily="34" charset="0"/>
                <a:cs typeface="Segoe UI Semilight" panose="020B0402040204020203" pitchFamily="34" charset="0"/>
              </a:rPr>
              <a:t>(including First Nation Independent Schools), Approved Adult Program, First Nations Early Childhood Education Program (for K4); or </a:t>
            </a:r>
          </a:p>
          <a:p>
            <a:pPr marL="285743" indent="-285743">
              <a:lnSpc>
                <a:spcPct val="100000"/>
              </a:lnSpc>
              <a:buFont typeface="Arial" panose="020B0604020202020204" pitchFamily="34" charset="0"/>
              <a:buChar char="•"/>
            </a:pPr>
            <a:r>
              <a:rPr lang="en-US" sz="1200" b="1" dirty="0">
                <a:solidFill>
                  <a:schemeClr val="tx2">
                    <a:lumMod val="20000"/>
                    <a:lumOff val="80000"/>
                  </a:schemeClr>
                </a:solidFill>
                <a:latin typeface="Segoe UI Semilight" panose="020B0402040204020203" pitchFamily="34" charset="0"/>
                <a:cs typeface="Segoe UI Semilight" panose="020B0402040204020203" pitchFamily="34" charset="0"/>
              </a:rPr>
              <a:t>Independent (private) school </a:t>
            </a:r>
            <a:r>
              <a:rPr lang="en-US" sz="1200" dirty="0">
                <a:solidFill>
                  <a:schemeClr val="tx2">
                    <a:lumMod val="20000"/>
                    <a:lumOff val="80000"/>
                  </a:schemeClr>
                </a:solidFill>
                <a:latin typeface="Segoe UI Semilight" panose="020B0402040204020203" pitchFamily="34" charset="0"/>
                <a:cs typeface="Segoe UI Semilight" panose="020B0402040204020203" pitchFamily="34" charset="0"/>
              </a:rPr>
              <a:t>(Group 1 &amp; 2) recognized by the province as an elementary/secondary institution</a:t>
            </a:r>
          </a:p>
        </p:txBody>
      </p:sp>
      <p:sp>
        <p:nvSpPr>
          <p:cNvPr id="7" name="Rectangle 6">
            <a:extLst>
              <a:ext uri="{FF2B5EF4-FFF2-40B4-BE49-F238E27FC236}">
                <a16:creationId xmlns:a16="http://schemas.microsoft.com/office/drawing/2014/main" id="{F2E41999-00FB-78F2-B38F-4BB8F293BAC6}"/>
              </a:ext>
            </a:extLst>
          </p:cNvPr>
          <p:cNvSpPr/>
          <p:nvPr/>
        </p:nvSpPr>
        <p:spPr>
          <a:xfrm>
            <a:off x="3532220" y="663129"/>
            <a:ext cx="5488347" cy="1152367"/>
          </a:xfrm>
          <a:prstGeom prst="rect">
            <a:avLst/>
          </a:prstGeom>
          <a:solidFill>
            <a:schemeClr val="bg1"/>
          </a:solid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buFont typeface="Arial" panose="020B0604020202020204" pitchFamily="34" charset="0"/>
              <a:buChar char="•"/>
            </a:pPr>
            <a:r>
              <a:rPr lang="en-US" sz="1200" b="1" dirty="0">
                <a:solidFill>
                  <a:srgbClr val="00B050"/>
                </a:solidFill>
                <a:latin typeface="Segoe UI Semilight" panose="020B0402040204020203" pitchFamily="34" charset="0"/>
                <a:cs typeface="Segoe UI Semilight" panose="020B0402040204020203" pitchFamily="34" charset="0"/>
              </a:rPr>
              <a:t>Public school</a:t>
            </a:r>
            <a:r>
              <a:rPr lang="en-US" sz="1200" dirty="0">
                <a:solidFill>
                  <a:srgbClr val="00B050"/>
                </a:solidFill>
                <a:latin typeface="Segoe UI Semilight" panose="020B0402040204020203" pitchFamily="34" charset="0"/>
                <a:cs typeface="Segoe UI Semilight" panose="020B0402040204020203" pitchFamily="34" charset="0"/>
              </a:rPr>
              <a:t>;</a:t>
            </a:r>
            <a:endParaRPr lang="en-US" sz="1200" b="1" dirty="0">
              <a:solidFill>
                <a:srgbClr val="00B050"/>
              </a:solidFill>
              <a:latin typeface="Segoe UI Semilight" panose="020B0402040204020203" pitchFamily="34" charset="0"/>
              <a:cs typeface="Segoe UI Semilight" panose="020B0402040204020203" pitchFamily="34" charset="0"/>
            </a:endParaRPr>
          </a:p>
          <a:p>
            <a:pPr marL="285743" indent="-285743">
              <a:lnSpc>
                <a:spcPct val="100000"/>
              </a:lnSpc>
              <a:buFont typeface="Arial" panose="020B0604020202020204" pitchFamily="34" charset="0"/>
              <a:buChar char="•"/>
            </a:pPr>
            <a:r>
              <a:rPr lang="en-US" sz="1200" b="1" dirty="0">
                <a:solidFill>
                  <a:schemeClr val="tx2">
                    <a:lumMod val="60000"/>
                    <a:lumOff val="40000"/>
                  </a:schemeClr>
                </a:solidFill>
                <a:latin typeface="Segoe UI Semilight" panose="020B0402040204020203" pitchFamily="34" charset="0"/>
                <a:cs typeface="Segoe UI Semilight" panose="020B0402040204020203" pitchFamily="34" charset="0"/>
              </a:rPr>
              <a:t>First Nation school </a:t>
            </a:r>
            <a:r>
              <a:rPr lang="en-US" sz="1200" dirty="0">
                <a:solidFill>
                  <a:schemeClr val="tx2">
                    <a:lumMod val="60000"/>
                    <a:lumOff val="40000"/>
                  </a:schemeClr>
                </a:solidFill>
                <a:latin typeface="Segoe UI Semilight" panose="020B0402040204020203" pitchFamily="34" charset="0"/>
                <a:cs typeface="Segoe UI Semilight" panose="020B0402040204020203" pitchFamily="34" charset="0"/>
              </a:rPr>
              <a:t>(including First Nation Independent Schools), Approved Adult Program, First Nations Early Childhood Education Program (for K4); or </a:t>
            </a:r>
          </a:p>
          <a:p>
            <a:pPr marL="285743" indent="-285743">
              <a:lnSpc>
                <a:spcPct val="100000"/>
              </a:lnSpc>
              <a:buFont typeface="Arial" panose="020B0604020202020204" pitchFamily="34" charset="0"/>
              <a:buChar char="•"/>
            </a:pPr>
            <a:r>
              <a:rPr lang="en-US" sz="1200" b="1" dirty="0">
                <a:solidFill>
                  <a:schemeClr val="tx2">
                    <a:lumMod val="60000"/>
                    <a:lumOff val="40000"/>
                  </a:schemeClr>
                </a:solidFill>
                <a:latin typeface="Segoe UI Semilight" panose="020B0402040204020203" pitchFamily="34" charset="0"/>
                <a:cs typeface="Segoe UI Semilight" panose="020B0402040204020203" pitchFamily="34" charset="0"/>
              </a:rPr>
              <a:t>Independent (private) school </a:t>
            </a:r>
            <a:r>
              <a:rPr lang="en-US" sz="1200" dirty="0">
                <a:solidFill>
                  <a:schemeClr val="tx2">
                    <a:lumMod val="60000"/>
                    <a:lumOff val="40000"/>
                  </a:schemeClr>
                </a:solidFill>
                <a:latin typeface="Segoe UI Semilight" panose="020B0402040204020203" pitchFamily="34" charset="0"/>
                <a:cs typeface="Segoe UI Semilight" panose="020B0402040204020203" pitchFamily="34" charset="0"/>
              </a:rPr>
              <a:t>(Group 1 &amp; 2) recognized by the province as an elementary/secondary institution.</a:t>
            </a:r>
          </a:p>
        </p:txBody>
      </p:sp>
      <p:sp>
        <p:nvSpPr>
          <p:cNvPr id="28" name="Rectangle 27"/>
          <p:cNvSpPr/>
          <p:nvPr/>
        </p:nvSpPr>
        <p:spPr>
          <a:xfrm>
            <a:off x="0" y="0"/>
            <a:ext cx="3429000" cy="5143500"/>
          </a:xfrm>
          <a:prstGeom prst="rect">
            <a:avLst/>
          </a:prstGeom>
          <a:solidFill>
            <a:schemeClr val="bg1"/>
          </a:solid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7" name="Rectangle 26"/>
          <p:cNvSpPr/>
          <p:nvPr/>
        </p:nvSpPr>
        <p:spPr>
          <a:xfrm>
            <a:off x="3436808" y="449212"/>
            <a:ext cx="5554792" cy="276999"/>
          </a:xfrm>
          <a:prstGeom prst="rect">
            <a:avLst/>
          </a:prstGeom>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r>
              <a:rPr lang="en-CA" sz="1200" dirty="0">
                <a:solidFill>
                  <a:schemeClr val="tx2">
                    <a:lumMod val="75000"/>
                  </a:schemeClr>
                </a:solidFill>
                <a:latin typeface="Segoe UI Semilight"/>
                <a:ea typeface="Times New Roman" panose="02020603050405020304" pitchFamily="18" charset="0"/>
                <a:cs typeface="Segoe UI Semilight"/>
              </a:rPr>
              <a:t>Students must be </a:t>
            </a:r>
            <a:r>
              <a:rPr lang="en-CA" sz="1200" b="1" u="sng" dirty="0">
                <a:solidFill>
                  <a:schemeClr val="tx2">
                    <a:lumMod val="75000"/>
                  </a:schemeClr>
                </a:solidFill>
                <a:latin typeface="Segoe UI Semilight"/>
                <a:ea typeface="Times New Roman" panose="02020603050405020304" pitchFamily="18" charset="0"/>
                <a:cs typeface="Segoe UI Semilight"/>
              </a:rPr>
              <a:t>enrolled</a:t>
            </a:r>
            <a:r>
              <a:rPr lang="en-CA" sz="1200" dirty="0">
                <a:solidFill>
                  <a:schemeClr val="tx2">
                    <a:lumMod val="75000"/>
                  </a:schemeClr>
                </a:solidFill>
                <a:latin typeface="Segoe UI Semilight"/>
                <a:ea typeface="Times New Roman" panose="02020603050405020304" pitchFamily="18" charset="0"/>
                <a:cs typeface="Segoe UI Semilight"/>
              </a:rPr>
              <a:t> in one of the following as of the </a:t>
            </a:r>
            <a:r>
              <a:rPr lang="en-CA" sz="1200" b="1" dirty="0">
                <a:solidFill>
                  <a:schemeClr val="tx2">
                    <a:lumMod val="75000"/>
                  </a:schemeClr>
                </a:solidFill>
                <a:latin typeface="Segoe UI Semilight"/>
                <a:ea typeface="Times New Roman" panose="02020603050405020304" pitchFamily="18" charset="0"/>
                <a:cs typeface="Segoe UI Semilight"/>
              </a:rPr>
              <a:t>September count date</a:t>
            </a:r>
            <a:endParaRPr lang="en-US" sz="1200" dirty="0">
              <a:solidFill>
                <a:schemeClr val="tx2">
                  <a:lumMod val="75000"/>
                </a:schemeClr>
              </a:solidFill>
              <a:latin typeface="Segoe UI Semilight" panose="020B0402040204020203" pitchFamily="34" charset="0"/>
              <a:ea typeface="Times New Roman" panose="02020603050405020304" pitchFamily="18" charset="0"/>
              <a:cs typeface="Segoe UI Semilight" panose="020B0402040204020203" pitchFamily="34" charset="0"/>
            </a:endParaRPr>
          </a:p>
        </p:txBody>
      </p:sp>
      <p:sp>
        <p:nvSpPr>
          <p:cNvPr id="29" name="Rectangle 28"/>
          <p:cNvSpPr/>
          <p:nvPr/>
        </p:nvSpPr>
        <p:spPr>
          <a:xfrm>
            <a:off x="2819401" y="1117312"/>
            <a:ext cx="3597015" cy="29238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endParaRPr lang="en-US" sz="1300" dirty="0">
              <a:latin typeface="Segoe UI Semilight" panose="020B0402040204020203" pitchFamily="34" charset="0"/>
              <a:ea typeface="Times New Roman" panose="02020603050405020304" pitchFamily="18" charset="0"/>
              <a:cs typeface="Segoe UI Semilight" panose="020B0402040204020203" pitchFamily="34" charset="0"/>
            </a:endParaRPr>
          </a:p>
        </p:txBody>
      </p:sp>
      <p:sp>
        <p:nvSpPr>
          <p:cNvPr id="6" name="Oval Callout 5"/>
          <p:cNvSpPr/>
          <p:nvPr/>
        </p:nvSpPr>
        <p:spPr bwMode="auto">
          <a:xfrm rot="567350">
            <a:off x="280061" y="636673"/>
            <a:ext cx="2530215" cy="1371600"/>
          </a:xfrm>
          <a:prstGeom prst="wedgeEllipseCallout">
            <a:avLst/>
          </a:prstGeom>
          <a:solidFill>
            <a:srgbClr val="FFFFFF"/>
          </a:solidFill>
          <a:ln w="38100" cap="flat" cmpd="sng" algn="ctr">
            <a:solidFill>
              <a:srgbClr val="FF7D0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0" name="Rectangle 29"/>
          <p:cNvSpPr/>
          <p:nvPr/>
        </p:nvSpPr>
        <p:spPr>
          <a:xfrm>
            <a:off x="194735" y="2224230"/>
            <a:ext cx="3124200" cy="1229439"/>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ts val="1800"/>
              </a:lnSpc>
              <a:spcBef>
                <a:spcPts val="0"/>
              </a:spcBef>
              <a:spcAft>
                <a:spcPts val="600"/>
              </a:spcAft>
              <a:buFont typeface="Arial" panose="020B0604020202020204" pitchFamily="34" charset="0"/>
              <a:buChar char="•"/>
            </a:pPr>
            <a:r>
              <a:rPr lang="en-US" sz="1400" dirty="0">
                <a:solidFill>
                  <a:schemeClr val="tx2">
                    <a:lumMod val="50000"/>
                  </a:schemeClr>
                </a:solidFill>
                <a:latin typeface="+mj-lt"/>
                <a:ea typeface="Times New Roman" panose="02020603050405020304" pitchFamily="18" charset="0"/>
                <a:cs typeface="Segoe UI Semilight" panose="020B0402040204020203" pitchFamily="34" charset="0"/>
              </a:rPr>
              <a:t>Enrolled in a public school</a:t>
            </a:r>
          </a:p>
          <a:p>
            <a:pPr marL="285743" indent="-285743">
              <a:lnSpc>
                <a:spcPts val="1800"/>
              </a:lnSpc>
              <a:spcBef>
                <a:spcPts val="0"/>
              </a:spcBef>
              <a:spcAft>
                <a:spcPts val="600"/>
              </a:spcAft>
              <a:buFont typeface="Arial" panose="020B0604020202020204" pitchFamily="34" charset="0"/>
              <a:buChar char="•"/>
            </a:pPr>
            <a:r>
              <a:rPr lang="en-US" sz="1400" dirty="0">
                <a:solidFill>
                  <a:schemeClr val="tx2">
                    <a:lumMod val="50000"/>
                  </a:schemeClr>
                </a:solidFill>
                <a:latin typeface="+mj-lt"/>
                <a:cs typeface="Segoe UI Semilight" panose="020B0402040204020203" pitchFamily="34" charset="0"/>
              </a:rPr>
              <a:t>School-aged</a:t>
            </a:r>
          </a:p>
          <a:p>
            <a:pPr marL="285743" indent="-285743">
              <a:lnSpc>
                <a:spcPts val="1800"/>
              </a:lnSpc>
              <a:spcBef>
                <a:spcPts val="0"/>
              </a:spcBef>
              <a:spcAft>
                <a:spcPts val="600"/>
              </a:spcAft>
              <a:buFont typeface="Arial" panose="020B0604020202020204" pitchFamily="34" charset="0"/>
              <a:buChar char="•"/>
            </a:pPr>
            <a:r>
              <a:rPr lang="en-US" sz="1400" dirty="0">
                <a:solidFill>
                  <a:schemeClr val="tx2">
                    <a:lumMod val="50000"/>
                  </a:schemeClr>
                </a:solidFill>
                <a:latin typeface="+mj-lt"/>
                <a:cs typeface="Segoe UI Semilight" panose="020B0402040204020203" pitchFamily="34" charset="0"/>
              </a:rPr>
              <a:t>Non-registered (non-status) </a:t>
            </a:r>
          </a:p>
          <a:p>
            <a:pPr marL="285743" indent="-285743">
              <a:lnSpc>
                <a:spcPts val="1800"/>
              </a:lnSpc>
              <a:spcBef>
                <a:spcPts val="0"/>
              </a:spcBef>
              <a:spcAft>
                <a:spcPts val="600"/>
              </a:spcAft>
              <a:buFont typeface="Arial" panose="020B0604020202020204" pitchFamily="34" charset="0"/>
              <a:buChar char="•"/>
            </a:pPr>
            <a:r>
              <a:rPr lang="en-US" sz="1400" dirty="0">
                <a:solidFill>
                  <a:schemeClr val="tx2">
                    <a:lumMod val="50000"/>
                  </a:schemeClr>
                </a:solidFill>
                <a:latin typeface="+mj-lt"/>
                <a:cs typeface="Segoe UI Semilight" panose="020B0402040204020203" pitchFamily="34" charset="0"/>
              </a:rPr>
              <a:t>Ordinarily resides on-reserve</a:t>
            </a:r>
            <a:endParaRPr lang="en-US" sz="1400" b="1" dirty="0">
              <a:solidFill>
                <a:schemeClr val="tx2">
                  <a:lumMod val="50000"/>
                </a:schemeClr>
              </a:solidFill>
              <a:latin typeface="+mj-lt"/>
              <a:ea typeface="Times New Roman" panose="02020603050405020304" pitchFamily="18" charset="0"/>
              <a:cs typeface="Segoe UI Semilight" panose="020B0402040204020203" pitchFamily="34" charset="0"/>
            </a:endParaRPr>
          </a:p>
        </p:txBody>
      </p:sp>
      <p:sp>
        <p:nvSpPr>
          <p:cNvPr id="26" name="Title 7"/>
          <p:cNvSpPr txBox="1">
            <a:spLocks/>
          </p:cNvSpPr>
          <p:nvPr/>
        </p:nvSpPr>
        <p:spPr>
          <a:xfrm>
            <a:off x="444864" y="826378"/>
            <a:ext cx="2057400" cy="32427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ts val="2800"/>
              </a:lnSpc>
            </a:pPr>
            <a:r>
              <a:rPr lang="en-US" sz="3000" kern="0" dirty="0">
                <a:solidFill>
                  <a:srgbClr val="FF7D01"/>
                </a:solidFill>
                <a:latin typeface="Trebuchet MS" panose="020B0603020202020204" pitchFamily="34" charset="0"/>
              </a:rPr>
              <a:t>MY STUDENT IS… </a:t>
            </a:r>
          </a:p>
        </p:txBody>
      </p:sp>
      <p:sp>
        <p:nvSpPr>
          <p:cNvPr id="31" name="Rectangle 30"/>
          <p:cNvSpPr/>
          <p:nvPr/>
        </p:nvSpPr>
        <p:spPr>
          <a:xfrm>
            <a:off x="3436807" y="154746"/>
            <a:ext cx="5566505" cy="292388"/>
          </a:xfrm>
          <a:prstGeom prst="rect">
            <a:avLst/>
          </a:prstGeom>
          <a:solidFill>
            <a:srgbClr val="FF7D01"/>
          </a:solidFill>
          <a:ln w="38100">
            <a:solidFill>
              <a:schemeClr val="bg1">
                <a:lumMod val="95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ELIGIBLE PROGRAMS</a:t>
            </a:r>
          </a:p>
        </p:txBody>
      </p:sp>
      <p:sp>
        <p:nvSpPr>
          <p:cNvPr id="32" name="Rectangle 31"/>
          <p:cNvSpPr/>
          <p:nvPr/>
        </p:nvSpPr>
        <p:spPr>
          <a:xfrm>
            <a:off x="3436807" y="1851565"/>
            <a:ext cx="5574971" cy="292388"/>
          </a:xfrm>
          <a:prstGeom prst="rect">
            <a:avLst/>
          </a:prstGeom>
          <a:solidFill>
            <a:srgbClr val="FF7D01"/>
          </a:solidFill>
          <a:ln w="38100">
            <a:solidFill>
              <a:schemeClr val="bg1">
                <a:lumMod val="95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ELIGIBLE AGES</a:t>
            </a:r>
          </a:p>
        </p:txBody>
      </p:sp>
      <p:sp>
        <p:nvSpPr>
          <p:cNvPr id="35" name="Rectangle 34"/>
          <p:cNvSpPr/>
          <p:nvPr/>
        </p:nvSpPr>
        <p:spPr>
          <a:xfrm>
            <a:off x="3436806" y="3453669"/>
            <a:ext cx="5554794" cy="292388"/>
          </a:xfrm>
          <a:prstGeom prst="rect">
            <a:avLst/>
          </a:prstGeom>
          <a:solidFill>
            <a:srgbClr val="FF7D01"/>
          </a:solidFill>
          <a:ln w="38100">
            <a:solidFill>
              <a:schemeClr val="bg2">
                <a:lumMod val="20000"/>
                <a:lumOff val="80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RESIDENCY REQUIREMENTS</a:t>
            </a:r>
          </a:p>
        </p:txBody>
      </p:sp>
      <p:sp>
        <p:nvSpPr>
          <p:cNvPr id="37" name="Rectangle 36"/>
          <p:cNvSpPr/>
          <p:nvPr/>
        </p:nvSpPr>
        <p:spPr>
          <a:xfrm>
            <a:off x="3472115" y="3770905"/>
            <a:ext cx="4936968" cy="258532"/>
          </a:xfrm>
          <a:prstGeom prst="rect">
            <a:avLst/>
          </a:prstGeom>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spcBef>
                <a:spcPts val="300"/>
              </a:spcBef>
              <a:spcAft>
                <a:spcPts val="600"/>
              </a:spcAft>
            </a:pPr>
            <a:r>
              <a:rPr lang="en-US" sz="1200" dirty="0">
                <a:solidFill>
                  <a:schemeClr val="tx2">
                    <a:lumMod val="75000"/>
                  </a:schemeClr>
                </a:solidFill>
                <a:latin typeface="Segoe UI Semilight"/>
                <a:ea typeface="Times New Roman" panose="02020603050405020304" pitchFamily="18" charset="0"/>
                <a:cs typeface="Segoe UI Semilight"/>
              </a:rPr>
              <a:t>Students identify as </a:t>
            </a:r>
            <a:r>
              <a:rPr lang="en-US" sz="1200" b="1" u="sng" dirty="0">
                <a:solidFill>
                  <a:schemeClr val="tx2">
                    <a:lumMod val="75000"/>
                  </a:schemeClr>
                </a:solidFill>
                <a:latin typeface="Segoe UI Semilight"/>
                <a:ea typeface="Times New Roman" panose="02020603050405020304" pitchFamily="18" charset="0"/>
                <a:cs typeface="Segoe UI Semilight"/>
              </a:rPr>
              <a:t>any of the following</a:t>
            </a:r>
            <a:r>
              <a:rPr lang="en-US" sz="1200" b="1" dirty="0">
                <a:solidFill>
                  <a:schemeClr val="tx2">
                    <a:lumMod val="75000"/>
                  </a:schemeClr>
                </a:solidFill>
                <a:latin typeface="Segoe UI Semilight"/>
                <a:ea typeface="Times New Roman" panose="02020603050405020304" pitchFamily="18" charset="0"/>
                <a:cs typeface="Segoe UI Semilight"/>
              </a:rPr>
              <a:t> </a:t>
            </a:r>
            <a:r>
              <a:rPr lang="en-US" sz="1200" dirty="0">
                <a:solidFill>
                  <a:schemeClr val="tx2">
                    <a:lumMod val="75000"/>
                  </a:schemeClr>
                </a:solidFill>
                <a:latin typeface="Segoe UI Semilight"/>
                <a:ea typeface="Times New Roman" panose="02020603050405020304" pitchFamily="18" charset="0"/>
                <a:cs typeface="Segoe UI Semilight"/>
              </a:rPr>
              <a:t>as of the </a:t>
            </a:r>
            <a:r>
              <a:rPr lang="en-US" sz="1200" b="1" dirty="0">
                <a:solidFill>
                  <a:schemeClr val="tx2">
                    <a:lumMod val="75000"/>
                  </a:schemeClr>
                </a:solidFill>
                <a:latin typeface="Segoe UI Semilight"/>
                <a:ea typeface="Times New Roman" panose="02020603050405020304" pitchFamily="18" charset="0"/>
                <a:cs typeface="Segoe UI Semilight"/>
              </a:rPr>
              <a:t>September count date</a:t>
            </a:r>
            <a:endParaRPr lang="en-US" sz="1200" b="1" dirty="0">
              <a:solidFill>
                <a:schemeClr val="tx2">
                  <a:lumMod val="75000"/>
                </a:schemeClr>
              </a:solidFill>
              <a:latin typeface="Segoe UI Semilight" panose="020B0402040204020203" pitchFamily="34" charset="0"/>
              <a:ea typeface="Times New Roman" panose="02020603050405020304" pitchFamily="18" charset="0"/>
              <a:cs typeface="Segoe UI Semilight" panose="020B0402040204020203" pitchFamily="34" charset="0"/>
            </a:endParaRPr>
          </a:p>
        </p:txBody>
      </p:sp>
      <p:sp>
        <p:nvSpPr>
          <p:cNvPr id="19" name="TextBox 18"/>
          <p:cNvSpPr txBox="1"/>
          <p:nvPr/>
        </p:nvSpPr>
        <p:spPr>
          <a:xfrm>
            <a:off x="194735" y="154746"/>
            <a:ext cx="1589460" cy="341632"/>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b="1" dirty="0">
                <a:solidFill>
                  <a:schemeClr val="tx2">
                    <a:lumMod val="50000"/>
                  </a:schemeClr>
                </a:solidFill>
                <a:latin typeface="+mj-lt"/>
                <a:cs typeface="Segoe UI Semilight" panose="020B0402040204020203" pitchFamily="34" charset="0"/>
              </a:rPr>
              <a:t>Example 2</a:t>
            </a:r>
          </a:p>
        </p:txBody>
      </p:sp>
      <p:sp>
        <p:nvSpPr>
          <p:cNvPr id="21" name="Rectangle 20"/>
          <p:cNvSpPr/>
          <p:nvPr/>
        </p:nvSpPr>
        <p:spPr>
          <a:xfrm>
            <a:off x="171098" y="4150054"/>
            <a:ext cx="3124200" cy="523220"/>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r>
              <a:rPr lang="en-US" sz="1400" b="1" dirty="0">
                <a:solidFill>
                  <a:srgbClr val="FF7D01"/>
                </a:solidFill>
                <a:latin typeface="+mj-lt"/>
                <a:ea typeface="Times New Roman" panose="02020603050405020304" pitchFamily="18" charset="0"/>
                <a:cs typeface="Segoe UI Semilight" panose="020B0402040204020203" pitchFamily="34" charset="0"/>
              </a:rPr>
              <a:t>Yes! </a:t>
            </a:r>
            <a:r>
              <a:rPr lang="en-US" sz="1400" dirty="0">
                <a:solidFill>
                  <a:srgbClr val="FF7D01"/>
                </a:solidFill>
                <a:latin typeface="+mj-lt"/>
                <a:ea typeface="Times New Roman" panose="02020603050405020304" pitchFamily="18" charset="0"/>
                <a:cs typeface="Segoe UI Semilight" panose="020B0402040204020203" pitchFamily="34" charset="0"/>
              </a:rPr>
              <a:t>This student is eligible for inclusion on the Nominal Roll. </a:t>
            </a:r>
            <a:endParaRPr lang="en-US" sz="1400" b="1" dirty="0">
              <a:solidFill>
                <a:srgbClr val="FF7D01"/>
              </a:solidFill>
              <a:latin typeface="+mj-lt"/>
              <a:ea typeface="Times New Roman" panose="02020603050405020304" pitchFamily="18" charset="0"/>
              <a:cs typeface="Segoe UI Semilight" panose="020B0402040204020203" pitchFamily="34" charset="0"/>
            </a:endParaRPr>
          </a:p>
        </p:txBody>
      </p:sp>
      <p:sp>
        <p:nvSpPr>
          <p:cNvPr id="8" name="Rectangle 7">
            <a:extLst>
              <a:ext uri="{FF2B5EF4-FFF2-40B4-BE49-F238E27FC236}">
                <a16:creationId xmlns:a16="http://schemas.microsoft.com/office/drawing/2014/main" id="{2AD888FB-8BFB-7691-834A-E84D1572E9F6}"/>
              </a:ext>
            </a:extLst>
          </p:cNvPr>
          <p:cNvSpPr/>
          <p:nvPr/>
        </p:nvSpPr>
        <p:spPr>
          <a:xfrm>
            <a:off x="171098" y="3599863"/>
            <a:ext cx="3124200" cy="523220"/>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r>
              <a:rPr lang="en-US" sz="1400" i="1" dirty="0">
                <a:solidFill>
                  <a:srgbClr val="FF7D01"/>
                </a:solidFill>
                <a:latin typeface="+mj-lt"/>
                <a:ea typeface="Times New Roman" panose="02020603050405020304" pitchFamily="18" charset="0"/>
                <a:cs typeface="Segoe UI Semilight" panose="020B0402040204020203" pitchFamily="34" charset="0"/>
              </a:rPr>
              <a:t>Is the student eligible for the Nominal Roll?</a:t>
            </a:r>
          </a:p>
        </p:txBody>
      </p:sp>
      <p:sp>
        <p:nvSpPr>
          <p:cNvPr id="5" name="Slide Number Placeholder 4">
            <a:extLst>
              <a:ext uri="{FF2B5EF4-FFF2-40B4-BE49-F238E27FC236}">
                <a16:creationId xmlns:a16="http://schemas.microsoft.com/office/drawing/2014/main" id="{D84EC0A2-6CEC-1EDE-29F3-8EDFECB4E15E}"/>
              </a:ext>
            </a:extLst>
          </p:cNvPr>
          <p:cNvSpPr>
            <a:spLocks noGrp="1"/>
          </p:cNvSpPr>
          <p:nvPr>
            <p:ph type="sldNum" sz="quarter" idx="4"/>
          </p:nvPr>
        </p:nvSpPr>
        <p:spPr/>
        <p:txBody>
          <a:bodyPr/>
          <a:lstStyle/>
          <a:p>
            <a:pPr>
              <a:defRPr/>
            </a:pPr>
            <a:fld id="{E00B6E52-F07A-44C8-B7AE-D6EEC3D50429}" type="slidenum">
              <a:rPr lang="en-CA" smtClean="0"/>
              <a:pPr>
                <a:defRPr/>
              </a:pPr>
              <a:t>15</a:t>
            </a:fld>
            <a:endParaRPr lang="en-CA" dirty="0"/>
          </a:p>
        </p:txBody>
      </p:sp>
    </p:spTree>
    <p:extLst>
      <p:ext uri="{BB962C8B-B14F-4D97-AF65-F5344CB8AC3E}">
        <p14:creationId xmlns:p14="http://schemas.microsoft.com/office/powerpoint/2010/main" val="2909621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1000" fill="hold"/>
                                        <p:tgtEl>
                                          <p:spTgt spid="26">
                                            <p:txEl>
                                              <p:pRg st="0" end="0"/>
                                            </p:txEl>
                                          </p:spTgt>
                                        </p:tgtEl>
                                        <p:attrNameLst>
                                          <p:attrName>style.textDecorationUnderline</p:attrName>
                                        </p:attrNameLst>
                                      </p:cBhvr>
                                      <p:to>
                                        <p:strVal val="true"/>
                                      </p:to>
                                    </p:set>
                                  </p:childTnLst>
                                </p:cTn>
                              </p:par>
                              <p:par>
                                <p:cTn id="7" presetID="22" presetClass="entr" presetSubtype="8" fill="hold" nodeType="withEffect">
                                  <p:stCondLst>
                                    <p:cond delay="750"/>
                                  </p:stCondLst>
                                  <p:childTnLst>
                                    <p:set>
                                      <p:cBhvr>
                                        <p:cTn id="8" dur="1" fill="hold">
                                          <p:stCondLst>
                                            <p:cond delay="0"/>
                                          </p:stCondLst>
                                        </p:cTn>
                                        <p:tgtEl>
                                          <p:spTgt spid="30">
                                            <p:txEl>
                                              <p:pRg st="0" end="0"/>
                                            </p:txEl>
                                          </p:spTgt>
                                        </p:tgtEl>
                                        <p:attrNameLst>
                                          <p:attrName>style.visibility</p:attrName>
                                        </p:attrNameLst>
                                      </p:cBhvr>
                                      <p:to>
                                        <p:strVal val="visible"/>
                                      </p:to>
                                    </p:set>
                                    <p:animEffect transition="in" filter="wipe(left)">
                                      <p:cBhvr>
                                        <p:cTn id="9" dur="1000"/>
                                        <p:tgtEl>
                                          <p:spTgt spid="30">
                                            <p:txEl>
                                              <p:pRg st="0" end="0"/>
                                            </p:txEl>
                                          </p:spTgt>
                                        </p:tgtEl>
                                      </p:cBhvr>
                                    </p:animEffect>
                                  </p:childTnLst>
                                </p:cTn>
                              </p:par>
                            </p:childTnLst>
                          </p:cTn>
                        </p:par>
                        <p:par>
                          <p:cTn id="10" fill="hold">
                            <p:stCondLst>
                              <p:cond delay="1750"/>
                            </p:stCondLst>
                            <p:childTnLst>
                              <p:par>
                                <p:cTn id="11" presetID="22" presetClass="entr" presetSubtype="1" fill="hold" nodeType="afterEffect">
                                  <p:stCondLst>
                                    <p:cond delay="250"/>
                                  </p:stCondLst>
                                  <p:childTnLst>
                                    <p:set>
                                      <p:cBhvr>
                                        <p:cTn id="12" dur="1" fill="hold">
                                          <p:stCondLst>
                                            <p:cond delay="0"/>
                                          </p:stCondLst>
                                        </p:cTn>
                                        <p:tgtEl>
                                          <p:spTgt spid="30">
                                            <p:txEl>
                                              <p:pRg st="1" end="1"/>
                                            </p:txEl>
                                          </p:spTgt>
                                        </p:tgtEl>
                                        <p:attrNameLst>
                                          <p:attrName>style.visibility</p:attrName>
                                        </p:attrNameLst>
                                      </p:cBhvr>
                                      <p:to>
                                        <p:strVal val="visible"/>
                                      </p:to>
                                    </p:set>
                                    <p:animEffect transition="in" filter="wipe(up)">
                                      <p:cBhvr>
                                        <p:cTn id="13" dur="1000"/>
                                        <p:tgtEl>
                                          <p:spTgt spid="30">
                                            <p:txEl>
                                              <p:pRg st="1" end="1"/>
                                            </p:txEl>
                                          </p:spTgt>
                                        </p:tgtEl>
                                      </p:cBhvr>
                                    </p:animEffect>
                                  </p:childTnLst>
                                </p:cTn>
                              </p:par>
                            </p:childTnLst>
                          </p:cTn>
                        </p:par>
                        <p:par>
                          <p:cTn id="14" fill="hold">
                            <p:stCondLst>
                              <p:cond delay="3000"/>
                            </p:stCondLst>
                            <p:childTnLst>
                              <p:par>
                                <p:cTn id="15" presetID="22" presetClass="entr" presetSubtype="1" fill="hold" nodeType="afterEffect">
                                  <p:stCondLst>
                                    <p:cond delay="250"/>
                                  </p:stCondLst>
                                  <p:childTnLst>
                                    <p:set>
                                      <p:cBhvr>
                                        <p:cTn id="16" dur="1" fill="hold">
                                          <p:stCondLst>
                                            <p:cond delay="0"/>
                                          </p:stCondLst>
                                        </p:cTn>
                                        <p:tgtEl>
                                          <p:spTgt spid="30">
                                            <p:txEl>
                                              <p:pRg st="2" end="2"/>
                                            </p:txEl>
                                          </p:spTgt>
                                        </p:tgtEl>
                                        <p:attrNameLst>
                                          <p:attrName>style.visibility</p:attrName>
                                        </p:attrNameLst>
                                      </p:cBhvr>
                                      <p:to>
                                        <p:strVal val="visible"/>
                                      </p:to>
                                    </p:set>
                                    <p:animEffect transition="in" filter="wipe(up)">
                                      <p:cBhvr>
                                        <p:cTn id="17" dur="1000"/>
                                        <p:tgtEl>
                                          <p:spTgt spid="30">
                                            <p:txEl>
                                              <p:pRg st="2" end="2"/>
                                            </p:txEl>
                                          </p:spTgt>
                                        </p:tgtEl>
                                      </p:cBhvr>
                                    </p:animEffect>
                                  </p:childTnLst>
                                </p:cTn>
                              </p:par>
                            </p:childTnLst>
                          </p:cTn>
                        </p:par>
                        <p:par>
                          <p:cTn id="18" fill="hold">
                            <p:stCondLst>
                              <p:cond delay="4250"/>
                            </p:stCondLst>
                            <p:childTnLst>
                              <p:par>
                                <p:cTn id="19" presetID="22" presetClass="entr" presetSubtype="1" fill="hold" nodeType="afterEffect">
                                  <p:stCondLst>
                                    <p:cond delay="250"/>
                                  </p:stCondLst>
                                  <p:childTnLst>
                                    <p:set>
                                      <p:cBhvr>
                                        <p:cTn id="20" dur="1" fill="hold">
                                          <p:stCondLst>
                                            <p:cond delay="0"/>
                                          </p:stCondLst>
                                        </p:cTn>
                                        <p:tgtEl>
                                          <p:spTgt spid="30">
                                            <p:txEl>
                                              <p:pRg st="3" end="3"/>
                                            </p:txEl>
                                          </p:spTgt>
                                        </p:tgtEl>
                                        <p:attrNameLst>
                                          <p:attrName>style.visibility</p:attrName>
                                        </p:attrNameLst>
                                      </p:cBhvr>
                                      <p:to>
                                        <p:strVal val="visible"/>
                                      </p:to>
                                    </p:set>
                                    <p:animEffect transition="in" filter="wipe(up)">
                                      <p:cBhvr>
                                        <p:cTn id="21" dur="1000"/>
                                        <p:tgtEl>
                                          <p:spTgt spid="30">
                                            <p:txEl>
                                              <p:pRg st="3" end="3"/>
                                            </p:txEl>
                                          </p:spTgt>
                                        </p:tgtEl>
                                      </p:cBhvr>
                                    </p:animEffect>
                                  </p:childTnLst>
                                </p:cTn>
                              </p:par>
                            </p:childTnLst>
                          </p:cTn>
                        </p:par>
                        <p:par>
                          <p:cTn id="22" fill="hold">
                            <p:stCondLst>
                              <p:cond delay="5500"/>
                            </p:stCondLst>
                            <p:childTnLst>
                              <p:par>
                                <p:cTn id="23" presetID="22" presetClass="entr" presetSubtype="8" fill="hold" grpId="0" nodeType="afterEffect">
                                  <p:stCondLst>
                                    <p:cond delay="50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7">
                                            <p:txEl>
                                              <p:pRg st="2" end="2"/>
                                            </p:txEl>
                                          </p:spTgt>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7">
                                            <p:txEl>
                                              <p:pRg st="0" end="0"/>
                                            </p:txEl>
                                          </p:spTgt>
                                        </p:tgtEl>
                                        <p:attrNameLst>
                                          <p:attrName>style.visibility</p:attrName>
                                        </p:attrNameLst>
                                      </p:cBhvr>
                                      <p:to>
                                        <p:strVal val="visible"/>
                                      </p:to>
                                    </p:set>
                                  </p:childTnLst>
                                </p:cTn>
                              </p:par>
                              <p:par>
                                <p:cTn id="36" presetID="26" presetClass="emph" presetSubtype="0" fill="hold" nodeType="withEffect">
                                  <p:stCondLst>
                                    <p:cond delay="0"/>
                                  </p:stCondLst>
                                  <p:childTnLst>
                                    <p:animEffect transition="out" filter="fade">
                                      <p:cBhvr>
                                        <p:cTn id="37" dur="500" tmFilter="0, 0; .2, .5; .8, .5; 1, 0"/>
                                        <p:tgtEl>
                                          <p:spTgt spid="7">
                                            <p:txEl>
                                              <p:pRg st="0" end="0"/>
                                            </p:txEl>
                                          </p:spTgt>
                                        </p:tgtEl>
                                      </p:cBhvr>
                                    </p:animEffect>
                                    <p:animScale>
                                      <p:cBhvr>
                                        <p:cTn id="38" dur="250" autoRev="1" fill="hold"/>
                                        <p:tgtEl>
                                          <p:spTgt spid="7">
                                            <p:txEl>
                                              <p:pRg st="0" end="0"/>
                                            </p:txEl>
                                          </p:spTgt>
                                        </p:tgtEl>
                                      </p:cBhvr>
                                      <p:by x="105000" y="105000"/>
                                    </p:animScale>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
                                            <p:txEl>
                                              <p:pRg st="0" end="0"/>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
                                            <p:txEl>
                                              <p:pRg st="2" end="2"/>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
                                            <p:txEl>
                                              <p:pRg st="1" end="1"/>
                                            </p:txEl>
                                          </p:spTgt>
                                        </p:tgtEl>
                                        <p:attrNameLst>
                                          <p:attrName>style.visibility</p:attrName>
                                        </p:attrNameLst>
                                      </p:cBhvr>
                                      <p:to>
                                        <p:strVal val="visible"/>
                                      </p:to>
                                    </p:set>
                                  </p:childTnLst>
                                </p:cTn>
                              </p:par>
                              <p:par>
                                <p:cTn id="49" presetID="26" presetClass="emph" presetSubtype="0" fill="hold" nodeType="withEffect">
                                  <p:stCondLst>
                                    <p:cond delay="0"/>
                                  </p:stCondLst>
                                  <p:childTnLst>
                                    <p:animEffect transition="out" filter="fade">
                                      <p:cBhvr>
                                        <p:cTn id="50" dur="500" tmFilter="0, 0; .2, .5; .8, .5; 1, 0"/>
                                        <p:tgtEl>
                                          <p:spTgt spid="4">
                                            <p:txEl>
                                              <p:pRg st="1" end="1"/>
                                            </p:txEl>
                                          </p:spTgt>
                                        </p:tgtEl>
                                      </p:cBhvr>
                                    </p:animEffect>
                                    <p:animScale>
                                      <p:cBhvr>
                                        <p:cTn id="51" dur="250" autoRev="1" fill="hold"/>
                                        <p:tgtEl>
                                          <p:spTgt spid="4">
                                            <p:txEl>
                                              <p:pRg st="1" end="1"/>
                                            </p:txEl>
                                          </p:spTgt>
                                        </p:tgtEl>
                                      </p:cBhvr>
                                      <p:by x="105000" y="105000"/>
                                    </p:animScale>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9"/>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9">
                                            <p:txEl>
                                              <p:pRg st="1" end="1"/>
                                            </p:txEl>
                                          </p:spTgt>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1000"/>
                                        <p:tgtEl>
                                          <p:spTgt spid="21"/>
                                        </p:tgtEl>
                                      </p:cBhvr>
                                    </p:animEffect>
                                    <p:anim calcmode="lin" valueType="num">
                                      <p:cBhvr>
                                        <p:cTn id="67" dur="1000" fill="hold"/>
                                        <p:tgtEl>
                                          <p:spTgt spid="21"/>
                                        </p:tgtEl>
                                        <p:attrNameLst>
                                          <p:attrName>ppt_x</p:attrName>
                                        </p:attrNameLst>
                                      </p:cBhvr>
                                      <p:tavLst>
                                        <p:tav tm="0">
                                          <p:val>
                                            <p:strVal val="#ppt_x"/>
                                          </p:val>
                                        </p:tav>
                                        <p:tav tm="100000">
                                          <p:val>
                                            <p:strVal val="#ppt_x"/>
                                          </p:val>
                                        </p:tav>
                                      </p:tavLst>
                                    </p:anim>
                                    <p:anim calcmode="lin" valueType="num">
                                      <p:cBhvr>
                                        <p:cTn id="6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animBg="1"/>
      <p:bldP spid="7" grpId="0" animBg="1"/>
      <p:bldP spid="21"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3540027" y="3996517"/>
            <a:ext cx="5514552" cy="1015663"/>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71446" indent="-171446">
              <a:lnSpc>
                <a:spcPct val="100000"/>
              </a:lnSpc>
              <a:spcBef>
                <a:spcPts val="0"/>
              </a:spcBef>
              <a:spcAft>
                <a:spcPts val="0"/>
              </a:spcAft>
              <a:buFont typeface="Arial" panose="020B0604020202020204" pitchFamily="34" charset="0"/>
              <a:buChar char="•"/>
              <a:tabLst>
                <a:tab pos="514337" algn="l"/>
              </a:tabLst>
            </a:pPr>
            <a:r>
              <a:rPr lang="en-US" sz="1200" dirty="0">
                <a:solidFill>
                  <a:schemeClr val="tx2">
                    <a:lumMod val="20000"/>
                    <a:lumOff val="80000"/>
                  </a:schemeClr>
                </a:solidFill>
                <a:latin typeface="Segoe UI Semilight" panose="020B0402040204020203" pitchFamily="34" charset="0"/>
                <a:ea typeface="Times New Roman" panose="02020603050405020304" pitchFamily="18" charset="0"/>
                <a:cs typeface="Segoe UI Semilight" panose="020B0402040204020203" pitchFamily="34" charset="0"/>
              </a:rPr>
              <a:t>Registered First Nations student (status) ordinarily resident on reserve or leased reserve lands	  </a:t>
            </a:r>
          </a:p>
          <a:p>
            <a:pPr marL="171446" indent="-171446">
              <a:lnSpc>
                <a:spcPct val="100000"/>
              </a:lnSpc>
              <a:spcBef>
                <a:spcPts val="0"/>
              </a:spcBef>
              <a:spcAft>
                <a:spcPts val="0"/>
              </a:spcAft>
              <a:buFont typeface="Arial" panose="020B0604020202020204" pitchFamily="34" charset="0"/>
              <a:buChar char="•"/>
              <a:tabLst>
                <a:tab pos="514337" algn="l"/>
              </a:tabLst>
            </a:pPr>
            <a:r>
              <a:rPr lang="en-US" sz="1200" dirty="0">
                <a:solidFill>
                  <a:schemeClr val="tx2">
                    <a:lumMod val="20000"/>
                    <a:lumOff val="80000"/>
                  </a:schemeClr>
                </a:solidFill>
                <a:latin typeface="Segoe UI Semilight" panose="020B0402040204020203" pitchFamily="34" charset="0"/>
                <a:ea typeface="Times New Roman" panose="02020603050405020304" pitchFamily="18" charset="0"/>
                <a:cs typeface="Segoe UI Semilight" panose="020B0402040204020203" pitchFamily="34" charset="0"/>
              </a:rPr>
              <a:t>Non-registered First Nations student (non-status) or other Indigenous students ordinarily resident on reserve</a:t>
            </a:r>
          </a:p>
          <a:p>
            <a:pPr marL="171446" indent="-171446">
              <a:lnSpc>
                <a:spcPct val="100000"/>
              </a:lnSpc>
              <a:spcBef>
                <a:spcPts val="0"/>
              </a:spcBef>
              <a:spcAft>
                <a:spcPts val="0"/>
              </a:spcAft>
              <a:buFont typeface="Arial" panose="020B0604020202020204" pitchFamily="34" charset="0"/>
              <a:buChar char="•"/>
            </a:pPr>
            <a:r>
              <a:rPr lang="en-US" sz="1200" dirty="0">
                <a:solidFill>
                  <a:schemeClr val="tx2">
                    <a:lumMod val="20000"/>
                    <a:lumOff val="80000"/>
                  </a:schemeClr>
                </a:solidFill>
                <a:latin typeface="Segoe UI Semilight" panose="020B0402040204020203" pitchFamily="34" charset="0"/>
                <a:ea typeface="Times New Roman" panose="02020603050405020304" pitchFamily="18" charset="0"/>
                <a:cs typeface="Segoe UI Semilight" panose="020B0402040204020203" pitchFamily="34" charset="0"/>
              </a:rPr>
              <a:t>Non-Indigenous student ordinarily resident on reserve</a:t>
            </a:r>
          </a:p>
        </p:txBody>
      </p:sp>
      <p:sp>
        <p:nvSpPr>
          <p:cNvPr id="5" name="Rectangle 4">
            <a:extLst>
              <a:ext uri="{FF2B5EF4-FFF2-40B4-BE49-F238E27FC236}">
                <a16:creationId xmlns:a16="http://schemas.microsoft.com/office/drawing/2014/main" id="{3C5E5F0F-D5ED-CAEC-FD11-DE597B999C0C}"/>
              </a:ext>
            </a:extLst>
          </p:cNvPr>
          <p:cNvSpPr/>
          <p:nvPr/>
        </p:nvSpPr>
        <p:spPr>
          <a:xfrm>
            <a:off x="3540027" y="3996516"/>
            <a:ext cx="5514552" cy="1015663"/>
          </a:xfrm>
          <a:prstGeom prst="rect">
            <a:avLst/>
          </a:prstGeom>
          <a:solidFill>
            <a:schemeClr val="bg1"/>
          </a:solid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71446" indent="-171446">
              <a:lnSpc>
                <a:spcPct val="100000"/>
              </a:lnSpc>
              <a:spcBef>
                <a:spcPts val="0"/>
              </a:spcBef>
              <a:spcAft>
                <a:spcPts val="0"/>
              </a:spcAft>
              <a:buFont typeface="Arial" panose="020B0604020202020204" pitchFamily="34" charset="0"/>
              <a:buChar char="•"/>
              <a:tabLst>
                <a:tab pos="514337" algn="l"/>
              </a:tabLst>
            </a:pPr>
            <a:r>
              <a:rPr lang="en-US" sz="1200" dirty="0">
                <a:solidFill>
                  <a:srgbClr val="00B050"/>
                </a:solidFill>
                <a:latin typeface="+mn-lt"/>
                <a:ea typeface="Times New Roman" panose="02020603050405020304" pitchFamily="18" charset="0"/>
                <a:cs typeface="Segoe UI Semilight" panose="020B0402040204020203" pitchFamily="34" charset="0"/>
              </a:rPr>
              <a:t>Registered First Nations student (status) ordinarily resident on reserve or leased reserve lands</a:t>
            </a:r>
          </a:p>
          <a:p>
            <a:pPr marL="171446" indent="-171446">
              <a:lnSpc>
                <a:spcPct val="100000"/>
              </a:lnSpc>
              <a:spcBef>
                <a:spcPts val="0"/>
              </a:spcBef>
              <a:spcAft>
                <a:spcPts val="0"/>
              </a:spcAft>
              <a:buFont typeface="Arial" panose="020B0604020202020204" pitchFamily="34" charset="0"/>
              <a:buChar char="•"/>
              <a:tabLst>
                <a:tab pos="514337" algn="l"/>
              </a:tabLst>
            </a:pPr>
            <a:r>
              <a:rPr lang="en-US" sz="1200" dirty="0">
                <a:solidFill>
                  <a:srgbClr val="00B050"/>
                </a:solidFill>
                <a:latin typeface="+mn-lt"/>
                <a:ea typeface="Times New Roman" panose="02020603050405020304" pitchFamily="18" charset="0"/>
                <a:cs typeface="Segoe UI Semilight" panose="020B0402040204020203" pitchFamily="34" charset="0"/>
              </a:rPr>
              <a:t>Non-registered First Nations student (non-status) or other Indigenous students ordinarily resident on reserve</a:t>
            </a:r>
          </a:p>
          <a:p>
            <a:pPr marL="171446" indent="-171446">
              <a:lnSpc>
                <a:spcPct val="100000"/>
              </a:lnSpc>
              <a:spcBef>
                <a:spcPts val="0"/>
              </a:spcBef>
              <a:spcAft>
                <a:spcPts val="0"/>
              </a:spcAft>
              <a:buFont typeface="Arial" panose="020B0604020202020204" pitchFamily="34" charset="0"/>
              <a:buChar char="•"/>
            </a:pPr>
            <a:r>
              <a:rPr lang="en-US" sz="1200" dirty="0">
                <a:solidFill>
                  <a:srgbClr val="00B050"/>
                </a:solidFill>
                <a:latin typeface="+mn-lt"/>
                <a:ea typeface="Times New Roman" panose="02020603050405020304" pitchFamily="18" charset="0"/>
                <a:cs typeface="Segoe UI Semilight" panose="020B0402040204020203" pitchFamily="34" charset="0"/>
              </a:rPr>
              <a:t>Non-Indigenous student ordinarily resident on reserve.</a:t>
            </a:r>
          </a:p>
        </p:txBody>
      </p:sp>
      <p:sp>
        <p:nvSpPr>
          <p:cNvPr id="33" name="Rectangle 32"/>
          <p:cNvSpPr/>
          <p:nvPr/>
        </p:nvSpPr>
        <p:spPr>
          <a:xfrm>
            <a:off x="3540028" y="2190751"/>
            <a:ext cx="5404677" cy="1384995"/>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spcBef>
                <a:spcPts val="0"/>
              </a:spcBef>
              <a:spcAft>
                <a:spcPts val="0"/>
              </a:spcAft>
              <a:buFont typeface="Arial" panose="020B0604020202020204" pitchFamily="34" charset="0"/>
              <a:buChar char="•"/>
            </a:pPr>
            <a:r>
              <a:rPr lang="en-US" sz="1200" b="1" dirty="0">
                <a:solidFill>
                  <a:schemeClr val="tx2">
                    <a:lumMod val="20000"/>
                    <a:lumOff val="80000"/>
                  </a:schemeClr>
                </a:solidFill>
                <a:latin typeface="Segoe UI Semilight" panose="020B0402040204020203" pitchFamily="34" charset="0"/>
                <a:ea typeface="Times New Roman" panose="02020603050405020304" pitchFamily="18" charset="0"/>
                <a:cs typeface="Segoe UI Semilight" panose="020B0402040204020203" pitchFamily="34" charset="0"/>
              </a:rPr>
              <a:t>Age 4</a:t>
            </a:r>
            <a:r>
              <a:rPr lang="en-US" sz="1200" dirty="0">
                <a:solidFill>
                  <a:schemeClr val="tx2">
                    <a:lumMod val="20000"/>
                    <a:lumOff val="80000"/>
                  </a:schemeClr>
                </a:solidFill>
                <a:latin typeface="Segoe UI Semilight" panose="020B0402040204020203" pitchFamily="34" charset="0"/>
                <a:ea typeface="Times New Roman" panose="02020603050405020304" pitchFamily="18" charset="0"/>
                <a:cs typeface="Segoe UI Semilight" panose="020B0402040204020203" pitchFamily="34" charset="0"/>
              </a:rPr>
              <a:t> by December 31 of the current school year and enrolled in an ISC approved Kindergarten 4 (K4) program operated by a First Nations school or a First Nations operated early childhood program.</a:t>
            </a:r>
          </a:p>
          <a:p>
            <a:pPr marL="285743" indent="-285743">
              <a:lnSpc>
                <a:spcPct val="100000"/>
              </a:lnSpc>
              <a:spcBef>
                <a:spcPts val="0"/>
              </a:spcBef>
              <a:spcAft>
                <a:spcPts val="0"/>
              </a:spcAft>
              <a:buFont typeface="Arial" panose="020B0604020202020204" pitchFamily="34" charset="0"/>
              <a:buChar char="•"/>
            </a:pPr>
            <a:r>
              <a:rPr lang="en-CA" sz="1200" b="1" dirty="0">
                <a:solidFill>
                  <a:schemeClr val="tx2">
                    <a:lumMod val="20000"/>
                    <a:lumOff val="80000"/>
                  </a:schemeClr>
                </a:solidFill>
                <a:latin typeface="Segoe UI Semilight" panose="020B0402040204020203" pitchFamily="34" charset="0"/>
                <a:cs typeface="Segoe UI Semilight" panose="020B0402040204020203" pitchFamily="34" charset="0"/>
              </a:rPr>
              <a:t>Age 5 to 21 </a:t>
            </a:r>
            <a:r>
              <a:rPr lang="en-CA" sz="1200" dirty="0">
                <a:solidFill>
                  <a:schemeClr val="tx2">
                    <a:lumMod val="20000"/>
                    <a:lumOff val="80000"/>
                  </a:schemeClr>
                </a:solidFill>
                <a:latin typeface="Segoe UI Semilight" panose="020B0402040204020203" pitchFamily="34" charset="0"/>
                <a:cs typeface="Segoe UI Semilight" panose="020B0402040204020203" pitchFamily="34" charset="0"/>
              </a:rPr>
              <a:t>(students are considered to be “school age” to the completion of the school year in which they turn 21). </a:t>
            </a:r>
            <a:endParaRPr lang="en-US" sz="1200" dirty="0">
              <a:solidFill>
                <a:schemeClr val="tx2">
                  <a:lumMod val="20000"/>
                  <a:lumOff val="80000"/>
                </a:schemeClr>
              </a:solidFill>
              <a:latin typeface="Segoe UI Semilight" panose="020B0402040204020203" pitchFamily="34" charset="0"/>
              <a:cs typeface="Segoe UI Semilight" panose="020B0402040204020203" pitchFamily="34" charset="0"/>
            </a:endParaRPr>
          </a:p>
          <a:p>
            <a:pPr marL="285743" indent="-285743">
              <a:lnSpc>
                <a:spcPct val="100000"/>
              </a:lnSpc>
              <a:spcBef>
                <a:spcPts val="0"/>
              </a:spcBef>
              <a:spcAft>
                <a:spcPts val="0"/>
              </a:spcAft>
              <a:buFont typeface="Arial" panose="020B0604020202020204" pitchFamily="34" charset="0"/>
              <a:buChar char="•"/>
            </a:pPr>
            <a:r>
              <a:rPr lang="en-US" sz="1200" b="1" dirty="0">
                <a:solidFill>
                  <a:schemeClr val="tx2">
                    <a:lumMod val="20000"/>
                    <a:lumOff val="80000"/>
                  </a:schemeClr>
                </a:solidFill>
                <a:latin typeface="Segoe UI Semilight" panose="020B0402040204020203" pitchFamily="34" charset="0"/>
                <a:cs typeface="Segoe UI Semilight" panose="020B0402040204020203" pitchFamily="34" charset="0"/>
              </a:rPr>
              <a:t>Age 19 or older</a:t>
            </a:r>
            <a:r>
              <a:rPr lang="en-US" sz="1200" dirty="0">
                <a:solidFill>
                  <a:schemeClr val="tx2">
                    <a:lumMod val="20000"/>
                    <a:lumOff val="80000"/>
                  </a:schemeClr>
                </a:solidFill>
                <a:latin typeface="Segoe UI Semilight" panose="020B0402040204020203" pitchFamily="34" charset="0"/>
                <a:cs typeface="Segoe UI Semilight" panose="020B0402040204020203" pitchFamily="34" charset="0"/>
              </a:rPr>
              <a:t> (born prior to July 1 of the current school year).</a:t>
            </a:r>
          </a:p>
          <a:p>
            <a:pPr marL="285743" indent="-285743">
              <a:lnSpc>
                <a:spcPct val="100000"/>
              </a:lnSpc>
              <a:spcBef>
                <a:spcPts val="0"/>
              </a:spcBef>
              <a:spcAft>
                <a:spcPts val="0"/>
              </a:spcAft>
              <a:buFont typeface="Arial" panose="020B0604020202020204" pitchFamily="34" charset="0"/>
              <a:buChar char="•"/>
            </a:pPr>
            <a:endParaRPr lang="en-US" sz="1200" dirty="0">
              <a:solidFill>
                <a:schemeClr val="tx2">
                  <a:lumMod val="75000"/>
                </a:schemeClr>
              </a:solidFill>
              <a:latin typeface="Arial" panose="020B0604020202020204" pitchFamily="34" charset="0"/>
              <a:ea typeface="Times New Roman" panose="02020603050405020304" pitchFamily="18" charset="0"/>
            </a:endParaRPr>
          </a:p>
        </p:txBody>
      </p:sp>
      <p:sp>
        <p:nvSpPr>
          <p:cNvPr id="4" name="Rectangle 3">
            <a:extLst>
              <a:ext uri="{FF2B5EF4-FFF2-40B4-BE49-F238E27FC236}">
                <a16:creationId xmlns:a16="http://schemas.microsoft.com/office/drawing/2014/main" id="{6CB26D3B-15E8-C788-C8F7-A810E77B4A16}"/>
              </a:ext>
            </a:extLst>
          </p:cNvPr>
          <p:cNvSpPr/>
          <p:nvPr/>
        </p:nvSpPr>
        <p:spPr>
          <a:xfrm>
            <a:off x="3540028" y="2190750"/>
            <a:ext cx="5404677" cy="1200329"/>
          </a:xfrm>
          <a:prstGeom prst="rect">
            <a:avLst/>
          </a:prstGeom>
          <a:solidFill>
            <a:schemeClr val="bg1"/>
          </a:solid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spcBef>
                <a:spcPts val="0"/>
              </a:spcBef>
              <a:spcAft>
                <a:spcPts val="0"/>
              </a:spcAft>
              <a:buFont typeface="Arial" panose="020B0604020202020204" pitchFamily="34" charset="0"/>
              <a:buChar char="•"/>
            </a:pPr>
            <a:r>
              <a:rPr lang="en-US" sz="1200" b="1" dirty="0">
                <a:solidFill>
                  <a:schemeClr val="tx2">
                    <a:lumMod val="60000"/>
                    <a:lumOff val="40000"/>
                  </a:schemeClr>
                </a:solidFill>
                <a:latin typeface="Segoe UI Semilight" panose="020B0402040204020203" pitchFamily="34" charset="0"/>
                <a:ea typeface="Times New Roman" panose="02020603050405020304" pitchFamily="18" charset="0"/>
                <a:cs typeface="Segoe UI Semilight" panose="020B0402040204020203" pitchFamily="34" charset="0"/>
              </a:rPr>
              <a:t>Age 4</a:t>
            </a:r>
            <a:r>
              <a:rPr lang="en-US" sz="1200" dirty="0">
                <a:solidFill>
                  <a:schemeClr val="tx2">
                    <a:lumMod val="60000"/>
                    <a:lumOff val="40000"/>
                  </a:schemeClr>
                </a:solidFill>
                <a:latin typeface="Segoe UI Semilight" panose="020B0402040204020203" pitchFamily="34" charset="0"/>
                <a:ea typeface="Times New Roman" panose="02020603050405020304" pitchFamily="18" charset="0"/>
                <a:cs typeface="Segoe UI Semilight" panose="020B0402040204020203" pitchFamily="34" charset="0"/>
              </a:rPr>
              <a:t> by December 31 of the current school year and enrolled in an ISC approved Kindergarten 4 (K4) program operated by a First Nations school or a First Nations operated early childhood program.</a:t>
            </a:r>
          </a:p>
          <a:p>
            <a:pPr marL="285743" indent="-285743">
              <a:lnSpc>
                <a:spcPct val="100000"/>
              </a:lnSpc>
              <a:spcBef>
                <a:spcPts val="0"/>
              </a:spcBef>
              <a:spcAft>
                <a:spcPts val="0"/>
              </a:spcAft>
              <a:buFont typeface="Arial" panose="020B0604020202020204" pitchFamily="34" charset="0"/>
              <a:buChar char="•"/>
            </a:pPr>
            <a:r>
              <a:rPr lang="en-CA" sz="1200" b="1" dirty="0">
                <a:solidFill>
                  <a:schemeClr val="tx2">
                    <a:lumMod val="60000"/>
                    <a:lumOff val="40000"/>
                  </a:schemeClr>
                </a:solidFill>
                <a:latin typeface="Segoe UI Semilight" panose="020B0402040204020203" pitchFamily="34" charset="0"/>
                <a:cs typeface="Segoe UI Semilight" panose="020B0402040204020203" pitchFamily="34" charset="0"/>
              </a:rPr>
              <a:t>Age 5 to 21 </a:t>
            </a:r>
            <a:r>
              <a:rPr lang="en-CA" sz="1200" dirty="0">
                <a:solidFill>
                  <a:schemeClr val="tx2">
                    <a:lumMod val="60000"/>
                    <a:lumOff val="40000"/>
                  </a:schemeClr>
                </a:solidFill>
                <a:latin typeface="Segoe UI Semilight" panose="020B0402040204020203" pitchFamily="34" charset="0"/>
                <a:cs typeface="Segoe UI Semilight" panose="020B0402040204020203" pitchFamily="34" charset="0"/>
              </a:rPr>
              <a:t>(students are considered to be “school age” to the completion of the school year in which they turn 21). </a:t>
            </a:r>
            <a:endParaRPr lang="en-US" sz="1200" dirty="0">
              <a:solidFill>
                <a:schemeClr val="tx2">
                  <a:lumMod val="60000"/>
                  <a:lumOff val="40000"/>
                </a:schemeClr>
              </a:solidFill>
              <a:latin typeface="Segoe UI Semilight" panose="020B0402040204020203" pitchFamily="34" charset="0"/>
              <a:cs typeface="Segoe UI Semilight" panose="020B0402040204020203" pitchFamily="34" charset="0"/>
            </a:endParaRPr>
          </a:p>
          <a:p>
            <a:pPr marL="285743" indent="-285743">
              <a:lnSpc>
                <a:spcPct val="100000"/>
              </a:lnSpc>
              <a:spcBef>
                <a:spcPts val="0"/>
              </a:spcBef>
              <a:spcAft>
                <a:spcPts val="0"/>
              </a:spcAft>
              <a:buFont typeface="Arial" panose="020B0604020202020204" pitchFamily="34" charset="0"/>
              <a:buChar char="•"/>
            </a:pPr>
            <a:r>
              <a:rPr lang="en-US" sz="1200" b="1" dirty="0">
                <a:solidFill>
                  <a:srgbClr val="00B050"/>
                </a:solidFill>
                <a:latin typeface="+mn-lt"/>
                <a:cs typeface="Segoe UI Semilight" panose="020B0402040204020203" pitchFamily="34" charset="0"/>
              </a:rPr>
              <a:t>Age 22 or older</a:t>
            </a:r>
            <a:r>
              <a:rPr lang="en-US" sz="1200" dirty="0">
                <a:solidFill>
                  <a:srgbClr val="00B050"/>
                </a:solidFill>
                <a:latin typeface="+mn-lt"/>
                <a:cs typeface="Segoe UI Semilight" panose="020B0402040204020203" pitchFamily="34" charset="0"/>
              </a:rPr>
              <a:t> (born prior to July 1 of the current school year).</a:t>
            </a:r>
          </a:p>
        </p:txBody>
      </p:sp>
      <p:sp>
        <p:nvSpPr>
          <p:cNvPr id="3" name="Rectangle 2"/>
          <p:cNvSpPr/>
          <p:nvPr/>
        </p:nvSpPr>
        <p:spPr>
          <a:xfrm>
            <a:off x="3540028" y="660101"/>
            <a:ext cx="5752111" cy="1152367"/>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buFont typeface="Arial" panose="020B0604020202020204" pitchFamily="34" charset="0"/>
              <a:buChar char="•"/>
            </a:pPr>
            <a:r>
              <a:rPr lang="en-US" sz="1200" b="1" dirty="0">
                <a:solidFill>
                  <a:schemeClr val="tx2">
                    <a:lumMod val="20000"/>
                    <a:lumOff val="80000"/>
                  </a:schemeClr>
                </a:solidFill>
                <a:latin typeface="Segoe UI Semilight" panose="020B0402040204020203" pitchFamily="34" charset="0"/>
                <a:cs typeface="Segoe UI Semilight" panose="020B0402040204020203" pitchFamily="34" charset="0"/>
              </a:rPr>
              <a:t>Public school</a:t>
            </a:r>
            <a:r>
              <a:rPr lang="en-US" sz="1200" dirty="0">
                <a:solidFill>
                  <a:schemeClr val="tx2">
                    <a:lumMod val="20000"/>
                    <a:lumOff val="80000"/>
                  </a:schemeClr>
                </a:solidFill>
                <a:latin typeface="Segoe UI Semilight" panose="020B0402040204020203" pitchFamily="34" charset="0"/>
                <a:cs typeface="Segoe UI Semilight" panose="020B0402040204020203" pitchFamily="34" charset="0"/>
              </a:rPr>
              <a:t>;</a:t>
            </a:r>
            <a:endParaRPr lang="en-US" sz="1200" b="1" dirty="0">
              <a:solidFill>
                <a:schemeClr val="tx2">
                  <a:lumMod val="20000"/>
                  <a:lumOff val="80000"/>
                </a:schemeClr>
              </a:solidFill>
              <a:latin typeface="Segoe UI Semilight" panose="020B0402040204020203" pitchFamily="34" charset="0"/>
              <a:cs typeface="Segoe UI Semilight" panose="020B0402040204020203" pitchFamily="34" charset="0"/>
            </a:endParaRPr>
          </a:p>
          <a:p>
            <a:pPr marL="285743" indent="-285743">
              <a:lnSpc>
                <a:spcPct val="100000"/>
              </a:lnSpc>
              <a:buFont typeface="Arial" panose="020B0604020202020204" pitchFamily="34" charset="0"/>
              <a:buChar char="•"/>
            </a:pPr>
            <a:r>
              <a:rPr lang="en-US" sz="1200" b="1" dirty="0">
                <a:solidFill>
                  <a:schemeClr val="tx2">
                    <a:lumMod val="20000"/>
                    <a:lumOff val="80000"/>
                  </a:schemeClr>
                </a:solidFill>
                <a:latin typeface="Segoe UI Semilight" panose="020B0402040204020203" pitchFamily="34" charset="0"/>
                <a:cs typeface="Segoe UI Semilight" panose="020B0402040204020203" pitchFamily="34" charset="0"/>
              </a:rPr>
              <a:t>First Nation school </a:t>
            </a:r>
            <a:r>
              <a:rPr lang="en-US" sz="1200" dirty="0">
                <a:solidFill>
                  <a:schemeClr val="tx2">
                    <a:lumMod val="20000"/>
                    <a:lumOff val="80000"/>
                  </a:schemeClr>
                </a:solidFill>
                <a:latin typeface="Segoe UI Semilight" panose="020B0402040204020203" pitchFamily="34" charset="0"/>
                <a:cs typeface="Segoe UI Semilight" panose="020B0402040204020203" pitchFamily="34" charset="0"/>
              </a:rPr>
              <a:t>(including First Nation Independent Schools), Approved Adult Program, First Nations Early Childhood Education Program (for K4); or </a:t>
            </a:r>
          </a:p>
          <a:p>
            <a:pPr marL="285743" indent="-285743">
              <a:lnSpc>
                <a:spcPct val="100000"/>
              </a:lnSpc>
              <a:buFont typeface="Arial" panose="020B0604020202020204" pitchFamily="34" charset="0"/>
              <a:buChar char="•"/>
            </a:pPr>
            <a:r>
              <a:rPr lang="en-US" sz="1200" b="1" dirty="0">
                <a:solidFill>
                  <a:schemeClr val="tx2">
                    <a:lumMod val="20000"/>
                    <a:lumOff val="80000"/>
                  </a:schemeClr>
                </a:solidFill>
                <a:latin typeface="Segoe UI Semilight" panose="020B0402040204020203" pitchFamily="34" charset="0"/>
                <a:cs typeface="Segoe UI Semilight" panose="020B0402040204020203" pitchFamily="34" charset="0"/>
              </a:rPr>
              <a:t>Independent (private) school </a:t>
            </a:r>
            <a:r>
              <a:rPr lang="en-US" sz="1200" dirty="0">
                <a:solidFill>
                  <a:schemeClr val="tx2">
                    <a:lumMod val="20000"/>
                    <a:lumOff val="80000"/>
                  </a:schemeClr>
                </a:solidFill>
                <a:latin typeface="Segoe UI Semilight" panose="020B0402040204020203" pitchFamily="34" charset="0"/>
                <a:cs typeface="Segoe UI Semilight" panose="020B0402040204020203" pitchFamily="34" charset="0"/>
              </a:rPr>
              <a:t>(Group 1 &amp; 2) recognized by the province as an elementary/secondary institution</a:t>
            </a:r>
          </a:p>
        </p:txBody>
      </p:sp>
      <p:sp>
        <p:nvSpPr>
          <p:cNvPr id="7" name="Rectangle 6">
            <a:extLst>
              <a:ext uri="{FF2B5EF4-FFF2-40B4-BE49-F238E27FC236}">
                <a16:creationId xmlns:a16="http://schemas.microsoft.com/office/drawing/2014/main" id="{42B5FD22-223F-AAEA-512C-5F261398EABF}"/>
              </a:ext>
            </a:extLst>
          </p:cNvPr>
          <p:cNvSpPr/>
          <p:nvPr/>
        </p:nvSpPr>
        <p:spPr>
          <a:xfrm>
            <a:off x="3533557" y="658914"/>
            <a:ext cx="5519014" cy="1152367"/>
          </a:xfrm>
          <a:prstGeom prst="rect">
            <a:avLst/>
          </a:prstGeom>
          <a:solidFill>
            <a:schemeClr val="bg1"/>
          </a:solid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buFont typeface="Arial" panose="020B0604020202020204" pitchFamily="34" charset="0"/>
              <a:buChar char="•"/>
            </a:pPr>
            <a:r>
              <a:rPr lang="en-US" sz="1200" b="1" dirty="0">
                <a:solidFill>
                  <a:srgbClr val="00B050"/>
                </a:solidFill>
                <a:latin typeface="+mn-lt"/>
                <a:cs typeface="Segoe UI Semilight" panose="020B0402040204020203" pitchFamily="34" charset="0"/>
              </a:rPr>
              <a:t>Public school</a:t>
            </a:r>
            <a:r>
              <a:rPr lang="en-US" sz="1200" dirty="0">
                <a:solidFill>
                  <a:srgbClr val="00B050"/>
                </a:solidFill>
                <a:latin typeface="+mn-lt"/>
                <a:cs typeface="Segoe UI Semilight" panose="020B0402040204020203" pitchFamily="34" charset="0"/>
              </a:rPr>
              <a:t>;</a:t>
            </a:r>
            <a:endParaRPr lang="en-US" sz="1200" b="1" dirty="0">
              <a:solidFill>
                <a:srgbClr val="00B050"/>
              </a:solidFill>
              <a:latin typeface="+mn-lt"/>
              <a:cs typeface="Segoe UI Semilight" panose="020B0402040204020203" pitchFamily="34" charset="0"/>
            </a:endParaRPr>
          </a:p>
          <a:p>
            <a:pPr marL="285743" indent="-285743">
              <a:lnSpc>
                <a:spcPct val="100000"/>
              </a:lnSpc>
              <a:buFont typeface="Arial" panose="020B0604020202020204" pitchFamily="34" charset="0"/>
              <a:buChar char="•"/>
            </a:pPr>
            <a:r>
              <a:rPr lang="en-US" sz="1200" b="1" dirty="0">
                <a:solidFill>
                  <a:schemeClr val="tx2">
                    <a:lumMod val="60000"/>
                    <a:lumOff val="40000"/>
                  </a:schemeClr>
                </a:solidFill>
                <a:latin typeface="Segoe UI Semilight" panose="020B0402040204020203" pitchFamily="34" charset="0"/>
                <a:cs typeface="Segoe UI Semilight" panose="020B0402040204020203" pitchFamily="34" charset="0"/>
              </a:rPr>
              <a:t>First Nation school </a:t>
            </a:r>
            <a:r>
              <a:rPr lang="en-US" sz="1200" dirty="0">
                <a:solidFill>
                  <a:schemeClr val="tx2">
                    <a:lumMod val="60000"/>
                    <a:lumOff val="40000"/>
                  </a:schemeClr>
                </a:solidFill>
                <a:latin typeface="Segoe UI Semilight" panose="020B0402040204020203" pitchFamily="34" charset="0"/>
                <a:cs typeface="Segoe UI Semilight" panose="020B0402040204020203" pitchFamily="34" charset="0"/>
              </a:rPr>
              <a:t>(including First Nation Independent Schools), Approved Adult Program, First Nations Early Childhood Education Program (for K4); or, </a:t>
            </a:r>
          </a:p>
          <a:p>
            <a:pPr marL="285743" indent="-285743">
              <a:lnSpc>
                <a:spcPct val="100000"/>
              </a:lnSpc>
              <a:buFont typeface="Arial" panose="020B0604020202020204" pitchFamily="34" charset="0"/>
              <a:buChar char="•"/>
            </a:pPr>
            <a:r>
              <a:rPr lang="en-US" sz="1200" b="1" dirty="0">
                <a:solidFill>
                  <a:schemeClr val="tx2">
                    <a:lumMod val="60000"/>
                    <a:lumOff val="40000"/>
                  </a:schemeClr>
                </a:solidFill>
                <a:latin typeface="Segoe UI Semilight" panose="020B0402040204020203" pitchFamily="34" charset="0"/>
                <a:cs typeface="Segoe UI Semilight" panose="020B0402040204020203" pitchFamily="34" charset="0"/>
              </a:rPr>
              <a:t>Independent (private) school </a:t>
            </a:r>
            <a:r>
              <a:rPr lang="en-US" sz="1200" dirty="0">
                <a:solidFill>
                  <a:schemeClr val="tx2">
                    <a:lumMod val="60000"/>
                    <a:lumOff val="40000"/>
                  </a:schemeClr>
                </a:solidFill>
                <a:latin typeface="Segoe UI Semilight" panose="020B0402040204020203" pitchFamily="34" charset="0"/>
                <a:cs typeface="Segoe UI Semilight" panose="020B0402040204020203" pitchFamily="34" charset="0"/>
              </a:rPr>
              <a:t>(Group 1 &amp; 2) recognized by the province as an elementary/secondary institution.</a:t>
            </a:r>
          </a:p>
        </p:txBody>
      </p:sp>
      <p:sp>
        <p:nvSpPr>
          <p:cNvPr id="21" name="Rectangle 20"/>
          <p:cNvSpPr/>
          <p:nvPr/>
        </p:nvSpPr>
        <p:spPr>
          <a:xfrm>
            <a:off x="-59097" y="0"/>
            <a:ext cx="3429000" cy="5143500"/>
          </a:xfrm>
          <a:prstGeom prst="rect">
            <a:avLst/>
          </a:prstGeom>
          <a:solidFill>
            <a:schemeClr val="bg1"/>
          </a:solid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7" name="Rectangle 26"/>
          <p:cNvSpPr/>
          <p:nvPr/>
        </p:nvSpPr>
        <p:spPr>
          <a:xfrm>
            <a:off x="3436808" y="449212"/>
            <a:ext cx="5566504" cy="276999"/>
          </a:xfrm>
          <a:prstGeom prst="rect">
            <a:avLst/>
          </a:prstGeom>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r>
              <a:rPr lang="en-CA" sz="1200" dirty="0">
                <a:solidFill>
                  <a:schemeClr val="tx2">
                    <a:lumMod val="75000"/>
                  </a:schemeClr>
                </a:solidFill>
                <a:latin typeface="Segoe UI Semilight"/>
                <a:ea typeface="Times New Roman" panose="02020603050405020304" pitchFamily="18" charset="0"/>
                <a:cs typeface="Segoe UI Semilight"/>
              </a:rPr>
              <a:t>Students must be </a:t>
            </a:r>
            <a:r>
              <a:rPr lang="en-CA" sz="1200" b="1" u="sng" dirty="0">
                <a:solidFill>
                  <a:schemeClr val="tx2">
                    <a:lumMod val="75000"/>
                  </a:schemeClr>
                </a:solidFill>
                <a:latin typeface="Segoe UI Semilight"/>
                <a:ea typeface="Times New Roman" panose="02020603050405020304" pitchFamily="18" charset="0"/>
                <a:cs typeface="Segoe UI Semilight"/>
              </a:rPr>
              <a:t>enrolled</a:t>
            </a:r>
            <a:r>
              <a:rPr lang="en-CA" sz="1200" dirty="0">
                <a:solidFill>
                  <a:schemeClr val="tx2">
                    <a:lumMod val="75000"/>
                  </a:schemeClr>
                </a:solidFill>
                <a:latin typeface="Segoe UI Semilight"/>
                <a:ea typeface="Times New Roman" panose="02020603050405020304" pitchFamily="18" charset="0"/>
                <a:cs typeface="Segoe UI Semilight"/>
              </a:rPr>
              <a:t> in one of the following as of the </a:t>
            </a:r>
            <a:r>
              <a:rPr lang="en-CA" sz="1200" b="1" dirty="0">
                <a:solidFill>
                  <a:schemeClr val="tx2">
                    <a:lumMod val="75000"/>
                  </a:schemeClr>
                </a:solidFill>
                <a:latin typeface="Segoe UI Semilight"/>
                <a:ea typeface="Times New Roman" panose="02020603050405020304" pitchFamily="18" charset="0"/>
                <a:cs typeface="Segoe UI Semilight"/>
              </a:rPr>
              <a:t>September count date</a:t>
            </a:r>
            <a:endParaRPr lang="en-US" sz="1200" dirty="0">
              <a:solidFill>
                <a:schemeClr val="tx2">
                  <a:lumMod val="75000"/>
                </a:schemeClr>
              </a:solidFill>
              <a:latin typeface="Segoe UI Semilight"/>
              <a:ea typeface="Times New Roman" panose="02020603050405020304" pitchFamily="18" charset="0"/>
              <a:cs typeface="Segoe UI Semilight"/>
            </a:endParaRPr>
          </a:p>
        </p:txBody>
      </p:sp>
      <p:sp>
        <p:nvSpPr>
          <p:cNvPr id="29" name="Rectangle 28"/>
          <p:cNvSpPr/>
          <p:nvPr/>
        </p:nvSpPr>
        <p:spPr>
          <a:xfrm>
            <a:off x="2819401" y="1117312"/>
            <a:ext cx="3597015" cy="29238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endParaRPr lang="en-US" sz="1300" dirty="0">
              <a:latin typeface="Segoe UI Semilight" panose="020B0402040204020203" pitchFamily="34" charset="0"/>
              <a:ea typeface="Times New Roman" panose="02020603050405020304" pitchFamily="18" charset="0"/>
              <a:cs typeface="Segoe UI Semilight" panose="020B0402040204020203" pitchFamily="34" charset="0"/>
            </a:endParaRPr>
          </a:p>
        </p:txBody>
      </p:sp>
      <p:sp>
        <p:nvSpPr>
          <p:cNvPr id="6" name="Oval Callout 5"/>
          <p:cNvSpPr/>
          <p:nvPr/>
        </p:nvSpPr>
        <p:spPr bwMode="auto">
          <a:xfrm rot="567350">
            <a:off x="278725" y="606980"/>
            <a:ext cx="2530215" cy="1371600"/>
          </a:xfrm>
          <a:prstGeom prst="wedgeEllipseCallout">
            <a:avLst/>
          </a:prstGeom>
          <a:solidFill>
            <a:srgbClr val="FFFFFF"/>
          </a:solidFill>
          <a:ln w="38100" cap="flat" cmpd="sng" algn="ctr">
            <a:solidFill>
              <a:schemeClr val="accent1">
                <a:lumMod val="60000"/>
                <a:lumOff val="40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0" name="Rectangle 29"/>
          <p:cNvSpPr/>
          <p:nvPr/>
        </p:nvSpPr>
        <p:spPr>
          <a:xfrm>
            <a:off x="183247" y="2167370"/>
            <a:ext cx="3235418" cy="1383327"/>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ts val="1800"/>
              </a:lnSpc>
              <a:spcBef>
                <a:spcPts val="0"/>
              </a:spcBef>
              <a:spcAft>
                <a:spcPts val="600"/>
              </a:spcAft>
              <a:buFont typeface="Arial" panose="020B0604020202020204" pitchFamily="34" charset="0"/>
              <a:buChar char="•"/>
            </a:pPr>
            <a:r>
              <a:rPr lang="en-US" sz="1400" dirty="0">
                <a:solidFill>
                  <a:schemeClr val="tx2">
                    <a:lumMod val="50000"/>
                  </a:schemeClr>
                </a:solidFill>
                <a:latin typeface="Trebuchet MS "/>
                <a:ea typeface="Times New Roman" panose="02020603050405020304" pitchFamily="18" charset="0"/>
                <a:cs typeface="Segoe UI Semilight" panose="020B0402040204020203" pitchFamily="34" charset="0"/>
              </a:rPr>
              <a:t>Enrolled in a Public School</a:t>
            </a:r>
          </a:p>
          <a:p>
            <a:pPr marL="285743" indent="-285743">
              <a:lnSpc>
                <a:spcPts val="1800"/>
              </a:lnSpc>
              <a:spcBef>
                <a:spcPts val="0"/>
              </a:spcBef>
              <a:spcAft>
                <a:spcPts val="600"/>
              </a:spcAft>
              <a:buFont typeface="Arial" panose="020B0604020202020204" pitchFamily="34" charset="0"/>
              <a:buChar char="•"/>
            </a:pPr>
            <a:r>
              <a:rPr lang="en-US" sz="1400" b="1" dirty="0">
                <a:solidFill>
                  <a:schemeClr val="tx2">
                    <a:lumMod val="50000"/>
                  </a:schemeClr>
                </a:solidFill>
                <a:latin typeface="Trebuchet MS "/>
                <a:ea typeface="Times New Roman" panose="02020603050405020304" pitchFamily="18" charset="0"/>
                <a:cs typeface="Segoe UI Semilight" panose="020B0402040204020203" pitchFamily="34" charset="0"/>
              </a:rPr>
              <a:t>Non-Graduated Adult Student</a:t>
            </a:r>
            <a:r>
              <a:rPr lang="en-US" sz="1400" dirty="0">
                <a:solidFill>
                  <a:schemeClr val="tx2">
                    <a:lumMod val="50000"/>
                  </a:schemeClr>
                </a:solidFill>
                <a:latin typeface="Trebuchet MS "/>
                <a:ea typeface="Times New Roman" panose="02020603050405020304" pitchFamily="18" charset="0"/>
                <a:cs typeface="Segoe UI Semilight" panose="020B0402040204020203" pitchFamily="34" charset="0"/>
              </a:rPr>
              <a:t> working towards a BC Adult Graduation Diploma</a:t>
            </a:r>
            <a:endParaRPr lang="en-US" sz="1400" b="1" dirty="0">
              <a:solidFill>
                <a:schemeClr val="tx2">
                  <a:lumMod val="50000"/>
                </a:schemeClr>
              </a:solidFill>
              <a:latin typeface="Trebuchet MS "/>
              <a:ea typeface="Times New Roman" panose="02020603050405020304" pitchFamily="18" charset="0"/>
              <a:cs typeface="Segoe UI Semilight" panose="020B0402040204020203" pitchFamily="34" charset="0"/>
            </a:endParaRPr>
          </a:p>
          <a:p>
            <a:pPr marL="285743" indent="-285743">
              <a:lnSpc>
                <a:spcPts val="1800"/>
              </a:lnSpc>
              <a:spcBef>
                <a:spcPts val="0"/>
              </a:spcBef>
              <a:spcAft>
                <a:spcPts val="600"/>
              </a:spcAft>
              <a:buFont typeface="Arial" panose="020B0604020202020204" pitchFamily="34" charset="0"/>
              <a:buChar char="•"/>
            </a:pPr>
            <a:r>
              <a:rPr lang="en-US" sz="1400" dirty="0">
                <a:solidFill>
                  <a:schemeClr val="tx2">
                    <a:lumMod val="50000"/>
                  </a:schemeClr>
                </a:solidFill>
                <a:latin typeface="Trebuchet MS "/>
                <a:ea typeface="Times New Roman" panose="02020603050405020304" pitchFamily="18" charset="0"/>
                <a:cs typeface="Segoe UI Semilight" panose="020B0402040204020203" pitchFamily="34" charset="0"/>
              </a:rPr>
              <a:t>Ordinarily resident on reserve</a:t>
            </a:r>
          </a:p>
        </p:txBody>
      </p:sp>
      <p:sp>
        <p:nvSpPr>
          <p:cNvPr id="26" name="Title 7"/>
          <p:cNvSpPr txBox="1">
            <a:spLocks/>
          </p:cNvSpPr>
          <p:nvPr/>
        </p:nvSpPr>
        <p:spPr>
          <a:xfrm>
            <a:off x="452591" y="750089"/>
            <a:ext cx="2057400" cy="32427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ts val="2800"/>
              </a:lnSpc>
            </a:pPr>
            <a:r>
              <a:rPr lang="en-US" sz="3000" kern="0" dirty="0">
                <a:solidFill>
                  <a:schemeClr val="accent1">
                    <a:lumMod val="60000"/>
                    <a:lumOff val="40000"/>
                  </a:schemeClr>
                </a:solidFill>
                <a:latin typeface="Trebuchet MS" panose="020B0603020202020204" pitchFamily="34" charset="0"/>
              </a:rPr>
              <a:t>MY STUDENT IS… </a:t>
            </a:r>
          </a:p>
        </p:txBody>
      </p:sp>
      <p:sp>
        <p:nvSpPr>
          <p:cNvPr id="31" name="Rectangle 30"/>
          <p:cNvSpPr/>
          <p:nvPr/>
        </p:nvSpPr>
        <p:spPr>
          <a:xfrm>
            <a:off x="3436808" y="154746"/>
            <a:ext cx="5566504" cy="292388"/>
          </a:xfrm>
          <a:prstGeom prst="rect">
            <a:avLst/>
          </a:prstGeom>
          <a:solidFill>
            <a:schemeClr val="accent1">
              <a:lumMod val="60000"/>
              <a:lumOff val="40000"/>
            </a:schemeClr>
          </a:solidFill>
          <a:ln w="38100">
            <a:solidFill>
              <a:schemeClr val="tx2">
                <a:lumMod val="20000"/>
                <a:lumOff val="80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ELIGIBLE PROGRAMS</a:t>
            </a:r>
          </a:p>
        </p:txBody>
      </p:sp>
      <p:sp>
        <p:nvSpPr>
          <p:cNvPr id="32" name="Rectangle 31"/>
          <p:cNvSpPr/>
          <p:nvPr/>
        </p:nvSpPr>
        <p:spPr>
          <a:xfrm>
            <a:off x="3436807" y="1851565"/>
            <a:ext cx="5574971" cy="292388"/>
          </a:xfrm>
          <a:prstGeom prst="rect">
            <a:avLst/>
          </a:prstGeom>
          <a:solidFill>
            <a:schemeClr val="accent1">
              <a:lumMod val="60000"/>
              <a:lumOff val="40000"/>
            </a:schemeClr>
          </a:solidFill>
          <a:ln w="38100">
            <a:solidFill>
              <a:schemeClr val="tx2">
                <a:lumMod val="20000"/>
                <a:lumOff val="80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ELIGIBLE AGES</a:t>
            </a:r>
          </a:p>
        </p:txBody>
      </p:sp>
      <p:sp>
        <p:nvSpPr>
          <p:cNvPr id="35" name="Rectangle 34"/>
          <p:cNvSpPr/>
          <p:nvPr/>
        </p:nvSpPr>
        <p:spPr>
          <a:xfrm>
            <a:off x="3436806" y="3453669"/>
            <a:ext cx="5554794" cy="292388"/>
          </a:xfrm>
          <a:prstGeom prst="rect">
            <a:avLst/>
          </a:prstGeom>
          <a:solidFill>
            <a:schemeClr val="accent1">
              <a:lumMod val="60000"/>
              <a:lumOff val="40000"/>
            </a:schemeClr>
          </a:solidFill>
          <a:ln w="38100">
            <a:solidFill>
              <a:schemeClr val="tx2">
                <a:lumMod val="20000"/>
                <a:lumOff val="80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RESIDENCY REQUIREMENTS</a:t>
            </a:r>
          </a:p>
        </p:txBody>
      </p:sp>
      <p:sp>
        <p:nvSpPr>
          <p:cNvPr id="37" name="Rectangle 36"/>
          <p:cNvSpPr/>
          <p:nvPr/>
        </p:nvSpPr>
        <p:spPr>
          <a:xfrm>
            <a:off x="3338294" y="3767656"/>
            <a:ext cx="4936968" cy="258532"/>
          </a:xfrm>
          <a:prstGeom prst="rect">
            <a:avLst/>
          </a:prstGeom>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spcBef>
                <a:spcPts val="300"/>
              </a:spcBef>
              <a:spcAft>
                <a:spcPts val="600"/>
              </a:spcAft>
            </a:pPr>
            <a:r>
              <a:rPr lang="en-US" sz="1200" dirty="0">
                <a:solidFill>
                  <a:schemeClr val="tx2">
                    <a:lumMod val="75000"/>
                  </a:schemeClr>
                </a:solidFill>
                <a:latin typeface="Segoe UI Semilight"/>
                <a:ea typeface="Times New Roman" panose="02020603050405020304" pitchFamily="18" charset="0"/>
                <a:cs typeface="Segoe UI Semilight"/>
              </a:rPr>
              <a:t>Students identify as </a:t>
            </a:r>
            <a:r>
              <a:rPr lang="en-US" sz="1200" b="1" u="sng" dirty="0">
                <a:solidFill>
                  <a:schemeClr val="tx2">
                    <a:lumMod val="75000"/>
                  </a:schemeClr>
                </a:solidFill>
                <a:latin typeface="Segoe UI Semilight"/>
                <a:ea typeface="Times New Roman" panose="02020603050405020304" pitchFamily="18" charset="0"/>
                <a:cs typeface="Segoe UI Semilight"/>
              </a:rPr>
              <a:t>any of the following</a:t>
            </a:r>
            <a:r>
              <a:rPr lang="en-US" sz="1200" b="1" dirty="0">
                <a:solidFill>
                  <a:schemeClr val="tx2">
                    <a:lumMod val="75000"/>
                  </a:schemeClr>
                </a:solidFill>
                <a:latin typeface="Segoe UI Semilight"/>
                <a:ea typeface="Times New Roman" panose="02020603050405020304" pitchFamily="18" charset="0"/>
                <a:cs typeface="Segoe UI Semilight"/>
              </a:rPr>
              <a:t> </a:t>
            </a:r>
            <a:r>
              <a:rPr lang="en-US" sz="1200" dirty="0">
                <a:solidFill>
                  <a:schemeClr val="tx2">
                    <a:lumMod val="75000"/>
                  </a:schemeClr>
                </a:solidFill>
                <a:latin typeface="Segoe UI Semilight"/>
                <a:ea typeface="Times New Roman" panose="02020603050405020304" pitchFamily="18" charset="0"/>
                <a:cs typeface="Segoe UI Semilight"/>
              </a:rPr>
              <a:t>as of the </a:t>
            </a:r>
            <a:r>
              <a:rPr lang="en-US" sz="1200" b="1" dirty="0">
                <a:solidFill>
                  <a:schemeClr val="tx2">
                    <a:lumMod val="75000"/>
                  </a:schemeClr>
                </a:solidFill>
                <a:latin typeface="Segoe UI Semilight"/>
                <a:ea typeface="Times New Roman" panose="02020603050405020304" pitchFamily="18" charset="0"/>
                <a:cs typeface="Segoe UI Semilight"/>
              </a:rPr>
              <a:t>September count date</a:t>
            </a:r>
            <a:r>
              <a:rPr lang="en-US" sz="1200" dirty="0">
                <a:solidFill>
                  <a:schemeClr val="tx2">
                    <a:lumMod val="75000"/>
                  </a:schemeClr>
                </a:solidFill>
                <a:latin typeface="Segoe UI Semilight"/>
                <a:ea typeface="Times New Roman" panose="02020603050405020304" pitchFamily="18" charset="0"/>
                <a:cs typeface="Segoe UI Semilight"/>
              </a:rPr>
              <a:t>:</a:t>
            </a:r>
            <a:endParaRPr lang="en-US" sz="1200" dirty="0">
              <a:solidFill>
                <a:schemeClr val="tx2">
                  <a:lumMod val="75000"/>
                </a:schemeClr>
              </a:solidFill>
              <a:latin typeface="Segoe UI Semilight" panose="020B0402040204020203" pitchFamily="34" charset="0"/>
              <a:ea typeface="Times New Roman" panose="02020603050405020304" pitchFamily="18" charset="0"/>
              <a:cs typeface="Segoe UI Semilight" panose="020B0402040204020203" pitchFamily="34" charset="0"/>
            </a:endParaRPr>
          </a:p>
        </p:txBody>
      </p:sp>
      <p:sp>
        <p:nvSpPr>
          <p:cNvPr id="53" name="TextBox 52"/>
          <p:cNvSpPr txBox="1"/>
          <p:nvPr/>
        </p:nvSpPr>
        <p:spPr>
          <a:xfrm>
            <a:off x="194735" y="154746"/>
            <a:ext cx="1366436" cy="341632"/>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b="1" dirty="0">
                <a:solidFill>
                  <a:schemeClr val="tx2">
                    <a:lumMod val="50000"/>
                  </a:schemeClr>
                </a:solidFill>
                <a:latin typeface="+mj-lt"/>
                <a:cs typeface="Segoe UI Semilight" panose="020B0402040204020203" pitchFamily="34" charset="0"/>
              </a:rPr>
              <a:t>Example 3</a:t>
            </a:r>
          </a:p>
        </p:txBody>
      </p:sp>
      <p:sp>
        <p:nvSpPr>
          <p:cNvPr id="22" name="Rectangle 21"/>
          <p:cNvSpPr/>
          <p:nvPr/>
        </p:nvSpPr>
        <p:spPr>
          <a:xfrm>
            <a:off x="152400" y="4157877"/>
            <a:ext cx="3124200" cy="523220"/>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r>
              <a:rPr lang="en-US" sz="1400" b="1" i="1" dirty="0">
                <a:solidFill>
                  <a:schemeClr val="accent1">
                    <a:lumMod val="60000"/>
                    <a:lumOff val="40000"/>
                  </a:schemeClr>
                </a:solidFill>
                <a:latin typeface="Trebuchet MS "/>
                <a:ea typeface="Times New Roman" panose="02020603050405020304" pitchFamily="18" charset="0"/>
                <a:cs typeface="Segoe UI Semilight" panose="020B0402040204020203" pitchFamily="34" charset="0"/>
              </a:rPr>
              <a:t>Yes!</a:t>
            </a:r>
            <a:r>
              <a:rPr lang="en-US" sz="1400" i="1" dirty="0">
                <a:solidFill>
                  <a:schemeClr val="accent1">
                    <a:lumMod val="60000"/>
                    <a:lumOff val="40000"/>
                  </a:schemeClr>
                </a:solidFill>
                <a:latin typeface="Trebuchet MS "/>
                <a:ea typeface="Times New Roman" panose="02020603050405020304" pitchFamily="18" charset="0"/>
                <a:cs typeface="Segoe UI Semilight" panose="020B0402040204020203" pitchFamily="34" charset="0"/>
              </a:rPr>
              <a:t> </a:t>
            </a:r>
            <a:r>
              <a:rPr lang="en-US" sz="1400" dirty="0">
                <a:solidFill>
                  <a:schemeClr val="accent1">
                    <a:lumMod val="60000"/>
                    <a:lumOff val="40000"/>
                  </a:schemeClr>
                </a:solidFill>
                <a:latin typeface="Trebuchet MS "/>
                <a:ea typeface="Times New Roman" panose="02020603050405020304" pitchFamily="18" charset="0"/>
                <a:cs typeface="Segoe UI Semilight" panose="020B0402040204020203" pitchFamily="34" charset="0"/>
              </a:rPr>
              <a:t>This student is eligible for inclusion on the Nominal Roll.</a:t>
            </a:r>
            <a:endParaRPr lang="en-US" sz="1400" b="1" dirty="0">
              <a:solidFill>
                <a:schemeClr val="accent1">
                  <a:lumMod val="60000"/>
                  <a:lumOff val="40000"/>
                </a:schemeClr>
              </a:solidFill>
              <a:latin typeface="Trebuchet MS "/>
              <a:ea typeface="Times New Roman" panose="02020603050405020304" pitchFamily="18" charset="0"/>
              <a:cs typeface="Segoe UI Semilight" panose="020B0402040204020203" pitchFamily="34" charset="0"/>
            </a:endParaRPr>
          </a:p>
        </p:txBody>
      </p:sp>
      <p:sp>
        <p:nvSpPr>
          <p:cNvPr id="8" name="Rectangle 7">
            <a:extLst>
              <a:ext uri="{FF2B5EF4-FFF2-40B4-BE49-F238E27FC236}">
                <a16:creationId xmlns:a16="http://schemas.microsoft.com/office/drawing/2014/main" id="{2C5B7F4D-1677-F026-2D17-1407E157C871}"/>
              </a:ext>
            </a:extLst>
          </p:cNvPr>
          <p:cNvSpPr/>
          <p:nvPr/>
        </p:nvSpPr>
        <p:spPr>
          <a:xfrm>
            <a:off x="183247" y="3623704"/>
            <a:ext cx="3124200" cy="523220"/>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r>
              <a:rPr lang="en-US" sz="1400" i="1" dirty="0">
                <a:solidFill>
                  <a:schemeClr val="accent1">
                    <a:lumMod val="60000"/>
                    <a:lumOff val="40000"/>
                  </a:schemeClr>
                </a:solidFill>
                <a:latin typeface="Trebuchet MS "/>
                <a:ea typeface="Times New Roman" panose="02020603050405020304" pitchFamily="18" charset="0"/>
                <a:cs typeface="Segoe UI Semilight" panose="020B0402040204020203" pitchFamily="34" charset="0"/>
              </a:rPr>
              <a:t>Is the student eligible for the Nominal Roll?</a:t>
            </a:r>
          </a:p>
        </p:txBody>
      </p:sp>
      <p:sp>
        <p:nvSpPr>
          <p:cNvPr id="9" name="Slide Number Placeholder 8">
            <a:extLst>
              <a:ext uri="{FF2B5EF4-FFF2-40B4-BE49-F238E27FC236}">
                <a16:creationId xmlns:a16="http://schemas.microsoft.com/office/drawing/2014/main" id="{066777F4-74F7-BC9C-4E73-82A73E1E9F7B}"/>
              </a:ext>
            </a:extLst>
          </p:cNvPr>
          <p:cNvSpPr>
            <a:spLocks noGrp="1"/>
          </p:cNvSpPr>
          <p:nvPr>
            <p:ph type="sldNum" sz="quarter" idx="4"/>
          </p:nvPr>
        </p:nvSpPr>
        <p:spPr/>
        <p:txBody>
          <a:bodyPr/>
          <a:lstStyle/>
          <a:p>
            <a:pPr>
              <a:defRPr/>
            </a:pPr>
            <a:fld id="{E00B6E52-F07A-44C8-B7AE-D6EEC3D50429}" type="slidenum">
              <a:rPr lang="en-CA" smtClean="0"/>
              <a:pPr>
                <a:defRPr/>
              </a:pPr>
              <a:t>16</a:t>
            </a:fld>
            <a:endParaRPr lang="en-CA" dirty="0"/>
          </a:p>
        </p:txBody>
      </p:sp>
    </p:spTree>
    <p:extLst>
      <p:ext uri="{BB962C8B-B14F-4D97-AF65-F5344CB8AC3E}">
        <p14:creationId xmlns:p14="http://schemas.microsoft.com/office/powerpoint/2010/main" val="1620567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1000" fill="hold"/>
                                        <p:tgtEl>
                                          <p:spTgt spid="26">
                                            <p:txEl>
                                              <p:pRg st="0" end="0"/>
                                            </p:txEl>
                                          </p:spTgt>
                                        </p:tgtEl>
                                        <p:attrNameLst>
                                          <p:attrName>style.textDecorationUnderline</p:attrName>
                                        </p:attrNameLst>
                                      </p:cBhvr>
                                      <p:to>
                                        <p:strVal val="true"/>
                                      </p:to>
                                    </p:set>
                                  </p:childTnLst>
                                </p:cTn>
                              </p:par>
                              <p:par>
                                <p:cTn id="7" presetID="22" presetClass="entr" presetSubtype="8" fill="hold" nodeType="withEffect">
                                  <p:stCondLst>
                                    <p:cond delay="750"/>
                                  </p:stCondLst>
                                  <p:childTnLst>
                                    <p:set>
                                      <p:cBhvr>
                                        <p:cTn id="8" dur="1" fill="hold">
                                          <p:stCondLst>
                                            <p:cond delay="0"/>
                                          </p:stCondLst>
                                        </p:cTn>
                                        <p:tgtEl>
                                          <p:spTgt spid="30">
                                            <p:txEl>
                                              <p:pRg st="0" end="0"/>
                                            </p:txEl>
                                          </p:spTgt>
                                        </p:tgtEl>
                                        <p:attrNameLst>
                                          <p:attrName>style.visibility</p:attrName>
                                        </p:attrNameLst>
                                      </p:cBhvr>
                                      <p:to>
                                        <p:strVal val="visible"/>
                                      </p:to>
                                    </p:set>
                                    <p:animEffect transition="in" filter="wipe(left)">
                                      <p:cBhvr>
                                        <p:cTn id="9" dur="1000"/>
                                        <p:tgtEl>
                                          <p:spTgt spid="30">
                                            <p:txEl>
                                              <p:pRg st="0" end="0"/>
                                            </p:txEl>
                                          </p:spTgt>
                                        </p:tgtEl>
                                      </p:cBhvr>
                                    </p:animEffect>
                                  </p:childTnLst>
                                </p:cTn>
                              </p:par>
                            </p:childTnLst>
                          </p:cTn>
                        </p:par>
                        <p:par>
                          <p:cTn id="10" fill="hold">
                            <p:stCondLst>
                              <p:cond delay="1750"/>
                            </p:stCondLst>
                            <p:childTnLst>
                              <p:par>
                                <p:cTn id="11" presetID="22" presetClass="entr" presetSubtype="1" fill="hold" nodeType="afterEffect">
                                  <p:stCondLst>
                                    <p:cond delay="0"/>
                                  </p:stCondLst>
                                  <p:childTnLst>
                                    <p:set>
                                      <p:cBhvr>
                                        <p:cTn id="12" dur="1" fill="hold">
                                          <p:stCondLst>
                                            <p:cond delay="0"/>
                                          </p:stCondLst>
                                        </p:cTn>
                                        <p:tgtEl>
                                          <p:spTgt spid="30">
                                            <p:txEl>
                                              <p:pRg st="1" end="1"/>
                                            </p:txEl>
                                          </p:spTgt>
                                        </p:tgtEl>
                                        <p:attrNameLst>
                                          <p:attrName>style.visibility</p:attrName>
                                        </p:attrNameLst>
                                      </p:cBhvr>
                                      <p:to>
                                        <p:strVal val="visible"/>
                                      </p:to>
                                    </p:set>
                                    <p:animEffect transition="in" filter="wipe(up)">
                                      <p:cBhvr>
                                        <p:cTn id="13" dur="1500"/>
                                        <p:tgtEl>
                                          <p:spTgt spid="30">
                                            <p:txEl>
                                              <p:pRg st="1" end="1"/>
                                            </p:txEl>
                                          </p:spTgt>
                                        </p:tgtEl>
                                      </p:cBhvr>
                                    </p:animEffect>
                                  </p:childTnLst>
                                </p:cTn>
                              </p:par>
                            </p:childTnLst>
                          </p:cTn>
                        </p:par>
                        <p:par>
                          <p:cTn id="14" fill="hold">
                            <p:stCondLst>
                              <p:cond delay="3250"/>
                            </p:stCondLst>
                            <p:childTnLst>
                              <p:par>
                                <p:cTn id="15" presetID="22" presetClass="entr" presetSubtype="1" fill="hold" nodeType="afterEffect">
                                  <p:stCondLst>
                                    <p:cond delay="0"/>
                                  </p:stCondLst>
                                  <p:childTnLst>
                                    <p:set>
                                      <p:cBhvr>
                                        <p:cTn id="16" dur="1" fill="hold">
                                          <p:stCondLst>
                                            <p:cond delay="0"/>
                                          </p:stCondLst>
                                        </p:cTn>
                                        <p:tgtEl>
                                          <p:spTgt spid="30">
                                            <p:txEl>
                                              <p:pRg st="2" end="2"/>
                                            </p:txEl>
                                          </p:spTgt>
                                        </p:tgtEl>
                                        <p:attrNameLst>
                                          <p:attrName>style.visibility</p:attrName>
                                        </p:attrNameLst>
                                      </p:cBhvr>
                                      <p:to>
                                        <p:strVal val="visible"/>
                                      </p:to>
                                    </p:set>
                                    <p:animEffect transition="in" filter="wipe(up)">
                                      <p:cBhvr>
                                        <p:cTn id="17" dur="1500"/>
                                        <p:tgtEl>
                                          <p:spTgt spid="30">
                                            <p:txEl>
                                              <p:pRg st="2" end="2"/>
                                            </p:txEl>
                                          </p:spTgt>
                                        </p:tgtEl>
                                      </p:cBhvr>
                                    </p:animEffect>
                                  </p:childTnLst>
                                </p:cTn>
                              </p:par>
                            </p:childTnLst>
                          </p:cTn>
                        </p:par>
                        <p:par>
                          <p:cTn id="18" fill="hold">
                            <p:stCondLst>
                              <p:cond delay="4750"/>
                            </p:stCondLst>
                            <p:childTnLst>
                              <p:par>
                                <p:cTn id="19" presetID="22" presetClass="entr" presetSubtype="8" fill="hold" grpId="0" nodeType="afterEffect">
                                  <p:stCondLst>
                                    <p:cond delay="50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10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7">
                                            <p:txEl>
                                              <p:pRg st="1" end="1"/>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childTnLst>
                                </p:cTn>
                              </p:par>
                              <p:par>
                                <p:cTn id="32" presetID="26" presetClass="emph" presetSubtype="0" fill="hold" nodeType="withEffect">
                                  <p:stCondLst>
                                    <p:cond delay="0"/>
                                  </p:stCondLst>
                                  <p:childTnLst>
                                    <p:animEffect transition="out" filter="fade">
                                      <p:cBhvr>
                                        <p:cTn id="33" dur="500" tmFilter="0, 0; .2, .5; .8, .5; 1, 0"/>
                                        <p:tgtEl>
                                          <p:spTgt spid="7">
                                            <p:txEl>
                                              <p:pRg st="0" end="0"/>
                                            </p:txEl>
                                          </p:spTgt>
                                        </p:tgtEl>
                                      </p:cBhvr>
                                    </p:animEffect>
                                    <p:animScale>
                                      <p:cBhvr>
                                        <p:cTn id="34" dur="250" autoRev="1" fill="hold"/>
                                        <p:tgtEl>
                                          <p:spTgt spid="7">
                                            <p:txEl>
                                              <p:pRg st="0" end="0"/>
                                            </p:txEl>
                                          </p:spTgt>
                                        </p:tgtEl>
                                      </p:cBhvr>
                                      <p:by x="105000" y="105000"/>
                                    </p:animScale>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
                                            <p:txEl>
                                              <p:pRg st="1" end="1"/>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
                                            <p:txEl>
                                              <p:pRg st="2" end="2"/>
                                            </p:txEl>
                                          </p:spTgt>
                                        </p:tgtEl>
                                        <p:attrNameLst>
                                          <p:attrName>style.visibility</p:attrName>
                                        </p:attrNameLst>
                                      </p:cBhvr>
                                      <p:to>
                                        <p:strVal val="visible"/>
                                      </p:to>
                                    </p:set>
                                  </p:childTnLst>
                                </p:cTn>
                              </p:par>
                              <p:par>
                                <p:cTn id="45" presetID="26" presetClass="emph" presetSubtype="0" fill="hold" grpId="1" nodeType="withEffect">
                                  <p:stCondLst>
                                    <p:cond delay="0"/>
                                  </p:stCondLst>
                                  <p:childTnLst>
                                    <p:animEffect transition="out" filter="fade">
                                      <p:cBhvr>
                                        <p:cTn id="46" dur="500" tmFilter="0, 0; .2, .5; .8, .5; 1, 0"/>
                                        <p:tgtEl>
                                          <p:spTgt spid="4">
                                            <p:txEl>
                                              <p:pRg st="2" end="2"/>
                                            </p:txEl>
                                          </p:spTgt>
                                        </p:tgtEl>
                                      </p:cBhvr>
                                    </p:animEffect>
                                    <p:animScale>
                                      <p:cBhvr>
                                        <p:cTn id="47" dur="250" autoRev="1" fill="hold"/>
                                        <p:tgtEl>
                                          <p:spTgt spid="4">
                                            <p:txEl>
                                              <p:pRg st="2" end="2"/>
                                            </p:txEl>
                                          </p:spTgt>
                                        </p:tgtEl>
                                      </p:cBhvr>
                                      <p:by x="105000" y="105000"/>
                                    </p:animScale>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5"/>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5">
                                            <p:txEl>
                                              <p:pRg st="0" end="0"/>
                                            </p:txEl>
                                          </p:spTgt>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5">
                                            <p:txEl>
                                              <p:pRg st="2" end="2"/>
                                            </p:txEl>
                                          </p:spTgt>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1000"/>
                                        <p:tgtEl>
                                          <p:spTgt spid="22"/>
                                        </p:tgtEl>
                                      </p:cBhvr>
                                    </p:animEffect>
                                    <p:anim calcmode="lin" valueType="num">
                                      <p:cBhvr>
                                        <p:cTn id="63" dur="1000" fill="hold"/>
                                        <p:tgtEl>
                                          <p:spTgt spid="22"/>
                                        </p:tgtEl>
                                        <p:attrNameLst>
                                          <p:attrName>ppt_x</p:attrName>
                                        </p:attrNameLst>
                                      </p:cBhvr>
                                      <p:tavLst>
                                        <p:tav tm="0">
                                          <p:val>
                                            <p:strVal val="#ppt_x"/>
                                          </p:val>
                                        </p:tav>
                                        <p:tav tm="100000">
                                          <p:val>
                                            <p:strVal val="#ppt_x"/>
                                          </p:val>
                                        </p:tav>
                                      </p:tavLst>
                                    </p:anim>
                                    <p:anim calcmode="lin" valueType="num">
                                      <p:cBhvr>
                                        <p:cTn id="6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uiExpand="1" build="allAtOnce"/>
      <p:bldP spid="7" grpId="0" animBg="1"/>
      <p:bldP spid="22"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a:xfrm>
            <a:off x="0" y="0"/>
            <a:ext cx="3429000" cy="5143500"/>
          </a:xfrm>
          <a:prstGeom prst="rect">
            <a:avLst/>
          </a:prstGeom>
          <a:solidFill>
            <a:schemeClr val="bg1"/>
          </a:solid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2" name="Title 7"/>
          <p:cNvSpPr txBox="1">
            <a:spLocks/>
          </p:cNvSpPr>
          <p:nvPr/>
        </p:nvSpPr>
        <p:spPr>
          <a:xfrm>
            <a:off x="216890" y="371297"/>
            <a:ext cx="4840980" cy="32427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sz="3000" kern="0" dirty="0">
              <a:solidFill>
                <a:srgbClr val="2F5496"/>
              </a:solidFill>
              <a:latin typeface="Trebuchet MS" panose="020B0603020202020204" pitchFamily="34" charset="0"/>
            </a:endParaRPr>
          </a:p>
        </p:txBody>
      </p:sp>
      <p:sp>
        <p:nvSpPr>
          <p:cNvPr id="10" name="Rectangular Callout 9"/>
          <p:cNvSpPr/>
          <p:nvPr/>
        </p:nvSpPr>
        <p:spPr>
          <a:xfrm>
            <a:off x="4004607" y="358454"/>
            <a:ext cx="4072594" cy="784830"/>
          </a:xfrm>
          <a:prstGeom prst="wedgeRectCallou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2500" b="1" kern="0" dirty="0">
                <a:solidFill>
                  <a:srgbClr val="2F5496"/>
                </a:solidFill>
                <a:latin typeface="Trebuchet MS" panose="020B0603020202020204" pitchFamily="34" charset="0"/>
              </a:rPr>
              <a:t>Is the student eligible for the Nominal Roll?</a:t>
            </a:r>
          </a:p>
        </p:txBody>
      </p:sp>
      <p:sp>
        <p:nvSpPr>
          <p:cNvPr id="11" name="Rectangle 10"/>
          <p:cNvSpPr/>
          <p:nvPr/>
        </p:nvSpPr>
        <p:spPr>
          <a:xfrm>
            <a:off x="3864428" y="1322473"/>
            <a:ext cx="4840980" cy="2919004"/>
          </a:xfrm>
          <a:prstGeom prst="rect">
            <a:avLst/>
          </a:prstGeom>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50" indent="-285750">
              <a:lnSpc>
                <a:spcPct val="100000"/>
              </a:lnSpc>
              <a:buFont typeface="Arial" panose="020B0604020202020204" pitchFamily="34" charset="0"/>
              <a:buChar char="•"/>
            </a:pPr>
            <a:r>
              <a:rPr lang="en-CA" sz="1600" dirty="0">
                <a:latin typeface="Trebuchet MS "/>
                <a:cs typeface="Segoe UI Semilight" panose="020B0402040204020203" pitchFamily="34" charset="0"/>
              </a:rPr>
              <a:t>This student can be included on your Nominal Roll report based on the appropriate FTE (Full Time Equivalent) rate for how many courses they are taking. </a:t>
            </a:r>
          </a:p>
          <a:p>
            <a:pPr marL="285750" indent="-285750">
              <a:lnSpc>
                <a:spcPct val="100000"/>
              </a:lnSpc>
              <a:buFont typeface="Arial" panose="020B0604020202020204" pitchFamily="34" charset="0"/>
              <a:buChar char="•"/>
            </a:pPr>
            <a:endParaRPr lang="en-CA" sz="1600" dirty="0">
              <a:latin typeface="Trebuchet MS "/>
              <a:cs typeface="Segoe UI Semilight" panose="020B0402040204020203" pitchFamily="34" charset="0"/>
            </a:endParaRPr>
          </a:p>
          <a:p>
            <a:pPr marL="285750" indent="-285750">
              <a:lnSpc>
                <a:spcPct val="100000"/>
              </a:lnSpc>
              <a:buFont typeface="Arial" panose="020B0604020202020204" pitchFamily="34" charset="0"/>
              <a:buChar char="•"/>
            </a:pPr>
            <a:r>
              <a:rPr lang="en-CA" sz="1600" dirty="0">
                <a:latin typeface="Trebuchet MS "/>
                <a:cs typeface="Segoe UI Semilight"/>
              </a:rPr>
              <a:t>A list of eligible secondary school level courses can be found in </a:t>
            </a:r>
            <a:r>
              <a:rPr lang="en-CA" sz="1600" i="1" dirty="0">
                <a:latin typeface="Trebuchet MS "/>
                <a:cs typeface="Segoe UI Semilight"/>
              </a:rPr>
              <a:t>Appendix 4 </a:t>
            </a:r>
            <a:r>
              <a:rPr lang="en-CA" sz="1600" dirty="0">
                <a:latin typeface="Trebuchet MS "/>
                <a:cs typeface="Segoe UI Semilight"/>
              </a:rPr>
              <a:t>of the Nominal Roll Instructions </a:t>
            </a:r>
            <a:endParaRPr lang="en-CA" sz="1600" dirty="0">
              <a:latin typeface="Trebuchet MS "/>
              <a:cs typeface="Segoe UI Semilight" panose="020B0402040204020203" pitchFamily="34" charset="0"/>
            </a:endParaRPr>
          </a:p>
          <a:p>
            <a:pPr marL="285750" indent="-285750">
              <a:lnSpc>
                <a:spcPct val="100000"/>
              </a:lnSpc>
              <a:buFont typeface="Arial" panose="020B0604020202020204" pitchFamily="34" charset="0"/>
              <a:buChar char="•"/>
            </a:pPr>
            <a:endParaRPr lang="en-CA" sz="1600" dirty="0">
              <a:latin typeface="Trebuchet MS "/>
              <a:cs typeface="Segoe UI Semilight" panose="020B0402040204020203" pitchFamily="34" charset="0"/>
            </a:endParaRPr>
          </a:p>
          <a:p>
            <a:pPr marL="285750" indent="-285750">
              <a:lnSpc>
                <a:spcPct val="100000"/>
              </a:lnSpc>
              <a:buFont typeface="Arial" panose="020B0604020202020204" pitchFamily="34" charset="0"/>
              <a:buChar char="•"/>
            </a:pPr>
            <a:r>
              <a:rPr lang="en-CA" sz="1600" dirty="0">
                <a:latin typeface="Trebuchet MS "/>
                <a:cs typeface="Segoe UI Semilight" panose="020B0402040204020203" pitchFamily="34" charset="0"/>
              </a:rPr>
              <a:t>This change took effect in </a:t>
            </a:r>
            <a:r>
              <a:rPr lang="en-CA" sz="1600" b="1" dirty="0">
                <a:latin typeface="Trebuchet MS "/>
                <a:cs typeface="Segoe UI Semilight" panose="020B0402040204020203" pitchFamily="34" charset="0"/>
              </a:rPr>
              <a:t>September 2021</a:t>
            </a:r>
            <a:r>
              <a:rPr lang="en-CA" sz="1600" dirty="0">
                <a:latin typeface="Trebuchet MS "/>
                <a:cs typeface="Segoe UI Semilight" panose="020B0402040204020203" pitchFamily="34" charset="0"/>
              </a:rPr>
              <a:t>.</a:t>
            </a:r>
          </a:p>
        </p:txBody>
      </p:sp>
      <p:sp>
        <p:nvSpPr>
          <p:cNvPr id="15" name="Rectangle 14"/>
          <p:cNvSpPr/>
          <p:nvPr/>
        </p:nvSpPr>
        <p:spPr>
          <a:xfrm>
            <a:off x="348343" y="2805315"/>
            <a:ext cx="3124200" cy="307777"/>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spcBef>
                <a:spcPts val="300"/>
              </a:spcBef>
              <a:spcAft>
                <a:spcPts val="600"/>
              </a:spcAft>
              <a:buFont typeface="Arial" panose="020B0604020202020204" pitchFamily="34" charset="0"/>
              <a:buChar char="•"/>
            </a:pPr>
            <a:endParaRPr lang="en-US" sz="1400" dirty="0">
              <a:solidFill>
                <a:schemeClr val="tx2">
                  <a:lumMod val="50000"/>
                </a:schemeClr>
              </a:solidFill>
              <a:latin typeface="Segoe UI Semilight" panose="020B0402040204020203" pitchFamily="34" charset="0"/>
              <a:ea typeface="Times New Roman" panose="02020603050405020304" pitchFamily="18" charset="0"/>
              <a:cs typeface="Segoe UI Semilight" panose="020B0402040204020203" pitchFamily="34" charset="0"/>
            </a:endParaRPr>
          </a:p>
        </p:txBody>
      </p:sp>
      <p:sp>
        <p:nvSpPr>
          <p:cNvPr id="30" name="Oval Callout 29"/>
          <p:cNvSpPr/>
          <p:nvPr/>
        </p:nvSpPr>
        <p:spPr bwMode="auto">
          <a:xfrm rot="567350">
            <a:off x="280061" y="636673"/>
            <a:ext cx="2530215" cy="1371600"/>
          </a:xfrm>
          <a:prstGeom prst="wedgeEllipseCallout">
            <a:avLst/>
          </a:prstGeom>
          <a:solidFill>
            <a:srgbClr val="FFFFFF"/>
          </a:solidFill>
          <a:ln w="38100" cap="flat" cmpd="sng" algn="ctr">
            <a:solidFill>
              <a:srgbClr val="336FAE"/>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1" name="Title 7"/>
          <p:cNvSpPr txBox="1">
            <a:spLocks/>
          </p:cNvSpPr>
          <p:nvPr/>
        </p:nvSpPr>
        <p:spPr>
          <a:xfrm>
            <a:off x="444864" y="826378"/>
            <a:ext cx="2057400" cy="32427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ts val="2800"/>
              </a:lnSpc>
            </a:pPr>
            <a:r>
              <a:rPr lang="en-US" sz="3000" kern="0" dirty="0">
                <a:solidFill>
                  <a:srgbClr val="2F5496"/>
                </a:solidFill>
                <a:latin typeface="Trebuchet MS" panose="020B0603020202020204" pitchFamily="34" charset="0"/>
              </a:rPr>
              <a:t>MY STUDENT IS… </a:t>
            </a:r>
          </a:p>
        </p:txBody>
      </p:sp>
      <p:sp>
        <p:nvSpPr>
          <p:cNvPr id="8" name="TextBox 7"/>
          <p:cNvSpPr txBox="1"/>
          <p:nvPr/>
        </p:nvSpPr>
        <p:spPr>
          <a:xfrm>
            <a:off x="174556" y="133350"/>
            <a:ext cx="1204176" cy="341632"/>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b="1" dirty="0">
                <a:solidFill>
                  <a:schemeClr val="tx2">
                    <a:lumMod val="50000"/>
                  </a:schemeClr>
                </a:solidFill>
                <a:latin typeface="Segoe UI Semilight" panose="020B0402040204020203" pitchFamily="34" charset="0"/>
                <a:cs typeface="Segoe UI Semilight" panose="020B0402040204020203" pitchFamily="34" charset="0"/>
              </a:rPr>
              <a:t>Example 4</a:t>
            </a:r>
          </a:p>
        </p:txBody>
      </p:sp>
      <p:sp>
        <p:nvSpPr>
          <p:cNvPr id="32" name="Rectangle 31"/>
          <p:cNvSpPr/>
          <p:nvPr/>
        </p:nvSpPr>
        <p:spPr>
          <a:xfrm>
            <a:off x="76200" y="2280526"/>
            <a:ext cx="3276600" cy="2477601"/>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spcBef>
                <a:spcPts val="300"/>
              </a:spcBef>
              <a:spcAft>
                <a:spcPts val="600"/>
              </a:spcAft>
              <a:buFont typeface="Arial" panose="020B0604020202020204" pitchFamily="34" charset="0"/>
              <a:buChar char="•"/>
            </a:pPr>
            <a:r>
              <a:rPr lang="en-US" sz="1400" dirty="0">
                <a:solidFill>
                  <a:schemeClr val="tx2">
                    <a:lumMod val="50000"/>
                  </a:schemeClr>
                </a:solidFill>
                <a:latin typeface="Trebuchet MS "/>
                <a:ea typeface="Times New Roman" panose="02020603050405020304" pitchFamily="18" charset="0"/>
                <a:cs typeface="Segoe UI Semilight" panose="020B0402040204020203" pitchFamily="34" charset="0"/>
              </a:rPr>
              <a:t>18 years and older </a:t>
            </a:r>
          </a:p>
          <a:p>
            <a:pPr marL="285743" indent="-285743">
              <a:lnSpc>
                <a:spcPct val="100000"/>
              </a:lnSpc>
              <a:spcBef>
                <a:spcPts val="300"/>
              </a:spcBef>
              <a:spcAft>
                <a:spcPts val="600"/>
              </a:spcAft>
              <a:buFont typeface="Arial" panose="020B0604020202020204" pitchFamily="34" charset="0"/>
              <a:buChar char="•"/>
            </a:pPr>
            <a:r>
              <a:rPr lang="en-US" sz="1400" b="1" dirty="0">
                <a:solidFill>
                  <a:schemeClr val="tx2">
                    <a:lumMod val="50000"/>
                  </a:schemeClr>
                </a:solidFill>
                <a:latin typeface="Trebuchet MS "/>
                <a:ea typeface="Times New Roman" panose="02020603050405020304" pitchFamily="18" charset="0"/>
                <a:cs typeface="Segoe UI Semilight" panose="020B0402040204020203" pitchFamily="34" charset="0"/>
              </a:rPr>
              <a:t>Graduated Adult Student </a:t>
            </a:r>
            <a:r>
              <a:rPr lang="en-US" sz="1400" dirty="0">
                <a:solidFill>
                  <a:schemeClr val="tx2">
                    <a:lumMod val="50000"/>
                  </a:schemeClr>
                </a:solidFill>
                <a:latin typeface="Trebuchet MS "/>
                <a:ea typeface="Times New Roman" panose="02020603050405020304" pitchFamily="18" charset="0"/>
                <a:cs typeface="Segoe UI Semilight" panose="020B0402040204020203" pitchFamily="34" charset="0"/>
              </a:rPr>
              <a:t>(received either a Dogwood or Adult Graduation diploma) </a:t>
            </a:r>
          </a:p>
          <a:p>
            <a:pPr marL="285743" indent="-285743">
              <a:lnSpc>
                <a:spcPct val="100000"/>
              </a:lnSpc>
              <a:spcBef>
                <a:spcPts val="300"/>
              </a:spcBef>
              <a:spcAft>
                <a:spcPts val="600"/>
              </a:spcAft>
              <a:buFont typeface="Arial" panose="020B0604020202020204" pitchFamily="34" charset="0"/>
              <a:buChar char="•"/>
            </a:pPr>
            <a:r>
              <a:rPr lang="en-US" sz="1400" dirty="0">
                <a:solidFill>
                  <a:schemeClr val="tx2">
                    <a:lumMod val="50000"/>
                  </a:schemeClr>
                </a:solidFill>
                <a:latin typeface="Trebuchet MS "/>
                <a:ea typeface="Times New Roman" panose="02020603050405020304" pitchFamily="18" charset="0"/>
                <a:cs typeface="Segoe UI Semilight" panose="020B0402040204020203" pitchFamily="34" charset="0"/>
              </a:rPr>
              <a:t>Enrolled in </a:t>
            </a:r>
            <a:r>
              <a:rPr lang="en-US" sz="1400" b="1" i="1" u="sng" dirty="0">
                <a:solidFill>
                  <a:schemeClr val="tx2">
                    <a:lumMod val="50000"/>
                  </a:schemeClr>
                </a:solidFill>
                <a:latin typeface="Trebuchet MS "/>
                <a:ea typeface="Times New Roman" panose="02020603050405020304" pitchFamily="18" charset="0"/>
                <a:cs typeface="Segoe UI Semilight" panose="020B0402040204020203" pitchFamily="34" charset="0"/>
              </a:rPr>
              <a:t>*certain eligible secondary school level courses </a:t>
            </a:r>
            <a:r>
              <a:rPr lang="en-US" sz="1400" dirty="0">
                <a:solidFill>
                  <a:schemeClr val="tx2">
                    <a:lumMod val="50000"/>
                  </a:schemeClr>
                </a:solidFill>
                <a:latin typeface="Trebuchet MS "/>
                <a:ea typeface="Times New Roman" panose="02020603050405020304" pitchFamily="18" charset="0"/>
                <a:cs typeface="Segoe UI Semilight" panose="020B0402040204020203" pitchFamily="34" charset="0"/>
              </a:rPr>
              <a:t>through a First Nation School or Adult Learning Centre on reserve offering an ISC approved adult education program.</a:t>
            </a:r>
          </a:p>
        </p:txBody>
      </p:sp>
      <p:sp>
        <p:nvSpPr>
          <p:cNvPr id="3" name="Slide Number Placeholder 2">
            <a:extLst>
              <a:ext uri="{FF2B5EF4-FFF2-40B4-BE49-F238E27FC236}">
                <a16:creationId xmlns:a16="http://schemas.microsoft.com/office/drawing/2014/main" id="{67C00B23-B6B5-F491-6076-C4DD2CA5C50E}"/>
              </a:ext>
            </a:extLst>
          </p:cNvPr>
          <p:cNvSpPr>
            <a:spLocks noGrp="1"/>
          </p:cNvSpPr>
          <p:nvPr>
            <p:ph type="sldNum" sz="quarter" idx="4"/>
          </p:nvPr>
        </p:nvSpPr>
        <p:spPr/>
        <p:txBody>
          <a:bodyPr/>
          <a:lstStyle/>
          <a:p>
            <a:pPr>
              <a:defRPr/>
            </a:pPr>
            <a:fld id="{E00B6E52-F07A-44C8-B7AE-D6EEC3D50429}" type="slidenum">
              <a:rPr lang="en-CA" smtClean="0"/>
              <a:pPr>
                <a:defRPr/>
              </a:pPr>
              <a:t>17</a:t>
            </a:fld>
            <a:endParaRPr lang="en-CA" dirty="0"/>
          </a:p>
        </p:txBody>
      </p:sp>
    </p:spTree>
    <p:extLst>
      <p:ext uri="{BB962C8B-B14F-4D97-AF65-F5344CB8AC3E}">
        <p14:creationId xmlns:p14="http://schemas.microsoft.com/office/powerpoint/2010/main" val="1298550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1000" fill="hold"/>
                                        <p:tgtEl>
                                          <p:spTgt spid="31">
                                            <p:txEl>
                                              <p:pRg st="0" end="0"/>
                                            </p:txEl>
                                          </p:spTgt>
                                        </p:tgtEl>
                                        <p:attrNameLst>
                                          <p:attrName>style.textDecorationUnderline</p:attrName>
                                        </p:attrNameLst>
                                      </p:cBhvr>
                                      <p:to>
                                        <p:strVal val="true"/>
                                      </p:to>
                                    </p:set>
                                  </p:childTnLst>
                                </p:cTn>
                              </p:par>
                              <p:par>
                                <p:cTn id="7" presetID="22" presetClass="entr" presetSubtype="8" fill="hold" nodeType="withEffect">
                                  <p:stCondLst>
                                    <p:cond delay="500"/>
                                  </p:stCondLst>
                                  <p:childTnLst>
                                    <p:set>
                                      <p:cBhvr>
                                        <p:cTn id="8" dur="1" fill="hold">
                                          <p:stCondLst>
                                            <p:cond delay="0"/>
                                          </p:stCondLst>
                                        </p:cTn>
                                        <p:tgtEl>
                                          <p:spTgt spid="32">
                                            <p:txEl>
                                              <p:pRg st="0" end="0"/>
                                            </p:txEl>
                                          </p:spTgt>
                                        </p:tgtEl>
                                        <p:attrNameLst>
                                          <p:attrName>style.visibility</p:attrName>
                                        </p:attrNameLst>
                                      </p:cBhvr>
                                      <p:to>
                                        <p:strVal val="visible"/>
                                      </p:to>
                                    </p:set>
                                    <p:animEffect transition="in" filter="wipe(left)">
                                      <p:cBhvr>
                                        <p:cTn id="9" dur="500"/>
                                        <p:tgtEl>
                                          <p:spTgt spid="32">
                                            <p:txEl>
                                              <p:pRg st="0" end="0"/>
                                            </p:txEl>
                                          </p:spTgt>
                                        </p:tgtEl>
                                      </p:cBhvr>
                                    </p:animEffect>
                                  </p:childTnLst>
                                </p:cTn>
                              </p:par>
                            </p:childTnLst>
                          </p:cTn>
                        </p:par>
                        <p:par>
                          <p:cTn id="10" fill="hold">
                            <p:stCondLst>
                              <p:cond delay="1440"/>
                            </p:stCondLst>
                            <p:childTnLst>
                              <p:par>
                                <p:cTn id="11" presetID="22" presetClass="entr" presetSubtype="1" fill="hold" nodeType="afterEffect">
                                  <p:stCondLst>
                                    <p:cond delay="0"/>
                                  </p:stCondLst>
                                  <p:childTnLst>
                                    <p:set>
                                      <p:cBhvr>
                                        <p:cTn id="12" dur="1" fill="hold">
                                          <p:stCondLst>
                                            <p:cond delay="0"/>
                                          </p:stCondLst>
                                        </p:cTn>
                                        <p:tgtEl>
                                          <p:spTgt spid="32">
                                            <p:txEl>
                                              <p:pRg st="1" end="1"/>
                                            </p:txEl>
                                          </p:spTgt>
                                        </p:tgtEl>
                                        <p:attrNameLst>
                                          <p:attrName>style.visibility</p:attrName>
                                        </p:attrNameLst>
                                      </p:cBhvr>
                                      <p:to>
                                        <p:strVal val="visible"/>
                                      </p:to>
                                    </p:set>
                                    <p:animEffect transition="in" filter="wipe(up)">
                                      <p:cBhvr>
                                        <p:cTn id="13" dur="1000"/>
                                        <p:tgtEl>
                                          <p:spTgt spid="32">
                                            <p:txEl>
                                              <p:pRg st="1" end="1"/>
                                            </p:txEl>
                                          </p:spTgt>
                                        </p:tgtEl>
                                      </p:cBhvr>
                                    </p:animEffect>
                                  </p:childTnLst>
                                </p:cTn>
                              </p:par>
                            </p:childTnLst>
                          </p:cTn>
                        </p:par>
                        <p:par>
                          <p:cTn id="14" fill="hold">
                            <p:stCondLst>
                              <p:cond delay="2440"/>
                            </p:stCondLst>
                            <p:childTnLst>
                              <p:par>
                                <p:cTn id="15" presetID="22" presetClass="entr" presetSubtype="1" fill="hold" nodeType="afterEffect">
                                  <p:stCondLst>
                                    <p:cond delay="0"/>
                                  </p:stCondLst>
                                  <p:childTnLst>
                                    <p:set>
                                      <p:cBhvr>
                                        <p:cTn id="16" dur="1" fill="hold">
                                          <p:stCondLst>
                                            <p:cond delay="0"/>
                                          </p:stCondLst>
                                        </p:cTn>
                                        <p:tgtEl>
                                          <p:spTgt spid="32">
                                            <p:txEl>
                                              <p:pRg st="2" end="2"/>
                                            </p:txEl>
                                          </p:spTgt>
                                        </p:tgtEl>
                                        <p:attrNameLst>
                                          <p:attrName>style.visibility</p:attrName>
                                        </p:attrNameLst>
                                      </p:cBhvr>
                                      <p:to>
                                        <p:strVal val="visible"/>
                                      </p:to>
                                    </p:set>
                                    <p:animEffect transition="in" filter="wipe(up)">
                                      <p:cBhvr>
                                        <p:cTn id="17" dur="1500"/>
                                        <p:tgtEl>
                                          <p:spTgt spid="32">
                                            <p:txEl>
                                              <p:pRg st="2" end="2"/>
                                            </p:txEl>
                                          </p:spTgt>
                                        </p:tgtEl>
                                      </p:cBhvr>
                                    </p:animEffect>
                                  </p:childTnLst>
                                </p:cTn>
                              </p:par>
                            </p:childTnLst>
                          </p:cTn>
                        </p:par>
                        <p:par>
                          <p:cTn id="18" fill="hold">
                            <p:stCondLst>
                              <p:cond delay="3940"/>
                            </p:stCondLst>
                            <p:childTnLst>
                              <p:par>
                                <p:cTn id="19" presetID="10" presetClass="entr" presetSubtype="0" fill="hold" grpId="0" nodeType="after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ight Triangle 24"/>
          <p:cNvSpPr/>
          <p:nvPr/>
        </p:nvSpPr>
        <p:spPr>
          <a:xfrm rot="5400000">
            <a:off x="1254113" y="-2963236"/>
            <a:ext cx="3282978" cy="9144001"/>
          </a:xfrm>
          <a:prstGeom prst="rtTriangle">
            <a:avLst/>
          </a:prstGeom>
          <a:solidFill>
            <a:schemeClr val="tx2">
              <a:lumMod val="60000"/>
              <a:lumOff val="40000"/>
            </a:schemeClr>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3" name="Right Triangle 22"/>
          <p:cNvSpPr/>
          <p:nvPr/>
        </p:nvSpPr>
        <p:spPr>
          <a:xfrm rot="17593543">
            <a:off x="5011370" y="-4725145"/>
            <a:ext cx="3830656" cy="9144001"/>
          </a:xfrm>
          <a:prstGeom prst="rtTriangle">
            <a:avLst/>
          </a:prstGeom>
          <a:solidFill>
            <a:srgbClr val="2F5496"/>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 name="TextBox 2"/>
          <p:cNvSpPr txBox="1"/>
          <p:nvPr/>
        </p:nvSpPr>
        <p:spPr>
          <a:xfrm>
            <a:off x="457200" y="1701255"/>
            <a:ext cx="8534400" cy="784830"/>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5000" b="1" dirty="0">
                <a:solidFill>
                  <a:srgbClr val="2F5496"/>
                </a:solidFill>
                <a:latin typeface="Trebuchet MS" panose="020B0603020202020204" pitchFamily="34" charset="0"/>
              </a:rPr>
              <a:t>Q&amp;A</a:t>
            </a:r>
          </a:p>
        </p:txBody>
      </p:sp>
      <p:grpSp>
        <p:nvGrpSpPr>
          <p:cNvPr id="10" name="Google Shape;6419;p53"/>
          <p:cNvGrpSpPr/>
          <p:nvPr/>
        </p:nvGrpSpPr>
        <p:grpSpPr>
          <a:xfrm>
            <a:off x="3523424" y="1839833"/>
            <a:ext cx="446559" cy="444840"/>
            <a:chOff x="-35123050" y="3561225"/>
            <a:chExt cx="292225" cy="291100"/>
          </a:xfrm>
          <a:solidFill>
            <a:srgbClr val="FF7D01"/>
          </a:solidFill>
        </p:grpSpPr>
        <p:sp>
          <p:nvSpPr>
            <p:cNvPr id="11" name="Google Shape;6420;p53"/>
            <p:cNvSpPr/>
            <p:nvPr/>
          </p:nvSpPr>
          <p:spPr>
            <a:xfrm>
              <a:off x="-35123050" y="3629750"/>
              <a:ext cx="205575" cy="222575"/>
            </a:xfrm>
            <a:custGeom>
              <a:avLst/>
              <a:gdLst/>
              <a:ahLst/>
              <a:cxnLst/>
              <a:rect l="l" t="t" r="r" b="b"/>
              <a:pathLst>
                <a:path w="8223" h="8903" extrusionOk="0">
                  <a:moveTo>
                    <a:pt x="2080" y="2710"/>
                  </a:moveTo>
                  <a:cubicBezTo>
                    <a:pt x="2458" y="2710"/>
                    <a:pt x="2741" y="3056"/>
                    <a:pt x="2741" y="3403"/>
                  </a:cubicBezTo>
                  <a:cubicBezTo>
                    <a:pt x="2741" y="3781"/>
                    <a:pt x="2426" y="4065"/>
                    <a:pt x="2080" y="4065"/>
                  </a:cubicBezTo>
                  <a:cubicBezTo>
                    <a:pt x="1733" y="4065"/>
                    <a:pt x="1418" y="3750"/>
                    <a:pt x="1418" y="3403"/>
                  </a:cubicBezTo>
                  <a:cubicBezTo>
                    <a:pt x="1418" y="3056"/>
                    <a:pt x="1670" y="2710"/>
                    <a:pt x="2080" y="2710"/>
                  </a:cubicBezTo>
                  <a:close/>
                  <a:moveTo>
                    <a:pt x="4127" y="2710"/>
                  </a:moveTo>
                  <a:cubicBezTo>
                    <a:pt x="4506" y="2710"/>
                    <a:pt x="4789" y="3056"/>
                    <a:pt x="4789" y="3403"/>
                  </a:cubicBezTo>
                  <a:cubicBezTo>
                    <a:pt x="4789" y="3781"/>
                    <a:pt x="4474" y="4065"/>
                    <a:pt x="4127" y="4065"/>
                  </a:cubicBezTo>
                  <a:cubicBezTo>
                    <a:pt x="3718" y="4065"/>
                    <a:pt x="3466" y="3750"/>
                    <a:pt x="3466" y="3403"/>
                  </a:cubicBezTo>
                  <a:cubicBezTo>
                    <a:pt x="3466" y="3056"/>
                    <a:pt x="3718" y="2710"/>
                    <a:pt x="4127" y="2710"/>
                  </a:cubicBezTo>
                  <a:close/>
                  <a:moveTo>
                    <a:pt x="6207" y="2710"/>
                  </a:moveTo>
                  <a:cubicBezTo>
                    <a:pt x="6616" y="2710"/>
                    <a:pt x="6868" y="3056"/>
                    <a:pt x="6868" y="3403"/>
                  </a:cubicBezTo>
                  <a:cubicBezTo>
                    <a:pt x="6868" y="3781"/>
                    <a:pt x="6553" y="4065"/>
                    <a:pt x="6207" y="4065"/>
                  </a:cubicBezTo>
                  <a:cubicBezTo>
                    <a:pt x="5829" y="4065"/>
                    <a:pt x="5545" y="3750"/>
                    <a:pt x="5545" y="3403"/>
                  </a:cubicBezTo>
                  <a:cubicBezTo>
                    <a:pt x="5514" y="3056"/>
                    <a:pt x="5829" y="2710"/>
                    <a:pt x="6207" y="2710"/>
                  </a:cubicBezTo>
                  <a:close/>
                  <a:moveTo>
                    <a:pt x="1733" y="0"/>
                  </a:moveTo>
                  <a:cubicBezTo>
                    <a:pt x="788" y="0"/>
                    <a:pt x="0" y="757"/>
                    <a:pt x="0" y="1702"/>
                  </a:cubicBezTo>
                  <a:lnTo>
                    <a:pt x="0" y="5136"/>
                  </a:lnTo>
                  <a:cubicBezTo>
                    <a:pt x="0" y="5955"/>
                    <a:pt x="630" y="6616"/>
                    <a:pt x="1418" y="6774"/>
                  </a:cubicBezTo>
                  <a:lnTo>
                    <a:pt x="1418" y="8570"/>
                  </a:lnTo>
                  <a:cubicBezTo>
                    <a:pt x="1418" y="8696"/>
                    <a:pt x="1481" y="8822"/>
                    <a:pt x="1607" y="8885"/>
                  </a:cubicBezTo>
                  <a:cubicBezTo>
                    <a:pt x="1649" y="8895"/>
                    <a:pt x="1695" y="8902"/>
                    <a:pt x="1739" y="8902"/>
                  </a:cubicBezTo>
                  <a:cubicBezTo>
                    <a:pt x="1828" y="8902"/>
                    <a:pt x="1912" y="8874"/>
                    <a:pt x="1954" y="8790"/>
                  </a:cubicBezTo>
                  <a:lnTo>
                    <a:pt x="3938" y="6837"/>
                  </a:lnTo>
                  <a:lnTo>
                    <a:pt x="6522" y="6837"/>
                  </a:lnTo>
                  <a:cubicBezTo>
                    <a:pt x="7467" y="6837"/>
                    <a:pt x="8223" y="6081"/>
                    <a:pt x="8223" y="5136"/>
                  </a:cubicBezTo>
                  <a:lnTo>
                    <a:pt x="8223" y="1702"/>
                  </a:lnTo>
                  <a:cubicBezTo>
                    <a:pt x="8223" y="757"/>
                    <a:pt x="7467" y="0"/>
                    <a:pt x="6522"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2" name="Google Shape;6421;p53"/>
            <p:cNvSpPr/>
            <p:nvPr/>
          </p:nvSpPr>
          <p:spPr>
            <a:xfrm>
              <a:off x="-35053750" y="3561225"/>
              <a:ext cx="222925" cy="221825"/>
            </a:xfrm>
            <a:custGeom>
              <a:avLst/>
              <a:gdLst/>
              <a:ahLst/>
              <a:cxnLst/>
              <a:rect l="l" t="t" r="r" b="b"/>
              <a:pathLst>
                <a:path w="8917" h="8873" extrusionOk="0">
                  <a:moveTo>
                    <a:pt x="1702" y="1"/>
                  </a:moveTo>
                  <a:cubicBezTo>
                    <a:pt x="757" y="1"/>
                    <a:pt x="1" y="725"/>
                    <a:pt x="1" y="1702"/>
                  </a:cubicBezTo>
                  <a:lnTo>
                    <a:pt x="1" y="2048"/>
                  </a:lnTo>
                  <a:lnTo>
                    <a:pt x="3781" y="2048"/>
                  </a:lnTo>
                  <a:cubicBezTo>
                    <a:pt x="5136" y="2048"/>
                    <a:pt x="6207" y="3088"/>
                    <a:pt x="6207" y="4443"/>
                  </a:cubicBezTo>
                  <a:lnTo>
                    <a:pt x="6207" y="7877"/>
                  </a:lnTo>
                  <a:lnTo>
                    <a:pt x="6207" y="8003"/>
                  </a:lnTo>
                  <a:lnTo>
                    <a:pt x="6995" y="8790"/>
                  </a:lnTo>
                  <a:cubicBezTo>
                    <a:pt x="7055" y="8850"/>
                    <a:pt x="7127" y="8872"/>
                    <a:pt x="7205" y="8872"/>
                  </a:cubicBezTo>
                  <a:cubicBezTo>
                    <a:pt x="7249" y="8872"/>
                    <a:pt x="7295" y="8865"/>
                    <a:pt x="7341" y="8853"/>
                  </a:cubicBezTo>
                  <a:cubicBezTo>
                    <a:pt x="7467" y="8822"/>
                    <a:pt x="7530" y="8664"/>
                    <a:pt x="7530" y="8538"/>
                  </a:cubicBezTo>
                  <a:lnTo>
                    <a:pt x="7530" y="6806"/>
                  </a:lnTo>
                  <a:cubicBezTo>
                    <a:pt x="8318" y="6648"/>
                    <a:pt x="8917" y="5955"/>
                    <a:pt x="8917" y="5104"/>
                  </a:cubicBezTo>
                  <a:lnTo>
                    <a:pt x="8917" y="1702"/>
                  </a:lnTo>
                  <a:cubicBezTo>
                    <a:pt x="8917" y="725"/>
                    <a:pt x="8129" y="1"/>
                    <a:pt x="7184"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sp>
        <p:nvSpPr>
          <p:cNvPr id="4" name="Rectangle 3"/>
          <p:cNvSpPr/>
          <p:nvPr/>
        </p:nvSpPr>
        <p:spPr>
          <a:xfrm>
            <a:off x="1223963" y="2564156"/>
            <a:ext cx="7153275" cy="942694"/>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342892" indent="-342892">
              <a:buFont typeface="Arial" panose="020B0604020202020204" pitchFamily="34" charset="0"/>
              <a:buChar char="•"/>
            </a:pPr>
            <a:r>
              <a:rPr lang="en-US" dirty="0">
                <a:solidFill>
                  <a:srgbClr val="2F5496"/>
                </a:solidFill>
                <a:latin typeface="Trebuchet MS "/>
                <a:cs typeface="Segoe UI Semilight" panose="020B0402040204020203" pitchFamily="34" charset="0"/>
              </a:rPr>
              <a:t>If you have a question, use the </a:t>
            </a:r>
            <a:r>
              <a:rPr lang="en-US" b="1" dirty="0">
                <a:solidFill>
                  <a:srgbClr val="2F5496"/>
                </a:solidFill>
                <a:latin typeface="Trebuchet MS "/>
                <a:cs typeface="Segoe UI Semilight" panose="020B0402040204020203" pitchFamily="34" charset="0"/>
              </a:rPr>
              <a:t>‘chat’ function</a:t>
            </a:r>
          </a:p>
          <a:p>
            <a:pPr marL="342892" indent="-342892">
              <a:buFont typeface="Arial" panose="020B0604020202020204" pitchFamily="34" charset="0"/>
              <a:buChar char="•"/>
            </a:pPr>
            <a:r>
              <a:rPr lang="en-US" dirty="0">
                <a:solidFill>
                  <a:srgbClr val="2F5496"/>
                </a:solidFill>
                <a:latin typeface="Trebuchet MS "/>
                <a:cs typeface="Segoe UI Semilight" panose="020B0402040204020203" pitchFamily="34" charset="0"/>
              </a:rPr>
              <a:t>If you want to ask a question verbally, use the </a:t>
            </a:r>
            <a:r>
              <a:rPr lang="en-US" b="1" dirty="0">
                <a:solidFill>
                  <a:srgbClr val="2F5496"/>
                </a:solidFill>
                <a:latin typeface="Trebuchet MS "/>
                <a:cs typeface="Segoe UI Semilight" panose="020B0402040204020203" pitchFamily="34" charset="0"/>
              </a:rPr>
              <a:t>‘raise hand’ function </a:t>
            </a:r>
          </a:p>
        </p:txBody>
      </p:sp>
      <p:grpSp>
        <p:nvGrpSpPr>
          <p:cNvPr id="5" name="Group 4">
            <a:extLst>
              <a:ext uri="{FF2B5EF4-FFF2-40B4-BE49-F238E27FC236}">
                <a16:creationId xmlns:a16="http://schemas.microsoft.com/office/drawing/2014/main" id="{D5611BD7-CED5-7384-E7CD-E4C1A67AC9A2}"/>
              </a:ext>
            </a:extLst>
          </p:cNvPr>
          <p:cNvGrpSpPr/>
          <p:nvPr/>
        </p:nvGrpSpPr>
        <p:grpSpPr>
          <a:xfrm>
            <a:off x="-343649" y="-831808"/>
            <a:ext cx="2181603" cy="3644389"/>
            <a:chOff x="-343649" y="-831809"/>
            <a:chExt cx="2181603" cy="3644389"/>
          </a:xfrm>
        </p:grpSpPr>
        <p:sp>
          <p:nvSpPr>
            <p:cNvPr id="6" name="Right Triangle 5">
              <a:extLst>
                <a:ext uri="{FF2B5EF4-FFF2-40B4-BE49-F238E27FC236}">
                  <a16:creationId xmlns:a16="http://schemas.microsoft.com/office/drawing/2014/main" id="{D195E449-9154-7421-2128-3172FF7217BA}"/>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7" name="Right Triangle 6">
              <a:extLst>
                <a:ext uri="{FF2B5EF4-FFF2-40B4-BE49-F238E27FC236}">
                  <a16:creationId xmlns:a16="http://schemas.microsoft.com/office/drawing/2014/main" id="{E9D4B3A0-A1B3-5FAD-6178-910C56DDCCB4}"/>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8" name="Right Triangle 7">
              <a:extLst>
                <a:ext uri="{FF2B5EF4-FFF2-40B4-BE49-F238E27FC236}">
                  <a16:creationId xmlns:a16="http://schemas.microsoft.com/office/drawing/2014/main" id="{0525F1CD-AB75-ED3C-44E3-59FDD12E37A0}"/>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9" name="Slide Number Placeholder 8">
            <a:extLst>
              <a:ext uri="{FF2B5EF4-FFF2-40B4-BE49-F238E27FC236}">
                <a16:creationId xmlns:a16="http://schemas.microsoft.com/office/drawing/2014/main" id="{E88DC44A-E4BF-B5BC-C42F-D722C6EC1678}"/>
              </a:ext>
            </a:extLst>
          </p:cNvPr>
          <p:cNvSpPr>
            <a:spLocks noGrp="1"/>
          </p:cNvSpPr>
          <p:nvPr>
            <p:ph type="sldNum" sz="quarter" idx="4"/>
          </p:nvPr>
        </p:nvSpPr>
        <p:spPr/>
        <p:txBody>
          <a:bodyPr/>
          <a:lstStyle/>
          <a:p>
            <a:pPr>
              <a:defRPr/>
            </a:pPr>
            <a:fld id="{E00B6E52-F07A-44C8-B7AE-D6EEC3D50429}" type="slidenum">
              <a:rPr lang="en-CA" smtClean="0"/>
              <a:pPr>
                <a:defRPr/>
              </a:pPr>
              <a:t>18</a:t>
            </a:fld>
            <a:endParaRPr lang="en-CA" dirty="0"/>
          </a:p>
        </p:txBody>
      </p:sp>
    </p:spTree>
    <p:extLst>
      <p:ext uri="{BB962C8B-B14F-4D97-AF65-F5344CB8AC3E}">
        <p14:creationId xmlns:p14="http://schemas.microsoft.com/office/powerpoint/2010/main" val="12953915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1000"/>
            <a:lum/>
          </a:blip>
          <a:srcRect/>
          <a:stretch>
            <a:fillRect l="-15000" r="15000"/>
          </a:stretch>
        </a:blipFill>
        <a:effectLst/>
      </p:bgPr>
    </p:bg>
    <p:spTree>
      <p:nvGrpSpPr>
        <p:cNvPr id="1" name=""/>
        <p:cNvGrpSpPr/>
        <p:nvPr/>
      </p:nvGrpSpPr>
      <p:grpSpPr>
        <a:xfrm>
          <a:off x="0" y="0"/>
          <a:ext cx="0" cy="0"/>
          <a:chOff x="0" y="0"/>
          <a:chExt cx="0" cy="0"/>
        </a:xfrm>
      </p:grpSpPr>
      <p:sp>
        <p:nvSpPr>
          <p:cNvPr id="4" name="Right Triangle 3"/>
          <p:cNvSpPr/>
          <p:nvPr/>
        </p:nvSpPr>
        <p:spPr>
          <a:xfrm rot="15455504">
            <a:off x="52163" y="-2776382"/>
            <a:ext cx="8376676" cy="11832784"/>
          </a:xfrm>
          <a:prstGeom prst="rtTriangle">
            <a:avLst/>
          </a:prstGeom>
          <a:solidFill>
            <a:srgbClr val="2F5496">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9" name="Title 7"/>
          <p:cNvSpPr txBox="1">
            <a:spLocks/>
          </p:cNvSpPr>
          <p:nvPr/>
        </p:nvSpPr>
        <p:spPr>
          <a:xfrm>
            <a:off x="3810000" y="1694602"/>
            <a:ext cx="4692624" cy="119551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kern="0" dirty="0">
              <a:solidFill>
                <a:schemeClr val="bg1"/>
              </a:solidFill>
              <a:latin typeface="Trebuchet MS" panose="020B0603020202020204" pitchFamily="34" charset="0"/>
            </a:endParaRPr>
          </a:p>
        </p:txBody>
      </p:sp>
      <p:sp>
        <p:nvSpPr>
          <p:cNvPr id="20" name="TextBox 19"/>
          <p:cNvSpPr txBox="1"/>
          <p:nvPr/>
        </p:nvSpPr>
        <p:spPr>
          <a:xfrm>
            <a:off x="5461408" y="3944696"/>
            <a:ext cx="4195120" cy="1037207"/>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buFont typeface="Arial" panose="020B0604020202020204" pitchFamily="34" charset="0"/>
              <a:buChar char="•"/>
            </a:pPr>
            <a:r>
              <a:rPr lang="en-US" sz="2000" b="1" dirty="0">
                <a:solidFill>
                  <a:schemeClr val="bg1"/>
                </a:solidFill>
                <a:latin typeface="Segoe UI Semilight" panose="020B0402040204020203" pitchFamily="34" charset="0"/>
                <a:cs typeface="Segoe UI Semilight" panose="020B0402040204020203" pitchFamily="34" charset="0"/>
              </a:rPr>
              <a:t>Funding Cycles and Arrangements </a:t>
            </a:r>
          </a:p>
          <a:p>
            <a:pPr marL="285743" indent="-285743">
              <a:buFont typeface="Arial" panose="020B0604020202020204" pitchFamily="34" charset="0"/>
              <a:buChar char="•"/>
            </a:pPr>
            <a:r>
              <a:rPr lang="en-US" sz="2000" b="1" dirty="0">
                <a:solidFill>
                  <a:schemeClr val="bg1"/>
                </a:solidFill>
                <a:latin typeface="Segoe UI Semilight" panose="020B0402040204020203" pitchFamily="34" charset="0"/>
                <a:cs typeface="Segoe UI Semilight" panose="020B0402040204020203" pitchFamily="34" charset="0"/>
              </a:rPr>
              <a:t>Tuition and Student Supports</a:t>
            </a:r>
          </a:p>
        </p:txBody>
      </p:sp>
      <p:grpSp>
        <p:nvGrpSpPr>
          <p:cNvPr id="5" name="Group 4">
            <a:extLst>
              <a:ext uri="{FF2B5EF4-FFF2-40B4-BE49-F238E27FC236}">
                <a16:creationId xmlns:a16="http://schemas.microsoft.com/office/drawing/2014/main" id="{77EEE9FF-7C9F-B497-CAC5-6A288E436F86}"/>
              </a:ext>
            </a:extLst>
          </p:cNvPr>
          <p:cNvGrpSpPr/>
          <p:nvPr/>
        </p:nvGrpSpPr>
        <p:grpSpPr>
          <a:xfrm>
            <a:off x="-343649" y="-831808"/>
            <a:ext cx="2181603" cy="3644389"/>
            <a:chOff x="-343649" y="-831809"/>
            <a:chExt cx="2181603" cy="3644389"/>
          </a:xfrm>
        </p:grpSpPr>
        <p:sp>
          <p:nvSpPr>
            <p:cNvPr id="8" name="Right Triangle 7">
              <a:extLst>
                <a:ext uri="{FF2B5EF4-FFF2-40B4-BE49-F238E27FC236}">
                  <a16:creationId xmlns:a16="http://schemas.microsoft.com/office/drawing/2014/main" id="{5152D6BD-3DA2-0BBB-3F04-A874343AFA87}"/>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9" name="Right Triangle 8">
              <a:extLst>
                <a:ext uri="{FF2B5EF4-FFF2-40B4-BE49-F238E27FC236}">
                  <a16:creationId xmlns:a16="http://schemas.microsoft.com/office/drawing/2014/main" id="{481929B2-2024-F487-96D2-3C2A58E5D003}"/>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1" name="Right Triangle 10">
              <a:extLst>
                <a:ext uri="{FF2B5EF4-FFF2-40B4-BE49-F238E27FC236}">
                  <a16:creationId xmlns:a16="http://schemas.microsoft.com/office/drawing/2014/main" id="{FE68698E-BB34-1893-64BB-00BAD0B9E2FE}"/>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6" name="Title 7">
            <a:extLst>
              <a:ext uri="{FF2B5EF4-FFF2-40B4-BE49-F238E27FC236}">
                <a16:creationId xmlns:a16="http://schemas.microsoft.com/office/drawing/2014/main" id="{CB815EBA-C39D-6B14-7FA9-60FBFA91691E}"/>
              </a:ext>
            </a:extLst>
          </p:cNvPr>
          <p:cNvSpPr txBox="1">
            <a:spLocks/>
          </p:cNvSpPr>
          <p:nvPr/>
        </p:nvSpPr>
        <p:spPr>
          <a:xfrm>
            <a:off x="5605783" y="1878907"/>
            <a:ext cx="2228850" cy="2371540"/>
          </a:xfrm>
          <a:prstGeom prst="rect">
            <a:avLst/>
          </a:prstGeom>
        </p:spPr>
        <p:txBody>
          <a:bodyPr anchor="ct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nSpc>
                <a:spcPts val="2250"/>
              </a:lnSpc>
              <a:spcBef>
                <a:spcPts val="0"/>
              </a:spcBef>
            </a:pPr>
            <a:r>
              <a:rPr lang="en-US" sz="8250" b="0" kern="0" dirty="0">
                <a:solidFill>
                  <a:schemeClr val="bg1"/>
                </a:solidFill>
                <a:latin typeface="Trebuchet MS" panose="020B0603020202020204" pitchFamily="34" charset="0"/>
              </a:rPr>
              <a:t>03</a:t>
            </a:r>
          </a:p>
          <a:p>
            <a:pPr>
              <a:lnSpc>
                <a:spcPct val="100000"/>
              </a:lnSpc>
              <a:spcBef>
                <a:spcPts val="0"/>
              </a:spcBef>
            </a:pPr>
            <a:r>
              <a:rPr lang="en-US" sz="1800" kern="0" dirty="0">
                <a:solidFill>
                  <a:schemeClr val="bg1"/>
                </a:solidFill>
                <a:latin typeface="Trebuchet MS" panose="020B0603020202020204" pitchFamily="34" charset="0"/>
              </a:rPr>
              <a:t>……………………………</a:t>
            </a:r>
          </a:p>
          <a:p>
            <a:pPr>
              <a:lnSpc>
                <a:spcPct val="100000"/>
              </a:lnSpc>
              <a:spcBef>
                <a:spcPts val="0"/>
              </a:spcBef>
            </a:pPr>
            <a:r>
              <a:rPr lang="en-US" sz="2250" b="0" i="1" kern="0" dirty="0">
                <a:solidFill>
                  <a:schemeClr val="bg1"/>
                </a:solidFill>
                <a:latin typeface="Trebuchet MS" panose="020B0603020202020204" pitchFamily="34" charset="0"/>
              </a:rPr>
              <a:t>Elementary</a:t>
            </a:r>
          </a:p>
          <a:p>
            <a:pPr>
              <a:lnSpc>
                <a:spcPct val="100000"/>
              </a:lnSpc>
            </a:pPr>
            <a:r>
              <a:rPr lang="en-US" sz="2250" b="0" i="1" kern="0" dirty="0">
                <a:solidFill>
                  <a:schemeClr val="bg1"/>
                </a:solidFill>
                <a:latin typeface="Trebuchet MS" panose="020B0603020202020204" pitchFamily="34" charset="0"/>
              </a:rPr>
              <a:t>and Secondary</a:t>
            </a:r>
          </a:p>
          <a:p>
            <a:pPr>
              <a:lnSpc>
                <a:spcPct val="100000"/>
              </a:lnSpc>
            </a:pPr>
            <a:r>
              <a:rPr lang="en-US" sz="2250" b="0" i="1" kern="0" dirty="0">
                <a:solidFill>
                  <a:schemeClr val="bg1"/>
                </a:solidFill>
                <a:latin typeface="Trebuchet MS" panose="020B0603020202020204" pitchFamily="34" charset="0"/>
              </a:rPr>
              <a:t>Funding</a:t>
            </a:r>
          </a:p>
        </p:txBody>
      </p:sp>
      <p:sp>
        <p:nvSpPr>
          <p:cNvPr id="3" name="Slide Number Placeholder 2">
            <a:extLst>
              <a:ext uri="{FF2B5EF4-FFF2-40B4-BE49-F238E27FC236}">
                <a16:creationId xmlns:a16="http://schemas.microsoft.com/office/drawing/2014/main" id="{A7062D96-2655-12FD-16B0-2A4C5F4095C6}"/>
              </a:ext>
            </a:extLst>
          </p:cNvPr>
          <p:cNvSpPr>
            <a:spLocks noGrp="1"/>
          </p:cNvSpPr>
          <p:nvPr>
            <p:ph type="sldNum" sz="quarter" idx="4"/>
          </p:nvPr>
        </p:nvSpPr>
        <p:spPr/>
        <p:txBody>
          <a:bodyPr/>
          <a:lstStyle/>
          <a:p>
            <a:pPr>
              <a:defRPr/>
            </a:pPr>
            <a:fld id="{E00B6E52-F07A-44C8-B7AE-D6EEC3D50429}" type="slidenum">
              <a:rPr lang="en-CA" smtClean="0"/>
              <a:pPr>
                <a:defRPr/>
              </a:pPr>
              <a:t>19</a:t>
            </a:fld>
            <a:endParaRPr lang="en-CA" dirty="0"/>
          </a:p>
        </p:txBody>
      </p:sp>
    </p:spTree>
    <p:extLst>
      <p:ext uri="{BB962C8B-B14F-4D97-AF65-F5344CB8AC3E}">
        <p14:creationId xmlns:p14="http://schemas.microsoft.com/office/powerpoint/2010/main" val="2250470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Rounded Corners 47">
            <a:extLst>
              <a:ext uri="{FF2B5EF4-FFF2-40B4-BE49-F238E27FC236}">
                <a16:creationId xmlns:a16="http://schemas.microsoft.com/office/drawing/2014/main" id="{C370E8A9-5E55-DE11-D253-89D74C7732F4}"/>
              </a:ext>
            </a:extLst>
          </p:cNvPr>
          <p:cNvSpPr/>
          <p:nvPr/>
        </p:nvSpPr>
        <p:spPr bwMode="auto">
          <a:xfrm>
            <a:off x="5151140" y="1250128"/>
            <a:ext cx="3736123" cy="3720624"/>
          </a:xfrm>
          <a:prstGeom prst="roundRect">
            <a:avLst/>
          </a:prstGeom>
          <a:noFill/>
          <a:ln w="19050" cap="flat" cmpd="sng" algn="ctr">
            <a:solidFill>
              <a:srgbClr val="E7E8EA"/>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endParaRPr lang="en-US" sz="1800" i="1" dirty="0"/>
          </a:p>
        </p:txBody>
      </p:sp>
      <p:sp>
        <p:nvSpPr>
          <p:cNvPr id="46" name="Rectangle: Rounded Corners 45">
            <a:extLst>
              <a:ext uri="{FF2B5EF4-FFF2-40B4-BE49-F238E27FC236}">
                <a16:creationId xmlns:a16="http://schemas.microsoft.com/office/drawing/2014/main" id="{5AEC1F2C-CB07-EF8A-D3E8-E4E6B5BD8C27}"/>
              </a:ext>
            </a:extLst>
          </p:cNvPr>
          <p:cNvSpPr/>
          <p:nvPr/>
        </p:nvSpPr>
        <p:spPr bwMode="auto">
          <a:xfrm>
            <a:off x="5605396" y="1048433"/>
            <a:ext cx="2827607" cy="255582"/>
          </a:xfrm>
          <a:prstGeom prst="roundRect">
            <a:avLst/>
          </a:prstGeom>
          <a:solidFill>
            <a:srgbClr val="3167A9"/>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cxnSp>
        <p:nvCxnSpPr>
          <p:cNvPr id="35" name="Straight Connector 34">
            <a:extLst>
              <a:ext uri="{FF2B5EF4-FFF2-40B4-BE49-F238E27FC236}">
                <a16:creationId xmlns:a16="http://schemas.microsoft.com/office/drawing/2014/main" id="{78871616-0870-28D8-DB1C-362E3A4B7EC5}"/>
              </a:ext>
            </a:extLst>
          </p:cNvPr>
          <p:cNvCxnSpPr>
            <a:cxnSpLocks/>
          </p:cNvCxnSpPr>
          <p:nvPr/>
        </p:nvCxnSpPr>
        <p:spPr bwMode="auto">
          <a:xfrm>
            <a:off x="7481" y="563426"/>
            <a:ext cx="2791183" cy="0"/>
          </a:xfrm>
          <a:prstGeom prst="line">
            <a:avLst/>
          </a:prstGeom>
          <a:solidFill>
            <a:srgbClr val="E5E5CC"/>
          </a:solidFill>
          <a:ln w="25400" cap="flat" cmpd="sng" algn="ctr">
            <a:solidFill>
              <a:srgbClr val="000066"/>
            </a:solidFill>
            <a:prstDash val="solid"/>
            <a:round/>
            <a:headEnd type="none" w="med" len="med"/>
            <a:tailEnd type="none" w="med" len="med"/>
          </a:ln>
          <a:effectLst/>
        </p:spPr>
      </p:cxnSp>
      <p:sp>
        <p:nvSpPr>
          <p:cNvPr id="37" name="Rectangle: Rounded Corners 36">
            <a:extLst>
              <a:ext uri="{FF2B5EF4-FFF2-40B4-BE49-F238E27FC236}">
                <a16:creationId xmlns:a16="http://schemas.microsoft.com/office/drawing/2014/main" id="{B9C57868-F604-62FA-ADED-61D601D8E209}"/>
              </a:ext>
            </a:extLst>
          </p:cNvPr>
          <p:cNvSpPr/>
          <p:nvPr/>
        </p:nvSpPr>
        <p:spPr bwMode="auto">
          <a:xfrm>
            <a:off x="2107653" y="259645"/>
            <a:ext cx="6592294" cy="513948"/>
          </a:xfrm>
          <a:prstGeom prst="roundRect">
            <a:avLst/>
          </a:prstGeom>
          <a:solidFill>
            <a:srgbClr val="F2F2F2"/>
          </a:solidFill>
          <a:ln w="88900" cap="flat" cmpd="sng" algn="ctr">
            <a:solidFill>
              <a:srgbClr val="F2F2F2"/>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grpSp>
        <p:nvGrpSpPr>
          <p:cNvPr id="4" name="Group 3">
            <a:extLst>
              <a:ext uri="{FF2B5EF4-FFF2-40B4-BE49-F238E27FC236}">
                <a16:creationId xmlns:a16="http://schemas.microsoft.com/office/drawing/2014/main" id="{DDF679F9-383C-0D74-9721-B07F011B64BD}"/>
              </a:ext>
            </a:extLst>
          </p:cNvPr>
          <p:cNvGrpSpPr/>
          <p:nvPr/>
        </p:nvGrpSpPr>
        <p:grpSpPr>
          <a:xfrm>
            <a:off x="328081" y="2279201"/>
            <a:ext cx="1576788" cy="723921"/>
            <a:chOff x="370286" y="2069429"/>
            <a:chExt cx="1576788" cy="723921"/>
          </a:xfrm>
        </p:grpSpPr>
        <p:pic>
          <p:nvPicPr>
            <p:cNvPr id="5" name="Graphic 4" descr="Badge with solid fill">
              <a:extLst>
                <a:ext uri="{FF2B5EF4-FFF2-40B4-BE49-F238E27FC236}">
                  <a16:creationId xmlns:a16="http://schemas.microsoft.com/office/drawing/2014/main" id="{058DC670-5827-56C9-38D8-BB7E8632A41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23153" y="2069429"/>
              <a:ext cx="723921" cy="723921"/>
            </a:xfrm>
            <a:prstGeom prst="rect">
              <a:avLst/>
            </a:prstGeom>
          </p:spPr>
        </p:pic>
        <p:sp>
          <p:nvSpPr>
            <p:cNvPr id="6" name="TextBox 5">
              <a:extLst>
                <a:ext uri="{FF2B5EF4-FFF2-40B4-BE49-F238E27FC236}">
                  <a16:creationId xmlns:a16="http://schemas.microsoft.com/office/drawing/2014/main" id="{450349C6-2EF4-45C2-BD12-EE8FA08EEE7E}"/>
                </a:ext>
              </a:extLst>
            </p:cNvPr>
            <p:cNvSpPr txBox="1"/>
            <p:nvPr/>
          </p:nvSpPr>
          <p:spPr>
            <a:xfrm>
              <a:off x="370286" y="2154392"/>
              <a:ext cx="1071563" cy="553998"/>
            </a:xfrm>
            <a:prstGeom prst="rect">
              <a:avLst/>
            </a:prstGeom>
            <a:noFill/>
          </p:spPr>
          <p:txBody>
            <a:bodyPr wrap="square" rtlCol="0" anchor="ctr">
              <a:spAutoFit/>
            </a:bodyPr>
            <a:lstStyle/>
            <a:p>
              <a:pPr defTabSz="685766">
                <a:defRPr/>
              </a:pPr>
              <a:r>
                <a:rPr lang="en-US" sz="3000" b="1" dirty="0">
                  <a:solidFill>
                    <a:srgbClr val="FF7D01"/>
                  </a:solidFill>
                  <a:latin typeface="Trebuchet MS"/>
                </a:rPr>
                <a:t>DAY</a:t>
              </a:r>
              <a:endParaRPr lang="en-CA" sz="3000" b="1" dirty="0">
                <a:solidFill>
                  <a:srgbClr val="FF7D01"/>
                </a:solidFill>
                <a:latin typeface="Trebuchet MS"/>
              </a:endParaRPr>
            </a:p>
          </p:txBody>
        </p:sp>
      </p:grpSp>
      <p:grpSp>
        <p:nvGrpSpPr>
          <p:cNvPr id="7" name="Group 6">
            <a:extLst>
              <a:ext uri="{FF2B5EF4-FFF2-40B4-BE49-F238E27FC236}">
                <a16:creationId xmlns:a16="http://schemas.microsoft.com/office/drawing/2014/main" id="{54B66E28-7DE4-EBDC-AF08-21593D0D11C3}"/>
              </a:ext>
            </a:extLst>
          </p:cNvPr>
          <p:cNvGrpSpPr/>
          <p:nvPr/>
        </p:nvGrpSpPr>
        <p:grpSpPr>
          <a:xfrm>
            <a:off x="328081" y="1423633"/>
            <a:ext cx="1563671" cy="697690"/>
            <a:chOff x="370286" y="988041"/>
            <a:chExt cx="1563671" cy="697690"/>
          </a:xfrm>
        </p:grpSpPr>
        <p:pic>
          <p:nvPicPr>
            <p:cNvPr id="8" name="Graphic 7" descr="Badge 1 with solid fill">
              <a:extLst>
                <a:ext uri="{FF2B5EF4-FFF2-40B4-BE49-F238E27FC236}">
                  <a16:creationId xmlns:a16="http://schemas.microsoft.com/office/drawing/2014/main" id="{1F47AA0A-7CC4-683A-60C9-D80A807F101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36267" y="988041"/>
              <a:ext cx="697690" cy="697690"/>
            </a:xfrm>
            <a:prstGeom prst="rect">
              <a:avLst/>
            </a:prstGeom>
          </p:spPr>
        </p:pic>
        <p:sp>
          <p:nvSpPr>
            <p:cNvPr id="9" name="TextBox 8">
              <a:extLst>
                <a:ext uri="{FF2B5EF4-FFF2-40B4-BE49-F238E27FC236}">
                  <a16:creationId xmlns:a16="http://schemas.microsoft.com/office/drawing/2014/main" id="{69D5B863-36CA-068F-4AA6-E986DE1CF5CE}"/>
                </a:ext>
              </a:extLst>
            </p:cNvPr>
            <p:cNvSpPr txBox="1"/>
            <p:nvPr/>
          </p:nvSpPr>
          <p:spPr>
            <a:xfrm>
              <a:off x="370286" y="1059890"/>
              <a:ext cx="1071563" cy="553998"/>
            </a:xfrm>
            <a:prstGeom prst="rect">
              <a:avLst/>
            </a:prstGeom>
            <a:noFill/>
          </p:spPr>
          <p:txBody>
            <a:bodyPr wrap="square" rtlCol="0" anchor="ctr">
              <a:spAutoFit/>
            </a:bodyPr>
            <a:lstStyle/>
            <a:p>
              <a:pPr defTabSz="685766">
                <a:defRPr/>
              </a:pPr>
              <a:r>
                <a:rPr lang="en-US" sz="3000" b="1" dirty="0">
                  <a:solidFill>
                    <a:srgbClr val="FF7D01"/>
                  </a:solidFill>
                  <a:latin typeface="Trebuchet MS"/>
                </a:rPr>
                <a:t>DAY</a:t>
              </a:r>
              <a:endParaRPr lang="en-CA" sz="3000" b="1" dirty="0">
                <a:solidFill>
                  <a:srgbClr val="FF7D01"/>
                </a:solidFill>
                <a:latin typeface="Trebuchet MS"/>
              </a:endParaRPr>
            </a:p>
          </p:txBody>
        </p:sp>
      </p:grpSp>
      <p:grpSp>
        <p:nvGrpSpPr>
          <p:cNvPr id="10" name="Group 9">
            <a:extLst>
              <a:ext uri="{FF2B5EF4-FFF2-40B4-BE49-F238E27FC236}">
                <a16:creationId xmlns:a16="http://schemas.microsoft.com/office/drawing/2014/main" id="{4CB4AED8-BCF7-2EBB-7892-824E5EFB639B}"/>
              </a:ext>
            </a:extLst>
          </p:cNvPr>
          <p:cNvGrpSpPr/>
          <p:nvPr/>
        </p:nvGrpSpPr>
        <p:grpSpPr>
          <a:xfrm>
            <a:off x="349132" y="3749028"/>
            <a:ext cx="1600908" cy="755703"/>
            <a:chOff x="386915" y="3529285"/>
            <a:chExt cx="1600908" cy="755703"/>
          </a:xfrm>
        </p:grpSpPr>
        <p:pic>
          <p:nvPicPr>
            <p:cNvPr id="11" name="Graphic 10" descr="Badge 3 with solid fill">
              <a:extLst>
                <a:ext uri="{FF2B5EF4-FFF2-40B4-BE49-F238E27FC236}">
                  <a16:creationId xmlns:a16="http://schemas.microsoft.com/office/drawing/2014/main" id="{23217C21-E8FB-5075-09F2-AE9C2EB02A4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232120" y="3529285"/>
              <a:ext cx="755703" cy="755703"/>
            </a:xfrm>
            <a:prstGeom prst="rect">
              <a:avLst/>
            </a:prstGeom>
          </p:spPr>
        </p:pic>
        <p:sp>
          <p:nvSpPr>
            <p:cNvPr id="12" name="TextBox 11">
              <a:extLst>
                <a:ext uri="{FF2B5EF4-FFF2-40B4-BE49-F238E27FC236}">
                  <a16:creationId xmlns:a16="http://schemas.microsoft.com/office/drawing/2014/main" id="{68647AF1-51F8-DCFB-8887-29BF3C687630}"/>
                </a:ext>
              </a:extLst>
            </p:cNvPr>
            <p:cNvSpPr txBox="1"/>
            <p:nvPr/>
          </p:nvSpPr>
          <p:spPr>
            <a:xfrm>
              <a:off x="386915" y="3630141"/>
              <a:ext cx="1071563" cy="553998"/>
            </a:xfrm>
            <a:prstGeom prst="rect">
              <a:avLst/>
            </a:prstGeom>
            <a:noFill/>
          </p:spPr>
          <p:txBody>
            <a:bodyPr wrap="square" rtlCol="0" anchor="ctr">
              <a:spAutoFit/>
            </a:bodyPr>
            <a:lstStyle/>
            <a:p>
              <a:pPr defTabSz="685766">
                <a:defRPr/>
              </a:pPr>
              <a:r>
                <a:rPr lang="en-US" sz="3000" b="1" dirty="0">
                  <a:solidFill>
                    <a:srgbClr val="FF7D01"/>
                  </a:solidFill>
                  <a:latin typeface="Trebuchet MS"/>
                </a:rPr>
                <a:t>DAY</a:t>
              </a:r>
              <a:endParaRPr lang="en-CA" sz="3000" b="1" dirty="0">
                <a:solidFill>
                  <a:srgbClr val="FF7D01"/>
                </a:solidFill>
                <a:latin typeface="Trebuchet MS"/>
              </a:endParaRPr>
            </a:p>
          </p:txBody>
        </p:sp>
      </p:grpSp>
      <p:sp>
        <p:nvSpPr>
          <p:cNvPr id="13" name="Title 7">
            <a:extLst>
              <a:ext uri="{FF2B5EF4-FFF2-40B4-BE49-F238E27FC236}">
                <a16:creationId xmlns:a16="http://schemas.microsoft.com/office/drawing/2014/main" id="{F7512A08-1E17-69B7-6AAA-4A668FE8ADBA}"/>
              </a:ext>
            </a:extLst>
          </p:cNvPr>
          <p:cNvSpPr txBox="1">
            <a:spLocks/>
          </p:cNvSpPr>
          <p:nvPr/>
        </p:nvSpPr>
        <p:spPr>
          <a:xfrm>
            <a:off x="1986279" y="1324320"/>
            <a:ext cx="3009527" cy="881780"/>
          </a:xfrm>
          <a:prstGeom prst="rect">
            <a:avLst/>
          </a:prstGeom>
        </p:spPr>
        <p:txBody>
          <a:bodyPr vert="horz" wrap="square" lIns="68580" tIns="34290" rIns="68580" bIns="34290" rtlCol="0" anchor="ctr">
            <a:spAutoFit/>
          </a:bodyPr>
          <a:lstStyle>
            <a:defPPr>
              <a:defRPr lang="en-CA"/>
            </a:defPPr>
            <a:lvl1pPr marL="0" indent="0" algn="l" defTabSz="914400" rtl="0" eaLnBrk="1" fontAlgn="base" latinLnBrk="0" hangingPunct="1">
              <a:lnSpc>
                <a:spcPct val="90000"/>
              </a:lnSpc>
              <a:spcBef>
                <a:spcPct val="0"/>
              </a:spcBef>
              <a:spcAft>
                <a:spcPct val="37000"/>
              </a:spcAft>
              <a:buFont typeface="Arial" panose="020B0604020202020204" pitchFamily="34" charset="0"/>
              <a:buNone/>
              <a:defRPr sz="2400" kern="1200">
                <a:solidFill>
                  <a:schemeClr val="tx1"/>
                </a:solidFill>
                <a:latin typeface="Verdana" pitchFamily="34" charset="0"/>
                <a:ea typeface="+mn-ea"/>
                <a:cs typeface="+mn-cs"/>
              </a:defRPr>
            </a:lvl1pPr>
            <a:lvl2pPr marL="609585" indent="0" algn="l" defTabSz="914400" rtl="0" eaLnBrk="1" fontAlgn="base" latinLnBrk="0" hangingPunct="1">
              <a:lnSpc>
                <a:spcPct val="90000"/>
              </a:lnSpc>
              <a:spcBef>
                <a:spcPct val="0"/>
              </a:spcBef>
              <a:spcAft>
                <a:spcPct val="37000"/>
              </a:spcAft>
              <a:buFont typeface="Arial" panose="020B0604020202020204" pitchFamily="34" charset="0"/>
              <a:buNone/>
              <a:defRPr sz="2000" kern="1200">
                <a:solidFill>
                  <a:schemeClr val="tx1"/>
                </a:solidFill>
                <a:latin typeface="Verdana" pitchFamily="34" charset="0"/>
                <a:ea typeface="+mn-ea"/>
                <a:cs typeface="+mn-cs"/>
              </a:defRPr>
            </a:lvl2pPr>
            <a:lvl3pPr marL="1219170" indent="0" algn="l" defTabSz="914400" rtl="0" eaLnBrk="1" fontAlgn="base" latinLnBrk="0" hangingPunct="1">
              <a:lnSpc>
                <a:spcPct val="90000"/>
              </a:lnSpc>
              <a:spcBef>
                <a:spcPct val="0"/>
              </a:spcBef>
              <a:spcAft>
                <a:spcPct val="37000"/>
              </a:spcAft>
              <a:buFont typeface="Arial" panose="020B0604020202020204" pitchFamily="34" charset="0"/>
              <a:buNone/>
              <a:defRPr sz="1800" kern="1200">
                <a:solidFill>
                  <a:schemeClr val="tx1"/>
                </a:solidFill>
                <a:latin typeface="Verdana" pitchFamily="34" charset="0"/>
                <a:ea typeface="+mn-ea"/>
                <a:cs typeface="+mn-cs"/>
              </a:defRPr>
            </a:lvl3pPr>
            <a:lvl4pPr marL="1828754" indent="0" algn="l" defTabSz="914400" rtl="0" eaLnBrk="1" fontAlgn="base" latinLnBrk="0" hangingPunct="1">
              <a:lnSpc>
                <a:spcPct val="90000"/>
              </a:lnSpc>
              <a:spcBef>
                <a:spcPct val="0"/>
              </a:spcBef>
              <a:spcAft>
                <a:spcPct val="37000"/>
              </a:spcAft>
              <a:buFont typeface="Arial" panose="020B0604020202020204" pitchFamily="34" charset="0"/>
              <a:buNone/>
              <a:defRPr sz="1600" kern="1200">
                <a:solidFill>
                  <a:schemeClr val="tx1"/>
                </a:solidFill>
                <a:latin typeface="Verdana" pitchFamily="34" charset="0"/>
                <a:ea typeface="+mn-ea"/>
                <a:cs typeface="+mn-cs"/>
              </a:defRPr>
            </a:lvl4pPr>
            <a:lvl5pPr marL="2438339" indent="0" algn="l" defTabSz="914400" rtl="0" eaLnBrk="1" fontAlgn="base" latinLnBrk="0" hangingPunct="1">
              <a:lnSpc>
                <a:spcPct val="90000"/>
              </a:lnSpc>
              <a:spcBef>
                <a:spcPct val="0"/>
              </a:spcBef>
              <a:spcAft>
                <a:spcPct val="37000"/>
              </a:spcAft>
              <a:buFont typeface="Arial" panose="020B0604020202020204" pitchFamily="34" charset="0"/>
              <a:buNone/>
              <a:defRPr sz="1600" kern="1200">
                <a:solidFill>
                  <a:schemeClr val="tx1"/>
                </a:solidFill>
                <a:latin typeface="Verdana" pitchFamily="34" charset="0"/>
                <a:ea typeface="+mn-ea"/>
                <a:cs typeface="+mn-cs"/>
              </a:defRPr>
            </a:lvl5pPr>
            <a:lvl6pPr marL="3047924" indent="0" algn="l" defTabSz="1219170" rtl="0" eaLnBrk="1" latinLnBrk="0" hangingPunct="1">
              <a:lnSpc>
                <a:spcPct val="90000"/>
              </a:lnSpc>
              <a:spcBef>
                <a:spcPts val="500"/>
              </a:spcBef>
              <a:buFont typeface="Arial" panose="020B0604020202020204" pitchFamily="34" charset="0"/>
              <a:buNone/>
              <a:defRPr sz="1600" kern="1200">
                <a:solidFill>
                  <a:schemeClr val="tx1"/>
                </a:solidFill>
                <a:latin typeface="Verdana" pitchFamily="34" charset="0"/>
                <a:ea typeface="+mn-ea"/>
                <a:cs typeface="+mn-cs"/>
              </a:defRPr>
            </a:lvl6pPr>
            <a:lvl7pPr marL="3657509" indent="0" algn="l" defTabSz="1219170" rtl="0" eaLnBrk="1" latinLnBrk="0" hangingPunct="1">
              <a:lnSpc>
                <a:spcPct val="90000"/>
              </a:lnSpc>
              <a:spcBef>
                <a:spcPts val="500"/>
              </a:spcBef>
              <a:buFont typeface="Arial" panose="020B0604020202020204" pitchFamily="34" charset="0"/>
              <a:buNone/>
              <a:defRPr sz="1600" kern="1200">
                <a:solidFill>
                  <a:schemeClr val="tx1"/>
                </a:solidFill>
                <a:latin typeface="Verdana" pitchFamily="34" charset="0"/>
                <a:ea typeface="+mn-ea"/>
                <a:cs typeface="+mn-cs"/>
              </a:defRPr>
            </a:lvl7pPr>
            <a:lvl8pPr marL="4267093" indent="0" algn="l" defTabSz="1219170" rtl="0" eaLnBrk="1" latinLnBrk="0" hangingPunct="1">
              <a:lnSpc>
                <a:spcPct val="90000"/>
              </a:lnSpc>
              <a:spcBef>
                <a:spcPts val="500"/>
              </a:spcBef>
              <a:buFont typeface="Arial" panose="020B0604020202020204" pitchFamily="34" charset="0"/>
              <a:buNone/>
              <a:defRPr sz="1600" kern="1200">
                <a:solidFill>
                  <a:schemeClr val="tx1"/>
                </a:solidFill>
                <a:latin typeface="Verdana" pitchFamily="34" charset="0"/>
                <a:ea typeface="+mn-ea"/>
                <a:cs typeface="+mn-cs"/>
              </a:defRPr>
            </a:lvl8pPr>
            <a:lvl9pPr marL="4876678" indent="0" algn="l" defTabSz="1219170" rtl="0" eaLnBrk="1" latinLnBrk="0" hangingPunct="1">
              <a:lnSpc>
                <a:spcPct val="90000"/>
              </a:lnSpc>
              <a:spcBef>
                <a:spcPts val="500"/>
              </a:spcBef>
              <a:buFont typeface="Arial" panose="020B0604020202020204" pitchFamily="34" charset="0"/>
              <a:buNone/>
              <a:defRPr sz="1600" kern="1200">
                <a:solidFill>
                  <a:schemeClr val="tx1"/>
                </a:solidFill>
                <a:latin typeface="Verdana" pitchFamily="34" charset="0"/>
                <a:ea typeface="+mn-ea"/>
                <a:cs typeface="+mn-cs"/>
              </a:defRPr>
            </a:lvl9pPr>
          </a:lstStyle>
          <a:p>
            <a:pPr defTabSz="685766">
              <a:lnSpc>
                <a:spcPct val="100000"/>
              </a:lnSpc>
              <a:spcAft>
                <a:spcPts val="0"/>
              </a:spcAft>
              <a:defRPr/>
            </a:pPr>
            <a:r>
              <a:rPr lang="en-US" sz="1500" b="1" kern="0" dirty="0">
                <a:solidFill>
                  <a:srgbClr val="2F5496"/>
                </a:solidFill>
                <a:latin typeface="Trebuchet MS"/>
                <a:cs typeface="Segoe UI Semibold" panose="020B0702040204020203" pitchFamily="34" charset="0"/>
              </a:rPr>
              <a:t>Nominal Roll Policy</a:t>
            </a:r>
          </a:p>
          <a:p>
            <a:pPr defTabSz="914333">
              <a:spcAft>
                <a:spcPts val="0"/>
              </a:spcAft>
              <a:defRPr/>
            </a:pPr>
            <a:r>
              <a:rPr lang="en-US" altLang="en-US" sz="1400" dirty="0">
                <a:solidFill>
                  <a:srgbClr val="000000"/>
                </a:solidFill>
                <a:latin typeface="Trebuchet MS"/>
                <a:cs typeface="Segoe UI Semilight" panose="020B0402040204020203" pitchFamily="34" charset="0"/>
              </a:rPr>
              <a:t>Focuses on policy items related to the Nominal Roll process for First Nations</a:t>
            </a:r>
            <a:endParaRPr lang="en-US" sz="1400" b="1" kern="0" dirty="0">
              <a:solidFill>
                <a:srgbClr val="2F5496"/>
              </a:solidFill>
              <a:latin typeface="Trebuchet MS"/>
              <a:cs typeface="Segoe UI Semibold" panose="020B0702040204020203" pitchFamily="34" charset="0"/>
            </a:endParaRPr>
          </a:p>
        </p:txBody>
      </p:sp>
      <p:sp>
        <p:nvSpPr>
          <p:cNvPr id="14" name="Title 7">
            <a:extLst>
              <a:ext uri="{FF2B5EF4-FFF2-40B4-BE49-F238E27FC236}">
                <a16:creationId xmlns:a16="http://schemas.microsoft.com/office/drawing/2014/main" id="{B8D3A951-CAE8-5F81-C5C6-DF0ADD111519}"/>
              </a:ext>
            </a:extLst>
          </p:cNvPr>
          <p:cNvSpPr txBox="1">
            <a:spLocks/>
          </p:cNvSpPr>
          <p:nvPr/>
        </p:nvSpPr>
        <p:spPr>
          <a:xfrm>
            <a:off x="1959182" y="3764370"/>
            <a:ext cx="3088301" cy="904863"/>
          </a:xfrm>
          <a:prstGeom prst="rect">
            <a:avLst/>
          </a:prstGeom>
        </p:spPr>
        <p:txBody>
          <a:bodyPr wrap="square" anchor="ctr">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33" eaLnBrk="0" hangingPunct="0">
              <a:lnSpc>
                <a:spcPct val="100000"/>
              </a:lnSpc>
              <a:spcAft>
                <a:spcPts val="0"/>
              </a:spcAft>
              <a:defRPr/>
            </a:pPr>
            <a:r>
              <a:rPr lang="en-US" sz="1500" b="1" kern="0" dirty="0">
                <a:solidFill>
                  <a:srgbClr val="2F5496"/>
                </a:solidFill>
                <a:latin typeface="Trebuchet MS"/>
                <a:ea typeface="Tahoma" panose="020B0604030504040204" pitchFamily="34" charset="0"/>
                <a:cs typeface="Segoe UI Semibold" panose="020B0702040204020203" pitchFamily="34" charset="0"/>
              </a:rPr>
              <a:t>Education Information System</a:t>
            </a:r>
          </a:p>
          <a:p>
            <a:pPr defTabSz="914333">
              <a:spcAft>
                <a:spcPts val="0"/>
              </a:spcAft>
              <a:defRPr/>
            </a:pPr>
            <a:r>
              <a:rPr lang="en-US" altLang="en-US" sz="1400" dirty="0">
                <a:solidFill>
                  <a:srgbClr val="000000"/>
                </a:solidFill>
                <a:latin typeface="Trebuchet MS"/>
                <a:cs typeface="Segoe UI Semilight" panose="020B0402040204020203" pitchFamily="34" charset="0"/>
              </a:rPr>
              <a:t>Live demonstration for First Nations on how to complete a Nominal Roll submission to ISC </a:t>
            </a:r>
            <a:endParaRPr lang="en-US" sz="1400" kern="0" dirty="0">
              <a:solidFill>
                <a:srgbClr val="2F5496"/>
              </a:solidFill>
              <a:latin typeface="Trebuchet MS"/>
              <a:ea typeface="Tahoma" panose="020B0604030504040204" pitchFamily="34" charset="0"/>
              <a:cs typeface="Segoe UI Semibold" panose="020B0702040204020203" pitchFamily="34" charset="0"/>
            </a:endParaRPr>
          </a:p>
        </p:txBody>
      </p:sp>
      <p:sp>
        <p:nvSpPr>
          <p:cNvPr id="15" name="Title 7">
            <a:extLst>
              <a:ext uri="{FF2B5EF4-FFF2-40B4-BE49-F238E27FC236}">
                <a16:creationId xmlns:a16="http://schemas.microsoft.com/office/drawing/2014/main" id="{A35A8EE0-2F63-39F1-BAF3-95203CBE6E74}"/>
              </a:ext>
            </a:extLst>
          </p:cNvPr>
          <p:cNvSpPr txBox="1">
            <a:spLocks/>
          </p:cNvSpPr>
          <p:nvPr/>
        </p:nvSpPr>
        <p:spPr>
          <a:xfrm>
            <a:off x="1950040" y="2224563"/>
            <a:ext cx="3201100" cy="1486561"/>
          </a:xfrm>
          <a:prstGeom prst="rect">
            <a:avLst/>
          </a:prstGeom>
        </p:spPr>
        <p:txBody>
          <a:bodyPr wrap="square" anchor="ctr">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33" eaLnBrk="0" hangingPunct="0">
              <a:lnSpc>
                <a:spcPct val="100000"/>
              </a:lnSpc>
              <a:spcAft>
                <a:spcPts val="0"/>
              </a:spcAft>
              <a:defRPr/>
            </a:pPr>
            <a:r>
              <a:rPr lang="en-US" sz="1500" b="1" kern="0" dirty="0">
                <a:solidFill>
                  <a:srgbClr val="2F5496"/>
                </a:solidFill>
                <a:latin typeface="Trebuchet MS"/>
                <a:ea typeface="Tahoma" panose="020B0604030504040204" pitchFamily="34" charset="0"/>
                <a:cs typeface="Segoe UI Semibold" panose="020B0702040204020203" pitchFamily="34" charset="0"/>
              </a:rPr>
              <a:t>Joint Verification Process</a:t>
            </a:r>
          </a:p>
          <a:p>
            <a:pPr defTabSz="914333">
              <a:spcAft>
                <a:spcPts val="0"/>
              </a:spcAft>
              <a:defRPr/>
            </a:pPr>
            <a:r>
              <a:rPr lang="en-CA" sz="1400" dirty="0">
                <a:solidFill>
                  <a:srgbClr val="000000"/>
                </a:solidFill>
                <a:latin typeface="Trebuchet MS"/>
                <a:cs typeface="Segoe UI Semilight" panose="020B0402040204020203" pitchFamily="34" charset="0"/>
              </a:rPr>
              <a:t>Provide both First Nations and school districts an opportunity to learn about information that can impact the process and ensure both have a clear understanding of roles and responsibilities</a:t>
            </a:r>
            <a:endParaRPr lang="en-US" sz="1400" kern="0" dirty="0">
              <a:solidFill>
                <a:srgbClr val="2F5496"/>
              </a:solidFill>
              <a:latin typeface="Trebuchet MS"/>
              <a:ea typeface="Tahoma" panose="020B0604030504040204" pitchFamily="34" charset="0"/>
              <a:cs typeface="Segoe UI Semibold" panose="020B0702040204020203" pitchFamily="34" charset="0"/>
            </a:endParaRPr>
          </a:p>
        </p:txBody>
      </p:sp>
      <p:sp>
        <p:nvSpPr>
          <p:cNvPr id="19" name="Slide Number Placeholder 18">
            <a:extLst>
              <a:ext uri="{FF2B5EF4-FFF2-40B4-BE49-F238E27FC236}">
                <a16:creationId xmlns:a16="http://schemas.microsoft.com/office/drawing/2014/main" id="{A1EA969B-1E58-B8B4-316E-E4963B3D457C}"/>
              </a:ext>
            </a:extLst>
          </p:cNvPr>
          <p:cNvSpPr>
            <a:spLocks noGrp="1"/>
          </p:cNvSpPr>
          <p:nvPr>
            <p:ph type="sldNum" sz="quarter" idx="4"/>
          </p:nvPr>
        </p:nvSpPr>
        <p:spPr/>
        <p:txBody>
          <a:bodyPr/>
          <a:lstStyle/>
          <a:p>
            <a:pPr>
              <a:defRPr/>
            </a:pPr>
            <a:fld id="{E00B6E52-F07A-44C8-B7AE-D6EEC3D50429}" type="slidenum">
              <a:rPr lang="en-CA" smtClean="0"/>
              <a:pPr>
                <a:defRPr/>
              </a:pPr>
              <a:t>2</a:t>
            </a:fld>
            <a:endParaRPr lang="en-CA" dirty="0"/>
          </a:p>
        </p:txBody>
      </p:sp>
      <p:sp>
        <p:nvSpPr>
          <p:cNvPr id="22" name="TextBox 21">
            <a:extLst>
              <a:ext uri="{FF2B5EF4-FFF2-40B4-BE49-F238E27FC236}">
                <a16:creationId xmlns:a16="http://schemas.microsoft.com/office/drawing/2014/main" id="{13F0EFE4-CE62-7588-490E-662CEFD7FEF1}"/>
              </a:ext>
            </a:extLst>
          </p:cNvPr>
          <p:cNvSpPr txBox="1"/>
          <p:nvPr/>
        </p:nvSpPr>
        <p:spPr>
          <a:xfrm>
            <a:off x="4731441" y="990842"/>
            <a:ext cx="4575516" cy="646331"/>
          </a:xfrm>
          <a:prstGeom prst="rect">
            <a:avLst/>
          </a:prstGeom>
          <a:noFill/>
        </p:spPr>
        <p:txBody>
          <a:bodyPr wrap="square">
            <a:spAutoFit/>
          </a:bodyPr>
          <a:lstStyle/>
          <a:p>
            <a:pPr algn="ctr" defTabSz="914378" eaLnBrk="0" hangingPunct="0">
              <a:lnSpc>
                <a:spcPct val="100000"/>
              </a:lnSpc>
              <a:spcAft>
                <a:spcPct val="0"/>
              </a:spcAft>
              <a:defRPr/>
            </a:pPr>
            <a:r>
              <a:rPr lang="en-US" sz="1800" b="1" kern="0" dirty="0">
                <a:solidFill>
                  <a:schemeClr val="bg1"/>
                </a:solidFill>
                <a:latin typeface="Trebuchet MS" panose="020B0603020202020204" pitchFamily="34" charset="0"/>
                <a:cs typeface="Segoe UI Semibold" panose="020B0702040204020203" pitchFamily="34" charset="0"/>
              </a:rPr>
              <a:t>IN-PERSON WORKSHOP</a:t>
            </a:r>
            <a:endParaRPr lang="en-US" sz="900" b="1" kern="0" dirty="0">
              <a:solidFill>
                <a:schemeClr val="bg1"/>
              </a:solidFill>
              <a:latin typeface="Trebuchet MS" panose="020B0603020202020204" pitchFamily="34" charset="0"/>
              <a:cs typeface="Segoe UI Semibold" panose="020B0702040204020203" pitchFamily="34" charset="0"/>
            </a:endParaRPr>
          </a:p>
          <a:p>
            <a:pPr defTabSz="914378" eaLnBrk="0" hangingPunct="0">
              <a:lnSpc>
                <a:spcPct val="100000"/>
              </a:lnSpc>
              <a:spcAft>
                <a:spcPct val="0"/>
              </a:spcAft>
              <a:defRPr/>
            </a:pPr>
            <a:endParaRPr lang="en-US" kern="0" dirty="0">
              <a:solidFill>
                <a:schemeClr val="bg1"/>
              </a:solidFill>
              <a:latin typeface="Trebuchet MS" panose="020B0603020202020204" pitchFamily="34" charset="0"/>
              <a:cs typeface="Segoe UI Semibold" panose="020B0702040204020203" pitchFamily="34" charset="0"/>
            </a:endParaRPr>
          </a:p>
        </p:txBody>
      </p:sp>
      <p:sp>
        <p:nvSpPr>
          <p:cNvPr id="24" name="TextBox 23">
            <a:extLst>
              <a:ext uri="{FF2B5EF4-FFF2-40B4-BE49-F238E27FC236}">
                <a16:creationId xmlns:a16="http://schemas.microsoft.com/office/drawing/2014/main" id="{00906D07-89F6-7306-1F1E-09CFD41C2B7F}"/>
              </a:ext>
            </a:extLst>
          </p:cNvPr>
          <p:cNvSpPr txBox="1"/>
          <p:nvPr/>
        </p:nvSpPr>
        <p:spPr>
          <a:xfrm>
            <a:off x="5246189" y="1377819"/>
            <a:ext cx="3744731" cy="3399329"/>
          </a:xfrm>
          <a:prstGeom prst="rect">
            <a:avLst/>
          </a:prstGeom>
          <a:noFill/>
        </p:spPr>
        <p:txBody>
          <a:bodyPr wrap="square">
            <a:spAutoFit/>
          </a:bodyPr>
          <a:lstStyle/>
          <a:p>
            <a:pPr marL="285750" indent="-285750">
              <a:buFont typeface="Arial" panose="020B0604020202020204" pitchFamily="34" charset="0"/>
              <a:buChar char="•"/>
            </a:pPr>
            <a:r>
              <a:rPr lang="en-US" sz="1400" dirty="0">
                <a:solidFill>
                  <a:srgbClr val="000000"/>
                </a:solidFill>
                <a:latin typeface="Trebuchet MS" panose="020B0603020202020204" pitchFamily="34" charset="0"/>
                <a:cs typeface="Segoe UI Semilight" panose="020B0402040204020203" pitchFamily="34" charset="0"/>
              </a:rPr>
              <a:t>Expanded Nominal Roll Policy &amp; Joint Verification Process Content from Webinars</a:t>
            </a:r>
          </a:p>
          <a:p>
            <a:pPr marL="285750" indent="-285750">
              <a:buFont typeface="Arial" panose="020B0604020202020204" pitchFamily="34" charset="0"/>
              <a:buChar char="•"/>
            </a:pPr>
            <a:r>
              <a:rPr lang="en-US" sz="1400" dirty="0">
                <a:solidFill>
                  <a:srgbClr val="000000"/>
                </a:solidFill>
                <a:latin typeface="Trebuchet MS" panose="020B0603020202020204" pitchFamily="34" charset="0"/>
                <a:cs typeface="Segoe UI Semilight" panose="020B0402040204020203" pitchFamily="34" charset="0"/>
              </a:rPr>
              <a:t>Opportunity to meet with ISC Education and Funding Services staff </a:t>
            </a:r>
          </a:p>
          <a:p>
            <a:pPr marL="285750" indent="-285750">
              <a:buFont typeface="Arial" panose="020B0604020202020204" pitchFamily="34" charset="0"/>
              <a:buChar char="•"/>
            </a:pPr>
            <a:r>
              <a:rPr lang="en-US" sz="1400" dirty="0">
                <a:solidFill>
                  <a:srgbClr val="000000"/>
                </a:solidFill>
                <a:latin typeface="Trebuchet MS" panose="020B0603020202020204" pitchFamily="34" charset="0"/>
                <a:cs typeface="Segoe UI Semilight" panose="020B0402040204020203" pitchFamily="34" charset="0"/>
              </a:rPr>
              <a:t>Network with other First Nations</a:t>
            </a:r>
          </a:p>
          <a:p>
            <a:pPr marL="285750" indent="-285750">
              <a:buFont typeface="Arial" panose="020B0604020202020204" pitchFamily="34" charset="0"/>
              <a:buChar char="•"/>
            </a:pPr>
            <a:r>
              <a:rPr lang="en-US" sz="1400" dirty="0">
                <a:solidFill>
                  <a:srgbClr val="000000"/>
                </a:solidFill>
                <a:latin typeface="Trebuchet MS" panose="020B0603020202020204" pitchFamily="34" charset="0"/>
                <a:cs typeface="Segoe UI Semilight" panose="020B0402040204020203" pitchFamily="34" charset="0"/>
              </a:rPr>
              <a:t>Open to First Nations &amp; Tribal Council representatives who support Nominal Roll and/or Joint Verification Process</a:t>
            </a:r>
          </a:p>
          <a:p>
            <a:pPr marL="285750" indent="-285750">
              <a:buFont typeface="Arial" panose="020B0604020202020204" pitchFamily="34" charset="0"/>
              <a:buChar char="•"/>
            </a:pPr>
            <a:r>
              <a:rPr lang="en-US" sz="1400" dirty="0">
                <a:solidFill>
                  <a:srgbClr val="000000"/>
                </a:solidFill>
                <a:latin typeface="Trebuchet MS" panose="020B0603020202020204" pitchFamily="34" charset="0"/>
                <a:cs typeface="Segoe UI Semilight" panose="020B0402040204020203" pitchFamily="34" charset="0"/>
              </a:rPr>
              <a:t>Travel/hotel reimbursable for up to 2 representatives per First Nation/Tribal Council</a:t>
            </a:r>
          </a:p>
          <a:p>
            <a:pPr marL="285750" indent="-285750">
              <a:buFont typeface="Arial" panose="020B0604020202020204" pitchFamily="34" charset="0"/>
              <a:buChar char="•"/>
            </a:pPr>
            <a:r>
              <a:rPr lang="en-US" sz="1400" dirty="0">
                <a:solidFill>
                  <a:srgbClr val="000000"/>
                </a:solidFill>
                <a:latin typeface="+mj-lt"/>
                <a:cs typeface="Segoe UI Semilight" panose="020B0402040204020203" pitchFamily="34" charset="0"/>
              </a:rPr>
              <a:t>Join us on </a:t>
            </a:r>
            <a:r>
              <a:rPr lang="en-US" sz="1400" b="1" dirty="0">
                <a:solidFill>
                  <a:srgbClr val="000000"/>
                </a:solidFill>
                <a:latin typeface="+mj-lt"/>
                <a:cs typeface="Segoe UI Semilight" panose="020B0402040204020203" pitchFamily="34" charset="0"/>
              </a:rPr>
              <a:t>September 12 </a:t>
            </a:r>
            <a:r>
              <a:rPr lang="en-US" sz="1400" dirty="0">
                <a:solidFill>
                  <a:srgbClr val="000000"/>
                </a:solidFill>
                <a:latin typeface="+mj-lt"/>
                <a:cs typeface="Segoe UI Semilight" panose="020B0402040204020203" pitchFamily="34" charset="0"/>
              </a:rPr>
              <a:t>in Vancouver. Register by </a:t>
            </a:r>
            <a:r>
              <a:rPr lang="en-US" sz="1400" b="1" dirty="0">
                <a:solidFill>
                  <a:srgbClr val="000000"/>
                </a:solidFill>
                <a:latin typeface="+mj-lt"/>
                <a:cs typeface="Segoe UI Semilight" panose="020B0402040204020203" pitchFamily="34" charset="0"/>
              </a:rPr>
              <a:t>September 5 </a:t>
            </a:r>
            <a:r>
              <a:rPr lang="en-US" sz="1400" dirty="0">
                <a:solidFill>
                  <a:srgbClr val="000000"/>
                </a:solidFill>
                <a:latin typeface="+mj-lt"/>
                <a:cs typeface="Segoe UI Semilight" panose="020B0402040204020203" pitchFamily="34" charset="0"/>
              </a:rPr>
              <a:t>here: </a:t>
            </a:r>
            <a:r>
              <a:rPr lang="en-US" sz="1400" dirty="0">
                <a:solidFill>
                  <a:srgbClr val="000000"/>
                </a:solidFill>
                <a:latin typeface="+mj-lt"/>
                <a:cs typeface="Segoe UI Semilight" panose="020B0402040204020203" pitchFamily="34" charset="0"/>
                <a:hlinkClick r:id="rId9"/>
              </a:rPr>
              <a:t>https://www.fnesc.ca/nr-jvpworkshop/</a:t>
            </a:r>
            <a:r>
              <a:rPr lang="en-US" sz="1400" dirty="0">
                <a:solidFill>
                  <a:srgbClr val="000000"/>
                </a:solidFill>
                <a:latin typeface="+mj-lt"/>
                <a:cs typeface="Segoe UI Semilight" panose="020B0402040204020203" pitchFamily="34" charset="0"/>
              </a:rPr>
              <a:t> </a:t>
            </a:r>
          </a:p>
        </p:txBody>
      </p:sp>
      <p:cxnSp>
        <p:nvCxnSpPr>
          <p:cNvPr id="27" name="Straight Connector 26">
            <a:extLst>
              <a:ext uri="{FF2B5EF4-FFF2-40B4-BE49-F238E27FC236}">
                <a16:creationId xmlns:a16="http://schemas.microsoft.com/office/drawing/2014/main" id="{355C9D3D-047F-E592-74D3-EA4F2BC9967C}"/>
              </a:ext>
            </a:extLst>
          </p:cNvPr>
          <p:cNvCxnSpPr>
            <a:cxnSpLocks/>
          </p:cNvCxnSpPr>
          <p:nvPr/>
        </p:nvCxnSpPr>
        <p:spPr bwMode="auto">
          <a:xfrm flipH="1">
            <a:off x="151226" y="2186658"/>
            <a:ext cx="4645855" cy="0"/>
          </a:xfrm>
          <a:prstGeom prst="line">
            <a:avLst/>
          </a:prstGeom>
          <a:solidFill>
            <a:srgbClr val="E5E5CC"/>
          </a:solidFill>
          <a:ln w="12700" cap="flat" cmpd="sng" algn="ctr">
            <a:solidFill>
              <a:srgbClr val="D9D9D9"/>
            </a:solidFill>
            <a:prstDash val="solid"/>
            <a:round/>
            <a:headEnd type="none" w="med" len="med"/>
            <a:tailEnd type="none" w="med" len="med"/>
          </a:ln>
          <a:effectLst/>
        </p:spPr>
      </p:cxnSp>
      <p:cxnSp>
        <p:nvCxnSpPr>
          <p:cNvPr id="29" name="Straight Connector 28">
            <a:extLst>
              <a:ext uri="{FF2B5EF4-FFF2-40B4-BE49-F238E27FC236}">
                <a16:creationId xmlns:a16="http://schemas.microsoft.com/office/drawing/2014/main" id="{CE00D0B9-E82D-A67A-5F95-8F28B57F09E5}"/>
              </a:ext>
            </a:extLst>
          </p:cNvPr>
          <p:cNvCxnSpPr>
            <a:cxnSpLocks/>
          </p:cNvCxnSpPr>
          <p:nvPr/>
        </p:nvCxnSpPr>
        <p:spPr bwMode="auto">
          <a:xfrm flipH="1">
            <a:off x="151226" y="3763242"/>
            <a:ext cx="4645855" cy="0"/>
          </a:xfrm>
          <a:prstGeom prst="line">
            <a:avLst/>
          </a:prstGeom>
          <a:solidFill>
            <a:srgbClr val="E5E5CC"/>
          </a:solidFill>
          <a:ln w="12700" cap="flat" cmpd="sng" algn="ctr">
            <a:solidFill>
              <a:srgbClr val="D9D9D9"/>
            </a:solidFill>
            <a:prstDash val="solid"/>
            <a:round/>
            <a:headEnd type="none" w="med" len="med"/>
            <a:tailEnd type="none" w="med" len="med"/>
          </a:ln>
          <a:effectLst/>
        </p:spPr>
      </p:cxnSp>
      <p:sp>
        <p:nvSpPr>
          <p:cNvPr id="34" name="TextBox 33">
            <a:extLst>
              <a:ext uri="{FF2B5EF4-FFF2-40B4-BE49-F238E27FC236}">
                <a16:creationId xmlns:a16="http://schemas.microsoft.com/office/drawing/2014/main" id="{CDC36985-A455-F056-0B32-DBFB233E22CE}"/>
              </a:ext>
            </a:extLst>
          </p:cNvPr>
          <p:cNvSpPr txBox="1"/>
          <p:nvPr/>
        </p:nvSpPr>
        <p:spPr>
          <a:xfrm>
            <a:off x="2157631" y="259548"/>
            <a:ext cx="6671673" cy="536557"/>
          </a:xfrm>
          <a:prstGeom prst="rect">
            <a:avLst/>
          </a:prstGeom>
          <a:noFill/>
        </p:spPr>
        <p:txBody>
          <a:bodyPr wrap="square" lIns="91440" tIns="45720" rIns="91440" bIns="45720" rtlCol="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ts val="3700"/>
              </a:lnSpc>
              <a:spcAft>
                <a:spcPts val="500"/>
              </a:spcAft>
            </a:pPr>
            <a:r>
              <a:rPr lang="en-US" sz="3000" b="1" dirty="0">
                <a:solidFill>
                  <a:srgbClr val="2F5496"/>
                </a:solidFill>
                <a:latin typeface="Trebuchet MS"/>
                <a:ea typeface="Verdana"/>
                <a:cs typeface="Tahoma"/>
              </a:rPr>
              <a:t>2025 LEARNING SERIES - OVERVIEW</a:t>
            </a:r>
          </a:p>
        </p:txBody>
      </p:sp>
      <p:sp>
        <p:nvSpPr>
          <p:cNvPr id="43" name="Rectangle: Rounded Corners 42">
            <a:extLst>
              <a:ext uri="{FF2B5EF4-FFF2-40B4-BE49-F238E27FC236}">
                <a16:creationId xmlns:a16="http://schemas.microsoft.com/office/drawing/2014/main" id="{23CCB28E-E2DE-9DB3-5E72-ABBC992DC3BA}"/>
              </a:ext>
            </a:extLst>
          </p:cNvPr>
          <p:cNvSpPr/>
          <p:nvPr/>
        </p:nvSpPr>
        <p:spPr bwMode="auto">
          <a:xfrm>
            <a:off x="280360" y="987315"/>
            <a:ext cx="2061911" cy="262812"/>
          </a:xfrm>
          <a:prstGeom prst="roundRect">
            <a:avLst/>
          </a:prstGeom>
          <a:solidFill>
            <a:srgbClr val="3167A9"/>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25" name="TextBox 24">
            <a:extLst>
              <a:ext uri="{FF2B5EF4-FFF2-40B4-BE49-F238E27FC236}">
                <a16:creationId xmlns:a16="http://schemas.microsoft.com/office/drawing/2014/main" id="{69B3FF87-12DB-DAC8-97D2-07C06959932B}"/>
              </a:ext>
            </a:extLst>
          </p:cNvPr>
          <p:cNvSpPr txBox="1"/>
          <p:nvPr/>
        </p:nvSpPr>
        <p:spPr>
          <a:xfrm>
            <a:off x="-988150" y="941071"/>
            <a:ext cx="4575516" cy="369332"/>
          </a:xfrm>
          <a:prstGeom prst="rect">
            <a:avLst/>
          </a:prstGeom>
          <a:noFill/>
        </p:spPr>
        <p:txBody>
          <a:bodyPr wrap="square">
            <a:spAutoFit/>
          </a:bodyPr>
          <a:lstStyle/>
          <a:p>
            <a:pPr algn="ctr" defTabSz="914378" eaLnBrk="0" hangingPunct="0">
              <a:lnSpc>
                <a:spcPct val="100000"/>
              </a:lnSpc>
              <a:spcAft>
                <a:spcPct val="0"/>
              </a:spcAft>
              <a:defRPr/>
            </a:pPr>
            <a:r>
              <a:rPr lang="en-US" sz="1800" b="1" kern="0" dirty="0">
                <a:solidFill>
                  <a:schemeClr val="bg1"/>
                </a:solidFill>
                <a:latin typeface="Trebuchet MS" panose="020B0603020202020204" pitchFamily="34" charset="0"/>
                <a:cs typeface="Segoe UI Semibold" panose="020B0702040204020203" pitchFamily="34" charset="0"/>
              </a:rPr>
              <a:t>WEBINARS </a:t>
            </a:r>
            <a:endParaRPr lang="en-US" kern="0" dirty="0">
              <a:solidFill>
                <a:schemeClr val="bg1"/>
              </a:solidFill>
              <a:latin typeface="Trebuchet MS" panose="020B0603020202020204" pitchFamily="34" charset="0"/>
              <a:cs typeface="Segoe UI Semibold" panose="020B0702040204020203" pitchFamily="34" charset="0"/>
            </a:endParaRPr>
          </a:p>
        </p:txBody>
      </p:sp>
    </p:spTree>
    <p:extLst>
      <p:ext uri="{BB962C8B-B14F-4D97-AF65-F5344CB8AC3E}">
        <p14:creationId xmlns:p14="http://schemas.microsoft.com/office/powerpoint/2010/main" val="2006770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500"/>
                                        <p:tgtEl>
                                          <p:spTgt spid="4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6" grpId="0" animBg="1"/>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p:cNvSpPr/>
          <p:nvPr/>
        </p:nvSpPr>
        <p:spPr bwMode="auto">
          <a:xfrm>
            <a:off x="945931" y="496614"/>
            <a:ext cx="7252138" cy="3977754"/>
          </a:xfrm>
          <a:prstGeom prst="roundRect">
            <a:avLst/>
          </a:prstGeom>
          <a:solidFill>
            <a:srgbClr val="FFFFFF"/>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12" name="Title 7"/>
          <p:cNvSpPr txBox="1">
            <a:spLocks/>
          </p:cNvSpPr>
          <p:nvPr/>
        </p:nvSpPr>
        <p:spPr>
          <a:xfrm>
            <a:off x="264420" y="361101"/>
            <a:ext cx="4840980" cy="32427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sz="3000" kern="0" dirty="0">
              <a:solidFill>
                <a:srgbClr val="2F5496"/>
              </a:solidFill>
              <a:latin typeface="Trebuchet MS" panose="020B0603020202020204" pitchFamily="34" charset="0"/>
            </a:endParaRPr>
          </a:p>
        </p:txBody>
      </p:sp>
      <p:sp>
        <p:nvSpPr>
          <p:cNvPr id="7" name="TextBox 6"/>
          <p:cNvSpPr txBox="1"/>
          <p:nvPr/>
        </p:nvSpPr>
        <p:spPr>
          <a:xfrm>
            <a:off x="1642127" y="669132"/>
            <a:ext cx="5859747" cy="452432"/>
          </a:xfrm>
          <a:prstGeom prst="rect">
            <a:avLst/>
          </a:prstGeom>
          <a:noFill/>
        </p:spPr>
        <p:txBody>
          <a:bodyPr wrap="square" rtlCol="0" anchor="ctr">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2600" b="1" dirty="0">
                <a:solidFill>
                  <a:srgbClr val="2F5496"/>
                </a:solidFill>
                <a:latin typeface="Trebuchet MS" panose="020B0603020202020204" pitchFamily="34" charset="0"/>
              </a:rPr>
              <a:t>TYPES OF FUNDING ARRANGEMENTS</a:t>
            </a:r>
          </a:p>
        </p:txBody>
      </p:sp>
      <p:sp>
        <p:nvSpPr>
          <p:cNvPr id="13" name="Rounded Rectangle 12"/>
          <p:cNvSpPr/>
          <p:nvPr/>
        </p:nvSpPr>
        <p:spPr bwMode="auto">
          <a:xfrm>
            <a:off x="4212854" y="1370326"/>
            <a:ext cx="3533314" cy="4572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r>
              <a:rPr lang="en-US" dirty="0">
                <a:latin typeface="Trebuchet MS "/>
                <a:ea typeface="Tahoma" panose="020B0604030504040204" pitchFamily="34" charset="0"/>
                <a:cs typeface="Segoe UI Semilight" panose="020B0402040204020203" pitchFamily="34" charset="0"/>
              </a:rPr>
              <a:t>Contribution</a:t>
            </a:r>
          </a:p>
        </p:txBody>
      </p:sp>
      <p:sp>
        <p:nvSpPr>
          <p:cNvPr id="14" name="Rounded Rectangle 13"/>
          <p:cNvSpPr/>
          <p:nvPr/>
        </p:nvSpPr>
        <p:spPr bwMode="auto">
          <a:xfrm>
            <a:off x="4212854" y="2133563"/>
            <a:ext cx="3533314" cy="4572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r>
              <a:rPr lang="en-US" dirty="0">
                <a:latin typeface="Trebuchet MS "/>
                <a:ea typeface="Tahoma" panose="020B0604030504040204" pitchFamily="34" charset="0"/>
                <a:cs typeface="Segoe UI Semilight" panose="020B0402040204020203" pitchFamily="34" charset="0"/>
              </a:rPr>
              <a:t>Block</a:t>
            </a:r>
          </a:p>
        </p:txBody>
      </p:sp>
      <p:sp>
        <p:nvSpPr>
          <p:cNvPr id="15" name="Rounded Rectangle 14"/>
          <p:cNvSpPr/>
          <p:nvPr/>
        </p:nvSpPr>
        <p:spPr bwMode="auto">
          <a:xfrm>
            <a:off x="4184430" y="2896802"/>
            <a:ext cx="3533314" cy="4572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r>
              <a:rPr lang="en-US" dirty="0">
                <a:latin typeface="Trebuchet MS "/>
                <a:ea typeface="Tahoma" panose="020B0604030504040204" pitchFamily="34" charset="0"/>
                <a:cs typeface="Segoe UI Semilight" panose="020B0402040204020203" pitchFamily="34" charset="0"/>
              </a:rPr>
              <a:t>New Fiscal Relationship Grant</a:t>
            </a:r>
          </a:p>
        </p:txBody>
      </p:sp>
      <p:sp>
        <p:nvSpPr>
          <p:cNvPr id="16" name="Rounded Rectangle 15"/>
          <p:cNvSpPr/>
          <p:nvPr/>
        </p:nvSpPr>
        <p:spPr bwMode="auto">
          <a:xfrm>
            <a:off x="4184430" y="3660041"/>
            <a:ext cx="3533314" cy="4572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r>
              <a:rPr lang="en-US" dirty="0">
                <a:latin typeface="Trebuchet MS "/>
                <a:ea typeface="Tahoma" panose="020B0604030504040204" pitchFamily="34" charset="0"/>
                <a:cs typeface="Segoe UI Semilight" panose="020B0402040204020203" pitchFamily="34" charset="0"/>
              </a:rPr>
              <a:t>Self-Governing / Treaty</a:t>
            </a:r>
          </a:p>
        </p:txBody>
      </p:sp>
      <p:sp>
        <p:nvSpPr>
          <p:cNvPr id="6" name="Slide Number Placeholder 5">
            <a:extLst>
              <a:ext uri="{FF2B5EF4-FFF2-40B4-BE49-F238E27FC236}">
                <a16:creationId xmlns:a16="http://schemas.microsoft.com/office/drawing/2014/main" id="{9F755C9B-46A8-93E6-A0CA-00CF9D3B790D}"/>
              </a:ext>
            </a:extLst>
          </p:cNvPr>
          <p:cNvSpPr>
            <a:spLocks noGrp="1"/>
          </p:cNvSpPr>
          <p:nvPr>
            <p:ph type="sldNum" sz="quarter" idx="4"/>
          </p:nvPr>
        </p:nvSpPr>
        <p:spPr/>
        <p:txBody>
          <a:bodyPr/>
          <a:lstStyle/>
          <a:p>
            <a:pPr>
              <a:defRPr/>
            </a:pPr>
            <a:fld id="{E00B6E52-F07A-44C8-B7AE-D6EEC3D50429}" type="slidenum">
              <a:rPr lang="en-CA" smtClean="0"/>
              <a:pPr>
                <a:defRPr/>
              </a:pPr>
              <a:t>20</a:t>
            </a:fld>
            <a:endParaRPr lang="en-CA" dirty="0"/>
          </a:p>
        </p:txBody>
      </p:sp>
      <p:sp>
        <p:nvSpPr>
          <p:cNvPr id="2" name="Rectangle 1">
            <a:extLst>
              <a:ext uri="{FF2B5EF4-FFF2-40B4-BE49-F238E27FC236}">
                <a16:creationId xmlns:a16="http://schemas.microsoft.com/office/drawing/2014/main" id="{DC20D72B-36D0-56B1-2AD2-7F4C8CCB4287}"/>
              </a:ext>
            </a:extLst>
          </p:cNvPr>
          <p:cNvSpPr/>
          <p:nvPr/>
        </p:nvSpPr>
        <p:spPr bwMode="auto">
          <a:xfrm>
            <a:off x="1243762" y="1370326"/>
            <a:ext cx="2719084" cy="2650308"/>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0" tIns="91440" rIns="91440" bIns="0" numCol="1" rtlCol="0" anchor="ctr" anchorCtr="0" compatLnSpc="1">
            <a:prstTxWarp prst="textNoShape">
              <a:avLst/>
            </a:prstTxWarp>
            <a:normAutofit/>
          </a:bodyPr>
          <a:lstStyle/>
          <a:p>
            <a:pPr marL="190500" indent="-190500">
              <a:tabLst>
                <a:tab pos="5715000" algn="l"/>
              </a:tabLst>
            </a:pPr>
            <a:endParaRPr lang="en-US" sz="300" baseline="0" dirty="0">
              <a:latin typeface="Trebuchet MS" panose="020B0603020202020204" pitchFamily="34" charset="0"/>
            </a:endParaRPr>
          </a:p>
          <a:p>
            <a:pPr marL="190500">
              <a:lnSpc>
                <a:spcPct val="100000"/>
              </a:lnSpc>
              <a:spcBef>
                <a:spcPts val="600"/>
              </a:spcBef>
              <a:spcAft>
                <a:spcPts val="0"/>
              </a:spcAft>
              <a:tabLst>
                <a:tab pos="5715000" algn="l"/>
              </a:tabLst>
            </a:pPr>
            <a:r>
              <a:rPr lang="en-US" sz="1400" baseline="0" dirty="0">
                <a:latin typeface="Trebuchet MS" panose="020B0603020202020204" pitchFamily="34" charset="0"/>
              </a:rPr>
              <a:t>The flow of education funding is based on the </a:t>
            </a:r>
            <a:r>
              <a:rPr lang="en-US" sz="1400" i="1" baseline="0" dirty="0">
                <a:latin typeface="Trebuchet MS" panose="020B0603020202020204" pitchFamily="34" charset="0"/>
              </a:rPr>
              <a:t>type</a:t>
            </a:r>
            <a:r>
              <a:rPr lang="en-US" sz="1400" baseline="0" dirty="0">
                <a:latin typeface="Trebuchet MS" panose="020B0603020202020204" pitchFamily="34" charset="0"/>
              </a:rPr>
              <a:t> of funding arrangement your First Nation holds with ISC. </a:t>
            </a:r>
          </a:p>
          <a:p>
            <a:pPr marL="190500">
              <a:lnSpc>
                <a:spcPct val="100000"/>
              </a:lnSpc>
              <a:spcAft>
                <a:spcPts val="0"/>
              </a:spcAft>
              <a:tabLst>
                <a:tab pos="5715000" algn="l"/>
              </a:tabLst>
            </a:pPr>
            <a:endParaRPr lang="en-US" sz="1400" baseline="0" dirty="0">
              <a:latin typeface="Trebuchet MS" panose="020B0603020202020204" pitchFamily="34" charset="0"/>
            </a:endParaRPr>
          </a:p>
          <a:p>
            <a:pPr marL="190500" indent="-190500">
              <a:tabLst>
                <a:tab pos="5715000" algn="l"/>
              </a:tabLst>
            </a:pPr>
            <a:r>
              <a:rPr lang="en-US" sz="1400" dirty="0">
                <a:latin typeface="Trebuchet MS" panose="020B0603020202020204" pitchFamily="34" charset="0"/>
              </a:rPr>
              <a:t>	For questions on how funds flow within your organization, or</a:t>
            </a:r>
            <a:r>
              <a:rPr lang="en-US" sz="1400" baseline="0" dirty="0">
                <a:latin typeface="Trebuchet MS" panose="020B0603020202020204" pitchFamily="34" charset="0"/>
              </a:rPr>
              <a:t> how funding arrangements may impact funding, </a:t>
            </a:r>
            <a:r>
              <a:rPr lang="en-US" sz="1400" dirty="0">
                <a:latin typeface="Trebuchet MS" panose="020B0603020202020204" pitchFamily="34" charset="0"/>
              </a:rPr>
              <a:t>please contact your </a:t>
            </a:r>
            <a:r>
              <a:rPr lang="en-US" sz="1400" i="1" dirty="0">
                <a:latin typeface="Trebuchet MS" panose="020B0603020202020204" pitchFamily="34" charset="0"/>
              </a:rPr>
              <a:t>First Nation’s Finance Office</a:t>
            </a:r>
            <a:r>
              <a:rPr lang="en-US" sz="1400" dirty="0">
                <a:latin typeface="Trebuchet MS" panose="020B0603020202020204" pitchFamily="34" charset="0"/>
              </a:rPr>
              <a:t>.</a:t>
            </a:r>
          </a:p>
          <a:p>
            <a:pPr marL="190500" indent="-190500">
              <a:tabLst>
                <a:tab pos="5715000" algn="l"/>
              </a:tabLst>
            </a:pPr>
            <a:endParaRPr lang="en-CA" sz="1400" dirty="0">
              <a:latin typeface="Trebuchet MS" panose="020B0603020202020204" pitchFamily="34" charset="0"/>
              <a:ea typeface="Tahoma" panose="020B0604030504040204" pitchFamily="34" charset="0"/>
              <a:cs typeface="Tahoma" panose="020B0604030504040204" pitchFamily="34" charset="0"/>
            </a:endParaRPr>
          </a:p>
        </p:txBody>
      </p:sp>
      <p:grpSp>
        <p:nvGrpSpPr>
          <p:cNvPr id="23" name="Group 22">
            <a:extLst>
              <a:ext uri="{FF2B5EF4-FFF2-40B4-BE49-F238E27FC236}">
                <a16:creationId xmlns:a16="http://schemas.microsoft.com/office/drawing/2014/main" id="{E602704D-6993-4EE5-1CB4-FF96C2E5294F}"/>
              </a:ext>
            </a:extLst>
          </p:cNvPr>
          <p:cNvGrpSpPr/>
          <p:nvPr/>
        </p:nvGrpSpPr>
        <p:grpSpPr>
          <a:xfrm>
            <a:off x="-360474" y="-590830"/>
            <a:ext cx="1516832" cy="2495538"/>
            <a:chOff x="-343649" y="-831809"/>
            <a:chExt cx="2181603" cy="3644389"/>
          </a:xfrm>
        </p:grpSpPr>
        <p:sp>
          <p:nvSpPr>
            <p:cNvPr id="24" name="Right Triangle 23">
              <a:extLst>
                <a:ext uri="{FF2B5EF4-FFF2-40B4-BE49-F238E27FC236}">
                  <a16:creationId xmlns:a16="http://schemas.microsoft.com/office/drawing/2014/main" id="{D0A5B295-77C1-F33E-5BD6-6EC0A06B134E}"/>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25" name="Right Triangle 24">
              <a:extLst>
                <a:ext uri="{FF2B5EF4-FFF2-40B4-BE49-F238E27FC236}">
                  <a16:creationId xmlns:a16="http://schemas.microsoft.com/office/drawing/2014/main" id="{74F6CF19-DE88-F6B2-E1DE-475D249C4CEB}"/>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26" name="Right Triangle 25">
              <a:extLst>
                <a:ext uri="{FF2B5EF4-FFF2-40B4-BE49-F238E27FC236}">
                  <a16:creationId xmlns:a16="http://schemas.microsoft.com/office/drawing/2014/main" id="{8C7A70DA-28DB-4CF9-D085-8909AEAFC8D5}"/>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grpSp>
        <p:nvGrpSpPr>
          <p:cNvPr id="27" name="Group 26">
            <a:extLst>
              <a:ext uri="{FF2B5EF4-FFF2-40B4-BE49-F238E27FC236}">
                <a16:creationId xmlns:a16="http://schemas.microsoft.com/office/drawing/2014/main" id="{CA713DD0-A230-9469-9043-F08B792A8A89}"/>
              </a:ext>
            </a:extLst>
          </p:cNvPr>
          <p:cNvGrpSpPr/>
          <p:nvPr/>
        </p:nvGrpSpPr>
        <p:grpSpPr>
          <a:xfrm>
            <a:off x="7558088" y="3048776"/>
            <a:ext cx="1807338" cy="2574384"/>
            <a:chOff x="7130114" y="2254720"/>
            <a:chExt cx="2299605" cy="3275572"/>
          </a:xfrm>
        </p:grpSpPr>
        <p:sp>
          <p:nvSpPr>
            <p:cNvPr id="28" name="Right Triangle 27">
              <a:extLst>
                <a:ext uri="{FF2B5EF4-FFF2-40B4-BE49-F238E27FC236}">
                  <a16:creationId xmlns:a16="http://schemas.microsoft.com/office/drawing/2014/main" id="{7DA14FF2-0BD3-7309-3E56-1458EE2B084F}"/>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9" name="Right Triangle 28">
              <a:extLst>
                <a:ext uri="{FF2B5EF4-FFF2-40B4-BE49-F238E27FC236}">
                  <a16:creationId xmlns:a16="http://schemas.microsoft.com/office/drawing/2014/main" id="{6A2731BB-B790-65E0-659C-91A7213C6856}"/>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30" name="Right Triangle 29">
              <a:extLst>
                <a:ext uri="{FF2B5EF4-FFF2-40B4-BE49-F238E27FC236}">
                  <a16:creationId xmlns:a16="http://schemas.microsoft.com/office/drawing/2014/main" id="{FB0472F6-EB73-A4E1-E483-4625DFF8B745}"/>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Tree>
    <p:extLst>
      <p:ext uri="{BB962C8B-B14F-4D97-AF65-F5344CB8AC3E}">
        <p14:creationId xmlns:p14="http://schemas.microsoft.com/office/powerpoint/2010/main" val="2068756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Rounded Corners 16"/>
          <p:cNvSpPr/>
          <p:nvPr/>
        </p:nvSpPr>
        <p:spPr bwMode="auto">
          <a:xfrm>
            <a:off x="228600" y="164592"/>
            <a:ext cx="8686800" cy="685800"/>
          </a:xfrm>
          <a:prstGeom prst="roundRect">
            <a:avLst/>
          </a:prstGeom>
          <a:solidFill>
            <a:srgbClr val="2F5496"/>
          </a:solidFill>
          <a:ln w="3175"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lnSpc>
                <a:spcPct val="100000"/>
              </a:lnSpc>
              <a:spcAft>
                <a:spcPts val="0"/>
              </a:spcAft>
              <a:tabLst>
                <a:tab pos="5714858" algn="l"/>
              </a:tabLst>
            </a:pPr>
            <a:r>
              <a:rPr lang="en-US" sz="3000" b="1" dirty="0">
                <a:solidFill>
                  <a:schemeClr val="bg1"/>
                </a:solidFill>
                <a:latin typeface="+mj-lt"/>
                <a:ea typeface="Tahoma" panose="020B0604030504040204" pitchFamily="34" charset="0"/>
                <a:cs typeface="Tahoma" panose="020B0604030504040204" pitchFamily="34" charset="0"/>
              </a:rPr>
              <a:t>2025-2026 FUNDING CYCLES</a:t>
            </a:r>
          </a:p>
        </p:txBody>
      </p:sp>
      <p:sp>
        <p:nvSpPr>
          <p:cNvPr id="22" name="Rectangle 21"/>
          <p:cNvSpPr/>
          <p:nvPr/>
        </p:nvSpPr>
        <p:spPr>
          <a:xfrm>
            <a:off x="926820" y="1108715"/>
            <a:ext cx="1204176" cy="341632"/>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kern="0" dirty="0">
                <a:solidFill>
                  <a:srgbClr val="E69319"/>
                </a:solidFill>
                <a:latin typeface="Trebuchet MS" panose="020B0603020202020204" pitchFamily="34" charset="0"/>
              </a:rPr>
              <a:t>………………</a:t>
            </a:r>
          </a:p>
        </p:txBody>
      </p:sp>
      <p:sp>
        <p:nvSpPr>
          <p:cNvPr id="23" name="Rectangle 22"/>
          <p:cNvSpPr/>
          <p:nvPr/>
        </p:nvSpPr>
        <p:spPr>
          <a:xfrm>
            <a:off x="7013004" y="1108715"/>
            <a:ext cx="1204176" cy="341632"/>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kern="0" dirty="0">
                <a:solidFill>
                  <a:srgbClr val="E69319"/>
                </a:solidFill>
                <a:latin typeface="Trebuchet MS" panose="020B0603020202020204" pitchFamily="34" charset="0"/>
              </a:rPr>
              <a:t>………………</a:t>
            </a:r>
          </a:p>
        </p:txBody>
      </p:sp>
      <p:sp>
        <p:nvSpPr>
          <p:cNvPr id="26" name="Rounded Rectangle 14">
            <a:extLst>
              <a:ext uri="{FF2B5EF4-FFF2-40B4-BE49-F238E27FC236}">
                <a16:creationId xmlns:a16="http://schemas.microsoft.com/office/drawing/2014/main" id="{8B25DBBF-BD65-436B-9AF5-81B6BC48BF94}"/>
              </a:ext>
            </a:extLst>
          </p:cNvPr>
          <p:cNvSpPr/>
          <p:nvPr/>
        </p:nvSpPr>
        <p:spPr bwMode="auto">
          <a:xfrm>
            <a:off x="2129710" y="1170248"/>
            <a:ext cx="4884580" cy="322084"/>
          </a:xfrm>
          <a:prstGeom prst="roundRect">
            <a:avLst/>
          </a:prstGeom>
          <a:solidFill>
            <a:schemeClr val="tx2">
              <a:lumMod val="20000"/>
              <a:lumOff val="80000"/>
            </a:schemeClr>
          </a:solidFill>
          <a:ln w="28575"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r>
              <a:rPr lang="en-US" sz="1500" b="1" dirty="0">
                <a:solidFill>
                  <a:srgbClr val="2F5496"/>
                </a:solidFill>
                <a:latin typeface="Trebuchet MS "/>
                <a:ea typeface="Tahoma" panose="020B0604030504040204" pitchFamily="34" charset="0"/>
                <a:cs typeface="Segoe UI" panose="020B0502040204020203" pitchFamily="34" charset="0"/>
              </a:rPr>
              <a:t>CONTRIBUTION AGREEMENT</a:t>
            </a:r>
          </a:p>
        </p:txBody>
      </p:sp>
      <p:sp>
        <p:nvSpPr>
          <p:cNvPr id="12" name="TextBox 11">
            <a:extLst>
              <a:ext uri="{FF2B5EF4-FFF2-40B4-BE49-F238E27FC236}">
                <a16:creationId xmlns:a16="http://schemas.microsoft.com/office/drawing/2014/main" id="{90E5708A-2F25-DC3B-9F88-E03FF764F187}"/>
              </a:ext>
            </a:extLst>
          </p:cNvPr>
          <p:cNvSpPr txBox="1"/>
          <p:nvPr/>
        </p:nvSpPr>
        <p:spPr>
          <a:xfrm>
            <a:off x="926820" y="1724344"/>
            <a:ext cx="3636056" cy="258532"/>
          </a:xfrm>
          <a:prstGeom prst="rect">
            <a:avLst/>
          </a:prstGeom>
          <a:noFill/>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lvl="1" defTabSz="866753" fontAlgn="auto">
              <a:spcAft>
                <a:spcPct val="15000"/>
              </a:spcAft>
            </a:pPr>
            <a:r>
              <a:rPr lang="en-US" sz="1200" b="1" dirty="0">
                <a:latin typeface="Trebuchet MS "/>
              </a:rPr>
              <a:t>BY FISCAL YEAR (APRIL 2025 – MARCH 2026)</a:t>
            </a:r>
          </a:p>
        </p:txBody>
      </p:sp>
      <p:sp>
        <p:nvSpPr>
          <p:cNvPr id="14" name="TextBox 13">
            <a:extLst>
              <a:ext uri="{FF2B5EF4-FFF2-40B4-BE49-F238E27FC236}">
                <a16:creationId xmlns:a16="http://schemas.microsoft.com/office/drawing/2014/main" id="{74E694C6-CFBA-227D-A4A4-467E7C4CE2BE}"/>
              </a:ext>
            </a:extLst>
          </p:cNvPr>
          <p:cNvSpPr txBox="1"/>
          <p:nvPr/>
        </p:nvSpPr>
        <p:spPr>
          <a:xfrm>
            <a:off x="5320806" y="1727243"/>
            <a:ext cx="3379131" cy="258532"/>
          </a:xfrm>
          <a:prstGeom prst="rect">
            <a:avLst/>
          </a:prstGeom>
          <a:noFill/>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lvl="1" defTabSz="866753" fontAlgn="auto">
              <a:spcAft>
                <a:spcPct val="15000"/>
              </a:spcAft>
            </a:pPr>
            <a:r>
              <a:rPr lang="en-US" sz="1200" b="1" dirty="0">
                <a:latin typeface="Trebuchet MS "/>
              </a:rPr>
              <a:t>BY SCHOOL YEAR (JULY 2025 – JUNE 2026)</a:t>
            </a:r>
          </a:p>
        </p:txBody>
      </p:sp>
      <p:graphicFrame>
        <p:nvGraphicFramePr>
          <p:cNvPr id="6" name="Diagram 5">
            <a:extLst>
              <a:ext uri="{FF2B5EF4-FFF2-40B4-BE49-F238E27FC236}">
                <a16:creationId xmlns:a16="http://schemas.microsoft.com/office/drawing/2014/main" id="{8532CA99-A090-5456-AC57-0FA27EC96705}"/>
              </a:ext>
            </a:extLst>
          </p:cNvPr>
          <p:cNvGraphicFramePr/>
          <p:nvPr>
            <p:extLst>
              <p:ext uri="{D42A27DB-BD31-4B8C-83A1-F6EECF244321}">
                <p14:modId xmlns:p14="http://schemas.microsoft.com/office/powerpoint/2010/main" val="3208024996"/>
              </p:ext>
            </p:extLst>
          </p:nvPr>
        </p:nvGraphicFramePr>
        <p:xfrm>
          <a:off x="5105400" y="1930178"/>
          <a:ext cx="3429000" cy="30327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DD738863-5481-F3C1-C129-BB8B4023B470}"/>
              </a:ext>
            </a:extLst>
          </p:cNvPr>
          <p:cNvSpPr txBox="1"/>
          <p:nvPr/>
        </p:nvSpPr>
        <p:spPr>
          <a:xfrm>
            <a:off x="8062376" y="2220686"/>
            <a:ext cx="803098" cy="590931"/>
          </a:xfrm>
          <a:prstGeom prst="rect">
            <a:avLst/>
          </a:prstGeom>
          <a:noFill/>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lvl="1" algn="r" defTabSz="866753" fontAlgn="auto">
              <a:spcAft>
                <a:spcPct val="15000"/>
              </a:spcAft>
            </a:pPr>
            <a:r>
              <a:rPr lang="en-US" sz="1200" b="1" i="1" dirty="0">
                <a:latin typeface="+mj-lt"/>
              </a:rPr>
              <a:t>Based on Sept 2024 NR</a:t>
            </a:r>
          </a:p>
        </p:txBody>
      </p:sp>
      <p:sp>
        <p:nvSpPr>
          <p:cNvPr id="9" name="TextBox 8">
            <a:extLst>
              <a:ext uri="{FF2B5EF4-FFF2-40B4-BE49-F238E27FC236}">
                <a16:creationId xmlns:a16="http://schemas.microsoft.com/office/drawing/2014/main" id="{8AA0FDD9-183C-6321-5FB4-C328BB4EF522}"/>
              </a:ext>
            </a:extLst>
          </p:cNvPr>
          <p:cNvSpPr txBox="1"/>
          <p:nvPr/>
        </p:nvSpPr>
        <p:spPr>
          <a:xfrm>
            <a:off x="5122610" y="2180789"/>
            <a:ext cx="803098" cy="590931"/>
          </a:xfrm>
          <a:prstGeom prst="rect">
            <a:avLst/>
          </a:prstGeom>
          <a:noFill/>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lvl="1" defTabSz="866753" fontAlgn="auto">
              <a:spcAft>
                <a:spcPct val="15000"/>
              </a:spcAft>
            </a:pPr>
            <a:r>
              <a:rPr lang="en-US" sz="1200" b="1" i="1" dirty="0">
                <a:latin typeface="+mj-lt"/>
              </a:rPr>
              <a:t>Based on Sept 2025 NR</a:t>
            </a:r>
          </a:p>
        </p:txBody>
      </p:sp>
      <p:sp>
        <p:nvSpPr>
          <p:cNvPr id="13" name="TextBox 12">
            <a:extLst>
              <a:ext uri="{FF2B5EF4-FFF2-40B4-BE49-F238E27FC236}">
                <a16:creationId xmlns:a16="http://schemas.microsoft.com/office/drawing/2014/main" id="{F8EEE87F-A82A-15A0-7FBA-B70EE42C4CE0}"/>
              </a:ext>
            </a:extLst>
          </p:cNvPr>
          <p:cNvSpPr txBox="1"/>
          <p:nvPr/>
        </p:nvSpPr>
        <p:spPr>
          <a:xfrm>
            <a:off x="6324600" y="4655238"/>
            <a:ext cx="1219200" cy="424732"/>
          </a:xfrm>
          <a:prstGeom prst="rect">
            <a:avLst/>
          </a:prstGeom>
          <a:noFill/>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lvl="1" algn="ctr" defTabSz="866753" fontAlgn="auto">
              <a:spcAft>
                <a:spcPct val="15000"/>
              </a:spcAft>
            </a:pPr>
            <a:r>
              <a:rPr lang="en-US" sz="1200" b="1" i="1" dirty="0">
                <a:latin typeface="+mj-lt"/>
              </a:rPr>
              <a:t>Based on Sept 2024 NR</a:t>
            </a:r>
          </a:p>
        </p:txBody>
      </p:sp>
      <p:graphicFrame>
        <p:nvGraphicFramePr>
          <p:cNvPr id="5" name="Table 4">
            <a:extLst>
              <a:ext uri="{FF2B5EF4-FFF2-40B4-BE49-F238E27FC236}">
                <a16:creationId xmlns:a16="http://schemas.microsoft.com/office/drawing/2014/main" id="{C3209348-923F-9568-788D-FE6A066CB64E}"/>
              </a:ext>
            </a:extLst>
          </p:cNvPr>
          <p:cNvGraphicFramePr>
            <a:graphicFrameLocks noGrp="1"/>
          </p:cNvGraphicFramePr>
          <p:nvPr>
            <p:extLst>
              <p:ext uri="{D42A27DB-BD31-4B8C-83A1-F6EECF244321}">
                <p14:modId xmlns:p14="http://schemas.microsoft.com/office/powerpoint/2010/main" val="3172446930"/>
              </p:ext>
            </p:extLst>
          </p:nvPr>
        </p:nvGraphicFramePr>
        <p:xfrm>
          <a:off x="325418" y="1985775"/>
          <a:ext cx="4727823" cy="2688835"/>
        </p:xfrm>
        <a:graphic>
          <a:graphicData uri="http://schemas.openxmlformats.org/drawingml/2006/table">
            <a:tbl>
              <a:tblPr firstRow="1" firstCol="1" bandRow="1">
                <a:gradFill rotWithShape="1">
                  <a:gsLst>
                    <a:gs pos="0">
                      <a:srgbClr val="70AD47">
                        <a:lumMod val="110000"/>
                        <a:satMod val="105000"/>
                        <a:tint val="67000"/>
                      </a:srgbClr>
                    </a:gs>
                    <a:gs pos="50000">
                      <a:srgbClr val="70AD47">
                        <a:lumMod val="105000"/>
                        <a:satMod val="103000"/>
                        <a:tint val="73000"/>
                      </a:srgbClr>
                    </a:gs>
                    <a:gs pos="100000">
                      <a:srgbClr val="70AD47">
                        <a:lumMod val="105000"/>
                        <a:satMod val="109000"/>
                        <a:tint val="81000"/>
                      </a:srgbClr>
                    </a:gs>
                  </a:gsLst>
                  <a:lin ang="5400000" scaled="0"/>
                </a:gradFill>
                <a:effectLst/>
              </a:tblPr>
              <a:tblGrid>
                <a:gridCol w="952397">
                  <a:extLst>
                    <a:ext uri="{9D8B030D-6E8A-4147-A177-3AD203B41FA5}">
                      <a16:colId xmlns:a16="http://schemas.microsoft.com/office/drawing/2014/main" val="3203697788"/>
                    </a:ext>
                  </a:extLst>
                </a:gridCol>
                <a:gridCol w="914400">
                  <a:extLst>
                    <a:ext uri="{9D8B030D-6E8A-4147-A177-3AD203B41FA5}">
                      <a16:colId xmlns:a16="http://schemas.microsoft.com/office/drawing/2014/main" val="933663376"/>
                    </a:ext>
                  </a:extLst>
                </a:gridCol>
                <a:gridCol w="1276011">
                  <a:extLst>
                    <a:ext uri="{9D8B030D-6E8A-4147-A177-3AD203B41FA5}">
                      <a16:colId xmlns:a16="http://schemas.microsoft.com/office/drawing/2014/main" val="3275603592"/>
                    </a:ext>
                  </a:extLst>
                </a:gridCol>
                <a:gridCol w="1585015">
                  <a:extLst>
                    <a:ext uri="{9D8B030D-6E8A-4147-A177-3AD203B41FA5}">
                      <a16:colId xmlns:a16="http://schemas.microsoft.com/office/drawing/2014/main" val="605083991"/>
                    </a:ext>
                  </a:extLst>
                </a:gridCol>
              </a:tblGrid>
              <a:tr h="444558">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200" dirty="0">
                          <a:latin typeface="Trebuchet MS "/>
                          <a:cs typeface="Segoe UI Semilight"/>
                        </a:rPr>
                        <a:t>Month of Payment</a:t>
                      </a: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2F5496"/>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000" dirty="0">
                          <a:latin typeface="Trebuchet MS "/>
                          <a:cs typeface="Segoe UI Semilight"/>
                        </a:rPr>
                        <a:t>Percentage</a:t>
                      </a: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2F5496"/>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marL="0" marR="0" algn="ctr">
                        <a:spcBef>
                          <a:spcPts val="0"/>
                        </a:spcBef>
                        <a:spcAft>
                          <a:spcPts val="0"/>
                        </a:spcAft>
                      </a:pPr>
                      <a:r>
                        <a:rPr lang="en-US" sz="1200" b="1" dirty="0">
                          <a:solidFill>
                            <a:schemeClr val="bg1"/>
                          </a:solidFill>
                          <a:effectLst/>
                          <a:latin typeface="Trebuchet MS "/>
                          <a:cs typeface="Segoe UI Semilight"/>
                        </a:rPr>
                        <a:t>Period Covered</a:t>
                      </a:r>
                      <a:endParaRPr lang="en-US" sz="1200" b="1" dirty="0">
                        <a:solidFill>
                          <a:schemeClr val="bg1"/>
                        </a:solidFill>
                        <a:effectLst/>
                        <a:latin typeface="Trebuchet MS "/>
                        <a:ea typeface="Calibri" panose="020F0502020204030204" pitchFamily="34" charset="0"/>
                        <a:cs typeface="Segoe UI Semilight"/>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2F5496"/>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marL="0" marR="0" algn="ctr">
                        <a:spcBef>
                          <a:spcPts val="0"/>
                        </a:spcBef>
                        <a:spcAft>
                          <a:spcPts val="0"/>
                        </a:spcAft>
                      </a:pPr>
                      <a:r>
                        <a:rPr lang="en-US" sz="1200" b="1" dirty="0">
                          <a:solidFill>
                            <a:schemeClr val="bg1"/>
                          </a:solidFill>
                          <a:effectLst/>
                          <a:latin typeface="Trebuchet MS "/>
                          <a:ea typeface="Calibri" panose="020F0502020204030204" pitchFamily="34" charset="0"/>
                          <a:cs typeface="Segoe UI Semilight"/>
                        </a:rPr>
                        <a:t>Payments Based</a:t>
                      </a:r>
                      <a:r>
                        <a:rPr lang="en-US" sz="1200" b="1" baseline="0" dirty="0">
                          <a:solidFill>
                            <a:schemeClr val="bg1"/>
                          </a:solidFill>
                          <a:effectLst/>
                          <a:latin typeface="Trebuchet MS "/>
                          <a:ea typeface="Calibri" panose="020F0502020204030204" pitchFamily="34" charset="0"/>
                          <a:cs typeface="Segoe UI Semilight"/>
                        </a:rPr>
                        <a:t> on Which Nominal Roll</a:t>
                      </a:r>
                      <a:endParaRPr lang="en-US" sz="1200" b="1" dirty="0">
                        <a:solidFill>
                          <a:schemeClr val="bg1"/>
                        </a:solidFill>
                        <a:effectLst/>
                        <a:latin typeface="Trebuchet MS "/>
                        <a:ea typeface="Calibri" panose="020F0502020204030204" pitchFamily="34" charset="0"/>
                        <a:cs typeface="Segoe UI Semilight"/>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2F5496"/>
                    </a:solidFill>
                  </a:tcPr>
                </a:tc>
                <a:extLst>
                  <a:ext uri="{0D108BD9-81ED-4DB2-BD59-A6C34878D82A}">
                    <a16:rowId xmlns:a16="http://schemas.microsoft.com/office/drawing/2014/main" val="3897263949"/>
                  </a:ext>
                </a:extLst>
              </a:tr>
              <a:tr h="415855">
                <a:tc>
                  <a:txBody>
                    <a:bodyPr/>
                    <a:lstStyle>
                      <a:lvl1pPr marL="0" algn="l" defTabSz="685800" rtl="0" eaLnBrk="1" latinLnBrk="0" hangingPunct="1">
                        <a:defRPr sz="1350" b="1" kern="1200">
                          <a:solidFill>
                            <a:schemeClr val="dk1"/>
                          </a:solidFill>
                          <a:latin typeface="Calibri" panose="020F0502020204030204"/>
                        </a:defRPr>
                      </a:lvl1pPr>
                      <a:lvl2pPr marL="342900" algn="l" defTabSz="685800" rtl="0" eaLnBrk="1" latinLnBrk="0" hangingPunct="1">
                        <a:defRPr sz="1350" b="1" kern="1200">
                          <a:solidFill>
                            <a:schemeClr val="dk1"/>
                          </a:solidFill>
                          <a:latin typeface="Calibri" panose="020F0502020204030204"/>
                        </a:defRPr>
                      </a:lvl2pPr>
                      <a:lvl3pPr marL="685800" algn="l" defTabSz="685800" rtl="0" eaLnBrk="1" latinLnBrk="0" hangingPunct="1">
                        <a:defRPr sz="1350" b="1" kern="1200">
                          <a:solidFill>
                            <a:schemeClr val="dk1"/>
                          </a:solidFill>
                          <a:latin typeface="Calibri" panose="020F0502020204030204"/>
                        </a:defRPr>
                      </a:lvl3pPr>
                      <a:lvl4pPr marL="1028700" algn="l" defTabSz="685800" rtl="0" eaLnBrk="1" latinLnBrk="0" hangingPunct="1">
                        <a:defRPr sz="1350" b="1" kern="1200">
                          <a:solidFill>
                            <a:schemeClr val="dk1"/>
                          </a:solidFill>
                          <a:latin typeface="Calibri" panose="020F0502020204030204"/>
                        </a:defRPr>
                      </a:lvl4pPr>
                      <a:lvl5pPr marL="1371600" algn="l" defTabSz="685800" rtl="0" eaLnBrk="1" latinLnBrk="0" hangingPunct="1">
                        <a:defRPr sz="1350" b="1" kern="1200">
                          <a:solidFill>
                            <a:schemeClr val="dk1"/>
                          </a:solidFill>
                          <a:latin typeface="Calibri" panose="020F0502020204030204"/>
                        </a:defRPr>
                      </a:lvl5pPr>
                      <a:lvl6pPr marL="1714500" algn="l" defTabSz="685800" rtl="0" eaLnBrk="1" latinLnBrk="0" hangingPunct="1">
                        <a:defRPr sz="1350" b="1" kern="1200">
                          <a:solidFill>
                            <a:schemeClr val="dk1"/>
                          </a:solidFill>
                          <a:latin typeface="Calibri" panose="020F0502020204030204"/>
                        </a:defRPr>
                      </a:lvl6pPr>
                      <a:lvl7pPr marL="2057400" algn="l" defTabSz="685800" rtl="0" eaLnBrk="1" latinLnBrk="0" hangingPunct="1">
                        <a:defRPr sz="1350" b="1" kern="1200">
                          <a:solidFill>
                            <a:schemeClr val="dk1"/>
                          </a:solidFill>
                          <a:latin typeface="Calibri" panose="020F0502020204030204"/>
                        </a:defRPr>
                      </a:lvl7pPr>
                      <a:lvl8pPr marL="2400300" algn="l" defTabSz="685800" rtl="0" eaLnBrk="1" latinLnBrk="0" hangingPunct="1">
                        <a:defRPr sz="1350" b="1" kern="1200">
                          <a:solidFill>
                            <a:schemeClr val="dk1"/>
                          </a:solidFill>
                          <a:latin typeface="Calibri" panose="020F0502020204030204"/>
                        </a:defRPr>
                      </a:lvl8pPr>
                      <a:lvl9pPr marL="2743200" algn="l" defTabSz="685800" rtl="0" eaLnBrk="1" latinLnBrk="0" hangingPunct="1">
                        <a:defRPr sz="1350" b="1" kern="1200">
                          <a:solidFill>
                            <a:schemeClr val="dk1"/>
                          </a:solidFill>
                          <a:latin typeface="Calibri" panose="020F0502020204030204"/>
                        </a:defRPr>
                      </a:lvl9pPr>
                    </a:lstStyle>
                    <a:p>
                      <a:pPr marL="0" marR="0" algn="ctr">
                        <a:spcBef>
                          <a:spcPts val="0"/>
                        </a:spcBef>
                        <a:spcAft>
                          <a:spcPts val="0"/>
                        </a:spcAft>
                      </a:pPr>
                      <a:r>
                        <a:rPr lang="en-US" sz="1100" b="1" dirty="0">
                          <a:solidFill>
                            <a:schemeClr val="tx1"/>
                          </a:solidFill>
                          <a:effectLst/>
                          <a:latin typeface="Trebuchet MS "/>
                          <a:cs typeface="Segoe UI Semilight"/>
                        </a:rPr>
                        <a:t>April </a:t>
                      </a:r>
                    </a:p>
                    <a:p>
                      <a:pPr marL="0" marR="0" algn="ctr">
                        <a:spcBef>
                          <a:spcPts val="0"/>
                        </a:spcBef>
                        <a:spcAft>
                          <a:spcPts val="0"/>
                        </a:spcAft>
                      </a:pPr>
                      <a:r>
                        <a:rPr lang="en-US" sz="1100" b="1" dirty="0">
                          <a:solidFill>
                            <a:schemeClr val="tx1"/>
                          </a:solidFill>
                          <a:effectLst/>
                          <a:latin typeface="Trebuchet MS "/>
                          <a:cs typeface="Segoe UI Semilight"/>
                        </a:rPr>
                        <a:t>2025</a:t>
                      </a:r>
                      <a:endParaRPr lang="en-US" sz="1100" b="1" dirty="0">
                        <a:solidFill>
                          <a:schemeClr val="tx1"/>
                        </a:solidFill>
                        <a:effectLst/>
                        <a:latin typeface="Trebuchet MS "/>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100" b="1" dirty="0">
                          <a:solidFill>
                            <a:schemeClr val="tx1"/>
                          </a:solidFill>
                          <a:effectLst/>
                          <a:latin typeface="Trebuchet MS "/>
                          <a:ea typeface="Calibri" panose="020F0502020204030204" pitchFamily="34" charset="0"/>
                          <a:cs typeface="Segoe UI Semilight"/>
                        </a:rPr>
                        <a:t>30%</a:t>
                      </a: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100" b="1" dirty="0">
                          <a:solidFill>
                            <a:schemeClr val="tx1"/>
                          </a:solidFill>
                          <a:effectLst/>
                          <a:latin typeface="Trebuchet MS "/>
                          <a:cs typeface="Segoe UI Semilight"/>
                        </a:rPr>
                        <a:t>April to June 2025</a:t>
                      </a:r>
                      <a:endParaRPr lang="en-US" sz="1100" b="1" dirty="0">
                        <a:solidFill>
                          <a:schemeClr val="tx1"/>
                        </a:solidFill>
                        <a:effectLst/>
                        <a:latin typeface="Trebuchet MS "/>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100" b="1" dirty="0">
                          <a:solidFill>
                            <a:schemeClr val="tx1"/>
                          </a:solidFill>
                          <a:effectLst/>
                          <a:latin typeface="Trebuchet MS "/>
                          <a:ea typeface="Calibri" panose="020F0502020204030204" pitchFamily="34" charset="0"/>
                          <a:cs typeface="Segoe UI Semilight"/>
                        </a:rPr>
                        <a:t>School year starting September 2023</a:t>
                      </a:r>
                      <a:endParaRPr lang="en-US" sz="1100" b="1" dirty="0">
                        <a:solidFill>
                          <a:schemeClr val="tx1"/>
                        </a:solidFill>
                        <a:effectLst/>
                        <a:latin typeface="Trebuchet MS "/>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2152128093"/>
                  </a:ext>
                </a:extLst>
              </a:tr>
              <a:tr h="623843">
                <a:tc>
                  <a:txBody>
                    <a:bodyPr/>
                    <a:lstStyle>
                      <a:lvl1pPr marL="0" algn="l" defTabSz="685800" rtl="0" eaLnBrk="1" latinLnBrk="0" hangingPunct="1">
                        <a:defRPr sz="1350" b="1" kern="1200">
                          <a:solidFill>
                            <a:schemeClr val="dk1"/>
                          </a:solidFill>
                          <a:latin typeface="Calibri" panose="020F0502020204030204"/>
                        </a:defRPr>
                      </a:lvl1pPr>
                      <a:lvl2pPr marL="342900" algn="l" defTabSz="685800" rtl="0" eaLnBrk="1" latinLnBrk="0" hangingPunct="1">
                        <a:defRPr sz="1350" b="1" kern="1200">
                          <a:solidFill>
                            <a:schemeClr val="dk1"/>
                          </a:solidFill>
                          <a:latin typeface="Calibri" panose="020F0502020204030204"/>
                        </a:defRPr>
                      </a:lvl2pPr>
                      <a:lvl3pPr marL="685800" algn="l" defTabSz="685800" rtl="0" eaLnBrk="1" latinLnBrk="0" hangingPunct="1">
                        <a:defRPr sz="1350" b="1" kern="1200">
                          <a:solidFill>
                            <a:schemeClr val="dk1"/>
                          </a:solidFill>
                          <a:latin typeface="Calibri" panose="020F0502020204030204"/>
                        </a:defRPr>
                      </a:lvl3pPr>
                      <a:lvl4pPr marL="1028700" algn="l" defTabSz="685800" rtl="0" eaLnBrk="1" latinLnBrk="0" hangingPunct="1">
                        <a:defRPr sz="1350" b="1" kern="1200">
                          <a:solidFill>
                            <a:schemeClr val="dk1"/>
                          </a:solidFill>
                          <a:latin typeface="Calibri" panose="020F0502020204030204"/>
                        </a:defRPr>
                      </a:lvl4pPr>
                      <a:lvl5pPr marL="1371600" algn="l" defTabSz="685800" rtl="0" eaLnBrk="1" latinLnBrk="0" hangingPunct="1">
                        <a:defRPr sz="1350" b="1" kern="1200">
                          <a:solidFill>
                            <a:schemeClr val="dk1"/>
                          </a:solidFill>
                          <a:latin typeface="Calibri" panose="020F0502020204030204"/>
                        </a:defRPr>
                      </a:lvl5pPr>
                      <a:lvl6pPr marL="1714500" algn="l" defTabSz="685800" rtl="0" eaLnBrk="1" latinLnBrk="0" hangingPunct="1">
                        <a:defRPr sz="1350" b="1" kern="1200">
                          <a:solidFill>
                            <a:schemeClr val="dk1"/>
                          </a:solidFill>
                          <a:latin typeface="Calibri" panose="020F0502020204030204"/>
                        </a:defRPr>
                      </a:lvl6pPr>
                      <a:lvl7pPr marL="2057400" algn="l" defTabSz="685800" rtl="0" eaLnBrk="1" latinLnBrk="0" hangingPunct="1">
                        <a:defRPr sz="1350" b="1" kern="1200">
                          <a:solidFill>
                            <a:schemeClr val="dk1"/>
                          </a:solidFill>
                          <a:latin typeface="Calibri" panose="020F0502020204030204"/>
                        </a:defRPr>
                      </a:lvl7pPr>
                      <a:lvl8pPr marL="2400300" algn="l" defTabSz="685800" rtl="0" eaLnBrk="1" latinLnBrk="0" hangingPunct="1">
                        <a:defRPr sz="1350" b="1" kern="1200">
                          <a:solidFill>
                            <a:schemeClr val="dk1"/>
                          </a:solidFill>
                          <a:latin typeface="Calibri" panose="020F0502020204030204"/>
                        </a:defRPr>
                      </a:lvl8pPr>
                      <a:lvl9pPr marL="2743200" algn="l" defTabSz="685800" rtl="0" eaLnBrk="1" latinLnBrk="0" hangingPunct="1">
                        <a:defRPr sz="1350" b="1" kern="1200">
                          <a:solidFill>
                            <a:schemeClr val="dk1"/>
                          </a:solidFill>
                          <a:latin typeface="Calibri" panose="020F0502020204030204"/>
                        </a:defRPr>
                      </a:lvl9pPr>
                    </a:lstStyle>
                    <a:p>
                      <a:pPr marL="0" marR="0" algn="ctr">
                        <a:spcBef>
                          <a:spcPts val="0"/>
                        </a:spcBef>
                        <a:spcAft>
                          <a:spcPts val="0"/>
                        </a:spcAft>
                      </a:pPr>
                      <a:r>
                        <a:rPr lang="en-US" sz="1100" b="1" dirty="0">
                          <a:solidFill>
                            <a:schemeClr val="tx1"/>
                          </a:solidFill>
                          <a:effectLst/>
                          <a:latin typeface="Trebuchet MS "/>
                          <a:cs typeface="Segoe UI Semilight"/>
                        </a:rPr>
                        <a:t>June </a:t>
                      </a:r>
                    </a:p>
                    <a:p>
                      <a:pPr marL="0" marR="0" algn="ctr">
                        <a:spcBef>
                          <a:spcPts val="0"/>
                        </a:spcBef>
                        <a:spcAft>
                          <a:spcPts val="0"/>
                        </a:spcAft>
                      </a:pPr>
                      <a:r>
                        <a:rPr lang="en-US" sz="1100" b="1" dirty="0">
                          <a:solidFill>
                            <a:schemeClr val="tx1"/>
                          </a:solidFill>
                          <a:effectLst/>
                          <a:latin typeface="Trebuchet MS "/>
                          <a:cs typeface="Segoe UI Semilight"/>
                        </a:rPr>
                        <a:t>2025</a:t>
                      </a:r>
                      <a:endParaRPr lang="en-US" sz="1100" b="1" dirty="0">
                        <a:solidFill>
                          <a:schemeClr val="tx1"/>
                        </a:solidFill>
                        <a:effectLst/>
                        <a:latin typeface="Trebuchet MS "/>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100" b="1" dirty="0">
                          <a:solidFill>
                            <a:schemeClr val="tx1"/>
                          </a:solidFill>
                          <a:effectLst/>
                          <a:latin typeface="Trebuchet MS "/>
                          <a:cs typeface="Segoe UI Semilight"/>
                        </a:rPr>
                        <a:t>Adjustment</a:t>
                      </a:r>
                      <a:endParaRPr lang="en-US" sz="1100" b="1" dirty="0">
                        <a:solidFill>
                          <a:schemeClr val="tx1"/>
                        </a:solidFill>
                        <a:effectLst/>
                        <a:latin typeface="Trebuchet MS "/>
                        <a:ea typeface="Calibri" panose="020F0502020204030204" pitchFamily="34" charset="0"/>
                        <a:cs typeface="Segoe UI Semilight"/>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100" b="1" dirty="0">
                          <a:solidFill>
                            <a:schemeClr val="tx1"/>
                          </a:solidFill>
                          <a:effectLst/>
                          <a:latin typeface="Trebuchet MS "/>
                          <a:cs typeface="Segoe UI Semilight"/>
                        </a:rPr>
                        <a:t>September 2024 to June 2025</a:t>
                      </a:r>
                      <a:endParaRPr lang="en-US" sz="1100" b="1" dirty="0">
                        <a:solidFill>
                          <a:schemeClr val="tx1"/>
                        </a:solidFill>
                        <a:effectLst/>
                        <a:latin typeface="Trebuchet MS "/>
                        <a:ea typeface="Calibri" panose="020F0502020204030204" pitchFamily="34" charset="0"/>
                        <a:cs typeface="Segoe UI Semilight"/>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100" b="1" dirty="0">
                          <a:solidFill>
                            <a:schemeClr val="tx1"/>
                          </a:solidFill>
                          <a:effectLst/>
                          <a:latin typeface="Trebuchet MS "/>
                          <a:ea typeface="Calibri" panose="020F0502020204030204" pitchFamily="34" charset="0"/>
                          <a:cs typeface="Segoe UI Semilight"/>
                        </a:rPr>
                        <a:t>School year starting September 2024</a:t>
                      </a:r>
                      <a:endParaRPr lang="en-US" sz="1100" b="1" dirty="0">
                        <a:solidFill>
                          <a:schemeClr val="tx1"/>
                        </a:solidFill>
                        <a:effectLst/>
                        <a:latin typeface="Trebuchet MS "/>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667228465"/>
                  </a:ext>
                </a:extLst>
              </a:tr>
              <a:tr h="688331">
                <a:tc>
                  <a:txBody>
                    <a:bodyPr/>
                    <a:lstStyle>
                      <a:lvl1pPr marL="0" algn="l" defTabSz="685800" rtl="0" eaLnBrk="1" latinLnBrk="0" hangingPunct="1">
                        <a:defRPr sz="1350" b="1" kern="1200">
                          <a:solidFill>
                            <a:schemeClr val="dk1"/>
                          </a:solidFill>
                          <a:latin typeface="Calibri" panose="020F0502020204030204"/>
                        </a:defRPr>
                      </a:lvl1pPr>
                      <a:lvl2pPr marL="342900" algn="l" defTabSz="685800" rtl="0" eaLnBrk="1" latinLnBrk="0" hangingPunct="1">
                        <a:defRPr sz="1350" b="1" kern="1200">
                          <a:solidFill>
                            <a:schemeClr val="dk1"/>
                          </a:solidFill>
                          <a:latin typeface="Calibri" panose="020F0502020204030204"/>
                        </a:defRPr>
                      </a:lvl2pPr>
                      <a:lvl3pPr marL="685800" algn="l" defTabSz="685800" rtl="0" eaLnBrk="1" latinLnBrk="0" hangingPunct="1">
                        <a:defRPr sz="1350" b="1" kern="1200">
                          <a:solidFill>
                            <a:schemeClr val="dk1"/>
                          </a:solidFill>
                          <a:latin typeface="Calibri" panose="020F0502020204030204"/>
                        </a:defRPr>
                      </a:lvl3pPr>
                      <a:lvl4pPr marL="1028700" algn="l" defTabSz="685800" rtl="0" eaLnBrk="1" latinLnBrk="0" hangingPunct="1">
                        <a:defRPr sz="1350" b="1" kern="1200">
                          <a:solidFill>
                            <a:schemeClr val="dk1"/>
                          </a:solidFill>
                          <a:latin typeface="Calibri" panose="020F0502020204030204"/>
                        </a:defRPr>
                      </a:lvl4pPr>
                      <a:lvl5pPr marL="1371600" algn="l" defTabSz="685800" rtl="0" eaLnBrk="1" latinLnBrk="0" hangingPunct="1">
                        <a:defRPr sz="1350" b="1" kern="1200">
                          <a:solidFill>
                            <a:schemeClr val="dk1"/>
                          </a:solidFill>
                          <a:latin typeface="Calibri" panose="020F0502020204030204"/>
                        </a:defRPr>
                      </a:lvl5pPr>
                      <a:lvl6pPr marL="1714500" algn="l" defTabSz="685800" rtl="0" eaLnBrk="1" latinLnBrk="0" hangingPunct="1">
                        <a:defRPr sz="1350" b="1" kern="1200">
                          <a:solidFill>
                            <a:schemeClr val="dk1"/>
                          </a:solidFill>
                          <a:latin typeface="Calibri" panose="020F0502020204030204"/>
                        </a:defRPr>
                      </a:lvl6pPr>
                      <a:lvl7pPr marL="2057400" algn="l" defTabSz="685800" rtl="0" eaLnBrk="1" latinLnBrk="0" hangingPunct="1">
                        <a:defRPr sz="1350" b="1" kern="1200">
                          <a:solidFill>
                            <a:schemeClr val="dk1"/>
                          </a:solidFill>
                          <a:latin typeface="Calibri" panose="020F0502020204030204"/>
                        </a:defRPr>
                      </a:lvl7pPr>
                      <a:lvl8pPr marL="2400300" algn="l" defTabSz="685800" rtl="0" eaLnBrk="1" latinLnBrk="0" hangingPunct="1">
                        <a:defRPr sz="1350" b="1" kern="1200">
                          <a:solidFill>
                            <a:schemeClr val="dk1"/>
                          </a:solidFill>
                          <a:latin typeface="Calibri" panose="020F0502020204030204"/>
                        </a:defRPr>
                      </a:lvl8pPr>
                      <a:lvl9pPr marL="2743200" algn="l" defTabSz="685800" rtl="0" eaLnBrk="1" latinLnBrk="0" hangingPunct="1">
                        <a:defRPr sz="1350" b="1" kern="1200">
                          <a:solidFill>
                            <a:schemeClr val="dk1"/>
                          </a:solidFill>
                          <a:latin typeface="Calibri" panose="020F0502020204030204"/>
                        </a:defRPr>
                      </a:lvl9pPr>
                    </a:lstStyle>
                    <a:p>
                      <a:pPr marL="0" marR="0" algn="ctr">
                        <a:spcBef>
                          <a:spcPts val="0"/>
                        </a:spcBef>
                        <a:spcAft>
                          <a:spcPts val="0"/>
                        </a:spcAft>
                      </a:pPr>
                      <a:r>
                        <a:rPr lang="en-US" sz="1100" b="1" dirty="0">
                          <a:solidFill>
                            <a:schemeClr val="tx1"/>
                          </a:solidFill>
                          <a:effectLst/>
                          <a:latin typeface="Trebuchet MS "/>
                          <a:cs typeface="Segoe UI Semilight"/>
                        </a:rPr>
                        <a:t>September 2025</a:t>
                      </a:r>
                      <a:endParaRPr lang="en-US" sz="1100" b="1" dirty="0">
                        <a:solidFill>
                          <a:schemeClr val="tx1"/>
                        </a:solidFill>
                        <a:effectLst/>
                        <a:latin typeface="Trebuchet MS "/>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100" b="1" dirty="0">
                          <a:solidFill>
                            <a:schemeClr val="tx1"/>
                          </a:solidFill>
                          <a:effectLst/>
                          <a:latin typeface="Trebuchet MS "/>
                          <a:cs typeface="Segoe UI Semilight"/>
                        </a:rPr>
                        <a:t>40%</a:t>
                      </a:r>
                      <a:endParaRPr lang="en-US" sz="1100" b="1" dirty="0">
                        <a:solidFill>
                          <a:schemeClr val="tx1"/>
                        </a:solidFill>
                        <a:effectLst/>
                        <a:latin typeface="Trebuchet MS "/>
                        <a:ea typeface="Calibri" panose="020F0502020204030204" pitchFamily="34" charset="0"/>
                        <a:cs typeface="Segoe UI Semilight"/>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100" b="1" dirty="0">
                          <a:solidFill>
                            <a:schemeClr val="tx1"/>
                          </a:solidFill>
                          <a:effectLst/>
                          <a:latin typeface="Trebuchet MS "/>
                          <a:cs typeface="Segoe UI Semilight"/>
                        </a:rPr>
                        <a:t>September 2025 to December 2025</a:t>
                      </a:r>
                      <a:endParaRPr lang="en-US" sz="1100" b="1" dirty="0">
                        <a:solidFill>
                          <a:schemeClr val="tx1"/>
                        </a:solidFill>
                        <a:effectLst/>
                        <a:latin typeface="Trebuchet MS "/>
                        <a:ea typeface="Calibri" panose="020F0502020204030204" pitchFamily="34" charset="0"/>
                        <a:cs typeface="Segoe UI Semilight"/>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Trebuchet MS "/>
                          <a:ea typeface="Calibri" panose="020F0502020204030204" pitchFamily="34" charset="0"/>
                          <a:cs typeface="Segoe UI Semilight"/>
                        </a:rPr>
                        <a:t>School year starting September 2024</a:t>
                      </a:r>
                      <a:endParaRPr lang="en-US" sz="1100" b="1" dirty="0">
                        <a:solidFill>
                          <a:schemeClr val="tx1"/>
                        </a:solidFill>
                        <a:effectLst/>
                        <a:latin typeface="Trebuchet MS "/>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332233814"/>
                  </a:ext>
                </a:extLst>
              </a:tr>
              <a:tr h="516248">
                <a:tc>
                  <a:txBody>
                    <a:bodyPr/>
                    <a:lstStyle>
                      <a:lvl1pPr marL="0" algn="l" defTabSz="685800" rtl="0" eaLnBrk="1" latinLnBrk="0" hangingPunct="1">
                        <a:defRPr sz="1350" b="1" kern="1200">
                          <a:solidFill>
                            <a:schemeClr val="dk1"/>
                          </a:solidFill>
                          <a:latin typeface="Calibri" panose="020F0502020204030204"/>
                        </a:defRPr>
                      </a:lvl1pPr>
                      <a:lvl2pPr marL="342900" algn="l" defTabSz="685800" rtl="0" eaLnBrk="1" latinLnBrk="0" hangingPunct="1">
                        <a:defRPr sz="1350" b="1" kern="1200">
                          <a:solidFill>
                            <a:schemeClr val="dk1"/>
                          </a:solidFill>
                          <a:latin typeface="Calibri" panose="020F0502020204030204"/>
                        </a:defRPr>
                      </a:lvl2pPr>
                      <a:lvl3pPr marL="685800" algn="l" defTabSz="685800" rtl="0" eaLnBrk="1" latinLnBrk="0" hangingPunct="1">
                        <a:defRPr sz="1350" b="1" kern="1200">
                          <a:solidFill>
                            <a:schemeClr val="dk1"/>
                          </a:solidFill>
                          <a:latin typeface="Calibri" panose="020F0502020204030204"/>
                        </a:defRPr>
                      </a:lvl3pPr>
                      <a:lvl4pPr marL="1028700" algn="l" defTabSz="685800" rtl="0" eaLnBrk="1" latinLnBrk="0" hangingPunct="1">
                        <a:defRPr sz="1350" b="1" kern="1200">
                          <a:solidFill>
                            <a:schemeClr val="dk1"/>
                          </a:solidFill>
                          <a:latin typeface="Calibri" panose="020F0502020204030204"/>
                        </a:defRPr>
                      </a:lvl4pPr>
                      <a:lvl5pPr marL="1371600" algn="l" defTabSz="685800" rtl="0" eaLnBrk="1" latinLnBrk="0" hangingPunct="1">
                        <a:defRPr sz="1350" b="1" kern="1200">
                          <a:solidFill>
                            <a:schemeClr val="dk1"/>
                          </a:solidFill>
                          <a:latin typeface="Calibri" panose="020F0502020204030204"/>
                        </a:defRPr>
                      </a:lvl5pPr>
                      <a:lvl6pPr marL="1714500" algn="l" defTabSz="685800" rtl="0" eaLnBrk="1" latinLnBrk="0" hangingPunct="1">
                        <a:defRPr sz="1350" b="1" kern="1200">
                          <a:solidFill>
                            <a:schemeClr val="dk1"/>
                          </a:solidFill>
                          <a:latin typeface="Calibri" panose="020F0502020204030204"/>
                        </a:defRPr>
                      </a:lvl6pPr>
                      <a:lvl7pPr marL="2057400" algn="l" defTabSz="685800" rtl="0" eaLnBrk="1" latinLnBrk="0" hangingPunct="1">
                        <a:defRPr sz="1350" b="1" kern="1200">
                          <a:solidFill>
                            <a:schemeClr val="dk1"/>
                          </a:solidFill>
                          <a:latin typeface="Calibri" panose="020F0502020204030204"/>
                        </a:defRPr>
                      </a:lvl7pPr>
                      <a:lvl8pPr marL="2400300" algn="l" defTabSz="685800" rtl="0" eaLnBrk="1" latinLnBrk="0" hangingPunct="1">
                        <a:defRPr sz="1350" b="1" kern="1200">
                          <a:solidFill>
                            <a:schemeClr val="dk1"/>
                          </a:solidFill>
                          <a:latin typeface="Calibri" panose="020F0502020204030204"/>
                        </a:defRPr>
                      </a:lvl8pPr>
                      <a:lvl9pPr marL="2743200" algn="l" defTabSz="685800" rtl="0" eaLnBrk="1" latinLnBrk="0" hangingPunct="1">
                        <a:defRPr sz="1350" b="1" kern="1200">
                          <a:solidFill>
                            <a:schemeClr val="dk1"/>
                          </a:solidFill>
                          <a:latin typeface="Calibri" panose="020F0502020204030204"/>
                        </a:defRPr>
                      </a:lvl9pPr>
                    </a:lstStyle>
                    <a:p>
                      <a:pPr marL="0" marR="0" algn="ctr">
                        <a:spcBef>
                          <a:spcPts val="0"/>
                        </a:spcBef>
                        <a:spcAft>
                          <a:spcPts val="0"/>
                        </a:spcAft>
                      </a:pPr>
                      <a:r>
                        <a:rPr lang="en-US" sz="1100" b="1" dirty="0">
                          <a:solidFill>
                            <a:schemeClr val="tx1"/>
                          </a:solidFill>
                          <a:effectLst/>
                          <a:latin typeface="Trebuchet MS "/>
                          <a:ea typeface="+mn-ea"/>
                          <a:cs typeface="Segoe UI Semilight"/>
                        </a:rPr>
                        <a:t>January</a:t>
                      </a:r>
                      <a:r>
                        <a:rPr lang="en-US" sz="1100" b="1" baseline="0" dirty="0">
                          <a:solidFill>
                            <a:schemeClr val="tx1"/>
                          </a:solidFill>
                          <a:effectLst/>
                          <a:latin typeface="Trebuchet MS "/>
                          <a:ea typeface="+mn-ea"/>
                          <a:cs typeface="Segoe UI Semilight"/>
                        </a:rPr>
                        <a:t> 2026</a:t>
                      </a:r>
                      <a:endParaRPr lang="en-US" sz="1100" b="1" dirty="0">
                        <a:solidFill>
                          <a:schemeClr val="tx1"/>
                        </a:solidFill>
                        <a:effectLst/>
                        <a:latin typeface="Trebuchet MS "/>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100" b="1" dirty="0">
                          <a:solidFill>
                            <a:schemeClr val="tx1"/>
                          </a:solidFill>
                          <a:effectLst/>
                          <a:latin typeface="Trebuchet MS "/>
                          <a:cs typeface="Segoe UI Semilight"/>
                        </a:rPr>
                        <a:t>30%</a:t>
                      </a:r>
                      <a:endParaRPr lang="en-US" sz="1100" b="1" dirty="0">
                        <a:solidFill>
                          <a:schemeClr val="tx1"/>
                        </a:solidFill>
                        <a:effectLst/>
                        <a:latin typeface="Trebuchet MS "/>
                        <a:ea typeface="Calibri" panose="020F0502020204030204" pitchFamily="34" charset="0"/>
                        <a:cs typeface="Segoe UI Semilight"/>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100" b="1" dirty="0">
                          <a:solidFill>
                            <a:schemeClr val="tx1"/>
                          </a:solidFill>
                          <a:effectLst/>
                          <a:latin typeface="Trebuchet MS "/>
                          <a:ea typeface="+mn-ea"/>
                          <a:cs typeface="Segoe UI Semilight"/>
                        </a:rPr>
                        <a:t>January</a:t>
                      </a:r>
                      <a:r>
                        <a:rPr lang="en-US" sz="1100" b="1" baseline="0" dirty="0">
                          <a:solidFill>
                            <a:schemeClr val="tx1"/>
                          </a:solidFill>
                          <a:effectLst/>
                          <a:latin typeface="Trebuchet MS "/>
                          <a:ea typeface="+mn-ea"/>
                          <a:cs typeface="Segoe UI Semilight"/>
                        </a:rPr>
                        <a:t> to March 2026</a:t>
                      </a:r>
                      <a:endParaRPr lang="en-US" sz="1100" b="1" dirty="0">
                        <a:solidFill>
                          <a:schemeClr val="tx1"/>
                        </a:solidFill>
                        <a:effectLst/>
                        <a:latin typeface="Trebuchet MS "/>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Trebuchet MS "/>
                          <a:ea typeface="Calibri" panose="020F0502020204030204" pitchFamily="34" charset="0"/>
                          <a:cs typeface="Segoe UI Semilight"/>
                        </a:rPr>
                        <a:t>School year starting September 2024</a:t>
                      </a:r>
                      <a:endParaRPr lang="en-US" sz="1100" b="1" dirty="0">
                        <a:solidFill>
                          <a:schemeClr val="tx1"/>
                        </a:solidFill>
                        <a:effectLst/>
                        <a:latin typeface="Trebuchet MS "/>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13389305"/>
                  </a:ext>
                </a:extLst>
              </a:tr>
            </a:tbl>
          </a:graphicData>
        </a:graphic>
      </p:graphicFrame>
      <p:sp>
        <p:nvSpPr>
          <p:cNvPr id="3" name="Slide Number Placeholder 2">
            <a:extLst>
              <a:ext uri="{FF2B5EF4-FFF2-40B4-BE49-F238E27FC236}">
                <a16:creationId xmlns:a16="http://schemas.microsoft.com/office/drawing/2014/main" id="{36DE405A-3DDC-7593-97F7-A9151CBB5D3D}"/>
              </a:ext>
            </a:extLst>
          </p:cNvPr>
          <p:cNvSpPr>
            <a:spLocks noGrp="1"/>
          </p:cNvSpPr>
          <p:nvPr>
            <p:ph type="sldNum" sz="quarter" idx="4"/>
          </p:nvPr>
        </p:nvSpPr>
        <p:spPr/>
        <p:txBody>
          <a:bodyPr/>
          <a:lstStyle/>
          <a:p>
            <a:pPr>
              <a:defRPr/>
            </a:pPr>
            <a:fld id="{E00B6E52-F07A-44C8-B7AE-D6EEC3D50429}" type="slidenum">
              <a:rPr lang="en-CA" smtClean="0"/>
              <a:pPr>
                <a:defRPr/>
              </a:pPr>
              <a:t>21</a:t>
            </a:fld>
            <a:endParaRPr lang="en-CA" dirty="0"/>
          </a:p>
        </p:txBody>
      </p:sp>
    </p:spTree>
    <p:extLst>
      <p:ext uri="{BB962C8B-B14F-4D97-AF65-F5344CB8AC3E}">
        <p14:creationId xmlns:p14="http://schemas.microsoft.com/office/powerpoint/2010/main" val="16747195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Graphic spid="6" grpId="0">
        <p:bldAsOne/>
      </p:bldGraphic>
      <p:bldP spid="8" grpId="0"/>
      <p:bldP spid="9"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14">
            <a:extLst>
              <a:ext uri="{FF2B5EF4-FFF2-40B4-BE49-F238E27FC236}">
                <a16:creationId xmlns:a16="http://schemas.microsoft.com/office/drawing/2014/main" id="{8B25DBBF-BD65-436B-9AF5-81B6BC48BF94}"/>
              </a:ext>
            </a:extLst>
          </p:cNvPr>
          <p:cNvSpPr/>
          <p:nvPr/>
        </p:nvSpPr>
        <p:spPr bwMode="auto">
          <a:xfrm>
            <a:off x="2121087" y="1086710"/>
            <a:ext cx="4883294" cy="556995"/>
          </a:xfrm>
          <a:prstGeom prst="roundRect">
            <a:avLst/>
          </a:prstGeom>
          <a:solidFill>
            <a:schemeClr val="tx2">
              <a:lumMod val="20000"/>
              <a:lumOff val="80000"/>
            </a:schemeClr>
          </a:solidFill>
          <a:ln w="28575"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r>
              <a:rPr lang="en-US" sz="1500" b="1" dirty="0">
                <a:solidFill>
                  <a:srgbClr val="2F5496"/>
                </a:solidFill>
                <a:latin typeface="Segoe UI" panose="020B0502040204020203" pitchFamily="34" charset="0"/>
                <a:ea typeface="Tahoma" panose="020B0604030504040204" pitchFamily="34" charset="0"/>
                <a:cs typeface="Segoe UI" panose="020B0502040204020203" pitchFamily="34" charset="0"/>
              </a:rPr>
              <a:t>NEW FISCAL RELATIONSHIP GRANT (NFR) /</a:t>
            </a:r>
          </a:p>
          <a:p>
            <a:pPr marL="190496" indent="-190496" algn="ctr">
              <a:tabLst>
                <a:tab pos="5714858" algn="l"/>
              </a:tabLst>
            </a:pPr>
            <a:r>
              <a:rPr lang="en-US" sz="1500" b="1" dirty="0">
                <a:solidFill>
                  <a:srgbClr val="2F5496"/>
                </a:solidFill>
                <a:latin typeface="Segoe UI" panose="020B0502040204020203" pitchFamily="34" charset="0"/>
                <a:ea typeface="Tahoma" panose="020B0604030504040204" pitchFamily="34" charset="0"/>
                <a:cs typeface="Segoe UI" panose="020B0502040204020203" pitchFamily="34" charset="0"/>
              </a:rPr>
              <a:t>BLOCK AGREEMENT</a:t>
            </a:r>
          </a:p>
        </p:txBody>
      </p:sp>
      <p:sp>
        <p:nvSpPr>
          <p:cNvPr id="14" name="TextBox 13">
            <a:extLst>
              <a:ext uri="{FF2B5EF4-FFF2-40B4-BE49-F238E27FC236}">
                <a16:creationId xmlns:a16="http://schemas.microsoft.com/office/drawing/2014/main" id="{74E694C6-CFBA-227D-A4A4-467E7C4CE2BE}"/>
              </a:ext>
            </a:extLst>
          </p:cNvPr>
          <p:cNvSpPr txBox="1"/>
          <p:nvPr/>
        </p:nvSpPr>
        <p:spPr>
          <a:xfrm>
            <a:off x="5439452" y="1727243"/>
            <a:ext cx="3123070" cy="258532"/>
          </a:xfrm>
          <a:prstGeom prst="rect">
            <a:avLst/>
          </a:prstGeom>
          <a:noFill/>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lvl="1" defTabSz="866753" fontAlgn="auto">
              <a:spcAft>
                <a:spcPct val="15000"/>
              </a:spcAft>
            </a:pPr>
            <a:r>
              <a:rPr lang="en-US" sz="1200" b="1" dirty="0">
                <a:latin typeface="+mj-lt"/>
              </a:rPr>
              <a:t>BY SCHOOL YEAR (JUL 2025 – JUN 2026)</a:t>
            </a:r>
          </a:p>
        </p:txBody>
      </p:sp>
      <p:grpSp>
        <p:nvGrpSpPr>
          <p:cNvPr id="20" name="Group 19">
            <a:extLst>
              <a:ext uri="{FF2B5EF4-FFF2-40B4-BE49-F238E27FC236}">
                <a16:creationId xmlns:a16="http://schemas.microsoft.com/office/drawing/2014/main" id="{6DA59EEE-BD25-2073-D472-A9F3529FF7AB}"/>
              </a:ext>
            </a:extLst>
          </p:cNvPr>
          <p:cNvGrpSpPr/>
          <p:nvPr/>
        </p:nvGrpSpPr>
        <p:grpSpPr>
          <a:xfrm>
            <a:off x="5109572" y="2374634"/>
            <a:ext cx="3452949" cy="2669348"/>
            <a:chOff x="4999948" y="2174516"/>
            <a:chExt cx="3562567" cy="2950129"/>
          </a:xfrm>
        </p:grpSpPr>
        <p:sp>
          <p:nvSpPr>
            <p:cNvPr id="24" name="TextBox 23">
              <a:extLst>
                <a:ext uri="{FF2B5EF4-FFF2-40B4-BE49-F238E27FC236}">
                  <a16:creationId xmlns:a16="http://schemas.microsoft.com/office/drawing/2014/main" id="{BF6197B4-C233-5FEF-22C7-B5AFA687A8AF}"/>
                </a:ext>
              </a:extLst>
            </p:cNvPr>
            <p:cNvSpPr txBox="1"/>
            <p:nvPr/>
          </p:nvSpPr>
          <p:spPr>
            <a:xfrm>
              <a:off x="7900758" y="2193185"/>
              <a:ext cx="661757" cy="1020452"/>
            </a:xfrm>
            <a:prstGeom prst="rect">
              <a:avLst/>
            </a:prstGeom>
            <a:noFill/>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lvl="1" algn="r" defTabSz="866753" fontAlgn="auto">
                <a:spcAft>
                  <a:spcPct val="15000"/>
                </a:spcAft>
              </a:pPr>
              <a:r>
                <a:rPr lang="en-US" sz="1200" b="1" i="1" dirty="0">
                  <a:latin typeface="+mj-lt"/>
                </a:rPr>
                <a:t>Based on Sept 2024 NR</a:t>
              </a:r>
            </a:p>
          </p:txBody>
        </p:sp>
        <p:sp>
          <p:nvSpPr>
            <p:cNvPr id="25" name="TextBox 24">
              <a:extLst>
                <a:ext uri="{FF2B5EF4-FFF2-40B4-BE49-F238E27FC236}">
                  <a16:creationId xmlns:a16="http://schemas.microsoft.com/office/drawing/2014/main" id="{23FDFA82-E9B8-8A51-855F-F0B64642EED2}"/>
                </a:ext>
              </a:extLst>
            </p:cNvPr>
            <p:cNvSpPr txBox="1"/>
            <p:nvPr/>
          </p:nvSpPr>
          <p:spPr>
            <a:xfrm>
              <a:off x="4999948" y="2174516"/>
              <a:ext cx="661757" cy="1020452"/>
            </a:xfrm>
            <a:prstGeom prst="rect">
              <a:avLst/>
            </a:prstGeom>
            <a:noFill/>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lvl="1" defTabSz="866753" fontAlgn="auto">
                <a:spcAft>
                  <a:spcPct val="15000"/>
                </a:spcAft>
              </a:pPr>
              <a:r>
                <a:rPr lang="en-US" sz="1200" b="1" i="1" dirty="0">
                  <a:latin typeface="+mj-lt"/>
                </a:rPr>
                <a:t>Based on Sept 2025 NR</a:t>
              </a:r>
            </a:p>
          </p:txBody>
        </p:sp>
        <p:sp>
          <p:nvSpPr>
            <p:cNvPr id="27" name="TextBox 26">
              <a:extLst>
                <a:ext uri="{FF2B5EF4-FFF2-40B4-BE49-F238E27FC236}">
                  <a16:creationId xmlns:a16="http://schemas.microsoft.com/office/drawing/2014/main" id="{26EFF413-A65D-6841-D2C9-AF77AD096EDD}"/>
                </a:ext>
              </a:extLst>
            </p:cNvPr>
            <p:cNvSpPr txBox="1"/>
            <p:nvPr/>
          </p:nvSpPr>
          <p:spPr>
            <a:xfrm>
              <a:off x="6324600" y="4655237"/>
              <a:ext cx="1265472" cy="469408"/>
            </a:xfrm>
            <a:prstGeom prst="rect">
              <a:avLst/>
            </a:prstGeom>
            <a:noFill/>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lvl="1" defTabSz="866753" fontAlgn="auto">
                <a:spcAft>
                  <a:spcPct val="15000"/>
                </a:spcAft>
              </a:pPr>
              <a:r>
                <a:rPr lang="en-US" sz="1200" b="1" i="1" dirty="0">
                  <a:latin typeface="+mj-lt"/>
                </a:rPr>
                <a:t>Based on Sept 2024 NR</a:t>
              </a:r>
            </a:p>
          </p:txBody>
        </p:sp>
      </p:grpSp>
      <p:sp>
        <p:nvSpPr>
          <p:cNvPr id="6" name="Title 7">
            <a:extLst>
              <a:ext uri="{FF2B5EF4-FFF2-40B4-BE49-F238E27FC236}">
                <a16:creationId xmlns:a16="http://schemas.microsoft.com/office/drawing/2014/main" id="{2CEBDEC8-5D2B-C306-37CD-A4AA80EFA2AE}"/>
              </a:ext>
            </a:extLst>
          </p:cNvPr>
          <p:cNvSpPr txBox="1">
            <a:spLocks/>
          </p:cNvSpPr>
          <p:nvPr/>
        </p:nvSpPr>
        <p:spPr>
          <a:xfrm>
            <a:off x="2297075" y="336650"/>
            <a:ext cx="4531319" cy="458501"/>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3000" kern="0" dirty="0">
                <a:solidFill>
                  <a:schemeClr val="bg1"/>
                </a:solidFill>
                <a:latin typeface="Trebuchet MS" panose="020B0603020202020204" pitchFamily="34" charset="0"/>
              </a:rPr>
              <a:t>2024-25 FUNDING</a:t>
            </a:r>
          </a:p>
        </p:txBody>
      </p:sp>
      <p:sp>
        <p:nvSpPr>
          <p:cNvPr id="7" name="Rectangle: Rounded Corners 6">
            <a:extLst>
              <a:ext uri="{FF2B5EF4-FFF2-40B4-BE49-F238E27FC236}">
                <a16:creationId xmlns:a16="http://schemas.microsoft.com/office/drawing/2014/main" id="{D70C5A0C-BA51-32AC-A654-1A271ABFD549}"/>
              </a:ext>
            </a:extLst>
          </p:cNvPr>
          <p:cNvSpPr/>
          <p:nvPr/>
        </p:nvSpPr>
        <p:spPr bwMode="auto">
          <a:xfrm>
            <a:off x="228600" y="164592"/>
            <a:ext cx="8686800" cy="685800"/>
          </a:xfrm>
          <a:prstGeom prst="roundRect">
            <a:avLst/>
          </a:prstGeom>
          <a:solidFill>
            <a:srgbClr val="2F5496"/>
          </a:solidFill>
          <a:ln w="3175"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lnSpc>
                <a:spcPct val="100000"/>
              </a:lnSpc>
              <a:spcAft>
                <a:spcPts val="0"/>
              </a:spcAft>
              <a:tabLst>
                <a:tab pos="5714858" algn="l"/>
              </a:tabLst>
            </a:pPr>
            <a:r>
              <a:rPr lang="en-US" sz="3000" b="1" dirty="0">
                <a:solidFill>
                  <a:schemeClr val="bg1"/>
                </a:solidFill>
                <a:latin typeface="+mj-lt"/>
                <a:ea typeface="Tahoma" panose="020B0604030504040204" pitchFamily="34" charset="0"/>
                <a:cs typeface="Tahoma" panose="020B0604030504040204" pitchFamily="34" charset="0"/>
              </a:rPr>
              <a:t>2025-26 FUNDING CYCLES</a:t>
            </a:r>
          </a:p>
        </p:txBody>
      </p:sp>
      <p:graphicFrame>
        <p:nvGraphicFramePr>
          <p:cNvPr id="9" name="Table 8">
            <a:extLst>
              <a:ext uri="{FF2B5EF4-FFF2-40B4-BE49-F238E27FC236}">
                <a16:creationId xmlns:a16="http://schemas.microsoft.com/office/drawing/2014/main" id="{B6A5C12B-EAC1-4A46-FEE9-1E7177DDFE30}"/>
              </a:ext>
            </a:extLst>
          </p:cNvPr>
          <p:cNvGraphicFramePr>
            <a:graphicFrameLocks noGrp="1"/>
          </p:cNvGraphicFramePr>
          <p:nvPr>
            <p:extLst>
              <p:ext uri="{D42A27DB-BD31-4B8C-83A1-F6EECF244321}">
                <p14:modId xmlns:p14="http://schemas.microsoft.com/office/powerpoint/2010/main" val="553712968"/>
              </p:ext>
            </p:extLst>
          </p:nvPr>
        </p:nvGraphicFramePr>
        <p:xfrm>
          <a:off x="325418" y="1985775"/>
          <a:ext cx="4385141" cy="2000249"/>
        </p:xfrm>
        <a:graphic>
          <a:graphicData uri="http://schemas.openxmlformats.org/drawingml/2006/table">
            <a:tbl>
              <a:tblPr firstRow="1" firstCol="1" bandRow="1">
                <a:gradFill rotWithShape="1">
                  <a:gsLst>
                    <a:gs pos="0">
                      <a:srgbClr val="70AD47">
                        <a:lumMod val="110000"/>
                        <a:satMod val="105000"/>
                        <a:tint val="67000"/>
                      </a:srgbClr>
                    </a:gs>
                    <a:gs pos="50000">
                      <a:srgbClr val="70AD47">
                        <a:lumMod val="105000"/>
                        <a:satMod val="103000"/>
                        <a:tint val="73000"/>
                      </a:srgbClr>
                    </a:gs>
                    <a:gs pos="100000">
                      <a:srgbClr val="70AD47">
                        <a:lumMod val="105000"/>
                        <a:satMod val="109000"/>
                        <a:tint val="81000"/>
                      </a:srgbClr>
                    </a:gs>
                  </a:gsLst>
                  <a:lin ang="5400000" scaled="0"/>
                </a:gradFill>
                <a:effectLst/>
              </a:tblPr>
              <a:tblGrid>
                <a:gridCol w="939727">
                  <a:extLst>
                    <a:ext uri="{9D8B030D-6E8A-4147-A177-3AD203B41FA5}">
                      <a16:colId xmlns:a16="http://schemas.microsoft.com/office/drawing/2014/main" val="3203697788"/>
                    </a:ext>
                  </a:extLst>
                </a:gridCol>
                <a:gridCol w="847190">
                  <a:extLst>
                    <a:ext uri="{9D8B030D-6E8A-4147-A177-3AD203B41FA5}">
                      <a16:colId xmlns:a16="http://schemas.microsoft.com/office/drawing/2014/main" val="933663376"/>
                    </a:ext>
                  </a:extLst>
                </a:gridCol>
                <a:gridCol w="949842">
                  <a:extLst>
                    <a:ext uri="{9D8B030D-6E8A-4147-A177-3AD203B41FA5}">
                      <a16:colId xmlns:a16="http://schemas.microsoft.com/office/drawing/2014/main" val="3275603592"/>
                    </a:ext>
                  </a:extLst>
                </a:gridCol>
                <a:gridCol w="1648382">
                  <a:extLst>
                    <a:ext uri="{9D8B030D-6E8A-4147-A177-3AD203B41FA5}">
                      <a16:colId xmlns:a16="http://schemas.microsoft.com/office/drawing/2014/main" val="605083991"/>
                    </a:ext>
                  </a:extLst>
                </a:gridCol>
              </a:tblGrid>
              <a:tr h="442923">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200" dirty="0">
                          <a:latin typeface="+mj-lt"/>
                          <a:cs typeface="Segoe UI Semilight"/>
                        </a:rPr>
                        <a:t>Month of Payment</a:t>
                      </a: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2F5496"/>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000" dirty="0">
                          <a:latin typeface="+mj-lt"/>
                          <a:cs typeface="Segoe UI Semilight"/>
                        </a:rPr>
                        <a:t>Percentage</a:t>
                      </a: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2F5496"/>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marL="0" marR="0" algn="ctr">
                        <a:spcBef>
                          <a:spcPts val="0"/>
                        </a:spcBef>
                        <a:spcAft>
                          <a:spcPts val="0"/>
                        </a:spcAft>
                      </a:pPr>
                      <a:r>
                        <a:rPr lang="en-US" sz="1200" b="1" dirty="0">
                          <a:solidFill>
                            <a:schemeClr val="bg1"/>
                          </a:solidFill>
                          <a:effectLst/>
                          <a:latin typeface="+mj-lt"/>
                          <a:cs typeface="Segoe UI Semilight"/>
                        </a:rPr>
                        <a:t>Period Covered</a:t>
                      </a:r>
                      <a:endParaRPr lang="en-US" sz="1200" b="1" dirty="0">
                        <a:solidFill>
                          <a:schemeClr val="bg1"/>
                        </a:solidFill>
                        <a:effectLst/>
                        <a:latin typeface="+mj-lt"/>
                        <a:ea typeface="Calibri" panose="020F0502020204030204" pitchFamily="34" charset="0"/>
                        <a:cs typeface="Segoe UI Semilight"/>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2F5496"/>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marL="0" marR="0" algn="ctr">
                        <a:spcBef>
                          <a:spcPts val="0"/>
                        </a:spcBef>
                        <a:spcAft>
                          <a:spcPts val="0"/>
                        </a:spcAft>
                      </a:pPr>
                      <a:r>
                        <a:rPr lang="en-US" sz="1200" b="1" dirty="0">
                          <a:solidFill>
                            <a:schemeClr val="bg1"/>
                          </a:solidFill>
                          <a:effectLst/>
                          <a:latin typeface="+mj-lt"/>
                          <a:ea typeface="Calibri" panose="020F0502020204030204" pitchFamily="34" charset="0"/>
                          <a:cs typeface="Segoe UI Semilight"/>
                        </a:rPr>
                        <a:t>Payments Based</a:t>
                      </a:r>
                      <a:r>
                        <a:rPr lang="en-US" sz="1200" b="1" baseline="0" dirty="0">
                          <a:solidFill>
                            <a:schemeClr val="bg1"/>
                          </a:solidFill>
                          <a:effectLst/>
                          <a:latin typeface="+mj-lt"/>
                          <a:ea typeface="Calibri" panose="020F0502020204030204" pitchFamily="34" charset="0"/>
                          <a:cs typeface="Segoe UI Semilight"/>
                        </a:rPr>
                        <a:t> on Which Nominal Roll</a:t>
                      </a:r>
                      <a:endParaRPr lang="en-US" sz="1200" b="1" dirty="0">
                        <a:solidFill>
                          <a:schemeClr val="bg1"/>
                        </a:solidFill>
                        <a:effectLst/>
                        <a:latin typeface="+mj-lt"/>
                        <a:ea typeface="Calibri" panose="020F0502020204030204" pitchFamily="34" charset="0"/>
                        <a:cs typeface="Segoe UI Semilight"/>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2F5496"/>
                    </a:solidFill>
                  </a:tcPr>
                </a:tc>
                <a:extLst>
                  <a:ext uri="{0D108BD9-81ED-4DB2-BD59-A6C34878D82A}">
                    <a16:rowId xmlns:a16="http://schemas.microsoft.com/office/drawing/2014/main" val="3897263949"/>
                  </a:ext>
                </a:extLst>
              </a:tr>
              <a:tr h="414326">
                <a:tc>
                  <a:txBody>
                    <a:bodyPr/>
                    <a:lstStyle>
                      <a:lvl1pPr marL="0" algn="l" defTabSz="685800" rtl="0" eaLnBrk="1" latinLnBrk="0" hangingPunct="1">
                        <a:defRPr sz="1350" b="1" kern="1200">
                          <a:solidFill>
                            <a:schemeClr val="dk1"/>
                          </a:solidFill>
                          <a:latin typeface="Calibri" panose="020F0502020204030204"/>
                        </a:defRPr>
                      </a:lvl1pPr>
                      <a:lvl2pPr marL="342900" algn="l" defTabSz="685800" rtl="0" eaLnBrk="1" latinLnBrk="0" hangingPunct="1">
                        <a:defRPr sz="1350" b="1" kern="1200">
                          <a:solidFill>
                            <a:schemeClr val="dk1"/>
                          </a:solidFill>
                          <a:latin typeface="Calibri" panose="020F0502020204030204"/>
                        </a:defRPr>
                      </a:lvl2pPr>
                      <a:lvl3pPr marL="685800" algn="l" defTabSz="685800" rtl="0" eaLnBrk="1" latinLnBrk="0" hangingPunct="1">
                        <a:defRPr sz="1350" b="1" kern="1200">
                          <a:solidFill>
                            <a:schemeClr val="dk1"/>
                          </a:solidFill>
                          <a:latin typeface="Calibri" panose="020F0502020204030204"/>
                        </a:defRPr>
                      </a:lvl3pPr>
                      <a:lvl4pPr marL="1028700" algn="l" defTabSz="685800" rtl="0" eaLnBrk="1" latinLnBrk="0" hangingPunct="1">
                        <a:defRPr sz="1350" b="1" kern="1200">
                          <a:solidFill>
                            <a:schemeClr val="dk1"/>
                          </a:solidFill>
                          <a:latin typeface="Calibri" panose="020F0502020204030204"/>
                        </a:defRPr>
                      </a:lvl4pPr>
                      <a:lvl5pPr marL="1371600" algn="l" defTabSz="685800" rtl="0" eaLnBrk="1" latinLnBrk="0" hangingPunct="1">
                        <a:defRPr sz="1350" b="1" kern="1200">
                          <a:solidFill>
                            <a:schemeClr val="dk1"/>
                          </a:solidFill>
                          <a:latin typeface="Calibri" panose="020F0502020204030204"/>
                        </a:defRPr>
                      </a:lvl5pPr>
                      <a:lvl6pPr marL="1714500" algn="l" defTabSz="685800" rtl="0" eaLnBrk="1" latinLnBrk="0" hangingPunct="1">
                        <a:defRPr sz="1350" b="1" kern="1200">
                          <a:solidFill>
                            <a:schemeClr val="dk1"/>
                          </a:solidFill>
                          <a:latin typeface="Calibri" panose="020F0502020204030204"/>
                        </a:defRPr>
                      </a:lvl6pPr>
                      <a:lvl7pPr marL="2057400" algn="l" defTabSz="685800" rtl="0" eaLnBrk="1" latinLnBrk="0" hangingPunct="1">
                        <a:defRPr sz="1350" b="1" kern="1200">
                          <a:solidFill>
                            <a:schemeClr val="dk1"/>
                          </a:solidFill>
                          <a:latin typeface="Calibri" panose="020F0502020204030204"/>
                        </a:defRPr>
                      </a:lvl7pPr>
                      <a:lvl8pPr marL="2400300" algn="l" defTabSz="685800" rtl="0" eaLnBrk="1" latinLnBrk="0" hangingPunct="1">
                        <a:defRPr sz="1350" b="1" kern="1200">
                          <a:solidFill>
                            <a:schemeClr val="dk1"/>
                          </a:solidFill>
                          <a:latin typeface="Calibri" panose="020F0502020204030204"/>
                        </a:defRPr>
                      </a:lvl8pPr>
                      <a:lvl9pPr marL="2743200" algn="l" defTabSz="685800" rtl="0" eaLnBrk="1" latinLnBrk="0" hangingPunct="1">
                        <a:defRPr sz="1350" b="1" kern="1200">
                          <a:solidFill>
                            <a:schemeClr val="dk1"/>
                          </a:solidFill>
                          <a:latin typeface="Calibri" panose="020F0502020204030204"/>
                        </a:defRPr>
                      </a:lvl9pPr>
                    </a:lstStyle>
                    <a:p>
                      <a:pPr marL="0" marR="0" algn="ctr">
                        <a:spcBef>
                          <a:spcPts val="0"/>
                        </a:spcBef>
                        <a:spcAft>
                          <a:spcPts val="0"/>
                        </a:spcAft>
                      </a:pPr>
                      <a:r>
                        <a:rPr lang="en-US" sz="1200" b="1" dirty="0">
                          <a:solidFill>
                            <a:schemeClr val="tx1"/>
                          </a:solidFill>
                          <a:effectLst/>
                          <a:latin typeface="+mj-lt"/>
                          <a:cs typeface="Segoe UI Semilight"/>
                        </a:rPr>
                        <a:t>April 2025</a:t>
                      </a:r>
                      <a:endParaRPr lang="en-US" sz="1200" b="1" dirty="0">
                        <a:solidFill>
                          <a:schemeClr val="tx1"/>
                        </a:solidFill>
                        <a:effectLst/>
                        <a:latin typeface="+mj-lt"/>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200" b="1" dirty="0">
                          <a:solidFill>
                            <a:schemeClr val="tx1"/>
                          </a:solidFill>
                          <a:effectLst/>
                          <a:latin typeface="+mj-lt"/>
                          <a:ea typeface="Calibri" panose="020F0502020204030204" pitchFamily="34" charset="0"/>
                          <a:cs typeface="Segoe UI Semilight"/>
                        </a:rPr>
                        <a:t>30%</a:t>
                      </a: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100" b="1" dirty="0">
                          <a:solidFill>
                            <a:schemeClr val="tx1"/>
                          </a:solidFill>
                          <a:effectLst/>
                          <a:latin typeface="+mj-lt"/>
                          <a:cs typeface="Segoe UI Semilight"/>
                        </a:rPr>
                        <a:t>April to June 2025</a:t>
                      </a:r>
                      <a:endParaRPr lang="en-US" sz="1100" b="1" dirty="0">
                        <a:solidFill>
                          <a:schemeClr val="tx1"/>
                        </a:solidFill>
                        <a:effectLst/>
                        <a:latin typeface="+mj-lt"/>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200" b="1" dirty="0">
                          <a:solidFill>
                            <a:schemeClr val="tx1"/>
                          </a:solidFill>
                          <a:effectLst/>
                          <a:latin typeface="+mj-lt"/>
                          <a:ea typeface="Calibri" panose="020F0502020204030204" pitchFamily="34" charset="0"/>
                          <a:cs typeface="Segoe UI Semilight"/>
                        </a:rPr>
                        <a:t>School year starting September 2023</a:t>
                      </a:r>
                      <a:endParaRPr lang="en-US" sz="1200" b="1" dirty="0">
                        <a:solidFill>
                          <a:schemeClr val="tx1"/>
                        </a:solidFill>
                        <a:effectLst/>
                        <a:latin typeface="+mj-lt"/>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2152128093"/>
                  </a:ext>
                </a:extLst>
              </a:tr>
              <a:tr h="457200">
                <a:tc>
                  <a:txBody>
                    <a:bodyPr/>
                    <a:lstStyle>
                      <a:lvl1pPr marL="0" algn="l" defTabSz="685800" rtl="0" eaLnBrk="1" latinLnBrk="0" hangingPunct="1">
                        <a:defRPr sz="1350" b="1" kern="1200">
                          <a:solidFill>
                            <a:schemeClr val="dk1"/>
                          </a:solidFill>
                          <a:latin typeface="Calibri" panose="020F0502020204030204"/>
                        </a:defRPr>
                      </a:lvl1pPr>
                      <a:lvl2pPr marL="342900" algn="l" defTabSz="685800" rtl="0" eaLnBrk="1" latinLnBrk="0" hangingPunct="1">
                        <a:defRPr sz="1350" b="1" kern="1200">
                          <a:solidFill>
                            <a:schemeClr val="dk1"/>
                          </a:solidFill>
                          <a:latin typeface="Calibri" panose="020F0502020204030204"/>
                        </a:defRPr>
                      </a:lvl2pPr>
                      <a:lvl3pPr marL="685800" algn="l" defTabSz="685800" rtl="0" eaLnBrk="1" latinLnBrk="0" hangingPunct="1">
                        <a:defRPr sz="1350" b="1" kern="1200">
                          <a:solidFill>
                            <a:schemeClr val="dk1"/>
                          </a:solidFill>
                          <a:latin typeface="Calibri" panose="020F0502020204030204"/>
                        </a:defRPr>
                      </a:lvl3pPr>
                      <a:lvl4pPr marL="1028700" algn="l" defTabSz="685800" rtl="0" eaLnBrk="1" latinLnBrk="0" hangingPunct="1">
                        <a:defRPr sz="1350" b="1" kern="1200">
                          <a:solidFill>
                            <a:schemeClr val="dk1"/>
                          </a:solidFill>
                          <a:latin typeface="Calibri" panose="020F0502020204030204"/>
                        </a:defRPr>
                      </a:lvl4pPr>
                      <a:lvl5pPr marL="1371600" algn="l" defTabSz="685800" rtl="0" eaLnBrk="1" latinLnBrk="0" hangingPunct="1">
                        <a:defRPr sz="1350" b="1" kern="1200">
                          <a:solidFill>
                            <a:schemeClr val="dk1"/>
                          </a:solidFill>
                          <a:latin typeface="Calibri" panose="020F0502020204030204"/>
                        </a:defRPr>
                      </a:lvl5pPr>
                      <a:lvl6pPr marL="1714500" algn="l" defTabSz="685800" rtl="0" eaLnBrk="1" latinLnBrk="0" hangingPunct="1">
                        <a:defRPr sz="1350" b="1" kern="1200">
                          <a:solidFill>
                            <a:schemeClr val="dk1"/>
                          </a:solidFill>
                          <a:latin typeface="Calibri" panose="020F0502020204030204"/>
                        </a:defRPr>
                      </a:lvl6pPr>
                      <a:lvl7pPr marL="2057400" algn="l" defTabSz="685800" rtl="0" eaLnBrk="1" latinLnBrk="0" hangingPunct="1">
                        <a:defRPr sz="1350" b="1" kern="1200">
                          <a:solidFill>
                            <a:schemeClr val="dk1"/>
                          </a:solidFill>
                          <a:latin typeface="Calibri" panose="020F0502020204030204"/>
                        </a:defRPr>
                      </a:lvl7pPr>
                      <a:lvl8pPr marL="2400300" algn="l" defTabSz="685800" rtl="0" eaLnBrk="1" latinLnBrk="0" hangingPunct="1">
                        <a:defRPr sz="1350" b="1" kern="1200">
                          <a:solidFill>
                            <a:schemeClr val="dk1"/>
                          </a:solidFill>
                          <a:latin typeface="Calibri" panose="020F0502020204030204"/>
                        </a:defRPr>
                      </a:lvl8pPr>
                      <a:lvl9pPr marL="2743200" algn="l" defTabSz="685800" rtl="0" eaLnBrk="1" latinLnBrk="0" hangingPunct="1">
                        <a:defRPr sz="1350" b="1" kern="1200">
                          <a:solidFill>
                            <a:schemeClr val="dk1"/>
                          </a:solidFill>
                          <a:latin typeface="Calibri" panose="020F0502020204030204"/>
                        </a:defRPr>
                      </a:lvl9pPr>
                    </a:lstStyle>
                    <a:p>
                      <a:pPr marL="0" marR="0" algn="ctr">
                        <a:spcBef>
                          <a:spcPts val="0"/>
                        </a:spcBef>
                        <a:spcAft>
                          <a:spcPts val="0"/>
                        </a:spcAft>
                      </a:pPr>
                      <a:r>
                        <a:rPr lang="en-US" sz="1200" b="1" dirty="0">
                          <a:solidFill>
                            <a:schemeClr val="tx1"/>
                          </a:solidFill>
                          <a:effectLst/>
                          <a:latin typeface="+mj-lt"/>
                          <a:cs typeface="Segoe UI Semilight"/>
                        </a:rPr>
                        <a:t>June 2025</a:t>
                      </a:r>
                      <a:endParaRPr lang="en-US" sz="1200" b="1" dirty="0">
                        <a:solidFill>
                          <a:schemeClr val="tx1"/>
                        </a:solidFill>
                        <a:effectLst/>
                        <a:latin typeface="+mj-lt"/>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000" b="1" dirty="0">
                          <a:solidFill>
                            <a:schemeClr val="tx1"/>
                          </a:solidFill>
                          <a:effectLst/>
                          <a:latin typeface="+mj-lt"/>
                          <a:cs typeface="Segoe UI Semilight"/>
                        </a:rPr>
                        <a:t>Adjustment</a:t>
                      </a:r>
                      <a:endParaRPr lang="en-US" sz="1000" b="1" dirty="0">
                        <a:solidFill>
                          <a:schemeClr val="tx1"/>
                        </a:solidFill>
                        <a:effectLst/>
                        <a:latin typeface="+mj-lt"/>
                        <a:ea typeface="Calibri" panose="020F0502020204030204" pitchFamily="34" charset="0"/>
                        <a:cs typeface="Segoe UI Semilight"/>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000" b="1" dirty="0">
                          <a:solidFill>
                            <a:schemeClr val="tx1"/>
                          </a:solidFill>
                          <a:effectLst/>
                          <a:latin typeface="+mj-lt"/>
                          <a:cs typeface="Segoe UI Semilight"/>
                        </a:rPr>
                        <a:t>September 2024 to June 2025</a:t>
                      </a:r>
                      <a:endParaRPr lang="en-US" sz="1000" b="1" dirty="0">
                        <a:solidFill>
                          <a:schemeClr val="tx1"/>
                        </a:solidFill>
                        <a:effectLst/>
                        <a:latin typeface="+mj-lt"/>
                        <a:ea typeface="Calibri" panose="020F0502020204030204" pitchFamily="34" charset="0"/>
                        <a:cs typeface="Segoe UI Semilight"/>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200" b="1" dirty="0">
                          <a:solidFill>
                            <a:schemeClr val="tx1"/>
                          </a:solidFill>
                          <a:effectLst/>
                          <a:latin typeface="+mj-lt"/>
                          <a:ea typeface="Calibri" panose="020F0502020204030204" pitchFamily="34" charset="0"/>
                          <a:cs typeface="Segoe UI Semilight"/>
                        </a:rPr>
                        <a:t>School year starting September 2024</a:t>
                      </a:r>
                      <a:endParaRPr lang="en-US" sz="1200" b="1" dirty="0">
                        <a:solidFill>
                          <a:schemeClr val="tx1"/>
                        </a:solidFill>
                        <a:effectLst/>
                        <a:latin typeface="+mj-lt"/>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667228465"/>
                  </a:ext>
                </a:extLst>
              </a:tr>
              <a:tr h="685800">
                <a:tc>
                  <a:txBody>
                    <a:bodyPr/>
                    <a:lstStyle>
                      <a:lvl1pPr marL="0" algn="l" defTabSz="685800" rtl="0" eaLnBrk="1" latinLnBrk="0" hangingPunct="1">
                        <a:defRPr sz="1350" b="1" kern="1200">
                          <a:solidFill>
                            <a:schemeClr val="dk1"/>
                          </a:solidFill>
                          <a:latin typeface="Calibri" panose="020F0502020204030204"/>
                        </a:defRPr>
                      </a:lvl1pPr>
                      <a:lvl2pPr marL="342900" algn="l" defTabSz="685800" rtl="0" eaLnBrk="1" latinLnBrk="0" hangingPunct="1">
                        <a:defRPr sz="1350" b="1" kern="1200">
                          <a:solidFill>
                            <a:schemeClr val="dk1"/>
                          </a:solidFill>
                          <a:latin typeface="Calibri" panose="020F0502020204030204"/>
                        </a:defRPr>
                      </a:lvl2pPr>
                      <a:lvl3pPr marL="685800" algn="l" defTabSz="685800" rtl="0" eaLnBrk="1" latinLnBrk="0" hangingPunct="1">
                        <a:defRPr sz="1350" b="1" kern="1200">
                          <a:solidFill>
                            <a:schemeClr val="dk1"/>
                          </a:solidFill>
                          <a:latin typeface="Calibri" panose="020F0502020204030204"/>
                        </a:defRPr>
                      </a:lvl3pPr>
                      <a:lvl4pPr marL="1028700" algn="l" defTabSz="685800" rtl="0" eaLnBrk="1" latinLnBrk="0" hangingPunct="1">
                        <a:defRPr sz="1350" b="1" kern="1200">
                          <a:solidFill>
                            <a:schemeClr val="dk1"/>
                          </a:solidFill>
                          <a:latin typeface="Calibri" panose="020F0502020204030204"/>
                        </a:defRPr>
                      </a:lvl4pPr>
                      <a:lvl5pPr marL="1371600" algn="l" defTabSz="685800" rtl="0" eaLnBrk="1" latinLnBrk="0" hangingPunct="1">
                        <a:defRPr sz="1350" b="1" kern="1200">
                          <a:solidFill>
                            <a:schemeClr val="dk1"/>
                          </a:solidFill>
                          <a:latin typeface="Calibri" panose="020F0502020204030204"/>
                        </a:defRPr>
                      </a:lvl5pPr>
                      <a:lvl6pPr marL="1714500" algn="l" defTabSz="685800" rtl="0" eaLnBrk="1" latinLnBrk="0" hangingPunct="1">
                        <a:defRPr sz="1350" b="1" kern="1200">
                          <a:solidFill>
                            <a:schemeClr val="dk1"/>
                          </a:solidFill>
                          <a:latin typeface="Calibri" panose="020F0502020204030204"/>
                        </a:defRPr>
                      </a:lvl6pPr>
                      <a:lvl7pPr marL="2057400" algn="l" defTabSz="685800" rtl="0" eaLnBrk="1" latinLnBrk="0" hangingPunct="1">
                        <a:defRPr sz="1350" b="1" kern="1200">
                          <a:solidFill>
                            <a:schemeClr val="dk1"/>
                          </a:solidFill>
                          <a:latin typeface="Calibri" panose="020F0502020204030204"/>
                        </a:defRPr>
                      </a:lvl7pPr>
                      <a:lvl8pPr marL="2400300" algn="l" defTabSz="685800" rtl="0" eaLnBrk="1" latinLnBrk="0" hangingPunct="1">
                        <a:defRPr sz="1350" b="1" kern="1200">
                          <a:solidFill>
                            <a:schemeClr val="dk1"/>
                          </a:solidFill>
                          <a:latin typeface="Calibri" panose="020F0502020204030204"/>
                        </a:defRPr>
                      </a:lvl8pPr>
                      <a:lvl9pPr marL="2743200" algn="l" defTabSz="685800" rtl="0" eaLnBrk="1" latinLnBrk="0" hangingPunct="1">
                        <a:defRPr sz="1350" b="1" kern="1200">
                          <a:solidFill>
                            <a:schemeClr val="dk1"/>
                          </a:solidFill>
                          <a:latin typeface="Calibri" panose="020F0502020204030204"/>
                        </a:defRPr>
                      </a:lvl9pPr>
                    </a:lstStyle>
                    <a:p>
                      <a:pPr marL="0" marR="0" algn="ctr">
                        <a:spcBef>
                          <a:spcPts val="0"/>
                        </a:spcBef>
                        <a:spcAft>
                          <a:spcPts val="0"/>
                        </a:spcAft>
                      </a:pPr>
                      <a:r>
                        <a:rPr lang="en-US" sz="1200" b="1" dirty="0">
                          <a:solidFill>
                            <a:schemeClr val="tx1"/>
                          </a:solidFill>
                          <a:effectLst/>
                          <a:latin typeface="+mj-lt"/>
                          <a:cs typeface="Segoe UI Semilight"/>
                        </a:rPr>
                        <a:t>September 2025</a:t>
                      </a:r>
                      <a:endParaRPr lang="en-US" sz="1200" b="1" dirty="0">
                        <a:solidFill>
                          <a:schemeClr val="tx1"/>
                        </a:solidFill>
                        <a:effectLst/>
                        <a:latin typeface="+mj-lt"/>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200" b="1" dirty="0">
                          <a:solidFill>
                            <a:schemeClr val="tx1"/>
                          </a:solidFill>
                          <a:effectLst/>
                          <a:latin typeface="+mj-lt"/>
                          <a:cs typeface="Segoe UI Semilight"/>
                        </a:rPr>
                        <a:t>70%</a:t>
                      </a:r>
                      <a:endParaRPr lang="en-US" sz="1200" b="1" dirty="0">
                        <a:solidFill>
                          <a:schemeClr val="tx1"/>
                        </a:solidFill>
                        <a:effectLst/>
                        <a:latin typeface="+mj-lt"/>
                        <a:ea typeface="Calibri" panose="020F0502020204030204" pitchFamily="34" charset="0"/>
                        <a:cs typeface="Segoe UI Semilight"/>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algn="ctr">
                        <a:spcBef>
                          <a:spcPts val="0"/>
                        </a:spcBef>
                        <a:spcAft>
                          <a:spcPts val="0"/>
                        </a:spcAft>
                      </a:pPr>
                      <a:r>
                        <a:rPr lang="en-US" sz="1100" b="1" dirty="0">
                          <a:solidFill>
                            <a:schemeClr val="tx1"/>
                          </a:solidFill>
                          <a:effectLst/>
                          <a:latin typeface="+mj-lt"/>
                          <a:cs typeface="Segoe UI Semilight"/>
                        </a:rPr>
                        <a:t>September 2025 to March 2026</a:t>
                      </a:r>
                      <a:endParaRPr lang="en-US" sz="1100" b="1" dirty="0">
                        <a:solidFill>
                          <a:schemeClr val="tx1"/>
                        </a:solidFill>
                        <a:effectLst/>
                        <a:latin typeface="+mj-lt"/>
                        <a:ea typeface="Calibri" panose="020F0502020204030204" pitchFamily="34" charset="0"/>
                        <a:cs typeface="Segoe UI Semilight"/>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effectLst/>
                          <a:latin typeface="+mj-lt"/>
                          <a:ea typeface="Calibri" panose="020F0502020204030204" pitchFamily="34" charset="0"/>
                          <a:cs typeface="Segoe UI Semilight"/>
                        </a:rPr>
                        <a:t>School year starting September 2024</a:t>
                      </a:r>
                      <a:endParaRPr lang="en-US" sz="1200" b="1" dirty="0">
                        <a:solidFill>
                          <a:schemeClr val="tx1"/>
                        </a:solidFill>
                        <a:effectLst/>
                        <a:latin typeface="+mj-lt"/>
                        <a:ea typeface="Calibri" panose="020F0502020204030204" pitchFamily="34" charset="0"/>
                        <a:cs typeface="Segoe UI Semilight" panose="020B0402040204020203" pitchFamily="34" charset="0"/>
                      </a:endParaRPr>
                    </a:p>
                  </a:txBody>
                  <a:tcPr marL="68580" marR="6858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332233814"/>
                  </a:ext>
                </a:extLst>
              </a:tr>
            </a:tbl>
          </a:graphicData>
        </a:graphic>
      </p:graphicFrame>
      <p:sp>
        <p:nvSpPr>
          <p:cNvPr id="10" name="TextBox 9">
            <a:extLst>
              <a:ext uri="{FF2B5EF4-FFF2-40B4-BE49-F238E27FC236}">
                <a16:creationId xmlns:a16="http://schemas.microsoft.com/office/drawing/2014/main" id="{524DE03F-5956-270F-AC41-E4D5B12A6DE9}"/>
              </a:ext>
            </a:extLst>
          </p:cNvPr>
          <p:cNvSpPr txBox="1"/>
          <p:nvPr/>
        </p:nvSpPr>
        <p:spPr>
          <a:xfrm>
            <a:off x="240146" y="1727243"/>
            <a:ext cx="3112655" cy="258532"/>
          </a:xfrm>
          <a:prstGeom prst="rect">
            <a:avLst/>
          </a:prstGeom>
          <a:noFill/>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lvl="1" defTabSz="866753" fontAlgn="auto">
              <a:spcAft>
                <a:spcPct val="15000"/>
              </a:spcAft>
            </a:pPr>
            <a:r>
              <a:rPr lang="en-US" sz="1200" b="1" dirty="0">
                <a:latin typeface="+mj-lt"/>
              </a:rPr>
              <a:t>BY FISCAL YEAR (APR 2025 – MAR 2026)</a:t>
            </a:r>
          </a:p>
        </p:txBody>
      </p:sp>
      <p:sp>
        <p:nvSpPr>
          <p:cNvPr id="13" name="Rectangle 12">
            <a:extLst>
              <a:ext uri="{FF2B5EF4-FFF2-40B4-BE49-F238E27FC236}">
                <a16:creationId xmlns:a16="http://schemas.microsoft.com/office/drawing/2014/main" id="{60A209E0-25F0-4EEC-5EFF-1F6D0B8B8208}"/>
              </a:ext>
            </a:extLst>
          </p:cNvPr>
          <p:cNvSpPr/>
          <p:nvPr/>
        </p:nvSpPr>
        <p:spPr>
          <a:xfrm>
            <a:off x="926820" y="1108715"/>
            <a:ext cx="1204176" cy="341632"/>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kern="0" dirty="0">
                <a:solidFill>
                  <a:srgbClr val="E69319"/>
                </a:solidFill>
                <a:latin typeface="Trebuchet MS" panose="020B0603020202020204" pitchFamily="34" charset="0"/>
              </a:rPr>
              <a:t>………………</a:t>
            </a:r>
          </a:p>
        </p:txBody>
      </p:sp>
      <p:sp>
        <p:nvSpPr>
          <p:cNvPr id="15" name="Rectangle 14">
            <a:extLst>
              <a:ext uri="{FF2B5EF4-FFF2-40B4-BE49-F238E27FC236}">
                <a16:creationId xmlns:a16="http://schemas.microsoft.com/office/drawing/2014/main" id="{12BA68A0-C164-47DF-0F8F-9257B85286E7}"/>
              </a:ext>
            </a:extLst>
          </p:cNvPr>
          <p:cNvSpPr/>
          <p:nvPr/>
        </p:nvSpPr>
        <p:spPr>
          <a:xfrm>
            <a:off x="7013004" y="1108715"/>
            <a:ext cx="1204176" cy="341632"/>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kern="0" dirty="0">
                <a:solidFill>
                  <a:srgbClr val="E69319"/>
                </a:solidFill>
                <a:latin typeface="Trebuchet MS" panose="020B0603020202020204" pitchFamily="34" charset="0"/>
              </a:rPr>
              <a:t>………………</a:t>
            </a:r>
          </a:p>
        </p:txBody>
      </p:sp>
      <p:graphicFrame>
        <p:nvGraphicFramePr>
          <p:cNvPr id="29" name="Diagram 28">
            <a:extLst>
              <a:ext uri="{FF2B5EF4-FFF2-40B4-BE49-F238E27FC236}">
                <a16:creationId xmlns:a16="http://schemas.microsoft.com/office/drawing/2014/main" id="{A41976BD-21C6-294E-C757-4E85007F70FB}"/>
              </a:ext>
            </a:extLst>
          </p:cNvPr>
          <p:cNvGraphicFramePr/>
          <p:nvPr>
            <p:extLst>
              <p:ext uri="{D42A27DB-BD31-4B8C-83A1-F6EECF244321}">
                <p14:modId xmlns:p14="http://schemas.microsoft.com/office/powerpoint/2010/main" val="3231151564"/>
              </p:ext>
            </p:extLst>
          </p:nvPr>
        </p:nvGraphicFramePr>
        <p:xfrm>
          <a:off x="4703288" y="1985775"/>
          <a:ext cx="4250212" cy="27063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07AEDEFB-EE0C-383E-EBA7-D2B20B7FC9F1}"/>
              </a:ext>
            </a:extLst>
          </p:cNvPr>
          <p:cNvSpPr>
            <a:spLocks noGrp="1"/>
          </p:cNvSpPr>
          <p:nvPr>
            <p:ph type="sldNum" sz="quarter" idx="4"/>
          </p:nvPr>
        </p:nvSpPr>
        <p:spPr/>
        <p:txBody>
          <a:bodyPr/>
          <a:lstStyle/>
          <a:p>
            <a:pPr>
              <a:defRPr/>
            </a:pPr>
            <a:fld id="{E00B6E52-F07A-44C8-B7AE-D6EEC3D50429}" type="slidenum">
              <a:rPr lang="en-CA" smtClean="0"/>
              <a:pPr>
                <a:defRPr/>
              </a:pPr>
              <a:t>22</a:t>
            </a:fld>
            <a:endParaRPr lang="en-CA" dirty="0"/>
          </a:p>
        </p:txBody>
      </p:sp>
    </p:spTree>
    <p:extLst>
      <p:ext uri="{BB962C8B-B14F-4D97-AF65-F5344CB8AC3E}">
        <p14:creationId xmlns:p14="http://schemas.microsoft.com/office/powerpoint/2010/main" val="4834057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Graphic spid="29"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52768" y="1339337"/>
            <a:ext cx="7318218" cy="2971776"/>
          </a:xfrm>
          <a:prstGeom prst="rect">
            <a:avLst/>
          </a:prstGeom>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50" indent="-285750">
              <a:lnSpc>
                <a:spcPct val="107000"/>
              </a:lnSpc>
              <a:spcBef>
                <a:spcPts val="0"/>
              </a:spcBef>
              <a:spcAft>
                <a:spcPts val="0"/>
              </a:spcAft>
              <a:buFont typeface="Arial" panose="020B0604020202020204" pitchFamily="34" charset="0"/>
              <a:buChar char="•"/>
            </a:pPr>
            <a:r>
              <a:rPr lang="en-US" sz="1600" dirty="0">
                <a:latin typeface="Trebuchet MS "/>
                <a:ea typeface="Calibri" panose="020F0502020204030204" pitchFamily="34" charset="0"/>
                <a:cs typeface="Times New Roman"/>
              </a:rPr>
              <a:t>For information on what funding has flowed to your First Nation, we encourage you to connect with your</a:t>
            </a:r>
            <a:r>
              <a:rPr lang="en-US" sz="1600" b="1" dirty="0">
                <a:latin typeface="Trebuchet MS "/>
                <a:ea typeface="Calibri" panose="020F0502020204030204" pitchFamily="34" charset="0"/>
                <a:cs typeface="Times New Roman"/>
              </a:rPr>
              <a:t> First Nation’s Financial Coordinator or Lead.</a:t>
            </a:r>
          </a:p>
          <a:p>
            <a:pPr marL="285750" indent="-285750">
              <a:lnSpc>
                <a:spcPct val="107000"/>
              </a:lnSpc>
              <a:spcBef>
                <a:spcPts val="0"/>
              </a:spcBef>
              <a:spcAft>
                <a:spcPts val="0"/>
              </a:spcAft>
              <a:buFont typeface="Arial" panose="020B0604020202020204" pitchFamily="34" charset="0"/>
              <a:buChar char="•"/>
            </a:pPr>
            <a:endParaRPr lang="en-US" sz="1600" dirty="0">
              <a:latin typeface="Trebuchet MS "/>
              <a:ea typeface="Calibri" panose="020F0502020204030204" pitchFamily="34" charset="0"/>
              <a:cs typeface="Times New Roman" panose="02020603050405020304" pitchFamily="18" charset="0"/>
            </a:endParaRPr>
          </a:p>
          <a:p>
            <a:pPr marL="285750" indent="-285750">
              <a:lnSpc>
                <a:spcPct val="107000"/>
              </a:lnSpc>
              <a:spcBef>
                <a:spcPts val="0"/>
              </a:spcBef>
              <a:spcAft>
                <a:spcPts val="0"/>
              </a:spcAft>
              <a:buFont typeface="Arial" panose="020B0604020202020204" pitchFamily="34" charset="0"/>
              <a:buChar char="•"/>
            </a:pPr>
            <a:r>
              <a:rPr lang="en-US" sz="1600" dirty="0">
                <a:latin typeface="Trebuchet MS "/>
                <a:ea typeface="Calibri" panose="020F0502020204030204" pitchFamily="34" charset="0"/>
                <a:cs typeface="Times New Roman"/>
              </a:rPr>
              <a:t>You can also refer to your </a:t>
            </a:r>
            <a:r>
              <a:rPr lang="en-US" sz="1600" b="1" dirty="0">
                <a:latin typeface="Trebuchet MS "/>
                <a:ea typeface="Calibri" panose="020F0502020204030204" pitchFamily="34" charset="0"/>
                <a:cs typeface="Times New Roman"/>
              </a:rPr>
              <a:t>2025-2026 Budget Allocation Report for an overview of Elementary/Secondary funding flowed to your First Nation</a:t>
            </a:r>
            <a:r>
              <a:rPr lang="en-US" sz="1600" dirty="0">
                <a:latin typeface="Trebuchet MS "/>
                <a:ea typeface="Calibri" panose="020F0502020204030204" pitchFamily="34" charset="0"/>
                <a:cs typeface="Times New Roman"/>
              </a:rPr>
              <a:t>, which is shared with First Nations Finance and Education departments by ISC each year. </a:t>
            </a:r>
          </a:p>
          <a:p>
            <a:pPr>
              <a:lnSpc>
                <a:spcPct val="107000"/>
              </a:lnSpc>
              <a:spcBef>
                <a:spcPts val="0"/>
              </a:spcBef>
              <a:spcAft>
                <a:spcPts val="0"/>
              </a:spcAft>
            </a:pPr>
            <a:endParaRPr lang="en-US" sz="1600" dirty="0">
              <a:latin typeface="Trebuchet MS "/>
              <a:ea typeface="Calibri" panose="020F0502020204030204" pitchFamily="34" charset="0"/>
              <a:cs typeface="Times New Roman"/>
            </a:endParaRPr>
          </a:p>
          <a:p>
            <a:pPr marL="285750" indent="-285750">
              <a:lnSpc>
                <a:spcPct val="107000"/>
              </a:lnSpc>
              <a:spcBef>
                <a:spcPts val="0"/>
              </a:spcBef>
              <a:spcAft>
                <a:spcPts val="0"/>
              </a:spcAft>
              <a:buFont typeface="Arial" panose="020B0604020202020204" pitchFamily="34" charset="0"/>
              <a:buChar char="•"/>
            </a:pPr>
            <a:r>
              <a:rPr lang="en-US" sz="1600" dirty="0">
                <a:latin typeface="+mj-lt"/>
                <a:ea typeface="Calibri" panose="020F0502020204030204" pitchFamily="34" charset="0"/>
                <a:cs typeface="Times New Roman"/>
              </a:rPr>
              <a:t>To request a copy of this report, please email: </a:t>
            </a:r>
            <a:r>
              <a:rPr lang="en-CA" sz="1600" u="sng" dirty="0">
                <a:latin typeface="+mj-lt"/>
                <a:cs typeface="Arial" panose="020B0604020202020204" pitchFamily="34" charset="0"/>
                <a:hlinkClick r:id="rId3">
                  <a:extLst>
                    <a:ext uri="{A12FA001-AC4F-418D-AE19-62706E023703}">
                      <ahyp:hlinkClr xmlns:ahyp="http://schemas.microsoft.com/office/drawing/2018/hyperlinkcolor" val="tx"/>
                    </a:ext>
                  </a:extLst>
                </a:hlinkClick>
              </a:rPr>
              <a:t>BCFundingservices-cbservicesdefinancement@sac-isc.gc.ca</a:t>
            </a:r>
            <a:endParaRPr lang="en-US" sz="1600" dirty="0">
              <a:solidFill>
                <a:srgbClr val="FF0000"/>
              </a:solidFill>
              <a:latin typeface="+mj-lt"/>
              <a:ea typeface="Calibri" panose="020F0502020204030204" pitchFamily="34" charset="0"/>
              <a:cs typeface="Times New Roman"/>
            </a:endParaRPr>
          </a:p>
        </p:txBody>
      </p:sp>
      <p:sp>
        <p:nvSpPr>
          <p:cNvPr id="6" name="Title 7">
            <a:extLst>
              <a:ext uri="{FF2B5EF4-FFF2-40B4-BE49-F238E27FC236}">
                <a16:creationId xmlns:a16="http://schemas.microsoft.com/office/drawing/2014/main" id="{1E75BA51-25B6-5097-FC8E-A946ACEF7EDC}"/>
              </a:ext>
            </a:extLst>
          </p:cNvPr>
          <p:cNvSpPr txBox="1">
            <a:spLocks/>
          </p:cNvSpPr>
          <p:nvPr/>
        </p:nvSpPr>
        <p:spPr>
          <a:xfrm>
            <a:off x="2458499" y="660842"/>
            <a:ext cx="4860237" cy="533400"/>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3000" kern="0" dirty="0">
                <a:solidFill>
                  <a:srgbClr val="2F5496"/>
                </a:solidFill>
                <a:latin typeface="Trebuchet MS" panose="020B0603020202020204" pitchFamily="34" charset="0"/>
              </a:rPr>
              <a:t>Have a Funding Question?</a:t>
            </a:r>
          </a:p>
        </p:txBody>
      </p:sp>
      <p:grpSp>
        <p:nvGrpSpPr>
          <p:cNvPr id="7" name="Group 6">
            <a:extLst>
              <a:ext uri="{FF2B5EF4-FFF2-40B4-BE49-F238E27FC236}">
                <a16:creationId xmlns:a16="http://schemas.microsoft.com/office/drawing/2014/main" id="{40D4AD84-FCAE-9900-9718-21EA549D4BA9}"/>
              </a:ext>
            </a:extLst>
          </p:cNvPr>
          <p:cNvGrpSpPr/>
          <p:nvPr/>
        </p:nvGrpSpPr>
        <p:grpSpPr>
          <a:xfrm>
            <a:off x="7558088" y="3048776"/>
            <a:ext cx="1807338" cy="2574384"/>
            <a:chOff x="7130114" y="2254720"/>
            <a:chExt cx="2299605" cy="3275572"/>
          </a:xfrm>
        </p:grpSpPr>
        <p:sp>
          <p:nvSpPr>
            <p:cNvPr id="8" name="Right Triangle 7">
              <a:extLst>
                <a:ext uri="{FF2B5EF4-FFF2-40B4-BE49-F238E27FC236}">
                  <a16:creationId xmlns:a16="http://schemas.microsoft.com/office/drawing/2014/main" id="{7D716F47-83AE-95D3-917C-2AEE74F2475D}"/>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0" name="Right Triangle 9">
              <a:extLst>
                <a:ext uri="{FF2B5EF4-FFF2-40B4-BE49-F238E27FC236}">
                  <a16:creationId xmlns:a16="http://schemas.microsoft.com/office/drawing/2014/main" id="{8F68970E-1EBC-8F62-B50F-D9E3F722A8EE}"/>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3" name="Right Triangle 12">
              <a:extLst>
                <a:ext uri="{FF2B5EF4-FFF2-40B4-BE49-F238E27FC236}">
                  <a16:creationId xmlns:a16="http://schemas.microsoft.com/office/drawing/2014/main" id="{EBFD25D4-7D71-0042-9925-E121C64AA9BD}"/>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grpSp>
        <p:nvGrpSpPr>
          <p:cNvPr id="18" name="Group 17">
            <a:extLst>
              <a:ext uri="{FF2B5EF4-FFF2-40B4-BE49-F238E27FC236}">
                <a16:creationId xmlns:a16="http://schemas.microsoft.com/office/drawing/2014/main" id="{97E8A158-46D0-FA55-A46F-9B55426649A0}"/>
              </a:ext>
            </a:extLst>
          </p:cNvPr>
          <p:cNvGrpSpPr/>
          <p:nvPr/>
        </p:nvGrpSpPr>
        <p:grpSpPr>
          <a:xfrm>
            <a:off x="-343649" y="-831808"/>
            <a:ext cx="2181603" cy="3644389"/>
            <a:chOff x="-343649" y="-831809"/>
            <a:chExt cx="2181603" cy="3644389"/>
          </a:xfrm>
        </p:grpSpPr>
        <p:sp>
          <p:nvSpPr>
            <p:cNvPr id="19" name="Right Triangle 18">
              <a:extLst>
                <a:ext uri="{FF2B5EF4-FFF2-40B4-BE49-F238E27FC236}">
                  <a16:creationId xmlns:a16="http://schemas.microsoft.com/office/drawing/2014/main" id="{80A021D3-73AA-4999-FDBF-2AE029902277}"/>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0" name="Right Triangle 19">
              <a:extLst>
                <a:ext uri="{FF2B5EF4-FFF2-40B4-BE49-F238E27FC236}">
                  <a16:creationId xmlns:a16="http://schemas.microsoft.com/office/drawing/2014/main" id="{E4AB46A5-6BF3-2106-FF94-56D3F3846B72}"/>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1" name="Right Triangle 20">
              <a:extLst>
                <a:ext uri="{FF2B5EF4-FFF2-40B4-BE49-F238E27FC236}">
                  <a16:creationId xmlns:a16="http://schemas.microsoft.com/office/drawing/2014/main" id="{611F82B1-21A1-6039-F0BD-34269537B0A0}"/>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4" name="Slide Number Placeholder 3">
            <a:extLst>
              <a:ext uri="{FF2B5EF4-FFF2-40B4-BE49-F238E27FC236}">
                <a16:creationId xmlns:a16="http://schemas.microsoft.com/office/drawing/2014/main" id="{8635C99C-80B1-11E9-C76F-898065D16483}"/>
              </a:ext>
            </a:extLst>
          </p:cNvPr>
          <p:cNvSpPr>
            <a:spLocks noGrp="1"/>
          </p:cNvSpPr>
          <p:nvPr>
            <p:ph type="sldNum" sz="quarter" idx="4"/>
          </p:nvPr>
        </p:nvSpPr>
        <p:spPr/>
        <p:txBody>
          <a:bodyPr/>
          <a:lstStyle/>
          <a:p>
            <a:pPr>
              <a:defRPr/>
            </a:pPr>
            <a:fld id="{E00B6E52-F07A-44C8-B7AE-D6EEC3D50429}" type="slidenum">
              <a:rPr lang="en-CA" smtClean="0"/>
              <a:pPr>
                <a:defRPr/>
              </a:pPr>
              <a:t>23</a:t>
            </a:fld>
            <a:endParaRPr lang="en-CA" dirty="0"/>
          </a:p>
        </p:txBody>
      </p:sp>
    </p:spTree>
    <p:extLst>
      <p:ext uri="{BB962C8B-B14F-4D97-AF65-F5344CB8AC3E}">
        <p14:creationId xmlns:p14="http://schemas.microsoft.com/office/powerpoint/2010/main" val="2105773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bwMode="auto">
          <a:xfrm>
            <a:off x="4962663" y="723953"/>
            <a:ext cx="3533314" cy="4572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r>
              <a:rPr lang="en-US" dirty="0">
                <a:latin typeface="Trebuchet MS "/>
                <a:ea typeface="Tahoma" panose="020B0604030504040204" pitchFamily="34" charset="0"/>
                <a:cs typeface="Segoe UI Semilight" panose="020B0402040204020203" pitchFamily="34" charset="0"/>
              </a:rPr>
              <a:t>Comprehensive Instructional</a:t>
            </a:r>
          </a:p>
        </p:txBody>
      </p:sp>
      <p:sp>
        <p:nvSpPr>
          <p:cNvPr id="16" name="Rounded Rectangle 15"/>
          <p:cNvSpPr/>
          <p:nvPr/>
        </p:nvSpPr>
        <p:spPr bwMode="auto">
          <a:xfrm>
            <a:off x="4972307" y="1346440"/>
            <a:ext cx="3533314" cy="4572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r>
              <a:rPr lang="en-US" dirty="0">
                <a:latin typeface="Trebuchet MS "/>
                <a:ea typeface="Tahoma" panose="020B0604030504040204" pitchFamily="34" charset="0"/>
                <a:cs typeface="Segoe UI Semilight" panose="020B0402040204020203" pitchFamily="34" charset="0"/>
              </a:rPr>
              <a:t>Financial Assistance</a:t>
            </a:r>
          </a:p>
        </p:txBody>
      </p:sp>
      <p:sp>
        <p:nvSpPr>
          <p:cNvPr id="19" name="Rounded Rectangle 18"/>
          <p:cNvSpPr/>
          <p:nvPr/>
        </p:nvSpPr>
        <p:spPr bwMode="auto">
          <a:xfrm>
            <a:off x="4962663" y="1956223"/>
            <a:ext cx="3533314" cy="4572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r>
              <a:rPr lang="en-US" dirty="0">
                <a:latin typeface="Trebuchet MS "/>
                <a:ea typeface="Tahoma" panose="020B0604030504040204" pitchFamily="34" charset="0"/>
                <a:cs typeface="Segoe UI Semilight" panose="020B0402040204020203" pitchFamily="34" charset="0"/>
              </a:rPr>
              <a:t>Guidance and Counselling</a:t>
            </a:r>
          </a:p>
        </p:txBody>
      </p:sp>
      <p:sp>
        <p:nvSpPr>
          <p:cNvPr id="23" name="Rounded Rectangle 22"/>
          <p:cNvSpPr/>
          <p:nvPr/>
        </p:nvSpPr>
        <p:spPr bwMode="auto">
          <a:xfrm>
            <a:off x="4946792" y="2591528"/>
            <a:ext cx="3533314" cy="4572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r>
              <a:rPr lang="en-US" dirty="0">
                <a:latin typeface="Trebuchet MS "/>
                <a:ea typeface="Tahoma" panose="020B0604030504040204" pitchFamily="34" charset="0"/>
                <a:cs typeface="Segoe UI Semilight" panose="020B0402040204020203" pitchFamily="34" charset="0"/>
              </a:rPr>
              <a:t>Ancillary</a:t>
            </a:r>
          </a:p>
        </p:txBody>
      </p:sp>
      <p:sp>
        <p:nvSpPr>
          <p:cNvPr id="24" name="Rounded Rectangle 23"/>
          <p:cNvSpPr/>
          <p:nvPr/>
        </p:nvSpPr>
        <p:spPr bwMode="auto">
          <a:xfrm>
            <a:off x="4946792" y="3836502"/>
            <a:ext cx="3533314" cy="4572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r>
              <a:rPr lang="en-US" dirty="0">
                <a:latin typeface="Trebuchet MS "/>
                <a:ea typeface="Tahoma" panose="020B0604030504040204" pitchFamily="34" charset="0"/>
                <a:cs typeface="Segoe UI Semilight" panose="020B0402040204020203" pitchFamily="34" charset="0"/>
              </a:rPr>
              <a:t>Accommodation Services</a:t>
            </a:r>
          </a:p>
        </p:txBody>
      </p:sp>
      <p:sp>
        <p:nvSpPr>
          <p:cNvPr id="17" name="Rectangle 16"/>
          <p:cNvSpPr/>
          <p:nvPr/>
        </p:nvSpPr>
        <p:spPr>
          <a:xfrm>
            <a:off x="1261449" y="2684109"/>
            <a:ext cx="2648482" cy="341632"/>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kern="0" dirty="0">
                <a:solidFill>
                  <a:srgbClr val="E69319"/>
                </a:solidFill>
                <a:latin typeface="Trebuchet MS" panose="020B0603020202020204" pitchFamily="34" charset="0"/>
              </a:rPr>
              <a:t>……………………………………</a:t>
            </a:r>
          </a:p>
        </p:txBody>
      </p:sp>
      <p:sp>
        <p:nvSpPr>
          <p:cNvPr id="22" name="TextBox 21"/>
          <p:cNvSpPr txBox="1"/>
          <p:nvPr/>
        </p:nvSpPr>
        <p:spPr>
          <a:xfrm>
            <a:off x="487599" y="2996524"/>
            <a:ext cx="3930979" cy="397032"/>
          </a:xfrm>
          <a:prstGeom prst="rect">
            <a:avLst/>
          </a:prstGeom>
          <a:noFill/>
        </p:spPr>
        <p:txBody>
          <a:bodyPr wrap="square" lIns="91440" tIns="45720" rIns="91440" bIns="45720" rtlCol="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1100" dirty="0">
                <a:solidFill>
                  <a:srgbClr val="31333B"/>
                </a:solidFill>
                <a:latin typeface="Trebuchet MS "/>
                <a:cs typeface="Segoe UI Semilight"/>
              </a:rPr>
              <a:t>See ISC’s 2024/25 Program Guide for more details on Student Support Services funding.</a:t>
            </a:r>
          </a:p>
        </p:txBody>
      </p:sp>
      <p:grpSp>
        <p:nvGrpSpPr>
          <p:cNvPr id="4" name="Group 3">
            <a:extLst>
              <a:ext uri="{FF2B5EF4-FFF2-40B4-BE49-F238E27FC236}">
                <a16:creationId xmlns:a16="http://schemas.microsoft.com/office/drawing/2014/main" id="{96BC73CB-7E1D-2EEC-312F-A1EDEC2019A5}"/>
              </a:ext>
            </a:extLst>
          </p:cNvPr>
          <p:cNvGrpSpPr/>
          <p:nvPr/>
        </p:nvGrpSpPr>
        <p:grpSpPr>
          <a:xfrm>
            <a:off x="-343649" y="-831808"/>
            <a:ext cx="2181603" cy="3644389"/>
            <a:chOff x="-343649" y="-831809"/>
            <a:chExt cx="2181603" cy="3644389"/>
          </a:xfrm>
        </p:grpSpPr>
        <p:sp>
          <p:nvSpPr>
            <p:cNvPr id="5" name="Right Triangle 4">
              <a:extLst>
                <a:ext uri="{FF2B5EF4-FFF2-40B4-BE49-F238E27FC236}">
                  <a16:creationId xmlns:a16="http://schemas.microsoft.com/office/drawing/2014/main" id="{978DD183-6FA4-F4C9-984E-75F428CD2759}"/>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6" name="Right Triangle 5">
              <a:extLst>
                <a:ext uri="{FF2B5EF4-FFF2-40B4-BE49-F238E27FC236}">
                  <a16:creationId xmlns:a16="http://schemas.microsoft.com/office/drawing/2014/main" id="{2753B730-5132-4507-1BF9-D7DEDE4575DB}"/>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7" name="Right Triangle 6">
              <a:extLst>
                <a:ext uri="{FF2B5EF4-FFF2-40B4-BE49-F238E27FC236}">
                  <a16:creationId xmlns:a16="http://schemas.microsoft.com/office/drawing/2014/main" id="{7E2D9E9B-7E41-98D7-E475-3C51C48527D3}"/>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8" name="Rounded Rectangle 22">
            <a:extLst>
              <a:ext uri="{FF2B5EF4-FFF2-40B4-BE49-F238E27FC236}">
                <a16:creationId xmlns:a16="http://schemas.microsoft.com/office/drawing/2014/main" id="{32A9442E-26A7-3D04-0CD6-5172767A8E02}"/>
              </a:ext>
            </a:extLst>
          </p:cNvPr>
          <p:cNvSpPr/>
          <p:nvPr/>
        </p:nvSpPr>
        <p:spPr bwMode="auto">
          <a:xfrm>
            <a:off x="4947250" y="3214015"/>
            <a:ext cx="3533314" cy="4572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r>
              <a:rPr lang="en-US" dirty="0">
                <a:latin typeface="Trebuchet MS "/>
                <a:ea typeface="Tahoma"/>
                <a:cs typeface="Segoe UI Semilight"/>
              </a:rPr>
              <a:t>Menstrual Products </a:t>
            </a:r>
            <a:endParaRPr lang="en-US" b="1" dirty="0">
              <a:latin typeface="Trebuchet MS "/>
              <a:ea typeface="Tahoma"/>
              <a:cs typeface="Segoe UI Semilight"/>
            </a:endParaRPr>
          </a:p>
        </p:txBody>
      </p:sp>
      <p:sp>
        <p:nvSpPr>
          <p:cNvPr id="11" name="Title 7">
            <a:extLst>
              <a:ext uri="{FF2B5EF4-FFF2-40B4-BE49-F238E27FC236}">
                <a16:creationId xmlns:a16="http://schemas.microsoft.com/office/drawing/2014/main" id="{6AAA01E1-E4C5-6961-807E-20268D33EFB5}"/>
              </a:ext>
            </a:extLst>
          </p:cNvPr>
          <p:cNvSpPr txBox="1">
            <a:spLocks/>
          </p:cNvSpPr>
          <p:nvPr/>
        </p:nvSpPr>
        <p:spPr>
          <a:xfrm>
            <a:off x="789826" y="2156674"/>
            <a:ext cx="3506056" cy="1090433"/>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ts val="2250"/>
              </a:lnSpc>
            </a:pPr>
            <a:r>
              <a:rPr lang="en-US" sz="2700" kern="0" dirty="0">
                <a:solidFill>
                  <a:srgbClr val="2F5496"/>
                </a:solidFill>
                <a:latin typeface="Trebuchet MS" panose="020B0603020202020204" pitchFamily="34" charset="0"/>
              </a:rPr>
              <a:t>STUDENT SUPPORTS </a:t>
            </a:r>
          </a:p>
          <a:p>
            <a:pPr algn="ctr">
              <a:lnSpc>
                <a:spcPts val="2250"/>
              </a:lnSpc>
            </a:pPr>
            <a:r>
              <a:rPr lang="en-US" sz="2700" kern="0" dirty="0">
                <a:solidFill>
                  <a:srgbClr val="2F5496"/>
                </a:solidFill>
                <a:latin typeface="Trebuchet MS" panose="020B0603020202020204" pitchFamily="34" charset="0"/>
              </a:rPr>
              <a:t>FROM ISC </a:t>
            </a:r>
          </a:p>
        </p:txBody>
      </p:sp>
      <p:sp>
        <p:nvSpPr>
          <p:cNvPr id="3" name="Slide Number Placeholder 2">
            <a:extLst>
              <a:ext uri="{FF2B5EF4-FFF2-40B4-BE49-F238E27FC236}">
                <a16:creationId xmlns:a16="http://schemas.microsoft.com/office/drawing/2014/main" id="{2AF14759-E940-FDD8-1AC6-904D2F5C775D}"/>
              </a:ext>
            </a:extLst>
          </p:cNvPr>
          <p:cNvSpPr>
            <a:spLocks noGrp="1"/>
          </p:cNvSpPr>
          <p:nvPr>
            <p:ph type="sldNum" sz="quarter" idx="4"/>
          </p:nvPr>
        </p:nvSpPr>
        <p:spPr/>
        <p:txBody>
          <a:bodyPr/>
          <a:lstStyle/>
          <a:p>
            <a:pPr>
              <a:defRPr/>
            </a:pPr>
            <a:fld id="{E00B6E52-F07A-44C8-B7AE-D6EEC3D50429}" type="slidenum">
              <a:rPr lang="en-CA" smtClean="0"/>
              <a:pPr>
                <a:defRPr/>
              </a:pPr>
              <a:t>24</a:t>
            </a:fld>
            <a:endParaRPr lang="en-CA" dirty="0"/>
          </a:p>
        </p:txBody>
      </p:sp>
    </p:spTree>
    <p:extLst>
      <p:ext uri="{BB962C8B-B14F-4D97-AF65-F5344CB8AC3E}">
        <p14:creationId xmlns:p14="http://schemas.microsoft.com/office/powerpoint/2010/main" val="27174254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98E42F8-0BDF-801F-7B23-547153390D59}"/>
              </a:ext>
            </a:extLst>
          </p:cNvPr>
          <p:cNvSpPr txBox="1"/>
          <p:nvPr/>
        </p:nvSpPr>
        <p:spPr>
          <a:xfrm>
            <a:off x="1295778" y="821039"/>
            <a:ext cx="3581400" cy="341632"/>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u="sng" dirty="0">
                <a:solidFill>
                  <a:srgbClr val="2F5496"/>
                </a:solidFill>
                <a:latin typeface="Trebuchet MS" panose="020B0603020202020204" pitchFamily="34" charset="0"/>
                <a:cs typeface="Segoe UI Semilight" panose="020B0402040204020203" pitchFamily="34" charset="0"/>
              </a:rPr>
              <a:t>COMPREHENSIVE INSTRUCTIONAL</a:t>
            </a:r>
          </a:p>
        </p:txBody>
      </p:sp>
      <p:sp>
        <p:nvSpPr>
          <p:cNvPr id="8" name="TextBox 7">
            <a:extLst>
              <a:ext uri="{FF2B5EF4-FFF2-40B4-BE49-F238E27FC236}">
                <a16:creationId xmlns:a16="http://schemas.microsoft.com/office/drawing/2014/main" id="{A192A9B8-9B02-4798-6C47-DDB4FC41545D}"/>
              </a:ext>
            </a:extLst>
          </p:cNvPr>
          <p:cNvSpPr txBox="1"/>
          <p:nvPr/>
        </p:nvSpPr>
        <p:spPr>
          <a:xfrm>
            <a:off x="1285857" y="1169764"/>
            <a:ext cx="3808504" cy="1401409"/>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1600" b="1" dirty="0">
                <a:latin typeface="Trebuchet MS "/>
                <a:cs typeface="Segoe UI Semilight" panose="020B0402040204020203" pitchFamily="34" charset="0"/>
              </a:rPr>
              <a:t>$221 per eligible student per year </a:t>
            </a:r>
            <a:endParaRPr lang="en-US" sz="1600" b="1" dirty="0">
              <a:solidFill>
                <a:srgbClr val="2F5496"/>
              </a:solidFill>
              <a:latin typeface="Trebuchet MS "/>
              <a:cs typeface="Segoe UI Semilight" panose="020B0402040204020203" pitchFamily="34" charset="0"/>
            </a:endParaRPr>
          </a:p>
          <a:p>
            <a:pPr marL="285743" indent="-285743">
              <a:lnSpc>
                <a:spcPct val="50000"/>
              </a:lnSpc>
              <a:buFont typeface="Arial" panose="020B0604020202020204" pitchFamily="34" charset="0"/>
              <a:buChar char="•"/>
            </a:pPr>
            <a:r>
              <a:rPr lang="en-US" sz="1600" dirty="0">
                <a:latin typeface="Trebuchet MS "/>
                <a:cs typeface="Segoe UI Semilight" panose="020B0402040204020203" pitchFamily="34" charset="0"/>
              </a:rPr>
              <a:t>School Supplies</a:t>
            </a:r>
          </a:p>
          <a:p>
            <a:pPr marL="285743" indent="-285743">
              <a:lnSpc>
                <a:spcPct val="50000"/>
              </a:lnSpc>
              <a:buFont typeface="Arial" panose="020B0604020202020204" pitchFamily="34" charset="0"/>
              <a:buChar char="•"/>
            </a:pPr>
            <a:r>
              <a:rPr lang="en-US" sz="1600" dirty="0">
                <a:latin typeface="Trebuchet MS "/>
                <a:cs typeface="Segoe UI Semilight" panose="020B0402040204020203" pitchFamily="34" charset="0"/>
              </a:rPr>
              <a:t>Accommodation</a:t>
            </a:r>
          </a:p>
          <a:p>
            <a:pPr marL="285743" indent="-285743">
              <a:lnSpc>
                <a:spcPct val="50000"/>
              </a:lnSpc>
              <a:buFont typeface="Arial" panose="020B0604020202020204" pitchFamily="34" charset="0"/>
              <a:buChar char="•"/>
            </a:pPr>
            <a:r>
              <a:rPr lang="en-US" sz="1600" dirty="0">
                <a:latin typeface="Trebuchet MS "/>
                <a:cs typeface="Segoe UI Semilight" panose="020B0402040204020203" pitchFamily="34" charset="0"/>
              </a:rPr>
              <a:t>Transportation </a:t>
            </a:r>
          </a:p>
          <a:p>
            <a:pPr marL="285743" indent="-285743">
              <a:lnSpc>
                <a:spcPct val="50000"/>
              </a:lnSpc>
              <a:buFont typeface="Arial" panose="020B0604020202020204" pitchFamily="34" charset="0"/>
              <a:buChar char="•"/>
            </a:pPr>
            <a:r>
              <a:rPr lang="en-US" sz="1600" dirty="0">
                <a:latin typeface="Trebuchet MS "/>
                <a:cs typeface="Segoe UI Semilight" panose="020B0402040204020203" pitchFamily="34" charset="0"/>
              </a:rPr>
              <a:t>Financial Assistance</a:t>
            </a:r>
          </a:p>
          <a:p>
            <a:pPr marL="285743" indent="-285743">
              <a:lnSpc>
                <a:spcPct val="50000"/>
              </a:lnSpc>
              <a:buFont typeface="Arial" panose="020B0604020202020204" pitchFamily="34" charset="0"/>
              <a:buChar char="•"/>
            </a:pPr>
            <a:r>
              <a:rPr lang="en-US" sz="1600" dirty="0">
                <a:latin typeface="Trebuchet MS "/>
                <a:cs typeface="Segoe UI Semilight" panose="020B0402040204020203" pitchFamily="34" charset="0"/>
              </a:rPr>
              <a:t>Guidance and Counselling </a:t>
            </a:r>
            <a:endParaRPr lang="en-US" sz="1600" dirty="0">
              <a:latin typeface="Trebuchet MS "/>
            </a:endParaRPr>
          </a:p>
        </p:txBody>
      </p:sp>
      <p:sp>
        <p:nvSpPr>
          <p:cNvPr id="10" name="TextBox 9">
            <a:extLst>
              <a:ext uri="{FF2B5EF4-FFF2-40B4-BE49-F238E27FC236}">
                <a16:creationId xmlns:a16="http://schemas.microsoft.com/office/drawing/2014/main" id="{CE6F1A8B-EA4B-327D-9328-650F7C8AB716}"/>
              </a:ext>
            </a:extLst>
          </p:cNvPr>
          <p:cNvSpPr txBox="1"/>
          <p:nvPr/>
        </p:nvSpPr>
        <p:spPr>
          <a:xfrm>
            <a:off x="5099583" y="817052"/>
            <a:ext cx="4722146" cy="341632"/>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u="sng" dirty="0">
                <a:solidFill>
                  <a:srgbClr val="2F5496"/>
                </a:solidFill>
                <a:latin typeface="Trebuchet MS" panose="020B0603020202020204" pitchFamily="34" charset="0"/>
                <a:cs typeface="Segoe UI Semilight" panose="020B0402040204020203" pitchFamily="34" charset="0"/>
              </a:rPr>
              <a:t>GUIDANCE AND COUNSELLING </a:t>
            </a:r>
          </a:p>
        </p:txBody>
      </p:sp>
      <p:sp>
        <p:nvSpPr>
          <p:cNvPr id="11" name="Rectangle 10">
            <a:extLst>
              <a:ext uri="{FF2B5EF4-FFF2-40B4-BE49-F238E27FC236}">
                <a16:creationId xmlns:a16="http://schemas.microsoft.com/office/drawing/2014/main" id="{ADE8DF96-9AAF-943E-541B-6633F974BABB}"/>
              </a:ext>
            </a:extLst>
          </p:cNvPr>
          <p:cNvSpPr/>
          <p:nvPr/>
        </p:nvSpPr>
        <p:spPr>
          <a:xfrm>
            <a:off x="5094361" y="1171716"/>
            <a:ext cx="3697947" cy="210108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1600" b="1" dirty="0">
                <a:latin typeface="Trebuchet MS "/>
                <a:cs typeface="Segoe UI Semilight" panose="020B0402040204020203" pitchFamily="34" charset="0"/>
              </a:rPr>
              <a:t>$179 </a:t>
            </a:r>
            <a:r>
              <a:rPr lang="en-US" sz="1500" b="1" dirty="0">
                <a:latin typeface="Trebuchet MS "/>
                <a:cs typeface="Segoe UI Semilight" panose="020B0402040204020203" pitchFamily="34" charset="0"/>
              </a:rPr>
              <a:t>per eligible student per year                                                                             </a:t>
            </a:r>
            <a:r>
              <a:rPr lang="en-US" sz="1500" i="1" dirty="0">
                <a:latin typeface="Trebuchet MS "/>
                <a:cs typeface="Segoe UI Semilight" panose="020B0402040204020203" pitchFamily="34" charset="0"/>
              </a:rPr>
              <a:t>+ </a:t>
            </a:r>
            <a:r>
              <a:rPr lang="en-US" sz="1600" b="1" i="1" dirty="0">
                <a:latin typeface="Trebuchet MS "/>
                <a:cs typeface="Segoe UI Semilight" panose="020B0402040204020203" pitchFamily="34" charset="0"/>
              </a:rPr>
              <a:t>$1,094 </a:t>
            </a:r>
            <a:r>
              <a:rPr lang="en-US" sz="1500" i="1" dirty="0">
                <a:latin typeface="Trebuchet MS "/>
                <a:cs typeface="Segoe UI Semilight" panose="020B0402040204020203" pitchFamily="34" charset="0"/>
              </a:rPr>
              <a:t>per eligible student per year with approved student accommodation services on Nominal Roll </a:t>
            </a:r>
          </a:p>
          <a:p>
            <a:pPr marL="285743" indent="-285743">
              <a:lnSpc>
                <a:spcPct val="50000"/>
              </a:lnSpc>
              <a:buFont typeface="Arial" panose="020B0604020202020204" pitchFamily="34" charset="0"/>
              <a:buChar char="•"/>
            </a:pPr>
            <a:r>
              <a:rPr lang="en-US" sz="1600" dirty="0">
                <a:latin typeface="Trebuchet MS "/>
                <a:cs typeface="Segoe UI Semilight" panose="020B0402040204020203" pitchFamily="34" charset="0"/>
              </a:rPr>
              <a:t>Base salary </a:t>
            </a:r>
          </a:p>
          <a:p>
            <a:pPr marL="285743" indent="-285743">
              <a:lnSpc>
                <a:spcPct val="50000"/>
              </a:lnSpc>
              <a:buFont typeface="Arial" panose="020B0604020202020204" pitchFamily="34" charset="0"/>
              <a:buChar char="•"/>
            </a:pPr>
            <a:r>
              <a:rPr lang="en-US" sz="1600" dirty="0">
                <a:latin typeface="Trebuchet MS "/>
                <a:cs typeface="Segoe UI Semilight" panose="020B0402040204020203" pitchFamily="34" charset="0"/>
              </a:rPr>
              <a:t>Benefits</a:t>
            </a:r>
          </a:p>
          <a:p>
            <a:pPr marL="285743" indent="-285743">
              <a:lnSpc>
                <a:spcPct val="50000"/>
              </a:lnSpc>
              <a:buFont typeface="Arial" panose="020B0604020202020204" pitchFamily="34" charset="0"/>
              <a:buChar char="•"/>
            </a:pPr>
            <a:r>
              <a:rPr lang="en-US" sz="1600" dirty="0">
                <a:latin typeface="Trebuchet MS "/>
                <a:cs typeface="Segoe UI Semilight" panose="020B0402040204020203" pitchFamily="34" charset="0"/>
              </a:rPr>
              <a:t>Travel</a:t>
            </a:r>
          </a:p>
          <a:p>
            <a:pPr marL="285743" indent="-285743">
              <a:lnSpc>
                <a:spcPct val="50000"/>
              </a:lnSpc>
              <a:buFont typeface="Arial" panose="020B0604020202020204" pitchFamily="34" charset="0"/>
              <a:buChar char="•"/>
            </a:pPr>
            <a:r>
              <a:rPr lang="en-US" sz="1600" dirty="0">
                <a:latin typeface="Trebuchet MS "/>
                <a:cs typeface="Segoe UI Semilight" panose="020B0402040204020203" pitchFamily="34" charset="0"/>
              </a:rPr>
              <a:t>Telephone Service</a:t>
            </a:r>
            <a:endParaRPr lang="en-US" sz="1600" dirty="0">
              <a:latin typeface="Trebuchet MS "/>
            </a:endParaRPr>
          </a:p>
          <a:p>
            <a:endParaRPr lang="en-US" sz="1500" i="1" dirty="0">
              <a:latin typeface="Segoe UI Semilight" panose="020B0402040204020203" pitchFamily="34" charset="0"/>
              <a:cs typeface="Segoe UI Semilight" panose="020B0402040204020203" pitchFamily="34" charset="0"/>
            </a:endParaRPr>
          </a:p>
        </p:txBody>
      </p:sp>
      <p:sp>
        <p:nvSpPr>
          <p:cNvPr id="15" name="TextBox 14">
            <a:extLst>
              <a:ext uri="{FF2B5EF4-FFF2-40B4-BE49-F238E27FC236}">
                <a16:creationId xmlns:a16="http://schemas.microsoft.com/office/drawing/2014/main" id="{EA4637A7-85CD-9665-4DFC-6BC24F8D0462}"/>
              </a:ext>
            </a:extLst>
          </p:cNvPr>
          <p:cNvSpPr txBox="1"/>
          <p:nvPr/>
        </p:nvSpPr>
        <p:spPr>
          <a:xfrm>
            <a:off x="3692073" y="3267004"/>
            <a:ext cx="2282937" cy="341632"/>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u="sng" dirty="0">
                <a:solidFill>
                  <a:srgbClr val="2F5496"/>
                </a:solidFill>
                <a:latin typeface="Trebuchet MS" panose="020B0603020202020204" pitchFamily="34" charset="0"/>
                <a:cs typeface="Segoe UI Semilight" panose="020B0402040204020203" pitchFamily="34" charset="0"/>
              </a:rPr>
              <a:t>ANCILLARY SERVICES </a:t>
            </a:r>
          </a:p>
        </p:txBody>
      </p:sp>
      <p:cxnSp>
        <p:nvCxnSpPr>
          <p:cNvPr id="16" name="Straight Connector 15">
            <a:extLst>
              <a:ext uri="{FF2B5EF4-FFF2-40B4-BE49-F238E27FC236}">
                <a16:creationId xmlns:a16="http://schemas.microsoft.com/office/drawing/2014/main" id="{EE1FE5D1-D810-2156-3B0F-FFC7E3DA424D}"/>
              </a:ext>
            </a:extLst>
          </p:cNvPr>
          <p:cNvCxnSpPr>
            <a:cxnSpLocks/>
          </p:cNvCxnSpPr>
          <p:nvPr/>
        </p:nvCxnSpPr>
        <p:spPr bwMode="auto">
          <a:xfrm flipH="1">
            <a:off x="1349277" y="3245904"/>
            <a:ext cx="7182403" cy="0"/>
          </a:xfrm>
          <a:prstGeom prst="line">
            <a:avLst/>
          </a:prstGeom>
          <a:solidFill>
            <a:srgbClr val="E5E5CC"/>
          </a:solidFill>
          <a:ln w="28575" cap="flat" cmpd="sng" algn="ctr">
            <a:solidFill>
              <a:srgbClr val="D9D9D9"/>
            </a:solidFill>
            <a:prstDash val="solid"/>
            <a:round/>
            <a:headEnd type="none" w="med" len="med"/>
            <a:tailEnd type="none" w="med" len="med"/>
          </a:ln>
          <a:effectLst/>
        </p:spPr>
      </p:cxnSp>
      <p:sp>
        <p:nvSpPr>
          <p:cNvPr id="18" name="Rectangle 17">
            <a:extLst>
              <a:ext uri="{FF2B5EF4-FFF2-40B4-BE49-F238E27FC236}">
                <a16:creationId xmlns:a16="http://schemas.microsoft.com/office/drawing/2014/main" id="{B17FA436-4D00-B72C-93AD-37871BB3D44D}"/>
              </a:ext>
            </a:extLst>
          </p:cNvPr>
          <p:cNvSpPr/>
          <p:nvPr/>
        </p:nvSpPr>
        <p:spPr>
          <a:xfrm>
            <a:off x="1316615" y="3636008"/>
            <a:ext cx="2866315" cy="535531"/>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1600" b="1" dirty="0">
                <a:latin typeface="Trebuchet MS "/>
                <a:cs typeface="Segoe UI Semilight" panose="020B0402040204020203" pitchFamily="34" charset="0"/>
              </a:rPr>
              <a:t>$287 per eligible student per year </a:t>
            </a:r>
            <a:endParaRPr lang="en-US" sz="1600" b="1" dirty="0">
              <a:latin typeface="Trebuchet MS "/>
            </a:endParaRPr>
          </a:p>
        </p:txBody>
      </p:sp>
      <p:sp>
        <p:nvSpPr>
          <p:cNvPr id="20" name="TextBox 19">
            <a:extLst>
              <a:ext uri="{FF2B5EF4-FFF2-40B4-BE49-F238E27FC236}">
                <a16:creationId xmlns:a16="http://schemas.microsoft.com/office/drawing/2014/main" id="{761E317E-81C4-ED3D-2328-E6614E022D23}"/>
              </a:ext>
            </a:extLst>
          </p:cNvPr>
          <p:cNvSpPr txBox="1"/>
          <p:nvPr/>
        </p:nvSpPr>
        <p:spPr>
          <a:xfrm>
            <a:off x="5094361" y="3629735"/>
            <a:ext cx="3522409" cy="1187184"/>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1600" dirty="0">
                <a:latin typeface="Trebuchet MS "/>
                <a:cs typeface="Segoe UI Semilight" panose="020B0402040204020203" pitchFamily="34" charset="0"/>
              </a:rPr>
              <a:t>Supplementary Services</a:t>
            </a:r>
          </a:p>
          <a:p>
            <a:pPr marL="285743" indent="-285743">
              <a:lnSpc>
                <a:spcPct val="50000"/>
              </a:lnSpc>
              <a:buFont typeface="Arial" panose="020B0604020202020204" pitchFamily="34" charset="0"/>
              <a:buChar char="•"/>
            </a:pPr>
            <a:r>
              <a:rPr lang="en-US" sz="1600" dirty="0">
                <a:latin typeface="Trebuchet MS "/>
                <a:cs typeface="Segoe UI Semilight" panose="020B0402040204020203" pitchFamily="34" charset="0"/>
              </a:rPr>
              <a:t>School Supplies</a:t>
            </a:r>
          </a:p>
          <a:p>
            <a:pPr marL="285743" indent="-285743">
              <a:lnSpc>
                <a:spcPct val="50000"/>
              </a:lnSpc>
              <a:buFont typeface="Arial" panose="020B0604020202020204" pitchFamily="34" charset="0"/>
              <a:buChar char="•"/>
            </a:pPr>
            <a:r>
              <a:rPr lang="en-US" sz="1600" dirty="0">
                <a:latin typeface="Trebuchet MS "/>
                <a:cs typeface="Segoe UI Semilight" panose="020B0402040204020203" pitchFamily="34" charset="0"/>
              </a:rPr>
              <a:t>Equipment</a:t>
            </a:r>
          </a:p>
          <a:p>
            <a:pPr marL="285743" indent="-285743">
              <a:lnSpc>
                <a:spcPct val="50000"/>
              </a:lnSpc>
              <a:buFont typeface="Arial" panose="020B0604020202020204" pitchFamily="34" charset="0"/>
              <a:buChar char="•"/>
            </a:pPr>
            <a:r>
              <a:rPr lang="en-US" sz="1600" dirty="0">
                <a:latin typeface="Trebuchet MS "/>
                <a:cs typeface="Segoe UI Semilight" panose="020B0402040204020203" pitchFamily="34" charset="0"/>
              </a:rPr>
              <a:t>Specialized Educational Services</a:t>
            </a:r>
          </a:p>
          <a:p>
            <a:pPr marL="285743" indent="-285743">
              <a:lnSpc>
                <a:spcPct val="50000"/>
              </a:lnSpc>
              <a:buFont typeface="Arial" panose="020B0604020202020204" pitchFamily="34" charset="0"/>
              <a:buChar char="•"/>
            </a:pPr>
            <a:r>
              <a:rPr lang="en-US" sz="1600" dirty="0">
                <a:latin typeface="Trebuchet MS "/>
                <a:cs typeface="Segoe UI Semilight" panose="020B0402040204020203" pitchFamily="34" charset="0"/>
              </a:rPr>
              <a:t>Fees for Specialized Classes</a:t>
            </a:r>
            <a:endParaRPr lang="en-US" sz="1600" dirty="0">
              <a:latin typeface="Trebuchet MS "/>
            </a:endParaRPr>
          </a:p>
        </p:txBody>
      </p:sp>
      <p:sp>
        <p:nvSpPr>
          <p:cNvPr id="22" name="TextBox 21">
            <a:extLst>
              <a:ext uri="{FF2B5EF4-FFF2-40B4-BE49-F238E27FC236}">
                <a16:creationId xmlns:a16="http://schemas.microsoft.com/office/drawing/2014/main" id="{57CB72D1-4304-29C9-4530-AA7C52A8054A}"/>
              </a:ext>
            </a:extLst>
          </p:cNvPr>
          <p:cNvSpPr txBox="1"/>
          <p:nvPr/>
        </p:nvSpPr>
        <p:spPr>
          <a:xfrm>
            <a:off x="1642488" y="238902"/>
            <a:ext cx="6469380" cy="561856"/>
          </a:xfrm>
          <a:prstGeom prst="roundRect">
            <a:avLst/>
          </a:prstGeom>
          <a:noFill/>
          <a:ln>
            <a:no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defRPr/>
            </a:pPr>
            <a:r>
              <a:rPr lang="en-US" sz="3000" b="1" kern="0" dirty="0">
                <a:solidFill>
                  <a:srgbClr val="2F5496"/>
                </a:solidFill>
                <a:latin typeface="Trebuchet MS" panose="020B0603020202020204" pitchFamily="34" charset="0"/>
              </a:rPr>
              <a:t>STUDENT SUPPORTS FROM ISC </a:t>
            </a:r>
          </a:p>
        </p:txBody>
      </p:sp>
      <p:grpSp>
        <p:nvGrpSpPr>
          <p:cNvPr id="27" name="Group 26">
            <a:extLst>
              <a:ext uri="{FF2B5EF4-FFF2-40B4-BE49-F238E27FC236}">
                <a16:creationId xmlns:a16="http://schemas.microsoft.com/office/drawing/2014/main" id="{D55E3300-6CBC-348B-D9F1-E7AADE7A930A}"/>
              </a:ext>
            </a:extLst>
          </p:cNvPr>
          <p:cNvGrpSpPr/>
          <p:nvPr/>
        </p:nvGrpSpPr>
        <p:grpSpPr>
          <a:xfrm>
            <a:off x="-343649" y="-831808"/>
            <a:ext cx="2181603" cy="3644389"/>
            <a:chOff x="-343649" y="-831809"/>
            <a:chExt cx="2181603" cy="3644389"/>
          </a:xfrm>
        </p:grpSpPr>
        <p:sp>
          <p:nvSpPr>
            <p:cNvPr id="28" name="Right Triangle 27">
              <a:extLst>
                <a:ext uri="{FF2B5EF4-FFF2-40B4-BE49-F238E27FC236}">
                  <a16:creationId xmlns:a16="http://schemas.microsoft.com/office/drawing/2014/main" id="{B34ABF89-82D4-187A-A56A-3FB5F9596E15}"/>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9" name="Right Triangle 28">
              <a:extLst>
                <a:ext uri="{FF2B5EF4-FFF2-40B4-BE49-F238E27FC236}">
                  <a16:creationId xmlns:a16="http://schemas.microsoft.com/office/drawing/2014/main" id="{148D0959-1E69-21A0-00DD-6FAB40941E71}"/>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0" name="Right Triangle 29">
              <a:extLst>
                <a:ext uri="{FF2B5EF4-FFF2-40B4-BE49-F238E27FC236}">
                  <a16:creationId xmlns:a16="http://schemas.microsoft.com/office/drawing/2014/main" id="{CCB5F3C3-19DE-4C25-43D0-F7EB060C02FC}"/>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grpSp>
        <p:nvGrpSpPr>
          <p:cNvPr id="36" name="Group 35">
            <a:extLst>
              <a:ext uri="{FF2B5EF4-FFF2-40B4-BE49-F238E27FC236}">
                <a16:creationId xmlns:a16="http://schemas.microsoft.com/office/drawing/2014/main" id="{326A9E0E-52C0-3FC9-498E-A5C7AAF8B331}"/>
              </a:ext>
            </a:extLst>
          </p:cNvPr>
          <p:cNvGrpSpPr/>
          <p:nvPr/>
        </p:nvGrpSpPr>
        <p:grpSpPr>
          <a:xfrm>
            <a:off x="7586109" y="2250714"/>
            <a:ext cx="695274" cy="691654"/>
            <a:chOff x="3505284" y="2302882"/>
            <a:chExt cx="443449" cy="441140"/>
          </a:xfrm>
        </p:grpSpPr>
        <p:sp>
          <p:nvSpPr>
            <p:cNvPr id="33" name="Google Shape;8391;p58">
              <a:extLst>
                <a:ext uri="{FF2B5EF4-FFF2-40B4-BE49-F238E27FC236}">
                  <a16:creationId xmlns:a16="http://schemas.microsoft.com/office/drawing/2014/main" id="{F3275BBA-682C-47F3-6FAA-3197CEE1058E}"/>
                </a:ext>
              </a:extLst>
            </p:cNvPr>
            <p:cNvSpPr/>
            <p:nvPr/>
          </p:nvSpPr>
          <p:spPr>
            <a:xfrm>
              <a:off x="3735200" y="2382673"/>
              <a:ext cx="213533" cy="361349"/>
            </a:xfrm>
            <a:custGeom>
              <a:avLst/>
              <a:gdLst/>
              <a:ahLst/>
              <a:cxnLst/>
              <a:rect l="l" t="t" r="r" b="b"/>
              <a:pathLst>
                <a:path w="5735" h="9705" extrusionOk="0">
                  <a:moveTo>
                    <a:pt x="3624" y="662"/>
                  </a:moveTo>
                  <a:cubicBezTo>
                    <a:pt x="4002" y="662"/>
                    <a:pt x="4317" y="977"/>
                    <a:pt x="4317" y="1355"/>
                  </a:cubicBezTo>
                  <a:cubicBezTo>
                    <a:pt x="4317" y="1765"/>
                    <a:pt x="4002" y="2080"/>
                    <a:pt x="3624" y="2080"/>
                  </a:cubicBezTo>
                  <a:cubicBezTo>
                    <a:pt x="3214" y="2080"/>
                    <a:pt x="2899" y="1765"/>
                    <a:pt x="2899" y="1355"/>
                  </a:cubicBezTo>
                  <a:cubicBezTo>
                    <a:pt x="2899" y="977"/>
                    <a:pt x="3214" y="662"/>
                    <a:pt x="3624" y="662"/>
                  </a:cubicBezTo>
                  <a:close/>
                  <a:moveTo>
                    <a:pt x="4317" y="6900"/>
                  </a:moveTo>
                  <a:lnTo>
                    <a:pt x="4474" y="7593"/>
                  </a:lnTo>
                  <a:lnTo>
                    <a:pt x="2490" y="7593"/>
                  </a:lnTo>
                  <a:lnTo>
                    <a:pt x="2647" y="6900"/>
                  </a:lnTo>
                  <a:close/>
                  <a:moveTo>
                    <a:pt x="3962" y="2731"/>
                  </a:moveTo>
                  <a:cubicBezTo>
                    <a:pt x="4108" y="2731"/>
                    <a:pt x="4250" y="2818"/>
                    <a:pt x="4285" y="2993"/>
                  </a:cubicBezTo>
                  <a:lnTo>
                    <a:pt x="4979" y="5734"/>
                  </a:lnTo>
                  <a:cubicBezTo>
                    <a:pt x="5010" y="6018"/>
                    <a:pt x="4853" y="6207"/>
                    <a:pt x="4632" y="6207"/>
                  </a:cubicBezTo>
                  <a:lnTo>
                    <a:pt x="2395" y="6207"/>
                  </a:lnTo>
                  <a:cubicBezTo>
                    <a:pt x="2238" y="6207"/>
                    <a:pt x="2080" y="6333"/>
                    <a:pt x="2049" y="6490"/>
                  </a:cubicBezTo>
                  <a:lnTo>
                    <a:pt x="1482" y="8727"/>
                  </a:lnTo>
                  <a:cubicBezTo>
                    <a:pt x="1456" y="8883"/>
                    <a:pt x="1323" y="8996"/>
                    <a:pt x="1154" y="8996"/>
                  </a:cubicBezTo>
                  <a:cubicBezTo>
                    <a:pt x="1118" y="8996"/>
                    <a:pt x="1080" y="8990"/>
                    <a:pt x="1040" y="8979"/>
                  </a:cubicBezTo>
                  <a:cubicBezTo>
                    <a:pt x="851" y="8916"/>
                    <a:pt x="725" y="8727"/>
                    <a:pt x="820" y="8538"/>
                  </a:cubicBezTo>
                  <a:lnTo>
                    <a:pt x="1513" y="5766"/>
                  </a:lnTo>
                  <a:cubicBezTo>
                    <a:pt x="1576" y="5608"/>
                    <a:pt x="1671" y="5514"/>
                    <a:pt x="1891" y="5514"/>
                  </a:cubicBezTo>
                  <a:lnTo>
                    <a:pt x="3246" y="5514"/>
                  </a:lnTo>
                  <a:cubicBezTo>
                    <a:pt x="3655" y="5514"/>
                    <a:pt x="4002" y="5262"/>
                    <a:pt x="4222" y="4915"/>
                  </a:cubicBezTo>
                  <a:cubicBezTo>
                    <a:pt x="4285" y="4758"/>
                    <a:pt x="4222" y="4537"/>
                    <a:pt x="4033" y="4442"/>
                  </a:cubicBezTo>
                  <a:cubicBezTo>
                    <a:pt x="3993" y="4426"/>
                    <a:pt x="3948" y="4418"/>
                    <a:pt x="3902" y="4418"/>
                  </a:cubicBezTo>
                  <a:cubicBezTo>
                    <a:pt x="3770" y="4418"/>
                    <a:pt x="3631" y="4483"/>
                    <a:pt x="3561" y="4600"/>
                  </a:cubicBezTo>
                  <a:cubicBezTo>
                    <a:pt x="3529" y="4726"/>
                    <a:pt x="3372" y="4789"/>
                    <a:pt x="3246" y="4789"/>
                  </a:cubicBezTo>
                  <a:lnTo>
                    <a:pt x="1891" y="4789"/>
                  </a:lnTo>
                  <a:cubicBezTo>
                    <a:pt x="1671" y="4789"/>
                    <a:pt x="1513" y="4631"/>
                    <a:pt x="1513" y="4442"/>
                  </a:cubicBezTo>
                  <a:cubicBezTo>
                    <a:pt x="1513" y="4253"/>
                    <a:pt x="1671" y="4096"/>
                    <a:pt x="1891" y="4096"/>
                  </a:cubicBezTo>
                  <a:lnTo>
                    <a:pt x="2836" y="4096"/>
                  </a:lnTo>
                  <a:cubicBezTo>
                    <a:pt x="2931" y="4096"/>
                    <a:pt x="3057" y="4001"/>
                    <a:pt x="3151" y="3907"/>
                  </a:cubicBezTo>
                  <a:cubicBezTo>
                    <a:pt x="3151" y="3844"/>
                    <a:pt x="3655" y="2899"/>
                    <a:pt x="3655" y="2899"/>
                  </a:cubicBezTo>
                  <a:cubicBezTo>
                    <a:pt x="3725" y="2787"/>
                    <a:pt x="3845" y="2731"/>
                    <a:pt x="3962" y="2731"/>
                  </a:cubicBezTo>
                  <a:close/>
                  <a:moveTo>
                    <a:pt x="3529" y="0"/>
                  </a:moveTo>
                  <a:cubicBezTo>
                    <a:pt x="2805" y="0"/>
                    <a:pt x="2175" y="630"/>
                    <a:pt x="2175" y="1355"/>
                  </a:cubicBezTo>
                  <a:cubicBezTo>
                    <a:pt x="2175" y="1922"/>
                    <a:pt x="2490" y="2395"/>
                    <a:pt x="2994" y="2615"/>
                  </a:cubicBezTo>
                  <a:lnTo>
                    <a:pt x="2584" y="3466"/>
                  </a:lnTo>
                  <a:lnTo>
                    <a:pt x="1860" y="3466"/>
                  </a:lnTo>
                  <a:cubicBezTo>
                    <a:pt x="1261" y="3466"/>
                    <a:pt x="820" y="3938"/>
                    <a:pt x="820" y="4474"/>
                  </a:cubicBezTo>
                  <a:cubicBezTo>
                    <a:pt x="820" y="4758"/>
                    <a:pt x="946" y="4978"/>
                    <a:pt x="1103" y="5199"/>
                  </a:cubicBezTo>
                  <a:cubicBezTo>
                    <a:pt x="977" y="5325"/>
                    <a:pt x="914" y="5451"/>
                    <a:pt x="851" y="5608"/>
                  </a:cubicBezTo>
                  <a:lnTo>
                    <a:pt x="158" y="8381"/>
                  </a:lnTo>
                  <a:cubicBezTo>
                    <a:pt x="1" y="8916"/>
                    <a:pt x="347" y="9483"/>
                    <a:pt x="914" y="9641"/>
                  </a:cubicBezTo>
                  <a:cubicBezTo>
                    <a:pt x="1002" y="9667"/>
                    <a:pt x="1091" y="9679"/>
                    <a:pt x="1178" y="9679"/>
                  </a:cubicBezTo>
                  <a:cubicBezTo>
                    <a:pt x="1624" y="9679"/>
                    <a:pt x="2038" y="9359"/>
                    <a:pt x="2143" y="8885"/>
                  </a:cubicBezTo>
                  <a:lnTo>
                    <a:pt x="2332" y="8286"/>
                  </a:lnTo>
                  <a:lnTo>
                    <a:pt x="4695" y="8286"/>
                  </a:lnTo>
                  <a:lnTo>
                    <a:pt x="4947" y="9452"/>
                  </a:lnTo>
                  <a:cubicBezTo>
                    <a:pt x="4995" y="9597"/>
                    <a:pt x="5118" y="9704"/>
                    <a:pt x="5257" y="9704"/>
                  </a:cubicBezTo>
                  <a:cubicBezTo>
                    <a:pt x="5300" y="9704"/>
                    <a:pt x="5344" y="9694"/>
                    <a:pt x="5388" y="9672"/>
                  </a:cubicBezTo>
                  <a:cubicBezTo>
                    <a:pt x="5577" y="9641"/>
                    <a:pt x="5703" y="9452"/>
                    <a:pt x="5609" y="9231"/>
                  </a:cubicBezTo>
                  <a:lnTo>
                    <a:pt x="5042" y="6805"/>
                  </a:lnTo>
                  <a:cubicBezTo>
                    <a:pt x="5514" y="6616"/>
                    <a:pt x="5735" y="6144"/>
                    <a:pt x="5640" y="5640"/>
                  </a:cubicBezTo>
                  <a:lnTo>
                    <a:pt x="4916" y="2867"/>
                  </a:lnTo>
                  <a:cubicBezTo>
                    <a:pt x="4884" y="2647"/>
                    <a:pt x="4758" y="2489"/>
                    <a:pt x="4569" y="2332"/>
                  </a:cubicBezTo>
                  <a:cubicBezTo>
                    <a:pt x="4790" y="2080"/>
                    <a:pt x="4916" y="1733"/>
                    <a:pt x="4916" y="1355"/>
                  </a:cubicBezTo>
                  <a:cubicBezTo>
                    <a:pt x="4916" y="630"/>
                    <a:pt x="4285" y="0"/>
                    <a:pt x="3529" y="0"/>
                  </a:cubicBezTo>
                  <a:close/>
                </a:path>
              </a:pathLst>
            </a:custGeom>
            <a:solidFill>
              <a:srgbClr val="2F5496"/>
            </a:solid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32" name="Google Shape;8390;p58">
              <a:extLst>
                <a:ext uri="{FF2B5EF4-FFF2-40B4-BE49-F238E27FC236}">
                  <a16:creationId xmlns:a16="http://schemas.microsoft.com/office/drawing/2014/main" id="{4DBED441-0BB1-EBB9-4307-D12EF99EBB5F}"/>
                </a:ext>
              </a:extLst>
            </p:cNvPr>
            <p:cNvSpPr/>
            <p:nvPr/>
          </p:nvSpPr>
          <p:spPr>
            <a:xfrm>
              <a:off x="3505284" y="2382673"/>
              <a:ext cx="212379" cy="360381"/>
            </a:xfrm>
            <a:custGeom>
              <a:avLst/>
              <a:gdLst/>
              <a:ahLst/>
              <a:cxnLst/>
              <a:rect l="l" t="t" r="r" b="b"/>
              <a:pathLst>
                <a:path w="5704" h="9679" extrusionOk="0">
                  <a:moveTo>
                    <a:pt x="2080" y="662"/>
                  </a:moveTo>
                  <a:cubicBezTo>
                    <a:pt x="2458" y="662"/>
                    <a:pt x="2773" y="977"/>
                    <a:pt x="2773" y="1387"/>
                  </a:cubicBezTo>
                  <a:cubicBezTo>
                    <a:pt x="2773" y="1765"/>
                    <a:pt x="2458" y="2080"/>
                    <a:pt x="2080" y="2080"/>
                  </a:cubicBezTo>
                  <a:cubicBezTo>
                    <a:pt x="1671" y="2080"/>
                    <a:pt x="1356" y="1765"/>
                    <a:pt x="1356" y="1387"/>
                  </a:cubicBezTo>
                  <a:cubicBezTo>
                    <a:pt x="1356" y="977"/>
                    <a:pt x="1734" y="662"/>
                    <a:pt x="2080" y="662"/>
                  </a:cubicBezTo>
                  <a:close/>
                  <a:moveTo>
                    <a:pt x="2962" y="6900"/>
                  </a:moveTo>
                  <a:lnTo>
                    <a:pt x="3120" y="7593"/>
                  </a:lnTo>
                  <a:lnTo>
                    <a:pt x="1135" y="7593"/>
                  </a:lnTo>
                  <a:lnTo>
                    <a:pt x="1293" y="6900"/>
                  </a:lnTo>
                  <a:close/>
                  <a:moveTo>
                    <a:pt x="1742" y="2767"/>
                  </a:moveTo>
                  <a:cubicBezTo>
                    <a:pt x="1866" y="2767"/>
                    <a:pt x="1991" y="2831"/>
                    <a:pt x="2049" y="2962"/>
                  </a:cubicBezTo>
                  <a:lnTo>
                    <a:pt x="2553" y="3938"/>
                  </a:lnTo>
                  <a:cubicBezTo>
                    <a:pt x="2584" y="4064"/>
                    <a:pt x="2742" y="4127"/>
                    <a:pt x="2868" y="4127"/>
                  </a:cubicBezTo>
                  <a:lnTo>
                    <a:pt x="3813" y="4127"/>
                  </a:lnTo>
                  <a:cubicBezTo>
                    <a:pt x="4002" y="4127"/>
                    <a:pt x="4159" y="4285"/>
                    <a:pt x="4159" y="4474"/>
                  </a:cubicBezTo>
                  <a:cubicBezTo>
                    <a:pt x="4159" y="4695"/>
                    <a:pt x="4002" y="4852"/>
                    <a:pt x="3813" y="4852"/>
                  </a:cubicBezTo>
                  <a:lnTo>
                    <a:pt x="2427" y="4852"/>
                  </a:lnTo>
                  <a:cubicBezTo>
                    <a:pt x="2301" y="4852"/>
                    <a:pt x="2175" y="4758"/>
                    <a:pt x="2112" y="4631"/>
                  </a:cubicBezTo>
                  <a:cubicBezTo>
                    <a:pt x="2042" y="4515"/>
                    <a:pt x="1919" y="4450"/>
                    <a:pt x="1784" y="4450"/>
                  </a:cubicBezTo>
                  <a:cubicBezTo>
                    <a:pt x="1737" y="4450"/>
                    <a:pt x="1688" y="4458"/>
                    <a:pt x="1639" y="4474"/>
                  </a:cubicBezTo>
                  <a:cubicBezTo>
                    <a:pt x="1482" y="4568"/>
                    <a:pt x="1387" y="4758"/>
                    <a:pt x="1482" y="4947"/>
                  </a:cubicBezTo>
                  <a:cubicBezTo>
                    <a:pt x="1671" y="5325"/>
                    <a:pt x="2017" y="5545"/>
                    <a:pt x="2427" y="5545"/>
                  </a:cubicBezTo>
                  <a:lnTo>
                    <a:pt x="3813" y="5545"/>
                  </a:lnTo>
                  <a:cubicBezTo>
                    <a:pt x="3970" y="5545"/>
                    <a:pt x="4128" y="5671"/>
                    <a:pt x="4159" y="5829"/>
                  </a:cubicBezTo>
                  <a:lnTo>
                    <a:pt x="4853" y="8570"/>
                  </a:lnTo>
                  <a:cubicBezTo>
                    <a:pt x="4916" y="8790"/>
                    <a:pt x="4790" y="8979"/>
                    <a:pt x="4632" y="9011"/>
                  </a:cubicBezTo>
                  <a:cubicBezTo>
                    <a:pt x="4608" y="9015"/>
                    <a:pt x="4584" y="9017"/>
                    <a:pt x="4560" y="9017"/>
                  </a:cubicBezTo>
                  <a:cubicBezTo>
                    <a:pt x="4403" y="9017"/>
                    <a:pt x="4273" y="8927"/>
                    <a:pt x="4191" y="8790"/>
                  </a:cubicBezTo>
                  <a:lnTo>
                    <a:pt x="3655" y="6522"/>
                  </a:lnTo>
                  <a:cubicBezTo>
                    <a:pt x="3592" y="6364"/>
                    <a:pt x="3498" y="6270"/>
                    <a:pt x="3277" y="6270"/>
                  </a:cubicBezTo>
                  <a:lnTo>
                    <a:pt x="1040" y="6270"/>
                  </a:lnTo>
                  <a:cubicBezTo>
                    <a:pt x="914" y="6270"/>
                    <a:pt x="851" y="6207"/>
                    <a:pt x="757" y="6144"/>
                  </a:cubicBezTo>
                  <a:cubicBezTo>
                    <a:pt x="694" y="5986"/>
                    <a:pt x="694" y="5892"/>
                    <a:pt x="694" y="5797"/>
                  </a:cubicBezTo>
                  <a:lnTo>
                    <a:pt x="1419" y="3025"/>
                  </a:lnTo>
                  <a:cubicBezTo>
                    <a:pt x="1453" y="2855"/>
                    <a:pt x="1597" y="2767"/>
                    <a:pt x="1742" y="2767"/>
                  </a:cubicBezTo>
                  <a:close/>
                  <a:moveTo>
                    <a:pt x="2143" y="0"/>
                  </a:moveTo>
                  <a:cubicBezTo>
                    <a:pt x="1419" y="0"/>
                    <a:pt x="788" y="630"/>
                    <a:pt x="788" y="1387"/>
                  </a:cubicBezTo>
                  <a:cubicBezTo>
                    <a:pt x="788" y="1733"/>
                    <a:pt x="946" y="2080"/>
                    <a:pt x="1135" y="2332"/>
                  </a:cubicBezTo>
                  <a:cubicBezTo>
                    <a:pt x="977" y="2426"/>
                    <a:pt x="851" y="2647"/>
                    <a:pt x="788" y="2867"/>
                  </a:cubicBezTo>
                  <a:lnTo>
                    <a:pt x="64" y="5640"/>
                  </a:lnTo>
                  <a:cubicBezTo>
                    <a:pt x="1" y="5955"/>
                    <a:pt x="64" y="6270"/>
                    <a:pt x="253" y="6522"/>
                  </a:cubicBezTo>
                  <a:cubicBezTo>
                    <a:pt x="347" y="6648"/>
                    <a:pt x="473" y="6774"/>
                    <a:pt x="631" y="6805"/>
                  </a:cubicBezTo>
                  <a:lnTo>
                    <a:pt x="32" y="9263"/>
                  </a:lnTo>
                  <a:cubicBezTo>
                    <a:pt x="1" y="9452"/>
                    <a:pt x="95" y="9609"/>
                    <a:pt x="253" y="9672"/>
                  </a:cubicBezTo>
                  <a:cubicBezTo>
                    <a:pt x="281" y="9676"/>
                    <a:pt x="309" y="9678"/>
                    <a:pt x="335" y="9678"/>
                  </a:cubicBezTo>
                  <a:cubicBezTo>
                    <a:pt x="513" y="9678"/>
                    <a:pt x="639" y="9589"/>
                    <a:pt x="694" y="9452"/>
                  </a:cubicBezTo>
                  <a:lnTo>
                    <a:pt x="977" y="8318"/>
                  </a:lnTo>
                  <a:lnTo>
                    <a:pt x="3372" y="8318"/>
                  </a:lnTo>
                  <a:lnTo>
                    <a:pt x="3529" y="8885"/>
                  </a:lnTo>
                  <a:cubicBezTo>
                    <a:pt x="3661" y="9359"/>
                    <a:pt x="4079" y="9679"/>
                    <a:pt x="4526" y="9679"/>
                  </a:cubicBezTo>
                  <a:cubicBezTo>
                    <a:pt x="4613" y="9679"/>
                    <a:pt x="4702" y="9667"/>
                    <a:pt x="4790" y="9641"/>
                  </a:cubicBezTo>
                  <a:cubicBezTo>
                    <a:pt x="5357" y="9483"/>
                    <a:pt x="5703" y="8916"/>
                    <a:pt x="5546" y="8381"/>
                  </a:cubicBezTo>
                  <a:lnTo>
                    <a:pt x="4821" y="5640"/>
                  </a:lnTo>
                  <a:cubicBezTo>
                    <a:pt x="4790" y="5482"/>
                    <a:pt x="4727" y="5325"/>
                    <a:pt x="4601" y="5199"/>
                  </a:cubicBezTo>
                  <a:cubicBezTo>
                    <a:pt x="4758" y="5010"/>
                    <a:pt x="4884" y="4758"/>
                    <a:pt x="4884" y="4474"/>
                  </a:cubicBezTo>
                  <a:cubicBezTo>
                    <a:pt x="4884" y="3907"/>
                    <a:pt x="4412" y="3466"/>
                    <a:pt x="3844" y="3466"/>
                  </a:cubicBezTo>
                  <a:lnTo>
                    <a:pt x="3088" y="3466"/>
                  </a:lnTo>
                  <a:lnTo>
                    <a:pt x="2710" y="2647"/>
                  </a:lnTo>
                  <a:cubicBezTo>
                    <a:pt x="3183" y="2395"/>
                    <a:pt x="3529" y="1922"/>
                    <a:pt x="3529" y="1387"/>
                  </a:cubicBezTo>
                  <a:cubicBezTo>
                    <a:pt x="3529" y="630"/>
                    <a:pt x="2899" y="0"/>
                    <a:pt x="2143" y="0"/>
                  </a:cubicBezTo>
                  <a:close/>
                </a:path>
              </a:pathLst>
            </a:custGeom>
            <a:solidFill>
              <a:srgbClr val="2F5496"/>
            </a:solid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34" name="Google Shape;8392;p58">
              <a:extLst>
                <a:ext uri="{FF2B5EF4-FFF2-40B4-BE49-F238E27FC236}">
                  <a16:creationId xmlns:a16="http://schemas.microsoft.com/office/drawing/2014/main" id="{05620C41-FD8B-5C10-82D9-242FA14F3F2F}"/>
                </a:ext>
              </a:extLst>
            </p:cNvPr>
            <p:cNvSpPr/>
            <p:nvPr/>
          </p:nvSpPr>
          <p:spPr>
            <a:xfrm>
              <a:off x="3635489" y="2302882"/>
              <a:ext cx="181885" cy="156492"/>
            </a:xfrm>
            <a:custGeom>
              <a:avLst/>
              <a:gdLst/>
              <a:ahLst/>
              <a:cxnLst/>
              <a:rect l="l" t="t" r="r" b="b"/>
              <a:pathLst>
                <a:path w="4885" h="4203" extrusionOk="0">
                  <a:moveTo>
                    <a:pt x="3844" y="631"/>
                  </a:moveTo>
                  <a:cubicBezTo>
                    <a:pt x="4034" y="631"/>
                    <a:pt x="4223" y="789"/>
                    <a:pt x="4223" y="978"/>
                  </a:cubicBezTo>
                  <a:lnTo>
                    <a:pt x="4223" y="1734"/>
                  </a:lnTo>
                  <a:cubicBezTo>
                    <a:pt x="4223" y="1923"/>
                    <a:pt x="4034" y="2112"/>
                    <a:pt x="3844" y="2112"/>
                  </a:cubicBezTo>
                  <a:cubicBezTo>
                    <a:pt x="3655" y="2143"/>
                    <a:pt x="3498" y="2301"/>
                    <a:pt x="3498" y="2458"/>
                  </a:cubicBezTo>
                  <a:lnTo>
                    <a:pt x="3498" y="2994"/>
                  </a:lnTo>
                  <a:lnTo>
                    <a:pt x="2679" y="2206"/>
                  </a:lnTo>
                  <a:cubicBezTo>
                    <a:pt x="2584" y="2143"/>
                    <a:pt x="2521" y="2112"/>
                    <a:pt x="2427" y="2112"/>
                  </a:cubicBezTo>
                  <a:lnTo>
                    <a:pt x="1009" y="2112"/>
                  </a:lnTo>
                  <a:cubicBezTo>
                    <a:pt x="820" y="2112"/>
                    <a:pt x="662" y="1923"/>
                    <a:pt x="662" y="1734"/>
                  </a:cubicBezTo>
                  <a:lnTo>
                    <a:pt x="662" y="978"/>
                  </a:lnTo>
                  <a:cubicBezTo>
                    <a:pt x="662" y="789"/>
                    <a:pt x="820" y="631"/>
                    <a:pt x="1009" y="631"/>
                  </a:cubicBezTo>
                  <a:close/>
                  <a:moveTo>
                    <a:pt x="1009" y="1"/>
                  </a:moveTo>
                  <a:cubicBezTo>
                    <a:pt x="442" y="1"/>
                    <a:pt x="1" y="474"/>
                    <a:pt x="1" y="1041"/>
                  </a:cubicBezTo>
                  <a:lnTo>
                    <a:pt x="1" y="1765"/>
                  </a:lnTo>
                  <a:cubicBezTo>
                    <a:pt x="1" y="2364"/>
                    <a:pt x="473" y="2805"/>
                    <a:pt x="1009" y="2805"/>
                  </a:cubicBezTo>
                  <a:lnTo>
                    <a:pt x="2269" y="2805"/>
                  </a:lnTo>
                  <a:lnTo>
                    <a:pt x="3592" y="4097"/>
                  </a:lnTo>
                  <a:cubicBezTo>
                    <a:pt x="3663" y="4167"/>
                    <a:pt x="3770" y="4203"/>
                    <a:pt x="3872" y="4203"/>
                  </a:cubicBezTo>
                  <a:cubicBezTo>
                    <a:pt x="3906" y="4203"/>
                    <a:pt x="3939" y="4199"/>
                    <a:pt x="3970" y="4191"/>
                  </a:cubicBezTo>
                  <a:cubicBezTo>
                    <a:pt x="4097" y="4160"/>
                    <a:pt x="4160" y="4002"/>
                    <a:pt x="4160" y="3876"/>
                  </a:cubicBezTo>
                  <a:lnTo>
                    <a:pt x="4160" y="2773"/>
                  </a:lnTo>
                  <a:cubicBezTo>
                    <a:pt x="4569" y="2616"/>
                    <a:pt x="4884" y="2238"/>
                    <a:pt x="4884" y="1765"/>
                  </a:cubicBezTo>
                  <a:lnTo>
                    <a:pt x="4884" y="1041"/>
                  </a:lnTo>
                  <a:cubicBezTo>
                    <a:pt x="4884" y="442"/>
                    <a:pt x="4412" y="1"/>
                    <a:pt x="3844" y="1"/>
                  </a:cubicBezTo>
                  <a:close/>
                </a:path>
              </a:pathLst>
            </a:custGeom>
            <a:solidFill>
              <a:srgbClr val="2F5496"/>
            </a:solid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grpSp>
        <p:nvGrpSpPr>
          <p:cNvPr id="40" name="Group 39">
            <a:extLst>
              <a:ext uri="{FF2B5EF4-FFF2-40B4-BE49-F238E27FC236}">
                <a16:creationId xmlns:a16="http://schemas.microsoft.com/office/drawing/2014/main" id="{A6150522-0C19-D4F4-053C-4DF6D483C302}"/>
              </a:ext>
            </a:extLst>
          </p:cNvPr>
          <p:cNvGrpSpPr/>
          <p:nvPr/>
        </p:nvGrpSpPr>
        <p:grpSpPr>
          <a:xfrm>
            <a:off x="4272309" y="2171473"/>
            <a:ext cx="425816" cy="408687"/>
            <a:chOff x="3996488" y="3715470"/>
            <a:chExt cx="389023" cy="445929"/>
          </a:xfrm>
          <a:solidFill>
            <a:srgbClr val="2F5496"/>
          </a:solidFill>
        </p:grpSpPr>
        <p:sp>
          <p:nvSpPr>
            <p:cNvPr id="37" name="Google Shape;5425;p51">
              <a:extLst>
                <a:ext uri="{FF2B5EF4-FFF2-40B4-BE49-F238E27FC236}">
                  <a16:creationId xmlns:a16="http://schemas.microsoft.com/office/drawing/2014/main" id="{FC4F7AAE-6DA1-5B9D-A789-6F395DEF02D5}"/>
                </a:ext>
              </a:extLst>
            </p:cNvPr>
            <p:cNvSpPr/>
            <p:nvPr/>
          </p:nvSpPr>
          <p:spPr>
            <a:xfrm>
              <a:off x="4149775" y="3715470"/>
              <a:ext cx="108027" cy="441285"/>
            </a:xfrm>
            <a:custGeom>
              <a:avLst/>
              <a:gdLst/>
              <a:ahLst/>
              <a:cxnLst/>
              <a:rect l="l" t="t" r="r" b="b"/>
              <a:pathLst>
                <a:path w="2931" h="11973" extrusionOk="0">
                  <a:moveTo>
                    <a:pt x="1481" y="1387"/>
                  </a:moveTo>
                  <a:lnTo>
                    <a:pt x="2017" y="2836"/>
                  </a:lnTo>
                  <a:lnTo>
                    <a:pt x="914" y="2836"/>
                  </a:lnTo>
                  <a:lnTo>
                    <a:pt x="1481" y="1387"/>
                  </a:lnTo>
                  <a:close/>
                  <a:moveTo>
                    <a:pt x="2174" y="3529"/>
                  </a:moveTo>
                  <a:lnTo>
                    <a:pt x="2174" y="9893"/>
                  </a:lnTo>
                  <a:lnTo>
                    <a:pt x="757" y="9893"/>
                  </a:lnTo>
                  <a:lnTo>
                    <a:pt x="757" y="3529"/>
                  </a:lnTo>
                  <a:close/>
                  <a:moveTo>
                    <a:pt x="2174" y="10586"/>
                  </a:moveTo>
                  <a:lnTo>
                    <a:pt x="2174" y="10964"/>
                  </a:lnTo>
                  <a:cubicBezTo>
                    <a:pt x="2143" y="11153"/>
                    <a:pt x="1985" y="11311"/>
                    <a:pt x="1828" y="11311"/>
                  </a:cubicBezTo>
                  <a:lnTo>
                    <a:pt x="1103" y="11311"/>
                  </a:lnTo>
                  <a:cubicBezTo>
                    <a:pt x="914" y="11311"/>
                    <a:pt x="757" y="11153"/>
                    <a:pt x="757" y="10964"/>
                  </a:cubicBezTo>
                  <a:lnTo>
                    <a:pt x="757" y="10586"/>
                  </a:lnTo>
                  <a:close/>
                  <a:moveTo>
                    <a:pt x="1450" y="1"/>
                  </a:moveTo>
                  <a:cubicBezTo>
                    <a:pt x="1355" y="1"/>
                    <a:pt x="1198" y="95"/>
                    <a:pt x="1135" y="253"/>
                  </a:cubicBezTo>
                  <a:cubicBezTo>
                    <a:pt x="1" y="3246"/>
                    <a:pt x="95" y="3088"/>
                    <a:pt x="95" y="3151"/>
                  </a:cubicBezTo>
                  <a:lnTo>
                    <a:pt x="95" y="10933"/>
                  </a:lnTo>
                  <a:cubicBezTo>
                    <a:pt x="95" y="11500"/>
                    <a:pt x="568" y="11973"/>
                    <a:pt x="1135" y="11973"/>
                  </a:cubicBezTo>
                  <a:lnTo>
                    <a:pt x="1859" y="11973"/>
                  </a:lnTo>
                  <a:cubicBezTo>
                    <a:pt x="2458" y="11973"/>
                    <a:pt x="2931" y="11500"/>
                    <a:pt x="2931" y="10933"/>
                  </a:cubicBezTo>
                  <a:lnTo>
                    <a:pt x="2931" y="3120"/>
                  </a:lnTo>
                  <a:cubicBezTo>
                    <a:pt x="2836" y="3088"/>
                    <a:pt x="2931" y="3277"/>
                    <a:pt x="1765" y="253"/>
                  </a:cubicBezTo>
                  <a:cubicBezTo>
                    <a:pt x="1733" y="127"/>
                    <a:pt x="1576" y="1"/>
                    <a:pt x="1450"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38" name="Google Shape;5426;p51">
              <a:extLst>
                <a:ext uri="{FF2B5EF4-FFF2-40B4-BE49-F238E27FC236}">
                  <a16:creationId xmlns:a16="http://schemas.microsoft.com/office/drawing/2014/main" id="{96E2C954-F293-7C34-0713-87E4C3C94D40}"/>
                </a:ext>
              </a:extLst>
            </p:cNvPr>
            <p:cNvSpPr/>
            <p:nvPr/>
          </p:nvSpPr>
          <p:spPr>
            <a:xfrm>
              <a:off x="3996488" y="3715470"/>
              <a:ext cx="128925" cy="443607"/>
            </a:xfrm>
            <a:custGeom>
              <a:avLst/>
              <a:gdLst/>
              <a:ahLst/>
              <a:cxnLst/>
              <a:rect l="l" t="t" r="r" b="b"/>
              <a:pathLst>
                <a:path w="3498" h="12036" extrusionOk="0">
                  <a:moveTo>
                    <a:pt x="2773" y="662"/>
                  </a:moveTo>
                  <a:lnTo>
                    <a:pt x="2773" y="11311"/>
                  </a:lnTo>
                  <a:lnTo>
                    <a:pt x="662" y="11311"/>
                  </a:lnTo>
                  <a:lnTo>
                    <a:pt x="662" y="10586"/>
                  </a:lnTo>
                  <a:lnTo>
                    <a:pt x="1734" y="10586"/>
                  </a:lnTo>
                  <a:cubicBezTo>
                    <a:pt x="1923" y="10586"/>
                    <a:pt x="2080" y="10429"/>
                    <a:pt x="2080" y="10240"/>
                  </a:cubicBezTo>
                  <a:cubicBezTo>
                    <a:pt x="2080" y="10051"/>
                    <a:pt x="1923" y="9893"/>
                    <a:pt x="1734" y="9893"/>
                  </a:cubicBezTo>
                  <a:lnTo>
                    <a:pt x="662" y="9893"/>
                  </a:lnTo>
                  <a:lnTo>
                    <a:pt x="662" y="9169"/>
                  </a:lnTo>
                  <a:lnTo>
                    <a:pt x="1009" y="9169"/>
                  </a:lnTo>
                  <a:cubicBezTo>
                    <a:pt x="1198" y="9169"/>
                    <a:pt x="1356" y="9011"/>
                    <a:pt x="1356" y="8822"/>
                  </a:cubicBezTo>
                  <a:cubicBezTo>
                    <a:pt x="1356" y="8633"/>
                    <a:pt x="1198" y="8475"/>
                    <a:pt x="1009" y="8475"/>
                  </a:cubicBezTo>
                  <a:lnTo>
                    <a:pt x="662" y="8475"/>
                  </a:lnTo>
                  <a:lnTo>
                    <a:pt x="662" y="7751"/>
                  </a:lnTo>
                  <a:lnTo>
                    <a:pt x="1734" y="7751"/>
                  </a:lnTo>
                  <a:cubicBezTo>
                    <a:pt x="1923" y="7751"/>
                    <a:pt x="2080" y="7593"/>
                    <a:pt x="2080" y="7404"/>
                  </a:cubicBezTo>
                  <a:cubicBezTo>
                    <a:pt x="2080" y="7215"/>
                    <a:pt x="1923" y="7058"/>
                    <a:pt x="1734" y="7058"/>
                  </a:cubicBezTo>
                  <a:lnTo>
                    <a:pt x="662" y="7058"/>
                  </a:lnTo>
                  <a:lnTo>
                    <a:pt x="662" y="6333"/>
                  </a:lnTo>
                  <a:lnTo>
                    <a:pt x="1009" y="6333"/>
                  </a:lnTo>
                  <a:cubicBezTo>
                    <a:pt x="1198" y="6333"/>
                    <a:pt x="1356" y="6176"/>
                    <a:pt x="1356" y="5987"/>
                  </a:cubicBezTo>
                  <a:cubicBezTo>
                    <a:pt x="1356" y="5798"/>
                    <a:pt x="1198" y="5640"/>
                    <a:pt x="1009" y="5640"/>
                  </a:cubicBezTo>
                  <a:lnTo>
                    <a:pt x="662" y="5640"/>
                  </a:lnTo>
                  <a:lnTo>
                    <a:pt x="662" y="4947"/>
                  </a:lnTo>
                  <a:lnTo>
                    <a:pt x="1734" y="4947"/>
                  </a:lnTo>
                  <a:cubicBezTo>
                    <a:pt x="1923" y="4947"/>
                    <a:pt x="2080" y="4789"/>
                    <a:pt x="2080" y="4569"/>
                  </a:cubicBezTo>
                  <a:cubicBezTo>
                    <a:pt x="2080" y="4380"/>
                    <a:pt x="1923" y="4222"/>
                    <a:pt x="1734" y="4222"/>
                  </a:cubicBezTo>
                  <a:lnTo>
                    <a:pt x="662" y="4222"/>
                  </a:lnTo>
                  <a:lnTo>
                    <a:pt x="662" y="3498"/>
                  </a:lnTo>
                  <a:lnTo>
                    <a:pt x="1009" y="3498"/>
                  </a:lnTo>
                  <a:cubicBezTo>
                    <a:pt x="1198" y="3498"/>
                    <a:pt x="1356" y="3340"/>
                    <a:pt x="1356" y="3151"/>
                  </a:cubicBezTo>
                  <a:cubicBezTo>
                    <a:pt x="1356" y="2962"/>
                    <a:pt x="1198" y="2805"/>
                    <a:pt x="1009" y="2805"/>
                  </a:cubicBezTo>
                  <a:lnTo>
                    <a:pt x="662" y="2805"/>
                  </a:lnTo>
                  <a:lnTo>
                    <a:pt x="662" y="2080"/>
                  </a:lnTo>
                  <a:lnTo>
                    <a:pt x="1734" y="2080"/>
                  </a:lnTo>
                  <a:cubicBezTo>
                    <a:pt x="1923" y="2080"/>
                    <a:pt x="2080" y="1922"/>
                    <a:pt x="2080" y="1733"/>
                  </a:cubicBezTo>
                  <a:cubicBezTo>
                    <a:pt x="2080" y="1544"/>
                    <a:pt x="1923" y="1387"/>
                    <a:pt x="1734" y="1387"/>
                  </a:cubicBezTo>
                  <a:lnTo>
                    <a:pt x="662" y="1387"/>
                  </a:lnTo>
                  <a:lnTo>
                    <a:pt x="662" y="662"/>
                  </a:lnTo>
                  <a:close/>
                  <a:moveTo>
                    <a:pt x="347" y="1"/>
                  </a:moveTo>
                  <a:cubicBezTo>
                    <a:pt x="158" y="1"/>
                    <a:pt x="1" y="158"/>
                    <a:pt x="1" y="379"/>
                  </a:cubicBezTo>
                  <a:lnTo>
                    <a:pt x="1" y="11657"/>
                  </a:lnTo>
                  <a:cubicBezTo>
                    <a:pt x="1" y="11878"/>
                    <a:pt x="158" y="12036"/>
                    <a:pt x="347" y="12036"/>
                  </a:cubicBezTo>
                  <a:lnTo>
                    <a:pt x="3151" y="12036"/>
                  </a:lnTo>
                  <a:cubicBezTo>
                    <a:pt x="3340" y="12036"/>
                    <a:pt x="3498" y="11878"/>
                    <a:pt x="3498" y="11657"/>
                  </a:cubicBezTo>
                  <a:lnTo>
                    <a:pt x="3498" y="379"/>
                  </a:lnTo>
                  <a:cubicBezTo>
                    <a:pt x="3498" y="158"/>
                    <a:pt x="3340" y="1"/>
                    <a:pt x="3151"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39" name="Google Shape;5427;p51">
              <a:extLst>
                <a:ext uri="{FF2B5EF4-FFF2-40B4-BE49-F238E27FC236}">
                  <a16:creationId xmlns:a16="http://schemas.microsoft.com/office/drawing/2014/main" id="{BDA86E2A-DBE4-583C-8064-37C786C875F6}"/>
                </a:ext>
              </a:extLst>
            </p:cNvPr>
            <p:cNvSpPr/>
            <p:nvPr/>
          </p:nvSpPr>
          <p:spPr>
            <a:xfrm>
              <a:off x="4278663" y="3717792"/>
              <a:ext cx="106848" cy="443607"/>
            </a:xfrm>
            <a:custGeom>
              <a:avLst/>
              <a:gdLst/>
              <a:ahLst/>
              <a:cxnLst/>
              <a:rect l="l" t="t" r="r" b="b"/>
              <a:pathLst>
                <a:path w="2899" h="12036" extrusionOk="0">
                  <a:moveTo>
                    <a:pt x="1859" y="694"/>
                  </a:moveTo>
                  <a:lnTo>
                    <a:pt x="1859" y="694"/>
                  </a:lnTo>
                  <a:cubicBezTo>
                    <a:pt x="1828" y="820"/>
                    <a:pt x="1796" y="946"/>
                    <a:pt x="1796" y="1040"/>
                  </a:cubicBezTo>
                  <a:cubicBezTo>
                    <a:pt x="1733" y="1418"/>
                    <a:pt x="1828" y="1765"/>
                    <a:pt x="2111" y="2112"/>
                  </a:cubicBezTo>
                  <a:cubicBezTo>
                    <a:pt x="2143" y="2143"/>
                    <a:pt x="2174" y="2238"/>
                    <a:pt x="2143" y="2301"/>
                  </a:cubicBezTo>
                  <a:cubicBezTo>
                    <a:pt x="2017" y="2584"/>
                    <a:pt x="1796" y="2773"/>
                    <a:pt x="1481" y="2773"/>
                  </a:cubicBezTo>
                  <a:cubicBezTo>
                    <a:pt x="1072" y="2773"/>
                    <a:pt x="757" y="2458"/>
                    <a:pt x="757" y="2080"/>
                  </a:cubicBezTo>
                  <a:cubicBezTo>
                    <a:pt x="757" y="1670"/>
                    <a:pt x="914" y="1324"/>
                    <a:pt x="1166" y="1103"/>
                  </a:cubicBezTo>
                  <a:cubicBezTo>
                    <a:pt x="1387" y="851"/>
                    <a:pt x="1576" y="788"/>
                    <a:pt x="1859" y="694"/>
                  </a:cubicBezTo>
                  <a:close/>
                  <a:moveTo>
                    <a:pt x="1450" y="3466"/>
                  </a:moveTo>
                  <a:cubicBezTo>
                    <a:pt x="1513" y="3529"/>
                    <a:pt x="1702" y="3781"/>
                    <a:pt x="1859" y="4600"/>
                  </a:cubicBezTo>
                  <a:cubicBezTo>
                    <a:pt x="1954" y="4726"/>
                    <a:pt x="1954" y="4789"/>
                    <a:pt x="1954" y="4884"/>
                  </a:cubicBezTo>
                  <a:lnTo>
                    <a:pt x="946" y="4884"/>
                  </a:lnTo>
                  <a:cubicBezTo>
                    <a:pt x="946" y="4789"/>
                    <a:pt x="1009" y="4726"/>
                    <a:pt x="1009" y="4600"/>
                  </a:cubicBezTo>
                  <a:cubicBezTo>
                    <a:pt x="1198" y="3781"/>
                    <a:pt x="1355" y="3529"/>
                    <a:pt x="1450" y="3466"/>
                  </a:cubicBezTo>
                  <a:close/>
                  <a:moveTo>
                    <a:pt x="2111" y="5546"/>
                  </a:moveTo>
                  <a:cubicBezTo>
                    <a:pt x="2174" y="6081"/>
                    <a:pt x="2237" y="6680"/>
                    <a:pt x="2237" y="7310"/>
                  </a:cubicBezTo>
                  <a:cubicBezTo>
                    <a:pt x="2174" y="9389"/>
                    <a:pt x="1796" y="10901"/>
                    <a:pt x="1481" y="11216"/>
                  </a:cubicBezTo>
                  <a:cubicBezTo>
                    <a:pt x="1387" y="11122"/>
                    <a:pt x="1198" y="10901"/>
                    <a:pt x="1040" y="10082"/>
                  </a:cubicBezTo>
                  <a:cubicBezTo>
                    <a:pt x="883" y="9326"/>
                    <a:pt x="757" y="8349"/>
                    <a:pt x="757" y="7310"/>
                  </a:cubicBezTo>
                  <a:cubicBezTo>
                    <a:pt x="757" y="6680"/>
                    <a:pt x="788" y="6081"/>
                    <a:pt x="883" y="5546"/>
                  </a:cubicBezTo>
                  <a:close/>
                  <a:moveTo>
                    <a:pt x="2489" y="1"/>
                  </a:moveTo>
                  <a:cubicBezTo>
                    <a:pt x="1796" y="1"/>
                    <a:pt x="1229" y="32"/>
                    <a:pt x="662" y="631"/>
                  </a:cubicBezTo>
                  <a:cubicBezTo>
                    <a:pt x="253" y="1009"/>
                    <a:pt x="1" y="1576"/>
                    <a:pt x="1" y="2112"/>
                  </a:cubicBezTo>
                  <a:cubicBezTo>
                    <a:pt x="1" y="2616"/>
                    <a:pt x="284" y="3088"/>
                    <a:pt x="725" y="3340"/>
                  </a:cubicBezTo>
                  <a:cubicBezTo>
                    <a:pt x="190" y="4285"/>
                    <a:pt x="1" y="6302"/>
                    <a:pt x="1" y="7436"/>
                  </a:cubicBezTo>
                  <a:cubicBezTo>
                    <a:pt x="1" y="8539"/>
                    <a:pt x="127" y="10555"/>
                    <a:pt x="725" y="11531"/>
                  </a:cubicBezTo>
                  <a:cubicBezTo>
                    <a:pt x="914" y="11878"/>
                    <a:pt x="1166" y="12036"/>
                    <a:pt x="1450" y="12036"/>
                  </a:cubicBezTo>
                  <a:cubicBezTo>
                    <a:pt x="1702" y="12036"/>
                    <a:pt x="1954" y="11878"/>
                    <a:pt x="2143" y="11531"/>
                  </a:cubicBezTo>
                  <a:cubicBezTo>
                    <a:pt x="2710" y="10586"/>
                    <a:pt x="2868" y="8570"/>
                    <a:pt x="2868" y="7436"/>
                  </a:cubicBezTo>
                  <a:cubicBezTo>
                    <a:pt x="2836" y="6239"/>
                    <a:pt x="2742" y="4254"/>
                    <a:pt x="2174" y="3309"/>
                  </a:cubicBezTo>
                  <a:cubicBezTo>
                    <a:pt x="2458" y="3151"/>
                    <a:pt x="2710" y="2868"/>
                    <a:pt x="2773" y="2553"/>
                  </a:cubicBezTo>
                  <a:cubicBezTo>
                    <a:pt x="2899" y="2238"/>
                    <a:pt x="2805" y="1923"/>
                    <a:pt x="2616" y="1670"/>
                  </a:cubicBezTo>
                  <a:cubicBezTo>
                    <a:pt x="2426" y="1450"/>
                    <a:pt x="2300" y="1135"/>
                    <a:pt x="2773" y="536"/>
                  </a:cubicBezTo>
                  <a:cubicBezTo>
                    <a:pt x="2836" y="410"/>
                    <a:pt x="2899" y="316"/>
                    <a:pt x="2805" y="190"/>
                  </a:cubicBezTo>
                  <a:cubicBezTo>
                    <a:pt x="2773" y="64"/>
                    <a:pt x="2616" y="1"/>
                    <a:pt x="2489"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sp>
        <p:nvSpPr>
          <p:cNvPr id="2" name="TextBox 1">
            <a:extLst>
              <a:ext uri="{FF2B5EF4-FFF2-40B4-BE49-F238E27FC236}">
                <a16:creationId xmlns:a16="http://schemas.microsoft.com/office/drawing/2014/main" id="{8E7BE54B-8F31-896E-A5AF-8B4C23938A07}"/>
              </a:ext>
            </a:extLst>
          </p:cNvPr>
          <p:cNvSpPr txBox="1"/>
          <p:nvPr/>
        </p:nvSpPr>
        <p:spPr>
          <a:xfrm>
            <a:off x="1314625" y="4107821"/>
            <a:ext cx="3779736" cy="674031"/>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1400" dirty="0">
                <a:latin typeface="Trebuchet MS" panose="020B0603020202020204" pitchFamily="34" charset="0"/>
              </a:rPr>
              <a:t>For eligible students living on reserve and attending public/independent (private) schools in BC</a:t>
            </a:r>
          </a:p>
        </p:txBody>
      </p:sp>
      <p:sp>
        <p:nvSpPr>
          <p:cNvPr id="3" name="Slide Number Placeholder 2">
            <a:extLst>
              <a:ext uri="{FF2B5EF4-FFF2-40B4-BE49-F238E27FC236}">
                <a16:creationId xmlns:a16="http://schemas.microsoft.com/office/drawing/2014/main" id="{B0B98A04-998C-0482-E7E6-D48C4E0EEFE8}"/>
              </a:ext>
            </a:extLst>
          </p:cNvPr>
          <p:cNvSpPr>
            <a:spLocks noGrp="1"/>
          </p:cNvSpPr>
          <p:nvPr>
            <p:ph type="sldNum" sz="quarter" idx="4"/>
          </p:nvPr>
        </p:nvSpPr>
        <p:spPr/>
        <p:txBody>
          <a:bodyPr/>
          <a:lstStyle/>
          <a:p>
            <a:pPr>
              <a:defRPr/>
            </a:pPr>
            <a:fld id="{E00B6E52-F07A-44C8-B7AE-D6EEC3D50429}" type="slidenum">
              <a:rPr lang="en-CA" smtClean="0"/>
              <a:pPr>
                <a:defRPr/>
              </a:pPr>
              <a:t>25</a:t>
            </a:fld>
            <a:endParaRPr lang="en-CA" dirty="0"/>
          </a:p>
        </p:txBody>
      </p:sp>
    </p:spTree>
    <p:extLst>
      <p:ext uri="{BB962C8B-B14F-4D97-AF65-F5344CB8AC3E}">
        <p14:creationId xmlns:p14="http://schemas.microsoft.com/office/powerpoint/2010/main" val="117883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1000"/>
                                        <p:tgtEl>
                                          <p:spTgt spid="40"/>
                                        </p:tgtEl>
                                      </p:cBhvr>
                                    </p:animEffect>
                                    <p:anim calcmode="lin" valueType="num">
                                      <p:cBhvr>
                                        <p:cTn id="28" dur="1000" fill="hold"/>
                                        <p:tgtEl>
                                          <p:spTgt spid="40"/>
                                        </p:tgtEl>
                                        <p:attrNameLst>
                                          <p:attrName>ppt_x</p:attrName>
                                        </p:attrNameLst>
                                      </p:cBhvr>
                                      <p:tavLst>
                                        <p:tav tm="0">
                                          <p:val>
                                            <p:strVal val="#ppt_x"/>
                                          </p:val>
                                        </p:tav>
                                        <p:tav tm="100000">
                                          <p:val>
                                            <p:strVal val="#ppt_x"/>
                                          </p:val>
                                        </p:tav>
                                      </p:tavLst>
                                    </p:anim>
                                    <p:anim calcmode="lin" valueType="num">
                                      <p:cBhvr>
                                        <p:cTn id="29" dur="1000" fill="hold"/>
                                        <p:tgtEl>
                                          <p:spTgt spid="4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6" presetClass="entr" presetSubtype="37"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barn(outVertical)">
                                      <p:cBhvr>
                                        <p:cTn id="39" dur="500"/>
                                        <p:tgtEl>
                                          <p:spTgt spid="16"/>
                                        </p:tgtEl>
                                      </p:cBhvr>
                                    </p:animEffect>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1000"/>
                                        <p:tgtEl>
                                          <p:spTgt spid="20"/>
                                        </p:tgtEl>
                                      </p:cBhvr>
                                    </p:animEffect>
                                    <p:anim calcmode="lin" valueType="num">
                                      <p:cBhvr>
                                        <p:cTn id="53" dur="1000" fill="hold"/>
                                        <p:tgtEl>
                                          <p:spTgt spid="20"/>
                                        </p:tgtEl>
                                        <p:attrNameLst>
                                          <p:attrName>ppt_x</p:attrName>
                                        </p:attrNameLst>
                                      </p:cBhvr>
                                      <p:tavLst>
                                        <p:tav tm="0">
                                          <p:val>
                                            <p:strVal val="#ppt_x"/>
                                          </p:val>
                                        </p:tav>
                                        <p:tav tm="100000">
                                          <p:val>
                                            <p:strVal val="#ppt_x"/>
                                          </p:val>
                                        </p:tav>
                                      </p:tavLst>
                                    </p:anim>
                                    <p:anim calcmode="lin" valueType="num">
                                      <p:cBhvr>
                                        <p:cTn id="54" dur="10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1000"/>
                                        <p:tgtEl>
                                          <p:spTgt spid="2"/>
                                        </p:tgtEl>
                                      </p:cBhvr>
                                    </p:animEffect>
                                    <p:anim calcmode="lin" valueType="num">
                                      <p:cBhvr>
                                        <p:cTn id="58" dur="1000" fill="hold"/>
                                        <p:tgtEl>
                                          <p:spTgt spid="2"/>
                                        </p:tgtEl>
                                        <p:attrNameLst>
                                          <p:attrName>ppt_x</p:attrName>
                                        </p:attrNameLst>
                                      </p:cBhvr>
                                      <p:tavLst>
                                        <p:tav tm="0">
                                          <p:val>
                                            <p:strVal val="#ppt_x"/>
                                          </p:val>
                                        </p:tav>
                                        <p:tav tm="100000">
                                          <p:val>
                                            <p:strVal val="#ppt_x"/>
                                          </p:val>
                                        </p:tav>
                                      </p:tavLst>
                                    </p:anim>
                                    <p:anim calcmode="lin" valueType="num">
                                      <p:cBhvr>
                                        <p:cTn id="5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1" grpId="0"/>
      <p:bldP spid="15" grpId="0"/>
      <p:bldP spid="18" grpId="0"/>
      <p:bldP spid="20"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98E42F8-0BDF-801F-7B23-547153390D59}"/>
              </a:ext>
            </a:extLst>
          </p:cNvPr>
          <p:cNvSpPr txBox="1"/>
          <p:nvPr/>
        </p:nvSpPr>
        <p:spPr>
          <a:xfrm>
            <a:off x="879399" y="821039"/>
            <a:ext cx="3581400" cy="341632"/>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u="sng" dirty="0">
                <a:solidFill>
                  <a:srgbClr val="2F5496"/>
                </a:solidFill>
                <a:latin typeface="Trebuchet MS" panose="020B0603020202020204" pitchFamily="34" charset="0"/>
                <a:cs typeface="Segoe UI Semilight" panose="020B0402040204020203" pitchFamily="34" charset="0"/>
              </a:rPr>
              <a:t>FINANCIAL ASSISTANCE</a:t>
            </a:r>
          </a:p>
        </p:txBody>
      </p:sp>
      <p:sp>
        <p:nvSpPr>
          <p:cNvPr id="10" name="TextBox 9">
            <a:extLst>
              <a:ext uri="{FF2B5EF4-FFF2-40B4-BE49-F238E27FC236}">
                <a16:creationId xmlns:a16="http://schemas.microsoft.com/office/drawing/2014/main" id="{CE6F1A8B-EA4B-327D-9328-650F7C8AB716}"/>
              </a:ext>
            </a:extLst>
          </p:cNvPr>
          <p:cNvSpPr txBox="1"/>
          <p:nvPr/>
        </p:nvSpPr>
        <p:spPr>
          <a:xfrm>
            <a:off x="4683204" y="817052"/>
            <a:ext cx="3698797" cy="507831"/>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u="sng" dirty="0">
                <a:solidFill>
                  <a:srgbClr val="2F5496"/>
                </a:solidFill>
                <a:latin typeface="Trebuchet MS" panose="020B0603020202020204" pitchFamily="34" charset="0"/>
                <a:cs typeface="Segoe UI Semilight" panose="020B0402040204020203" pitchFamily="34" charset="0"/>
              </a:rPr>
              <a:t>ACCOMMODATION SERVICES </a:t>
            </a:r>
            <a:br>
              <a:rPr lang="en-US" u="sng" dirty="0">
                <a:solidFill>
                  <a:srgbClr val="2F5496"/>
                </a:solidFill>
                <a:latin typeface="Trebuchet MS" panose="020B0603020202020204" pitchFamily="34" charset="0"/>
                <a:cs typeface="Segoe UI Semilight" panose="020B0402040204020203" pitchFamily="34" charset="0"/>
              </a:rPr>
            </a:br>
            <a:r>
              <a:rPr lang="en-US" sz="1200" u="sng" dirty="0">
                <a:solidFill>
                  <a:srgbClr val="2F5496"/>
                </a:solidFill>
                <a:latin typeface="Trebuchet MS" panose="020B0603020202020204" pitchFamily="34" charset="0"/>
                <a:cs typeface="Segoe UI Semilight" panose="020B0402040204020203" pitchFamily="34" charset="0"/>
              </a:rPr>
              <a:t>(see Section 5: Accommodation Supports)</a:t>
            </a:r>
            <a:endParaRPr lang="en-US" u="sng" dirty="0">
              <a:solidFill>
                <a:srgbClr val="2F5496"/>
              </a:solidFill>
              <a:latin typeface="Trebuchet MS" panose="020B0603020202020204" pitchFamily="34" charset="0"/>
              <a:cs typeface="Segoe UI Semilight" panose="020B0402040204020203" pitchFamily="34" charset="0"/>
            </a:endParaRPr>
          </a:p>
        </p:txBody>
      </p:sp>
      <p:sp>
        <p:nvSpPr>
          <p:cNvPr id="8" name="TextBox 7">
            <a:extLst>
              <a:ext uri="{FF2B5EF4-FFF2-40B4-BE49-F238E27FC236}">
                <a16:creationId xmlns:a16="http://schemas.microsoft.com/office/drawing/2014/main" id="{A192A9B8-9B02-4798-6C47-DDB4FC41545D}"/>
              </a:ext>
            </a:extLst>
          </p:cNvPr>
          <p:cNvSpPr txBox="1"/>
          <p:nvPr/>
        </p:nvSpPr>
        <p:spPr>
          <a:xfrm>
            <a:off x="881768" y="1152337"/>
            <a:ext cx="3722643" cy="3760517"/>
          </a:xfrm>
          <a:prstGeom prst="rect">
            <a:avLst/>
          </a:prstGeom>
          <a:noFill/>
        </p:spPr>
        <p:txBody>
          <a:bodyPr wrap="square" lIns="68580" tIns="34290" rIns="68580" bIns="3429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1575" b="1" dirty="0">
                <a:latin typeface="Trebuchet MS "/>
                <a:cs typeface="Segoe UI Semilight"/>
              </a:rPr>
              <a:t>Ungraded Secondary Students - $144</a:t>
            </a:r>
            <a:endParaRPr lang="en-US" sz="1575" b="1" dirty="0">
              <a:latin typeface="Trebuchet MS "/>
              <a:cs typeface="Segoe UI Semilight" panose="020B0402040204020203" pitchFamily="34" charset="0"/>
            </a:endParaRPr>
          </a:p>
          <a:p>
            <a:r>
              <a:rPr lang="en-US" sz="1575" b="1" dirty="0">
                <a:latin typeface="Trebuchet MS "/>
                <a:cs typeface="Segoe UI Semilight"/>
              </a:rPr>
              <a:t>Grade 8 to 10 - $144</a:t>
            </a:r>
          </a:p>
          <a:p>
            <a:r>
              <a:rPr lang="en-US" sz="1575" b="1" dirty="0">
                <a:latin typeface="Trebuchet MS "/>
                <a:cs typeface="Segoe UI Semilight"/>
              </a:rPr>
              <a:t>Grade 11 - $287</a:t>
            </a:r>
          </a:p>
          <a:p>
            <a:r>
              <a:rPr lang="en-US" sz="1575" b="1" dirty="0">
                <a:latin typeface="Trebuchet MS "/>
                <a:cs typeface="Segoe UI Semilight"/>
              </a:rPr>
              <a:t>Grade 12 - $431</a:t>
            </a:r>
          </a:p>
          <a:p>
            <a:r>
              <a:rPr lang="en-US" sz="1388" dirty="0">
                <a:latin typeface="Trebuchet MS "/>
                <a:cs typeface="Segoe UI Semilight"/>
              </a:rPr>
              <a:t>These allowances may be provided to the students directly or used by the First Nation for education purposes such as:</a:t>
            </a:r>
          </a:p>
          <a:p>
            <a:r>
              <a:rPr lang="en-US" sz="1388" b="1" dirty="0">
                <a:latin typeface="Trebuchet MS "/>
                <a:cs typeface="Segoe UI Semilight"/>
              </a:rPr>
              <a:t>1</a:t>
            </a:r>
            <a:r>
              <a:rPr lang="en-US" sz="1388" dirty="0">
                <a:latin typeface="Trebuchet MS "/>
                <a:cs typeface="Segoe UI Semilight"/>
              </a:rPr>
              <a:t>. the cost of purchase or rental of books and supplies</a:t>
            </a:r>
          </a:p>
          <a:p>
            <a:r>
              <a:rPr lang="en-US" sz="1388" b="1" dirty="0">
                <a:latin typeface="Trebuchet MS "/>
                <a:cs typeface="Segoe UI Semilight"/>
              </a:rPr>
              <a:t>2</a:t>
            </a:r>
            <a:r>
              <a:rPr lang="en-US" sz="1388" dirty="0">
                <a:latin typeface="Trebuchet MS "/>
                <a:cs typeface="Segoe UI Semilight"/>
              </a:rPr>
              <a:t>. specialized clothing (including a graduation allowance)</a:t>
            </a:r>
          </a:p>
          <a:p>
            <a:r>
              <a:rPr lang="en-US" sz="1388" b="1" dirty="0">
                <a:latin typeface="Trebuchet MS "/>
                <a:cs typeface="Segoe UI Semilight"/>
              </a:rPr>
              <a:t>3</a:t>
            </a:r>
            <a:r>
              <a:rPr lang="en-US" sz="1388" dirty="0">
                <a:latin typeface="Trebuchet MS "/>
                <a:cs typeface="Segoe UI Semilight"/>
              </a:rPr>
              <a:t>. equipment or specialized educational services; and additional fees for specialized classes</a:t>
            </a:r>
          </a:p>
          <a:p>
            <a:endParaRPr lang="en-US" sz="1600" b="1" dirty="0">
              <a:latin typeface="Segoe UI Semilight" panose="020B0402040204020203" pitchFamily="34" charset="0"/>
              <a:cs typeface="Segoe UI Semilight" panose="020B0402040204020203" pitchFamily="34" charset="0"/>
            </a:endParaRPr>
          </a:p>
        </p:txBody>
      </p:sp>
      <p:sp>
        <p:nvSpPr>
          <p:cNvPr id="11" name="Rectangle 10">
            <a:extLst>
              <a:ext uri="{FF2B5EF4-FFF2-40B4-BE49-F238E27FC236}">
                <a16:creationId xmlns:a16="http://schemas.microsoft.com/office/drawing/2014/main" id="{ADE8DF96-9AAF-943E-541B-6633F974BABB}"/>
              </a:ext>
            </a:extLst>
          </p:cNvPr>
          <p:cNvSpPr/>
          <p:nvPr/>
        </p:nvSpPr>
        <p:spPr>
          <a:xfrm>
            <a:off x="4683204" y="1269226"/>
            <a:ext cx="3557349" cy="2093137"/>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1600" b="1" dirty="0">
                <a:latin typeface="+mj-lt"/>
                <a:cs typeface="Segoe UI Semilight" panose="020B0402040204020203" pitchFamily="34" charset="0"/>
              </a:rPr>
              <a:t>$</a:t>
            </a:r>
            <a:r>
              <a:rPr lang="en-US" sz="1600" b="1" dirty="0">
                <a:latin typeface="Trebuchet MS "/>
                <a:cs typeface="Segoe UI Semilight" panose="020B0402040204020203" pitchFamily="34" charset="0"/>
              </a:rPr>
              <a:t>8,671 to $15,048 per eligible student per year (based on type of accommodation and location)</a:t>
            </a:r>
          </a:p>
          <a:p>
            <a:pPr marL="285743" indent="-285743">
              <a:lnSpc>
                <a:spcPts val="1200"/>
              </a:lnSpc>
              <a:buFont typeface="Arial" panose="020B0604020202020204" pitchFamily="34" charset="0"/>
              <a:buChar char="•"/>
            </a:pPr>
            <a:r>
              <a:rPr lang="en-US" sz="1400" dirty="0">
                <a:latin typeface="Trebuchet MS "/>
                <a:cs typeface="Segoe UI Semilight" panose="020B0402040204020203" pitchFamily="34" charset="0"/>
              </a:rPr>
              <a:t>Room and Board</a:t>
            </a:r>
          </a:p>
          <a:p>
            <a:pPr marL="285743" indent="-285743">
              <a:lnSpc>
                <a:spcPts val="1200"/>
              </a:lnSpc>
              <a:buFont typeface="Arial" panose="020B0604020202020204" pitchFamily="34" charset="0"/>
              <a:buChar char="•"/>
            </a:pPr>
            <a:r>
              <a:rPr lang="en-US" sz="1400" dirty="0">
                <a:latin typeface="Trebuchet MS "/>
                <a:cs typeface="Segoe UI Semilight" panose="020B0402040204020203" pitchFamily="34" charset="0"/>
              </a:rPr>
              <a:t>Clothing</a:t>
            </a:r>
          </a:p>
          <a:p>
            <a:pPr marL="285743" indent="-285743">
              <a:lnSpc>
                <a:spcPts val="1200"/>
              </a:lnSpc>
              <a:buFont typeface="Arial" panose="020B0604020202020204" pitchFamily="34" charset="0"/>
              <a:buChar char="•"/>
            </a:pPr>
            <a:r>
              <a:rPr lang="en-US" sz="1400" dirty="0">
                <a:latin typeface="Trebuchet MS "/>
                <a:cs typeface="Segoe UI Semilight" panose="020B0402040204020203" pitchFamily="34" charset="0"/>
              </a:rPr>
              <a:t>Monthly Allowance</a:t>
            </a:r>
          </a:p>
          <a:p>
            <a:pPr marL="285743" indent="-285743">
              <a:lnSpc>
                <a:spcPts val="1200"/>
              </a:lnSpc>
              <a:buFont typeface="Arial" panose="020B0604020202020204" pitchFamily="34" charset="0"/>
              <a:buChar char="•"/>
            </a:pPr>
            <a:r>
              <a:rPr lang="en-US" sz="1400" dirty="0">
                <a:latin typeface="Trebuchet MS "/>
                <a:cs typeface="Segoe UI Semilight" panose="020B0402040204020203" pitchFamily="34" charset="0"/>
              </a:rPr>
              <a:t>Transportation while in room and board</a:t>
            </a:r>
          </a:p>
          <a:p>
            <a:pPr marL="285743" indent="-285743">
              <a:lnSpc>
                <a:spcPts val="1200"/>
              </a:lnSpc>
              <a:buFont typeface="Arial" panose="020B0604020202020204" pitchFamily="34" charset="0"/>
              <a:buChar char="•"/>
            </a:pPr>
            <a:r>
              <a:rPr lang="en-US" sz="1400" dirty="0">
                <a:latin typeface="Trebuchet MS "/>
                <a:cs typeface="Segoe UI Semilight" panose="020B0402040204020203" pitchFamily="34" charset="0"/>
              </a:rPr>
              <a:t>Seasonal transportation</a:t>
            </a:r>
          </a:p>
        </p:txBody>
      </p:sp>
      <p:cxnSp>
        <p:nvCxnSpPr>
          <p:cNvPr id="16" name="Straight Connector 15">
            <a:extLst>
              <a:ext uri="{FF2B5EF4-FFF2-40B4-BE49-F238E27FC236}">
                <a16:creationId xmlns:a16="http://schemas.microsoft.com/office/drawing/2014/main" id="{EE1FE5D1-D810-2156-3B0F-FFC7E3DA424D}"/>
              </a:ext>
            </a:extLst>
          </p:cNvPr>
          <p:cNvCxnSpPr>
            <a:cxnSpLocks/>
          </p:cNvCxnSpPr>
          <p:nvPr/>
        </p:nvCxnSpPr>
        <p:spPr bwMode="auto">
          <a:xfrm flipH="1">
            <a:off x="-1619641" y="614833"/>
            <a:ext cx="10084" cy="3886200"/>
          </a:xfrm>
          <a:prstGeom prst="line">
            <a:avLst/>
          </a:prstGeom>
          <a:solidFill>
            <a:srgbClr val="E5E5CC"/>
          </a:solidFill>
          <a:ln w="28575" cap="flat" cmpd="sng" algn="ctr">
            <a:solidFill>
              <a:srgbClr val="D9D9D9"/>
            </a:solidFill>
            <a:prstDash val="solid"/>
            <a:round/>
            <a:headEnd type="none" w="med" len="med"/>
            <a:tailEnd type="none" w="med" len="med"/>
          </a:ln>
          <a:effectLst/>
        </p:spPr>
      </p:cxnSp>
      <p:sp>
        <p:nvSpPr>
          <p:cNvPr id="22" name="TextBox 21">
            <a:extLst>
              <a:ext uri="{FF2B5EF4-FFF2-40B4-BE49-F238E27FC236}">
                <a16:creationId xmlns:a16="http://schemas.microsoft.com/office/drawing/2014/main" id="{57CB72D1-4304-29C9-4530-AA7C52A8054A}"/>
              </a:ext>
            </a:extLst>
          </p:cNvPr>
          <p:cNvSpPr txBox="1"/>
          <p:nvPr/>
        </p:nvSpPr>
        <p:spPr>
          <a:xfrm>
            <a:off x="1441406" y="238902"/>
            <a:ext cx="7079691" cy="561856"/>
          </a:xfrm>
          <a:prstGeom prst="roundRect">
            <a:avLst/>
          </a:prstGeom>
          <a:noFill/>
          <a:ln>
            <a:no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defRPr/>
            </a:pPr>
            <a:r>
              <a:rPr lang="en-US" sz="3000" b="1" kern="0" dirty="0">
                <a:solidFill>
                  <a:srgbClr val="2F5496"/>
                </a:solidFill>
                <a:latin typeface="Trebuchet MS" panose="020B0603020202020204" pitchFamily="34" charset="0"/>
              </a:rPr>
              <a:t>STUDENT SUPPORTS FROM ISC </a:t>
            </a:r>
            <a:r>
              <a:rPr lang="en-US" sz="2000" b="1" kern="0" dirty="0">
                <a:solidFill>
                  <a:srgbClr val="2F5496"/>
                </a:solidFill>
                <a:latin typeface="Trebuchet MS" panose="020B0603020202020204" pitchFamily="34" charset="0"/>
              </a:rPr>
              <a:t>(cont’d)</a:t>
            </a:r>
            <a:endParaRPr lang="en-US" sz="3000" b="1" kern="0" dirty="0">
              <a:solidFill>
                <a:srgbClr val="2F5496"/>
              </a:solidFill>
              <a:latin typeface="Trebuchet MS" panose="020B0603020202020204" pitchFamily="34" charset="0"/>
            </a:endParaRPr>
          </a:p>
        </p:txBody>
      </p:sp>
      <p:grpSp>
        <p:nvGrpSpPr>
          <p:cNvPr id="27" name="Group 26">
            <a:extLst>
              <a:ext uri="{FF2B5EF4-FFF2-40B4-BE49-F238E27FC236}">
                <a16:creationId xmlns:a16="http://schemas.microsoft.com/office/drawing/2014/main" id="{D55E3300-6CBC-348B-D9F1-E7AADE7A930A}"/>
              </a:ext>
            </a:extLst>
          </p:cNvPr>
          <p:cNvGrpSpPr/>
          <p:nvPr/>
        </p:nvGrpSpPr>
        <p:grpSpPr>
          <a:xfrm>
            <a:off x="-384604" y="-831626"/>
            <a:ext cx="2181603" cy="3644389"/>
            <a:chOff x="-343649" y="-831809"/>
            <a:chExt cx="2181603" cy="3644389"/>
          </a:xfrm>
        </p:grpSpPr>
        <p:sp>
          <p:nvSpPr>
            <p:cNvPr id="28" name="Right Triangle 27">
              <a:extLst>
                <a:ext uri="{FF2B5EF4-FFF2-40B4-BE49-F238E27FC236}">
                  <a16:creationId xmlns:a16="http://schemas.microsoft.com/office/drawing/2014/main" id="{B34ABF89-82D4-187A-A56A-3FB5F9596E15}"/>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9" name="Right Triangle 28">
              <a:extLst>
                <a:ext uri="{FF2B5EF4-FFF2-40B4-BE49-F238E27FC236}">
                  <a16:creationId xmlns:a16="http://schemas.microsoft.com/office/drawing/2014/main" id="{148D0959-1E69-21A0-00DD-6FAB40941E71}"/>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0" name="Right Triangle 29">
              <a:extLst>
                <a:ext uri="{FF2B5EF4-FFF2-40B4-BE49-F238E27FC236}">
                  <a16:creationId xmlns:a16="http://schemas.microsoft.com/office/drawing/2014/main" id="{CCB5F3C3-19DE-4C25-43D0-F7EB060C02FC}"/>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pic>
        <p:nvPicPr>
          <p:cNvPr id="7" name="Graphic 6" descr="House outline">
            <a:extLst>
              <a:ext uri="{FF2B5EF4-FFF2-40B4-BE49-F238E27FC236}">
                <a16:creationId xmlns:a16="http://schemas.microsoft.com/office/drawing/2014/main" id="{7B9ADA46-CE1F-0165-6D70-49CE1E6C5DE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18143" y="1736407"/>
            <a:ext cx="914400" cy="914400"/>
          </a:xfrm>
          <a:prstGeom prst="rect">
            <a:avLst/>
          </a:prstGeom>
        </p:spPr>
      </p:pic>
      <p:grpSp>
        <p:nvGrpSpPr>
          <p:cNvPr id="5" name="Group 4">
            <a:extLst>
              <a:ext uri="{FF2B5EF4-FFF2-40B4-BE49-F238E27FC236}">
                <a16:creationId xmlns:a16="http://schemas.microsoft.com/office/drawing/2014/main" id="{C2F79896-CAF3-72BC-BEC6-182B448CD86F}"/>
              </a:ext>
            </a:extLst>
          </p:cNvPr>
          <p:cNvGrpSpPr/>
          <p:nvPr/>
        </p:nvGrpSpPr>
        <p:grpSpPr>
          <a:xfrm>
            <a:off x="3545372" y="1714995"/>
            <a:ext cx="443449" cy="439949"/>
            <a:chOff x="-1745795" y="2979058"/>
            <a:chExt cx="591265" cy="586599"/>
          </a:xfrm>
        </p:grpSpPr>
        <p:sp>
          <p:nvSpPr>
            <p:cNvPr id="12" name="Google Shape;8398;p58">
              <a:extLst>
                <a:ext uri="{FF2B5EF4-FFF2-40B4-BE49-F238E27FC236}">
                  <a16:creationId xmlns:a16="http://schemas.microsoft.com/office/drawing/2014/main" id="{CD51FFE0-06DB-D560-9A57-13BFE00446CE}"/>
                </a:ext>
              </a:extLst>
            </p:cNvPr>
            <p:cNvSpPr/>
            <p:nvPr/>
          </p:nvSpPr>
          <p:spPr>
            <a:xfrm>
              <a:off x="-1745795" y="2979058"/>
              <a:ext cx="591265" cy="586599"/>
            </a:xfrm>
            <a:custGeom>
              <a:avLst/>
              <a:gdLst/>
              <a:ahLst/>
              <a:cxnLst/>
              <a:rect l="l" t="t" r="r" b="b"/>
              <a:pathLst>
                <a:path w="11910" h="11816" extrusionOk="0">
                  <a:moveTo>
                    <a:pt x="5892" y="694"/>
                  </a:moveTo>
                  <a:cubicBezTo>
                    <a:pt x="7625" y="694"/>
                    <a:pt x="9043" y="2112"/>
                    <a:pt x="9043" y="3845"/>
                  </a:cubicBezTo>
                  <a:cubicBezTo>
                    <a:pt x="9043" y="5483"/>
                    <a:pt x="7751" y="6838"/>
                    <a:pt x="6081" y="6932"/>
                  </a:cubicBezTo>
                  <a:cubicBezTo>
                    <a:pt x="6018" y="6932"/>
                    <a:pt x="5987" y="6901"/>
                    <a:pt x="5924" y="6869"/>
                  </a:cubicBezTo>
                  <a:lnTo>
                    <a:pt x="5766" y="6711"/>
                  </a:lnTo>
                  <a:cubicBezTo>
                    <a:pt x="5297" y="6298"/>
                    <a:pt x="4683" y="6101"/>
                    <a:pt x="4072" y="6101"/>
                  </a:cubicBezTo>
                  <a:cubicBezTo>
                    <a:pt x="3985" y="6101"/>
                    <a:pt x="3899" y="6105"/>
                    <a:pt x="3813" y="6113"/>
                  </a:cubicBezTo>
                  <a:cubicBezTo>
                    <a:pt x="3151" y="5577"/>
                    <a:pt x="2773" y="4727"/>
                    <a:pt x="2773" y="3845"/>
                  </a:cubicBezTo>
                  <a:cubicBezTo>
                    <a:pt x="2773" y="2112"/>
                    <a:pt x="4191" y="694"/>
                    <a:pt x="5892" y="694"/>
                  </a:cubicBezTo>
                  <a:close/>
                  <a:moveTo>
                    <a:pt x="4171" y="6822"/>
                  </a:moveTo>
                  <a:cubicBezTo>
                    <a:pt x="4577" y="6822"/>
                    <a:pt x="4979" y="6964"/>
                    <a:pt x="5294" y="7247"/>
                  </a:cubicBezTo>
                  <a:cubicBezTo>
                    <a:pt x="5420" y="7373"/>
                    <a:pt x="5735" y="7657"/>
                    <a:pt x="5892" y="7657"/>
                  </a:cubicBezTo>
                  <a:lnTo>
                    <a:pt x="7972" y="7657"/>
                  </a:lnTo>
                  <a:cubicBezTo>
                    <a:pt x="8192" y="7657"/>
                    <a:pt x="8350" y="7814"/>
                    <a:pt x="8350" y="8003"/>
                  </a:cubicBezTo>
                  <a:cubicBezTo>
                    <a:pt x="8350" y="8192"/>
                    <a:pt x="8192" y="8350"/>
                    <a:pt x="7972" y="8350"/>
                  </a:cubicBezTo>
                  <a:lnTo>
                    <a:pt x="5514" y="8350"/>
                  </a:lnTo>
                  <a:cubicBezTo>
                    <a:pt x="5294" y="8350"/>
                    <a:pt x="5136" y="8507"/>
                    <a:pt x="5136" y="8728"/>
                  </a:cubicBezTo>
                  <a:cubicBezTo>
                    <a:pt x="5136" y="8917"/>
                    <a:pt x="5294" y="9074"/>
                    <a:pt x="5514" y="9074"/>
                  </a:cubicBezTo>
                  <a:lnTo>
                    <a:pt x="8224" y="9074"/>
                  </a:lnTo>
                  <a:cubicBezTo>
                    <a:pt x="8507" y="9074"/>
                    <a:pt x="8759" y="8948"/>
                    <a:pt x="8980" y="8759"/>
                  </a:cubicBezTo>
                  <a:lnTo>
                    <a:pt x="10492" y="7090"/>
                  </a:lnTo>
                  <a:cubicBezTo>
                    <a:pt x="10568" y="7033"/>
                    <a:pt x="10666" y="6987"/>
                    <a:pt x="10766" y="6987"/>
                  </a:cubicBezTo>
                  <a:cubicBezTo>
                    <a:pt x="10833" y="6987"/>
                    <a:pt x="10902" y="7008"/>
                    <a:pt x="10965" y="7058"/>
                  </a:cubicBezTo>
                  <a:cubicBezTo>
                    <a:pt x="11122" y="7184"/>
                    <a:pt x="11185" y="7373"/>
                    <a:pt x="11059" y="7531"/>
                  </a:cubicBezTo>
                  <a:lnTo>
                    <a:pt x="9389" y="9767"/>
                  </a:lnTo>
                  <a:cubicBezTo>
                    <a:pt x="9074" y="10209"/>
                    <a:pt x="8570" y="10492"/>
                    <a:pt x="8035" y="10492"/>
                  </a:cubicBezTo>
                  <a:lnTo>
                    <a:pt x="2773" y="10492"/>
                  </a:lnTo>
                  <a:lnTo>
                    <a:pt x="2773" y="7468"/>
                  </a:lnTo>
                  <a:lnTo>
                    <a:pt x="3025" y="7247"/>
                  </a:lnTo>
                  <a:cubicBezTo>
                    <a:pt x="3356" y="6964"/>
                    <a:pt x="3766" y="6822"/>
                    <a:pt x="4171" y="6822"/>
                  </a:cubicBezTo>
                  <a:close/>
                  <a:moveTo>
                    <a:pt x="1734" y="6932"/>
                  </a:moveTo>
                  <a:cubicBezTo>
                    <a:pt x="1923" y="6932"/>
                    <a:pt x="2080" y="7090"/>
                    <a:pt x="2080" y="7310"/>
                  </a:cubicBezTo>
                  <a:lnTo>
                    <a:pt x="2080" y="10807"/>
                  </a:lnTo>
                  <a:cubicBezTo>
                    <a:pt x="2080" y="10996"/>
                    <a:pt x="1923" y="11154"/>
                    <a:pt x="1734" y="11154"/>
                  </a:cubicBezTo>
                  <a:lnTo>
                    <a:pt x="662" y="11154"/>
                  </a:lnTo>
                  <a:lnTo>
                    <a:pt x="662" y="6932"/>
                  </a:lnTo>
                  <a:close/>
                  <a:moveTo>
                    <a:pt x="5924" y="1"/>
                  </a:moveTo>
                  <a:cubicBezTo>
                    <a:pt x="3844" y="1"/>
                    <a:pt x="2112" y="1734"/>
                    <a:pt x="2112" y="3845"/>
                  </a:cubicBezTo>
                  <a:cubicBezTo>
                    <a:pt x="2112" y="4790"/>
                    <a:pt x="2458" y="5672"/>
                    <a:pt x="3088" y="6396"/>
                  </a:cubicBezTo>
                  <a:cubicBezTo>
                    <a:pt x="2931" y="6459"/>
                    <a:pt x="2773" y="6585"/>
                    <a:pt x="2616" y="6711"/>
                  </a:cubicBezTo>
                  <a:cubicBezTo>
                    <a:pt x="2427" y="6428"/>
                    <a:pt x="2112" y="6270"/>
                    <a:pt x="1765" y="6270"/>
                  </a:cubicBezTo>
                  <a:lnTo>
                    <a:pt x="347" y="6270"/>
                  </a:lnTo>
                  <a:cubicBezTo>
                    <a:pt x="158" y="6270"/>
                    <a:pt x="1" y="6428"/>
                    <a:pt x="1" y="6585"/>
                  </a:cubicBezTo>
                  <a:lnTo>
                    <a:pt x="1" y="11469"/>
                  </a:lnTo>
                  <a:cubicBezTo>
                    <a:pt x="1" y="11658"/>
                    <a:pt x="158" y="11815"/>
                    <a:pt x="347" y="11815"/>
                  </a:cubicBezTo>
                  <a:lnTo>
                    <a:pt x="1765" y="11815"/>
                  </a:lnTo>
                  <a:cubicBezTo>
                    <a:pt x="2238" y="11815"/>
                    <a:pt x="2584" y="11563"/>
                    <a:pt x="2742" y="11122"/>
                  </a:cubicBezTo>
                  <a:lnTo>
                    <a:pt x="8035" y="11122"/>
                  </a:lnTo>
                  <a:cubicBezTo>
                    <a:pt x="8759" y="11122"/>
                    <a:pt x="9515" y="10776"/>
                    <a:pt x="9956" y="10146"/>
                  </a:cubicBezTo>
                  <a:lnTo>
                    <a:pt x="11595" y="7877"/>
                  </a:lnTo>
                  <a:cubicBezTo>
                    <a:pt x="11910" y="7468"/>
                    <a:pt x="11878" y="6838"/>
                    <a:pt x="11437" y="6459"/>
                  </a:cubicBezTo>
                  <a:cubicBezTo>
                    <a:pt x="11249" y="6301"/>
                    <a:pt x="11015" y="6221"/>
                    <a:pt x="10780" y="6221"/>
                  </a:cubicBezTo>
                  <a:cubicBezTo>
                    <a:pt x="10503" y="6221"/>
                    <a:pt x="10224" y="6332"/>
                    <a:pt x="10019" y="6554"/>
                  </a:cubicBezTo>
                  <a:lnTo>
                    <a:pt x="9011" y="7657"/>
                  </a:lnTo>
                  <a:cubicBezTo>
                    <a:pt x="8885" y="7247"/>
                    <a:pt x="8539" y="6932"/>
                    <a:pt x="8098" y="6932"/>
                  </a:cubicBezTo>
                  <a:cubicBezTo>
                    <a:pt x="8287" y="6838"/>
                    <a:pt x="8444" y="6680"/>
                    <a:pt x="8602" y="6522"/>
                  </a:cubicBezTo>
                  <a:cubicBezTo>
                    <a:pt x="9358" y="5798"/>
                    <a:pt x="9767" y="4821"/>
                    <a:pt x="9767" y="3845"/>
                  </a:cubicBezTo>
                  <a:cubicBezTo>
                    <a:pt x="9767" y="1734"/>
                    <a:pt x="8035" y="1"/>
                    <a:pt x="5924" y="1"/>
                  </a:cubicBezTo>
                  <a:close/>
                </a:path>
              </a:pathLst>
            </a:custGeom>
            <a:solidFill>
              <a:srgbClr val="2F5496"/>
            </a:solidFill>
            <a:ln>
              <a:solidFill>
                <a:srgbClr val="2F5496"/>
              </a:solid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3" name="Google Shape;8399;p58">
              <a:extLst>
                <a:ext uri="{FF2B5EF4-FFF2-40B4-BE49-F238E27FC236}">
                  <a16:creationId xmlns:a16="http://schemas.microsoft.com/office/drawing/2014/main" id="{9A820054-78BF-1B7A-8701-E1914C585B40}"/>
                </a:ext>
              </a:extLst>
            </p:cNvPr>
            <p:cNvSpPr/>
            <p:nvPr/>
          </p:nvSpPr>
          <p:spPr>
            <a:xfrm>
              <a:off x="-1506459" y="3047914"/>
              <a:ext cx="107927" cy="240875"/>
            </a:xfrm>
            <a:custGeom>
              <a:avLst/>
              <a:gdLst/>
              <a:ahLst/>
              <a:cxnLst/>
              <a:rect l="l" t="t" r="r" b="b"/>
              <a:pathLst>
                <a:path w="2174" h="4852" extrusionOk="0">
                  <a:moveTo>
                    <a:pt x="1071" y="0"/>
                  </a:moveTo>
                  <a:cubicBezTo>
                    <a:pt x="882" y="0"/>
                    <a:pt x="725" y="158"/>
                    <a:pt x="725" y="347"/>
                  </a:cubicBezTo>
                  <a:lnTo>
                    <a:pt x="725" y="756"/>
                  </a:lnTo>
                  <a:cubicBezTo>
                    <a:pt x="315" y="914"/>
                    <a:pt x="63" y="1292"/>
                    <a:pt x="63" y="1733"/>
                  </a:cubicBezTo>
                  <a:cubicBezTo>
                    <a:pt x="0" y="2332"/>
                    <a:pt x="473" y="2804"/>
                    <a:pt x="1071" y="2804"/>
                  </a:cubicBezTo>
                  <a:cubicBezTo>
                    <a:pt x="1260" y="2804"/>
                    <a:pt x="1418" y="2962"/>
                    <a:pt x="1418" y="3151"/>
                  </a:cubicBezTo>
                  <a:cubicBezTo>
                    <a:pt x="1418" y="3308"/>
                    <a:pt x="1355" y="3434"/>
                    <a:pt x="1229" y="3466"/>
                  </a:cubicBezTo>
                  <a:cubicBezTo>
                    <a:pt x="1185" y="3492"/>
                    <a:pt x="1140" y="3503"/>
                    <a:pt x="1093" y="3503"/>
                  </a:cubicBezTo>
                  <a:cubicBezTo>
                    <a:pt x="970" y="3503"/>
                    <a:pt x="839" y="3422"/>
                    <a:pt x="725" y="3308"/>
                  </a:cubicBezTo>
                  <a:cubicBezTo>
                    <a:pt x="662" y="3245"/>
                    <a:pt x="575" y="3214"/>
                    <a:pt x="488" y="3214"/>
                  </a:cubicBezTo>
                  <a:cubicBezTo>
                    <a:pt x="402" y="3214"/>
                    <a:pt x="315" y="3245"/>
                    <a:pt x="252" y="3308"/>
                  </a:cubicBezTo>
                  <a:cubicBezTo>
                    <a:pt x="126" y="3434"/>
                    <a:pt x="126" y="3655"/>
                    <a:pt x="252" y="3781"/>
                  </a:cubicBezTo>
                  <a:cubicBezTo>
                    <a:pt x="410" y="3938"/>
                    <a:pt x="567" y="4064"/>
                    <a:pt x="756" y="4096"/>
                  </a:cubicBezTo>
                  <a:lnTo>
                    <a:pt x="756" y="4505"/>
                  </a:lnTo>
                  <a:cubicBezTo>
                    <a:pt x="756" y="4694"/>
                    <a:pt x="914" y="4852"/>
                    <a:pt x="1103" y="4852"/>
                  </a:cubicBezTo>
                  <a:cubicBezTo>
                    <a:pt x="1323" y="4852"/>
                    <a:pt x="1481" y="4694"/>
                    <a:pt x="1481" y="4505"/>
                  </a:cubicBezTo>
                  <a:lnTo>
                    <a:pt x="1481" y="4096"/>
                  </a:lnTo>
                  <a:cubicBezTo>
                    <a:pt x="1481" y="4096"/>
                    <a:pt x="1512" y="4096"/>
                    <a:pt x="1512" y="4064"/>
                  </a:cubicBezTo>
                  <a:cubicBezTo>
                    <a:pt x="1890" y="3907"/>
                    <a:pt x="2142" y="3497"/>
                    <a:pt x="2142" y="3119"/>
                  </a:cubicBezTo>
                  <a:cubicBezTo>
                    <a:pt x="2142" y="2521"/>
                    <a:pt x="1670" y="2079"/>
                    <a:pt x="1103" y="2079"/>
                  </a:cubicBezTo>
                  <a:cubicBezTo>
                    <a:pt x="914" y="2079"/>
                    <a:pt x="756" y="1922"/>
                    <a:pt x="756" y="1733"/>
                  </a:cubicBezTo>
                  <a:cubicBezTo>
                    <a:pt x="756" y="1575"/>
                    <a:pt x="851" y="1449"/>
                    <a:pt x="1008" y="1418"/>
                  </a:cubicBezTo>
                  <a:cubicBezTo>
                    <a:pt x="1047" y="1405"/>
                    <a:pt x="1085" y="1399"/>
                    <a:pt x="1124" y="1399"/>
                  </a:cubicBezTo>
                  <a:cubicBezTo>
                    <a:pt x="1273" y="1399"/>
                    <a:pt x="1418" y="1494"/>
                    <a:pt x="1544" y="1670"/>
                  </a:cubicBezTo>
                  <a:cubicBezTo>
                    <a:pt x="1610" y="1753"/>
                    <a:pt x="1703" y="1792"/>
                    <a:pt x="1795" y="1792"/>
                  </a:cubicBezTo>
                  <a:cubicBezTo>
                    <a:pt x="1876" y="1792"/>
                    <a:pt x="1957" y="1761"/>
                    <a:pt x="2016" y="1701"/>
                  </a:cubicBezTo>
                  <a:cubicBezTo>
                    <a:pt x="2174" y="1575"/>
                    <a:pt x="2174" y="1323"/>
                    <a:pt x="2048" y="1229"/>
                  </a:cubicBezTo>
                  <a:cubicBezTo>
                    <a:pt x="1859" y="977"/>
                    <a:pt x="1670" y="819"/>
                    <a:pt x="1418" y="756"/>
                  </a:cubicBezTo>
                  <a:lnTo>
                    <a:pt x="1418" y="347"/>
                  </a:lnTo>
                  <a:cubicBezTo>
                    <a:pt x="1418" y="158"/>
                    <a:pt x="1260" y="0"/>
                    <a:pt x="1071" y="0"/>
                  </a:cubicBezTo>
                  <a:close/>
                </a:path>
              </a:pathLst>
            </a:custGeom>
            <a:solidFill>
              <a:srgbClr val="2F5496"/>
            </a:solidFill>
            <a:ln>
              <a:solidFill>
                <a:srgbClr val="2F5496"/>
              </a:solid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sp>
        <p:nvSpPr>
          <p:cNvPr id="2" name="TextBox 1">
            <a:extLst>
              <a:ext uri="{FF2B5EF4-FFF2-40B4-BE49-F238E27FC236}">
                <a16:creationId xmlns:a16="http://schemas.microsoft.com/office/drawing/2014/main" id="{66A0E9B9-66E9-7998-F383-CDD7A2ED1099}"/>
              </a:ext>
            </a:extLst>
          </p:cNvPr>
          <p:cNvSpPr txBox="1"/>
          <p:nvPr/>
        </p:nvSpPr>
        <p:spPr>
          <a:xfrm>
            <a:off x="4693943" y="3480146"/>
            <a:ext cx="3581400" cy="341632"/>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u="sng" dirty="0">
                <a:solidFill>
                  <a:srgbClr val="2F5496"/>
                </a:solidFill>
                <a:latin typeface="Trebuchet MS" panose="020B0603020202020204" pitchFamily="34" charset="0"/>
                <a:cs typeface="Segoe UI Semilight" panose="020B0402040204020203" pitchFamily="34" charset="0"/>
              </a:rPr>
              <a:t>MENSTRUAL PRODUCTS</a:t>
            </a:r>
          </a:p>
        </p:txBody>
      </p:sp>
      <p:sp>
        <p:nvSpPr>
          <p:cNvPr id="3" name="Rectangle 2">
            <a:extLst>
              <a:ext uri="{FF2B5EF4-FFF2-40B4-BE49-F238E27FC236}">
                <a16:creationId xmlns:a16="http://schemas.microsoft.com/office/drawing/2014/main" id="{9895780D-4756-F1CF-7D90-60C5F3EEC110}"/>
              </a:ext>
            </a:extLst>
          </p:cNvPr>
          <p:cNvSpPr/>
          <p:nvPr/>
        </p:nvSpPr>
        <p:spPr>
          <a:xfrm>
            <a:off x="4666958" y="3737065"/>
            <a:ext cx="4001842" cy="895630"/>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1600" b="1" dirty="0">
                <a:latin typeface="Trebuchet MS "/>
                <a:cs typeface="Segoe UI Semilight" panose="020B0402040204020203" pitchFamily="34" charset="0"/>
              </a:rPr>
              <a:t>$159 per eligible student per year </a:t>
            </a:r>
            <a:br>
              <a:rPr lang="en-US" sz="1600" b="1" dirty="0">
                <a:latin typeface="Trebuchet MS "/>
                <a:cs typeface="Segoe UI Semilight" panose="020B0402040204020203" pitchFamily="34" charset="0"/>
              </a:rPr>
            </a:br>
            <a:r>
              <a:rPr lang="en-US" sz="1400" dirty="0">
                <a:latin typeface="Trebuchet MS "/>
                <a:cs typeface="Segoe UI Semilight" panose="020B0402040204020203" pitchFamily="34" charset="0"/>
              </a:rPr>
              <a:t>Students aged 8 and up (adults included) reported as female or another gender on the Nominal Roll</a:t>
            </a:r>
          </a:p>
        </p:txBody>
      </p:sp>
      <p:cxnSp>
        <p:nvCxnSpPr>
          <p:cNvPr id="9" name="Straight Connector 8">
            <a:extLst>
              <a:ext uri="{FF2B5EF4-FFF2-40B4-BE49-F238E27FC236}">
                <a16:creationId xmlns:a16="http://schemas.microsoft.com/office/drawing/2014/main" id="{19333E95-FB34-6A43-7225-AB2FF8801A89}"/>
              </a:ext>
            </a:extLst>
          </p:cNvPr>
          <p:cNvCxnSpPr>
            <a:cxnSpLocks/>
          </p:cNvCxnSpPr>
          <p:nvPr/>
        </p:nvCxnSpPr>
        <p:spPr bwMode="auto">
          <a:xfrm flipH="1">
            <a:off x="4666957" y="3390337"/>
            <a:ext cx="4477043" cy="0"/>
          </a:xfrm>
          <a:prstGeom prst="line">
            <a:avLst/>
          </a:prstGeom>
          <a:solidFill>
            <a:srgbClr val="E5E5CC"/>
          </a:solidFill>
          <a:ln w="28575" cap="flat" cmpd="sng" algn="ctr">
            <a:solidFill>
              <a:srgbClr val="D9D9D9"/>
            </a:solidFill>
            <a:prstDash val="solid"/>
            <a:round/>
            <a:headEnd type="none" w="med" len="med"/>
            <a:tailEnd type="none" w="med" len="med"/>
          </a:ln>
          <a:effectLst/>
        </p:spPr>
      </p:cxnSp>
      <p:sp>
        <p:nvSpPr>
          <p:cNvPr id="14" name="Slide Number Placeholder 13">
            <a:extLst>
              <a:ext uri="{FF2B5EF4-FFF2-40B4-BE49-F238E27FC236}">
                <a16:creationId xmlns:a16="http://schemas.microsoft.com/office/drawing/2014/main" id="{B36B8209-2218-1DCD-44C6-4A0245CD75EF}"/>
              </a:ext>
            </a:extLst>
          </p:cNvPr>
          <p:cNvSpPr>
            <a:spLocks noGrp="1"/>
          </p:cNvSpPr>
          <p:nvPr>
            <p:ph type="sldNum" sz="quarter" idx="4"/>
          </p:nvPr>
        </p:nvSpPr>
        <p:spPr/>
        <p:txBody>
          <a:bodyPr/>
          <a:lstStyle/>
          <a:p>
            <a:pPr>
              <a:defRPr/>
            </a:pPr>
            <a:fld id="{E00B6E52-F07A-44C8-B7AE-D6EEC3D50429}" type="slidenum">
              <a:rPr lang="en-CA" smtClean="0"/>
              <a:pPr>
                <a:defRPr/>
              </a:pPr>
              <a:t>26</a:t>
            </a:fld>
            <a:endParaRPr lang="en-CA" dirty="0"/>
          </a:p>
        </p:txBody>
      </p:sp>
    </p:spTree>
    <p:extLst>
      <p:ext uri="{BB962C8B-B14F-4D97-AF65-F5344CB8AC3E}">
        <p14:creationId xmlns:p14="http://schemas.microsoft.com/office/powerpoint/2010/main" val="3995348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right)">
                                      <p:cBhvr>
                                        <p:cTn id="24" dur="500"/>
                                        <p:tgtEl>
                                          <p:spTgt spid="9"/>
                                        </p:tgtEl>
                                      </p:cBhvr>
                                    </p:animEffect>
                                  </p:childTnLst>
                                </p:cTn>
                              </p:par>
                              <p:par>
                                <p:cTn id="25" presetID="2" presetClass="entr" presetSubtype="2"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1000" fill="hold"/>
                                        <p:tgtEl>
                                          <p:spTgt spid="11"/>
                                        </p:tgtEl>
                                        <p:attrNameLst>
                                          <p:attrName>ppt_x</p:attrName>
                                        </p:attrNameLst>
                                      </p:cBhvr>
                                      <p:tavLst>
                                        <p:tav tm="0">
                                          <p:val>
                                            <p:strVal val="1+#ppt_w/2"/>
                                          </p:val>
                                        </p:tav>
                                        <p:tav tm="100000">
                                          <p:val>
                                            <p:strVal val="#ppt_x"/>
                                          </p:val>
                                        </p:tav>
                                      </p:tavLst>
                                    </p:anim>
                                    <p:anim calcmode="lin" valueType="num">
                                      <p:cBhvr additive="base">
                                        <p:cTn id="28" dur="1000" fill="hold"/>
                                        <p:tgtEl>
                                          <p:spTgt spid="1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1000" fill="hold"/>
                                        <p:tgtEl>
                                          <p:spTgt spid="2"/>
                                        </p:tgtEl>
                                        <p:attrNameLst>
                                          <p:attrName>ppt_x</p:attrName>
                                        </p:attrNameLst>
                                      </p:cBhvr>
                                      <p:tavLst>
                                        <p:tav tm="0">
                                          <p:val>
                                            <p:strVal val="1+#ppt_w/2"/>
                                          </p:val>
                                        </p:tav>
                                        <p:tav tm="100000">
                                          <p:val>
                                            <p:strVal val="#ppt_x"/>
                                          </p:val>
                                        </p:tav>
                                      </p:tavLst>
                                    </p:anim>
                                    <p:anim calcmode="lin" valueType="num">
                                      <p:cBhvr additive="base">
                                        <p:cTn id="32" dur="1000" fill="hold"/>
                                        <p:tgtEl>
                                          <p:spTgt spid="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1+#ppt_w/2"/>
                                          </p:val>
                                        </p:tav>
                                        <p:tav tm="100000">
                                          <p:val>
                                            <p:strVal val="#ppt_x"/>
                                          </p:val>
                                        </p:tav>
                                      </p:tavLst>
                                    </p:anim>
                                    <p:anim calcmode="lin" valueType="num">
                                      <p:cBhvr additive="base">
                                        <p:cTn id="36" dur="1000" fill="hold"/>
                                        <p:tgtEl>
                                          <p:spTgt spid="10"/>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1000" fill="hold"/>
                                        <p:tgtEl>
                                          <p:spTgt spid="7"/>
                                        </p:tgtEl>
                                        <p:attrNameLst>
                                          <p:attrName>ppt_x</p:attrName>
                                        </p:attrNameLst>
                                      </p:cBhvr>
                                      <p:tavLst>
                                        <p:tav tm="0">
                                          <p:val>
                                            <p:strVal val="1+#ppt_w/2"/>
                                          </p:val>
                                        </p:tav>
                                        <p:tav tm="100000">
                                          <p:val>
                                            <p:strVal val="#ppt_x"/>
                                          </p:val>
                                        </p:tav>
                                      </p:tavLst>
                                    </p:anim>
                                    <p:anim calcmode="lin" valueType="num">
                                      <p:cBhvr additive="base">
                                        <p:cTn id="40" dur="1000" fill="hold"/>
                                        <p:tgtEl>
                                          <p:spTgt spid="7"/>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1000" fill="hold"/>
                                        <p:tgtEl>
                                          <p:spTgt spid="3"/>
                                        </p:tgtEl>
                                        <p:attrNameLst>
                                          <p:attrName>ppt_x</p:attrName>
                                        </p:attrNameLst>
                                      </p:cBhvr>
                                      <p:tavLst>
                                        <p:tav tm="0">
                                          <p:val>
                                            <p:strVal val="1+#ppt_w/2"/>
                                          </p:val>
                                        </p:tav>
                                        <p:tav tm="100000">
                                          <p:val>
                                            <p:strVal val="#ppt_x"/>
                                          </p:val>
                                        </p:tav>
                                      </p:tavLst>
                                    </p:anim>
                                    <p:anim calcmode="lin" valueType="num">
                                      <p:cBhvr additive="base">
                                        <p:cTn id="4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8" grpId="0"/>
      <p:bldP spid="11" grpId="0"/>
      <p:bldP spid="2"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1600201" y="4730817"/>
            <a:ext cx="5456003" cy="203133"/>
          </a:xfrm>
          <a:prstGeom prst="rect">
            <a:avLst/>
          </a:prstGeom>
          <a:noFill/>
        </p:spPr>
        <p:txBody>
          <a:bodyPr wrap="square" rtlCol="0">
            <a:spAutoFit/>
          </a:bodyPr>
          <a:lstStyle/>
          <a:p>
            <a:r>
              <a:rPr lang="en-US" sz="800" dirty="0">
                <a:solidFill>
                  <a:srgbClr val="31333B"/>
                </a:solidFill>
                <a:latin typeface="Segoe UI Semilight" panose="020B0402040204020203" pitchFamily="34" charset="0"/>
                <a:cs typeface="Segoe UI Semilight" panose="020B0402040204020203" pitchFamily="34" charset="0"/>
              </a:rPr>
              <a:t>See ISC’s Nominal Roll Instructions for more details.</a:t>
            </a:r>
          </a:p>
        </p:txBody>
      </p:sp>
      <p:sp>
        <p:nvSpPr>
          <p:cNvPr id="18" name="Right Triangle 17"/>
          <p:cNvSpPr/>
          <p:nvPr/>
        </p:nvSpPr>
        <p:spPr>
          <a:xfrm rot="5400000">
            <a:off x="-1337818" y="427122"/>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 name="Slide Number Placeholder 2">
            <a:extLst>
              <a:ext uri="{FF2B5EF4-FFF2-40B4-BE49-F238E27FC236}">
                <a16:creationId xmlns:a16="http://schemas.microsoft.com/office/drawing/2014/main" id="{16E89217-ED7E-4551-B447-446BC96EE55B}"/>
              </a:ext>
            </a:extLst>
          </p:cNvPr>
          <p:cNvSpPr>
            <a:spLocks noGrp="1"/>
          </p:cNvSpPr>
          <p:nvPr>
            <p:ph type="sldNum" sz="quarter" idx="4"/>
          </p:nvPr>
        </p:nvSpPr>
        <p:spPr/>
        <p:txBody>
          <a:bodyPr/>
          <a:lstStyle/>
          <a:p>
            <a:pPr>
              <a:defRPr/>
            </a:pPr>
            <a:fld id="{E00B6E52-F07A-44C8-B7AE-D6EEC3D50429}" type="slidenum">
              <a:rPr lang="en-CA" smtClean="0"/>
              <a:pPr>
                <a:defRPr/>
              </a:pPr>
              <a:t>27</a:t>
            </a:fld>
            <a:endParaRPr lang="en-CA" dirty="0"/>
          </a:p>
        </p:txBody>
      </p:sp>
      <p:sp>
        <p:nvSpPr>
          <p:cNvPr id="5" name="Rectangle 4">
            <a:extLst>
              <a:ext uri="{FF2B5EF4-FFF2-40B4-BE49-F238E27FC236}">
                <a16:creationId xmlns:a16="http://schemas.microsoft.com/office/drawing/2014/main" id="{00C69761-7DFB-CAB4-D2B4-BD180B03DCF3}"/>
              </a:ext>
            </a:extLst>
          </p:cNvPr>
          <p:cNvSpPr/>
          <p:nvPr/>
        </p:nvSpPr>
        <p:spPr>
          <a:xfrm>
            <a:off x="511154" y="1368293"/>
            <a:ext cx="8026067" cy="3464090"/>
          </a:xfrm>
          <a:prstGeom prst="rect">
            <a:avLst/>
          </a:prstGeom>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50" marR="0" indent="-285750">
              <a:spcBef>
                <a:spcPts val="0"/>
              </a:spcBef>
              <a:spcAft>
                <a:spcPts val="0"/>
              </a:spcAft>
              <a:buFont typeface="Arial" panose="020B0604020202020204" pitchFamily="34" charset="0"/>
              <a:buChar char="•"/>
            </a:pPr>
            <a:endParaRPr lang="en-US" sz="1600" dirty="0">
              <a:latin typeface="+mj-lt"/>
              <a:ea typeface="Calibri" panose="020F0502020204030204" pitchFamily="34" charset="0"/>
              <a:cs typeface="Times New Roman"/>
            </a:endParaRPr>
          </a:p>
          <a:p>
            <a:pPr marR="0">
              <a:spcBef>
                <a:spcPts val="0"/>
              </a:spcBef>
              <a:spcAft>
                <a:spcPts val="0"/>
              </a:spcAft>
            </a:pPr>
            <a:r>
              <a:rPr lang="en-US" sz="1600" b="1" dirty="0">
                <a:latin typeface="Trebuchet MS "/>
                <a:ea typeface="Calibri" panose="020F0502020204030204" pitchFamily="34" charset="0"/>
                <a:cs typeface="Times New Roman"/>
              </a:rPr>
              <a:t>Tuition</a:t>
            </a:r>
          </a:p>
          <a:p>
            <a:pPr marL="895335" lvl="1" indent="-285750">
              <a:spcBef>
                <a:spcPts val="0"/>
              </a:spcBef>
              <a:spcAft>
                <a:spcPts val="0"/>
              </a:spcAft>
              <a:buFont typeface="Arial" panose="020B0604020202020204" pitchFamily="34" charset="0"/>
              <a:buChar char="•"/>
            </a:pPr>
            <a:r>
              <a:rPr lang="en-US" sz="1600" dirty="0">
                <a:latin typeface="Trebuchet MS "/>
                <a:ea typeface="Calibri" panose="020F0502020204030204" pitchFamily="34" charset="0"/>
                <a:cs typeface="Times New Roman"/>
              </a:rPr>
              <a:t>Based on the </a:t>
            </a:r>
            <a:r>
              <a:rPr lang="en-US" sz="1600" dirty="0">
                <a:latin typeface="Trebuchet MS "/>
                <a:cs typeface="Segoe UI Semilight" panose="020B0402040204020203" pitchFamily="34" charset="0"/>
                <a:hlinkClick r:id="rId3"/>
              </a:rPr>
              <a:t>First Nations Student Rate</a:t>
            </a:r>
            <a:r>
              <a:rPr lang="en-US" sz="1600" dirty="0">
                <a:latin typeface="Trebuchet MS "/>
                <a:cs typeface="Segoe UI Semilight" panose="020B0402040204020203" pitchFamily="34" charset="0"/>
              </a:rPr>
              <a:t> (formerly First Nations Billing Rate and First Nations Block Rate), which includes Inclusive Education funding. </a:t>
            </a:r>
          </a:p>
          <a:p>
            <a:pPr marR="0">
              <a:spcBef>
                <a:spcPts val="0"/>
              </a:spcBef>
              <a:spcAft>
                <a:spcPts val="0"/>
              </a:spcAft>
            </a:pPr>
            <a:endParaRPr lang="en-US" sz="1600" dirty="0">
              <a:latin typeface="Trebuchet MS "/>
              <a:cs typeface="Segoe UI Semilight" panose="020B0402040204020203" pitchFamily="34" charset="0"/>
            </a:endParaRPr>
          </a:p>
          <a:p>
            <a:pPr marR="0">
              <a:spcBef>
                <a:spcPts val="0"/>
              </a:spcBef>
              <a:spcAft>
                <a:spcPts val="0"/>
              </a:spcAft>
            </a:pPr>
            <a:r>
              <a:rPr lang="en-US" sz="1600" b="1" dirty="0">
                <a:latin typeface="Trebuchet MS "/>
                <a:cs typeface="Segoe UI Semilight" panose="020B0402040204020203" pitchFamily="34" charset="0"/>
              </a:rPr>
              <a:t>Student Supports </a:t>
            </a:r>
          </a:p>
          <a:p>
            <a:pPr marL="628650" lvl="1" indent="-171450">
              <a:spcBef>
                <a:spcPts val="0"/>
              </a:spcBef>
              <a:spcAft>
                <a:spcPts val="0"/>
              </a:spcAft>
              <a:buFont typeface="Arial" panose="020B0604020202020204" pitchFamily="34" charset="0"/>
              <a:buChar char="•"/>
            </a:pPr>
            <a:r>
              <a:rPr lang="en-US" sz="1600" dirty="0">
                <a:latin typeface="Trebuchet MS "/>
                <a:cs typeface="Segoe UI Semilight" panose="020B0402040204020203" pitchFamily="34" charset="0"/>
              </a:rPr>
              <a:t>Comprehensive Instructional </a:t>
            </a:r>
          </a:p>
          <a:p>
            <a:pPr marL="628650" lvl="1" indent="-171450">
              <a:spcBef>
                <a:spcPts val="0"/>
              </a:spcBef>
              <a:spcAft>
                <a:spcPts val="0"/>
              </a:spcAft>
              <a:buFont typeface="Arial" panose="020B0604020202020204" pitchFamily="34" charset="0"/>
              <a:buChar char="•"/>
            </a:pPr>
            <a:r>
              <a:rPr lang="en-US" sz="1600" dirty="0">
                <a:latin typeface="Trebuchet MS "/>
                <a:cs typeface="Segoe UI Semilight" panose="020B0402040204020203" pitchFamily="34" charset="0"/>
              </a:rPr>
              <a:t>Financial Assistance</a:t>
            </a:r>
          </a:p>
          <a:p>
            <a:pPr marL="628650" lvl="1" indent="-171450">
              <a:spcBef>
                <a:spcPts val="0"/>
              </a:spcBef>
              <a:spcAft>
                <a:spcPts val="0"/>
              </a:spcAft>
              <a:buFont typeface="Arial" panose="020B0604020202020204" pitchFamily="34" charset="0"/>
              <a:buChar char="•"/>
            </a:pPr>
            <a:r>
              <a:rPr lang="en-US" sz="1600" dirty="0">
                <a:latin typeface="Trebuchet MS "/>
                <a:cs typeface="Segoe UI Semilight" panose="020B0402040204020203" pitchFamily="34" charset="0"/>
              </a:rPr>
              <a:t>Guidance and Counselling</a:t>
            </a:r>
          </a:p>
          <a:p>
            <a:pPr marL="628650" lvl="1" indent="-171450">
              <a:spcBef>
                <a:spcPts val="0"/>
              </a:spcBef>
              <a:spcAft>
                <a:spcPts val="0"/>
              </a:spcAft>
              <a:buFont typeface="Arial" panose="020B0604020202020204" pitchFamily="34" charset="0"/>
              <a:buChar char="•"/>
            </a:pPr>
            <a:r>
              <a:rPr lang="en-US" sz="1600" dirty="0">
                <a:latin typeface="Trebuchet MS "/>
                <a:cs typeface="Segoe UI Semilight" panose="020B0402040204020203" pitchFamily="34" charset="0"/>
              </a:rPr>
              <a:t>Ancillary</a:t>
            </a:r>
          </a:p>
          <a:p>
            <a:pPr marL="628650" lvl="1" indent="-171450" fontAlgn="auto">
              <a:lnSpc>
                <a:spcPct val="100000"/>
              </a:lnSpc>
              <a:spcBef>
                <a:spcPts val="0"/>
              </a:spcBef>
              <a:spcAft>
                <a:spcPts val="0"/>
              </a:spcAft>
              <a:buFont typeface="Arial" panose="020B0604020202020204" pitchFamily="34" charset="0"/>
              <a:buChar char="•"/>
              <a:defRPr/>
            </a:pPr>
            <a:r>
              <a:rPr lang="en-US" sz="1600" dirty="0">
                <a:latin typeface="Trebuchet MS "/>
              </a:rPr>
              <a:t>Menstrual Products (</a:t>
            </a:r>
            <a:r>
              <a:rPr lang="en-US" sz="1600" i="1" dirty="0">
                <a:latin typeface="Trebuchet MS "/>
              </a:rPr>
              <a:t>age 8+ incl. adults, identifying as female/non-binary</a:t>
            </a:r>
            <a:r>
              <a:rPr lang="en-US" sz="1600" dirty="0">
                <a:latin typeface="Trebuchet MS "/>
              </a:rPr>
              <a:t>)</a:t>
            </a:r>
          </a:p>
          <a:p>
            <a:pPr marL="628650" lvl="1" indent="-171450">
              <a:spcBef>
                <a:spcPts val="0"/>
              </a:spcBef>
              <a:spcAft>
                <a:spcPts val="0"/>
              </a:spcAft>
              <a:buFont typeface="Arial" panose="020B0604020202020204" pitchFamily="34" charset="0"/>
              <a:buChar char="•"/>
            </a:pPr>
            <a:r>
              <a:rPr lang="en-US" sz="1600" dirty="0">
                <a:latin typeface="Trebuchet MS "/>
                <a:cs typeface="Segoe UI Semilight" panose="020B0402040204020203" pitchFamily="34" charset="0"/>
              </a:rPr>
              <a:t>Potential for accommodation up to age 21 (</a:t>
            </a:r>
            <a:r>
              <a:rPr lang="en-US" sz="1600" i="1" dirty="0">
                <a:latin typeface="Trebuchet MS "/>
                <a:cs typeface="Segoe UI Semilight" panose="020B0402040204020203" pitchFamily="34" charset="0"/>
              </a:rPr>
              <a:t>age 22+ are not eligible</a:t>
            </a:r>
            <a:r>
              <a:rPr lang="en-US" sz="1600" dirty="0">
                <a:latin typeface="Trebuchet MS "/>
                <a:cs typeface="Segoe UI Semilight" panose="020B0402040204020203" pitchFamily="34" charset="0"/>
              </a:rPr>
              <a:t>) </a:t>
            </a:r>
          </a:p>
          <a:p>
            <a:pPr marL="285750" marR="0" indent="-285750">
              <a:spcBef>
                <a:spcPts val="0"/>
              </a:spcBef>
              <a:spcAft>
                <a:spcPts val="0"/>
              </a:spcAft>
              <a:buFont typeface="Arial" panose="020B0604020202020204" pitchFamily="34" charset="0"/>
              <a:buChar char="•"/>
            </a:pPr>
            <a:endParaRPr lang="en-US" sz="1600" dirty="0">
              <a:latin typeface="Trebuchet MS" panose="020B0603020202020204" pitchFamily="34" charset="0"/>
              <a:cs typeface="Segoe UI Semilight" panose="020B0402040204020203" pitchFamily="34" charset="0"/>
            </a:endParaRPr>
          </a:p>
          <a:p>
            <a:pPr marL="285750" marR="0" indent="-285750">
              <a:spcBef>
                <a:spcPts val="0"/>
              </a:spcBef>
              <a:spcAft>
                <a:spcPts val="0"/>
              </a:spcAft>
              <a:buFont typeface="Arial" panose="020B0604020202020204" pitchFamily="34" charset="0"/>
              <a:buChar char="•"/>
            </a:pPr>
            <a:endParaRPr lang="en-US" sz="1600" dirty="0">
              <a:latin typeface="Trebuchet MS" panose="020B0603020202020204" pitchFamily="34" charset="0"/>
              <a:ea typeface="Times New Roman" panose="02020603050405020304" pitchFamily="18" charset="0"/>
              <a:cs typeface="Segoe UI Semilight" panose="020B0402040204020203" pitchFamily="34" charset="0"/>
            </a:endParaRPr>
          </a:p>
          <a:p>
            <a:pPr>
              <a:lnSpc>
                <a:spcPct val="107000"/>
              </a:lnSpc>
              <a:spcBef>
                <a:spcPts val="0"/>
              </a:spcBef>
              <a:spcAft>
                <a:spcPts val="0"/>
              </a:spcAft>
            </a:pPr>
            <a:endParaRPr lang="en-US" sz="1600" dirty="0">
              <a:solidFill>
                <a:srgbClr val="767171"/>
              </a:solidFill>
              <a:latin typeface="+mj-lt"/>
              <a:ea typeface="Calibri" panose="020F0502020204030204" pitchFamily="34" charset="0"/>
              <a:cs typeface="Times New Roman"/>
            </a:endParaRPr>
          </a:p>
        </p:txBody>
      </p:sp>
      <p:sp>
        <p:nvSpPr>
          <p:cNvPr id="4" name="Title 7">
            <a:extLst>
              <a:ext uri="{FF2B5EF4-FFF2-40B4-BE49-F238E27FC236}">
                <a16:creationId xmlns:a16="http://schemas.microsoft.com/office/drawing/2014/main" id="{E2301C96-5437-4987-C994-C6BB139F506B}"/>
              </a:ext>
            </a:extLst>
          </p:cNvPr>
          <p:cNvSpPr txBox="1">
            <a:spLocks/>
          </p:cNvSpPr>
          <p:nvPr/>
        </p:nvSpPr>
        <p:spPr>
          <a:xfrm>
            <a:off x="1216945" y="367329"/>
            <a:ext cx="6990994" cy="422380"/>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ts val="2475"/>
              </a:lnSpc>
            </a:pPr>
            <a:r>
              <a:rPr lang="en-US" sz="3000" kern="0" dirty="0">
                <a:solidFill>
                  <a:srgbClr val="2F5496"/>
                </a:solidFill>
                <a:latin typeface="Trebuchet MS" panose="020B0603020202020204" pitchFamily="34" charset="0"/>
              </a:rPr>
              <a:t>TUITION AND STUDENT SUPPORTS</a:t>
            </a:r>
          </a:p>
        </p:txBody>
      </p:sp>
      <p:grpSp>
        <p:nvGrpSpPr>
          <p:cNvPr id="6" name="Group 5">
            <a:extLst>
              <a:ext uri="{FF2B5EF4-FFF2-40B4-BE49-F238E27FC236}">
                <a16:creationId xmlns:a16="http://schemas.microsoft.com/office/drawing/2014/main" id="{5A5CF11D-E89A-94B4-66B6-AA2ACCB45D55}"/>
              </a:ext>
            </a:extLst>
          </p:cNvPr>
          <p:cNvGrpSpPr/>
          <p:nvPr/>
        </p:nvGrpSpPr>
        <p:grpSpPr>
          <a:xfrm>
            <a:off x="-839848" y="-924852"/>
            <a:ext cx="2181603" cy="3644389"/>
            <a:chOff x="-343649" y="-831809"/>
            <a:chExt cx="2181603" cy="3644389"/>
          </a:xfrm>
        </p:grpSpPr>
        <p:sp>
          <p:nvSpPr>
            <p:cNvPr id="7" name="Right Triangle 6">
              <a:extLst>
                <a:ext uri="{FF2B5EF4-FFF2-40B4-BE49-F238E27FC236}">
                  <a16:creationId xmlns:a16="http://schemas.microsoft.com/office/drawing/2014/main" id="{8CFA3EEA-4052-ED5E-51C2-B216E8D90CAC}"/>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ight Triangle 7">
              <a:extLst>
                <a:ext uri="{FF2B5EF4-FFF2-40B4-BE49-F238E27FC236}">
                  <a16:creationId xmlns:a16="http://schemas.microsoft.com/office/drawing/2014/main" id="{41C0A7FE-53E8-FD7D-DC4A-7B4B3598991A}"/>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9" name="Right Triangle 8">
              <a:extLst>
                <a:ext uri="{FF2B5EF4-FFF2-40B4-BE49-F238E27FC236}">
                  <a16:creationId xmlns:a16="http://schemas.microsoft.com/office/drawing/2014/main" id="{82B2A8A0-D78D-A253-FEDF-BDECE41BD7D9}"/>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2" name="Title 7">
            <a:extLst>
              <a:ext uri="{FF2B5EF4-FFF2-40B4-BE49-F238E27FC236}">
                <a16:creationId xmlns:a16="http://schemas.microsoft.com/office/drawing/2014/main" id="{B18B2303-6FCB-E7CA-586D-312E5E2C6D3E}"/>
              </a:ext>
            </a:extLst>
          </p:cNvPr>
          <p:cNvSpPr txBox="1">
            <a:spLocks/>
          </p:cNvSpPr>
          <p:nvPr/>
        </p:nvSpPr>
        <p:spPr>
          <a:xfrm>
            <a:off x="1365849" y="737369"/>
            <a:ext cx="6842090" cy="569937"/>
          </a:xfrm>
          <a:prstGeom prst="roundRect">
            <a:avLst/>
          </a:prstGeom>
          <a:solidFill>
            <a:srgbClr val="FFDD7D"/>
          </a:solidFill>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ct val="100000"/>
              </a:lnSpc>
            </a:pPr>
            <a:r>
              <a:rPr lang="en-US" sz="1400" kern="0" dirty="0">
                <a:solidFill>
                  <a:srgbClr val="2F5496"/>
                </a:solidFill>
                <a:latin typeface="Trebuchet MS" panose="020B0603020202020204" pitchFamily="34" charset="0"/>
              </a:rPr>
              <a:t>STUDENTS ATTENDING </a:t>
            </a:r>
            <a:r>
              <a:rPr lang="en-US" sz="1400" u="sng" kern="0" dirty="0">
                <a:solidFill>
                  <a:srgbClr val="2F5496"/>
                </a:solidFill>
                <a:latin typeface="Trebuchet MS" panose="020B0603020202020204" pitchFamily="34" charset="0"/>
              </a:rPr>
              <a:t>PUBLIC SCHOOLS OR INDEPENDENT (PRIVATE) SCHOOLS OFF-RESERVE</a:t>
            </a:r>
          </a:p>
        </p:txBody>
      </p:sp>
    </p:spTree>
    <p:extLst>
      <p:ext uri="{BB962C8B-B14F-4D97-AF65-F5344CB8AC3E}">
        <p14:creationId xmlns:p14="http://schemas.microsoft.com/office/powerpoint/2010/main" val="1384119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1000"/>
                                        <p:tgtEl>
                                          <p:spTgt spid="5">
                                            <p:txEl>
                                              <p:pRg st="4" end="4"/>
                                            </p:txEl>
                                          </p:spTgt>
                                        </p:tgtEl>
                                      </p:cBhvr>
                                    </p:animEffect>
                                    <p:anim calcmode="lin" valueType="num">
                                      <p:cBhvr>
                                        <p:cTn id="22"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fade">
                                      <p:cBhvr>
                                        <p:cTn id="28" dur="1000"/>
                                        <p:tgtEl>
                                          <p:spTgt spid="5">
                                            <p:txEl>
                                              <p:pRg st="5" end="5"/>
                                            </p:txEl>
                                          </p:spTgt>
                                        </p:tgtEl>
                                      </p:cBhvr>
                                    </p:animEffect>
                                    <p:anim calcmode="lin" valueType="num">
                                      <p:cBhvr>
                                        <p:cTn id="29"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animEffect transition="in" filter="fade">
                                      <p:cBhvr>
                                        <p:cTn id="35" dur="1000"/>
                                        <p:tgtEl>
                                          <p:spTgt spid="5">
                                            <p:txEl>
                                              <p:pRg st="6" end="6"/>
                                            </p:txEl>
                                          </p:spTgt>
                                        </p:tgtEl>
                                      </p:cBhvr>
                                    </p:animEffect>
                                    <p:anim calcmode="lin" valueType="num">
                                      <p:cBhvr>
                                        <p:cTn id="36"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fade">
                                      <p:cBhvr>
                                        <p:cTn id="42" dur="1000"/>
                                        <p:tgtEl>
                                          <p:spTgt spid="5">
                                            <p:txEl>
                                              <p:pRg st="7" end="7"/>
                                            </p:txEl>
                                          </p:spTgt>
                                        </p:tgtEl>
                                      </p:cBhvr>
                                    </p:animEffect>
                                    <p:anim calcmode="lin" valueType="num">
                                      <p:cBhvr>
                                        <p:cTn id="43"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xEl>
                                              <p:pRg st="8" end="8"/>
                                            </p:txEl>
                                          </p:spTgt>
                                        </p:tgtEl>
                                        <p:attrNameLst>
                                          <p:attrName>style.visibility</p:attrName>
                                        </p:attrNameLst>
                                      </p:cBhvr>
                                      <p:to>
                                        <p:strVal val="visible"/>
                                      </p:to>
                                    </p:set>
                                    <p:animEffect transition="in" filter="fade">
                                      <p:cBhvr>
                                        <p:cTn id="49" dur="1000"/>
                                        <p:tgtEl>
                                          <p:spTgt spid="5">
                                            <p:txEl>
                                              <p:pRg st="8" end="8"/>
                                            </p:txEl>
                                          </p:spTgt>
                                        </p:tgtEl>
                                      </p:cBhvr>
                                    </p:animEffect>
                                    <p:anim calcmode="lin" valueType="num">
                                      <p:cBhvr>
                                        <p:cTn id="50" dur="10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5">
                                            <p:txEl>
                                              <p:pRg st="9" end="9"/>
                                            </p:txEl>
                                          </p:spTgt>
                                        </p:tgtEl>
                                        <p:attrNameLst>
                                          <p:attrName>style.visibility</p:attrName>
                                        </p:attrNameLst>
                                      </p:cBhvr>
                                      <p:to>
                                        <p:strVal val="visible"/>
                                      </p:to>
                                    </p:set>
                                    <p:animEffect transition="in" filter="fade">
                                      <p:cBhvr>
                                        <p:cTn id="56" dur="1000"/>
                                        <p:tgtEl>
                                          <p:spTgt spid="5">
                                            <p:txEl>
                                              <p:pRg st="9" end="9"/>
                                            </p:txEl>
                                          </p:spTgt>
                                        </p:tgtEl>
                                      </p:cBhvr>
                                    </p:animEffect>
                                    <p:anim calcmode="lin" valueType="num">
                                      <p:cBhvr>
                                        <p:cTn id="57" dur="1000" fill="hold"/>
                                        <p:tgtEl>
                                          <p:spTgt spid="5">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5">
                                            <p:txEl>
                                              <p:pRg st="10" end="10"/>
                                            </p:txEl>
                                          </p:spTgt>
                                        </p:tgtEl>
                                        <p:attrNameLst>
                                          <p:attrName>style.visibility</p:attrName>
                                        </p:attrNameLst>
                                      </p:cBhvr>
                                      <p:to>
                                        <p:strVal val="visible"/>
                                      </p:to>
                                    </p:set>
                                    <p:animEffect transition="in" filter="fade">
                                      <p:cBhvr>
                                        <p:cTn id="63" dur="1000"/>
                                        <p:tgtEl>
                                          <p:spTgt spid="5">
                                            <p:txEl>
                                              <p:pRg st="10" end="10"/>
                                            </p:txEl>
                                          </p:spTgt>
                                        </p:tgtEl>
                                      </p:cBhvr>
                                    </p:animEffect>
                                    <p:anim calcmode="lin" valueType="num">
                                      <p:cBhvr>
                                        <p:cTn id="64" dur="1000" fill="hold"/>
                                        <p:tgtEl>
                                          <p:spTgt spid="5">
                                            <p:txEl>
                                              <p:pRg st="10" end="10"/>
                                            </p:txEl>
                                          </p:spTgt>
                                        </p:tgtEl>
                                        <p:attrNameLst>
                                          <p:attrName>ppt_x</p:attrName>
                                        </p:attrNameLst>
                                      </p:cBhvr>
                                      <p:tavLst>
                                        <p:tav tm="0">
                                          <p:val>
                                            <p:strVal val="#ppt_x"/>
                                          </p:val>
                                        </p:tav>
                                        <p:tav tm="100000">
                                          <p:val>
                                            <p:strVal val="#ppt_x"/>
                                          </p:val>
                                        </p:tav>
                                      </p:tavLst>
                                    </p:anim>
                                    <p:anim calcmode="lin" valueType="num">
                                      <p:cBhvr>
                                        <p:cTn id="65" dur="1000" fill="hold"/>
                                        <p:tgtEl>
                                          <p:spTgt spid="5">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084873" y="2004530"/>
            <a:ext cx="3560378" cy="1366400"/>
          </a:xfrm>
          <a:prstGeom prst="rect">
            <a:avLst/>
          </a:prstGeom>
        </p:spPr>
        <p:txBody>
          <a:bodyPr wrap="square">
            <a:spAutoFit/>
          </a:bodyPr>
          <a:lstStyle/>
          <a:p>
            <a:r>
              <a:rPr lang="en-US" sz="1700" dirty="0">
                <a:solidFill>
                  <a:srgbClr val="31333B"/>
                </a:solidFill>
                <a:latin typeface="Trebuchet MS "/>
                <a:ea typeface="Tahoma" panose="020B0604030504040204" pitchFamily="34" charset="0"/>
                <a:cs typeface="Segoe UI Semilight" panose="020B0402040204020203" pitchFamily="34" charset="0"/>
              </a:rPr>
              <a:t>ISC sends tuition and student supports funding directly to the First Nation </a:t>
            </a:r>
          </a:p>
          <a:p>
            <a:r>
              <a:rPr lang="en-US" sz="1700" i="1" dirty="0">
                <a:solidFill>
                  <a:srgbClr val="31333B"/>
                </a:solidFill>
                <a:latin typeface="Trebuchet MS "/>
                <a:ea typeface="Tahoma" panose="020B0604030504040204" pitchFamily="34" charset="0"/>
                <a:cs typeface="Segoe UI Semilight" panose="020B0402040204020203" pitchFamily="34" charset="0"/>
              </a:rPr>
              <a:t>Note: This applies for registered (status) students only</a:t>
            </a:r>
            <a:r>
              <a:rPr lang="en-US" sz="1700" dirty="0">
                <a:solidFill>
                  <a:srgbClr val="31333B"/>
                </a:solidFill>
                <a:latin typeface="Trebuchet MS "/>
                <a:ea typeface="Tahoma" panose="020B0604030504040204" pitchFamily="34" charset="0"/>
                <a:cs typeface="Segoe UI Semilight" panose="020B0402040204020203" pitchFamily="34" charset="0"/>
              </a:rPr>
              <a:t> </a:t>
            </a:r>
            <a:endParaRPr lang="en-US" dirty="0">
              <a:latin typeface="Trebuchet MS "/>
              <a:cs typeface="Segoe UI Semilight" panose="020B0402040204020203" pitchFamily="34" charset="0"/>
            </a:endParaRPr>
          </a:p>
        </p:txBody>
      </p:sp>
      <p:sp>
        <p:nvSpPr>
          <p:cNvPr id="6" name="Rectangle 5"/>
          <p:cNvSpPr/>
          <p:nvPr/>
        </p:nvSpPr>
        <p:spPr>
          <a:xfrm>
            <a:off x="1733962" y="1501714"/>
            <a:ext cx="6174796" cy="341632"/>
          </a:xfrm>
          <a:prstGeom prst="rect">
            <a:avLst/>
          </a:prstGeom>
        </p:spPr>
        <p:txBody>
          <a:bodyPr wrap="square">
            <a:spAutoFit/>
          </a:bodyPr>
          <a:lstStyle/>
          <a:p>
            <a:pPr algn="ctr"/>
            <a:r>
              <a:rPr lang="en-US" b="1" dirty="0">
                <a:solidFill>
                  <a:srgbClr val="2F5496"/>
                </a:solidFill>
                <a:latin typeface="Trebuchet MS" panose="020B0603020202020204" pitchFamily="34" charset="0"/>
                <a:ea typeface="Tahoma" panose="020B0604030504040204" pitchFamily="34" charset="0"/>
                <a:cs typeface="Segoe UI Semilight" panose="020B0402040204020203" pitchFamily="34" charset="0"/>
              </a:rPr>
              <a:t>First Nations </a:t>
            </a:r>
            <a:r>
              <a:rPr lang="en-US" b="1" u="sng" dirty="0">
                <a:solidFill>
                  <a:srgbClr val="C00000"/>
                </a:solidFill>
                <a:latin typeface="Trebuchet MS" panose="020B0603020202020204" pitchFamily="34" charset="0"/>
                <a:ea typeface="Tahoma" panose="020B0604030504040204" pitchFamily="34" charset="0"/>
                <a:cs typeface="Segoe UI Semilight" panose="020B0402040204020203" pitchFamily="34" charset="0"/>
              </a:rPr>
              <a:t>with</a:t>
            </a:r>
            <a:r>
              <a:rPr lang="en-US" b="1" dirty="0">
                <a:solidFill>
                  <a:srgbClr val="31333B"/>
                </a:solidFill>
                <a:latin typeface="Trebuchet MS" panose="020B0603020202020204" pitchFamily="34" charset="0"/>
                <a:ea typeface="Tahoma" panose="020B0604030504040204" pitchFamily="34" charset="0"/>
                <a:cs typeface="Segoe UI Semilight" panose="020B0402040204020203" pitchFamily="34" charset="0"/>
              </a:rPr>
              <a:t> </a:t>
            </a:r>
            <a:r>
              <a:rPr lang="en-US" b="1" dirty="0">
                <a:solidFill>
                  <a:srgbClr val="2F5496"/>
                </a:solidFill>
                <a:latin typeface="Trebuchet MS" panose="020B0603020202020204" pitchFamily="34" charset="0"/>
                <a:ea typeface="Tahoma" panose="020B0604030504040204" pitchFamily="34" charset="0"/>
                <a:cs typeface="Segoe UI Semilight" panose="020B0402040204020203" pitchFamily="34" charset="0"/>
              </a:rPr>
              <a:t>a</a:t>
            </a:r>
            <a:r>
              <a:rPr lang="en-US" b="1" dirty="0">
                <a:solidFill>
                  <a:srgbClr val="31333B"/>
                </a:solidFill>
                <a:latin typeface="Trebuchet MS" panose="020B0603020202020204" pitchFamily="34" charset="0"/>
                <a:ea typeface="Tahoma" panose="020B0604030504040204" pitchFamily="34" charset="0"/>
                <a:cs typeface="Segoe UI Semilight" panose="020B0402040204020203" pitchFamily="34" charset="0"/>
              </a:rPr>
              <a:t> </a:t>
            </a:r>
            <a:r>
              <a:rPr lang="en-US" b="1" dirty="0">
                <a:solidFill>
                  <a:srgbClr val="2F5496"/>
                </a:solidFill>
                <a:latin typeface="Trebuchet MS" panose="020B0603020202020204" pitchFamily="34" charset="0"/>
                <a:ea typeface="Tahoma" panose="020B0604030504040204" pitchFamily="34" charset="0"/>
                <a:cs typeface="Segoe UI Semilight" panose="020B0402040204020203" pitchFamily="34" charset="0"/>
              </a:rPr>
              <a:t>Local Education Agreement (LEA)</a:t>
            </a:r>
          </a:p>
        </p:txBody>
      </p:sp>
      <p:grpSp>
        <p:nvGrpSpPr>
          <p:cNvPr id="5" name="Group 4">
            <a:extLst>
              <a:ext uri="{FF2B5EF4-FFF2-40B4-BE49-F238E27FC236}">
                <a16:creationId xmlns:a16="http://schemas.microsoft.com/office/drawing/2014/main" id="{A7840A77-BD5C-4D7C-9B15-DF11450F3ACE}"/>
              </a:ext>
            </a:extLst>
          </p:cNvPr>
          <p:cNvGrpSpPr/>
          <p:nvPr/>
        </p:nvGrpSpPr>
        <p:grpSpPr>
          <a:xfrm>
            <a:off x="-343649" y="-831808"/>
            <a:ext cx="2181603" cy="3644389"/>
            <a:chOff x="-343649" y="-831809"/>
            <a:chExt cx="2181603" cy="3644389"/>
          </a:xfrm>
        </p:grpSpPr>
        <p:sp>
          <p:nvSpPr>
            <p:cNvPr id="7" name="Right Triangle 6">
              <a:extLst>
                <a:ext uri="{FF2B5EF4-FFF2-40B4-BE49-F238E27FC236}">
                  <a16:creationId xmlns:a16="http://schemas.microsoft.com/office/drawing/2014/main" id="{3FB17FEB-0AE6-6553-049C-F053F9842BDE}"/>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ight Triangle 7">
              <a:extLst>
                <a:ext uri="{FF2B5EF4-FFF2-40B4-BE49-F238E27FC236}">
                  <a16:creationId xmlns:a16="http://schemas.microsoft.com/office/drawing/2014/main" id="{FA15B382-8D2E-1E74-36D9-F7D122E1009B}"/>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9" name="Right Triangle 8">
              <a:extLst>
                <a:ext uri="{FF2B5EF4-FFF2-40B4-BE49-F238E27FC236}">
                  <a16:creationId xmlns:a16="http://schemas.microsoft.com/office/drawing/2014/main" id="{FE704017-9658-5C8D-F3E2-082526396B8F}"/>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grpSp>
        <p:nvGrpSpPr>
          <p:cNvPr id="4" name="Group 3">
            <a:extLst>
              <a:ext uri="{FF2B5EF4-FFF2-40B4-BE49-F238E27FC236}">
                <a16:creationId xmlns:a16="http://schemas.microsoft.com/office/drawing/2014/main" id="{06D93992-8032-EA05-1F11-4C389578BBEC}"/>
              </a:ext>
            </a:extLst>
          </p:cNvPr>
          <p:cNvGrpSpPr/>
          <p:nvPr/>
        </p:nvGrpSpPr>
        <p:grpSpPr>
          <a:xfrm>
            <a:off x="535432" y="2707107"/>
            <a:ext cx="3923034" cy="2571750"/>
            <a:chOff x="4724400" y="1045883"/>
            <a:chExt cx="3923034" cy="2571750"/>
          </a:xfrm>
        </p:grpSpPr>
        <p:graphicFrame>
          <p:nvGraphicFramePr>
            <p:cNvPr id="11" name="Diagram 10">
              <a:extLst>
                <a:ext uri="{FF2B5EF4-FFF2-40B4-BE49-F238E27FC236}">
                  <a16:creationId xmlns:a16="http://schemas.microsoft.com/office/drawing/2014/main" id="{6FD59FF5-9C1F-26E4-C711-C603540E738C}"/>
                </a:ext>
              </a:extLst>
            </p:cNvPr>
            <p:cNvGraphicFramePr/>
            <p:nvPr>
              <p:extLst>
                <p:ext uri="{D42A27DB-BD31-4B8C-83A1-F6EECF244321}">
                  <p14:modId xmlns:p14="http://schemas.microsoft.com/office/powerpoint/2010/main" val="3580111989"/>
                </p:ext>
              </p:extLst>
            </p:nvPr>
          </p:nvGraphicFramePr>
          <p:xfrm>
            <a:off x="4724400" y="1045883"/>
            <a:ext cx="3923034" cy="2571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1" name="TextBox 50">
              <a:extLst>
                <a:ext uri="{FF2B5EF4-FFF2-40B4-BE49-F238E27FC236}">
                  <a16:creationId xmlns:a16="http://schemas.microsoft.com/office/drawing/2014/main" id="{6F462167-BF1C-7660-4A36-B52AAE74CADD}"/>
                </a:ext>
              </a:extLst>
            </p:cNvPr>
            <p:cNvSpPr txBox="1"/>
            <p:nvPr/>
          </p:nvSpPr>
          <p:spPr>
            <a:xfrm>
              <a:off x="5672326" y="2403493"/>
              <a:ext cx="738026" cy="341632"/>
            </a:xfrm>
            <a:prstGeom prst="rect">
              <a:avLst/>
            </a:prstGeom>
            <a:noFill/>
          </p:spPr>
          <p:txBody>
            <a:bodyPr wrap="square" rtlCol="0">
              <a:spAutoFit/>
            </a:bodyPr>
            <a:lstStyle/>
            <a:p>
              <a:r>
                <a:rPr lang="en-US" sz="900" dirty="0">
                  <a:solidFill>
                    <a:srgbClr val="2F5496"/>
                  </a:solidFill>
                  <a:latin typeface="+mj-lt"/>
                </a:rPr>
                <a:t>Student Supports</a:t>
              </a:r>
            </a:p>
          </p:txBody>
        </p:sp>
        <p:sp>
          <p:nvSpPr>
            <p:cNvPr id="52" name="TextBox 51">
              <a:extLst>
                <a:ext uri="{FF2B5EF4-FFF2-40B4-BE49-F238E27FC236}">
                  <a16:creationId xmlns:a16="http://schemas.microsoft.com/office/drawing/2014/main" id="{A05CB0E7-B7C6-A539-0D30-B7CE3214B87A}"/>
                </a:ext>
              </a:extLst>
            </p:cNvPr>
            <p:cNvSpPr txBox="1"/>
            <p:nvPr/>
          </p:nvSpPr>
          <p:spPr>
            <a:xfrm>
              <a:off x="5672326" y="1999291"/>
              <a:ext cx="738026" cy="216982"/>
            </a:xfrm>
            <a:prstGeom prst="rect">
              <a:avLst/>
            </a:prstGeom>
            <a:noFill/>
          </p:spPr>
          <p:txBody>
            <a:bodyPr wrap="square" rtlCol="0">
              <a:spAutoFit/>
            </a:bodyPr>
            <a:lstStyle/>
            <a:p>
              <a:r>
                <a:rPr lang="en-US" sz="900" dirty="0">
                  <a:solidFill>
                    <a:srgbClr val="2F5496"/>
                  </a:solidFill>
                  <a:latin typeface="+mj-lt"/>
                </a:rPr>
                <a:t>Tuition</a:t>
              </a:r>
            </a:p>
          </p:txBody>
        </p:sp>
        <p:sp>
          <p:nvSpPr>
            <p:cNvPr id="12" name="TextBox 11">
              <a:extLst>
                <a:ext uri="{FF2B5EF4-FFF2-40B4-BE49-F238E27FC236}">
                  <a16:creationId xmlns:a16="http://schemas.microsoft.com/office/drawing/2014/main" id="{E7C11F36-6C3A-2374-FFF1-CBF30AE10B48}"/>
                </a:ext>
              </a:extLst>
            </p:cNvPr>
            <p:cNvSpPr txBox="1"/>
            <p:nvPr/>
          </p:nvSpPr>
          <p:spPr>
            <a:xfrm>
              <a:off x="7058930" y="1994019"/>
              <a:ext cx="738026" cy="216982"/>
            </a:xfrm>
            <a:prstGeom prst="rect">
              <a:avLst/>
            </a:prstGeom>
            <a:noFill/>
          </p:spPr>
          <p:txBody>
            <a:bodyPr wrap="square" rtlCol="0">
              <a:spAutoFit/>
            </a:bodyPr>
            <a:lstStyle/>
            <a:p>
              <a:r>
                <a:rPr lang="en-US" sz="900" dirty="0">
                  <a:solidFill>
                    <a:srgbClr val="2F5496"/>
                  </a:solidFill>
                  <a:latin typeface="+mj-lt"/>
                </a:rPr>
                <a:t>Tuition</a:t>
              </a:r>
            </a:p>
          </p:txBody>
        </p:sp>
      </p:grpSp>
      <p:grpSp>
        <p:nvGrpSpPr>
          <p:cNvPr id="3" name="Group 2">
            <a:extLst>
              <a:ext uri="{FF2B5EF4-FFF2-40B4-BE49-F238E27FC236}">
                <a16:creationId xmlns:a16="http://schemas.microsoft.com/office/drawing/2014/main" id="{93F1B391-BB3B-6936-A682-30F4BEB0794F}"/>
              </a:ext>
            </a:extLst>
          </p:cNvPr>
          <p:cNvGrpSpPr/>
          <p:nvPr/>
        </p:nvGrpSpPr>
        <p:grpSpPr>
          <a:xfrm>
            <a:off x="4831637" y="2924833"/>
            <a:ext cx="3417748" cy="2082470"/>
            <a:chOff x="5309101" y="2166046"/>
            <a:chExt cx="3417748" cy="2857500"/>
          </a:xfrm>
        </p:grpSpPr>
        <p:graphicFrame>
          <p:nvGraphicFramePr>
            <p:cNvPr id="13" name="Diagram 12">
              <a:extLst>
                <a:ext uri="{FF2B5EF4-FFF2-40B4-BE49-F238E27FC236}">
                  <a16:creationId xmlns:a16="http://schemas.microsoft.com/office/drawing/2014/main" id="{540A2375-F791-37AC-57F3-43A64A2116D8}"/>
                </a:ext>
              </a:extLst>
            </p:cNvPr>
            <p:cNvGraphicFramePr/>
            <p:nvPr>
              <p:extLst>
                <p:ext uri="{D42A27DB-BD31-4B8C-83A1-F6EECF244321}">
                  <p14:modId xmlns:p14="http://schemas.microsoft.com/office/powerpoint/2010/main" val="2014337165"/>
                </p:ext>
              </p:extLst>
            </p:nvPr>
          </p:nvGraphicFramePr>
          <p:xfrm>
            <a:off x="5309101" y="2166046"/>
            <a:ext cx="3417748" cy="28575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4" name="TextBox 13">
              <a:extLst>
                <a:ext uri="{FF2B5EF4-FFF2-40B4-BE49-F238E27FC236}">
                  <a16:creationId xmlns:a16="http://schemas.microsoft.com/office/drawing/2014/main" id="{DDA0C03E-FF47-7ED8-A939-5C2BCFEC555C}"/>
                </a:ext>
              </a:extLst>
            </p:cNvPr>
            <p:cNvSpPr txBox="1"/>
            <p:nvPr/>
          </p:nvSpPr>
          <p:spPr>
            <a:xfrm>
              <a:off x="5969832" y="3971780"/>
              <a:ext cx="738026" cy="216982"/>
            </a:xfrm>
            <a:prstGeom prst="rect">
              <a:avLst/>
            </a:prstGeom>
            <a:noFill/>
          </p:spPr>
          <p:txBody>
            <a:bodyPr wrap="square" rtlCol="0">
              <a:spAutoFit/>
            </a:bodyPr>
            <a:lstStyle/>
            <a:p>
              <a:r>
                <a:rPr lang="en-US" sz="900" dirty="0">
                  <a:solidFill>
                    <a:srgbClr val="2F5496"/>
                  </a:solidFill>
                  <a:latin typeface="+mj-lt"/>
                </a:rPr>
                <a:t>Tuition</a:t>
              </a:r>
            </a:p>
          </p:txBody>
        </p:sp>
        <p:sp>
          <p:nvSpPr>
            <p:cNvPr id="15" name="TextBox 14">
              <a:extLst>
                <a:ext uri="{FF2B5EF4-FFF2-40B4-BE49-F238E27FC236}">
                  <a16:creationId xmlns:a16="http://schemas.microsoft.com/office/drawing/2014/main" id="{DCC2A838-8CFB-2DCA-C0B1-0FB8277CAC83}"/>
                </a:ext>
              </a:extLst>
            </p:cNvPr>
            <p:cNvSpPr txBox="1"/>
            <p:nvPr/>
          </p:nvSpPr>
          <p:spPr>
            <a:xfrm>
              <a:off x="5974656" y="2875658"/>
              <a:ext cx="738026" cy="341632"/>
            </a:xfrm>
            <a:prstGeom prst="rect">
              <a:avLst/>
            </a:prstGeom>
            <a:noFill/>
          </p:spPr>
          <p:txBody>
            <a:bodyPr wrap="square" rtlCol="0">
              <a:spAutoFit/>
            </a:bodyPr>
            <a:lstStyle/>
            <a:p>
              <a:r>
                <a:rPr lang="en-US" sz="900" dirty="0">
                  <a:solidFill>
                    <a:srgbClr val="2F5496"/>
                  </a:solidFill>
                  <a:latin typeface="+mj-lt"/>
                </a:rPr>
                <a:t>Student Supports</a:t>
              </a:r>
            </a:p>
          </p:txBody>
        </p:sp>
      </p:grpSp>
      <p:sp>
        <p:nvSpPr>
          <p:cNvPr id="20" name="TextBox 19">
            <a:extLst>
              <a:ext uri="{FF2B5EF4-FFF2-40B4-BE49-F238E27FC236}">
                <a16:creationId xmlns:a16="http://schemas.microsoft.com/office/drawing/2014/main" id="{90B1BB51-5DDB-A4A2-52DC-4194434DC1F6}"/>
              </a:ext>
            </a:extLst>
          </p:cNvPr>
          <p:cNvSpPr txBox="1"/>
          <p:nvPr/>
        </p:nvSpPr>
        <p:spPr>
          <a:xfrm>
            <a:off x="5131662" y="2014647"/>
            <a:ext cx="3560378" cy="1034129"/>
          </a:xfrm>
          <a:prstGeom prst="rect">
            <a:avLst/>
          </a:prstGeom>
          <a:noFill/>
        </p:spPr>
        <p:txBody>
          <a:bodyPr wrap="square" rtlCol="0">
            <a:spAutoFit/>
          </a:bodyPr>
          <a:lstStyle/>
          <a:p>
            <a:pPr defTabSz="914378">
              <a:defRPr/>
            </a:pPr>
            <a:r>
              <a:rPr lang="en-US" sz="1700" dirty="0">
                <a:solidFill>
                  <a:srgbClr val="31333B"/>
                </a:solidFill>
                <a:latin typeface="Trebuchet MS "/>
                <a:ea typeface="Tahoma" panose="020B0604030504040204" pitchFamily="34" charset="0"/>
                <a:cs typeface="Segoe UI Semilight" panose="020B0402040204020203" pitchFamily="34" charset="0"/>
              </a:rPr>
              <a:t>The First Nation may opt to have ISC send tuition to the Province. ISC will send student supports funding to the First Nation.</a:t>
            </a:r>
          </a:p>
        </p:txBody>
      </p:sp>
      <p:sp>
        <p:nvSpPr>
          <p:cNvPr id="10" name="Title 7">
            <a:extLst>
              <a:ext uri="{FF2B5EF4-FFF2-40B4-BE49-F238E27FC236}">
                <a16:creationId xmlns:a16="http://schemas.microsoft.com/office/drawing/2014/main" id="{597AA71C-1B95-1C51-9057-5EA14C42204E}"/>
              </a:ext>
            </a:extLst>
          </p:cNvPr>
          <p:cNvSpPr txBox="1">
            <a:spLocks/>
          </p:cNvSpPr>
          <p:nvPr/>
        </p:nvSpPr>
        <p:spPr>
          <a:xfrm>
            <a:off x="1733962" y="935308"/>
            <a:ext cx="5939098" cy="341632"/>
          </a:xfrm>
          <a:prstGeom prst="roundRect">
            <a:avLst/>
          </a:prstGeom>
          <a:solidFill>
            <a:srgbClr val="FFDD7D"/>
          </a:solidFill>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ct val="100000"/>
              </a:lnSpc>
            </a:pPr>
            <a:r>
              <a:rPr lang="en-US" sz="1400" kern="0" dirty="0">
                <a:solidFill>
                  <a:srgbClr val="2F5496"/>
                </a:solidFill>
                <a:latin typeface="Trebuchet MS" panose="020B0603020202020204" pitchFamily="34" charset="0"/>
              </a:rPr>
              <a:t>FOR </a:t>
            </a:r>
            <a:r>
              <a:rPr lang="en-US" sz="1400" u="sng" kern="0" dirty="0">
                <a:solidFill>
                  <a:srgbClr val="2F5496"/>
                </a:solidFill>
                <a:latin typeface="Trebuchet MS" panose="020B0603020202020204" pitchFamily="34" charset="0"/>
              </a:rPr>
              <a:t>REGISTERED (STATUS) STUDENTS</a:t>
            </a:r>
            <a:r>
              <a:rPr lang="en-US" sz="1400" kern="0" dirty="0">
                <a:solidFill>
                  <a:srgbClr val="2F5496"/>
                </a:solidFill>
                <a:latin typeface="Trebuchet MS" panose="020B0603020202020204" pitchFamily="34" charset="0"/>
              </a:rPr>
              <a:t> ATTENDING </a:t>
            </a:r>
            <a:r>
              <a:rPr lang="en-US" sz="1400" u="sng" kern="0" dirty="0">
                <a:solidFill>
                  <a:srgbClr val="2F5496"/>
                </a:solidFill>
                <a:latin typeface="Trebuchet MS" panose="020B0603020202020204" pitchFamily="34" charset="0"/>
              </a:rPr>
              <a:t>PUBLIC SCHOOLS</a:t>
            </a:r>
          </a:p>
        </p:txBody>
      </p:sp>
      <p:sp>
        <p:nvSpPr>
          <p:cNvPr id="16" name="Title 7">
            <a:extLst>
              <a:ext uri="{FF2B5EF4-FFF2-40B4-BE49-F238E27FC236}">
                <a16:creationId xmlns:a16="http://schemas.microsoft.com/office/drawing/2014/main" id="{1F9E0E53-AFFE-7459-BCC7-98E70CAF4F42}"/>
              </a:ext>
            </a:extLst>
          </p:cNvPr>
          <p:cNvSpPr txBox="1">
            <a:spLocks/>
          </p:cNvSpPr>
          <p:nvPr/>
        </p:nvSpPr>
        <p:spPr>
          <a:xfrm>
            <a:off x="2360008" y="246433"/>
            <a:ext cx="4866998" cy="691146"/>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ts val="2475"/>
              </a:lnSpc>
            </a:pPr>
            <a:r>
              <a:rPr lang="en-US" sz="3000" kern="0" dirty="0">
                <a:solidFill>
                  <a:srgbClr val="2F5496"/>
                </a:solidFill>
                <a:latin typeface="Trebuchet MS" panose="020B0603020202020204" pitchFamily="34" charset="0"/>
              </a:rPr>
              <a:t>FLOW OF TUITION AND STUDENT SUPPORTS</a:t>
            </a:r>
          </a:p>
        </p:txBody>
      </p:sp>
      <p:sp>
        <p:nvSpPr>
          <p:cNvPr id="18" name="TextBox 17">
            <a:extLst>
              <a:ext uri="{FF2B5EF4-FFF2-40B4-BE49-F238E27FC236}">
                <a16:creationId xmlns:a16="http://schemas.microsoft.com/office/drawing/2014/main" id="{AD9DA8B6-EF9C-D993-3C78-85BB4A063CD6}"/>
              </a:ext>
            </a:extLst>
          </p:cNvPr>
          <p:cNvSpPr txBox="1"/>
          <p:nvPr/>
        </p:nvSpPr>
        <p:spPr>
          <a:xfrm rot="5400000">
            <a:off x="3161416" y="3110434"/>
            <a:ext cx="3125911" cy="279307"/>
          </a:xfrm>
          <a:prstGeom prst="rect">
            <a:avLst/>
          </a:prstGeom>
          <a:noFill/>
        </p:spPr>
        <p:txBody>
          <a:bodyPr wrap="square">
            <a:spAutoFit/>
          </a:bodyPr>
          <a:lstStyle/>
          <a:p>
            <a:pPr algn="ctr">
              <a:spcBef>
                <a:spcPts val="0"/>
              </a:spcBef>
              <a:spcAft>
                <a:spcPts val="0"/>
              </a:spcAft>
            </a:pPr>
            <a:r>
              <a:rPr lang="en-US" sz="1350" dirty="0">
                <a:solidFill>
                  <a:schemeClr val="bg2"/>
                </a:solidFill>
                <a:latin typeface="Trebuchet MS"/>
                <a:cs typeface="Segoe UI Semilight"/>
              </a:rPr>
              <a:t>----------------------------------------</a:t>
            </a:r>
          </a:p>
        </p:txBody>
      </p:sp>
      <p:grpSp>
        <p:nvGrpSpPr>
          <p:cNvPr id="17" name="Group 16">
            <a:extLst>
              <a:ext uri="{FF2B5EF4-FFF2-40B4-BE49-F238E27FC236}">
                <a16:creationId xmlns:a16="http://schemas.microsoft.com/office/drawing/2014/main" id="{72EE2B62-CFE0-848D-EA9F-FDF46F6CF555}"/>
              </a:ext>
            </a:extLst>
          </p:cNvPr>
          <p:cNvGrpSpPr/>
          <p:nvPr/>
        </p:nvGrpSpPr>
        <p:grpSpPr>
          <a:xfrm>
            <a:off x="7558088" y="3048776"/>
            <a:ext cx="1807338" cy="2574384"/>
            <a:chOff x="7130114" y="2254720"/>
            <a:chExt cx="2299605" cy="3275572"/>
          </a:xfrm>
        </p:grpSpPr>
        <p:sp>
          <p:nvSpPr>
            <p:cNvPr id="19" name="Right Triangle 18">
              <a:extLst>
                <a:ext uri="{FF2B5EF4-FFF2-40B4-BE49-F238E27FC236}">
                  <a16:creationId xmlns:a16="http://schemas.microsoft.com/office/drawing/2014/main" id="{6559E47B-BB4D-30C1-16CB-95DE7B1A03EC}"/>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1" name="Right Triangle 20">
              <a:extLst>
                <a:ext uri="{FF2B5EF4-FFF2-40B4-BE49-F238E27FC236}">
                  <a16:creationId xmlns:a16="http://schemas.microsoft.com/office/drawing/2014/main" id="{D84908B1-3968-F962-73BE-5CCA892F4791}"/>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2" name="Right Triangle 21">
              <a:extLst>
                <a:ext uri="{FF2B5EF4-FFF2-40B4-BE49-F238E27FC236}">
                  <a16:creationId xmlns:a16="http://schemas.microsoft.com/office/drawing/2014/main" id="{D9CF6AEB-695D-275D-D592-A448835526BF}"/>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24" name="Slide Number Placeholder 23">
            <a:extLst>
              <a:ext uri="{FF2B5EF4-FFF2-40B4-BE49-F238E27FC236}">
                <a16:creationId xmlns:a16="http://schemas.microsoft.com/office/drawing/2014/main" id="{0039DE33-4820-45B4-617E-1D7BFFCB7222}"/>
              </a:ext>
            </a:extLst>
          </p:cNvPr>
          <p:cNvSpPr>
            <a:spLocks noGrp="1"/>
          </p:cNvSpPr>
          <p:nvPr>
            <p:ph type="sldNum" sz="quarter" idx="4"/>
          </p:nvPr>
        </p:nvSpPr>
        <p:spPr/>
        <p:txBody>
          <a:bodyPr/>
          <a:lstStyle/>
          <a:p>
            <a:pPr>
              <a:defRPr/>
            </a:pPr>
            <a:fld id="{E00B6E52-F07A-44C8-B7AE-D6EEC3D50429}" type="slidenum">
              <a:rPr lang="en-CA" smtClean="0"/>
              <a:pPr>
                <a:defRPr/>
              </a:pPr>
              <a:t>28</a:t>
            </a:fld>
            <a:endParaRPr lang="en-CA" dirty="0"/>
          </a:p>
        </p:txBody>
      </p:sp>
      <p:sp>
        <p:nvSpPr>
          <p:cNvPr id="26" name="TextBox 25">
            <a:extLst>
              <a:ext uri="{FF2B5EF4-FFF2-40B4-BE49-F238E27FC236}">
                <a16:creationId xmlns:a16="http://schemas.microsoft.com/office/drawing/2014/main" id="{F3D77F54-B8D2-D83E-80D3-3CC73E365C36}"/>
              </a:ext>
            </a:extLst>
          </p:cNvPr>
          <p:cNvSpPr txBox="1"/>
          <p:nvPr/>
        </p:nvSpPr>
        <p:spPr>
          <a:xfrm>
            <a:off x="4488911" y="2243968"/>
            <a:ext cx="470920" cy="327782"/>
          </a:xfrm>
          <a:prstGeom prst="rect">
            <a:avLst/>
          </a:prstGeom>
          <a:noFill/>
        </p:spPr>
        <p:txBody>
          <a:bodyPr wrap="square" rtlCol="0">
            <a:spAutoFit/>
          </a:bodyPr>
          <a:lstStyle/>
          <a:p>
            <a:pPr defTabSz="914378">
              <a:defRPr/>
            </a:pPr>
            <a:r>
              <a:rPr lang="en-US" sz="1700" b="1" dirty="0">
                <a:solidFill>
                  <a:srgbClr val="31333B"/>
                </a:solidFill>
                <a:latin typeface="Trebuchet MS "/>
                <a:ea typeface="Tahoma" panose="020B0604030504040204" pitchFamily="34" charset="0"/>
                <a:cs typeface="Segoe UI Semilight" panose="020B0402040204020203" pitchFamily="34" charset="0"/>
              </a:rPr>
              <a:t>OR</a:t>
            </a:r>
          </a:p>
        </p:txBody>
      </p:sp>
    </p:spTree>
    <p:extLst>
      <p:ext uri="{BB962C8B-B14F-4D97-AF65-F5344CB8AC3E}">
        <p14:creationId xmlns:p14="http://schemas.microsoft.com/office/powerpoint/2010/main" val="33160622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7840A77-BD5C-4D7C-9B15-DF11450F3ACE}"/>
              </a:ext>
            </a:extLst>
          </p:cNvPr>
          <p:cNvGrpSpPr/>
          <p:nvPr/>
        </p:nvGrpSpPr>
        <p:grpSpPr>
          <a:xfrm>
            <a:off x="-343649" y="-831808"/>
            <a:ext cx="2181603" cy="3644389"/>
            <a:chOff x="-343649" y="-831809"/>
            <a:chExt cx="2181603" cy="3644389"/>
          </a:xfrm>
        </p:grpSpPr>
        <p:sp>
          <p:nvSpPr>
            <p:cNvPr id="7" name="Right Triangle 6">
              <a:extLst>
                <a:ext uri="{FF2B5EF4-FFF2-40B4-BE49-F238E27FC236}">
                  <a16:creationId xmlns:a16="http://schemas.microsoft.com/office/drawing/2014/main" id="{3FB17FEB-0AE6-6553-049C-F053F9842BDE}"/>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ight Triangle 7">
              <a:extLst>
                <a:ext uri="{FF2B5EF4-FFF2-40B4-BE49-F238E27FC236}">
                  <a16:creationId xmlns:a16="http://schemas.microsoft.com/office/drawing/2014/main" id="{FA15B382-8D2E-1E74-36D9-F7D122E1009B}"/>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9" name="Right Triangle 8">
              <a:extLst>
                <a:ext uri="{FF2B5EF4-FFF2-40B4-BE49-F238E27FC236}">
                  <a16:creationId xmlns:a16="http://schemas.microsoft.com/office/drawing/2014/main" id="{FE704017-9658-5C8D-F3E2-082526396B8F}"/>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65" name="Title 7">
            <a:extLst>
              <a:ext uri="{FF2B5EF4-FFF2-40B4-BE49-F238E27FC236}">
                <a16:creationId xmlns:a16="http://schemas.microsoft.com/office/drawing/2014/main" id="{8EAEDF6A-14EB-22B6-0EFF-953F70559855}"/>
              </a:ext>
            </a:extLst>
          </p:cNvPr>
          <p:cNvSpPr txBox="1">
            <a:spLocks/>
          </p:cNvSpPr>
          <p:nvPr/>
        </p:nvSpPr>
        <p:spPr>
          <a:xfrm>
            <a:off x="2367102" y="905250"/>
            <a:ext cx="4866998" cy="341632"/>
          </a:xfrm>
          <a:prstGeom prst="roundRect">
            <a:avLst/>
          </a:prstGeom>
          <a:solidFill>
            <a:srgbClr val="FFDD7D"/>
          </a:solidFill>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ct val="100000"/>
              </a:lnSpc>
            </a:pPr>
            <a:r>
              <a:rPr lang="en-US" sz="1400" kern="0" dirty="0">
                <a:solidFill>
                  <a:srgbClr val="2F5496"/>
                </a:solidFill>
                <a:latin typeface="Trebuchet MS" panose="020B0603020202020204" pitchFamily="34" charset="0"/>
              </a:rPr>
              <a:t>FOR STUDENTS ATTENDING </a:t>
            </a:r>
            <a:r>
              <a:rPr lang="en-US" sz="1400" u="sng" kern="0" dirty="0">
                <a:solidFill>
                  <a:srgbClr val="2F5496"/>
                </a:solidFill>
                <a:latin typeface="Trebuchet MS" panose="020B0603020202020204" pitchFamily="34" charset="0"/>
              </a:rPr>
              <a:t>PUBLIC SCHOOLS</a:t>
            </a:r>
          </a:p>
        </p:txBody>
      </p:sp>
      <p:sp>
        <p:nvSpPr>
          <p:cNvPr id="10" name="Rectangle 9">
            <a:extLst>
              <a:ext uri="{FF2B5EF4-FFF2-40B4-BE49-F238E27FC236}">
                <a16:creationId xmlns:a16="http://schemas.microsoft.com/office/drawing/2014/main" id="{F70E592B-A271-4D8C-AFA3-A15A9BFA8ACC}"/>
              </a:ext>
            </a:extLst>
          </p:cNvPr>
          <p:cNvSpPr/>
          <p:nvPr/>
        </p:nvSpPr>
        <p:spPr>
          <a:xfrm>
            <a:off x="1067224" y="1784760"/>
            <a:ext cx="4057650" cy="757130"/>
          </a:xfrm>
          <a:prstGeom prst="rect">
            <a:avLst/>
          </a:prstGeom>
        </p:spPr>
        <p:txBody>
          <a:bodyPr wrap="square">
            <a:spAutoFit/>
          </a:bodyPr>
          <a:lstStyle/>
          <a:p>
            <a:r>
              <a:rPr lang="en-US" sz="1600" dirty="0">
                <a:latin typeface="Trebuchet MS "/>
                <a:ea typeface="Tahoma" panose="020B0604030504040204" pitchFamily="34" charset="0"/>
                <a:cs typeface="Segoe UI Semilight" panose="020B0402040204020203" pitchFamily="34" charset="0"/>
              </a:rPr>
              <a:t>ISC sends tuition to the Province and sends student supports funding to the First Nation.</a:t>
            </a:r>
            <a:endParaRPr lang="en-CA" sz="1600" dirty="0">
              <a:latin typeface="Trebuchet MS "/>
              <a:cs typeface="Segoe UI Semilight" panose="020B0402040204020203" pitchFamily="34" charset="0"/>
            </a:endParaRPr>
          </a:p>
        </p:txBody>
      </p:sp>
      <p:sp>
        <p:nvSpPr>
          <p:cNvPr id="16" name="Rectangle 15">
            <a:extLst>
              <a:ext uri="{FF2B5EF4-FFF2-40B4-BE49-F238E27FC236}">
                <a16:creationId xmlns:a16="http://schemas.microsoft.com/office/drawing/2014/main" id="{0A17C8F9-D692-4785-A707-04D73B55685C}"/>
              </a:ext>
            </a:extLst>
          </p:cNvPr>
          <p:cNvSpPr/>
          <p:nvPr/>
        </p:nvSpPr>
        <p:spPr>
          <a:xfrm>
            <a:off x="1025015" y="1343054"/>
            <a:ext cx="7742465" cy="341632"/>
          </a:xfrm>
          <a:prstGeom prst="rect">
            <a:avLst/>
          </a:prstGeom>
        </p:spPr>
        <p:txBody>
          <a:bodyPr wrap="square">
            <a:spAutoFit/>
          </a:bodyPr>
          <a:lstStyle/>
          <a:p>
            <a:pPr algn="ctr"/>
            <a:r>
              <a:rPr lang="en-US" b="1" dirty="0">
                <a:solidFill>
                  <a:srgbClr val="2F5496"/>
                </a:solidFill>
                <a:latin typeface="Trebuchet MS" panose="020B0603020202020204" pitchFamily="34" charset="0"/>
                <a:ea typeface="Tahoma" panose="020B0604030504040204" pitchFamily="34" charset="0"/>
                <a:cs typeface="Segoe UI Semilight" panose="020B0402040204020203" pitchFamily="34" charset="0"/>
              </a:rPr>
              <a:t>First Nations </a:t>
            </a:r>
            <a:r>
              <a:rPr lang="en-US" b="1" u="sng" dirty="0">
                <a:solidFill>
                  <a:srgbClr val="C00000"/>
                </a:solidFill>
                <a:latin typeface="Trebuchet MS" panose="020B0603020202020204" pitchFamily="34" charset="0"/>
                <a:ea typeface="Tahoma" panose="020B0604030504040204" pitchFamily="34" charset="0"/>
                <a:cs typeface="Segoe UI Semilight" panose="020B0402040204020203" pitchFamily="34" charset="0"/>
              </a:rPr>
              <a:t>without</a:t>
            </a:r>
            <a:r>
              <a:rPr lang="en-US" b="1" dirty="0">
                <a:solidFill>
                  <a:srgbClr val="31333B"/>
                </a:solidFill>
                <a:latin typeface="Trebuchet MS" panose="020B0603020202020204" pitchFamily="34" charset="0"/>
                <a:ea typeface="Tahoma" panose="020B0604030504040204" pitchFamily="34" charset="0"/>
                <a:cs typeface="Segoe UI Semilight" panose="020B0402040204020203" pitchFamily="34" charset="0"/>
              </a:rPr>
              <a:t> </a:t>
            </a:r>
            <a:r>
              <a:rPr lang="en-US" b="1" dirty="0">
                <a:solidFill>
                  <a:srgbClr val="2F5496"/>
                </a:solidFill>
                <a:latin typeface="Trebuchet MS" panose="020B0603020202020204" pitchFamily="34" charset="0"/>
                <a:ea typeface="Tahoma" panose="020B0604030504040204" pitchFamily="34" charset="0"/>
                <a:cs typeface="Segoe UI Semilight" panose="020B0402040204020203" pitchFamily="34" charset="0"/>
              </a:rPr>
              <a:t>a Local Education Agreement (LEA) </a:t>
            </a:r>
          </a:p>
        </p:txBody>
      </p:sp>
      <p:grpSp>
        <p:nvGrpSpPr>
          <p:cNvPr id="17" name="Group 16">
            <a:extLst>
              <a:ext uri="{FF2B5EF4-FFF2-40B4-BE49-F238E27FC236}">
                <a16:creationId xmlns:a16="http://schemas.microsoft.com/office/drawing/2014/main" id="{C4CA0926-D25F-BC6A-DBB4-AA7F31038128}"/>
              </a:ext>
            </a:extLst>
          </p:cNvPr>
          <p:cNvGrpSpPr/>
          <p:nvPr/>
        </p:nvGrpSpPr>
        <p:grpSpPr>
          <a:xfrm>
            <a:off x="4960143" y="1712238"/>
            <a:ext cx="3417748" cy="2857500"/>
            <a:chOff x="4659452" y="2501189"/>
            <a:chExt cx="3417748" cy="2857500"/>
          </a:xfrm>
        </p:grpSpPr>
        <p:graphicFrame>
          <p:nvGraphicFramePr>
            <p:cNvPr id="18" name="Diagram 17">
              <a:extLst>
                <a:ext uri="{FF2B5EF4-FFF2-40B4-BE49-F238E27FC236}">
                  <a16:creationId xmlns:a16="http://schemas.microsoft.com/office/drawing/2014/main" id="{4CB5ED9F-439E-A27F-2E9F-13B97E2C5CD8}"/>
                </a:ext>
              </a:extLst>
            </p:cNvPr>
            <p:cNvGraphicFramePr/>
            <p:nvPr>
              <p:extLst>
                <p:ext uri="{D42A27DB-BD31-4B8C-83A1-F6EECF244321}">
                  <p14:modId xmlns:p14="http://schemas.microsoft.com/office/powerpoint/2010/main" val="3606919950"/>
                </p:ext>
              </p:extLst>
            </p:nvPr>
          </p:nvGraphicFramePr>
          <p:xfrm>
            <a:off x="4659452" y="2501189"/>
            <a:ext cx="3417748" cy="2857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6C11DE88-C0C5-60FD-26B3-8DCB091E2AD3}"/>
                </a:ext>
              </a:extLst>
            </p:cNvPr>
            <p:cNvSpPr txBox="1"/>
            <p:nvPr/>
          </p:nvSpPr>
          <p:spPr>
            <a:xfrm>
              <a:off x="5672326" y="4405319"/>
              <a:ext cx="738026" cy="230832"/>
            </a:xfrm>
            <a:prstGeom prst="rect">
              <a:avLst/>
            </a:prstGeom>
            <a:noFill/>
          </p:spPr>
          <p:txBody>
            <a:bodyPr wrap="square" rtlCol="0">
              <a:spAutoFit/>
            </a:bodyPr>
            <a:lstStyle/>
            <a:p>
              <a:r>
                <a:rPr lang="en-US" sz="1000" dirty="0">
                  <a:solidFill>
                    <a:srgbClr val="2F5496"/>
                  </a:solidFill>
                  <a:latin typeface="+mj-lt"/>
                </a:rPr>
                <a:t>Tuition</a:t>
              </a:r>
            </a:p>
          </p:txBody>
        </p:sp>
        <p:sp>
          <p:nvSpPr>
            <p:cNvPr id="20" name="TextBox 19">
              <a:extLst>
                <a:ext uri="{FF2B5EF4-FFF2-40B4-BE49-F238E27FC236}">
                  <a16:creationId xmlns:a16="http://schemas.microsoft.com/office/drawing/2014/main" id="{B374CD89-DE41-900D-8439-65D00EA7C829}"/>
                </a:ext>
              </a:extLst>
            </p:cNvPr>
            <p:cNvSpPr txBox="1"/>
            <p:nvPr/>
          </p:nvSpPr>
          <p:spPr>
            <a:xfrm>
              <a:off x="5672326" y="3022783"/>
              <a:ext cx="738026" cy="369332"/>
            </a:xfrm>
            <a:prstGeom prst="rect">
              <a:avLst/>
            </a:prstGeom>
            <a:noFill/>
          </p:spPr>
          <p:txBody>
            <a:bodyPr wrap="square" rtlCol="0">
              <a:spAutoFit/>
            </a:bodyPr>
            <a:lstStyle/>
            <a:p>
              <a:r>
                <a:rPr lang="en-US" sz="1000" dirty="0">
                  <a:solidFill>
                    <a:srgbClr val="2F5496"/>
                  </a:solidFill>
                  <a:latin typeface="+mj-lt"/>
                </a:rPr>
                <a:t>Student Supports</a:t>
              </a:r>
            </a:p>
          </p:txBody>
        </p:sp>
      </p:grpSp>
      <p:sp>
        <p:nvSpPr>
          <p:cNvPr id="21" name="Rectangle 20">
            <a:extLst>
              <a:ext uri="{FF2B5EF4-FFF2-40B4-BE49-F238E27FC236}">
                <a16:creationId xmlns:a16="http://schemas.microsoft.com/office/drawing/2014/main" id="{BC6481E1-0955-1996-0AEC-6ED1EF9EE1FF}"/>
              </a:ext>
            </a:extLst>
          </p:cNvPr>
          <p:cNvSpPr/>
          <p:nvPr/>
        </p:nvSpPr>
        <p:spPr>
          <a:xfrm>
            <a:off x="1059551" y="2620663"/>
            <a:ext cx="4057650" cy="2014462"/>
          </a:xfrm>
          <a:prstGeom prst="rect">
            <a:avLst/>
          </a:prstGeom>
        </p:spPr>
        <p:txBody>
          <a:bodyPr wrap="square">
            <a:spAutoFit/>
          </a:bodyPr>
          <a:lstStyle/>
          <a:p>
            <a:r>
              <a:rPr lang="en-US" sz="1600" dirty="0">
                <a:latin typeface="Trebuchet MS "/>
              </a:rPr>
              <a:t>A new </a:t>
            </a:r>
            <a:r>
              <a:rPr lang="en-US" sz="1600" dirty="0">
                <a:latin typeface="Trebuchet MS "/>
                <a:hlinkClick r:id="rId8"/>
              </a:rPr>
              <a:t>Model Local Education Agreement</a:t>
            </a:r>
            <a:r>
              <a:rPr lang="en-US" sz="1600" dirty="0">
                <a:latin typeface="Trebuchet MS "/>
              </a:rPr>
              <a:t> (Model LEA) is now available that was collaboratively developed by FNESC and ECC. </a:t>
            </a:r>
          </a:p>
          <a:p>
            <a:r>
              <a:rPr lang="en-CA" sz="1600" dirty="0">
                <a:latin typeface="Trebuchet MS "/>
                <a:cs typeface="Segoe UI Semilight" panose="020B0402040204020203" pitchFamily="34" charset="0"/>
              </a:rPr>
              <a:t>First Nations can apply the Model LEA and/or use it as an available precedent to negotiate their own customized version with a school district. </a:t>
            </a:r>
          </a:p>
        </p:txBody>
      </p:sp>
      <p:sp>
        <p:nvSpPr>
          <p:cNvPr id="3" name="Title 7">
            <a:extLst>
              <a:ext uri="{FF2B5EF4-FFF2-40B4-BE49-F238E27FC236}">
                <a16:creationId xmlns:a16="http://schemas.microsoft.com/office/drawing/2014/main" id="{BB67569D-EC62-E15C-1CF9-F05BCEA6D560}"/>
              </a:ext>
            </a:extLst>
          </p:cNvPr>
          <p:cNvSpPr txBox="1">
            <a:spLocks/>
          </p:cNvSpPr>
          <p:nvPr/>
        </p:nvSpPr>
        <p:spPr>
          <a:xfrm>
            <a:off x="2462749" y="186551"/>
            <a:ext cx="4866998" cy="691146"/>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ts val="2475"/>
              </a:lnSpc>
            </a:pPr>
            <a:r>
              <a:rPr lang="en-US" sz="3000" kern="0" dirty="0">
                <a:solidFill>
                  <a:srgbClr val="2F5496"/>
                </a:solidFill>
                <a:latin typeface="Trebuchet MS" panose="020B0603020202020204" pitchFamily="34" charset="0"/>
              </a:rPr>
              <a:t>FLOW OF TUITION AND STUDENT SUPPORTS</a:t>
            </a:r>
          </a:p>
        </p:txBody>
      </p:sp>
      <p:sp>
        <p:nvSpPr>
          <p:cNvPr id="4" name="TextBox 3">
            <a:extLst>
              <a:ext uri="{FF2B5EF4-FFF2-40B4-BE49-F238E27FC236}">
                <a16:creationId xmlns:a16="http://schemas.microsoft.com/office/drawing/2014/main" id="{5BD1C14C-27F1-F60F-E26B-F76F5AC0222F}"/>
              </a:ext>
            </a:extLst>
          </p:cNvPr>
          <p:cNvSpPr txBox="1"/>
          <p:nvPr/>
        </p:nvSpPr>
        <p:spPr>
          <a:xfrm rot="16200000">
            <a:off x="2610638" y="3105617"/>
            <a:ext cx="5065938" cy="279307"/>
          </a:xfrm>
          <a:prstGeom prst="rect">
            <a:avLst/>
          </a:prstGeom>
          <a:noFill/>
        </p:spPr>
        <p:txBody>
          <a:bodyPr wrap="square">
            <a:spAutoFit/>
          </a:bodyPr>
          <a:lstStyle/>
          <a:p>
            <a:pPr algn="ctr">
              <a:spcBef>
                <a:spcPts val="0"/>
              </a:spcBef>
              <a:spcAft>
                <a:spcPts val="0"/>
              </a:spcAft>
            </a:pPr>
            <a:r>
              <a:rPr lang="en-US" sz="1350" dirty="0">
                <a:solidFill>
                  <a:schemeClr val="bg2"/>
                </a:solidFill>
                <a:latin typeface="Trebuchet MS"/>
                <a:cs typeface="Segoe UI Semilight"/>
              </a:rPr>
              <a:t>-----------------------------------------------</a:t>
            </a:r>
          </a:p>
        </p:txBody>
      </p:sp>
      <p:grpSp>
        <p:nvGrpSpPr>
          <p:cNvPr id="6" name="Group 5">
            <a:extLst>
              <a:ext uri="{FF2B5EF4-FFF2-40B4-BE49-F238E27FC236}">
                <a16:creationId xmlns:a16="http://schemas.microsoft.com/office/drawing/2014/main" id="{33C0062E-E846-1934-86C1-DE11D7D9190A}"/>
              </a:ext>
            </a:extLst>
          </p:cNvPr>
          <p:cNvGrpSpPr/>
          <p:nvPr/>
        </p:nvGrpSpPr>
        <p:grpSpPr>
          <a:xfrm>
            <a:off x="7558088" y="3048776"/>
            <a:ext cx="1807338" cy="2574384"/>
            <a:chOff x="7130114" y="2254720"/>
            <a:chExt cx="2299605" cy="3275572"/>
          </a:xfrm>
        </p:grpSpPr>
        <p:sp>
          <p:nvSpPr>
            <p:cNvPr id="11" name="Right Triangle 10">
              <a:extLst>
                <a:ext uri="{FF2B5EF4-FFF2-40B4-BE49-F238E27FC236}">
                  <a16:creationId xmlns:a16="http://schemas.microsoft.com/office/drawing/2014/main" id="{53831634-48CC-1407-0B33-AF8E2EB6AF8F}"/>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2" name="Right Triangle 11">
              <a:extLst>
                <a:ext uri="{FF2B5EF4-FFF2-40B4-BE49-F238E27FC236}">
                  <a16:creationId xmlns:a16="http://schemas.microsoft.com/office/drawing/2014/main" id="{6A9CD613-479F-F570-920B-43B89D34F42D}"/>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3" name="Right Triangle 12">
              <a:extLst>
                <a:ext uri="{FF2B5EF4-FFF2-40B4-BE49-F238E27FC236}">
                  <a16:creationId xmlns:a16="http://schemas.microsoft.com/office/drawing/2014/main" id="{7B11CD25-82EE-67E4-0D11-AA86DAEC7C24}"/>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14" name="Slide Number Placeholder 13">
            <a:extLst>
              <a:ext uri="{FF2B5EF4-FFF2-40B4-BE49-F238E27FC236}">
                <a16:creationId xmlns:a16="http://schemas.microsoft.com/office/drawing/2014/main" id="{B8F09FD8-DF74-D774-734C-3892B2527FED}"/>
              </a:ext>
            </a:extLst>
          </p:cNvPr>
          <p:cNvSpPr>
            <a:spLocks noGrp="1"/>
          </p:cNvSpPr>
          <p:nvPr>
            <p:ph type="sldNum" sz="quarter" idx="4"/>
          </p:nvPr>
        </p:nvSpPr>
        <p:spPr/>
        <p:txBody>
          <a:bodyPr/>
          <a:lstStyle/>
          <a:p>
            <a:pPr>
              <a:defRPr/>
            </a:pPr>
            <a:fld id="{E00B6E52-F07A-44C8-B7AE-D6EEC3D50429}" type="slidenum">
              <a:rPr lang="en-CA" smtClean="0"/>
              <a:pPr>
                <a:defRPr/>
              </a:pPr>
              <a:t>29</a:t>
            </a:fld>
            <a:endParaRPr lang="en-CA" dirty="0"/>
          </a:p>
        </p:txBody>
      </p:sp>
    </p:spTree>
    <p:extLst>
      <p:ext uri="{BB962C8B-B14F-4D97-AF65-F5344CB8AC3E}">
        <p14:creationId xmlns:p14="http://schemas.microsoft.com/office/powerpoint/2010/main" val="36767253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7"/>
                                        </p:tgtEl>
                                      </p:cBhvr>
                                    </p:animEffect>
                                    <p:animScale>
                                      <p:cBhvr>
                                        <p:cTn id="7" dur="250" autoRev="1" fill="hold"/>
                                        <p:tgtEl>
                                          <p:spTgt spid="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7"/>
          <p:cNvSpPr txBox="1">
            <a:spLocks/>
          </p:cNvSpPr>
          <p:nvPr/>
        </p:nvSpPr>
        <p:spPr>
          <a:xfrm>
            <a:off x="1356582" y="3329486"/>
            <a:ext cx="2947404" cy="40965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defRPr/>
            </a:pPr>
            <a:r>
              <a:rPr lang="en-US" sz="2000" b="1" kern="0" dirty="0">
                <a:solidFill>
                  <a:schemeClr val="bg1">
                    <a:lumMod val="95000"/>
                  </a:schemeClr>
                </a:solidFill>
                <a:latin typeface="Trebuchet MS" panose="020B0603020202020204" pitchFamily="34" charset="0"/>
                <a:ea typeface="Tahoma" panose="020B0604030504040204" pitchFamily="34" charset="0"/>
                <a:cs typeface="Tahoma" panose="020B0604030504040204" pitchFamily="34" charset="0"/>
              </a:rPr>
              <a:t>MS Teams Guide </a:t>
            </a:r>
            <a:endParaRPr lang="en-US" sz="2000" kern="0" dirty="0">
              <a:solidFill>
                <a:schemeClr val="bg1">
                  <a:lumMod val="95000"/>
                </a:schemeClr>
              </a:solidFill>
              <a:latin typeface="Trebuchet MS" panose="020B0603020202020204" pitchFamily="34" charset="0"/>
              <a:ea typeface="Tahoma" panose="020B0604030504040204" pitchFamily="34" charset="0"/>
              <a:cs typeface="Tahoma" panose="020B0604030504040204" pitchFamily="34" charset="0"/>
            </a:endParaRPr>
          </a:p>
        </p:txBody>
      </p:sp>
      <p:sp>
        <p:nvSpPr>
          <p:cNvPr id="37" name="Title 7">
            <a:extLst>
              <a:ext uri="{FF2B5EF4-FFF2-40B4-BE49-F238E27FC236}">
                <a16:creationId xmlns:a16="http://schemas.microsoft.com/office/drawing/2014/main" id="{673799E5-5207-95DC-3F38-EE3AD8890FE0}"/>
              </a:ext>
            </a:extLst>
          </p:cNvPr>
          <p:cNvSpPr txBox="1">
            <a:spLocks/>
          </p:cNvSpPr>
          <p:nvPr/>
        </p:nvSpPr>
        <p:spPr>
          <a:xfrm>
            <a:off x="1369380" y="3342585"/>
            <a:ext cx="3006616" cy="40965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defRPr/>
            </a:pPr>
            <a:r>
              <a:rPr lang="en-US" sz="2000" b="1" kern="0" dirty="0">
                <a:solidFill>
                  <a:srgbClr val="2F5496"/>
                </a:solidFill>
                <a:latin typeface="Trebuchet MS" panose="020B0603020202020204" pitchFamily="34" charset="0"/>
                <a:ea typeface="Tahoma" panose="020B0604030504040204" pitchFamily="34" charset="0"/>
                <a:cs typeface="Tahoma" panose="020B0604030504040204" pitchFamily="34" charset="0"/>
              </a:rPr>
              <a:t>MS Teams Guide </a:t>
            </a:r>
            <a:endParaRPr lang="en-US" sz="2000" kern="0" dirty="0">
              <a:solidFill>
                <a:srgbClr val="2F5496"/>
              </a:solidFill>
              <a:latin typeface="Trebuchet MS" panose="020B0603020202020204" pitchFamily="34" charset="0"/>
              <a:ea typeface="Tahoma" panose="020B0604030504040204" pitchFamily="34" charset="0"/>
              <a:cs typeface="Tahoma" panose="020B0604030504040204" pitchFamily="34" charset="0"/>
            </a:endParaRPr>
          </a:p>
        </p:txBody>
      </p:sp>
      <p:pic>
        <p:nvPicPr>
          <p:cNvPr id="36" name="Graphic 35" descr="Badge with solid fill">
            <a:extLst>
              <a:ext uri="{FF2B5EF4-FFF2-40B4-BE49-F238E27FC236}">
                <a16:creationId xmlns:a16="http://schemas.microsoft.com/office/drawing/2014/main" id="{6DA0AA33-D3BB-0CAC-9BC4-6B01E847AE34}"/>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7569" y="1711306"/>
            <a:ext cx="687003" cy="687003"/>
          </a:xfrm>
          <a:prstGeom prst="rect">
            <a:avLst/>
          </a:prstGeom>
        </p:spPr>
      </p:pic>
      <p:sp>
        <p:nvSpPr>
          <p:cNvPr id="14" name="Title 7"/>
          <p:cNvSpPr txBox="1">
            <a:spLocks/>
          </p:cNvSpPr>
          <p:nvPr/>
        </p:nvSpPr>
        <p:spPr>
          <a:xfrm>
            <a:off x="1328670" y="1127491"/>
            <a:ext cx="4867275" cy="409654"/>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defRPr/>
            </a:pPr>
            <a:r>
              <a:rPr lang="en-US" sz="2000" b="1" kern="0" dirty="0">
                <a:solidFill>
                  <a:schemeClr val="bg1">
                    <a:lumMod val="95000"/>
                  </a:schemeClr>
                </a:solidFill>
                <a:latin typeface="Trebuchet MS" panose="020B0603020202020204" pitchFamily="34" charset="0"/>
                <a:ea typeface="Tahoma" panose="020B0604030504040204" pitchFamily="34" charset="0"/>
                <a:cs typeface="Tahoma" panose="020B0604030504040204" pitchFamily="34" charset="0"/>
              </a:rPr>
              <a:t>Nominal Roll Policy Presentation Slides </a:t>
            </a:r>
            <a:endParaRPr lang="en-US" sz="2000" kern="0" dirty="0">
              <a:solidFill>
                <a:schemeClr val="bg1">
                  <a:lumMod val="95000"/>
                </a:schemeClr>
              </a:solidFill>
              <a:latin typeface="Trebuchet MS" panose="020B0603020202020204" pitchFamily="34" charset="0"/>
              <a:ea typeface="Tahoma" panose="020B0604030504040204" pitchFamily="34" charset="0"/>
              <a:cs typeface="Tahoma" panose="020B0604030504040204" pitchFamily="34" charset="0"/>
            </a:endParaRPr>
          </a:p>
        </p:txBody>
      </p:sp>
      <p:sp>
        <p:nvSpPr>
          <p:cNvPr id="3" name="Title 7">
            <a:extLst>
              <a:ext uri="{FF2B5EF4-FFF2-40B4-BE49-F238E27FC236}">
                <a16:creationId xmlns:a16="http://schemas.microsoft.com/office/drawing/2014/main" id="{893350C5-3373-300B-6D75-D47345E6D666}"/>
              </a:ext>
            </a:extLst>
          </p:cNvPr>
          <p:cNvSpPr txBox="1">
            <a:spLocks/>
          </p:cNvSpPr>
          <p:nvPr/>
        </p:nvSpPr>
        <p:spPr>
          <a:xfrm>
            <a:off x="1328670" y="1120602"/>
            <a:ext cx="4867275" cy="409653"/>
          </a:xfrm>
          <a:prstGeom prst="rect">
            <a:avLst/>
          </a:prstGeom>
        </p:spPr>
        <p:txBody>
          <a:bodyPr anchor="ct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defRPr/>
            </a:pPr>
            <a:r>
              <a:rPr lang="en-US" sz="2000" b="1" kern="0" dirty="0">
                <a:solidFill>
                  <a:srgbClr val="2F5496"/>
                </a:solidFill>
                <a:latin typeface="Trebuchet MS" panose="020B0603020202020204" pitchFamily="34" charset="0"/>
                <a:ea typeface="Tahoma" panose="020B0604030504040204" pitchFamily="34" charset="0"/>
                <a:cs typeface="Tahoma" panose="020B0604030504040204" pitchFamily="34" charset="0"/>
              </a:rPr>
              <a:t>Nominal Roll Policy Presentation Slides </a:t>
            </a:r>
            <a:endParaRPr lang="en-US" sz="2000" kern="0" dirty="0">
              <a:solidFill>
                <a:srgbClr val="2F5496"/>
              </a:solidFill>
              <a:latin typeface="Trebuchet MS" panose="020B0603020202020204" pitchFamily="34" charset="0"/>
              <a:ea typeface="Tahoma" panose="020B0604030504040204" pitchFamily="34" charset="0"/>
              <a:cs typeface="Tahoma" panose="020B0604030504040204" pitchFamily="34" charset="0"/>
            </a:endParaRPr>
          </a:p>
        </p:txBody>
      </p:sp>
      <p:pic>
        <p:nvPicPr>
          <p:cNvPr id="15" name="Graphic 14" descr="Badge 1 with solid fill">
            <a:extLst>
              <a:ext uri="{FF2B5EF4-FFF2-40B4-BE49-F238E27FC236}">
                <a16:creationId xmlns:a16="http://schemas.microsoft.com/office/drawing/2014/main" id="{A99430C2-00FE-7C9F-071E-5CBCDE359B9C}"/>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7569" y="971551"/>
            <a:ext cx="687003" cy="687003"/>
          </a:xfrm>
          <a:prstGeom prst="rect">
            <a:avLst/>
          </a:prstGeom>
        </p:spPr>
      </p:pic>
      <p:sp>
        <p:nvSpPr>
          <p:cNvPr id="12" name="Title 7"/>
          <p:cNvSpPr txBox="1">
            <a:spLocks/>
          </p:cNvSpPr>
          <p:nvPr/>
        </p:nvSpPr>
        <p:spPr>
          <a:xfrm>
            <a:off x="264420" y="361101"/>
            <a:ext cx="4840980" cy="32427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ts val="2400"/>
              </a:lnSpc>
              <a:spcAft>
                <a:spcPct val="0"/>
              </a:spcAft>
              <a:defRPr/>
            </a:pPr>
            <a:endParaRPr lang="en-US" sz="3000" b="1" kern="0" dirty="0">
              <a:solidFill>
                <a:srgbClr val="2F5496"/>
              </a:solidFill>
              <a:latin typeface="Trebuchet MS" panose="020B0603020202020204" pitchFamily="34" charset="0"/>
              <a:ea typeface="Tahoma" panose="020B0604030504040204" pitchFamily="34" charset="0"/>
              <a:cs typeface="Tahoma" panose="020B0604030504040204" pitchFamily="34" charset="0"/>
            </a:endParaRPr>
          </a:p>
        </p:txBody>
      </p:sp>
      <p:sp>
        <p:nvSpPr>
          <p:cNvPr id="9" name="Title 7"/>
          <p:cNvSpPr txBox="1">
            <a:spLocks/>
          </p:cNvSpPr>
          <p:nvPr/>
        </p:nvSpPr>
        <p:spPr>
          <a:xfrm>
            <a:off x="1447800" y="415880"/>
            <a:ext cx="6477000" cy="324275"/>
          </a:xfrm>
          <a:prstGeom prst="rect">
            <a:avLst/>
          </a:prstGeom>
        </p:spPr>
        <p:txBody>
          <a:bodyPr lIns="91440" tIns="45720" rIns="91440" bIns="45720" anchor="t"/>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ts val="2400"/>
              </a:lnSpc>
              <a:spcAft>
                <a:spcPct val="0"/>
              </a:spcAft>
              <a:defRPr/>
            </a:pPr>
            <a:endParaRPr lang="en-US" sz="3000" b="1" kern="0" dirty="0">
              <a:solidFill>
                <a:srgbClr val="FFFFFF"/>
              </a:solidFill>
              <a:latin typeface="Trebuchet MS"/>
              <a:ea typeface="Tahoma"/>
              <a:cs typeface="Tahoma"/>
            </a:endParaRPr>
          </a:p>
        </p:txBody>
      </p:sp>
      <p:grpSp>
        <p:nvGrpSpPr>
          <p:cNvPr id="6" name="Group 5">
            <a:extLst>
              <a:ext uri="{FF2B5EF4-FFF2-40B4-BE49-F238E27FC236}">
                <a16:creationId xmlns:a16="http://schemas.microsoft.com/office/drawing/2014/main" id="{923FD610-92DB-45DE-858F-FCE144DC7AE6}"/>
              </a:ext>
            </a:extLst>
          </p:cNvPr>
          <p:cNvGrpSpPr/>
          <p:nvPr/>
        </p:nvGrpSpPr>
        <p:grpSpPr>
          <a:xfrm>
            <a:off x="800100" y="1751203"/>
            <a:ext cx="7215917" cy="652471"/>
            <a:chOff x="800100" y="1676240"/>
            <a:chExt cx="7215917" cy="652471"/>
          </a:xfrm>
        </p:grpSpPr>
        <p:sp>
          <p:nvSpPr>
            <p:cNvPr id="18" name="Title 7"/>
            <p:cNvSpPr txBox="1">
              <a:spLocks/>
            </p:cNvSpPr>
            <p:nvPr/>
          </p:nvSpPr>
          <p:spPr>
            <a:xfrm>
              <a:off x="1356582" y="1676240"/>
              <a:ext cx="6659435" cy="652471"/>
            </a:xfrm>
            <a:prstGeom prst="rect">
              <a:avLst/>
            </a:prstGeom>
          </p:spPr>
          <p:txBody>
            <a:bodyPr lIns="91440" tIns="45720" rIns="91440" bIns="45720" anchor="ct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defRPr/>
              </a:pPr>
              <a:r>
                <a:rPr lang="en-US" sz="1988" b="1" kern="0" dirty="0">
                  <a:solidFill>
                    <a:schemeClr val="bg1">
                      <a:lumMod val="95000"/>
                    </a:schemeClr>
                  </a:solidFill>
                  <a:latin typeface="Trebuchet MS"/>
                  <a:ea typeface="Tahoma"/>
                  <a:cs typeface="Tahoma"/>
                </a:rPr>
                <a:t>2024-2025</a:t>
              </a:r>
              <a:r>
                <a:rPr lang="en-US" sz="1988" kern="0" dirty="0">
                  <a:solidFill>
                    <a:schemeClr val="bg1">
                      <a:lumMod val="95000"/>
                    </a:schemeClr>
                  </a:solidFill>
                  <a:latin typeface="Trebuchet MS"/>
                  <a:ea typeface="Tahoma"/>
                  <a:cs typeface="Tahoma"/>
                </a:rPr>
                <a:t> </a:t>
              </a:r>
              <a:r>
                <a:rPr lang="en-US" sz="1988" b="1" kern="0" dirty="0">
                  <a:solidFill>
                    <a:schemeClr val="bg1">
                      <a:lumMod val="95000"/>
                    </a:schemeClr>
                  </a:solidFill>
                  <a:latin typeface="Trebuchet MS"/>
                  <a:ea typeface="Tahoma"/>
                  <a:cs typeface="Tahoma"/>
                </a:rPr>
                <a:t>ISC Program Guide (Chapter 5, Education)</a:t>
              </a:r>
              <a:endParaRPr lang="en-US" sz="1988" kern="0" dirty="0">
                <a:solidFill>
                  <a:schemeClr val="bg1">
                    <a:lumMod val="95000"/>
                  </a:schemeClr>
                </a:solidFill>
                <a:latin typeface="Trebuchet MS"/>
                <a:ea typeface="Tahoma"/>
                <a:cs typeface="Tahoma"/>
              </a:endParaRPr>
            </a:p>
          </p:txBody>
        </p:sp>
        <p:sp>
          <p:nvSpPr>
            <p:cNvPr id="17" name="Text Box 10"/>
            <p:cNvSpPr txBox="1"/>
            <p:nvPr/>
          </p:nvSpPr>
          <p:spPr>
            <a:xfrm>
              <a:off x="800100" y="1821881"/>
              <a:ext cx="281940" cy="327660"/>
            </a:xfrm>
            <a:prstGeom prst="rect">
              <a:avLst/>
            </a:prstGeom>
            <a:noFill/>
            <a:ln w="6350">
              <a:noFill/>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spcBef>
                  <a:spcPts val="300"/>
                </a:spcBef>
                <a:spcAft>
                  <a:spcPts val="600"/>
                </a:spcAft>
                <a:defRPr/>
              </a:pPr>
              <a:endParaRPr lang="en-US" sz="2500"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p:txBody>
        </p:sp>
      </p:grpSp>
      <p:grpSp>
        <p:nvGrpSpPr>
          <p:cNvPr id="7" name="Group 6">
            <a:extLst>
              <a:ext uri="{FF2B5EF4-FFF2-40B4-BE49-F238E27FC236}">
                <a16:creationId xmlns:a16="http://schemas.microsoft.com/office/drawing/2014/main" id="{C5E177A8-08B4-40D8-AB7C-38E40EBF022A}"/>
              </a:ext>
            </a:extLst>
          </p:cNvPr>
          <p:cNvGrpSpPr/>
          <p:nvPr/>
        </p:nvGrpSpPr>
        <p:grpSpPr>
          <a:xfrm>
            <a:off x="800663" y="2606882"/>
            <a:ext cx="6392655" cy="444987"/>
            <a:chOff x="800663" y="2606882"/>
            <a:chExt cx="6392655" cy="444987"/>
          </a:xfrm>
        </p:grpSpPr>
        <p:sp>
          <p:nvSpPr>
            <p:cNvPr id="20" name="Text Box 10"/>
            <p:cNvSpPr txBox="1"/>
            <p:nvPr/>
          </p:nvSpPr>
          <p:spPr>
            <a:xfrm>
              <a:off x="800663" y="2606882"/>
              <a:ext cx="281940" cy="3276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spcBef>
                  <a:spcPts val="300"/>
                </a:spcBef>
                <a:spcAft>
                  <a:spcPts val="600"/>
                </a:spcAft>
                <a:defRPr/>
              </a:pPr>
              <a:r>
                <a:rPr lang="en-CA" sz="2500" b="1" dirty="0">
                  <a:solidFill>
                    <a:srgbClr val="FFFFFF"/>
                  </a:solidFill>
                  <a:latin typeface="Trebuchet MS" panose="020B0603020202020204" pitchFamily="34" charset="0"/>
                  <a:ea typeface="Times New Roman" panose="02020603050405020304" pitchFamily="18" charset="0"/>
                  <a:cs typeface="Times New Roman" panose="02020603050405020304" pitchFamily="18" charset="0"/>
                </a:rPr>
                <a:t>3</a:t>
              </a:r>
              <a:endParaRPr lang="en-US" sz="2500"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p:txBody>
        </p:sp>
        <p:sp>
          <p:nvSpPr>
            <p:cNvPr id="21" name="Title 7"/>
            <p:cNvSpPr txBox="1">
              <a:spLocks/>
            </p:cNvSpPr>
            <p:nvPr/>
          </p:nvSpPr>
          <p:spPr>
            <a:xfrm>
              <a:off x="1334081" y="2642216"/>
              <a:ext cx="5859237" cy="409653"/>
            </a:xfrm>
            <a:prstGeom prst="rect">
              <a:avLst/>
            </a:prstGeom>
          </p:spPr>
          <p:txBody>
            <a:bodyPr lIns="91440" tIns="45720" rIns="91440" bIns="45720" anchor="t"/>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defRPr/>
              </a:pPr>
              <a:r>
                <a:rPr lang="en-US" sz="1988" b="1" kern="0" dirty="0">
                  <a:solidFill>
                    <a:schemeClr val="bg1">
                      <a:lumMod val="95000"/>
                    </a:schemeClr>
                  </a:solidFill>
                  <a:latin typeface="Trebuchet MS"/>
                  <a:ea typeface="Tahoma"/>
                  <a:cs typeface="Tahoma"/>
                </a:rPr>
                <a:t>2024-2025 ISC Nominal Roll Instructions</a:t>
              </a:r>
              <a:endParaRPr lang="en-US" sz="1988" kern="0" dirty="0">
                <a:solidFill>
                  <a:schemeClr val="bg1">
                    <a:lumMod val="95000"/>
                  </a:schemeClr>
                </a:solidFill>
                <a:latin typeface="Trebuchet MS"/>
                <a:ea typeface="Tahoma"/>
                <a:cs typeface="Tahoma"/>
              </a:endParaRPr>
            </a:p>
          </p:txBody>
        </p:sp>
      </p:grpSp>
      <p:cxnSp>
        <p:nvCxnSpPr>
          <p:cNvPr id="22" name="Straight Connector 21">
            <a:extLst>
              <a:ext uri="{FF2B5EF4-FFF2-40B4-BE49-F238E27FC236}">
                <a16:creationId xmlns:a16="http://schemas.microsoft.com/office/drawing/2014/main" id="{D11806F4-3C71-4168-99C0-8149E02F4E80}"/>
              </a:ext>
            </a:extLst>
          </p:cNvPr>
          <p:cNvCxnSpPr>
            <a:cxnSpLocks/>
          </p:cNvCxnSpPr>
          <p:nvPr/>
        </p:nvCxnSpPr>
        <p:spPr bwMode="auto">
          <a:xfrm flipH="1">
            <a:off x="533400" y="2422877"/>
            <a:ext cx="7909560" cy="0"/>
          </a:xfrm>
          <a:prstGeom prst="line">
            <a:avLst/>
          </a:prstGeom>
          <a:solidFill>
            <a:srgbClr val="E5E5CC"/>
          </a:solidFill>
          <a:ln w="12700" cap="flat" cmpd="sng" algn="ctr">
            <a:solidFill>
              <a:srgbClr val="D9D9D9"/>
            </a:solidFill>
            <a:prstDash val="solid"/>
            <a:round/>
            <a:headEnd type="none" w="med" len="med"/>
            <a:tailEnd type="none" w="med" len="med"/>
          </a:ln>
          <a:effectLst/>
        </p:spPr>
      </p:cxnSp>
      <p:cxnSp>
        <p:nvCxnSpPr>
          <p:cNvPr id="23" name="Straight Connector 22">
            <a:extLst>
              <a:ext uri="{FF2B5EF4-FFF2-40B4-BE49-F238E27FC236}">
                <a16:creationId xmlns:a16="http://schemas.microsoft.com/office/drawing/2014/main" id="{D72329D6-98D7-456D-A8E0-32F6C4098367}"/>
              </a:ext>
            </a:extLst>
          </p:cNvPr>
          <p:cNvCxnSpPr>
            <a:cxnSpLocks/>
          </p:cNvCxnSpPr>
          <p:nvPr/>
        </p:nvCxnSpPr>
        <p:spPr bwMode="auto">
          <a:xfrm flipH="1">
            <a:off x="533400" y="1673188"/>
            <a:ext cx="7909560" cy="0"/>
          </a:xfrm>
          <a:prstGeom prst="line">
            <a:avLst/>
          </a:prstGeom>
          <a:solidFill>
            <a:srgbClr val="E5E5CC"/>
          </a:solidFill>
          <a:ln w="12700" cap="flat" cmpd="sng" algn="ctr">
            <a:solidFill>
              <a:srgbClr val="D9D9D9"/>
            </a:solidFill>
            <a:prstDash val="solid"/>
            <a:round/>
            <a:headEnd type="none" w="med" len="med"/>
            <a:tailEnd type="none" w="med" len="med"/>
          </a:ln>
          <a:effectLst/>
        </p:spPr>
      </p:cxnSp>
      <p:cxnSp>
        <p:nvCxnSpPr>
          <p:cNvPr id="24" name="Straight Connector 23">
            <a:extLst>
              <a:ext uri="{FF2B5EF4-FFF2-40B4-BE49-F238E27FC236}">
                <a16:creationId xmlns:a16="http://schemas.microsoft.com/office/drawing/2014/main" id="{410F0D3D-0451-4E98-BC65-B5AD6107D5CA}"/>
              </a:ext>
            </a:extLst>
          </p:cNvPr>
          <p:cNvCxnSpPr>
            <a:cxnSpLocks/>
          </p:cNvCxnSpPr>
          <p:nvPr/>
        </p:nvCxnSpPr>
        <p:spPr bwMode="auto">
          <a:xfrm flipH="1">
            <a:off x="533400" y="3172566"/>
            <a:ext cx="7909560" cy="0"/>
          </a:xfrm>
          <a:prstGeom prst="line">
            <a:avLst/>
          </a:prstGeom>
          <a:solidFill>
            <a:srgbClr val="E5E5CC"/>
          </a:solidFill>
          <a:ln w="12700" cap="flat" cmpd="sng" algn="ctr">
            <a:solidFill>
              <a:srgbClr val="D9D9D9"/>
            </a:solidFill>
            <a:prstDash val="solid"/>
            <a:round/>
            <a:headEnd type="none" w="med" len="med"/>
            <a:tailEnd type="none" w="med" len="med"/>
          </a:ln>
          <a:effectLst/>
        </p:spPr>
      </p:cxnSp>
      <p:cxnSp>
        <p:nvCxnSpPr>
          <p:cNvPr id="31" name="Straight Connector 30">
            <a:extLst>
              <a:ext uri="{FF2B5EF4-FFF2-40B4-BE49-F238E27FC236}">
                <a16:creationId xmlns:a16="http://schemas.microsoft.com/office/drawing/2014/main" id="{99D21F43-9863-4E11-A878-20CD2C9DBC5E}"/>
              </a:ext>
            </a:extLst>
          </p:cNvPr>
          <p:cNvCxnSpPr>
            <a:cxnSpLocks/>
          </p:cNvCxnSpPr>
          <p:nvPr/>
        </p:nvCxnSpPr>
        <p:spPr bwMode="auto">
          <a:xfrm flipH="1">
            <a:off x="533400" y="3922256"/>
            <a:ext cx="7909560" cy="0"/>
          </a:xfrm>
          <a:prstGeom prst="line">
            <a:avLst/>
          </a:prstGeom>
          <a:solidFill>
            <a:srgbClr val="E5E5CC"/>
          </a:solidFill>
          <a:ln w="12700" cap="flat" cmpd="sng" algn="ctr">
            <a:solidFill>
              <a:srgbClr val="D9D9D9"/>
            </a:solidFill>
            <a:prstDash val="solid"/>
            <a:round/>
            <a:headEnd type="none" w="med" len="med"/>
            <a:tailEnd type="none" w="med" len="med"/>
          </a:ln>
          <a:effectLst/>
        </p:spPr>
      </p:cxnSp>
      <p:grpSp>
        <p:nvGrpSpPr>
          <p:cNvPr id="4" name="Group 3">
            <a:extLst>
              <a:ext uri="{FF2B5EF4-FFF2-40B4-BE49-F238E27FC236}">
                <a16:creationId xmlns:a16="http://schemas.microsoft.com/office/drawing/2014/main" id="{2B30F6C8-85EC-F708-9996-6F2D9825E771}"/>
              </a:ext>
            </a:extLst>
          </p:cNvPr>
          <p:cNvGrpSpPr/>
          <p:nvPr/>
        </p:nvGrpSpPr>
        <p:grpSpPr>
          <a:xfrm>
            <a:off x="781031" y="4069246"/>
            <a:ext cx="6412288" cy="409653"/>
            <a:chOff x="781030" y="4069245"/>
            <a:chExt cx="6412288" cy="409653"/>
          </a:xfrm>
        </p:grpSpPr>
        <p:sp>
          <p:nvSpPr>
            <p:cNvPr id="33" name="Text Box 10">
              <a:extLst>
                <a:ext uri="{FF2B5EF4-FFF2-40B4-BE49-F238E27FC236}">
                  <a16:creationId xmlns:a16="http://schemas.microsoft.com/office/drawing/2014/main" id="{4B57F9E0-9D11-F7FE-2B8A-4428B8711D49}"/>
                </a:ext>
              </a:extLst>
            </p:cNvPr>
            <p:cNvSpPr txBox="1"/>
            <p:nvPr/>
          </p:nvSpPr>
          <p:spPr>
            <a:xfrm>
              <a:off x="781030" y="4110242"/>
              <a:ext cx="281940" cy="3276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spcBef>
                  <a:spcPts val="300"/>
                </a:spcBef>
                <a:spcAft>
                  <a:spcPts val="600"/>
                </a:spcAft>
                <a:defRPr/>
              </a:pPr>
              <a:r>
                <a:rPr lang="en-CA" sz="2500" b="1" dirty="0">
                  <a:solidFill>
                    <a:srgbClr val="FFFFFF"/>
                  </a:solidFill>
                  <a:latin typeface="Trebuchet MS" panose="020B0603020202020204" pitchFamily="34" charset="0"/>
                  <a:ea typeface="Times New Roman" panose="02020603050405020304" pitchFamily="18" charset="0"/>
                  <a:cs typeface="Times New Roman" panose="02020603050405020304" pitchFamily="18" charset="0"/>
                </a:rPr>
                <a:t>5</a:t>
              </a:r>
              <a:endParaRPr lang="en-US" sz="2500"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p:txBody>
        </p:sp>
        <p:sp>
          <p:nvSpPr>
            <p:cNvPr id="34" name="Title 7">
              <a:extLst>
                <a:ext uri="{FF2B5EF4-FFF2-40B4-BE49-F238E27FC236}">
                  <a16:creationId xmlns:a16="http://schemas.microsoft.com/office/drawing/2014/main" id="{20A893EC-0BCF-3781-4D84-19A40DDFA197}"/>
                </a:ext>
              </a:extLst>
            </p:cNvPr>
            <p:cNvSpPr txBox="1">
              <a:spLocks/>
            </p:cNvSpPr>
            <p:nvPr/>
          </p:nvSpPr>
          <p:spPr>
            <a:xfrm>
              <a:off x="1358580" y="4069245"/>
              <a:ext cx="5834738" cy="40965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defRPr/>
              </a:pPr>
              <a:r>
                <a:rPr lang="en-US" sz="2000" b="1" kern="0" dirty="0">
                  <a:solidFill>
                    <a:schemeClr val="bg1">
                      <a:lumMod val="95000"/>
                    </a:schemeClr>
                  </a:solidFill>
                  <a:latin typeface="Trebuchet MS" panose="020B0603020202020204" pitchFamily="34" charset="0"/>
                  <a:ea typeface="Tahoma" panose="020B0604030504040204" pitchFamily="34" charset="0"/>
                  <a:cs typeface="Tahoma" panose="020B0604030504040204" pitchFamily="34" charset="0"/>
                </a:rPr>
                <a:t>List of Commonly Used Acronyms</a:t>
              </a:r>
              <a:endParaRPr lang="en-US" sz="2000" kern="0" dirty="0">
                <a:solidFill>
                  <a:schemeClr val="bg1">
                    <a:lumMod val="95000"/>
                  </a:schemeClr>
                </a:solidFill>
                <a:latin typeface="Trebuchet MS" panose="020B0603020202020204" pitchFamily="34" charset="0"/>
                <a:ea typeface="Tahoma" panose="020B0604030504040204" pitchFamily="34" charset="0"/>
                <a:cs typeface="Tahoma" panose="020B0604030504040204" pitchFamily="34" charset="0"/>
              </a:endParaRPr>
            </a:p>
          </p:txBody>
        </p:sp>
      </p:grpSp>
      <p:pic>
        <p:nvPicPr>
          <p:cNvPr id="38" name="Graphic 37" descr="Badge 3 with solid fill">
            <a:extLst>
              <a:ext uri="{FF2B5EF4-FFF2-40B4-BE49-F238E27FC236}">
                <a16:creationId xmlns:a16="http://schemas.microsoft.com/office/drawing/2014/main" id="{38BA83CC-607E-A3C5-3613-C9AB0DDA5C9D}"/>
              </a:ext>
            </a:extLst>
          </p:cNvPr>
          <p:cNvPicPr>
            <a:picLocks noGrp="1" noRot="1" noChangeAspect="1" noMove="1" noResize="1" noEditPoints="1" noAdjustHandles="1" noChangeArrowheads="1" noChangeShapeType="1" noCrop="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97569" y="2451061"/>
            <a:ext cx="687003" cy="687003"/>
          </a:xfrm>
          <a:prstGeom prst="rect">
            <a:avLst/>
          </a:prstGeom>
        </p:spPr>
      </p:pic>
      <p:pic>
        <p:nvPicPr>
          <p:cNvPr id="40" name="Graphic 39" descr="Badge 4 with solid fill">
            <a:extLst>
              <a:ext uri="{FF2B5EF4-FFF2-40B4-BE49-F238E27FC236}">
                <a16:creationId xmlns:a16="http://schemas.microsoft.com/office/drawing/2014/main" id="{03DEDB14-6101-4563-4B44-5BF24D44F1F1}"/>
              </a:ext>
            </a:extLst>
          </p:cNvPr>
          <p:cNvPicPr>
            <a:picLocks noGrp="1" noRot="1" noChangeAspect="1" noMove="1" noResize="1" noEditPoints="1" noAdjustHandles="1" noChangeArrowheads="1" noChangeShapeType="1" noCrop="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97569" y="3190816"/>
            <a:ext cx="687003" cy="687003"/>
          </a:xfrm>
          <a:prstGeom prst="rect">
            <a:avLst/>
          </a:prstGeom>
        </p:spPr>
      </p:pic>
      <p:pic>
        <p:nvPicPr>
          <p:cNvPr id="42" name="Graphic 41" descr="Badge 5 with solid fill">
            <a:extLst>
              <a:ext uri="{FF2B5EF4-FFF2-40B4-BE49-F238E27FC236}">
                <a16:creationId xmlns:a16="http://schemas.microsoft.com/office/drawing/2014/main" id="{7F2B49AA-868E-26F6-C09A-B72DABA6FACC}"/>
              </a:ext>
            </a:extLst>
          </p:cNvPr>
          <p:cNvPicPr>
            <a:picLocks noGrp="1" noRot="1" noChangeAspect="1" noMove="1" noResize="1" noEditPoints="1" noAdjustHandles="1" noChangeArrowheads="1" noChangeShapeType="1" noCrop="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97569" y="3930569"/>
            <a:ext cx="687003" cy="687003"/>
          </a:xfrm>
          <a:prstGeom prst="rect">
            <a:avLst/>
          </a:prstGeom>
        </p:spPr>
      </p:pic>
      <p:sp>
        <p:nvSpPr>
          <p:cNvPr id="35" name="Title 7">
            <a:extLst>
              <a:ext uri="{FF2B5EF4-FFF2-40B4-BE49-F238E27FC236}">
                <a16:creationId xmlns:a16="http://schemas.microsoft.com/office/drawing/2014/main" id="{06EAAC7A-88CE-358E-25C6-0500A9471FE1}"/>
              </a:ext>
            </a:extLst>
          </p:cNvPr>
          <p:cNvSpPr txBox="1">
            <a:spLocks/>
          </p:cNvSpPr>
          <p:nvPr/>
        </p:nvSpPr>
        <p:spPr>
          <a:xfrm>
            <a:off x="1334080" y="2648765"/>
            <a:ext cx="5859237" cy="409653"/>
          </a:xfrm>
          <a:prstGeom prst="rect">
            <a:avLst/>
          </a:prstGeom>
        </p:spPr>
        <p:txBody>
          <a:bodyPr lIns="91440" tIns="45720" rIns="91440" bIns="45720" anchor="t"/>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defRPr/>
            </a:pPr>
            <a:r>
              <a:rPr lang="en-US" sz="1988" b="1" kern="0" dirty="0">
                <a:solidFill>
                  <a:srgbClr val="2F5496"/>
                </a:solidFill>
                <a:latin typeface="Trebuchet MS"/>
                <a:ea typeface="Tahoma"/>
                <a:cs typeface="Tahoma"/>
              </a:rPr>
              <a:t>2024-2025 ISC Nominal Roll Instructions</a:t>
            </a:r>
            <a:endParaRPr lang="en-US" sz="1988" kern="0" dirty="0">
              <a:solidFill>
                <a:srgbClr val="2F5496"/>
              </a:solidFill>
              <a:latin typeface="Trebuchet MS"/>
              <a:ea typeface="Tahoma"/>
              <a:cs typeface="Tahoma"/>
            </a:endParaRPr>
          </a:p>
        </p:txBody>
      </p:sp>
      <p:sp>
        <p:nvSpPr>
          <p:cNvPr id="43" name="Title 7">
            <a:extLst>
              <a:ext uri="{FF2B5EF4-FFF2-40B4-BE49-F238E27FC236}">
                <a16:creationId xmlns:a16="http://schemas.microsoft.com/office/drawing/2014/main" id="{E4E3A70D-DB66-3479-CA8B-9090D853CE96}"/>
              </a:ext>
            </a:extLst>
          </p:cNvPr>
          <p:cNvSpPr txBox="1">
            <a:spLocks/>
          </p:cNvSpPr>
          <p:nvPr/>
        </p:nvSpPr>
        <p:spPr>
          <a:xfrm>
            <a:off x="1358580" y="4069244"/>
            <a:ext cx="5834738" cy="40965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defRPr/>
            </a:pPr>
            <a:r>
              <a:rPr lang="en-US" sz="2000" b="1" kern="0" dirty="0">
                <a:solidFill>
                  <a:srgbClr val="2F5496"/>
                </a:solidFill>
                <a:latin typeface="Trebuchet MS" panose="020B0603020202020204" pitchFamily="34" charset="0"/>
                <a:ea typeface="Tahoma" panose="020B0604030504040204" pitchFamily="34" charset="0"/>
                <a:cs typeface="Tahoma" panose="020B0604030504040204" pitchFamily="34" charset="0"/>
              </a:rPr>
              <a:t>List of Commonly Used Acronyms</a:t>
            </a:r>
            <a:endParaRPr lang="en-US" sz="2000" kern="0" dirty="0">
              <a:solidFill>
                <a:srgbClr val="2F5496"/>
              </a:solidFill>
              <a:latin typeface="Trebuchet MS" panose="020B0603020202020204" pitchFamily="34" charset="0"/>
              <a:ea typeface="Tahoma" panose="020B0604030504040204" pitchFamily="34" charset="0"/>
              <a:cs typeface="Tahoma" panose="020B0604030504040204" pitchFamily="34" charset="0"/>
            </a:endParaRPr>
          </a:p>
        </p:txBody>
      </p:sp>
      <p:sp>
        <p:nvSpPr>
          <p:cNvPr id="25" name="Title 7">
            <a:extLst>
              <a:ext uri="{FF2B5EF4-FFF2-40B4-BE49-F238E27FC236}">
                <a16:creationId xmlns:a16="http://schemas.microsoft.com/office/drawing/2014/main" id="{3D96CBFE-7A22-93C8-5EAB-94507D81494B}"/>
              </a:ext>
            </a:extLst>
          </p:cNvPr>
          <p:cNvSpPr txBox="1">
            <a:spLocks/>
          </p:cNvSpPr>
          <p:nvPr/>
        </p:nvSpPr>
        <p:spPr>
          <a:xfrm>
            <a:off x="1359785" y="1841992"/>
            <a:ext cx="7173796" cy="472179"/>
          </a:xfrm>
          <a:prstGeom prst="rect">
            <a:avLst/>
          </a:prstGeom>
        </p:spPr>
        <p:txBody>
          <a:bodyPr lIns="91440" tIns="45720" rIns="91440" bIns="45720" anchor="ct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defRPr/>
            </a:pPr>
            <a:r>
              <a:rPr lang="en-US" sz="1988" b="1" kern="0" dirty="0">
                <a:solidFill>
                  <a:srgbClr val="2F5496"/>
                </a:solidFill>
                <a:latin typeface="Trebuchet MS"/>
                <a:ea typeface="Tahoma"/>
                <a:cs typeface="Tahoma"/>
              </a:rPr>
              <a:t>2024-2025</a:t>
            </a:r>
            <a:r>
              <a:rPr lang="en-US" sz="1988" kern="0" dirty="0">
                <a:solidFill>
                  <a:srgbClr val="2F5496"/>
                </a:solidFill>
                <a:latin typeface="Trebuchet MS"/>
                <a:ea typeface="Tahoma"/>
                <a:cs typeface="Tahoma"/>
              </a:rPr>
              <a:t> </a:t>
            </a:r>
            <a:r>
              <a:rPr lang="en-US" sz="1988" b="1" kern="0" dirty="0">
                <a:solidFill>
                  <a:srgbClr val="2F5496"/>
                </a:solidFill>
                <a:latin typeface="Trebuchet MS"/>
                <a:ea typeface="Tahoma"/>
                <a:cs typeface="Tahoma"/>
              </a:rPr>
              <a:t>ISC Program Guide (Chapter 5, Education)</a:t>
            </a:r>
            <a:endParaRPr lang="en-US" sz="1988" kern="0" dirty="0">
              <a:solidFill>
                <a:srgbClr val="2F5496"/>
              </a:solidFill>
              <a:latin typeface="Trebuchet MS"/>
              <a:ea typeface="Tahoma"/>
              <a:cs typeface="Tahoma"/>
            </a:endParaRPr>
          </a:p>
        </p:txBody>
      </p:sp>
      <p:sp>
        <p:nvSpPr>
          <p:cNvPr id="5" name="Rectangle: Rounded Corners 4">
            <a:extLst>
              <a:ext uri="{FF2B5EF4-FFF2-40B4-BE49-F238E27FC236}">
                <a16:creationId xmlns:a16="http://schemas.microsoft.com/office/drawing/2014/main" id="{E79A21C8-193B-9361-D63B-3B43489E2F85}"/>
              </a:ext>
            </a:extLst>
          </p:cNvPr>
          <p:cNvSpPr/>
          <p:nvPr/>
        </p:nvSpPr>
        <p:spPr bwMode="auto">
          <a:xfrm>
            <a:off x="228600" y="164592"/>
            <a:ext cx="8686800" cy="685800"/>
          </a:xfrm>
          <a:prstGeom prst="roundRect">
            <a:avLst/>
          </a:prstGeom>
          <a:solidFill>
            <a:srgbClr val="2F5496"/>
          </a:solidFill>
          <a:ln w="3175"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lnSpc>
                <a:spcPct val="100000"/>
              </a:lnSpc>
              <a:spcAft>
                <a:spcPts val="0"/>
              </a:spcAft>
              <a:defRPr/>
            </a:pPr>
            <a:r>
              <a:rPr lang="en-US" sz="3000" b="1" kern="0" dirty="0">
                <a:solidFill>
                  <a:srgbClr val="FFFFFF"/>
                </a:solidFill>
                <a:latin typeface="Trebuchet MS"/>
              </a:rPr>
              <a:t>2025 LEARNING SERIES - TOOLKIT</a:t>
            </a:r>
            <a:endParaRPr lang="en-US" sz="3000" b="1" kern="0" dirty="0">
              <a:solidFill>
                <a:srgbClr val="FFFFFF"/>
              </a:solidFill>
              <a:latin typeface="Trebuchet MS" panose="020B0603020202020204" pitchFamily="34" charset="0"/>
            </a:endParaRPr>
          </a:p>
        </p:txBody>
      </p:sp>
      <p:sp>
        <p:nvSpPr>
          <p:cNvPr id="8" name="Slide Number Placeholder 7">
            <a:extLst>
              <a:ext uri="{FF2B5EF4-FFF2-40B4-BE49-F238E27FC236}">
                <a16:creationId xmlns:a16="http://schemas.microsoft.com/office/drawing/2014/main" id="{C784A3DF-8C51-99AB-9467-9D1E9581E52A}"/>
              </a:ext>
            </a:extLst>
          </p:cNvPr>
          <p:cNvSpPr>
            <a:spLocks noGrp="1"/>
          </p:cNvSpPr>
          <p:nvPr>
            <p:ph type="sldNum" sz="quarter" idx="4"/>
          </p:nvPr>
        </p:nvSpPr>
        <p:spPr/>
        <p:txBody>
          <a:bodyPr/>
          <a:lstStyle/>
          <a:p>
            <a:pPr>
              <a:defRPr/>
            </a:pPr>
            <a:fld id="{E00B6E52-F07A-44C8-B7AE-D6EEC3D50429}" type="slidenum">
              <a:rPr lang="en-CA" smtClean="0"/>
              <a:pPr>
                <a:defRPr/>
              </a:pPr>
              <a:t>3</a:t>
            </a:fld>
            <a:endParaRPr lang="en-CA" dirty="0"/>
          </a:p>
        </p:txBody>
      </p:sp>
    </p:spTree>
    <p:extLst>
      <p:ext uri="{BB962C8B-B14F-4D97-AF65-F5344CB8AC3E}">
        <p14:creationId xmlns:p14="http://schemas.microsoft.com/office/powerpoint/2010/main" val="4241128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1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wipe(left)">
                                      <p:cBhvr>
                                        <p:cTn id="17" dur="125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left)">
                                      <p:cBhvr>
                                        <p:cTn id="22" dur="750"/>
                                        <p:tgtEl>
                                          <p:spTgt spid="3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left)">
                                      <p:cBhvr>
                                        <p:cTn id="27" dur="12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5" grpId="0"/>
      <p:bldP spid="43" grpId="0"/>
      <p:bldP spid="2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7840A77-BD5C-4D7C-9B15-DF11450F3ACE}"/>
              </a:ext>
            </a:extLst>
          </p:cNvPr>
          <p:cNvGrpSpPr/>
          <p:nvPr/>
        </p:nvGrpSpPr>
        <p:grpSpPr>
          <a:xfrm>
            <a:off x="-343649" y="-831808"/>
            <a:ext cx="2181603" cy="3644389"/>
            <a:chOff x="-343649" y="-831809"/>
            <a:chExt cx="2181603" cy="3644389"/>
          </a:xfrm>
        </p:grpSpPr>
        <p:sp>
          <p:nvSpPr>
            <p:cNvPr id="7" name="Right Triangle 6">
              <a:extLst>
                <a:ext uri="{FF2B5EF4-FFF2-40B4-BE49-F238E27FC236}">
                  <a16:creationId xmlns:a16="http://schemas.microsoft.com/office/drawing/2014/main" id="{3FB17FEB-0AE6-6553-049C-F053F9842BDE}"/>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ight Triangle 7">
              <a:extLst>
                <a:ext uri="{FF2B5EF4-FFF2-40B4-BE49-F238E27FC236}">
                  <a16:creationId xmlns:a16="http://schemas.microsoft.com/office/drawing/2014/main" id="{FA15B382-8D2E-1E74-36D9-F7D122E1009B}"/>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9" name="Right Triangle 8">
              <a:extLst>
                <a:ext uri="{FF2B5EF4-FFF2-40B4-BE49-F238E27FC236}">
                  <a16:creationId xmlns:a16="http://schemas.microsoft.com/office/drawing/2014/main" id="{FE704017-9658-5C8D-F3E2-082526396B8F}"/>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65" name="Title 7">
            <a:extLst>
              <a:ext uri="{FF2B5EF4-FFF2-40B4-BE49-F238E27FC236}">
                <a16:creationId xmlns:a16="http://schemas.microsoft.com/office/drawing/2014/main" id="{8EAEDF6A-14EB-22B6-0EFF-953F70559855}"/>
              </a:ext>
            </a:extLst>
          </p:cNvPr>
          <p:cNvSpPr txBox="1">
            <a:spLocks/>
          </p:cNvSpPr>
          <p:nvPr/>
        </p:nvSpPr>
        <p:spPr>
          <a:xfrm>
            <a:off x="1991618" y="979930"/>
            <a:ext cx="5603775" cy="372900"/>
          </a:xfrm>
          <a:prstGeom prst="roundRect">
            <a:avLst/>
          </a:prstGeom>
          <a:solidFill>
            <a:srgbClr val="FFDD7D"/>
          </a:solidFill>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ct val="100000"/>
              </a:lnSpc>
            </a:pPr>
            <a:r>
              <a:rPr lang="en-US" sz="1400" kern="0" dirty="0">
                <a:solidFill>
                  <a:srgbClr val="2F5496"/>
                </a:solidFill>
                <a:latin typeface="Trebuchet MS" panose="020B0603020202020204" pitchFamily="34" charset="0"/>
              </a:rPr>
              <a:t>FOR </a:t>
            </a:r>
            <a:r>
              <a:rPr lang="en-US" sz="1400" u="sng" kern="0" dirty="0">
                <a:solidFill>
                  <a:srgbClr val="2F5496"/>
                </a:solidFill>
                <a:latin typeface="Trebuchet MS" panose="020B0603020202020204" pitchFamily="34" charset="0"/>
              </a:rPr>
              <a:t>NON-STATUS STUDENTS</a:t>
            </a:r>
            <a:r>
              <a:rPr lang="en-US" sz="1400" kern="0" dirty="0">
                <a:solidFill>
                  <a:srgbClr val="2F5496"/>
                </a:solidFill>
                <a:latin typeface="Trebuchet MS" panose="020B0603020202020204" pitchFamily="34" charset="0"/>
              </a:rPr>
              <a:t> ATTENDING </a:t>
            </a:r>
            <a:r>
              <a:rPr lang="en-US" sz="1400" u="sng" kern="0" dirty="0">
                <a:solidFill>
                  <a:srgbClr val="2F5496"/>
                </a:solidFill>
                <a:latin typeface="Trebuchet MS" panose="020B0603020202020204" pitchFamily="34" charset="0"/>
              </a:rPr>
              <a:t>PUBLIC SCHOOLS</a:t>
            </a:r>
          </a:p>
        </p:txBody>
      </p:sp>
      <p:sp>
        <p:nvSpPr>
          <p:cNvPr id="10" name="TextBox 9">
            <a:extLst>
              <a:ext uri="{FF2B5EF4-FFF2-40B4-BE49-F238E27FC236}">
                <a16:creationId xmlns:a16="http://schemas.microsoft.com/office/drawing/2014/main" id="{E50B45FA-1389-5F3F-F02E-4C35DA6B9E7D}"/>
              </a:ext>
            </a:extLst>
          </p:cNvPr>
          <p:cNvSpPr txBox="1"/>
          <p:nvPr/>
        </p:nvSpPr>
        <p:spPr>
          <a:xfrm>
            <a:off x="661746" y="1608197"/>
            <a:ext cx="5023836" cy="2816156"/>
          </a:xfrm>
          <a:prstGeom prst="rect">
            <a:avLst/>
          </a:prstGeom>
          <a:noFill/>
        </p:spPr>
        <p:txBody>
          <a:bodyPr wrap="square">
            <a:spAutoFit/>
          </a:bodyPr>
          <a:lstStyle/>
          <a:p>
            <a:pPr defTabSz="914378" eaLnBrk="0" hangingPunct="0">
              <a:lnSpc>
                <a:spcPct val="100000"/>
              </a:lnSpc>
              <a:spcBef>
                <a:spcPct val="30000"/>
              </a:spcBef>
              <a:spcAft>
                <a:spcPct val="0"/>
              </a:spcAft>
              <a:defRPr/>
            </a:pPr>
            <a:r>
              <a:rPr lang="en-US" sz="1500" dirty="0">
                <a:latin typeface="Trebuchet MS "/>
              </a:rPr>
              <a:t>The following students are eligible for the Nominal Roll:</a:t>
            </a:r>
          </a:p>
          <a:p>
            <a:pPr marL="685800" lvl="1" indent="-342900" defTabSz="914378" eaLnBrk="0" hangingPunct="0">
              <a:lnSpc>
                <a:spcPct val="100000"/>
              </a:lnSpc>
              <a:spcBef>
                <a:spcPct val="30000"/>
              </a:spcBef>
              <a:spcAft>
                <a:spcPct val="0"/>
              </a:spcAft>
              <a:buFont typeface="Arial" panose="020B0604020202020204" pitchFamily="34" charset="0"/>
              <a:buChar char="•"/>
              <a:defRPr/>
            </a:pPr>
            <a:r>
              <a:rPr lang="en-US" sz="1500" dirty="0">
                <a:latin typeface="Trebuchet MS "/>
              </a:rPr>
              <a:t>Non-registered (non-status) Students</a:t>
            </a:r>
          </a:p>
          <a:p>
            <a:pPr marL="685800" lvl="1" indent="-342900" defTabSz="914378" eaLnBrk="0" hangingPunct="0">
              <a:lnSpc>
                <a:spcPct val="100000"/>
              </a:lnSpc>
              <a:spcBef>
                <a:spcPct val="30000"/>
              </a:spcBef>
              <a:spcAft>
                <a:spcPct val="0"/>
              </a:spcAft>
              <a:buFont typeface="Arial" panose="020B0604020202020204" pitchFamily="34" charset="0"/>
              <a:buChar char="•"/>
              <a:defRPr/>
            </a:pPr>
            <a:r>
              <a:rPr lang="en-US" sz="1500" dirty="0">
                <a:latin typeface="Trebuchet MS "/>
              </a:rPr>
              <a:t>Other Indigenous Students (Métis, Inuit)</a:t>
            </a:r>
          </a:p>
          <a:p>
            <a:pPr marL="685800" lvl="1" indent="-342900" defTabSz="914378" eaLnBrk="0" hangingPunct="0">
              <a:lnSpc>
                <a:spcPct val="100000"/>
              </a:lnSpc>
              <a:spcBef>
                <a:spcPct val="30000"/>
              </a:spcBef>
              <a:spcAft>
                <a:spcPct val="0"/>
              </a:spcAft>
              <a:buFont typeface="Arial" panose="020B0604020202020204" pitchFamily="34" charset="0"/>
              <a:buChar char="•"/>
              <a:defRPr/>
            </a:pPr>
            <a:r>
              <a:rPr lang="en-US" sz="1500" dirty="0">
                <a:latin typeface="Trebuchet MS "/>
              </a:rPr>
              <a:t>Non-Indigenous Students</a:t>
            </a:r>
            <a:endParaRPr lang="en-US" sz="800" dirty="0">
              <a:latin typeface="Trebuchet MS "/>
            </a:endParaRPr>
          </a:p>
          <a:p>
            <a:pPr defTabSz="914378" eaLnBrk="0" hangingPunct="0">
              <a:lnSpc>
                <a:spcPct val="100000"/>
              </a:lnSpc>
              <a:spcBef>
                <a:spcPct val="30000"/>
              </a:spcBef>
              <a:spcAft>
                <a:spcPct val="0"/>
              </a:spcAft>
              <a:defRPr/>
            </a:pPr>
            <a:r>
              <a:rPr lang="en-US" sz="1500" dirty="0">
                <a:latin typeface="Trebuchet MS "/>
              </a:rPr>
              <a:t>For these students:</a:t>
            </a:r>
          </a:p>
          <a:p>
            <a:pPr marL="628650" lvl="1" indent="-285750" defTabSz="914378" eaLnBrk="0" hangingPunct="0">
              <a:lnSpc>
                <a:spcPct val="100000"/>
              </a:lnSpc>
              <a:spcBef>
                <a:spcPct val="30000"/>
              </a:spcBef>
              <a:spcAft>
                <a:spcPct val="0"/>
              </a:spcAft>
              <a:buFont typeface="Arial" panose="020B0604020202020204" pitchFamily="34" charset="0"/>
              <a:buChar char="•"/>
              <a:defRPr/>
            </a:pPr>
            <a:r>
              <a:rPr lang="en-US" sz="1500" dirty="0">
                <a:latin typeface="Trebuchet MS "/>
              </a:rPr>
              <a:t>Tuition flows directly to the Province, even if a Local Education Agreement (LEA) is in place with school district(s)</a:t>
            </a:r>
          </a:p>
          <a:p>
            <a:pPr marL="628650" lvl="1" indent="-285750" defTabSz="914378" eaLnBrk="0" hangingPunct="0">
              <a:lnSpc>
                <a:spcPct val="100000"/>
              </a:lnSpc>
              <a:spcBef>
                <a:spcPct val="30000"/>
              </a:spcBef>
              <a:spcAft>
                <a:spcPct val="0"/>
              </a:spcAft>
              <a:buFont typeface="Arial" panose="020B0604020202020204" pitchFamily="34" charset="0"/>
              <a:buChar char="•"/>
              <a:defRPr/>
            </a:pPr>
            <a:r>
              <a:rPr lang="en-US" sz="1500" dirty="0">
                <a:latin typeface="Trebuchet MS "/>
              </a:rPr>
              <a:t>Student supports flow to the First Nation where the student ordinarily resides</a:t>
            </a:r>
          </a:p>
        </p:txBody>
      </p:sp>
      <p:grpSp>
        <p:nvGrpSpPr>
          <p:cNvPr id="15" name="Group 14">
            <a:extLst>
              <a:ext uri="{FF2B5EF4-FFF2-40B4-BE49-F238E27FC236}">
                <a16:creationId xmlns:a16="http://schemas.microsoft.com/office/drawing/2014/main" id="{4711E186-E38F-A79F-BA76-20F47ED8940F}"/>
              </a:ext>
            </a:extLst>
          </p:cNvPr>
          <p:cNvGrpSpPr/>
          <p:nvPr/>
        </p:nvGrpSpPr>
        <p:grpSpPr>
          <a:xfrm>
            <a:off x="5548456" y="1320565"/>
            <a:ext cx="3417748" cy="2857500"/>
            <a:chOff x="4659452" y="2501189"/>
            <a:chExt cx="3417748" cy="2857500"/>
          </a:xfrm>
        </p:grpSpPr>
        <p:graphicFrame>
          <p:nvGraphicFramePr>
            <p:cNvPr id="16" name="Diagram 15">
              <a:extLst>
                <a:ext uri="{FF2B5EF4-FFF2-40B4-BE49-F238E27FC236}">
                  <a16:creationId xmlns:a16="http://schemas.microsoft.com/office/drawing/2014/main" id="{B0E78719-ED7F-BC83-DBF5-CD79F8E10532}"/>
                </a:ext>
              </a:extLst>
            </p:cNvPr>
            <p:cNvGraphicFramePr/>
            <p:nvPr>
              <p:extLst>
                <p:ext uri="{D42A27DB-BD31-4B8C-83A1-F6EECF244321}">
                  <p14:modId xmlns:p14="http://schemas.microsoft.com/office/powerpoint/2010/main" val="4070555805"/>
                </p:ext>
              </p:extLst>
            </p:nvPr>
          </p:nvGraphicFramePr>
          <p:xfrm>
            <a:off x="4659452" y="2501189"/>
            <a:ext cx="3417748" cy="2857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TextBox 16">
              <a:extLst>
                <a:ext uri="{FF2B5EF4-FFF2-40B4-BE49-F238E27FC236}">
                  <a16:creationId xmlns:a16="http://schemas.microsoft.com/office/drawing/2014/main" id="{A0E50D7F-1B47-3C83-AEEA-5AF8A476E709}"/>
                </a:ext>
              </a:extLst>
            </p:cNvPr>
            <p:cNvSpPr txBox="1"/>
            <p:nvPr/>
          </p:nvSpPr>
          <p:spPr>
            <a:xfrm>
              <a:off x="5672326" y="4467989"/>
              <a:ext cx="738026" cy="244682"/>
            </a:xfrm>
            <a:prstGeom prst="rect">
              <a:avLst/>
            </a:prstGeom>
            <a:noFill/>
          </p:spPr>
          <p:txBody>
            <a:bodyPr wrap="square" rtlCol="0">
              <a:spAutoFit/>
            </a:bodyPr>
            <a:lstStyle/>
            <a:p>
              <a:r>
                <a:rPr lang="en-US" sz="1100" dirty="0">
                  <a:solidFill>
                    <a:srgbClr val="2F5496"/>
                  </a:solidFill>
                  <a:latin typeface="+mj-lt"/>
                </a:rPr>
                <a:t>Tuition</a:t>
              </a:r>
              <a:endParaRPr lang="en-US" sz="1050" dirty="0">
                <a:solidFill>
                  <a:srgbClr val="2F5496"/>
                </a:solidFill>
                <a:latin typeface="+mj-lt"/>
              </a:endParaRPr>
            </a:p>
          </p:txBody>
        </p:sp>
        <p:sp>
          <p:nvSpPr>
            <p:cNvPr id="18" name="TextBox 17">
              <a:extLst>
                <a:ext uri="{FF2B5EF4-FFF2-40B4-BE49-F238E27FC236}">
                  <a16:creationId xmlns:a16="http://schemas.microsoft.com/office/drawing/2014/main" id="{916B0563-C22A-2406-8C93-3DC04AF7A5F4}"/>
                </a:ext>
              </a:extLst>
            </p:cNvPr>
            <p:cNvSpPr txBox="1"/>
            <p:nvPr/>
          </p:nvSpPr>
          <p:spPr>
            <a:xfrm>
              <a:off x="5672326" y="3199563"/>
              <a:ext cx="738026" cy="397032"/>
            </a:xfrm>
            <a:prstGeom prst="rect">
              <a:avLst/>
            </a:prstGeom>
            <a:noFill/>
          </p:spPr>
          <p:txBody>
            <a:bodyPr wrap="square" rtlCol="0">
              <a:spAutoFit/>
            </a:bodyPr>
            <a:lstStyle/>
            <a:p>
              <a:r>
                <a:rPr lang="en-US" sz="1100" dirty="0">
                  <a:solidFill>
                    <a:srgbClr val="2F5496"/>
                  </a:solidFill>
                  <a:latin typeface="+mj-lt"/>
                </a:rPr>
                <a:t>Student Supports</a:t>
              </a:r>
            </a:p>
          </p:txBody>
        </p:sp>
      </p:grpSp>
      <p:sp>
        <p:nvSpPr>
          <p:cNvPr id="4" name="Title 7">
            <a:extLst>
              <a:ext uri="{FF2B5EF4-FFF2-40B4-BE49-F238E27FC236}">
                <a16:creationId xmlns:a16="http://schemas.microsoft.com/office/drawing/2014/main" id="{FB8917C8-B031-6FB6-73A0-5257B7517D26}"/>
              </a:ext>
            </a:extLst>
          </p:cNvPr>
          <p:cNvSpPr txBox="1">
            <a:spLocks/>
          </p:cNvSpPr>
          <p:nvPr/>
        </p:nvSpPr>
        <p:spPr>
          <a:xfrm>
            <a:off x="2360007" y="265748"/>
            <a:ext cx="4866998" cy="691146"/>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ts val="2475"/>
              </a:lnSpc>
            </a:pPr>
            <a:r>
              <a:rPr lang="en-US" sz="3000" kern="0" dirty="0">
                <a:solidFill>
                  <a:srgbClr val="2F5496"/>
                </a:solidFill>
                <a:latin typeface="Trebuchet MS" panose="020B0603020202020204" pitchFamily="34" charset="0"/>
              </a:rPr>
              <a:t>FLOW OF TUITION AND STUDENT SUPPORTS</a:t>
            </a:r>
          </a:p>
        </p:txBody>
      </p:sp>
      <p:sp>
        <p:nvSpPr>
          <p:cNvPr id="3" name="TextBox 2">
            <a:extLst>
              <a:ext uri="{FF2B5EF4-FFF2-40B4-BE49-F238E27FC236}">
                <a16:creationId xmlns:a16="http://schemas.microsoft.com/office/drawing/2014/main" id="{D91CDAB4-9502-C215-413C-D0F3C372BC58}"/>
              </a:ext>
            </a:extLst>
          </p:cNvPr>
          <p:cNvSpPr txBox="1"/>
          <p:nvPr/>
        </p:nvSpPr>
        <p:spPr>
          <a:xfrm rot="16200000">
            <a:off x="4044415" y="3108612"/>
            <a:ext cx="3444978" cy="279307"/>
          </a:xfrm>
          <a:prstGeom prst="rect">
            <a:avLst/>
          </a:prstGeom>
          <a:noFill/>
        </p:spPr>
        <p:txBody>
          <a:bodyPr wrap="square">
            <a:spAutoFit/>
          </a:bodyPr>
          <a:lstStyle/>
          <a:p>
            <a:pPr algn="ctr">
              <a:spcBef>
                <a:spcPts val="0"/>
              </a:spcBef>
              <a:spcAft>
                <a:spcPts val="0"/>
              </a:spcAft>
            </a:pPr>
            <a:r>
              <a:rPr lang="en-US" sz="1350" dirty="0">
                <a:solidFill>
                  <a:schemeClr val="bg2"/>
                </a:solidFill>
                <a:latin typeface="Trebuchet MS"/>
                <a:cs typeface="Segoe UI Semilight"/>
              </a:rPr>
              <a:t>---------------------------------------------------</a:t>
            </a:r>
          </a:p>
        </p:txBody>
      </p:sp>
      <p:grpSp>
        <p:nvGrpSpPr>
          <p:cNvPr id="6" name="Group 5">
            <a:extLst>
              <a:ext uri="{FF2B5EF4-FFF2-40B4-BE49-F238E27FC236}">
                <a16:creationId xmlns:a16="http://schemas.microsoft.com/office/drawing/2014/main" id="{13029C8A-4C60-B182-65F7-9921F67CDB06}"/>
              </a:ext>
            </a:extLst>
          </p:cNvPr>
          <p:cNvGrpSpPr/>
          <p:nvPr/>
        </p:nvGrpSpPr>
        <p:grpSpPr>
          <a:xfrm>
            <a:off x="7558088" y="3048776"/>
            <a:ext cx="1807338" cy="2574384"/>
            <a:chOff x="7130114" y="2254720"/>
            <a:chExt cx="2299605" cy="3275572"/>
          </a:xfrm>
        </p:grpSpPr>
        <p:sp>
          <p:nvSpPr>
            <p:cNvPr id="11" name="Right Triangle 10">
              <a:extLst>
                <a:ext uri="{FF2B5EF4-FFF2-40B4-BE49-F238E27FC236}">
                  <a16:creationId xmlns:a16="http://schemas.microsoft.com/office/drawing/2014/main" id="{09B12337-0CDD-60C8-FB63-C55392944D72}"/>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2" name="Right Triangle 11">
              <a:extLst>
                <a:ext uri="{FF2B5EF4-FFF2-40B4-BE49-F238E27FC236}">
                  <a16:creationId xmlns:a16="http://schemas.microsoft.com/office/drawing/2014/main" id="{69D1145A-E2F0-E8B4-2854-7788AD210FEC}"/>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3" name="Right Triangle 12">
              <a:extLst>
                <a:ext uri="{FF2B5EF4-FFF2-40B4-BE49-F238E27FC236}">
                  <a16:creationId xmlns:a16="http://schemas.microsoft.com/office/drawing/2014/main" id="{621C80AA-7288-07B4-7DD1-C463862CA8A9}"/>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14" name="Slide Number Placeholder 13">
            <a:extLst>
              <a:ext uri="{FF2B5EF4-FFF2-40B4-BE49-F238E27FC236}">
                <a16:creationId xmlns:a16="http://schemas.microsoft.com/office/drawing/2014/main" id="{B30E4483-BA81-2978-3F18-01DAAFFFD2AB}"/>
              </a:ext>
            </a:extLst>
          </p:cNvPr>
          <p:cNvSpPr>
            <a:spLocks noGrp="1"/>
          </p:cNvSpPr>
          <p:nvPr>
            <p:ph type="sldNum" sz="quarter" idx="4"/>
          </p:nvPr>
        </p:nvSpPr>
        <p:spPr/>
        <p:txBody>
          <a:bodyPr/>
          <a:lstStyle/>
          <a:p>
            <a:pPr>
              <a:defRPr/>
            </a:pPr>
            <a:fld id="{E00B6E52-F07A-44C8-B7AE-D6EEC3D50429}" type="slidenum">
              <a:rPr lang="en-CA" smtClean="0"/>
              <a:pPr>
                <a:defRPr/>
              </a:pPr>
              <a:t>30</a:t>
            </a:fld>
            <a:endParaRPr lang="en-CA" dirty="0"/>
          </a:p>
        </p:txBody>
      </p:sp>
    </p:spTree>
    <p:extLst>
      <p:ext uri="{BB962C8B-B14F-4D97-AF65-F5344CB8AC3E}">
        <p14:creationId xmlns:p14="http://schemas.microsoft.com/office/powerpoint/2010/main" val="3522819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5"/>
                                        </p:tgtEl>
                                      </p:cBhvr>
                                    </p:animEffect>
                                    <p:animScale>
                                      <p:cBhvr>
                                        <p:cTn id="7"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1600201" y="4730817"/>
            <a:ext cx="5456003" cy="203133"/>
          </a:xfrm>
          <a:prstGeom prst="rect">
            <a:avLst/>
          </a:prstGeom>
          <a:noFill/>
        </p:spPr>
        <p:txBody>
          <a:bodyPr wrap="square" rtlCol="0">
            <a:spAutoFit/>
          </a:bodyPr>
          <a:lstStyle/>
          <a:p>
            <a:r>
              <a:rPr lang="en-US" sz="800" dirty="0">
                <a:solidFill>
                  <a:srgbClr val="31333B"/>
                </a:solidFill>
                <a:latin typeface="Segoe UI Semilight" panose="020B0402040204020203" pitchFamily="34" charset="0"/>
                <a:cs typeface="Segoe UI Semilight" panose="020B0402040204020203" pitchFamily="34" charset="0"/>
              </a:rPr>
              <a:t>See ISC’s Nominal Roll Instructions for more details.</a:t>
            </a:r>
          </a:p>
        </p:txBody>
      </p:sp>
      <p:sp>
        <p:nvSpPr>
          <p:cNvPr id="18" name="Right Triangle 17"/>
          <p:cNvSpPr/>
          <p:nvPr/>
        </p:nvSpPr>
        <p:spPr>
          <a:xfrm rot="5400000">
            <a:off x="-1337818" y="427122"/>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 name="Slide Number Placeholder 2">
            <a:extLst>
              <a:ext uri="{FF2B5EF4-FFF2-40B4-BE49-F238E27FC236}">
                <a16:creationId xmlns:a16="http://schemas.microsoft.com/office/drawing/2014/main" id="{16E89217-ED7E-4551-B447-446BC96EE55B}"/>
              </a:ext>
            </a:extLst>
          </p:cNvPr>
          <p:cNvSpPr>
            <a:spLocks noGrp="1"/>
          </p:cNvSpPr>
          <p:nvPr>
            <p:ph type="sldNum" sz="quarter" idx="4"/>
          </p:nvPr>
        </p:nvSpPr>
        <p:spPr/>
        <p:txBody>
          <a:bodyPr/>
          <a:lstStyle/>
          <a:p>
            <a:pPr>
              <a:defRPr/>
            </a:pPr>
            <a:fld id="{E00B6E52-F07A-44C8-B7AE-D6EEC3D50429}" type="slidenum">
              <a:rPr lang="en-CA" smtClean="0"/>
              <a:pPr>
                <a:defRPr/>
              </a:pPr>
              <a:t>31</a:t>
            </a:fld>
            <a:endParaRPr lang="en-CA" dirty="0"/>
          </a:p>
        </p:txBody>
      </p:sp>
      <p:sp>
        <p:nvSpPr>
          <p:cNvPr id="6" name="Rectangle 5">
            <a:extLst>
              <a:ext uri="{FF2B5EF4-FFF2-40B4-BE49-F238E27FC236}">
                <a16:creationId xmlns:a16="http://schemas.microsoft.com/office/drawing/2014/main" id="{E7F5419E-B8D8-4502-2DB1-28D87B35D542}"/>
              </a:ext>
            </a:extLst>
          </p:cNvPr>
          <p:cNvSpPr/>
          <p:nvPr/>
        </p:nvSpPr>
        <p:spPr>
          <a:xfrm>
            <a:off x="759681" y="1414720"/>
            <a:ext cx="7694987" cy="2776145"/>
          </a:xfrm>
          <a:prstGeom prst="rect">
            <a:avLst/>
          </a:prstGeom>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50" marR="0" indent="-285750">
              <a:spcBef>
                <a:spcPts val="0"/>
              </a:spcBef>
              <a:spcAft>
                <a:spcPts val="0"/>
              </a:spcAft>
              <a:buFont typeface="Arial" panose="020B0604020202020204" pitchFamily="34" charset="0"/>
              <a:buChar char="•"/>
            </a:pPr>
            <a:endParaRPr lang="en-US" sz="1600" dirty="0">
              <a:latin typeface="+mj-lt"/>
              <a:ea typeface="Calibri" panose="020F0502020204030204" pitchFamily="34" charset="0"/>
              <a:cs typeface="Times New Roman"/>
            </a:endParaRPr>
          </a:p>
          <a:p>
            <a:pPr marR="0">
              <a:spcBef>
                <a:spcPts val="0"/>
              </a:spcBef>
              <a:spcAft>
                <a:spcPts val="0"/>
              </a:spcAft>
            </a:pPr>
            <a:r>
              <a:rPr lang="en-US" sz="1600" b="1" dirty="0">
                <a:latin typeface="Trebuchet MS "/>
                <a:ea typeface="Calibri" panose="020F0502020204030204" pitchFamily="34" charset="0"/>
                <a:cs typeface="Times New Roman"/>
              </a:rPr>
              <a:t>Tuition</a:t>
            </a:r>
          </a:p>
          <a:p>
            <a:pPr marL="895335" lvl="1" indent="-285750">
              <a:spcBef>
                <a:spcPts val="0"/>
              </a:spcBef>
              <a:spcAft>
                <a:spcPts val="0"/>
              </a:spcAft>
              <a:buFont typeface="Arial" panose="020B0604020202020204" pitchFamily="34" charset="0"/>
              <a:buChar char="•"/>
            </a:pPr>
            <a:r>
              <a:rPr lang="en-US" sz="1600" dirty="0">
                <a:latin typeface="Trebuchet MS "/>
                <a:ea typeface="Calibri" panose="020F0502020204030204" pitchFamily="34" charset="0"/>
                <a:cs typeface="Times New Roman"/>
              </a:rPr>
              <a:t>Based on the </a:t>
            </a:r>
            <a:r>
              <a:rPr lang="en-US" sz="1600" dirty="0">
                <a:latin typeface="Trebuchet MS "/>
                <a:cs typeface="Segoe UI Semilight" panose="020B0402040204020203" pitchFamily="34" charset="0"/>
                <a:hlinkClick r:id="rId3"/>
              </a:rPr>
              <a:t>BCTEA Funding Formula </a:t>
            </a:r>
            <a:endParaRPr lang="en-US" sz="1600" dirty="0">
              <a:latin typeface="Trebuchet MS "/>
              <a:cs typeface="Segoe UI Semilight" panose="020B0402040204020203" pitchFamily="34" charset="0"/>
            </a:endParaRPr>
          </a:p>
          <a:p>
            <a:pPr marL="895335" lvl="1" indent="-285750">
              <a:spcBef>
                <a:spcPts val="0"/>
              </a:spcBef>
              <a:spcAft>
                <a:spcPts val="0"/>
              </a:spcAft>
              <a:buFont typeface="Arial" panose="020B0604020202020204" pitchFamily="34" charset="0"/>
              <a:buChar char="•"/>
            </a:pPr>
            <a:r>
              <a:rPr lang="en-US" sz="1600" dirty="0">
                <a:latin typeface="Trebuchet MS "/>
                <a:cs typeface="Segoe UI Semilight" panose="020B0402040204020203" pitchFamily="34" charset="0"/>
              </a:rPr>
              <a:t>First Nation schools can apply for </a:t>
            </a:r>
            <a:r>
              <a:rPr lang="en-US" sz="1600" dirty="0">
                <a:latin typeface="Trebuchet MS "/>
                <a:cs typeface="Segoe UI Semilight" panose="020B0402040204020203" pitchFamily="34" charset="0"/>
                <a:hlinkClick r:id="rId4"/>
              </a:rPr>
              <a:t>Special Education Funding </a:t>
            </a:r>
            <a:r>
              <a:rPr lang="en-US" sz="1600" dirty="0">
                <a:latin typeface="Trebuchet MS "/>
                <a:cs typeface="Segoe UI Semilight" panose="020B0402040204020203" pitchFamily="34" charset="0"/>
              </a:rPr>
              <a:t>through the FNESC/FNSA Special Education Team </a:t>
            </a:r>
          </a:p>
          <a:p>
            <a:pPr lvl="1">
              <a:spcBef>
                <a:spcPts val="0"/>
              </a:spcBef>
              <a:spcAft>
                <a:spcPts val="0"/>
              </a:spcAft>
            </a:pPr>
            <a:endParaRPr lang="en-US" sz="1600" dirty="0">
              <a:latin typeface="Trebuchet MS "/>
              <a:cs typeface="Segoe UI Semilight" panose="020B0402040204020203" pitchFamily="34" charset="0"/>
            </a:endParaRPr>
          </a:p>
          <a:p>
            <a:pPr marR="0">
              <a:spcBef>
                <a:spcPts val="0"/>
              </a:spcBef>
              <a:spcAft>
                <a:spcPts val="0"/>
              </a:spcAft>
            </a:pPr>
            <a:r>
              <a:rPr lang="en-US" sz="1600" b="1" dirty="0">
                <a:latin typeface="Trebuchet MS "/>
                <a:cs typeface="Segoe UI Semilight" panose="020B0402040204020203" pitchFamily="34" charset="0"/>
              </a:rPr>
              <a:t>Student Supports </a:t>
            </a:r>
          </a:p>
          <a:p>
            <a:pPr marL="628650" lvl="1" indent="-171450">
              <a:spcBef>
                <a:spcPts val="0"/>
              </a:spcBef>
              <a:spcAft>
                <a:spcPts val="0"/>
              </a:spcAft>
              <a:buFont typeface="Arial" panose="020B0604020202020204" pitchFamily="34" charset="0"/>
              <a:buChar char="•"/>
            </a:pPr>
            <a:r>
              <a:rPr lang="en-US" sz="1600" dirty="0">
                <a:latin typeface="Trebuchet MS "/>
                <a:cs typeface="Segoe UI Semilight" panose="020B0402040204020203" pitchFamily="34" charset="0"/>
              </a:rPr>
              <a:t>Comprehensive Instructional </a:t>
            </a:r>
          </a:p>
          <a:p>
            <a:pPr marL="628650" lvl="1" indent="-171450">
              <a:spcBef>
                <a:spcPts val="0"/>
              </a:spcBef>
              <a:spcAft>
                <a:spcPts val="0"/>
              </a:spcAft>
              <a:buFont typeface="Arial" panose="020B0604020202020204" pitchFamily="34" charset="0"/>
              <a:buChar char="•"/>
            </a:pPr>
            <a:r>
              <a:rPr lang="en-US" sz="1600" dirty="0">
                <a:latin typeface="Trebuchet MS "/>
                <a:cs typeface="Segoe UI Semilight" panose="020B0402040204020203" pitchFamily="34" charset="0"/>
              </a:rPr>
              <a:t>Financial Assistance</a:t>
            </a:r>
          </a:p>
          <a:p>
            <a:pPr marL="628650" lvl="1" indent="-171450">
              <a:spcBef>
                <a:spcPts val="0"/>
              </a:spcBef>
              <a:spcAft>
                <a:spcPts val="0"/>
              </a:spcAft>
              <a:buFont typeface="Arial" panose="020B0604020202020204" pitchFamily="34" charset="0"/>
              <a:buChar char="•"/>
            </a:pPr>
            <a:r>
              <a:rPr lang="en-US" sz="1600" dirty="0">
                <a:latin typeface="Trebuchet MS "/>
                <a:cs typeface="Segoe UI Semilight" panose="020B0402040204020203" pitchFamily="34" charset="0"/>
              </a:rPr>
              <a:t>Guidance and Counselling</a:t>
            </a:r>
          </a:p>
          <a:p>
            <a:pPr marL="628650" lvl="1" indent="-171450" fontAlgn="auto">
              <a:lnSpc>
                <a:spcPct val="100000"/>
              </a:lnSpc>
              <a:spcBef>
                <a:spcPts val="0"/>
              </a:spcBef>
              <a:spcAft>
                <a:spcPts val="0"/>
              </a:spcAft>
              <a:buFont typeface="Arial" panose="020B0604020202020204" pitchFamily="34" charset="0"/>
              <a:buChar char="•"/>
              <a:defRPr/>
            </a:pPr>
            <a:r>
              <a:rPr lang="en-US" sz="1600" dirty="0">
                <a:latin typeface="Trebuchet MS "/>
              </a:rPr>
              <a:t>Menstrual Products (</a:t>
            </a:r>
            <a:r>
              <a:rPr lang="en-US" sz="1600" i="1" dirty="0">
                <a:latin typeface="Trebuchet MS "/>
              </a:rPr>
              <a:t>age 8+ incl. adults, identifying as female/non-binary</a:t>
            </a:r>
            <a:r>
              <a:rPr lang="en-US" sz="1600" dirty="0">
                <a:latin typeface="Trebuchet MS "/>
              </a:rPr>
              <a:t>)</a:t>
            </a:r>
          </a:p>
          <a:p>
            <a:pPr marL="628650" lvl="1" indent="-171450">
              <a:spcBef>
                <a:spcPts val="0"/>
              </a:spcBef>
              <a:spcAft>
                <a:spcPts val="0"/>
              </a:spcAft>
              <a:buFont typeface="Arial" panose="020B0604020202020204" pitchFamily="34" charset="0"/>
              <a:buChar char="•"/>
            </a:pPr>
            <a:r>
              <a:rPr lang="en-US" sz="1600" dirty="0">
                <a:latin typeface="Trebuchet MS "/>
                <a:cs typeface="Segoe UI Semilight" panose="020B0402040204020203" pitchFamily="34" charset="0"/>
              </a:rPr>
              <a:t>Potential for Accommodation up to age 21 (</a:t>
            </a:r>
            <a:r>
              <a:rPr lang="en-US" sz="1600" i="1" dirty="0">
                <a:latin typeface="Trebuchet MS "/>
                <a:cs typeface="Segoe UI Semilight" panose="020B0402040204020203" pitchFamily="34" charset="0"/>
              </a:rPr>
              <a:t>age 22+ are not eligible</a:t>
            </a:r>
            <a:r>
              <a:rPr lang="en-US" sz="1600" dirty="0">
                <a:latin typeface="Trebuchet MS "/>
                <a:cs typeface="Segoe UI Semilight" panose="020B0402040204020203" pitchFamily="34" charset="0"/>
              </a:rPr>
              <a:t>) </a:t>
            </a:r>
          </a:p>
        </p:txBody>
      </p:sp>
      <p:sp>
        <p:nvSpPr>
          <p:cNvPr id="2" name="Title 7">
            <a:extLst>
              <a:ext uri="{FF2B5EF4-FFF2-40B4-BE49-F238E27FC236}">
                <a16:creationId xmlns:a16="http://schemas.microsoft.com/office/drawing/2014/main" id="{8A9FC4FF-670B-A7B2-C91F-F6F54DA89C55}"/>
              </a:ext>
            </a:extLst>
          </p:cNvPr>
          <p:cNvSpPr txBox="1">
            <a:spLocks/>
          </p:cNvSpPr>
          <p:nvPr/>
        </p:nvSpPr>
        <p:spPr>
          <a:xfrm>
            <a:off x="1262783" y="413756"/>
            <a:ext cx="6990994" cy="422380"/>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ts val="2475"/>
              </a:lnSpc>
            </a:pPr>
            <a:r>
              <a:rPr lang="en-US" sz="3000" kern="0" dirty="0">
                <a:solidFill>
                  <a:srgbClr val="2F5496"/>
                </a:solidFill>
                <a:latin typeface="Trebuchet MS" panose="020B0603020202020204" pitchFamily="34" charset="0"/>
              </a:rPr>
              <a:t>TUITION AND STUDENT SUPPORTS</a:t>
            </a:r>
          </a:p>
        </p:txBody>
      </p:sp>
      <p:sp>
        <p:nvSpPr>
          <p:cNvPr id="5" name="Title 7">
            <a:extLst>
              <a:ext uri="{FF2B5EF4-FFF2-40B4-BE49-F238E27FC236}">
                <a16:creationId xmlns:a16="http://schemas.microsoft.com/office/drawing/2014/main" id="{7DB7559A-339F-A848-F0F5-1B9CE2729D00}"/>
              </a:ext>
            </a:extLst>
          </p:cNvPr>
          <p:cNvSpPr txBox="1">
            <a:spLocks/>
          </p:cNvSpPr>
          <p:nvPr/>
        </p:nvSpPr>
        <p:spPr>
          <a:xfrm>
            <a:off x="1411687" y="783796"/>
            <a:ext cx="6842090" cy="592292"/>
          </a:xfrm>
          <a:prstGeom prst="roundRect">
            <a:avLst/>
          </a:prstGeom>
          <a:solidFill>
            <a:srgbClr val="FFDD7D"/>
          </a:solidFill>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ct val="100000"/>
              </a:lnSpc>
            </a:pPr>
            <a:r>
              <a:rPr lang="en-US" sz="1400" kern="0" dirty="0">
                <a:solidFill>
                  <a:srgbClr val="2F5496"/>
                </a:solidFill>
                <a:latin typeface="Trebuchet MS" panose="020B0603020202020204" pitchFamily="34" charset="0"/>
              </a:rPr>
              <a:t>STUDENTS ATTENDING </a:t>
            </a:r>
            <a:r>
              <a:rPr lang="en-US" sz="1400" u="sng" kern="0" dirty="0">
                <a:solidFill>
                  <a:srgbClr val="2F5496"/>
                </a:solidFill>
                <a:latin typeface="Trebuchet MS" panose="020B0603020202020204" pitchFamily="34" charset="0"/>
              </a:rPr>
              <a:t>FIRST NATION SCHOOLS OR FIRST NATION INDEPENDENT SCHOOLS</a:t>
            </a:r>
          </a:p>
        </p:txBody>
      </p:sp>
    </p:spTree>
    <p:extLst>
      <p:ext uri="{BB962C8B-B14F-4D97-AF65-F5344CB8AC3E}">
        <p14:creationId xmlns:p14="http://schemas.microsoft.com/office/powerpoint/2010/main" val="3866133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1000"/>
                                        <p:tgtEl>
                                          <p:spTgt spid="6">
                                            <p:txEl>
                                              <p:pRg st="1" end="1"/>
                                            </p:txEl>
                                          </p:spTgt>
                                        </p:tgtEl>
                                      </p:cBhvr>
                                    </p:animEffect>
                                    <p:anim calcmode="lin" valueType="num">
                                      <p:cBhvr>
                                        <p:cTn id="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1000"/>
                                        <p:tgtEl>
                                          <p:spTgt spid="6">
                                            <p:txEl>
                                              <p:pRg st="3" end="3"/>
                                            </p:txEl>
                                          </p:spTgt>
                                        </p:tgtEl>
                                      </p:cBhvr>
                                    </p:animEffect>
                                    <p:anim calcmode="lin" valueType="num">
                                      <p:cBhvr>
                                        <p:cTn id="22"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5" end="5"/>
                                            </p:txEl>
                                          </p:spTgt>
                                        </p:tgtEl>
                                        <p:attrNameLst>
                                          <p:attrName>style.visibility</p:attrName>
                                        </p:attrNameLst>
                                      </p:cBhvr>
                                      <p:to>
                                        <p:strVal val="visible"/>
                                      </p:to>
                                    </p:set>
                                    <p:animEffect transition="in" filter="fade">
                                      <p:cBhvr>
                                        <p:cTn id="28" dur="1000"/>
                                        <p:tgtEl>
                                          <p:spTgt spid="6">
                                            <p:txEl>
                                              <p:pRg st="5" end="5"/>
                                            </p:txEl>
                                          </p:spTgt>
                                        </p:tgtEl>
                                      </p:cBhvr>
                                    </p:animEffect>
                                    <p:anim calcmode="lin" valueType="num">
                                      <p:cBhvr>
                                        <p:cTn id="29"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Effect transition="in" filter="fade">
                                      <p:cBhvr>
                                        <p:cTn id="35" dur="1000"/>
                                        <p:tgtEl>
                                          <p:spTgt spid="6">
                                            <p:txEl>
                                              <p:pRg st="6" end="6"/>
                                            </p:txEl>
                                          </p:spTgt>
                                        </p:tgtEl>
                                      </p:cBhvr>
                                    </p:animEffect>
                                    <p:anim calcmode="lin" valueType="num">
                                      <p:cBhvr>
                                        <p:cTn id="36"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fade">
                                      <p:cBhvr>
                                        <p:cTn id="42" dur="1000"/>
                                        <p:tgtEl>
                                          <p:spTgt spid="6">
                                            <p:txEl>
                                              <p:pRg st="7" end="7"/>
                                            </p:txEl>
                                          </p:spTgt>
                                        </p:tgtEl>
                                      </p:cBhvr>
                                    </p:animEffect>
                                    <p:anim calcmode="lin" valueType="num">
                                      <p:cBhvr>
                                        <p:cTn id="43"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6">
                                            <p:txEl>
                                              <p:pRg st="8" end="8"/>
                                            </p:txEl>
                                          </p:spTgt>
                                        </p:tgtEl>
                                        <p:attrNameLst>
                                          <p:attrName>style.visibility</p:attrName>
                                        </p:attrNameLst>
                                      </p:cBhvr>
                                      <p:to>
                                        <p:strVal val="visible"/>
                                      </p:to>
                                    </p:set>
                                    <p:animEffect transition="in" filter="fade">
                                      <p:cBhvr>
                                        <p:cTn id="49" dur="1000"/>
                                        <p:tgtEl>
                                          <p:spTgt spid="6">
                                            <p:txEl>
                                              <p:pRg st="8" end="8"/>
                                            </p:txEl>
                                          </p:spTgt>
                                        </p:tgtEl>
                                      </p:cBhvr>
                                    </p:animEffect>
                                    <p:anim calcmode="lin" valueType="num">
                                      <p:cBhvr>
                                        <p:cTn id="50"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6">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6">
                                            <p:txEl>
                                              <p:pRg st="9" end="9"/>
                                            </p:txEl>
                                          </p:spTgt>
                                        </p:tgtEl>
                                        <p:attrNameLst>
                                          <p:attrName>style.visibility</p:attrName>
                                        </p:attrNameLst>
                                      </p:cBhvr>
                                      <p:to>
                                        <p:strVal val="visible"/>
                                      </p:to>
                                    </p:set>
                                    <p:animEffect transition="in" filter="fade">
                                      <p:cBhvr>
                                        <p:cTn id="56" dur="1000"/>
                                        <p:tgtEl>
                                          <p:spTgt spid="6">
                                            <p:txEl>
                                              <p:pRg st="9" end="9"/>
                                            </p:txEl>
                                          </p:spTgt>
                                        </p:tgtEl>
                                      </p:cBhvr>
                                    </p:animEffect>
                                    <p:anim calcmode="lin" valueType="num">
                                      <p:cBhvr>
                                        <p:cTn id="57"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6">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6">
                                            <p:txEl>
                                              <p:pRg st="10" end="10"/>
                                            </p:txEl>
                                          </p:spTgt>
                                        </p:tgtEl>
                                        <p:attrNameLst>
                                          <p:attrName>style.visibility</p:attrName>
                                        </p:attrNameLst>
                                      </p:cBhvr>
                                      <p:to>
                                        <p:strVal val="visible"/>
                                      </p:to>
                                    </p:set>
                                    <p:animEffect transition="in" filter="fade">
                                      <p:cBhvr>
                                        <p:cTn id="63" dur="1000"/>
                                        <p:tgtEl>
                                          <p:spTgt spid="6">
                                            <p:txEl>
                                              <p:pRg st="10" end="10"/>
                                            </p:txEl>
                                          </p:spTgt>
                                        </p:tgtEl>
                                      </p:cBhvr>
                                    </p:animEffect>
                                    <p:anim calcmode="lin" valueType="num">
                                      <p:cBhvr>
                                        <p:cTn id="64"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65" dur="1000" fill="hold"/>
                                        <p:tgtEl>
                                          <p:spTgt spid="6">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7"/>
          <p:cNvSpPr txBox="1">
            <a:spLocks/>
          </p:cNvSpPr>
          <p:nvPr/>
        </p:nvSpPr>
        <p:spPr>
          <a:xfrm>
            <a:off x="2362200" y="330204"/>
            <a:ext cx="4876800" cy="823468"/>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3000" b="1" kern="0" dirty="0">
                <a:solidFill>
                  <a:srgbClr val="2F5496"/>
                </a:solidFill>
                <a:latin typeface="Trebuchet MS" panose="020B0603020202020204" pitchFamily="34" charset="0"/>
              </a:rPr>
              <a:t>FLOW OF BCTEA FUNDING</a:t>
            </a:r>
          </a:p>
        </p:txBody>
      </p:sp>
      <p:grpSp>
        <p:nvGrpSpPr>
          <p:cNvPr id="8" name="Group 7">
            <a:extLst>
              <a:ext uri="{FF2B5EF4-FFF2-40B4-BE49-F238E27FC236}">
                <a16:creationId xmlns:a16="http://schemas.microsoft.com/office/drawing/2014/main" id="{27CB3157-BD6C-9EA7-6C2A-AC24F043CE4B}"/>
              </a:ext>
            </a:extLst>
          </p:cNvPr>
          <p:cNvGrpSpPr/>
          <p:nvPr/>
        </p:nvGrpSpPr>
        <p:grpSpPr>
          <a:xfrm>
            <a:off x="-343649" y="-831808"/>
            <a:ext cx="2181603" cy="3644389"/>
            <a:chOff x="-343649" y="-831809"/>
            <a:chExt cx="2181603" cy="3644389"/>
          </a:xfrm>
        </p:grpSpPr>
        <p:sp>
          <p:nvSpPr>
            <p:cNvPr id="27" name="Right Triangle 26"/>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8" name="Right Triangle 27"/>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9" name="Right Triangle 28"/>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18" name="Rounded Rectangle 17"/>
          <p:cNvSpPr/>
          <p:nvPr/>
        </p:nvSpPr>
        <p:spPr bwMode="auto">
          <a:xfrm>
            <a:off x="1934135" y="1904722"/>
            <a:ext cx="5726194" cy="1815718"/>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182880" tIns="182880" rIns="182880" bIns="18288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lvl="0" algn="ctr"/>
            <a:r>
              <a:rPr lang="en-US" dirty="0">
                <a:solidFill>
                  <a:schemeClr val="bg1">
                    <a:lumMod val="85000"/>
                  </a:schemeClr>
                </a:solidFill>
                <a:latin typeface="+mj-lt"/>
                <a:ea typeface="Tahoma" panose="020B0604030504040204" pitchFamily="34" charset="0"/>
                <a:cs typeface="Segoe UI Semilight" panose="020B0402040204020203" pitchFamily="34" charset="0"/>
              </a:rPr>
              <a:t>Tuition and student supports funding flows to the First Nation who operates the school for students who live on that reserve and </a:t>
            </a:r>
            <a:br>
              <a:rPr lang="en-US" dirty="0">
                <a:solidFill>
                  <a:schemeClr val="bg1">
                    <a:lumMod val="85000"/>
                  </a:schemeClr>
                </a:solidFill>
                <a:latin typeface="+mj-lt"/>
                <a:ea typeface="Tahoma" panose="020B0604030504040204" pitchFamily="34" charset="0"/>
                <a:cs typeface="Segoe UI Semilight" panose="020B0402040204020203" pitchFamily="34" charset="0"/>
              </a:rPr>
            </a:br>
            <a:r>
              <a:rPr lang="en-US" dirty="0">
                <a:solidFill>
                  <a:schemeClr val="bg1">
                    <a:lumMod val="85000"/>
                  </a:schemeClr>
                </a:solidFill>
                <a:latin typeface="+mj-lt"/>
                <a:ea typeface="Tahoma" panose="020B0604030504040204" pitchFamily="34" charset="0"/>
                <a:cs typeface="Segoe UI Semilight" panose="020B0402040204020203" pitchFamily="34" charset="0"/>
              </a:rPr>
              <a:t>are included on the Nominal Roll</a:t>
            </a:r>
          </a:p>
        </p:txBody>
      </p:sp>
      <p:sp>
        <p:nvSpPr>
          <p:cNvPr id="11" name="Title 7">
            <a:extLst>
              <a:ext uri="{FF2B5EF4-FFF2-40B4-BE49-F238E27FC236}">
                <a16:creationId xmlns:a16="http://schemas.microsoft.com/office/drawing/2014/main" id="{F8762CEF-AA96-CD21-A36B-8BDD55DF96A1}"/>
              </a:ext>
            </a:extLst>
          </p:cNvPr>
          <p:cNvSpPr txBox="1">
            <a:spLocks/>
          </p:cNvSpPr>
          <p:nvPr/>
        </p:nvSpPr>
        <p:spPr>
          <a:xfrm>
            <a:off x="1977678" y="858871"/>
            <a:ext cx="5708241" cy="717939"/>
          </a:xfrm>
          <a:prstGeom prst="roundRect">
            <a:avLst/>
          </a:prstGeom>
          <a:solidFill>
            <a:srgbClr val="FFDD7D"/>
          </a:solidFill>
        </p:spPr>
        <p:txBody>
          <a:bodyPr anchor="ct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pPr>
            <a:r>
              <a:rPr lang="en-US" sz="1400" b="1" kern="0" dirty="0">
                <a:solidFill>
                  <a:srgbClr val="2F5496"/>
                </a:solidFill>
                <a:latin typeface="Trebuchet MS" panose="020B0603020202020204" pitchFamily="34" charset="0"/>
              </a:rPr>
              <a:t>FOR STUDENTS ATTENDING </a:t>
            </a:r>
            <a:r>
              <a:rPr lang="en-US" sz="1400" b="1" u="sng" kern="0" dirty="0">
                <a:solidFill>
                  <a:srgbClr val="2F5496"/>
                </a:solidFill>
                <a:latin typeface="Trebuchet MS" panose="020B0603020202020204" pitchFamily="34" charset="0"/>
              </a:rPr>
              <a:t>FIRST NATION SCHOOLS (OR FIRST NATION INDEPENDENT SCHOOLS)</a:t>
            </a:r>
          </a:p>
        </p:txBody>
      </p:sp>
      <p:sp>
        <p:nvSpPr>
          <p:cNvPr id="14" name="TextBox 13">
            <a:extLst>
              <a:ext uri="{FF2B5EF4-FFF2-40B4-BE49-F238E27FC236}">
                <a16:creationId xmlns:a16="http://schemas.microsoft.com/office/drawing/2014/main" id="{50FDE2D8-628C-DEAD-338C-00A22CEB6094}"/>
              </a:ext>
            </a:extLst>
          </p:cNvPr>
          <p:cNvSpPr txBox="1"/>
          <p:nvPr/>
        </p:nvSpPr>
        <p:spPr>
          <a:xfrm>
            <a:off x="2076077" y="2267816"/>
            <a:ext cx="5455890" cy="1089529"/>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defRPr/>
            </a:pPr>
            <a:r>
              <a:rPr lang="en-US" dirty="0">
                <a:solidFill>
                  <a:srgbClr val="2F5496"/>
                </a:solidFill>
                <a:latin typeface="Trebuchet MS "/>
                <a:ea typeface="Tahoma" panose="020B0604030504040204" pitchFamily="34" charset="0"/>
                <a:cs typeface="Segoe UI Semilight" panose="020B0402040204020203" pitchFamily="34" charset="0"/>
              </a:rPr>
              <a:t>Tuition and student supports funding flows to the First Nation who operates the school for students who live on that reserve and </a:t>
            </a:r>
            <a:br>
              <a:rPr lang="en-US" dirty="0">
                <a:solidFill>
                  <a:srgbClr val="2F5496"/>
                </a:solidFill>
                <a:latin typeface="Trebuchet MS "/>
                <a:ea typeface="Tahoma" panose="020B0604030504040204" pitchFamily="34" charset="0"/>
                <a:cs typeface="Segoe UI Semilight" panose="020B0402040204020203" pitchFamily="34" charset="0"/>
              </a:rPr>
            </a:br>
            <a:r>
              <a:rPr lang="en-US" dirty="0">
                <a:solidFill>
                  <a:srgbClr val="2F5496"/>
                </a:solidFill>
                <a:latin typeface="Trebuchet MS "/>
                <a:ea typeface="Tahoma" panose="020B0604030504040204" pitchFamily="34" charset="0"/>
                <a:cs typeface="Segoe UI Semilight" panose="020B0402040204020203" pitchFamily="34" charset="0"/>
              </a:rPr>
              <a:t>are included on the Nominal Roll</a:t>
            </a:r>
          </a:p>
        </p:txBody>
      </p:sp>
      <p:grpSp>
        <p:nvGrpSpPr>
          <p:cNvPr id="9" name="Group 8">
            <a:extLst>
              <a:ext uri="{FF2B5EF4-FFF2-40B4-BE49-F238E27FC236}">
                <a16:creationId xmlns:a16="http://schemas.microsoft.com/office/drawing/2014/main" id="{8381030D-F11D-4AE6-C949-045DA0A5D98F}"/>
              </a:ext>
            </a:extLst>
          </p:cNvPr>
          <p:cNvGrpSpPr/>
          <p:nvPr/>
        </p:nvGrpSpPr>
        <p:grpSpPr>
          <a:xfrm>
            <a:off x="7558088" y="3048776"/>
            <a:ext cx="1807338" cy="2574384"/>
            <a:chOff x="7130114" y="2254720"/>
            <a:chExt cx="2299605" cy="3275572"/>
          </a:xfrm>
        </p:grpSpPr>
        <p:sp>
          <p:nvSpPr>
            <p:cNvPr id="12" name="Right Triangle 11">
              <a:extLst>
                <a:ext uri="{FF2B5EF4-FFF2-40B4-BE49-F238E27FC236}">
                  <a16:creationId xmlns:a16="http://schemas.microsoft.com/office/drawing/2014/main" id="{827883F7-C0B1-1A61-8B92-66F30A95E8BB}"/>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5" name="Right Triangle 14">
              <a:extLst>
                <a:ext uri="{FF2B5EF4-FFF2-40B4-BE49-F238E27FC236}">
                  <a16:creationId xmlns:a16="http://schemas.microsoft.com/office/drawing/2014/main" id="{48ED0DC1-57CE-B12E-1360-F2DD7D237226}"/>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7" name="Right Triangle 16">
              <a:extLst>
                <a:ext uri="{FF2B5EF4-FFF2-40B4-BE49-F238E27FC236}">
                  <a16:creationId xmlns:a16="http://schemas.microsoft.com/office/drawing/2014/main" id="{1E8280DF-B11C-E641-63C2-63D4CA3BE115}"/>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3" name="Slide Number Placeholder 2">
            <a:extLst>
              <a:ext uri="{FF2B5EF4-FFF2-40B4-BE49-F238E27FC236}">
                <a16:creationId xmlns:a16="http://schemas.microsoft.com/office/drawing/2014/main" id="{93F1334F-C35E-2A70-9EB2-B92B03832214}"/>
              </a:ext>
            </a:extLst>
          </p:cNvPr>
          <p:cNvSpPr>
            <a:spLocks noGrp="1"/>
          </p:cNvSpPr>
          <p:nvPr>
            <p:ph type="sldNum" sz="quarter" idx="4"/>
          </p:nvPr>
        </p:nvSpPr>
        <p:spPr/>
        <p:txBody>
          <a:bodyPr/>
          <a:lstStyle/>
          <a:p>
            <a:pPr>
              <a:defRPr/>
            </a:pPr>
            <a:fld id="{E00B6E52-F07A-44C8-B7AE-D6EEC3D50429}" type="slidenum">
              <a:rPr lang="en-CA" smtClean="0"/>
              <a:pPr>
                <a:defRPr/>
              </a:pPr>
              <a:t>32</a:t>
            </a:fld>
            <a:endParaRPr lang="en-CA" dirty="0"/>
          </a:p>
        </p:txBody>
      </p:sp>
      <p:sp>
        <p:nvSpPr>
          <p:cNvPr id="4" name="TextBox 3">
            <a:extLst>
              <a:ext uri="{FF2B5EF4-FFF2-40B4-BE49-F238E27FC236}">
                <a16:creationId xmlns:a16="http://schemas.microsoft.com/office/drawing/2014/main" id="{B87C2D82-63C3-6DA6-ED6A-46E4DE9E913C}"/>
              </a:ext>
            </a:extLst>
          </p:cNvPr>
          <p:cNvSpPr txBox="1"/>
          <p:nvPr/>
        </p:nvSpPr>
        <p:spPr>
          <a:xfrm>
            <a:off x="1879997" y="3987967"/>
            <a:ext cx="5708241" cy="590931"/>
          </a:xfrm>
          <a:prstGeom prst="rect">
            <a:avLst/>
          </a:prstGeom>
          <a:noFill/>
        </p:spPr>
        <p:txBody>
          <a:bodyPr wrap="square">
            <a:spAutoFit/>
          </a:bodyPr>
          <a:lstStyle/>
          <a:p>
            <a:pPr algn="ctr" defTabSz="914378">
              <a:defRPr/>
            </a:pPr>
            <a:r>
              <a:rPr lang="en-US" dirty="0">
                <a:solidFill>
                  <a:srgbClr val="2F5496"/>
                </a:solidFill>
                <a:latin typeface="Trebuchet MS "/>
                <a:ea typeface="Tahoma" panose="020B0604030504040204" pitchFamily="34" charset="0"/>
                <a:cs typeface="Segoe UI Semilight" panose="020B0402040204020203" pitchFamily="34" charset="0"/>
              </a:rPr>
              <a:t>What if a student is attending a First Nation school on a different reserve?  Let’s look at a scenario…</a:t>
            </a:r>
          </a:p>
        </p:txBody>
      </p:sp>
    </p:spTree>
    <p:extLst>
      <p:ext uri="{BB962C8B-B14F-4D97-AF65-F5344CB8AC3E}">
        <p14:creationId xmlns:p14="http://schemas.microsoft.com/office/powerpoint/2010/main" val="14106395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1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701782" y="0"/>
            <a:ext cx="5423815" cy="5143500"/>
          </a:xfrm>
          <a:prstGeom prst="rect">
            <a:avLst/>
          </a:prstGeom>
          <a:solidFill>
            <a:schemeClr val="bg1"/>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 name="Rectangular Callout 2"/>
          <p:cNvSpPr/>
          <p:nvPr/>
        </p:nvSpPr>
        <p:spPr>
          <a:xfrm>
            <a:off x="4038600" y="698429"/>
            <a:ext cx="4724400" cy="438582"/>
          </a:xfrm>
          <a:prstGeom prst="wedgeRectCallou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2500" b="1" kern="0" dirty="0">
                <a:solidFill>
                  <a:srgbClr val="2F5496"/>
                </a:solidFill>
                <a:latin typeface="Trebuchet MS" panose="020B0603020202020204" pitchFamily="34" charset="0"/>
              </a:rPr>
              <a:t>WHO REPORTS THE STUDENT?</a:t>
            </a:r>
          </a:p>
        </p:txBody>
      </p:sp>
      <p:sp>
        <p:nvSpPr>
          <p:cNvPr id="4" name="Rounded Rectangular Callout 3"/>
          <p:cNvSpPr/>
          <p:nvPr/>
        </p:nvSpPr>
        <p:spPr bwMode="auto">
          <a:xfrm>
            <a:off x="533400" y="789697"/>
            <a:ext cx="2667000" cy="1657775"/>
          </a:xfrm>
          <a:prstGeom prst="wedgeRoundRectCallout">
            <a:avLst/>
          </a:prstGeom>
          <a:solidFill>
            <a:srgbClr val="FFFFFF"/>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tabLst>
                <a:tab pos="5714858" algn="l"/>
              </a:tabLst>
            </a:pPr>
            <a:endParaRPr lang="en-US" sz="3500" dirty="0">
              <a:solidFill>
                <a:srgbClr val="2F5496"/>
              </a:solidFill>
              <a:latin typeface="Trebuchet MS" panose="020B0603020202020204" pitchFamily="34" charset="0"/>
              <a:ea typeface="Tahoma" panose="020B0604030504040204" pitchFamily="34" charset="0"/>
              <a:cs typeface="Tahoma" panose="020B0604030504040204" pitchFamily="34" charset="0"/>
            </a:endParaRPr>
          </a:p>
        </p:txBody>
      </p:sp>
      <p:sp>
        <p:nvSpPr>
          <p:cNvPr id="5" name="Rectangle 4"/>
          <p:cNvSpPr/>
          <p:nvPr/>
        </p:nvSpPr>
        <p:spPr>
          <a:xfrm>
            <a:off x="1034782" y="949169"/>
            <a:ext cx="1813415" cy="133882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3000" dirty="0">
                <a:solidFill>
                  <a:srgbClr val="2F5496"/>
                </a:solidFill>
                <a:latin typeface="Trebuchet MS" panose="020B0603020202020204" pitchFamily="34" charset="0"/>
                <a:ea typeface="Tahoma" panose="020B0604030504040204" pitchFamily="34" charset="0"/>
                <a:cs typeface="Tahoma" panose="020B0604030504040204" pitchFamily="34" charset="0"/>
              </a:rPr>
              <a:t>I have a student who is…</a:t>
            </a:r>
            <a:endParaRPr lang="en-US" sz="3000" dirty="0"/>
          </a:p>
        </p:txBody>
      </p:sp>
      <p:sp>
        <p:nvSpPr>
          <p:cNvPr id="8" name="Rectangle 7"/>
          <p:cNvSpPr/>
          <p:nvPr/>
        </p:nvSpPr>
        <p:spPr>
          <a:xfrm>
            <a:off x="348343" y="2805314"/>
            <a:ext cx="3124200" cy="1069524"/>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spcBef>
                <a:spcPts val="300"/>
              </a:spcBef>
              <a:spcAft>
                <a:spcPts val="600"/>
              </a:spcAft>
              <a:buFont typeface="Arial" panose="020B0604020202020204" pitchFamily="34" charset="0"/>
              <a:buChar char="•"/>
            </a:pPr>
            <a:r>
              <a:rPr lang="en-US" sz="1400" dirty="0">
                <a:solidFill>
                  <a:schemeClr val="tx2">
                    <a:lumMod val="50000"/>
                  </a:schemeClr>
                </a:solidFill>
                <a:latin typeface="Trebuchet MS "/>
                <a:ea typeface="Times New Roman" panose="02020603050405020304" pitchFamily="18" charset="0"/>
                <a:cs typeface="Segoe UI Semilight" panose="020B0402040204020203" pitchFamily="34" charset="0"/>
              </a:rPr>
              <a:t>Ordinarily residing in my community</a:t>
            </a:r>
          </a:p>
          <a:p>
            <a:pPr marL="285743" indent="-285743">
              <a:lnSpc>
                <a:spcPct val="100000"/>
              </a:lnSpc>
              <a:spcBef>
                <a:spcPts val="300"/>
              </a:spcBef>
              <a:spcAft>
                <a:spcPts val="600"/>
              </a:spcAft>
              <a:buFont typeface="Arial" panose="020B0604020202020204" pitchFamily="34" charset="0"/>
              <a:buChar char="•"/>
            </a:pPr>
            <a:r>
              <a:rPr lang="en-US" sz="1400" dirty="0">
                <a:solidFill>
                  <a:schemeClr val="tx2">
                    <a:lumMod val="50000"/>
                  </a:schemeClr>
                </a:solidFill>
                <a:latin typeface="Trebuchet MS "/>
                <a:ea typeface="Times New Roman" panose="02020603050405020304" pitchFamily="18" charset="0"/>
                <a:cs typeface="Segoe UI Semilight" panose="020B0402040204020203" pitchFamily="34" charset="0"/>
              </a:rPr>
              <a:t>Attending a First Nation School on a </a:t>
            </a:r>
            <a:r>
              <a:rPr lang="en-US" sz="1400" i="1" dirty="0">
                <a:solidFill>
                  <a:schemeClr val="tx2">
                    <a:lumMod val="50000"/>
                  </a:schemeClr>
                </a:solidFill>
                <a:latin typeface="Trebuchet MS "/>
                <a:ea typeface="Times New Roman" panose="02020603050405020304" pitchFamily="18" charset="0"/>
                <a:cs typeface="Segoe UI Semilight" panose="020B0402040204020203" pitchFamily="34" charset="0"/>
              </a:rPr>
              <a:t>different</a:t>
            </a:r>
            <a:r>
              <a:rPr lang="en-US" sz="1400" dirty="0">
                <a:solidFill>
                  <a:schemeClr val="tx2">
                    <a:lumMod val="50000"/>
                  </a:schemeClr>
                </a:solidFill>
                <a:latin typeface="Trebuchet MS "/>
                <a:ea typeface="Times New Roman" panose="02020603050405020304" pitchFamily="18" charset="0"/>
                <a:cs typeface="Segoe UI Semilight" panose="020B0402040204020203" pitchFamily="34" charset="0"/>
              </a:rPr>
              <a:t> reserve</a:t>
            </a:r>
          </a:p>
        </p:txBody>
      </p:sp>
      <p:sp>
        <p:nvSpPr>
          <p:cNvPr id="6" name="Rectangle 5"/>
          <p:cNvSpPr/>
          <p:nvPr/>
        </p:nvSpPr>
        <p:spPr>
          <a:xfrm>
            <a:off x="4038600" y="1093389"/>
            <a:ext cx="4572000" cy="1560427"/>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eaLnBrk="0" hangingPunct="0">
              <a:lnSpc>
                <a:spcPct val="100000"/>
              </a:lnSpc>
              <a:spcBef>
                <a:spcPct val="30000"/>
              </a:spcBef>
              <a:spcAft>
                <a:spcPct val="0"/>
              </a:spcAft>
              <a:defRPr/>
            </a:pPr>
            <a:r>
              <a:rPr lang="en-US" dirty="0">
                <a:solidFill>
                  <a:schemeClr val="tx2">
                    <a:lumMod val="50000"/>
                  </a:schemeClr>
                </a:solidFill>
                <a:latin typeface="Trebuchet MS "/>
                <a:cs typeface="Segoe UI Semilight" panose="020B0402040204020203" pitchFamily="34" charset="0"/>
              </a:rPr>
              <a:t>The First Nation where the student is ordinarily resident (or “Band of Residence”) should report the student on the Nominal Roll</a:t>
            </a:r>
          </a:p>
          <a:p>
            <a:pPr eaLnBrk="0" hangingPunct="0">
              <a:lnSpc>
                <a:spcPct val="100000"/>
              </a:lnSpc>
              <a:spcBef>
                <a:spcPct val="30000"/>
              </a:spcBef>
              <a:spcAft>
                <a:spcPct val="0"/>
              </a:spcAft>
              <a:defRPr/>
            </a:pPr>
            <a:endParaRPr lang="en-US" dirty="0">
              <a:solidFill>
                <a:schemeClr val="tx2">
                  <a:lumMod val="50000"/>
                </a:schemeClr>
              </a:solidFill>
              <a:latin typeface="Segoe UI Semilight" panose="020B0402040204020203" pitchFamily="34" charset="0"/>
              <a:cs typeface="Segoe UI Semilight" panose="020B0402040204020203" pitchFamily="34" charset="0"/>
            </a:endParaRPr>
          </a:p>
        </p:txBody>
      </p:sp>
      <p:sp>
        <p:nvSpPr>
          <p:cNvPr id="10" name="TextBox 9"/>
          <p:cNvSpPr txBox="1"/>
          <p:nvPr/>
        </p:nvSpPr>
        <p:spPr>
          <a:xfrm>
            <a:off x="194734" y="172718"/>
            <a:ext cx="1411041" cy="341632"/>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b="1" dirty="0">
                <a:solidFill>
                  <a:schemeClr val="tx2">
                    <a:lumMod val="50000"/>
                  </a:schemeClr>
                </a:solidFill>
                <a:latin typeface="+mj-lt"/>
                <a:cs typeface="Segoe UI Semilight" panose="020B0402040204020203" pitchFamily="34" charset="0"/>
              </a:rPr>
              <a:t>Scenario 1</a:t>
            </a:r>
          </a:p>
        </p:txBody>
      </p:sp>
      <p:grpSp>
        <p:nvGrpSpPr>
          <p:cNvPr id="7" name="Group 6">
            <a:extLst>
              <a:ext uri="{FF2B5EF4-FFF2-40B4-BE49-F238E27FC236}">
                <a16:creationId xmlns:a16="http://schemas.microsoft.com/office/drawing/2014/main" id="{E8485CFF-B4F5-3882-E19E-2C89CB4B9C2D}"/>
              </a:ext>
            </a:extLst>
          </p:cNvPr>
          <p:cNvGrpSpPr/>
          <p:nvPr/>
        </p:nvGrpSpPr>
        <p:grpSpPr>
          <a:xfrm>
            <a:off x="8391489" y="3048776"/>
            <a:ext cx="973933" cy="2513996"/>
            <a:chOff x="8190514" y="2254720"/>
            <a:chExt cx="1239205" cy="3198736"/>
          </a:xfrm>
        </p:grpSpPr>
        <p:sp>
          <p:nvSpPr>
            <p:cNvPr id="9" name="Right Triangle 8">
              <a:extLst>
                <a:ext uri="{FF2B5EF4-FFF2-40B4-BE49-F238E27FC236}">
                  <a16:creationId xmlns:a16="http://schemas.microsoft.com/office/drawing/2014/main" id="{D5E501F1-620B-F1A9-8299-2C27FCA1B73D}"/>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7" name="Right Triangle 16">
              <a:extLst>
                <a:ext uri="{FF2B5EF4-FFF2-40B4-BE49-F238E27FC236}">
                  <a16:creationId xmlns:a16="http://schemas.microsoft.com/office/drawing/2014/main" id="{5297DD2E-9C0E-18EE-EA30-52A17EF123C3}"/>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11" name="Slide Number Placeholder 10">
            <a:extLst>
              <a:ext uri="{FF2B5EF4-FFF2-40B4-BE49-F238E27FC236}">
                <a16:creationId xmlns:a16="http://schemas.microsoft.com/office/drawing/2014/main" id="{86DF36F2-B395-5E3C-5CAB-4639EA0B9422}"/>
              </a:ext>
            </a:extLst>
          </p:cNvPr>
          <p:cNvSpPr>
            <a:spLocks noGrp="1"/>
          </p:cNvSpPr>
          <p:nvPr>
            <p:ph type="sldNum" sz="quarter" idx="4"/>
          </p:nvPr>
        </p:nvSpPr>
        <p:spPr/>
        <p:txBody>
          <a:bodyPr/>
          <a:lstStyle/>
          <a:p>
            <a:pPr>
              <a:defRPr/>
            </a:pPr>
            <a:fld id="{E00B6E52-F07A-44C8-B7AE-D6EEC3D50429}" type="slidenum">
              <a:rPr lang="en-CA" smtClean="0"/>
              <a:pPr>
                <a:defRPr/>
              </a:pPr>
              <a:t>33</a:t>
            </a:fld>
            <a:endParaRPr lang="en-CA" dirty="0"/>
          </a:p>
        </p:txBody>
      </p:sp>
      <p:sp>
        <p:nvSpPr>
          <p:cNvPr id="13" name="Rectangular Callout 2">
            <a:extLst>
              <a:ext uri="{FF2B5EF4-FFF2-40B4-BE49-F238E27FC236}">
                <a16:creationId xmlns:a16="http://schemas.microsoft.com/office/drawing/2014/main" id="{BB6F7DC1-F37C-ED46-64F1-3FD0C21F3839}"/>
              </a:ext>
            </a:extLst>
          </p:cNvPr>
          <p:cNvSpPr/>
          <p:nvPr/>
        </p:nvSpPr>
        <p:spPr>
          <a:xfrm>
            <a:off x="4047382" y="2451674"/>
            <a:ext cx="4724400" cy="784830"/>
          </a:xfrm>
          <a:prstGeom prst="wedgeRectCallou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2500" b="1" kern="0" dirty="0">
                <a:solidFill>
                  <a:srgbClr val="2F5496"/>
                </a:solidFill>
                <a:latin typeface="Trebuchet MS" panose="020B0603020202020204" pitchFamily="34" charset="0"/>
              </a:rPr>
              <a:t>WHO RECEIVES TUITION AND STUDENT SUPPORTS?</a:t>
            </a:r>
          </a:p>
        </p:txBody>
      </p:sp>
      <p:sp>
        <p:nvSpPr>
          <p:cNvPr id="14" name="Rectangle 13">
            <a:extLst>
              <a:ext uri="{FF2B5EF4-FFF2-40B4-BE49-F238E27FC236}">
                <a16:creationId xmlns:a16="http://schemas.microsoft.com/office/drawing/2014/main" id="{CADD0F67-9810-5247-D7F1-C445C0A9FF0E}"/>
              </a:ext>
            </a:extLst>
          </p:cNvPr>
          <p:cNvSpPr/>
          <p:nvPr/>
        </p:nvSpPr>
        <p:spPr>
          <a:xfrm>
            <a:off x="4047382" y="3193005"/>
            <a:ext cx="4572000" cy="128342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342900" indent="-342900" eaLnBrk="0" hangingPunct="0">
              <a:lnSpc>
                <a:spcPct val="100000"/>
              </a:lnSpc>
              <a:spcBef>
                <a:spcPct val="30000"/>
              </a:spcBef>
              <a:spcAft>
                <a:spcPct val="0"/>
              </a:spcAft>
              <a:buFont typeface="+mj-lt"/>
              <a:buAutoNum type="arabicPeriod"/>
              <a:defRPr/>
            </a:pPr>
            <a:r>
              <a:rPr lang="en-US" dirty="0">
                <a:solidFill>
                  <a:schemeClr val="tx2">
                    <a:lumMod val="50000"/>
                  </a:schemeClr>
                </a:solidFill>
                <a:latin typeface="Trebuchet MS "/>
                <a:cs typeface="Segoe UI Semilight" panose="020B0402040204020203" pitchFamily="34" charset="0"/>
              </a:rPr>
              <a:t>Student supports flow to where the student </a:t>
            </a:r>
            <a:r>
              <a:rPr lang="en-US" i="1" dirty="0">
                <a:solidFill>
                  <a:schemeClr val="tx2">
                    <a:lumMod val="50000"/>
                  </a:schemeClr>
                </a:solidFill>
                <a:latin typeface="Trebuchet MS "/>
                <a:cs typeface="Segoe UI Semilight" panose="020B0402040204020203" pitchFamily="34" charset="0"/>
              </a:rPr>
              <a:t>ordinarily resides</a:t>
            </a:r>
          </a:p>
          <a:p>
            <a:pPr marL="342900" indent="-342900" eaLnBrk="0" hangingPunct="0">
              <a:lnSpc>
                <a:spcPct val="100000"/>
              </a:lnSpc>
              <a:spcBef>
                <a:spcPct val="30000"/>
              </a:spcBef>
              <a:spcAft>
                <a:spcPct val="0"/>
              </a:spcAft>
              <a:buFont typeface="+mj-lt"/>
              <a:buAutoNum type="arabicPeriod"/>
              <a:defRPr/>
            </a:pPr>
            <a:r>
              <a:rPr lang="en-US" dirty="0">
                <a:solidFill>
                  <a:schemeClr val="tx2">
                    <a:lumMod val="50000"/>
                  </a:schemeClr>
                </a:solidFill>
                <a:latin typeface="Trebuchet MS "/>
                <a:cs typeface="Segoe UI Semilight" panose="020B0402040204020203" pitchFamily="34" charset="0"/>
              </a:rPr>
              <a:t>Tuition flows to the First Nation who </a:t>
            </a:r>
            <a:r>
              <a:rPr lang="en-US" i="1" dirty="0">
                <a:solidFill>
                  <a:schemeClr val="tx2">
                    <a:lumMod val="50000"/>
                  </a:schemeClr>
                </a:solidFill>
                <a:latin typeface="Trebuchet MS "/>
                <a:cs typeface="Segoe UI Semilight" panose="020B0402040204020203" pitchFamily="34" charset="0"/>
              </a:rPr>
              <a:t>operates the school</a:t>
            </a:r>
          </a:p>
        </p:txBody>
      </p:sp>
    </p:spTree>
    <p:extLst>
      <p:ext uri="{BB962C8B-B14F-4D97-AF65-F5344CB8AC3E}">
        <p14:creationId xmlns:p14="http://schemas.microsoft.com/office/powerpoint/2010/main" val="2868425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1500" fill="hold"/>
                                        <p:tgtEl>
                                          <p:spTgt spid="5"/>
                                        </p:tgtEl>
                                        <p:attrNameLst>
                                          <p:attrName>style.textDecorationUnderline</p:attrName>
                                        </p:attrNameLst>
                                      </p:cBhvr>
                                      <p:to>
                                        <p:strVal val="true"/>
                                      </p:to>
                                    </p:set>
                                  </p:childTnLst>
                                </p:cTn>
                              </p:par>
                            </p:childTnLst>
                          </p:cTn>
                        </p:par>
                        <p:par>
                          <p:cTn id="7" fill="hold">
                            <p:stCondLst>
                              <p:cond delay="2580"/>
                            </p:stCondLst>
                            <p:childTnLst>
                              <p:par>
                                <p:cTn id="8" presetID="22" presetClass="entr" presetSubtype="1" fill="hold" nodeType="after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up)">
                                      <p:cBhvr>
                                        <p:cTn id="10" dur="1000"/>
                                        <p:tgtEl>
                                          <p:spTgt spid="8">
                                            <p:txEl>
                                              <p:pRg st="0" end="0"/>
                                            </p:txEl>
                                          </p:spTgt>
                                        </p:tgtEl>
                                      </p:cBhvr>
                                    </p:animEffect>
                                  </p:childTnLst>
                                </p:cTn>
                              </p:par>
                            </p:childTnLst>
                          </p:cTn>
                        </p:par>
                        <p:par>
                          <p:cTn id="11" fill="hold">
                            <p:stCondLst>
                              <p:cond delay="3580"/>
                            </p:stCondLst>
                            <p:childTnLst>
                              <p:par>
                                <p:cTn id="12" presetID="22" presetClass="entr" presetSubtype="1" fill="hold" nodeType="after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wipe(up)">
                                      <p:cBhvr>
                                        <p:cTn id="14" dur="1000"/>
                                        <p:tgtEl>
                                          <p:spTgt spid="8">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1600201" y="4730817"/>
            <a:ext cx="5456003" cy="203133"/>
          </a:xfrm>
          <a:prstGeom prst="rect">
            <a:avLst/>
          </a:prstGeom>
          <a:noFill/>
        </p:spPr>
        <p:txBody>
          <a:bodyPr wrap="square" rtlCol="0">
            <a:spAutoFit/>
          </a:bodyPr>
          <a:lstStyle/>
          <a:p>
            <a:r>
              <a:rPr lang="en-US" sz="800" dirty="0">
                <a:solidFill>
                  <a:srgbClr val="31333B"/>
                </a:solidFill>
                <a:latin typeface="Segoe UI Semilight" panose="020B0402040204020203" pitchFamily="34" charset="0"/>
                <a:cs typeface="Segoe UI Semilight" panose="020B0402040204020203" pitchFamily="34" charset="0"/>
              </a:rPr>
              <a:t>See ISC’s Nominal Roll Instructions for more details.</a:t>
            </a:r>
          </a:p>
        </p:txBody>
      </p:sp>
      <p:sp>
        <p:nvSpPr>
          <p:cNvPr id="18" name="Right Triangle 17"/>
          <p:cNvSpPr/>
          <p:nvPr/>
        </p:nvSpPr>
        <p:spPr>
          <a:xfrm rot="5400000">
            <a:off x="-1337818" y="427122"/>
            <a:ext cx="2984030" cy="1222794"/>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 name="Slide Number Placeholder 2">
            <a:extLst>
              <a:ext uri="{FF2B5EF4-FFF2-40B4-BE49-F238E27FC236}">
                <a16:creationId xmlns:a16="http://schemas.microsoft.com/office/drawing/2014/main" id="{16E89217-ED7E-4551-B447-446BC96EE55B}"/>
              </a:ext>
            </a:extLst>
          </p:cNvPr>
          <p:cNvSpPr>
            <a:spLocks noGrp="1"/>
          </p:cNvSpPr>
          <p:nvPr>
            <p:ph type="sldNum" sz="quarter" idx="4"/>
          </p:nvPr>
        </p:nvSpPr>
        <p:spPr/>
        <p:txBody>
          <a:bodyPr/>
          <a:lstStyle/>
          <a:p>
            <a:pPr>
              <a:defRPr/>
            </a:pPr>
            <a:fld id="{E00B6E52-F07A-44C8-B7AE-D6EEC3D50429}" type="slidenum">
              <a:rPr lang="en-CA" smtClean="0"/>
              <a:pPr>
                <a:defRPr/>
              </a:pPr>
              <a:t>34</a:t>
            </a:fld>
            <a:endParaRPr lang="en-CA" dirty="0"/>
          </a:p>
        </p:txBody>
      </p:sp>
      <p:sp>
        <p:nvSpPr>
          <p:cNvPr id="6" name="Rectangle 5">
            <a:extLst>
              <a:ext uri="{FF2B5EF4-FFF2-40B4-BE49-F238E27FC236}">
                <a16:creationId xmlns:a16="http://schemas.microsoft.com/office/drawing/2014/main" id="{E7F5419E-B8D8-4502-2DB1-28D87B35D542}"/>
              </a:ext>
            </a:extLst>
          </p:cNvPr>
          <p:cNvSpPr/>
          <p:nvPr/>
        </p:nvSpPr>
        <p:spPr>
          <a:xfrm>
            <a:off x="765595" y="1076224"/>
            <a:ext cx="7694987" cy="3507435"/>
          </a:xfrm>
          <a:prstGeom prst="rect">
            <a:avLst/>
          </a:prstGeom>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50" marR="0" indent="-285750">
              <a:spcBef>
                <a:spcPts val="0"/>
              </a:spcBef>
              <a:spcAft>
                <a:spcPts val="0"/>
              </a:spcAft>
              <a:buFont typeface="Arial" panose="020B0604020202020204" pitchFamily="34" charset="0"/>
              <a:buChar char="•"/>
            </a:pPr>
            <a:r>
              <a:rPr lang="en-US" sz="1600" dirty="0">
                <a:latin typeface="Trebuchet MS "/>
                <a:ea typeface="Calibri" panose="020F0502020204030204" pitchFamily="34" charset="0"/>
                <a:cs typeface="Times New Roman"/>
              </a:rPr>
              <a:t>Students living off-reserve are </a:t>
            </a:r>
            <a:r>
              <a:rPr lang="en-US" sz="1600" b="1" i="1" dirty="0">
                <a:latin typeface="Trebuchet MS "/>
                <a:ea typeface="Calibri" panose="020F0502020204030204" pitchFamily="34" charset="0"/>
                <a:cs typeface="Times New Roman"/>
              </a:rPr>
              <a:t>not</a:t>
            </a:r>
            <a:r>
              <a:rPr lang="en-US" sz="1600" dirty="0">
                <a:latin typeface="Trebuchet MS "/>
                <a:ea typeface="Calibri" panose="020F0502020204030204" pitchFamily="34" charset="0"/>
                <a:cs typeface="Times New Roman"/>
              </a:rPr>
              <a:t> eligible for inclusion on the Nominal Roll </a:t>
            </a:r>
          </a:p>
          <a:p>
            <a:pPr marR="0">
              <a:spcBef>
                <a:spcPts val="0"/>
              </a:spcBef>
              <a:spcAft>
                <a:spcPts val="0"/>
              </a:spcAft>
            </a:pPr>
            <a:endParaRPr lang="en-US" sz="1600" dirty="0">
              <a:latin typeface="Trebuchet MS "/>
              <a:ea typeface="Calibri" panose="020F0502020204030204" pitchFamily="34" charset="0"/>
              <a:cs typeface="Times New Roman"/>
            </a:endParaRPr>
          </a:p>
          <a:p>
            <a:pPr marL="285750" marR="0" indent="-285750">
              <a:spcBef>
                <a:spcPts val="0"/>
              </a:spcBef>
              <a:spcAft>
                <a:spcPts val="0"/>
              </a:spcAft>
              <a:buFont typeface="Arial" panose="020B0604020202020204" pitchFamily="34" charset="0"/>
              <a:buChar char="•"/>
            </a:pPr>
            <a:r>
              <a:rPr lang="en-US" sz="1600" dirty="0">
                <a:latin typeface="Trebuchet MS "/>
                <a:ea typeface="Calibri" panose="020F0502020204030204" pitchFamily="34" charset="0"/>
                <a:cs typeface="Times New Roman"/>
              </a:rPr>
              <a:t>Instead, First Nations with students living off-reserve attending a First Nation school may apply for </a:t>
            </a:r>
            <a:r>
              <a:rPr lang="en-US" sz="1600" b="1" dirty="0">
                <a:latin typeface="Trebuchet MS "/>
                <a:ea typeface="Calibri" panose="020F0502020204030204" pitchFamily="34" charset="0"/>
                <a:cs typeface="Times New Roman"/>
              </a:rPr>
              <a:t>Reciprocal Tuition </a:t>
            </a:r>
            <a:r>
              <a:rPr lang="en-US" sz="1600" dirty="0">
                <a:latin typeface="Trebuchet MS "/>
                <a:ea typeface="Calibri" panose="020F0502020204030204" pitchFamily="34" charset="0"/>
                <a:cs typeface="Times New Roman"/>
              </a:rPr>
              <a:t>through the Ministry of Education and Child Care (ECC) </a:t>
            </a:r>
          </a:p>
          <a:p>
            <a:pPr marR="0">
              <a:spcBef>
                <a:spcPts val="0"/>
              </a:spcBef>
              <a:spcAft>
                <a:spcPts val="0"/>
              </a:spcAft>
            </a:pPr>
            <a:endParaRPr lang="en-US" sz="1600" dirty="0">
              <a:latin typeface="Trebuchet MS "/>
              <a:ea typeface="Calibri" panose="020F0502020204030204" pitchFamily="34" charset="0"/>
              <a:cs typeface="Times New Roman"/>
            </a:endParaRPr>
          </a:p>
          <a:p>
            <a:pPr marL="285750" marR="0" indent="-285750">
              <a:spcBef>
                <a:spcPts val="0"/>
              </a:spcBef>
              <a:spcAft>
                <a:spcPts val="0"/>
              </a:spcAft>
              <a:buFont typeface="Arial" panose="020B0604020202020204" pitchFamily="34" charset="0"/>
              <a:buChar char="•"/>
            </a:pPr>
            <a:r>
              <a:rPr lang="en-US" sz="1600" dirty="0">
                <a:latin typeface="Trebuchet MS "/>
                <a:ea typeface="Calibri" panose="020F0502020204030204" pitchFamily="34" charset="0"/>
                <a:cs typeface="Times New Roman"/>
              </a:rPr>
              <a:t>Funding is based on the First Nation Student Rate (K5-12 students only)</a:t>
            </a:r>
          </a:p>
          <a:p>
            <a:pPr marR="0">
              <a:spcBef>
                <a:spcPts val="0"/>
              </a:spcBef>
              <a:spcAft>
                <a:spcPts val="0"/>
              </a:spcAft>
            </a:pPr>
            <a:r>
              <a:rPr lang="en-US" sz="1600" dirty="0">
                <a:latin typeface="Trebuchet MS "/>
                <a:ea typeface="Calibri" panose="020F0502020204030204" pitchFamily="34" charset="0"/>
                <a:cs typeface="Times New Roman"/>
              </a:rPr>
              <a:t> </a:t>
            </a:r>
          </a:p>
          <a:p>
            <a:pPr marL="285750" marR="0" indent="-285750">
              <a:spcBef>
                <a:spcPts val="0"/>
              </a:spcBef>
              <a:spcAft>
                <a:spcPts val="0"/>
              </a:spcAft>
              <a:buFont typeface="Arial" panose="020B0604020202020204" pitchFamily="34" charset="0"/>
              <a:buChar char="•"/>
            </a:pPr>
            <a:r>
              <a:rPr lang="en-US" sz="1600" dirty="0">
                <a:latin typeface="Trebuchet MS "/>
                <a:ea typeface="Calibri" panose="020F0502020204030204" pitchFamily="34" charset="0"/>
                <a:cs typeface="Times New Roman"/>
              </a:rPr>
              <a:t>First Nation schools are required to have FNSA certification or BC Independent School status (Group 1 or 2) to be eligible to apply for reciprocal tuition</a:t>
            </a:r>
          </a:p>
          <a:p>
            <a:pPr marR="0">
              <a:spcBef>
                <a:spcPts val="0"/>
              </a:spcBef>
              <a:spcAft>
                <a:spcPts val="0"/>
              </a:spcAft>
            </a:pPr>
            <a:endParaRPr lang="en-US" sz="1600" dirty="0">
              <a:latin typeface="Trebuchet MS "/>
              <a:ea typeface="Calibri" panose="020F0502020204030204" pitchFamily="34" charset="0"/>
              <a:cs typeface="Times New Roman"/>
            </a:endParaRPr>
          </a:p>
          <a:p>
            <a:pPr marL="285750" marR="0" indent="-285750">
              <a:spcBef>
                <a:spcPts val="0"/>
              </a:spcBef>
              <a:spcAft>
                <a:spcPts val="0"/>
              </a:spcAft>
              <a:buFont typeface="Arial" panose="020B0604020202020204" pitchFamily="34" charset="0"/>
              <a:buChar char="•"/>
            </a:pPr>
            <a:r>
              <a:rPr lang="en-US" sz="1600" dirty="0">
                <a:latin typeface="Trebuchet MS "/>
                <a:ea typeface="Calibri" panose="020F0502020204030204" pitchFamily="34" charset="0"/>
                <a:cs typeface="Times New Roman"/>
              </a:rPr>
              <a:t>For more information:</a:t>
            </a:r>
          </a:p>
          <a:p>
            <a:pPr marR="0">
              <a:spcBef>
                <a:spcPts val="0"/>
              </a:spcBef>
              <a:spcAft>
                <a:spcPts val="0"/>
              </a:spcAft>
            </a:pPr>
            <a:endParaRPr lang="en-US" sz="1600" dirty="0">
              <a:latin typeface="Trebuchet MS "/>
              <a:ea typeface="Calibri" panose="020F0502020204030204" pitchFamily="34" charset="0"/>
              <a:cs typeface="Times New Roman"/>
            </a:endParaRPr>
          </a:p>
          <a:p>
            <a:pPr marL="895335" lvl="1" indent="-285750">
              <a:buFont typeface="Arial" panose="020B0604020202020204" pitchFamily="34" charset="0"/>
              <a:buChar char="•"/>
            </a:pPr>
            <a:r>
              <a:rPr lang="en-US" sz="1600" dirty="0">
                <a:latin typeface="Trebuchet MS "/>
                <a:cs typeface="Arial" panose="020B0604020202020204" pitchFamily="34" charset="0"/>
              </a:rPr>
              <a:t>See </a:t>
            </a:r>
            <a:r>
              <a:rPr lang="en-US" sz="1600" dirty="0">
                <a:latin typeface="Trebuchet MS "/>
                <a:cs typeface="Arial" panose="020B0604020202020204" pitchFamily="34" charset="0"/>
                <a:hlinkClick r:id="rId3"/>
              </a:rPr>
              <a:t>ECC’s website</a:t>
            </a:r>
            <a:r>
              <a:rPr lang="en-US" sz="1600" dirty="0">
                <a:latin typeface="Trebuchet MS "/>
                <a:cs typeface="Arial" panose="020B0604020202020204" pitchFamily="34" charset="0"/>
              </a:rPr>
              <a:t> for information on how to apply and key dates</a:t>
            </a:r>
          </a:p>
          <a:p>
            <a:pPr marL="895335" lvl="1" indent="-285750">
              <a:buFont typeface="Arial" panose="020B0604020202020204" pitchFamily="34" charset="0"/>
              <a:buChar char="•"/>
            </a:pPr>
            <a:r>
              <a:rPr lang="en-US" sz="1600" dirty="0">
                <a:latin typeface="Trebuchet MS "/>
                <a:cs typeface="Arial" panose="020B0604020202020204" pitchFamily="34" charset="0"/>
              </a:rPr>
              <a:t>Refer to </a:t>
            </a:r>
            <a:r>
              <a:rPr lang="en-US" sz="1600" dirty="0">
                <a:latin typeface="Trebuchet MS "/>
                <a:cs typeface="Arial" panose="020B0604020202020204" pitchFamily="34" charset="0"/>
                <a:hlinkClick r:id="rId4"/>
              </a:rPr>
              <a:t>FNESC’s Reciprocal Tuition Handbook</a:t>
            </a:r>
            <a:endParaRPr lang="en-US" sz="1600" dirty="0">
              <a:latin typeface="Trebuchet MS "/>
              <a:cs typeface="Arial" panose="020B0604020202020204" pitchFamily="34" charset="0"/>
            </a:endParaRPr>
          </a:p>
        </p:txBody>
      </p:sp>
      <p:sp>
        <p:nvSpPr>
          <p:cNvPr id="4" name="Title 7">
            <a:extLst>
              <a:ext uri="{FF2B5EF4-FFF2-40B4-BE49-F238E27FC236}">
                <a16:creationId xmlns:a16="http://schemas.microsoft.com/office/drawing/2014/main" id="{05A860BC-660E-1DB4-67DF-0D971CAF771C}"/>
              </a:ext>
            </a:extLst>
          </p:cNvPr>
          <p:cNvSpPr txBox="1">
            <a:spLocks/>
          </p:cNvSpPr>
          <p:nvPr/>
        </p:nvSpPr>
        <p:spPr>
          <a:xfrm>
            <a:off x="724506" y="506687"/>
            <a:ext cx="7624153" cy="422380"/>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ts val="2475"/>
              </a:lnSpc>
            </a:pPr>
            <a:r>
              <a:rPr lang="en-US" sz="3000" kern="0" dirty="0">
                <a:solidFill>
                  <a:srgbClr val="2F5496"/>
                </a:solidFill>
                <a:latin typeface="Trebuchet MS" panose="020B0603020202020204" pitchFamily="34" charset="0"/>
              </a:rPr>
              <a:t>OFF-RESERVE STUDENTS</a:t>
            </a:r>
          </a:p>
        </p:txBody>
      </p:sp>
    </p:spTree>
    <p:extLst>
      <p:ext uri="{BB962C8B-B14F-4D97-AF65-F5344CB8AC3E}">
        <p14:creationId xmlns:p14="http://schemas.microsoft.com/office/powerpoint/2010/main" val="4008200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1000"/>
                                        <p:tgtEl>
                                          <p:spTgt spid="6">
                                            <p:txEl>
                                              <p:pRg st="4" end="4"/>
                                            </p:txEl>
                                          </p:spTgt>
                                        </p:tgtEl>
                                      </p:cBhvr>
                                    </p:animEffect>
                                    <p:anim calcmode="lin" valueType="num">
                                      <p:cBhvr>
                                        <p:cTn id="22"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5" end="5"/>
                                            </p:txEl>
                                          </p:spTgt>
                                        </p:tgtEl>
                                        <p:attrNameLst>
                                          <p:attrName>style.visibility</p:attrName>
                                        </p:attrNameLst>
                                      </p:cBhvr>
                                      <p:to>
                                        <p:strVal val="visible"/>
                                      </p:to>
                                    </p:set>
                                    <p:animEffect transition="in" filter="fade">
                                      <p:cBhvr>
                                        <p:cTn id="28" dur="1000"/>
                                        <p:tgtEl>
                                          <p:spTgt spid="6">
                                            <p:txEl>
                                              <p:pRg st="5" end="5"/>
                                            </p:txEl>
                                          </p:spTgt>
                                        </p:tgtEl>
                                      </p:cBhvr>
                                    </p:animEffect>
                                    <p:anim calcmode="lin" valueType="num">
                                      <p:cBhvr>
                                        <p:cTn id="29"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Effect transition="in" filter="fade">
                                      <p:cBhvr>
                                        <p:cTn id="35" dur="1000"/>
                                        <p:tgtEl>
                                          <p:spTgt spid="6">
                                            <p:txEl>
                                              <p:pRg st="6" end="6"/>
                                            </p:txEl>
                                          </p:spTgt>
                                        </p:tgtEl>
                                      </p:cBhvr>
                                    </p:animEffect>
                                    <p:anim calcmode="lin" valueType="num">
                                      <p:cBhvr>
                                        <p:cTn id="36"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xEl>
                                              <p:pRg st="8" end="8"/>
                                            </p:txEl>
                                          </p:spTgt>
                                        </p:tgtEl>
                                        <p:attrNameLst>
                                          <p:attrName>style.visibility</p:attrName>
                                        </p:attrNameLst>
                                      </p:cBhvr>
                                      <p:to>
                                        <p:strVal val="visible"/>
                                      </p:to>
                                    </p:set>
                                    <p:animEffect transition="in" filter="fade">
                                      <p:cBhvr>
                                        <p:cTn id="42" dur="1000"/>
                                        <p:tgtEl>
                                          <p:spTgt spid="6">
                                            <p:txEl>
                                              <p:pRg st="8" end="8"/>
                                            </p:txEl>
                                          </p:spTgt>
                                        </p:tgtEl>
                                      </p:cBhvr>
                                    </p:animEffect>
                                    <p:anim calcmode="lin" valueType="num">
                                      <p:cBhvr>
                                        <p:cTn id="43"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8" end="8"/>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6">
                                            <p:txEl>
                                              <p:pRg st="10" end="10"/>
                                            </p:txEl>
                                          </p:spTgt>
                                        </p:tgtEl>
                                        <p:attrNameLst>
                                          <p:attrName>style.visibility</p:attrName>
                                        </p:attrNameLst>
                                      </p:cBhvr>
                                      <p:to>
                                        <p:strVal val="visible"/>
                                      </p:to>
                                    </p:set>
                                    <p:animEffect transition="in" filter="fade">
                                      <p:cBhvr>
                                        <p:cTn id="47" dur="1000"/>
                                        <p:tgtEl>
                                          <p:spTgt spid="6">
                                            <p:txEl>
                                              <p:pRg st="10" end="10"/>
                                            </p:txEl>
                                          </p:spTgt>
                                        </p:tgtEl>
                                      </p:cBhvr>
                                    </p:animEffect>
                                    <p:anim calcmode="lin" valueType="num">
                                      <p:cBhvr>
                                        <p:cTn id="48"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49" dur="1000" fill="hold"/>
                                        <p:tgtEl>
                                          <p:spTgt spid="6">
                                            <p:txEl>
                                              <p:pRg st="10" end="10"/>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6">
                                            <p:txEl>
                                              <p:pRg st="11" end="11"/>
                                            </p:txEl>
                                          </p:spTgt>
                                        </p:tgtEl>
                                        <p:attrNameLst>
                                          <p:attrName>style.visibility</p:attrName>
                                        </p:attrNameLst>
                                      </p:cBhvr>
                                      <p:to>
                                        <p:strVal val="visible"/>
                                      </p:to>
                                    </p:set>
                                    <p:animEffect transition="in" filter="fade">
                                      <p:cBhvr>
                                        <p:cTn id="52" dur="1000"/>
                                        <p:tgtEl>
                                          <p:spTgt spid="6">
                                            <p:txEl>
                                              <p:pRg st="11" end="11"/>
                                            </p:txEl>
                                          </p:spTgt>
                                        </p:tgtEl>
                                      </p:cBhvr>
                                    </p:animEffect>
                                    <p:anim calcmode="lin" valueType="num">
                                      <p:cBhvr>
                                        <p:cTn id="53" dur="1000" fill="hold"/>
                                        <p:tgtEl>
                                          <p:spTgt spid="6">
                                            <p:txEl>
                                              <p:pRg st="11" end="11"/>
                                            </p:txEl>
                                          </p:spTgt>
                                        </p:tgtEl>
                                        <p:attrNameLst>
                                          <p:attrName>ppt_x</p:attrName>
                                        </p:attrNameLst>
                                      </p:cBhvr>
                                      <p:tavLst>
                                        <p:tav tm="0">
                                          <p:val>
                                            <p:strVal val="#ppt_x"/>
                                          </p:val>
                                        </p:tav>
                                        <p:tav tm="100000">
                                          <p:val>
                                            <p:strVal val="#ppt_x"/>
                                          </p:val>
                                        </p:tav>
                                      </p:tavLst>
                                    </p:anim>
                                    <p:anim calcmode="lin" valueType="num">
                                      <p:cBhvr>
                                        <p:cTn id="54" dur="1000" fill="hold"/>
                                        <p:tgtEl>
                                          <p:spTgt spid="6">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35" name="Folded Corner 34"/>
          <p:cNvSpPr/>
          <p:nvPr/>
        </p:nvSpPr>
        <p:spPr bwMode="auto">
          <a:xfrm>
            <a:off x="838199" y="361100"/>
            <a:ext cx="3962400" cy="4121709"/>
          </a:xfrm>
          <a:prstGeom prst="roundRect">
            <a:avLst/>
          </a:prstGeom>
          <a:solidFill>
            <a:schemeClr val="bg1"/>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4" name="Folded Corner 33"/>
          <p:cNvSpPr/>
          <p:nvPr/>
        </p:nvSpPr>
        <p:spPr bwMode="auto">
          <a:xfrm>
            <a:off x="4917180" y="361099"/>
            <a:ext cx="3962400" cy="4121709"/>
          </a:xfrm>
          <a:prstGeom prst="roundRect">
            <a:avLst/>
          </a:prstGeom>
          <a:solidFill>
            <a:srgbClr val="E7E8EA"/>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12" name="Title 7"/>
          <p:cNvSpPr txBox="1">
            <a:spLocks/>
          </p:cNvSpPr>
          <p:nvPr/>
        </p:nvSpPr>
        <p:spPr>
          <a:xfrm>
            <a:off x="264420" y="361101"/>
            <a:ext cx="4840980" cy="32427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sz="3000" kern="0" dirty="0">
              <a:solidFill>
                <a:srgbClr val="2F5496"/>
              </a:solidFill>
              <a:latin typeface="Trebuchet MS" panose="020B0603020202020204" pitchFamily="34" charset="0"/>
            </a:endParaRPr>
          </a:p>
        </p:txBody>
      </p:sp>
      <p:sp>
        <p:nvSpPr>
          <p:cNvPr id="5" name="Title 7"/>
          <p:cNvSpPr txBox="1">
            <a:spLocks/>
          </p:cNvSpPr>
          <p:nvPr/>
        </p:nvSpPr>
        <p:spPr>
          <a:xfrm>
            <a:off x="5258742" y="1694601"/>
            <a:ext cx="3279278" cy="762000"/>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2000" kern="0" dirty="0">
                <a:solidFill>
                  <a:srgbClr val="2F5496"/>
                </a:solidFill>
                <a:latin typeface="Trebuchet MS" panose="020B0603020202020204" pitchFamily="34" charset="0"/>
              </a:rPr>
              <a:t>FIRST NATIONS SCHOOLS ASSOCIATION (FNSA)</a:t>
            </a:r>
          </a:p>
        </p:txBody>
      </p:sp>
      <p:sp>
        <p:nvSpPr>
          <p:cNvPr id="6" name="Title 7"/>
          <p:cNvSpPr txBox="1">
            <a:spLocks/>
          </p:cNvSpPr>
          <p:nvPr/>
        </p:nvSpPr>
        <p:spPr bwMode="auto">
          <a:xfrm>
            <a:off x="1143000" y="1811931"/>
            <a:ext cx="3352800" cy="875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2000" kern="0" dirty="0">
                <a:solidFill>
                  <a:srgbClr val="2F5496"/>
                </a:solidFill>
                <a:latin typeface="Trebuchet MS" panose="020B0603020202020204" pitchFamily="34" charset="0"/>
              </a:rPr>
              <a:t>FIRST NATIONS EDUCATION STEERING COMMITTEE (FNESC)</a:t>
            </a:r>
          </a:p>
        </p:txBody>
      </p:sp>
      <p:sp>
        <p:nvSpPr>
          <p:cNvPr id="8" name="Rectangle 7"/>
          <p:cNvSpPr/>
          <p:nvPr/>
        </p:nvSpPr>
        <p:spPr>
          <a:xfrm>
            <a:off x="1295400" y="2804809"/>
            <a:ext cx="3200400" cy="1169551"/>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pPr>
            <a:r>
              <a:rPr lang="lt-LT" sz="1400" i="1" dirty="0">
                <a:latin typeface="Trebuchet MS "/>
                <a:cs typeface="Segoe UI Semilight" panose="020B0402040204020203" pitchFamily="34" charset="0"/>
              </a:rPr>
              <a:t>“To facilitate discussion about education matters</a:t>
            </a:r>
            <a:r>
              <a:rPr lang="en-US" sz="1400" i="1" dirty="0">
                <a:latin typeface="Trebuchet MS "/>
                <a:cs typeface="Segoe UI Semilight" panose="020B0402040204020203" pitchFamily="34" charset="0"/>
              </a:rPr>
              <a:t> affecting First Nations in BC by disseminating</a:t>
            </a:r>
            <a:r>
              <a:rPr lang="lt-LT" sz="1400" i="1" dirty="0">
                <a:latin typeface="Trebuchet MS "/>
                <a:cs typeface="Segoe UI Semilight" panose="020B0402040204020203" pitchFamily="34" charset="0"/>
              </a:rPr>
              <a:t> information and soliciting input from First Nations.”</a:t>
            </a:r>
            <a:endParaRPr lang="en-US" sz="1400" i="1" dirty="0">
              <a:latin typeface="Trebuchet MS "/>
              <a:cs typeface="Segoe UI Semilight" panose="020B0402040204020203" pitchFamily="34" charset="0"/>
            </a:endParaRPr>
          </a:p>
        </p:txBody>
      </p:sp>
      <p:sp>
        <p:nvSpPr>
          <p:cNvPr id="9" name="Rectangle 8"/>
          <p:cNvSpPr/>
          <p:nvPr/>
        </p:nvSpPr>
        <p:spPr>
          <a:xfrm>
            <a:off x="5101479" y="2441258"/>
            <a:ext cx="3778102" cy="1877437"/>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pPr>
            <a:r>
              <a:rPr lang="en-US" sz="1400" i="1" dirty="0">
                <a:latin typeface="Trebuchet MS "/>
                <a:cs typeface="Segoe UI Semilight" panose="020B0402040204020203" pitchFamily="34" charset="0"/>
              </a:rPr>
              <a:t>“The First Nation Schools Association will collaborate with First Nation schools to create nurturing environments that will develop learners’ pride and competence in their First Nations language and heritage and will equip them to realize their full potential, within self governing First Nations communities.”</a:t>
            </a:r>
            <a:r>
              <a:rPr lang="en-US" dirty="0">
                <a:latin typeface="Trebuchet MS "/>
                <a:cs typeface="Segoe UI Semilight" panose="020B0402040204020203" pitchFamily="34" charset="0"/>
              </a:rPr>
              <a:t> </a:t>
            </a:r>
          </a:p>
        </p:txBody>
      </p:sp>
      <p:pic>
        <p:nvPicPr>
          <p:cNvPr id="11" name="Content Placeholder 8"/>
          <p:cNvPicPr>
            <a:picLocks noChangeAspect="1"/>
          </p:cNvPicPr>
          <p:nvPr/>
        </p:nvPicPr>
        <p:blipFill>
          <a:blip r:embed="rId3"/>
          <a:stretch>
            <a:fillRect/>
          </a:stretch>
        </p:blipFill>
        <p:spPr>
          <a:xfrm>
            <a:off x="2116037" y="590549"/>
            <a:ext cx="1221381" cy="1221381"/>
          </a:xfrm>
          <a:prstGeom prst="rect">
            <a:avLst/>
          </a:prstGeom>
          <a:noFill/>
        </p:spPr>
      </p:pic>
      <p:pic>
        <p:nvPicPr>
          <p:cNvPr id="13" name="Picture 12" descr="http://www.fnsa.ca/wordpress/wp-content/uploads/2015/12/IMAGE-FNSA-on-grey-background-square-2015-05-04.jpg"/>
          <p:cNvPicPr/>
          <p:nvPr/>
        </p:nvPicPr>
        <p:blipFill>
          <a:blip r:embed="rId4">
            <a:extLst>
              <a:ext uri="{28A0092B-C50C-407E-A947-70E740481C1C}">
                <a14:useLocalDpi xmlns:a14="http://schemas.microsoft.com/office/drawing/2010/main" val="0"/>
              </a:ext>
            </a:extLst>
          </a:blip>
          <a:srcRect/>
          <a:stretch>
            <a:fillRect/>
          </a:stretch>
        </p:blipFill>
        <p:spPr bwMode="auto">
          <a:xfrm>
            <a:off x="6419029" y="578824"/>
            <a:ext cx="1143000" cy="1010381"/>
          </a:xfrm>
          <a:prstGeom prst="rect">
            <a:avLst/>
          </a:prstGeom>
          <a:solidFill>
            <a:schemeClr val="tx1"/>
          </a:solidFill>
          <a:ln>
            <a:noFill/>
          </a:ln>
        </p:spPr>
      </p:pic>
      <p:grpSp>
        <p:nvGrpSpPr>
          <p:cNvPr id="3" name="Group 2">
            <a:extLst>
              <a:ext uri="{FF2B5EF4-FFF2-40B4-BE49-F238E27FC236}">
                <a16:creationId xmlns:a16="http://schemas.microsoft.com/office/drawing/2014/main" id="{0D1A7BF8-2D5E-B563-1465-805238F9F3ED}"/>
              </a:ext>
            </a:extLst>
          </p:cNvPr>
          <p:cNvGrpSpPr/>
          <p:nvPr/>
        </p:nvGrpSpPr>
        <p:grpSpPr>
          <a:xfrm>
            <a:off x="-343649" y="-831808"/>
            <a:ext cx="2181603" cy="3644389"/>
            <a:chOff x="-343649" y="-831809"/>
            <a:chExt cx="2181603" cy="3644389"/>
          </a:xfrm>
        </p:grpSpPr>
        <p:sp>
          <p:nvSpPr>
            <p:cNvPr id="4" name="Right Triangle 3">
              <a:extLst>
                <a:ext uri="{FF2B5EF4-FFF2-40B4-BE49-F238E27FC236}">
                  <a16:creationId xmlns:a16="http://schemas.microsoft.com/office/drawing/2014/main" id="{56514BC6-D05D-40AE-E990-4717B4AD5552}"/>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7" name="Right Triangle 6">
              <a:extLst>
                <a:ext uri="{FF2B5EF4-FFF2-40B4-BE49-F238E27FC236}">
                  <a16:creationId xmlns:a16="http://schemas.microsoft.com/office/drawing/2014/main" id="{D4FD0CE6-0B9A-F69B-D189-0A05F08E42CE}"/>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0" name="Right Triangle 9">
              <a:extLst>
                <a:ext uri="{FF2B5EF4-FFF2-40B4-BE49-F238E27FC236}">
                  <a16:creationId xmlns:a16="http://schemas.microsoft.com/office/drawing/2014/main" id="{0773E24B-7B5E-F914-7E84-EB478EC06D4F}"/>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14" name="Slide Number Placeholder 13">
            <a:extLst>
              <a:ext uri="{FF2B5EF4-FFF2-40B4-BE49-F238E27FC236}">
                <a16:creationId xmlns:a16="http://schemas.microsoft.com/office/drawing/2014/main" id="{30FABD21-D82B-7245-C8D9-B7F825BD737E}"/>
              </a:ext>
            </a:extLst>
          </p:cNvPr>
          <p:cNvSpPr>
            <a:spLocks noGrp="1"/>
          </p:cNvSpPr>
          <p:nvPr>
            <p:ph type="sldNum" sz="quarter" idx="4"/>
          </p:nvPr>
        </p:nvSpPr>
        <p:spPr/>
        <p:txBody>
          <a:bodyPr/>
          <a:lstStyle/>
          <a:p>
            <a:pPr>
              <a:defRPr/>
            </a:pPr>
            <a:fld id="{E00B6E52-F07A-44C8-B7AE-D6EEC3D50429}" type="slidenum">
              <a:rPr lang="en-CA" smtClean="0"/>
              <a:pPr>
                <a:defRPr/>
              </a:pPr>
              <a:t>35</a:t>
            </a:fld>
            <a:endParaRPr lang="en-CA" dirty="0"/>
          </a:p>
        </p:txBody>
      </p:sp>
    </p:spTree>
    <p:extLst>
      <p:ext uri="{BB962C8B-B14F-4D97-AF65-F5344CB8AC3E}">
        <p14:creationId xmlns:p14="http://schemas.microsoft.com/office/powerpoint/2010/main" val="32276217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295401" y="1790000"/>
            <a:ext cx="2923804" cy="2177840"/>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1600" dirty="0">
                <a:latin typeface="Trebuchet MS "/>
                <a:cs typeface="Segoe UI Semilight" panose="020B0402040204020203" pitchFamily="34" charset="0"/>
              </a:rPr>
              <a:t>Under BCTEA, FNESC and FNSA provide Second Level Services to First Nations and First Nations schools in BC. In addition, FNESC provides Third Level Services.</a:t>
            </a:r>
          </a:p>
          <a:p>
            <a:pPr algn="ctr"/>
            <a:r>
              <a:rPr lang="en-US" sz="1600" dirty="0">
                <a:latin typeface="Trebuchet MS "/>
                <a:cs typeface="Segoe UI Semilight" panose="020B0402040204020203" pitchFamily="34" charset="0"/>
              </a:rPr>
              <a:t>For more information on available supports, please visit </a:t>
            </a:r>
            <a:r>
              <a:rPr lang="en-US" sz="1600" u="dotted" dirty="0">
                <a:latin typeface="Trebuchet MS "/>
                <a:cs typeface="Segoe UI Semilight" panose="020B0402040204020203" pitchFamily="34" charset="0"/>
                <a:hlinkClick r:id="rId3"/>
              </a:rPr>
              <a:t>www.fnesc.ca</a:t>
            </a:r>
            <a:endParaRPr lang="en-US" sz="1600" dirty="0">
              <a:latin typeface="Trebuchet MS "/>
              <a:cs typeface="Segoe UI Semilight" panose="020B0402040204020203" pitchFamily="34" charset="0"/>
            </a:endParaRPr>
          </a:p>
        </p:txBody>
      </p:sp>
      <p:sp>
        <p:nvSpPr>
          <p:cNvPr id="11" name="Rectangle 10"/>
          <p:cNvSpPr/>
          <p:nvPr/>
        </p:nvSpPr>
        <p:spPr>
          <a:xfrm>
            <a:off x="1235431" y="878117"/>
            <a:ext cx="1544012" cy="341632"/>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kern="0" dirty="0">
                <a:solidFill>
                  <a:srgbClr val="FF7D01"/>
                </a:solidFill>
                <a:latin typeface="Trebuchet MS" panose="020B0603020202020204" pitchFamily="34" charset="0"/>
              </a:rPr>
              <a:t>……………………</a:t>
            </a:r>
          </a:p>
        </p:txBody>
      </p:sp>
      <p:sp>
        <p:nvSpPr>
          <p:cNvPr id="12" name="Rectangle 11"/>
          <p:cNvSpPr/>
          <p:nvPr/>
        </p:nvSpPr>
        <p:spPr>
          <a:xfrm>
            <a:off x="6853647" y="848780"/>
            <a:ext cx="1544012" cy="341632"/>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kern="0" dirty="0">
                <a:solidFill>
                  <a:srgbClr val="FF7D01"/>
                </a:solidFill>
                <a:latin typeface="Trebuchet MS" panose="020B0603020202020204" pitchFamily="34" charset="0"/>
              </a:rPr>
              <a:t>……………………</a:t>
            </a:r>
          </a:p>
        </p:txBody>
      </p:sp>
      <p:grpSp>
        <p:nvGrpSpPr>
          <p:cNvPr id="3" name="Group 2">
            <a:extLst>
              <a:ext uri="{FF2B5EF4-FFF2-40B4-BE49-F238E27FC236}">
                <a16:creationId xmlns:a16="http://schemas.microsoft.com/office/drawing/2014/main" id="{9F7B3644-1072-5EEE-03A3-F261BC9B50BE}"/>
              </a:ext>
            </a:extLst>
          </p:cNvPr>
          <p:cNvGrpSpPr/>
          <p:nvPr/>
        </p:nvGrpSpPr>
        <p:grpSpPr>
          <a:xfrm>
            <a:off x="-343649" y="-831808"/>
            <a:ext cx="2181603" cy="3644389"/>
            <a:chOff x="-343649" y="-831809"/>
            <a:chExt cx="2181603" cy="3644389"/>
          </a:xfrm>
        </p:grpSpPr>
        <p:sp>
          <p:nvSpPr>
            <p:cNvPr id="4" name="Right Triangle 3">
              <a:extLst>
                <a:ext uri="{FF2B5EF4-FFF2-40B4-BE49-F238E27FC236}">
                  <a16:creationId xmlns:a16="http://schemas.microsoft.com/office/drawing/2014/main" id="{10D052B3-BAE4-C6D7-A442-74C8E9C2B750}"/>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5" name="Right Triangle 4">
              <a:extLst>
                <a:ext uri="{FF2B5EF4-FFF2-40B4-BE49-F238E27FC236}">
                  <a16:creationId xmlns:a16="http://schemas.microsoft.com/office/drawing/2014/main" id="{ACFC7C93-B6E8-5868-5456-FB5C8D1B7E60}"/>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6" name="Right Triangle 5">
              <a:extLst>
                <a:ext uri="{FF2B5EF4-FFF2-40B4-BE49-F238E27FC236}">
                  <a16:creationId xmlns:a16="http://schemas.microsoft.com/office/drawing/2014/main" id="{C6EB2877-484C-D14F-EEDC-3C13C67BF24E}"/>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7" name="TextBox 6">
            <a:extLst>
              <a:ext uri="{FF2B5EF4-FFF2-40B4-BE49-F238E27FC236}">
                <a16:creationId xmlns:a16="http://schemas.microsoft.com/office/drawing/2014/main" id="{4BA606F7-6276-2884-598B-74E5AD4CE07B}"/>
              </a:ext>
            </a:extLst>
          </p:cNvPr>
          <p:cNvSpPr txBox="1"/>
          <p:nvPr/>
        </p:nvSpPr>
        <p:spPr>
          <a:xfrm>
            <a:off x="4572000" y="1805718"/>
            <a:ext cx="3387905" cy="2668936"/>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1400" b="1" dirty="0">
                <a:latin typeface="Trebuchet MS "/>
                <a:cs typeface="Segoe UI Semilight" panose="020B0402040204020203" pitchFamily="34" charset="0"/>
              </a:rPr>
              <a:t>Examples of Second Level Services: </a:t>
            </a:r>
          </a:p>
          <a:p>
            <a:pPr marL="285743" indent="-285743">
              <a:buFont typeface="Arial" panose="020B0604020202020204" pitchFamily="34" charset="0"/>
              <a:buChar char="•"/>
            </a:pPr>
            <a:r>
              <a:rPr lang="en-US" sz="1400" dirty="0">
                <a:latin typeface="Trebuchet MS "/>
                <a:cs typeface="Segoe UI Semilight" panose="020B0402040204020203" pitchFamily="34" charset="0"/>
              </a:rPr>
              <a:t>Curriculum supports</a:t>
            </a:r>
          </a:p>
          <a:p>
            <a:pPr marL="285743" indent="-285743">
              <a:buFont typeface="Arial" panose="020B0604020202020204" pitchFamily="34" charset="0"/>
              <a:buChar char="•"/>
            </a:pPr>
            <a:r>
              <a:rPr lang="en-US" sz="1400" dirty="0">
                <a:latin typeface="Trebuchet MS "/>
                <a:cs typeface="Segoe UI Semilight" panose="020B0402040204020203" pitchFamily="34" charset="0"/>
              </a:rPr>
              <a:t>Student assessments</a:t>
            </a:r>
          </a:p>
          <a:p>
            <a:pPr marL="285743" indent="-285743">
              <a:buFont typeface="Arial" panose="020B0604020202020204" pitchFamily="34" charset="0"/>
              <a:buChar char="•"/>
            </a:pPr>
            <a:r>
              <a:rPr lang="en-US" sz="1400" dirty="0">
                <a:latin typeface="Trebuchet MS "/>
                <a:cs typeface="Segoe UI Semilight" panose="020B0402040204020203" pitchFamily="34" charset="0"/>
              </a:rPr>
              <a:t>School assessments</a:t>
            </a:r>
          </a:p>
          <a:p>
            <a:pPr marL="285743" indent="-285743">
              <a:buFont typeface="Arial" panose="020B0604020202020204" pitchFamily="34" charset="0"/>
              <a:buChar char="•"/>
            </a:pPr>
            <a:r>
              <a:rPr lang="en-US" sz="1400" dirty="0">
                <a:latin typeface="Trebuchet MS "/>
                <a:cs typeface="Segoe UI Semilight" panose="020B0402040204020203" pitchFamily="34" charset="0"/>
              </a:rPr>
              <a:t>Professional Growth Process</a:t>
            </a:r>
          </a:p>
          <a:p>
            <a:pPr marL="285743" indent="-285743">
              <a:buFont typeface="Arial" panose="020B0604020202020204" pitchFamily="34" charset="0"/>
              <a:buChar char="•"/>
            </a:pPr>
            <a:r>
              <a:rPr lang="en-US" sz="1400" dirty="0">
                <a:latin typeface="Trebuchet MS "/>
                <a:cs typeface="Segoe UI Semilight" panose="020B0402040204020203" pitchFamily="34" charset="0"/>
              </a:rPr>
              <a:t>School capacity development activities</a:t>
            </a:r>
          </a:p>
          <a:p>
            <a:pPr marL="285743" indent="-285743">
              <a:buFont typeface="Arial" panose="020B0604020202020204" pitchFamily="34" charset="0"/>
              <a:buChar char="•"/>
            </a:pPr>
            <a:r>
              <a:rPr lang="en-US" sz="1400" dirty="0">
                <a:latin typeface="Trebuchet MS "/>
                <a:cs typeface="Segoe UI Semilight" panose="020B0402040204020203" pitchFamily="34" charset="0"/>
              </a:rPr>
              <a:t>First Nations Parents Club</a:t>
            </a:r>
          </a:p>
          <a:p>
            <a:pPr marL="285743" indent="-285743">
              <a:buFont typeface="Arial" panose="020B0604020202020204" pitchFamily="34" charset="0"/>
              <a:buChar char="•"/>
            </a:pPr>
            <a:r>
              <a:rPr lang="en-US" sz="1400" dirty="0">
                <a:latin typeface="Trebuchet MS "/>
                <a:cs typeface="Segoe UI Semilight" panose="020B0402040204020203" pitchFamily="34" charset="0"/>
              </a:rPr>
              <a:t>Connected Classrooms Initiative</a:t>
            </a:r>
          </a:p>
          <a:p>
            <a:pPr marL="742931" lvl="1" indent="-285743">
              <a:buFont typeface="Arial" panose="020B0604020202020204" pitchFamily="34" charset="0"/>
              <a:buChar char="•"/>
            </a:pPr>
            <a:r>
              <a:rPr lang="en-US" sz="1400" dirty="0">
                <a:latin typeface="Trebuchet MS "/>
                <a:cs typeface="Segoe UI Semilight" panose="020B0402040204020203" pitchFamily="34" charset="0"/>
              </a:rPr>
              <a:t>Data management assistance</a:t>
            </a:r>
          </a:p>
        </p:txBody>
      </p:sp>
      <p:sp>
        <p:nvSpPr>
          <p:cNvPr id="9" name="Title 7">
            <a:extLst>
              <a:ext uri="{FF2B5EF4-FFF2-40B4-BE49-F238E27FC236}">
                <a16:creationId xmlns:a16="http://schemas.microsoft.com/office/drawing/2014/main" id="{496D9735-B041-7B97-5F91-B4E1B606797E}"/>
              </a:ext>
            </a:extLst>
          </p:cNvPr>
          <p:cNvSpPr txBox="1">
            <a:spLocks/>
          </p:cNvSpPr>
          <p:nvPr/>
        </p:nvSpPr>
        <p:spPr>
          <a:xfrm>
            <a:off x="2191329" y="660656"/>
            <a:ext cx="4866998" cy="691146"/>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ts val="2475"/>
              </a:lnSpc>
            </a:pPr>
            <a:r>
              <a:rPr lang="en-US" sz="3000" kern="0" dirty="0">
                <a:solidFill>
                  <a:srgbClr val="2F5496"/>
                </a:solidFill>
                <a:latin typeface="Trebuchet MS" panose="020B0603020202020204" pitchFamily="34" charset="0"/>
              </a:rPr>
              <a:t>EDUCATION SUPPORTS FROM FNESC/FNSA</a:t>
            </a:r>
          </a:p>
        </p:txBody>
      </p:sp>
      <p:grpSp>
        <p:nvGrpSpPr>
          <p:cNvPr id="10" name="Group 9">
            <a:extLst>
              <a:ext uri="{FF2B5EF4-FFF2-40B4-BE49-F238E27FC236}">
                <a16:creationId xmlns:a16="http://schemas.microsoft.com/office/drawing/2014/main" id="{3E8756BC-8810-288A-7401-D9217C0E16A2}"/>
              </a:ext>
            </a:extLst>
          </p:cNvPr>
          <p:cNvGrpSpPr/>
          <p:nvPr/>
        </p:nvGrpSpPr>
        <p:grpSpPr>
          <a:xfrm>
            <a:off x="7558088" y="3048776"/>
            <a:ext cx="1807338" cy="2574384"/>
            <a:chOff x="7130114" y="2254720"/>
            <a:chExt cx="2299605" cy="3275572"/>
          </a:xfrm>
        </p:grpSpPr>
        <p:sp>
          <p:nvSpPr>
            <p:cNvPr id="13" name="Right Triangle 12">
              <a:extLst>
                <a:ext uri="{FF2B5EF4-FFF2-40B4-BE49-F238E27FC236}">
                  <a16:creationId xmlns:a16="http://schemas.microsoft.com/office/drawing/2014/main" id="{E5205993-7EFC-A025-3076-46D439BDD711}"/>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4" name="Right Triangle 13">
              <a:extLst>
                <a:ext uri="{FF2B5EF4-FFF2-40B4-BE49-F238E27FC236}">
                  <a16:creationId xmlns:a16="http://schemas.microsoft.com/office/drawing/2014/main" id="{DE2D85EA-DDDF-1CC1-496B-B8689CB1A623}"/>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5" name="Right Triangle 14">
              <a:extLst>
                <a:ext uri="{FF2B5EF4-FFF2-40B4-BE49-F238E27FC236}">
                  <a16:creationId xmlns:a16="http://schemas.microsoft.com/office/drawing/2014/main" id="{45E0AC73-D466-9345-6FC2-D1DAB7CCE290}"/>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16" name="Slide Number Placeholder 15">
            <a:extLst>
              <a:ext uri="{FF2B5EF4-FFF2-40B4-BE49-F238E27FC236}">
                <a16:creationId xmlns:a16="http://schemas.microsoft.com/office/drawing/2014/main" id="{5A2D3989-9703-91F5-8D22-943EBC3A50A5}"/>
              </a:ext>
            </a:extLst>
          </p:cNvPr>
          <p:cNvSpPr>
            <a:spLocks noGrp="1"/>
          </p:cNvSpPr>
          <p:nvPr>
            <p:ph type="sldNum" sz="quarter" idx="4"/>
          </p:nvPr>
        </p:nvSpPr>
        <p:spPr/>
        <p:txBody>
          <a:bodyPr/>
          <a:lstStyle/>
          <a:p>
            <a:pPr>
              <a:defRPr/>
            </a:pPr>
            <a:fld id="{E00B6E52-F07A-44C8-B7AE-D6EEC3D50429}" type="slidenum">
              <a:rPr lang="en-CA" smtClean="0"/>
              <a:pPr>
                <a:defRPr/>
              </a:pPr>
              <a:t>36</a:t>
            </a:fld>
            <a:endParaRPr lang="en-CA" dirty="0"/>
          </a:p>
        </p:txBody>
      </p:sp>
    </p:spTree>
    <p:extLst>
      <p:ext uri="{BB962C8B-B14F-4D97-AF65-F5344CB8AC3E}">
        <p14:creationId xmlns:p14="http://schemas.microsoft.com/office/powerpoint/2010/main" val="18296659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ight Triangle 24"/>
          <p:cNvSpPr/>
          <p:nvPr/>
        </p:nvSpPr>
        <p:spPr>
          <a:xfrm rot="5400000">
            <a:off x="1254113" y="-2963236"/>
            <a:ext cx="3282978" cy="9144001"/>
          </a:xfrm>
          <a:prstGeom prst="rtTriangle">
            <a:avLst/>
          </a:prstGeom>
          <a:solidFill>
            <a:schemeClr val="tx2">
              <a:lumMod val="60000"/>
              <a:lumOff val="40000"/>
            </a:schemeClr>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3" name="Right Triangle 22"/>
          <p:cNvSpPr/>
          <p:nvPr/>
        </p:nvSpPr>
        <p:spPr>
          <a:xfrm rot="17593543">
            <a:off x="5011370" y="-4725145"/>
            <a:ext cx="3830656" cy="9144001"/>
          </a:xfrm>
          <a:prstGeom prst="rtTriangle">
            <a:avLst/>
          </a:prstGeom>
          <a:solidFill>
            <a:srgbClr val="2F5496"/>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 name="TextBox 2"/>
          <p:cNvSpPr txBox="1"/>
          <p:nvPr/>
        </p:nvSpPr>
        <p:spPr>
          <a:xfrm>
            <a:off x="457200" y="1701255"/>
            <a:ext cx="8534400" cy="784830"/>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5000" b="1" dirty="0">
                <a:solidFill>
                  <a:srgbClr val="2F5496"/>
                </a:solidFill>
                <a:latin typeface="Trebuchet MS" panose="020B0603020202020204" pitchFamily="34" charset="0"/>
              </a:rPr>
              <a:t>Q&amp;A</a:t>
            </a:r>
          </a:p>
        </p:txBody>
      </p:sp>
      <p:grpSp>
        <p:nvGrpSpPr>
          <p:cNvPr id="10" name="Google Shape;6419;p53"/>
          <p:cNvGrpSpPr/>
          <p:nvPr/>
        </p:nvGrpSpPr>
        <p:grpSpPr>
          <a:xfrm>
            <a:off x="3523424" y="1839833"/>
            <a:ext cx="446559" cy="444840"/>
            <a:chOff x="-35123050" y="3561225"/>
            <a:chExt cx="292225" cy="291100"/>
          </a:xfrm>
          <a:solidFill>
            <a:srgbClr val="FF7D01"/>
          </a:solidFill>
        </p:grpSpPr>
        <p:sp>
          <p:nvSpPr>
            <p:cNvPr id="11" name="Google Shape;6420;p53"/>
            <p:cNvSpPr/>
            <p:nvPr/>
          </p:nvSpPr>
          <p:spPr>
            <a:xfrm>
              <a:off x="-35123050" y="3629750"/>
              <a:ext cx="205575" cy="222575"/>
            </a:xfrm>
            <a:custGeom>
              <a:avLst/>
              <a:gdLst/>
              <a:ahLst/>
              <a:cxnLst/>
              <a:rect l="l" t="t" r="r" b="b"/>
              <a:pathLst>
                <a:path w="8223" h="8903" extrusionOk="0">
                  <a:moveTo>
                    <a:pt x="2080" y="2710"/>
                  </a:moveTo>
                  <a:cubicBezTo>
                    <a:pt x="2458" y="2710"/>
                    <a:pt x="2741" y="3056"/>
                    <a:pt x="2741" y="3403"/>
                  </a:cubicBezTo>
                  <a:cubicBezTo>
                    <a:pt x="2741" y="3781"/>
                    <a:pt x="2426" y="4065"/>
                    <a:pt x="2080" y="4065"/>
                  </a:cubicBezTo>
                  <a:cubicBezTo>
                    <a:pt x="1733" y="4065"/>
                    <a:pt x="1418" y="3750"/>
                    <a:pt x="1418" y="3403"/>
                  </a:cubicBezTo>
                  <a:cubicBezTo>
                    <a:pt x="1418" y="3056"/>
                    <a:pt x="1670" y="2710"/>
                    <a:pt x="2080" y="2710"/>
                  </a:cubicBezTo>
                  <a:close/>
                  <a:moveTo>
                    <a:pt x="4127" y="2710"/>
                  </a:moveTo>
                  <a:cubicBezTo>
                    <a:pt x="4506" y="2710"/>
                    <a:pt x="4789" y="3056"/>
                    <a:pt x="4789" y="3403"/>
                  </a:cubicBezTo>
                  <a:cubicBezTo>
                    <a:pt x="4789" y="3781"/>
                    <a:pt x="4474" y="4065"/>
                    <a:pt x="4127" y="4065"/>
                  </a:cubicBezTo>
                  <a:cubicBezTo>
                    <a:pt x="3718" y="4065"/>
                    <a:pt x="3466" y="3750"/>
                    <a:pt x="3466" y="3403"/>
                  </a:cubicBezTo>
                  <a:cubicBezTo>
                    <a:pt x="3466" y="3056"/>
                    <a:pt x="3718" y="2710"/>
                    <a:pt x="4127" y="2710"/>
                  </a:cubicBezTo>
                  <a:close/>
                  <a:moveTo>
                    <a:pt x="6207" y="2710"/>
                  </a:moveTo>
                  <a:cubicBezTo>
                    <a:pt x="6616" y="2710"/>
                    <a:pt x="6868" y="3056"/>
                    <a:pt x="6868" y="3403"/>
                  </a:cubicBezTo>
                  <a:cubicBezTo>
                    <a:pt x="6868" y="3781"/>
                    <a:pt x="6553" y="4065"/>
                    <a:pt x="6207" y="4065"/>
                  </a:cubicBezTo>
                  <a:cubicBezTo>
                    <a:pt x="5829" y="4065"/>
                    <a:pt x="5545" y="3750"/>
                    <a:pt x="5545" y="3403"/>
                  </a:cubicBezTo>
                  <a:cubicBezTo>
                    <a:pt x="5514" y="3056"/>
                    <a:pt x="5829" y="2710"/>
                    <a:pt x="6207" y="2710"/>
                  </a:cubicBezTo>
                  <a:close/>
                  <a:moveTo>
                    <a:pt x="1733" y="0"/>
                  </a:moveTo>
                  <a:cubicBezTo>
                    <a:pt x="788" y="0"/>
                    <a:pt x="0" y="757"/>
                    <a:pt x="0" y="1702"/>
                  </a:cubicBezTo>
                  <a:lnTo>
                    <a:pt x="0" y="5136"/>
                  </a:lnTo>
                  <a:cubicBezTo>
                    <a:pt x="0" y="5955"/>
                    <a:pt x="630" y="6616"/>
                    <a:pt x="1418" y="6774"/>
                  </a:cubicBezTo>
                  <a:lnTo>
                    <a:pt x="1418" y="8570"/>
                  </a:lnTo>
                  <a:cubicBezTo>
                    <a:pt x="1418" y="8696"/>
                    <a:pt x="1481" y="8822"/>
                    <a:pt x="1607" y="8885"/>
                  </a:cubicBezTo>
                  <a:cubicBezTo>
                    <a:pt x="1649" y="8895"/>
                    <a:pt x="1695" y="8902"/>
                    <a:pt x="1739" y="8902"/>
                  </a:cubicBezTo>
                  <a:cubicBezTo>
                    <a:pt x="1828" y="8902"/>
                    <a:pt x="1912" y="8874"/>
                    <a:pt x="1954" y="8790"/>
                  </a:cubicBezTo>
                  <a:lnTo>
                    <a:pt x="3938" y="6837"/>
                  </a:lnTo>
                  <a:lnTo>
                    <a:pt x="6522" y="6837"/>
                  </a:lnTo>
                  <a:cubicBezTo>
                    <a:pt x="7467" y="6837"/>
                    <a:pt x="8223" y="6081"/>
                    <a:pt x="8223" y="5136"/>
                  </a:cubicBezTo>
                  <a:lnTo>
                    <a:pt x="8223" y="1702"/>
                  </a:lnTo>
                  <a:cubicBezTo>
                    <a:pt x="8223" y="757"/>
                    <a:pt x="7467" y="0"/>
                    <a:pt x="6522" y="0"/>
                  </a:cubicBezTo>
                  <a:close/>
                </a:path>
              </a:pathLst>
            </a:custGeom>
            <a:grpFill/>
            <a:ln>
              <a:solidFill>
                <a:schemeClr val="bg1"/>
              </a:solid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2" name="Google Shape;6421;p53"/>
            <p:cNvSpPr/>
            <p:nvPr/>
          </p:nvSpPr>
          <p:spPr>
            <a:xfrm>
              <a:off x="-35053750" y="3561225"/>
              <a:ext cx="222925" cy="221825"/>
            </a:xfrm>
            <a:custGeom>
              <a:avLst/>
              <a:gdLst/>
              <a:ahLst/>
              <a:cxnLst/>
              <a:rect l="l" t="t" r="r" b="b"/>
              <a:pathLst>
                <a:path w="8917" h="8873" extrusionOk="0">
                  <a:moveTo>
                    <a:pt x="1702" y="1"/>
                  </a:moveTo>
                  <a:cubicBezTo>
                    <a:pt x="757" y="1"/>
                    <a:pt x="1" y="725"/>
                    <a:pt x="1" y="1702"/>
                  </a:cubicBezTo>
                  <a:lnTo>
                    <a:pt x="1" y="2048"/>
                  </a:lnTo>
                  <a:lnTo>
                    <a:pt x="3781" y="2048"/>
                  </a:lnTo>
                  <a:cubicBezTo>
                    <a:pt x="5136" y="2048"/>
                    <a:pt x="6207" y="3088"/>
                    <a:pt x="6207" y="4443"/>
                  </a:cubicBezTo>
                  <a:lnTo>
                    <a:pt x="6207" y="7877"/>
                  </a:lnTo>
                  <a:lnTo>
                    <a:pt x="6207" y="8003"/>
                  </a:lnTo>
                  <a:lnTo>
                    <a:pt x="6995" y="8790"/>
                  </a:lnTo>
                  <a:cubicBezTo>
                    <a:pt x="7055" y="8850"/>
                    <a:pt x="7127" y="8872"/>
                    <a:pt x="7205" y="8872"/>
                  </a:cubicBezTo>
                  <a:cubicBezTo>
                    <a:pt x="7249" y="8872"/>
                    <a:pt x="7295" y="8865"/>
                    <a:pt x="7341" y="8853"/>
                  </a:cubicBezTo>
                  <a:cubicBezTo>
                    <a:pt x="7467" y="8822"/>
                    <a:pt x="7530" y="8664"/>
                    <a:pt x="7530" y="8538"/>
                  </a:cubicBezTo>
                  <a:lnTo>
                    <a:pt x="7530" y="6806"/>
                  </a:lnTo>
                  <a:cubicBezTo>
                    <a:pt x="8318" y="6648"/>
                    <a:pt x="8917" y="5955"/>
                    <a:pt x="8917" y="5104"/>
                  </a:cubicBezTo>
                  <a:lnTo>
                    <a:pt x="8917" y="1702"/>
                  </a:lnTo>
                  <a:cubicBezTo>
                    <a:pt x="8917" y="725"/>
                    <a:pt x="8129" y="1"/>
                    <a:pt x="7184" y="1"/>
                  </a:cubicBezTo>
                  <a:close/>
                </a:path>
              </a:pathLst>
            </a:custGeom>
            <a:grpFill/>
            <a:ln>
              <a:solidFill>
                <a:schemeClr val="bg1"/>
              </a:solid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sp>
        <p:nvSpPr>
          <p:cNvPr id="4" name="Rectangle 3"/>
          <p:cNvSpPr/>
          <p:nvPr/>
        </p:nvSpPr>
        <p:spPr>
          <a:xfrm>
            <a:off x="1223963" y="2564156"/>
            <a:ext cx="7153275" cy="942694"/>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342892" indent="-342892">
              <a:buFont typeface="Arial" panose="020B0604020202020204" pitchFamily="34" charset="0"/>
              <a:buChar char="•"/>
            </a:pPr>
            <a:r>
              <a:rPr lang="en-US" dirty="0">
                <a:solidFill>
                  <a:srgbClr val="2F5496"/>
                </a:solidFill>
                <a:latin typeface="Trebuchet MS "/>
                <a:cs typeface="Segoe UI Semilight" panose="020B0402040204020203" pitchFamily="34" charset="0"/>
              </a:rPr>
              <a:t>If you have a question, use the </a:t>
            </a:r>
            <a:r>
              <a:rPr lang="en-US" b="1" dirty="0">
                <a:solidFill>
                  <a:srgbClr val="2F5496"/>
                </a:solidFill>
                <a:latin typeface="Trebuchet MS "/>
                <a:cs typeface="Segoe UI Semilight" panose="020B0402040204020203" pitchFamily="34" charset="0"/>
              </a:rPr>
              <a:t>‘chat’ function</a:t>
            </a:r>
          </a:p>
          <a:p>
            <a:pPr marL="342892" indent="-342892">
              <a:buFont typeface="Arial" panose="020B0604020202020204" pitchFamily="34" charset="0"/>
              <a:buChar char="•"/>
            </a:pPr>
            <a:r>
              <a:rPr lang="en-US" dirty="0">
                <a:solidFill>
                  <a:srgbClr val="2F5496"/>
                </a:solidFill>
                <a:latin typeface="Trebuchet MS "/>
                <a:cs typeface="Segoe UI Semilight" panose="020B0402040204020203" pitchFamily="34" charset="0"/>
              </a:rPr>
              <a:t>If you want to ask a question verbally, use the </a:t>
            </a:r>
            <a:r>
              <a:rPr lang="en-US" b="1" dirty="0">
                <a:solidFill>
                  <a:srgbClr val="2F5496"/>
                </a:solidFill>
                <a:latin typeface="Trebuchet MS "/>
                <a:cs typeface="Segoe UI Semilight" panose="020B0402040204020203" pitchFamily="34" charset="0"/>
              </a:rPr>
              <a:t>‘raise hand’ function </a:t>
            </a:r>
          </a:p>
        </p:txBody>
      </p:sp>
      <p:grpSp>
        <p:nvGrpSpPr>
          <p:cNvPr id="5" name="Group 4">
            <a:extLst>
              <a:ext uri="{FF2B5EF4-FFF2-40B4-BE49-F238E27FC236}">
                <a16:creationId xmlns:a16="http://schemas.microsoft.com/office/drawing/2014/main" id="{436E00D2-B9F2-A4C8-9A3F-D20CA4F992DA}"/>
              </a:ext>
            </a:extLst>
          </p:cNvPr>
          <p:cNvGrpSpPr/>
          <p:nvPr/>
        </p:nvGrpSpPr>
        <p:grpSpPr>
          <a:xfrm>
            <a:off x="-343649" y="-831808"/>
            <a:ext cx="2181603" cy="3644389"/>
            <a:chOff x="-343649" y="-831809"/>
            <a:chExt cx="2181603" cy="3644389"/>
          </a:xfrm>
        </p:grpSpPr>
        <p:sp>
          <p:nvSpPr>
            <p:cNvPr id="6" name="Right Triangle 5">
              <a:extLst>
                <a:ext uri="{FF2B5EF4-FFF2-40B4-BE49-F238E27FC236}">
                  <a16:creationId xmlns:a16="http://schemas.microsoft.com/office/drawing/2014/main" id="{750DAC62-0A81-D340-F93B-DB83AA31A5CE}"/>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7" name="Right Triangle 6">
              <a:extLst>
                <a:ext uri="{FF2B5EF4-FFF2-40B4-BE49-F238E27FC236}">
                  <a16:creationId xmlns:a16="http://schemas.microsoft.com/office/drawing/2014/main" id="{E05272FB-F69B-D3D1-E33E-88F76BA94DF7}"/>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8" name="Right Triangle 7">
              <a:extLst>
                <a:ext uri="{FF2B5EF4-FFF2-40B4-BE49-F238E27FC236}">
                  <a16:creationId xmlns:a16="http://schemas.microsoft.com/office/drawing/2014/main" id="{A7338E9D-2963-7A90-B34E-1BA0A0C69E2C}"/>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9" name="Slide Number Placeholder 8">
            <a:extLst>
              <a:ext uri="{FF2B5EF4-FFF2-40B4-BE49-F238E27FC236}">
                <a16:creationId xmlns:a16="http://schemas.microsoft.com/office/drawing/2014/main" id="{CD59A9DD-E2A6-2924-D3D2-89A9FA3869C3}"/>
              </a:ext>
            </a:extLst>
          </p:cNvPr>
          <p:cNvSpPr>
            <a:spLocks noGrp="1"/>
          </p:cNvSpPr>
          <p:nvPr>
            <p:ph type="sldNum" sz="quarter" idx="4"/>
          </p:nvPr>
        </p:nvSpPr>
        <p:spPr/>
        <p:txBody>
          <a:bodyPr/>
          <a:lstStyle/>
          <a:p>
            <a:pPr>
              <a:defRPr/>
            </a:pPr>
            <a:fld id="{E00B6E52-F07A-44C8-B7AE-D6EEC3D50429}" type="slidenum">
              <a:rPr lang="en-CA" smtClean="0"/>
              <a:pPr>
                <a:defRPr/>
              </a:pPr>
              <a:t>37</a:t>
            </a:fld>
            <a:endParaRPr lang="en-CA" dirty="0"/>
          </a:p>
        </p:txBody>
      </p:sp>
    </p:spTree>
    <p:extLst>
      <p:ext uri="{BB962C8B-B14F-4D97-AF65-F5344CB8AC3E}">
        <p14:creationId xmlns:p14="http://schemas.microsoft.com/office/powerpoint/2010/main" val="12724787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bwMode="auto">
          <a:xfrm rot="938387">
            <a:off x="-480126" y="588975"/>
            <a:ext cx="10497454" cy="3528703"/>
          </a:xfrm>
          <a:prstGeom prst="rect">
            <a:avLst/>
          </a:prstGeom>
          <a:solidFill>
            <a:schemeClr val="tx2"/>
          </a:solidFill>
          <a:ln w="38100" cap="flat" cmpd="sng" algn="ctr">
            <a:solidFill>
              <a:schemeClr val="tx2">
                <a:lumMod val="20000"/>
                <a:lumOff val="80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20" name="Rectangle 19"/>
          <p:cNvSpPr/>
          <p:nvPr/>
        </p:nvSpPr>
        <p:spPr bwMode="auto">
          <a:xfrm rot="21080927">
            <a:off x="-632526" y="389737"/>
            <a:ext cx="10497454" cy="3528703"/>
          </a:xfrm>
          <a:prstGeom prst="rect">
            <a:avLst/>
          </a:prstGeom>
          <a:solidFill>
            <a:srgbClr val="2F5496"/>
          </a:solidFill>
          <a:ln w="38100" cap="flat" cmpd="sng" algn="ctr">
            <a:solidFill>
              <a:schemeClr val="tx2">
                <a:lumMod val="20000"/>
                <a:lumOff val="80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 name="TextBox 2"/>
          <p:cNvSpPr txBox="1"/>
          <p:nvPr/>
        </p:nvSpPr>
        <p:spPr>
          <a:xfrm>
            <a:off x="387101" y="1667407"/>
            <a:ext cx="8534400" cy="784830"/>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5000" dirty="0">
                <a:solidFill>
                  <a:schemeClr val="bg1"/>
                </a:solidFill>
                <a:latin typeface="Trebuchet MS" panose="020B0603020202020204" pitchFamily="34" charset="0"/>
              </a:rPr>
              <a:t>BREAK </a:t>
            </a:r>
          </a:p>
        </p:txBody>
      </p:sp>
      <p:sp>
        <p:nvSpPr>
          <p:cNvPr id="23" name="TextBox 22"/>
          <p:cNvSpPr txBox="1"/>
          <p:nvPr/>
        </p:nvSpPr>
        <p:spPr>
          <a:xfrm>
            <a:off x="588807" y="2442605"/>
            <a:ext cx="8305800" cy="369332"/>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2000" i="1" dirty="0">
                <a:solidFill>
                  <a:schemeClr val="bg1"/>
                </a:solidFill>
                <a:latin typeface="Trebuchet MS" panose="020B0603020202020204" pitchFamily="34" charset="0"/>
              </a:rPr>
              <a:t>Please return in 10 minutes</a:t>
            </a:r>
            <a:endParaRPr lang="en-US" sz="3000" b="1" i="1" dirty="0">
              <a:solidFill>
                <a:schemeClr val="bg1"/>
              </a:solidFill>
              <a:latin typeface="Trebuchet MS" panose="020B0603020202020204" pitchFamily="34" charset="0"/>
            </a:endParaRPr>
          </a:p>
        </p:txBody>
      </p:sp>
      <p:grpSp>
        <p:nvGrpSpPr>
          <p:cNvPr id="14" name="Google Shape;5862;p52"/>
          <p:cNvGrpSpPr/>
          <p:nvPr/>
        </p:nvGrpSpPr>
        <p:grpSpPr>
          <a:xfrm>
            <a:off x="4304245" y="1078846"/>
            <a:ext cx="486899" cy="457724"/>
            <a:chOff x="-42804750" y="1949600"/>
            <a:chExt cx="337125" cy="316925"/>
          </a:xfrm>
          <a:solidFill>
            <a:srgbClr val="FF7D01"/>
          </a:solidFill>
        </p:grpSpPr>
        <p:sp>
          <p:nvSpPr>
            <p:cNvPr id="15" name="Google Shape;5863;p52"/>
            <p:cNvSpPr/>
            <p:nvPr/>
          </p:nvSpPr>
          <p:spPr>
            <a:xfrm>
              <a:off x="-42731500" y="2013125"/>
              <a:ext cx="189825" cy="189900"/>
            </a:xfrm>
            <a:custGeom>
              <a:avLst/>
              <a:gdLst/>
              <a:ahLst/>
              <a:cxnLst/>
              <a:rect l="l" t="t" r="r" b="b"/>
              <a:pathLst>
                <a:path w="7593" h="7596" extrusionOk="0">
                  <a:moveTo>
                    <a:pt x="3781" y="805"/>
                  </a:moveTo>
                  <a:cubicBezTo>
                    <a:pt x="5419" y="805"/>
                    <a:pt x="6742" y="2128"/>
                    <a:pt x="6742" y="3767"/>
                  </a:cubicBezTo>
                  <a:cubicBezTo>
                    <a:pt x="6774" y="5405"/>
                    <a:pt x="5419" y="6760"/>
                    <a:pt x="3781" y="6760"/>
                  </a:cubicBezTo>
                  <a:cubicBezTo>
                    <a:pt x="2426" y="6760"/>
                    <a:pt x="1292" y="5878"/>
                    <a:pt x="946" y="4649"/>
                  </a:cubicBezTo>
                  <a:cubicBezTo>
                    <a:pt x="347" y="2727"/>
                    <a:pt x="1765" y="805"/>
                    <a:pt x="3781" y="805"/>
                  </a:cubicBezTo>
                  <a:close/>
                  <a:moveTo>
                    <a:pt x="3809" y="1"/>
                  </a:moveTo>
                  <a:cubicBezTo>
                    <a:pt x="3297" y="1"/>
                    <a:pt x="2785" y="105"/>
                    <a:pt x="2300" y="301"/>
                  </a:cubicBezTo>
                  <a:cubicBezTo>
                    <a:pt x="946" y="868"/>
                    <a:pt x="0" y="2223"/>
                    <a:pt x="0" y="3798"/>
                  </a:cubicBezTo>
                  <a:cubicBezTo>
                    <a:pt x="0" y="5058"/>
                    <a:pt x="630" y="6224"/>
                    <a:pt x="1670" y="6949"/>
                  </a:cubicBezTo>
                  <a:cubicBezTo>
                    <a:pt x="2333" y="7390"/>
                    <a:pt x="3060" y="7596"/>
                    <a:pt x="3776" y="7596"/>
                  </a:cubicBezTo>
                  <a:cubicBezTo>
                    <a:pt x="4286" y="7596"/>
                    <a:pt x="4790" y="7492"/>
                    <a:pt x="5262" y="7295"/>
                  </a:cubicBezTo>
                  <a:cubicBezTo>
                    <a:pt x="6648" y="6697"/>
                    <a:pt x="7593" y="5373"/>
                    <a:pt x="7593" y="3798"/>
                  </a:cubicBezTo>
                  <a:cubicBezTo>
                    <a:pt x="7593" y="2506"/>
                    <a:pt x="6931" y="1341"/>
                    <a:pt x="5892" y="648"/>
                  </a:cubicBezTo>
                  <a:cubicBezTo>
                    <a:pt x="5248" y="206"/>
                    <a:pt x="4528" y="1"/>
                    <a:pt x="3809"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6" name="Google Shape;5864;p52"/>
            <p:cNvSpPr/>
            <p:nvPr/>
          </p:nvSpPr>
          <p:spPr>
            <a:xfrm>
              <a:off x="-42804750" y="1949600"/>
              <a:ext cx="337125" cy="316925"/>
            </a:xfrm>
            <a:custGeom>
              <a:avLst/>
              <a:gdLst/>
              <a:ahLst/>
              <a:cxnLst/>
              <a:rect l="l" t="t" r="r" b="b"/>
              <a:pathLst>
                <a:path w="13485" h="12677" extrusionOk="0">
                  <a:moveTo>
                    <a:pt x="3306" y="817"/>
                  </a:moveTo>
                  <a:cubicBezTo>
                    <a:pt x="3769" y="817"/>
                    <a:pt x="4233" y="967"/>
                    <a:pt x="4600" y="1267"/>
                  </a:cubicBezTo>
                  <a:cubicBezTo>
                    <a:pt x="3277" y="1802"/>
                    <a:pt x="2174" y="2905"/>
                    <a:pt x="1607" y="4260"/>
                  </a:cubicBezTo>
                  <a:cubicBezTo>
                    <a:pt x="914" y="3283"/>
                    <a:pt x="1072" y="1897"/>
                    <a:pt x="2143" y="1172"/>
                  </a:cubicBezTo>
                  <a:cubicBezTo>
                    <a:pt x="2484" y="935"/>
                    <a:pt x="2895" y="817"/>
                    <a:pt x="3306" y="817"/>
                  </a:cubicBezTo>
                  <a:close/>
                  <a:moveTo>
                    <a:pt x="10101" y="823"/>
                  </a:moveTo>
                  <a:cubicBezTo>
                    <a:pt x="10771" y="823"/>
                    <a:pt x="11436" y="1137"/>
                    <a:pt x="11846" y="1771"/>
                  </a:cubicBezTo>
                  <a:cubicBezTo>
                    <a:pt x="12382" y="2527"/>
                    <a:pt x="12319" y="3535"/>
                    <a:pt x="11783" y="4260"/>
                  </a:cubicBezTo>
                  <a:cubicBezTo>
                    <a:pt x="11248" y="2905"/>
                    <a:pt x="10177" y="1802"/>
                    <a:pt x="8790" y="1267"/>
                  </a:cubicBezTo>
                  <a:cubicBezTo>
                    <a:pt x="9176" y="971"/>
                    <a:pt x="9640" y="823"/>
                    <a:pt x="10101" y="823"/>
                  </a:cubicBezTo>
                  <a:close/>
                  <a:moveTo>
                    <a:pt x="6662" y="1686"/>
                  </a:moveTo>
                  <a:cubicBezTo>
                    <a:pt x="7287" y="1686"/>
                    <a:pt x="7908" y="1809"/>
                    <a:pt x="8475" y="2055"/>
                  </a:cubicBezTo>
                  <a:cubicBezTo>
                    <a:pt x="10177" y="2748"/>
                    <a:pt x="11311" y="4417"/>
                    <a:pt x="11311" y="6339"/>
                  </a:cubicBezTo>
                  <a:cubicBezTo>
                    <a:pt x="11374" y="8891"/>
                    <a:pt x="9263" y="10970"/>
                    <a:pt x="6711" y="10970"/>
                  </a:cubicBezTo>
                  <a:cubicBezTo>
                    <a:pt x="4159" y="10970"/>
                    <a:pt x="2048" y="8891"/>
                    <a:pt x="2017" y="6339"/>
                  </a:cubicBezTo>
                  <a:cubicBezTo>
                    <a:pt x="2017" y="4764"/>
                    <a:pt x="2804" y="3346"/>
                    <a:pt x="4065" y="2464"/>
                  </a:cubicBezTo>
                  <a:cubicBezTo>
                    <a:pt x="4846" y="1943"/>
                    <a:pt x="5759" y="1686"/>
                    <a:pt x="6662" y="1686"/>
                  </a:cubicBezTo>
                  <a:close/>
                  <a:moveTo>
                    <a:pt x="3282" y="1"/>
                  </a:moveTo>
                  <a:cubicBezTo>
                    <a:pt x="2347" y="1"/>
                    <a:pt x="1411" y="437"/>
                    <a:pt x="820" y="1298"/>
                  </a:cubicBezTo>
                  <a:cubicBezTo>
                    <a:pt x="0" y="2496"/>
                    <a:pt x="189" y="4165"/>
                    <a:pt x="1292" y="5142"/>
                  </a:cubicBezTo>
                  <a:cubicBezTo>
                    <a:pt x="820" y="7316"/>
                    <a:pt x="1702" y="9553"/>
                    <a:pt x="3497" y="10844"/>
                  </a:cubicBezTo>
                  <a:lnTo>
                    <a:pt x="2867" y="12073"/>
                  </a:lnTo>
                  <a:cubicBezTo>
                    <a:pt x="2773" y="12262"/>
                    <a:pt x="2867" y="12514"/>
                    <a:pt x="3088" y="12640"/>
                  </a:cubicBezTo>
                  <a:cubicBezTo>
                    <a:pt x="3137" y="12665"/>
                    <a:pt x="3189" y="12677"/>
                    <a:pt x="3240" y="12677"/>
                  </a:cubicBezTo>
                  <a:cubicBezTo>
                    <a:pt x="3386" y="12677"/>
                    <a:pt x="3530" y="12582"/>
                    <a:pt x="3623" y="12420"/>
                  </a:cubicBezTo>
                  <a:lnTo>
                    <a:pt x="4222" y="11254"/>
                  </a:lnTo>
                  <a:cubicBezTo>
                    <a:pt x="4994" y="11632"/>
                    <a:pt x="5821" y="11821"/>
                    <a:pt x="6648" y="11821"/>
                  </a:cubicBezTo>
                  <a:cubicBezTo>
                    <a:pt x="7475" y="11821"/>
                    <a:pt x="8302" y="11632"/>
                    <a:pt x="9074" y="11254"/>
                  </a:cubicBezTo>
                  <a:lnTo>
                    <a:pt x="9641" y="12420"/>
                  </a:lnTo>
                  <a:cubicBezTo>
                    <a:pt x="9736" y="12587"/>
                    <a:pt x="9904" y="12663"/>
                    <a:pt x="10062" y="12663"/>
                  </a:cubicBezTo>
                  <a:cubicBezTo>
                    <a:pt x="10113" y="12663"/>
                    <a:pt x="10162" y="12655"/>
                    <a:pt x="10208" y="12640"/>
                  </a:cubicBezTo>
                  <a:cubicBezTo>
                    <a:pt x="10397" y="12514"/>
                    <a:pt x="10492" y="12262"/>
                    <a:pt x="10397" y="12073"/>
                  </a:cubicBezTo>
                  <a:lnTo>
                    <a:pt x="9767" y="10844"/>
                  </a:lnTo>
                  <a:cubicBezTo>
                    <a:pt x="11594" y="9584"/>
                    <a:pt x="12476" y="7347"/>
                    <a:pt x="11972" y="5142"/>
                  </a:cubicBezTo>
                  <a:cubicBezTo>
                    <a:pt x="13485" y="3882"/>
                    <a:pt x="13359" y="1582"/>
                    <a:pt x="11752" y="511"/>
                  </a:cubicBezTo>
                  <a:cubicBezTo>
                    <a:pt x="11243" y="171"/>
                    <a:pt x="10658" y="5"/>
                    <a:pt x="10078" y="5"/>
                  </a:cubicBezTo>
                  <a:cubicBezTo>
                    <a:pt x="9258" y="5"/>
                    <a:pt x="8449" y="338"/>
                    <a:pt x="7877" y="983"/>
                  </a:cubicBezTo>
                  <a:cubicBezTo>
                    <a:pt x="7483" y="905"/>
                    <a:pt x="7081" y="865"/>
                    <a:pt x="6679" y="865"/>
                  </a:cubicBezTo>
                  <a:cubicBezTo>
                    <a:pt x="6278" y="865"/>
                    <a:pt x="5876" y="905"/>
                    <a:pt x="5482" y="983"/>
                  </a:cubicBezTo>
                  <a:cubicBezTo>
                    <a:pt x="4898" y="326"/>
                    <a:pt x="4090" y="1"/>
                    <a:pt x="3282"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7" name="Google Shape;5865;p52"/>
            <p:cNvSpPr/>
            <p:nvPr/>
          </p:nvSpPr>
          <p:spPr>
            <a:xfrm>
              <a:off x="-42644075" y="2060025"/>
              <a:ext cx="59100" cy="65400"/>
            </a:xfrm>
            <a:custGeom>
              <a:avLst/>
              <a:gdLst/>
              <a:ahLst/>
              <a:cxnLst/>
              <a:rect l="l" t="t" r="r" b="b"/>
              <a:pathLst>
                <a:path w="2364" h="2616" extrusionOk="0">
                  <a:moveTo>
                    <a:pt x="442" y="0"/>
                  </a:moveTo>
                  <a:cubicBezTo>
                    <a:pt x="189" y="0"/>
                    <a:pt x="0" y="189"/>
                    <a:pt x="0" y="410"/>
                  </a:cubicBezTo>
                  <a:lnTo>
                    <a:pt x="0" y="2237"/>
                  </a:lnTo>
                  <a:cubicBezTo>
                    <a:pt x="0" y="2458"/>
                    <a:pt x="189" y="2615"/>
                    <a:pt x="442" y="2615"/>
                  </a:cubicBezTo>
                  <a:lnTo>
                    <a:pt x="1922" y="2615"/>
                  </a:lnTo>
                  <a:cubicBezTo>
                    <a:pt x="2174" y="2615"/>
                    <a:pt x="2363" y="2426"/>
                    <a:pt x="2363" y="2237"/>
                  </a:cubicBezTo>
                  <a:cubicBezTo>
                    <a:pt x="2363" y="1954"/>
                    <a:pt x="2174" y="1796"/>
                    <a:pt x="1922" y="1796"/>
                  </a:cubicBezTo>
                  <a:lnTo>
                    <a:pt x="820" y="1796"/>
                  </a:lnTo>
                  <a:lnTo>
                    <a:pt x="820" y="410"/>
                  </a:lnTo>
                  <a:cubicBezTo>
                    <a:pt x="820" y="189"/>
                    <a:pt x="631" y="0"/>
                    <a:pt x="442"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sp>
        <p:nvSpPr>
          <p:cNvPr id="4" name="Slide Number Placeholder 3">
            <a:extLst>
              <a:ext uri="{FF2B5EF4-FFF2-40B4-BE49-F238E27FC236}">
                <a16:creationId xmlns:a16="http://schemas.microsoft.com/office/drawing/2014/main" id="{5658ECCB-9C77-EE80-57BB-15BFBE02573A}"/>
              </a:ext>
            </a:extLst>
          </p:cNvPr>
          <p:cNvSpPr>
            <a:spLocks noGrp="1"/>
          </p:cNvSpPr>
          <p:nvPr>
            <p:ph type="sldNum" sz="quarter" idx="4"/>
          </p:nvPr>
        </p:nvSpPr>
        <p:spPr/>
        <p:txBody>
          <a:bodyPr/>
          <a:lstStyle/>
          <a:p>
            <a:pPr>
              <a:defRPr/>
            </a:pPr>
            <a:fld id="{E00B6E52-F07A-44C8-B7AE-D6EEC3D50429}" type="slidenum">
              <a:rPr lang="en-CA" smtClean="0"/>
              <a:pPr>
                <a:defRPr/>
              </a:pPr>
              <a:t>38</a:t>
            </a:fld>
            <a:endParaRPr lang="en-CA" dirty="0"/>
          </a:p>
        </p:txBody>
      </p:sp>
    </p:spTree>
    <p:extLst>
      <p:ext uri="{BB962C8B-B14F-4D97-AF65-F5344CB8AC3E}">
        <p14:creationId xmlns:p14="http://schemas.microsoft.com/office/powerpoint/2010/main" val="6746842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0000"/>
            <a:lum/>
          </a:blip>
          <a:srcRect/>
          <a:tile tx="-82550" ty="0" sx="100000" sy="100000" flip="none" algn="tl"/>
        </a:blipFill>
        <a:effectLst/>
      </p:bgPr>
    </p:bg>
    <p:spTree>
      <p:nvGrpSpPr>
        <p:cNvPr id="1" name=""/>
        <p:cNvGrpSpPr/>
        <p:nvPr/>
      </p:nvGrpSpPr>
      <p:grpSpPr>
        <a:xfrm>
          <a:off x="0" y="0"/>
          <a:ext cx="0" cy="0"/>
          <a:chOff x="0" y="0"/>
          <a:chExt cx="0" cy="0"/>
        </a:xfrm>
      </p:grpSpPr>
      <p:sp>
        <p:nvSpPr>
          <p:cNvPr id="4" name="Right Triangle 3"/>
          <p:cNvSpPr/>
          <p:nvPr/>
        </p:nvSpPr>
        <p:spPr>
          <a:xfrm rot="10800000">
            <a:off x="3747300" y="-323850"/>
            <a:ext cx="5560602" cy="8587401"/>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9" name="Title 7"/>
          <p:cNvSpPr txBox="1">
            <a:spLocks/>
          </p:cNvSpPr>
          <p:nvPr/>
        </p:nvSpPr>
        <p:spPr>
          <a:xfrm>
            <a:off x="3810000" y="1694602"/>
            <a:ext cx="4692624" cy="119551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kern="0" dirty="0">
              <a:solidFill>
                <a:schemeClr val="bg1"/>
              </a:solidFill>
              <a:latin typeface="Trebuchet MS" panose="020B0603020202020204" pitchFamily="34" charset="0"/>
            </a:endParaRPr>
          </a:p>
        </p:txBody>
      </p:sp>
      <p:grpSp>
        <p:nvGrpSpPr>
          <p:cNvPr id="12" name="Google Shape;8611;p58"/>
          <p:cNvGrpSpPr/>
          <p:nvPr/>
        </p:nvGrpSpPr>
        <p:grpSpPr>
          <a:xfrm>
            <a:off x="7707249" y="1033025"/>
            <a:ext cx="795375" cy="786939"/>
            <a:chOff x="946175" y="3619500"/>
            <a:chExt cx="296975" cy="293825"/>
          </a:xfrm>
          <a:solidFill>
            <a:srgbClr val="FF7D01"/>
          </a:solidFill>
        </p:grpSpPr>
        <p:sp>
          <p:nvSpPr>
            <p:cNvPr id="14" name="Google Shape;8612;p58"/>
            <p:cNvSpPr/>
            <p:nvPr/>
          </p:nvSpPr>
          <p:spPr>
            <a:xfrm>
              <a:off x="963525" y="3619500"/>
              <a:ext cx="207950" cy="293825"/>
            </a:xfrm>
            <a:custGeom>
              <a:avLst/>
              <a:gdLst/>
              <a:ahLst/>
              <a:cxnLst/>
              <a:rect l="l" t="t" r="r" b="b"/>
              <a:pathLst>
                <a:path w="8318" h="11753" extrusionOk="0">
                  <a:moveTo>
                    <a:pt x="3828" y="2742"/>
                  </a:moveTo>
                  <a:cubicBezTo>
                    <a:pt x="3915" y="2742"/>
                    <a:pt x="4001" y="2773"/>
                    <a:pt x="4064" y="2836"/>
                  </a:cubicBezTo>
                  <a:cubicBezTo>
                    <a:pt x="4253" y="2994"/>
                    <a:pt x="4253" y="3183"/>
                    <a:pt x="4096" y="3340"/>
                  </a:cubicBezTo>
                  <a:lnTo>
                    <a:pt x="2678" y="4695"/>
                  </a:lnTo>
                  <a:cubicBezTo>
                    <a:pt x="2615" y="4790"/>
                    <a:pt x="2520" y="4821"/>
                    <a:pt x="2457" y="4821"/>
                  </a:cubicBezTo>
                  <a:cubicBezTo>
                    <a:pt x="2363" y="4821"/>
                    <a:pt x="2268" y="4790"/>
                    <a:pt x="2205" y="4695"/>
                  </a:cubicBezTo>
                  <a:lnTo>
                    <a:pt x="1512" y="4002"/>
                  </a:lnTo>
                  <a:cubicBezTo>
                    <a:pt x="1386" y="3876"/>
                    <a:pt x="1386" y="3655"/>
                    <a:pt x="1512" y="3529"/>
                  </a:cubicBezTo>
                  <a:cubicBezTo>
                    <a:pt x="1575" y="3466"/>
                    <a:pt x="1662" y="3435"/>
                    <a:pt x="1749" y="3435"/>
                  </a:cubicBezTo>
                  <a:cubicBezTo>
                    <a:pt x="1835" y="3435"/>
                    <a:pt x="1922" y="3466"/>
                    <a:pt x="1985" y="3529"/>
                  </a:cubicBezTo>
                  <a:lnTo>
                    <a:pt x="2426" y="3971"/>
                  </a:lnTo>
                  <a:lnTo>
                    <a:pt x="3592" y="2836"/>
                  </a:lnTo>
                  <a:cubicBezTo>
                    <a:pt x="3655" y="2773"/>
                    <a:pt x="3741" y="2742"/>
                    <a:pt x="3828" y="2742"/>
                  </a:cubicBezTo>
                  <a:close/>
                  <a:moveTo>
                    <a:pt x="3828" y="4790"/>
                  </a:moveTo>
                  <a:cubicBezTo>
                    <a:pt x="3915" y="4790"/>
                    <a:pt x="4001" y="4821"/>
                    <a:pt x="4064" y="4884"/>
                  </a:cubicBezTo>
                  <a:cubicBezTo>
                    <a:pt x="4253" y="5042"/>
                    <a:pt x="4253" y="5262"/>
                    <a:pt x="4096" y="5388"/>
                  </a:cubicBezTo>
                  <a:lnTo>
                    <a:pt x="2678" y="6774"/>
                  </a:lnTo>
                  <a:cubicBezTo>
                    <a:pt x="2615" y="6837"/>
                    <a:pt x="2520" y="6869"/>
                    <a:pt x="2457" y="6869"/>
                  </a:cubicBezTo>
                  <a:cubicBezTo>
                    <a:pt x="2363" y="6869"/>
                    <a:pt x="2268" y="6837"/>
                    <a:pt x="2205" y="6774"/>
                  </a:cubicBezTo>
                  <a:lnTo>
                    <a:pt x="1512" y="6050"/>
                  </a:lnTo>
                  <a:cubicBezTo>
                    <a:pt x="1386" y="5924"/>
                    <a:pt x="1386" y="5703"/>
                    <a:pt x="1512" y="5577"/>
                  </a:cubicBezTo>
                  <a:cubicBezTo>
                    <a:pt x="1575" y="5514"/>
                    <a:pt x="1662" y="5483"/>
                    <a:pt x="1749" y="5483"/>
                  </a:cubicBezTo>
                  <a:cubicBezTo>
                    <a:pt x="1835" y="5483"/>
                    <a:pt x="1922" y="5514"/>
                    <a:pt x="1985" y="5577"/>
                  </a:cubicBezTo>
                  <a:lnTo>
                    <a:pt x="2426" y="6018"/>
                  </a:lnTo>
                  <a:lnTo>
                    <a:pt x="3592" y="4884"/>
                  </a:lnTo>
                  <a:cubicBezTo>
                    <a:pt x="3655" y="4821"/>
                    <a:pt x="3741" y="4790"/>
                    <a:pt x="3828" y="4790"/>
                  </a:cubicBezTo>
                  <a:close/>
                  <a:moveTo>
                    <a:pt x="3828" y="6869"/>
                  </a:moveTo>
                  <a:cubicBezTo>
                    <a:pt x="3915" y="6869"/>
                    <a:pt x="4001" y="6900"/>
                    <a:pt x="4064" y="6963"/>
                  </a:cubicBezTo>
                  <a:cubicBezTo>
                    <a:pt x="4253" y="7121"/>
                    <a:pt x="4253" y="7342"/>
                    <a:pt x="4096" y="7468"/>
                  </a:cubicBezTo>
                  <a:lnTo>
                    <a:pt x="2678" y="8854"/>
                  </a:lnTo>
                  <a:cubicBezTo>
                    <a:pt x="2615" y="8917"/>
                    <a:pt x="2520" y="8980"/>
                    <a:pt x="2457" y="8980"/>
                  </a:cubicBezTo>
                  <a:cubicBezTo>
                    <a:pt x="2363" y="8980"/>
                    <a:pt x="2268" y="8917"/>
                    <a:pt x="2205" y="8854"/>
                  </a:cubicBezTo>
                  <a:lnTo>
                    <a:pt x="1512" y="8129"/>
                  </a:lnTo>
                  <a:cubicBezTo>
                    <a:pt x="1386" y="8003"/>
                    <a:pt x="1386" y="7783"/>
                    <a:pt x="1512" y="7657"/>
                  </a:cubicBezTo>
                  <a:cubicBezTo>
                    <a:pt x="1575" y="7594"/>
                    <a:pt x="1662" y="7562"/>
                    <a:pt x="1749" y="7562"/>
                  </a:cubicBezTo>
                  <a:cubicBezTo>
                    <a:pt x="1835" y="7562"/>
                    <a:pt x="1922" y="7594"/>
                    <a:pt x="1985" y="7657"/>
                  </a:cubicBezTo>
                  <a:lnTo>
                    <a:pt x="2426" y="8098"/>
                  </a:lnTo>
                  <a:lnTo>
                    <a:pt x="3592" y="6963"/>
                  </a:lnTo>
                  <a:cubicBezTo>
                    <a:pt x="3655" y="6900"/>
                    <a:pt x="3741" y="6869"/>
                    <a:pt x="3828" y="6869"/>
                  </a:cubicBezTo>
                  <a:close/>
                  <a:moveTo>
                    <a:pt x="347" y="1"/>
                  </a:moveTo>
                  <a:cubicBezTo>
                    <a:pt x="158" y="1"/>
                    <a:pt x="0" y="158"/>
                    <a:pt x="0" y="347"/>
                  </a:cubicBezTo>
                  <a:lnTo>
                    <a:pt x="0" y="9673"/>
                  </a:lnTo>
                  <a:lnTo>
                    <a:pt x="6301" y="9673"/>
                  </a:lnTo>
                  <a:lnTo>
                    <a:pt x="6301" y="10397"/>
                  </a:lnTo>
                  <a:lnTo>
                    <a:pt x="6301" y="10744"/>
                  </a:lnTo>
                  <a:lnTo>
                    <a:pt x="6270" y="10744"/>
                  </a:lnTo>
                  <a:cubicBezTo>
                    <a:pt x="6270" y="11343"/>
                    <a:pt x="6742" y="11752"/>
                    <a:pt x="7278" y="11752"/>
                  </a:cubicBezTo>
                  <a:cubicBezTo>
                    <a:pt x="7876" y="11752"/>
                    <a:pt x="8317" y="11280"/>
                    <a:pt x="8317" y="10744"/>
                  </a:cubicBezTo>
                  <a:lnTo>
                    <a:pt x="8317" y="7972"/>
                  </a:lnTo>
                  <a:lnTo>
                    <a:pt x="7498" y="8822"/>
                  </a:lnTo>
                  <a:lnTo>
                    <a:pt x="5608" y="9547"/>
                  </a:lnTo>
                  <a:cubicBezTo>
                    <a:pt x="5497" y="9576"/>
                    <a:pt x="5390" y="9590"/>
                    <a:pt x="5288" y="9590"/>
                  </a:cubicBezTo>
                  <a:cubicBezTo>
                    <a:pt x="4954" y="9590"/>
                    <a:pt x="4674" y="9441"/>
                    <a:pt x="4505" y="9200"/>
                  </a:cubicBezTo>
                  <a:cubicBezTo>
                    <a:pt x="4316" y="8980"/>
                    <a:pt x="4222" y="8665"/>
                    <a:pt x="4316" y="8255"/>
                  </a:cubicBezTo>
                  <a:lnTo>
                    <a:pt x="5041" y="6365"/>
                  </a:lnTo>
                  <a:lnTo>
                    <a:pt x="8317" y="3088"/>
                  </a:lnTo>
                  <a:lnTo>
                    <a:pt x="8317" y="2773"/>
                  </a:lnTo>
                  <a:lnTo>
                    <a:pt x="5891" y="2773"/>
                  </a:lnTo>
                  <a:cubicBezTo>
                    <a:pt x="5671" y="2773"/>
                    <a:pt x="5513" y="2616"/>
                    <a:pt x="5513" y="2427"/>
                  </a:cubicBezTo>
                  <a:lnTo>
                    <a:pt x="5513" y="1"/>
                  </a:ln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5" name="Google Shape;8613;p58"/>
            <p:cNvSpPr/>
            <p:nvPr/>
          </p:nvSpPr>
          <p:spPr>
            <a:xfrm>
              <a:off x="1185625" y="3688025"/>
              <a:ext cx="57525" cy="55950"/>
            </a:xfrm>
            <a:custGeom>
              <a:avLst/>
              <a:gdLst/>
              <a:ahLst/>
              <a:cxnLst/>
              <a:rect l="l" t="t" r="r" b="b"/>
              <a:pathLst>
                <a:path w="2301" h="2238" extrusionOk="0">
                  <a:moveTo>
                    <a:pt x="1072" y="1"/>
                  </a:moveTo>
                  <a:cubicBezTo>
                    <a:pt x="890" y="1"/>
                    <a:pt x="709" y="64"/>
                    <a:pt x="568" y="190"/>
                  </a:cubicBezTo>
                  <a:lnTo>
                    <a:pt x="0" y="788"/>
                  </a:lnTo>
                  <a:lnTo>
                    <a:pt x="1450" y="2238"/>
                  </a:lnTo>
                  <a:lnTo>
                    <a:pt x="2048" y="1639"/>
                  </a:lnTo>
                  <a:cubicBezTo>
                    <a:pt x="2300" y="1387"/>
                    <a:pt x="2300" y="946"/>
                    <a:pt x="2048" y="662"/>
                  </a:cubicBezTo>
                  <a:lnTo>
                    <a:pt x="1576" y="190"/>
                  </a:lnTo>
                  <a:cubicBezTo>
                    <a:pt x="1434" y="64"/>
                    <a:pt x="1253" y="1"/>
                    <a:pt x="1072"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6" name="Google Shape;8614;p58"/>
            <p:cNvSpPr/>
            <p:nvPr/>
          </p:nvSpPr>
          <p:spPr>
            <a:xfrm>
              <a:off x="1088075" y="3795925"/>
              <a:ext cx="46375" cy="45025"/>
            </a:xfrm>
            <a:custGeom>
              <a:avLst/>
              <a:gdLst/>
              <a:ahLst/>
              <a:cxnLst/>
              <a:rect l="l" t="t" r="r" b="b"/>
              <a:pathLst>
                <a:path w="1855" h="1801" extrusionOk="0">
                  <a:moveTo>
                    <a:pt x="594" y="1"/>
                  </a:moveTo>
                  <a:lnTo>
                    <a:pt x="59" y="1387"/>
                  </a:lnTo>
                  <a:cubicBezTo>
                    <a:pt x="0" y="1621"/>
                    <a:pt x="186" y="1800"/>
                    <a:pt x="414" y="1800"/>
                  </a:cubicBezTo>
                  <a:cubicBezTo>
                    <a:pt x="432" y="1800"/>
                    <a:pt x="450" y="1799"/>
                    <a:pt x="468" y="1797"/>
                  </a:cubicBezTo>
                  <a:lnTo>
                    <a:pt x="1855" y="1261"/>
                  </a:lnTo>
                  <a:lnTo>
                    <a:pt x="594" y="1"/>
                  </a:ln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7" name="Google Shape;8615;p58"/>
            <p:cNvSpPr/>
            <p:nvPr/>
          </p:nvSpPr>
          <p:spPr>
            <a:xfrm>
              <a:off x="1112375" y="3720325"/>
              <a:ext cx="97700" cy="97700"/>
            </a:xfrm>
            <a:custGeom>
              <a:avLst/>
              <a:gdLst/>
              <a:ahLst/>
              <a:cxnLst/>
              <a:rect l="l" t="t" r="r" b="b"/>
              <a:pathLst>
                <a:path w="3908" h="3908" extrusionOk="0">
                  <a:moveTo>
                    <a:pt x="2426" y="1"/>
                  </a:moveTo>
                  <a:lnTo>
                    <a:pt x="1" y="2458"/>
                  </a:lnTo>
                  <a:lnTo>
                    <a:pt x="1450" y="3907"/>
                  </a:lnTo>
                  <a:lnTo>
                    <a:pt x="3907" y="1481"/>
                  </a:lnTo>
                  <a:lnTo>
                    <a:pt x="2426" y="1"/>
                  </a:ln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8" name="Google Shape;8616;p58"/>
            <p:cNvSpPr/>
            <p:nvPr/>
          </p:nvSpPr>
          <p:spPr>
            <a:xfrm>
              <a:off x="1120250" y="3623450"/>
              <a:ext cx="47275" cy="47275"/>
            </a:xfrm>
            <a:custGeom>
              <a:avLst/>
              <a:gdLst/>
              <a:ahLst/>
              <a:cxnLst/>
              <a:rect l="l" t="t" r="r" b="b"/>
              <a:pathLst>
                <a:path w="1891" h="1891" extrusionOk="0">
                  <a:moveTo>
                    <a:pt x="1" y="0"/>
                  </a:moveTo>
                  <a:lnTo>
                    <a:pt x="1" y="1891"/>
                  </a:lnTo>
                  <a:lnTo>
                    <a:pt x="1891" y="1891"/>
                  </a:lnTo>
                  <a:lnTo>
                    <a:pt x="1" y="0"/>
                  </a:ln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22" name="Google Shape;8617;p58"/>
            <p:cNvSpPr/>
            <p:nvPr/>
          </p:nvSpPr>
          <p:spPr>
            <a:xfrm>
              <a:off x="946175" y="3879425"/>
              <a:ext cx="166225" cy="33900"/>
            </a:xfrm>
            <a:custGeom>
              <a:avLst/>
              <a:gdLst/>
              <a:ahLst/>
              <a:cxnLst/>
              <a:rect l="l" t="t" r="r" b="b"/>
              <a:pathLst>
                <a:path w="6649" h="1356" extrusionOk="0">
                  <a:moveTo>
                    <a:pt x="348" y="0"/>
                  </a:moveTo>
                  <a:cubicBezTo>
                    <a:pt x="158" y="0"/>
                    <a:pt x="1" y="190"/>
                    <a:pt x="1" y="347"/>
                  </a:cubicBezTo>
                  <a:lnTo>
                    <a:pt x="1" y="694"/>
                  </a:lnTo>
                  <a:cubicBezTo>
                    <a:pt x="1" y="1040"/>
                    <a:pt x="316" y="1355"/>
                    <a:pt x="694" y="1355"/>
                  </a:cubicBezTo>
                  <a:lnTo>
                    <a:pt x="6649" y="1355"/>
                  </a:lnTo>
                  <a:cubicBezTo>
                    <a:pt x="6428" y="1103"/>
                    <a:pt x="6302" y="725"/>
                    <a:pt x="6302" y="347"/>
                  </a:cubicBezTo>
                  <a:lnTo>
                    <a:pt x="6302" y="0"/>
                  </a:ln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grpSp>
        <p:nvGrpSpPr>
          <p:cNvPr id="8" name="Group 7">
            <a:extLst>
              <a:ext uri="{FF2B5EF4-FFF2-40B4-BE49-F238E27FC236}">
                <a16:creationId xmlns:a16="http://schemas.microsoft.com/office/drawing/2014/main" id="{5C8C849E-36CA-3EDB-1067-30D179853C9D}"/>
              </a:ext>
            </a:extLst>
          </p:cNvPr>
          <p:cNvGrpSpPr/>
          <p:nvPr/>
        </p:nvGrpSpPr>
        <p:grpSpPr>
          <a:xfrm>
            <a:off x="-343649" y="-831808"/>
            <a:ext cx="2181603" cy="3644389"/>
            <a:chOff x="-343649" y="-831809"/>
            <a:chExt cx="2181603" cy="3644389"/>
          </a:xfrm>
        </p:grpSpPr>
        <p:sp>
          <p:nvSpPr>
            <p:cNvPr id="9" name="Right Triangle 8">
              <a:extLst>
                <a:ext uri="{FF2B5EF4-FFF2-40B4-BE49-F238E27FC236}">
                  <a16:creationId xmlns:a16="http://schemas.microsoft.com/office/drawing/2014/main" id="{C74FF0FD-040C-A579-AC25-64138594EEF7}"/>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1" name="Right Triangle 10">
              <a:extLst>
                <a:ext uri="{FF2B5EF4-FFF2-40B4-BE49-F238E27FC236}">
                  <a16:creationId xmlns:a16="http://schemas.microsoft.com/office/drawing/2014/main" id="{0ECE7DF7-CD4F-9334-03A3-476BD92C2CB7}"/>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1" name="Right Triangle 20">
              <a:extLst>
                <a:ext uri="{FF2B5EF4-FFF2-40B4-BE49-F238E27FC236}">
                  <a16:creationId xmlns:a16="http://schemas.microsoft.com/office/drawing/2014/main" id="{62C51E8B-5E21-9973-3EDC-9E78DC3F0AFC}"/>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5" name="Title 7">
            <a:extLst>
              <a:ext uri="{FF2B5EF4-FFF2-40B4-BE49-F238E27FC236}">
                <a16:creationId xmlns:a16="http://schemas.microsoft.com/office/drawing/2014/main" id="{1636DE1E-645E-65DB-67D0-EAA4795B8828}"/>
              </a:ext>
            </a:extLst>
          </p:cNvPr>
          <p:cNvSpPr txBox="1">
            <a:spLocks/>
          </p:cNvSpPr>
          <p:nvPr/>
        </p:nvSpPr>
        <p:spPr>
          <a:xfrm>
            <a:off x="6367266" y="501400"/>
            <a:ext cx="2228850" cy="4140699"/>
          </a:xfrm>
          <a:prstGeom prst="rect">
            <a:avLst/>
          </a:prstGeom>
        </p:spPr>
        <p:txBody>
          <a:bodyPr anchor="ct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nSpc>
                <a:spcPts val="2250"/>
              </a:lnSpc>
            </a:pPr>
            <a:r>
              <a:rPr lang="en-US" sz="8250" kern="0" dirty="0">
                <a:solidFill>
                  <a:schemeClr val="bg1"/>
                </a:solidFill>
                <a:latin typeface="Trebuchet MS" panose="020B0603020202020204" pitchFamily="34" charset="0"/>
              </a:rPr>
              <a:t>04</a:t>
            </a:r>
          </a:p>
          <a:p>
            <a:pPr>
              <a:lnSpc>
                <a:spcPts val="2250"/>
              </a:lnSpc>
            </a:pPr>
            <a:r>
              <a:rPr lang="en-US" sz="1800" kern="0" dirty="0">
                <a:solidFill>
                  <a:schemeClr val="bg1"/>
                </a:solidFill>
                <a:latin typeface="Trebuchet MS" panose="020B0603020202020204" pitchFamily="34" charset="0"/>
              </a:rPr>
              <a:t>………………………………</a:t>
            </a:r>
          </a:p>
          <a:p>
            <a:pPr>
              <a:lnSpc>
                <a:spcPct val="100000"/>
              </a:lnSpc>
            </a:pPr>
            <a:r>
              <a:rPr lang="en-US" sz="2250" b="0" i="1" kern="0" dirty="0">
                <a:solidFill>
                  <a:schemeClr val="bg1"/>
                </a:solidFill>
                <a:latin typeface="Trebuchet MS" panose="020B0603020202020204" pitchFamily="34" charset="0"/>
              </a:rPr>
              <a:t>Reporting Students on the Nominal Roll</a:t>
            </a:r>
          </a:p>
          <a:p>
            <a:pPr>
              <a:lnSpc>
                <a:spcPct val="100000"/>
              </a:lnSpc>
            </a:pPr>
            <a:endParaRPr lang="en-US" sz="1350" b="0" i="1" kern="0" dirty="0">
              <a:solidFill>
                <a:schemeClr val="bg1"/>
              </a:solidFill>
              <a:latin typeface="Trebuchet MS" panose="020B0603020202020204" pitchFamily="34" charset="0"/>
            </a:endParaRPr>
          </a:p>
          <a:p>
            <a:pPr>
              <a:lnSpc>
                <a:spcPct val="100000"/>
              </a:lnSpc>
            </a:pPr>
            <a:endParaRPr lang="en-US" sz="1350" b="0" i="1" kern="0" dirty="0">
              <a:solidFill>
                <a:schemeClr val="bg1"/>
              </a:solidFill>
              <a:latin typeface="Trebuchet MS" panose="020B0603020202020204" pitchFamily="34" charset="0"/>
            </a:endParaRPr>
          </a:p>
        </p:txBody>
      </p:sp>
      <p:sp>
        <p:nvSpPr>
          <p:cNvPr id="3" name="Slide Number Placeholder 2">
            <a:extLst>
              <a:ext uri="{FF2B5EF4-FFF2-40B4-BE49-F238E27FC236}">
                <a16:creationId xmlns:a16="http://schemas.microsoft.com/office/drawing/2014/main" id="{4F702006-5B43-623F-F94B-2F24540BB3AD}"/>
              </a:ext>
            </a:extLst>
          </p:cNvPr>
          <p:cNvSpPr>
            <a:spLocks noGrp="1"/>
          </p:cNvSpPr>
          <p:nvPr>
            <p:ph type="sldNum" sz="quarter" idx="4"/>
          </p:nvPr>
        </p:nvSpPr>
        <p:spPr/>
        <p:txBody>
          <a:bodyPr/>
          <a:lstStyle/>
          <a:p>
            <a:pPr>
              <a:defRPr/>
            </a:pPr>
            <a:fld id="{E00B6E52-F07A-44C8-B7AE-D6EEC3D50429}" type="slidenum">
              <a:rPr lang="en-CA" smtClean="0"/>
              <a:pPr>
                <a:defRPr/>
              </a:pPr>
              <a:t>39</a:t>
            </a:fld>
            <a:endParaRPr lang="en-CA" dirty="0"/>
          </a:p>
        </p:txBody>
      </p:sp>
    </p:spTree>
    <p:extLst>
      <p:ext uri="{BB962C8B-B14F-4D97-AF65-F5344CB8AC3E}">
        <p14:creationId xmlns:p14="http://schemas.microsoft.com/office/powerpoint/2010/main" val="3311547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ight Triangle 33"/>
          <p:cNvSpPr/>
          <p:nvPr/>
        </p:nvSpPr>
        <p:spPr>
          <a:xfrm rot="3574118">
            <a:off x="5730472" y="2781687"/>
            <a:ext cx="5963883" cy="8334048"/>
          </a:xfrm>
          <a:prstGeom prst="rtTriangle">
            <a:avLst/>
          </a:prstGeom>
          <a:solidFill>
            <a:schemeClr val="tx2">
              <a:lumMod val="20000"/>
              <a:lumOff val="80000"/>
            </a:schemeClr>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3" name="Right Triangle 32"/>
          <p:cNvSpPr/>
          <p:nvPr/>
        </p:nvSpPr>
        <p:spPr>
          <a:xfrm rot="19758761">
            <a:off x="1680964" y="-985150"/>
            <a:ext cx="5963883" cy="8334048"/>
          </a:xfrm>
          <a:prstGeom prst="rtTriangle">
            <a:avLst/>
          </a:prstGeom>
          <a:solidFill>
            <a:schemeClr val="tx2">
              <a:lumMod val="20000"/>
              <a:lumOff val="80000"/>
            </a:schemeClr>
          </a:solid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2" name="Title 7"/>
          <p:cNvSpPr txBox="1">
            <a:spLocks/>
          </p:cNvSpPr>
          <p:nvPr/>
        </p:nvSpPr>
        <p:spPr>
          <a:xfrm>
            <a:off x="264420" y="361101"/>
            <a:ext cx="4840980" cy="32427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sz="3000" kern="0" dirty="0">
              <a:solidFill>
                <a:srgbClr val="2F5496"/>
              </a:solidFill>
              <a:latin typeface="Trebuchet MS" panose="020B0603020202020204" pitchFamily="34" charset="0"/>
            </a:endParaRPr>
          </a:p>
        </p:txBody>
      </p:sp>
      <p:sp>
        <p:nvSpPr>
          <p:cNvPr id="7" name="Title 7"/>
          <p:cNvSpPr txBox="1">
            <a:spLocks/>
          </p:cNvSpPr>
          <p:nvPr/>
        </p:nvSpPr>
        <p:spPr>
          <a:xfrm>
            <a:off x="2235412" y="381204"/>
            <a:ext cx="6477000" cy="32427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3000" b="1" kern="0" dirty="0">
                <a:solidFill>
                  <a:srgbClr val="2F5496"/>
                </a:solidFill>
                <a:latin typeface="Trebuchet MS" panose="020B0603020202020204" pitchFamily="34" charset="0"/>
              </a:rPr>
              <a:t>HOUSEKEEPING REMINDERS</a:t>
            </a:r>
          </a:p>
        </p:txBody>
      </p:sp>
      <p:sp>
        <p:nvSpPr>
          <p:cNvPr id="14" name="Google Shape;6031;p52"/>
          <p:cNvSpPr/>
          <p:nvPr/>
        </p:nvSpPr>
        <p:spPr>
          <a:xfrm>
            <a:off x="1039609" y="989736"/>
            <a:ext cx="663457" cy="667614"/>
          </a:xfrm>
          <a:custGeom>
            <a:avLst/>
            <a:gdLst/>
            <a:ahLst/>
            <a:cxnLst/>
            <a:rect l="l" t="t" r="r" b="b"/>
            <a:pathLst>
              <a:path w="12477" h="12647" extrusionOk="0">
                <a:moveTo>
                  <a:pt x="3750" y="4538"/>
                </a:moveTo>
                <a:cubicBezTo>
                  <a:pt x="4223" y="4538"/>
                  <a:pt x="4601" y="4884"/>
                  <a:pt x="4601" y="5357"/>
                </a:cubicBezTo>
                <a:cubicBezTo>
                  <a:pt x="4601" y="5829"/>
                  <a:pt x="4223" y="6176"/>
                  <a:pt x="3750" y="6176"/>
                </a:cubicBezTo>
                <a:cubicBezTo>
                  <a:pt x="3277" y="6176"/>
                  <a:pt x="2931" y="5829"/>
                  <a:pt x="2931" y="5357"/>
                </a:cubicBezTo>
                <a:cubicBezTo>
                  <a:pt x="2931" y="4884"/>
                  <a:pt x="3277" y="4538"/>
                  <a:pt x="3750" y="4538"/>
                </a:cubicBezTo>
                <a:close/>
                <a:moveTo>
                  <a:pt x="6239" y="4538"/>
                </a:moveTo>
                <a:cubicBezTo>
                  <a:pt x="6711" y="4538"/>
                  <a:pt x="7058" y="4884"/>
                  <a:pt x="7058" y="5357"/>
                </a:cubicBezTo>
                <a:cubicBezTo>
                  <a:pt x="7058" y="5829"/>
                  <a:pt x="6711" y="6176"/>
                  <a:pt x="6239" y="6176"/>
                </a:cubicBezTo>
                <a:cubicBezTo>
                  <a:pt x="5766" y="6176"/>
                  <a:pt x="5420" y="5829"/>
                  <a:pt x="5420" y="5357"/>
                </a:cubicBezTo>
                <a:cubicBezTo>
                  <a:pt x="5420" y="4884"/>
                  <a:pt x="5766" y="4538"/>
                  <a:pt x="6239" y="4538"/>
                </a:cubicBezTo>
                <a:close/>
                <a:moveTo>
                  <a:pt x="8728" y="4538"/>
                </a:moveTo>
                <a:cubicBezTo>
                  <a:pt x="9200" y="4538"/>
                  <a:pt x="9547" y="4884"/>
                  <a:pt x="9547" y="5357"/>
                </a:cubicBezTo>
                <a:cubicBezTo>
                  <a:pt x="9547" y="5829"/>
                  <a:pt x="9200" y="6176"/>
                  <a:pt x="8728" y="6176"/>
                </a:cubicBezTo>
                <a:cubicBezTo>
                  <a:pt x="8255" y="6176"/>
                  <a:pt x="7877" y="5829"/>
                  <a:pt x="7877" y="5357"/>
                </a:cubicBezTo>
                <a:cubicBezTo>
                  <a:pt x="7877" y="4884"/>
                  <a:pt x="8255" y="4538"/>
                  <a:pt x="8728" y="4538"/>
                </a:cubicBezTo>
                <a:close/>
                <a:moveTo>
                  <a:pt x="6239" y="1"/>
                </a:moveTo>
                <a:cubicBezTo>
                  <a:pt x="2805" y="1"/>
                  <a:pt x="1" y="2395"/>
                  <a:pt x="1" y="5357"/>
                </a:cubicBezTo>
                <a:cubicBezTo>
                  <a:pt x="1" y="7436"/>
                  <a:pt x="1387" y="9200"/>
                  <a:pt x="3309" y="10082"/>
                </a:cubicBezTo>
                <a:lnTo>
                  <a:pt x="3309" y="12256"/>
                </a:lnTo>
                <a:cubicBezTo>
                  <a:pt x="3309" y="12486"/>
                  <a:pt x="3502" y="12646"/>
                  <a:pt x="3715" y="12646"/>
                </a:cubicBezTo>
                <a:cubicBezTo>
                  <a:pt x="3824" y="12646"/>
                  <a:pt x="3938" y="12604"/>
                  <a:pt x="4034" y="12508"/>
                </a:cubicBezTo>
                <a:lnTo>
                  <a:pt x="5609" y="10681"/>
                </a:lnTo>
                <a:cubicBezTo>
                  <a:pt x="5798" y="10681"/>
                  <a:pt x="5987" y="10713"/>
                  <a:pt x="6239" y="10713"/>
                </a:cubicBezTo>
                <a:cubicBezTo>
                  <a:pt x="9641" y="10713"/>
                  <a:pt x="12477" y="8350"/>
                  <a:pt x="12477" y="5357"/>
                </a:cubicBezTo>
                <a:cubicBezTo>
                  <a:pt x="12477" y="2395"/>
                  <a:pt x="9704" y="1"/>
                  <a:pt x="6239" y="1"/>
                </a:cubicBezTo>
                <a:close/>
              </a:path>
            </a:pathLst>
          </a:custGeom>
          <a:solidFill>
            <a:srgbClr val="2F5496"/>
          </a:solid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5" name="Title 7"/>
          <p:cNvSpPr txBox="1">
            <a:spLocks/>
          </p:cNvSpPr>
          <p:nvPr/>
        </p:nvSpPr>
        <p:spPr>
          <a:xfrm>
            <a:off x="0" y="3661334"/>
            <a:ext cx="2880360" cy="40965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pPr>
            <a:r>
              <a:rPr lang="en-US" sz="1500" kern="0" dirty="0">
                <a:solidFill>
                  <a:srgbClr val="2F5496"/>
                </a:solidFill>
                <a:latin typeface="Trebuchet MS" panose="020B0603020202020204" pitchFamily="34" charset="0"/>
              </a:rPr>
              <a:t>Webinar will last approximately 3 hours</a:t>
            </a:r>
          </a:p>
        </p:txBody>
      </p:sp>
      <p:sp>
        <p:nvSpPr>
          <p:cNvPr id="16" name="Title 7"/>
          <p:cNvSpPr txBox="1">
            <a:spLocks/>
          </p:cNvSpPr>
          <p:nvPr/>
        </p:nvSpPr>
        <p:spPr>
          <a:xfrm>
            <a:off x="457200" y="1704898"/>
            <a:ext cx="2431738" cy="40965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pPr>
            <a:r>
              <a:rPr lang="en-US" sz="1500" kern="0" dirty="0">
                <a:solidFill>
                  <a:srgbClr val="2F5496"/>
                </a:solidFill>
                <a:latin typeface="Trebuchet MS" panose="020B0603020202020204" pitchFamily="34" charset="0"/>
              </a:rPr>
              <a:t>Your audio is muted </a:t>
            </a:r>
          </a:p>
        </p:txBody>
      </p:sp>
      <p:sp>
        <p:nvSpPr>
          <p:cNvPr id="3" name="Rectangle 2"/>
          <p:cNvSpPr/>
          <p:nvPr/>
        </p:nvSpPr>
        <p:spPr>
          <a:xfrm>
            <a:off x="2299635" y="1098367"/>
            <a:ext cx="6844365" cy="1472711"/>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1500" dirty="0">
                <a:solidFill>
                  <a:srgbClr val="454343"/>
                </a:solidFill>
                <a:latin typeface="Trebuchet MS "/>
                <a:cs typeface="Segoe UI Semilight" panose="020B0402040204020203" pitchFamily="34" charset="0"/>
              </a:rPr>
              <a:t>Attendees will have an opportunity to ask questions at the end of each topic</a:t>
            </a:r>
          </a:p>
          <a:p>
            <a:pPr marL="342892" indent="-342892">
              <a:buFont typeface="Arial" panose="020B0604020202020204" pitchFamily="34" charset="0"/>
              <a:buChar char="•"/>
            </a:pPr>
            <a:r>
              <a:rPr lang="en-US" sz="1500" dirty="0">
                <a:solidFill>
                  <a:srgbClr val="454343"/>
                </a:solidFill>
                <a:latin typeface="Trebuchet MS "/>
                <a:cs typeface="Segoe UI Semilight" panose="020B0402040204020203" pitchFamily="34" charset="0"/>
              </a:rPr>
              <a:t>If you have a question, use the </a:t>
            </a:r>
            <a:r>
              <a:rPr lang="en-US" sz="1500" b="1" dirty="0">
                <a:solidFill>
                  <a:srgbClr val="454343"/>
                </a:solidFill>
                <a:latin typeface="Trebuchet MS "/>
                <a:cs typeface="Segoe UI Semilight" panose="020B0402040204020203" pitchFamily="34" charset="0"/>
              </a:rPr>
              <a:t>‘chat’ function</a:t>
            </a:r>
          </a:p>
          <a:p>
            <a:pPr marL="342892" indent="-342892">
              <a:buFont typeface="Arial" panose="020B0604020202020204" pitchFamily="34" charset="0"/>
              <a:buChar char="•"/>
            </a:pPr>
            <a:r>
              <a:rPr lang="en-US" sz="1500" dirty="0">
                <a:solidFill>
                  <a:srgbClr val="454343"/>
                </a:solidFill>
                <a:latin typeface="Trebuchet MS "/>
                <a:cs typeface="Segoe UI Semilight" panose="020B0402040204020203" pitchFamily="34" charset="0"/>
              </a:rPr>
              <a:t>If you want to ask a question verbally, use the </a:t>
            </a:r>
            <a:r>
              <a:rPr lang="en-US" sz="1500" b="1" dirty="0">
                <a:solidFill>
                  <a:srgbClr val="454343"/>
                </a:solidFill>
                <a:latin typeface="Trebuchet MS "/>
                <a:cs typeface="Segoe UI Semilight" panose="020B0402040204020203" pitchFamily="34" charset="0"/>
              </a:rPr>
              <a:t>‘raise hand’ function </a:t>
            </a:r>
          </a:p>
          <a:p>
            <a:endParaRPr lang="en-US" sz="1500" dirty="0">
              <a:solidFill>
                <a:srgbClr val="454343"/>
              </a:solidFill>
              <a:latin typeface="Trebuchet MS "/>
              <a:cs typeface="Segoe UI Semilight" panose="020B0402040204020203" pitchFamily="34" charset="0"/>
            </a:endParaRPr>
          </a:p>
          <a:p>
            <a:endParaRPr lang="en-US" sz="1500" dirty="0">
              <a:solidFill>
                <a:srgbClr val="454343"/>
              </a:solidFill>
              <a:latin typeface="Segoe UI Semilight" panose="020B0402040204020203" pitchFamily="34" charset="0"/>
              <a:cs typeface="Segoe UI Semilight" panose="020B0402040204020203" pitchFamily="34" charset="0"/>
            </a:endParaRPr>
          </a:p>
        </p:txBody>
      </p:sp>
      <p:grpSp>
        <p:nvGrpSpPr>
          <p:cNvPr id="17" name="Google Shape;5991;p52"/>
          <p:cNvGrpSpPr/>
          <p:nvPr/>
        </p:nvGrpSpPr>
        <p:grpSpPr>
          <a:xfrm>
            <a:off x="792334" y="2586751"/>
            <a:ext cx="1152029" cy="953858"/>
            <a:chOff x="-42651700" y="3217825"/>
            <a:chExt cx="367600" cy="317425"/>
          </a:xfrm>
          <a:solidFill>
            <a:srgbClr val="2F5496"/>
          </a:solidFill>
        </p:grpSpPr>
        <p:sp>
          <p:nvSpPr>
            <p:cNvPr id="18" name="Google Shape;5992;p52"/>
            <p:cNvSpPr/>
            <p:nvPr/>
          </p:nvSpPr>
          <p:spPr>
            <a:xfrm>
              <a:off x="-42651700" y="3239075"/>
              <a:ext cx="367600" cy="296175"/>
            </a:xfrm>
            <a:custGeom>
              <a:avLst/>
              <a:gdLst/>
              <a:ahLst/>
              <a:cxnLst/>
              <a:rect l="l" t="t" r="r" b="b"/>
              <a:pathLst>
                <a:path w="14704" h="11847" extrusionOk="0">
                  <a:moveTo>
                    <a:pt x="7370" y="797"/>
                  </a:moveTo>
                  <a:cubicBezTo>
                    <a:pt x="8536" y="797"/>
                    <a:pt x="9694" y="1246"/>
                    <a:pt x="10576" y="2143"/>
                  </a:cubicBezTo>
                  <a:cubicBezTo>
                    <a:pt x="12340" y="3908"/>
                    <a:pt x="12340" y="6775"/>
                    <a:pt x="10576" y="8539"/>
                  </a:cubicBezTo>
                  <a:cubicBezTo>
                    <a:pt x="9757" y="9390"/>
                    <a:pt x="8623" y="9894"/>
                    <a:pt x="7363" y="9894"/>
                  </a:cubicBezTo>
                  <a:cubicBezTo>
                    <a:pt x="6102" y="9894"/>
                    <a:pt x="4937" y="9358"/>
                    <a:pt x="4118" y="8539"/>
                  </a:cubicBezTo>
                  <a:cubicBezTo>
                    <a:pt x="2353" y="6775"/>
                    <a:pt x="2353" y="3908"/>
                    <a:pt x="4118" y="2143"/>
                  </a:cubicBezTo>
                  <a:cubicBezTo>
                    <a:pt x="5031" y="1246"/>
                    <a:pt x="6205" y="797"/>
                    <a:pt x="7370" y="797"/>
                  </a:cubicBezTo>
                  <a:close/>
                  <a:moveTo>
                    <a:pt x="7326" y="1"/>
                  </a:moveTo>
                  <a:cubicBezTo>
                    <a:pt x="2091" y="1"/>
                    <a:pt x="0" y="6750"/>
                    <a:pt x="4275" y="9768"/>
                  </a:cubicBezTo>
                  <a:lnTo>
                    <a:pt x="3424" y="11280"/>
                  </a:lnTo>
                  <a:cubicBezTo>
                    <a:pt x="3298" y="11532"/>
                    <a:pt x="3487" y="11847"/>
                    <a:pt x="3771" y="11847"/>
                  </a:cubicBezTo>
                  <a:cubicBezTo>
                    <a:pt x="3929" y="11847"/>
                    <a:pt x="4086" y="11784"/>
                    <a:pt x="4118" y="11626"/>
                  </a:cubicBezTo>
                  <a:lnTo>
                    <a:pt x="5000" y="10209"/>
                  </a:lnTo>
                  <a:cubicBezTo>
                    <a:pt x="5740" y="10571"/>
                    <a:pt x="6543" y="10752"/>
                    <a:pt x="7351" y="10752"/>
                  </a:cubicBezTo>
                  <a:cubicBezTo>
                    <a:pt x="8158" y="10752"/>
                    <a:pt x="8969" y="10571"/>
                    <a:pt x="9725" y="10209"/>
                  </a:cubicBezTo>
                  <a:lnTo>
                    <a:pt x="10576" y="11626"/>
                  </a:lnTo>
                  <a:cubicBezTo>
                    <a:pt x="10671" y="11784"/>
                    <a:pt x="10828" y="11847"/>
                    <a:pt x="10923" y="11847"/>
                  </a:cubicBezTo>
                  <a:cubicBezTo>
                    <a:pt x="11238" y="11847"/>
                    <a:pt x="11458" y="11532"/>
                    <a:pt x="11301" y="11280"/>
                  </a:cubicBezTo>
                  <a:lnTo>
                    <a:pt x="10419" y="9768"/>
                  </a:lnTo>
                  <a:cubicBezTo>
                    <a:pt x="14703" y="6775"/>
                    <a:pt x="12592" y="1"/>
                    <a:pt x="7363" y="1"/>
                  </a:cubicBezTo>
                  <a:cubicBezTo>
                    <a:pt x="7350" y="1"/>
                    <a:pt x="7338" y="1"/>
                    <a:pt x="7326"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9" name="Google Shape;5993;p52"/>
            <p:cNvSpPr/>
            <p:nvPr/>
          </p:nvSpPr>
          <p:spPr>
            <a:xfrm>
              <a:off x="-42419600" y="3217825"/>
              <a:ext cx="106350" cy="106350"/>
            </a:xfrm>
            <a:custGeom>
              <a:avLst/>
              <a:gdLst/>
              <a:ahLst/>
              <a:cxnLst/>
              <a:rect l="l" t="t" r="r" b="b"/>
              <a:pathLst>
                <a:path w="4254" h="4254" extrusionOk="0">
                  <a:moveTo>
                    <a:pt x="1355" y="0"/>
                  </a:moveTo>
                  <a:cubicBezTo>
                    <a:pt x="882" y="0"/>
                    <a:pt x="410" y="95"/>
                    <a:pt x="0" y="315"/>
                  </a:cubicBezTo>
                  <a:cubicBezTo>
                    <a:pt x="1891" y="946"/>
                    <a:pt x="3340" y="2395"/>
                    <a:pt x="3938" y="4254"/>
                  </a:cubicBezTo>
                  <a:cubicBezTo>
                    <a:pt x="4128" y="3844"/>
                    <a:pt x="4254" y="3371"/>
                    <a:pt x="4254" y="2899"/>
                  </a:cubicBezTo>
                  <a:cubicBezTo>
                    <a:pt x="4254" y="1292"/>
                    <a:pt x="2962" y="0"/>
                    <a:pt x="1355"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20" name="Google Shape;5994;p52"/>
            <p:cNvSpPr/>
            <p:nvPr/>
          </p:nvSpPr>
          <p:spPr>
            <a:xfrm>
              <a:off x="-42623600" y="3218600"/>
              <a:ext cx="106350" cy="106375"/>
            </a:xfrm>
            <a:custGeom>
              <a:avLst/>
              <a:gdLst/>
              <a:ahLst/>
              <a:cxnLst/>
              <a:rect l="l" t="t" r="r" b="b"/>
              <a:pathLst>
                <a:path w="4254" h="4255" extrusionOk="0">
                  <a:moveTo>
                    <a:pt x="2931" y="1"/>
                  </a:moveTo>
                  <a:cubicBezTo>
                    <a:pt x="1292" y="1"/>
                    <a:pt x="1" y="1293"/>
                    <a:pt x="1" y="2899"/>
                  </a:cubicBezTo>
                  <a:cubicBezTo>
                    <a:pt x="1" y="3372"/>
                    <a:pt x="127" y="3845"/>
                    <a:pt x="316" y="4254"/>
                  </a:cubicBezTo>
                  <a:cubicBezTo>
                    <a:pt x="977" y="2364"/>
                    <a:pt x="2426" y="915"/>
                    <a:pt x="4254" y="316"/>
                  </a:cubicBezTo>
                  <a:cubicBezTo>
                    <a:pt x="3876" y="127"/>
                    <a:pt x="3403" y="1"/>
                    <a:pt x="2931"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21" name="Google Shape;5995;p52"/>
            <p:cNvSpPr/>
            <p:nvPr/>
          </p:nvSpPr>
          <p:spPr>
            <a:xfrm>
              <a:off x="-42561375" y="3279250"/>
              <a:ext cx="185900" cy="186700"/>
            </a:xfrm>
            <a:custGeom>
              <a:avLst/>
              <a:gdLst/>
              <a:ahLst/>
              <a:cxnLst/>
              <a:rect l="l" t="t" r="r" b="b"/>
              <a:pathLst>
                <a:path w="7436" h="7468" extrusionOk="0">
                  <a:moveTo>
                    <a:pt x="3781" y="1671"/>
                  </a:moveTo>
                  <a:cubicBezTo>
                    <a:pt x="4033" y="1671"/>
                    <a:pt x="4191" y="1860"/>
                    <a:pt x="4191" y="2112"/>
                  </a:cubicBezTo>
                  <a:lnTo>
                    <a:pt x="4191" y="3340"/>
                  </a:lnTo>
                  <a:lnTo>
                    <a:pt x="5388" y="3340"/>
                  </a:lnTo>
                  <a:cubicBezTo>
                    <a:pt x="5640" y="3340"/>
                    <a:pt x="5829" y="3529"/>
                    <a:pt x="5829" y="3750"/>
                  </a:cubicBezTo>
                  <a:cubicBezTo>
                    <a:pt x="5829" y="4002"/>
                    <a:pt x="5640" y="4128"/>
                    <a:pt x="5388" y="4128"/>
                  </a:cubicBezTo>
                  <a:lnTo>
                    <a:pt x="3750" y="4128"/>
                  </a:lnTo>
                  <a:cubicBezTo>
                    <a:pt x="3498" y="4128"/>
                    <a:pt x="3308" y="3939"/>
                    <a:pt x="3308" y="3750"/>
                  </a:cubicBezTo>
                  <a:lnTo>
                    <a:pt x="3308" y="2112"/>
                  </a:lnTo>
                  <a:lnTo>
                    <a:pt x="3340" y="2112"/>
                  </a:lnTo>
                  <a:cubicBezTo>
                    <a:pt x="3340" y="1860"/>
                    <a:pt x="3529" y="1671"/>
                    <a:pt x="3781" y="1671"/>
                  </a:cubicBezTo>
                  <a:close/>
                  <a:moveTo>
                    <a:pt x="3750" y="1"/>
                  </a:moveTo>
                  <a:cubicBezTo>
                    <a:pt x="1702" y="1"/>
                    <a:pt x="32" y="1671"/>
                    <a:pt x="0" y="3750"/>
                  </a:cubicBezTo>
                  <a:cubicBezTo>
                    <a:pt x="32" y="5798"/>
                    <a:pt x="1702" y="7467"/>
                    <a:pt x="3750" y="7467"/>
                  </a:cubicBezTo>
                  <a:cubicBezTo>
                    <a:pt x="5797" y="7467"/>
                    <a:pt x="7436" y="5798"/>
                    <a:pt x="7436" y="3750"/>
                  </a:cubicBezTo>
                  <a:cubicBezTo>
                    <a:pt x="7436" y="1702"/>
                    <a:pt x="5797" y="64"/>
                    <a:pt x="3750"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grpSp>
        <p:nvGrpSpPr>
          <p:cNvPr id="22" name="Google Shape;6419;p53"/>
          <p:cNvGrpSpPr/>
          <p:nvPr/>
        </p:nvGrpSpPr>
        <p:grpSpPr>
          <a:xfrm>
            <a:off x="3740510" y="2490790"/>
            <a:ext cx="1143000" cy="1084971"/>
            <a:chOff x="-35123050" y="3561225"/>
            <a:chExt cx="292225" cy="291100"/>
          </a:xfrm>
          <a:solidFill>
            <a:srgbClr val="2F5496"/>
          </a:solidFill>
        </p:grpSpPr>
        <p:sp>
          <p:nvSpPr>
            <p:cNvPr id="23" name="Google Shape;6420;p53"/>
            <p:cNvSpPr/>
            <p:nvPr/>
          </p:nvSpPr>
          <p:spPr>
            <a:xfrm>
              <a:off x="-35123050" y="3629750"/>
              <a:ext cx="205575" cy="222575"/>
            </a:xfrm>
            <a:custGeom>
              <a:avLst/>
              <a:gdLst/>
              <a:ahLst/>
              <a:cxnLst/>
              <a:rect l="l" t="t" r="r" b="b"/>
              <a:pathLst>
                <a:path w="8223" h="8903" extrusionOk="0">
                  <a:moveTo>
                    <a:pt x="2080" y="2710"/>
                  </a:moveTo>
                  <a:cubicBezTo>
                    <a:pt x="2458" y="2710"/>
                    <a:pt x="2741" y="3056"/>
                    <a:pt x="2741" y="3403"/>
                  </a:cubicBezTo>
                  <a:cubicBezTo>
                    <a:pt x="2741" y="3781"/>
                    <a:pt x="2426" y="4065"/>
                    <a:pt x="2080" y="4065"/>
                  </a:cubicBezTo>
                  <a:cubicBezTo>
                    <a:pt x="1733" y="4065"/>
                    <a:pt x="1418" y="3750"/>
                    <a:pt x="1418" y="3403"/>
                  </a:cubicBezTo>
                  <a:cubicBezTo>
                    <a:pt x="1418" y="3056"/>
                    <a:pt x="1670" y="2710"/>
                    <a:pt x="2080" y="2710"/>
                  </a:cubicBezTo>
                  <a:close/>
                  <a:moveTo>
                    <a:pt x="4127" y="2710"/>
                  </a:moveTo>
                  <a:cubicBezTo>
                    <a:pt x="4506" y="2710"/>
                    <a:pt x="4789" y="3056"/>
                    <a:pt x="4789" y="3403"/>
                  </a:cubicBezTo>
                  <a:cubicBezTo>
                    <a:pt x="4789" y="3781"/>
                    <a:pt x="4474" y="4065"/>
                    <a:pt x="4127" y="4065"/>
                  </a:cubicBezTo>
                  <a:cubicBezTo>
                    <a:pt x="3718" y="4065"/>
                    <a:pt x="3466" y="3750"/>
                    <a:pt x="3466" y="3403"/>
                  </a:cubicBezTo>
                  <a:cubicBezTo>
                    <a:pt x="3466" y="3056"/>
                    <a:pt x="3718" y="2710"/>
                    <a:pt x="4127" y="2710"/>
                  </a:cubicBezTo>
                  <a:close/>
                  <a:moveTo>
                    <a:pt x="6207" y="2710"/>
                  </a:moveTo>
                  <a:cubicBezTo>
                    <a:pt x="6616" y="2710"/>
                    <a:pt x="6868" y="3056"/>
                    <a:pt x="6868" y="3403"/>
                  </a:cubicBezTo>
                  <a:cubicBezTo>
                    <a:pt x="6868" y="3781"/>
                    <a:pt x="6553" y="4065"/>
                    <a:pt x="6207" y="4065"/>
                  </a:cubicBezTo>
                  <a:cubicBezTo>
                    <a:pt x="5829" y="4065"/>
                    <a:pt x="5545" y="3750"/>
                    <a:pt x="5545" y="3403"/>
                  </a:cubicBezTo>
                  <a:cubicBezTo>
                    <a:pt x="5514" y="3056"/>
                    <a:pt x="5829" y="2710"/>
                    <a:pt x="6207" y="2710"/>
                  </a:cubicBezTo>
                  <a:close/>
                  <a:moveTo>
                    <a:pt x="1733" y="0"/>
                  </a:moveTo>
                  <a:cubicBezTo>
                    <a:pt x="788" y="0"/>
                    <a:pt x="0" y="757"/>
                    <a:pt x="0" y="1702"/>
                  </a:cubicBezTo>
                  <a:lnTo>
                    <a:pt x="0" y="5136"/>
                  </a:lnTo>
                  <a:cubicBezTo>
                    <a:pt x="0" y="5955"/>
                    <a:pt x="630" y="6616"/>
                    <a:pt x="1418" y="6774"/>
                  </a:cubicBezTo>
                  <a:lnTo>
                    <a:pt x="1418" y="8570"/>
                  </a:lnTo>
                  <a:cubicBezTo>
                    <a:pt x="1418" y="8696"/>
                    <a:pt x="1481" y="8822"/>
                    <a:pt x="1607" y="8885"/>
                  </a:cubicBezTo>
                  <a:cubicBezTo>
                    <a:pt x="1649" y="8895"/>
                    <a:pt x="1695" y="8902"/>
                    <a:pt x="1739" y="8902"/>
                  </a:cubicBezTo>
                  <a:cubicBezTo>
                    <a:pt x="1828" y="8902"/>
                    <a:pt x="1912" y="8874"/>
                    <a:pt x="1954" y="8790"/>
                  </a:cubicBezTo>
                  <a:lnTo>
                    <a:pt x="3938" y="6837"/>
                  </a:lnTo>
                  <a:lnTo>
                    <a:pt x="6522" y="6837"/>
                  </a:lnTo>
                  <a:cubicBezTo>
                    <a:pt x="7467" y="6837"/>
                    <a:pt x="8223" y="6081"/>
                    <a:pt x="8223" y="5136"/>
                  </a:cubicBezTo>
                  <a:lnTo>
                    <a:pt x="8223" y="1702"/>
                  </a:lnTo>
                  <a:cubicBezTo>
                    <a:pt x="8223" y="757"/>
                    <a:pt x="7467" y="0"/>
                    <a:pt x="6522"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b="1" dirty="0"/>
            </a:p>
          </p:txBody>
        </p:sp>
        <p:sp>
          <p:nvSpPr>
            <p:cNvPr id="24" name="Google Shape;6421;p53"/>
            <p:cNvSpPr/>
            <p:nvPr/>
          </p:nvSpPr>
          <p:spPr>
            <a:xfrm>
              <a:off x="-35053750" y="3561225"/>
              <a:ext cx="222925" cy="221825"/>
            </a:xfrm>
            <a:custGeom>
              <a:avLst/>
              <a:gdLst/>
              <a:ahLst/>
              <a:cxnLst/>
              <a:rect l="l" t="t" r="r" b="b"/>
              <a:pathLst>
                <a:path w="8917" h="8873" extrusionOk="0">
                  <a:moveTo>
                    <a:pt x="1702" y="1"/>
                  </a:moveTo>
                  <a:cubicBezTo>
                    <a:pt x="757" y="1"/>
                    <a:pt x="1" y="725"/>
                    <a:pt x="1" y="1702"/>
                  </a:cubicBezTo>
                  <a:lnTo>
                    <a:pt x="1" y="2048"/>
                  </a:lnTo>
                  <a:lnTo>
                    <a:pt x="3781" y="2048"/>
                  </a:lnTo>
                  <a:cubicBezTo>
                    <a:pt x="5136" y="2048"/>
                    <a:pt x="6207" y="3088"/>
                    <a:pt x="6207" y="4443"/>
                  </a:cubicBezTo>
                  <a:lnTo>
                    <a:pt x="6207" y="7877"/>
                  </a:lnTo>
                  <a:lnTo>
                    <a:pt x="6207" y="8003"/>
                  </a:lnTo>
                  <a:lnTo>
                    <a:pt x="6995" y="8790"/>
                  </a:lnTo>
                  <a:cubicBezTo>
                    <a:pt x="7055" y="8850"/>
                    <a:pt x="7127" y="8872"/>
                    <a:pt x="7205" y="8872"/>
                  </a:cubicBezTo>
                  <a:cubicBezTo>
                    <a:pt x="7249" y="8872"/>
                    <a:pt x="7295" y="8865"/>
                    <a:pt x="7341" y="8853"/>
                  </a:cubicBezTo>
                  <a:cubicBezTo>
                    <a:pt x="7467" y="8822"/>
                    <a:pt x="7530" y="8664"/>
                    <a:pt x="7530" y="8538"/>
                  </a:cubicBezTo>
                  <a:lnTo>
                    <a:pt x="7530" y="6806"/>
                  </a:lnTo>
                  <a:cubicBezTo>
                    <a:pt x="8318" y="6648"/>
                    <a:pt x="8917" y="5955"/>
                    <a:pt x="8917" y="5104"/>
                  </a:cubicBezTo>
                  <a:lnTo>
                    <a:pt x="8917" y="1702"/>
                  </a:lnTo>
                  <a:cubicBezTo>
                    <a:pt x="8917" y="725"/>
                    <a:pt x="8129" y="1"/>
                    <a:pt x="7184"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b="1" dirty="0"/>
            </a:p>
          </p:txBody>
        </p:sp>
      </p:grpSp>
      <p:sp>
        <p:nvSpPr>
          <p:cNvPr id="25" name="Title 7"/>
          <p:cNvSpPr txBox="1">
            <a:spLocks/>
          </p:cNvSpPr>
          <p:nvPr/>
        </p:nvSpPr>
        <p:spPr>
          <a:xfrm>
            <a:off x="2744277" y="3686098"/>
            <a:ext cx="3046924" cy="40965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pPr>
            <a:r>
              <a:rPr lang="en-US" sz="1500" kern="0" dirty="0">
                <a:solidFill>
                  <a:srgbClr val="2F5496"/>
                </a:solidFill>
                <a:latin typeface="Trebuchet MS" panose="020B0603020202020204" pitchFamily="34" charset="0"/>
              </a:rPr>
              <a:t>Have an IT-technical related question? Send us a message using the ‘chat function’ </a:t>
            </a:r>
          </a:p>
        </p:txBody>
      </p:sp>
      <p:sp>
        <p:nvSpPr>
          <p:cNvPr id="27" name="Title 7"/>
          <p:cNvSpPr txBox="1">
            <a:spLocks/>
          </p:cNvSpPr>
          <p:nvPr/>
        </p:nvSpPr>
        <p:spPr>
          <a:xfrm>
            <a:off x="5877014" y="3686098"/>
            <a:ext cx="3046924" cy="40965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pPr>
            <a:r>
              <a:rPr lang="en-US" sz="1500" kern="0" dirty="0">
                <a:solidFill>
                  <a:srgbClr val="2F5496"/>
                </a:solidFill>
                <a:latin typeface="Trebuchet MS" panose="020B0603020202020204" pitchFamily="34" charset="0"/>
              </a:rPr>
              <a:t>Following the webinar, a feedback form will be sent to all attendees</a:t>
            </a:r>
          </a:p>
        </p:txBody>
      </p:sp>
      <p:grpSp>
        <p:nvGrpSpPr>
          <p:cNvPr id="28" name="Google Shape;3700;p48"/>
          <p:cNvGrpSpPr/>
          <p:nvPr/>
        </p:nvGrpSpPr>
        <p:grpSpPr>
          <a:xfrm>
            <a:off x="6929937" y="2468728"/>
            <a:ext cx="902122" cy="1023123"/>
            <a:chOff x="900750" y="1436075"/>
            <a:chExt cx="481825" cy="481825"/>
          </a:xfrm>
          <a:solidFill>
            <a:srgbClr val="2F5496"/>
          </a:solidFill>
        </p:grpSpPr>
        <p:sp>
          <p:nvSpPr>
            <p:cNvPr id="29" name="Google Shape;3701;p48"/>
            <p:cNvSpPr/>
            <p:nvPr/>
          </p:nvSpPr>
          <p:spPr>
            <a:xfrm>
              <a:off x="900750" y="1627500"/>
              <a:ext cx="481825" cy="290400"/>
            </a:xfrm>
            <a:custGeom>
              <a:avLst/>
              <a:gdLst/>
              <a:ahLst/>
              <a:cxnLst/>
              <a:rect l="l" t="t" r="r" b="b"/>
              <a:pathLst>
                <a:path w="19273" h="11616" extrusionOk="0">
                  <a:moveTo>
                    <a:pt x="0" y="1"/>
                  </a:moveTo>
                  <a:lnTo>
                    <a:pt x="0" y="9920"/>
                  </a:lnTo>
                  <a:cubicBezTo>
                    <a:pt x="0" y="10856"/>
                    <a:pt x="759" y="11612"/>
                    <a:pt x="1696" y="11615"/>
                  </a:cubicBezTo>
                  <a:lnTo>
                    <a:pt x="17580" y="11615"/>
                  </a:lnTo>
                  <a:cubicBezTo>
                    <a:pt x="18513" y="11612"/>
                    <a:pt x="19272" y="10856"/>
                    <a:pt x="19272" y="9920"/>
                  </a:cubicBezTo>
                  <a:lnTo>
                    <a:pt x="19272" y="1"/>
                  </a:lnTo>
                  <a:lnTo>
                    <a:pt x="9977" y="6948"/>
                  </a:lnTo>
                  <a:cubicBezTo>
                    <a:pt x="9877" y="7020"/>
                    <a:pt x="9760" y="7059"/>
                    <a:pt x="9636" y="7059"/>
                  </a:cubicBezTo>
                  <a:cubicBezTo>
                    <a:pt x="9513" y="7059"/>
                    <a:pt x="9395" y="7020"/>
                    <a:pt x="9299" y="6948"/>
                  </a:cubicBezTo>
                  <a:lnTo>
                    <a:pt x="0" y="1"/>
                  </a:ln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solidFill>
                  <a:srgbClr val="435D74"/>
                </a:solidFill>
              </a:endParaRPr>
            </a:p>
          </p:txBody>
        </p:sp>
        <p:sp>
          <p:nvSpPr>
            <p:cNvPr id="30" name="Google Shape;3702;p48"/>
            <p:cNvSpPr/>
            <p:nvPr/>
          </p:nvSpPr>
          <p:spPr>
            <a:xfrm>
              <a:off x="1296950" y="1549900"/>
              <a:ext cx="71550" cy="105850"/>
            </a:xfrm>
            <a:custGeom>
              <a:avLst/>
              <a:gdLst/>
              <a:ahLst/>
              <a:cxnLst/>
              <a:rect l="l" t="t" r="r" b="b"/>
              <a:pathLst>
                <a:path w="2862" h="4234" extrusionOk="0">
                  <a:moveTo>
                    <a:pt x="0" y="0"/>
                  </a:moveTo>
                  <a:lnTo>
                    <a:pt x="0" y="4234"/>
                  </a:lnTo>
                  <a:lnTo>
                    <a:pt x="2861" y="2117"/>
                  </a:lnTo>
                  <a:lnTo>
                    <a:pt x="0" y="0"/>
                  </a:ln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solidFill>
                  <a:srgbClr val="435D74"/>
                </a:solidFill>
              </a:endParaRPr>
            </a:p>
          </p:txBody>
        </p:sp>
        <p:sp>
          <p:nvSpPr>
            <p:cNvPr id="31" name="Google Shape;3703;p48"/>
            <p:cNvSpPr/>
            <p:nvPr/>
          </p:nvSpPr>
          <p:spPr>
            <a:xfrm>
              <a:off x="914900" y="1549900"/>
              <a:ext cx="71550" cy="105850"/>
            </a:xfrm>
            <a:custGeom>
              <a:avLst/>
              <a:gdLst/>
              <a:ahLst/>
              <a:cxnLst/>
              <a:rect l="l" t="t" r="r" b="b"/>
              <a:pathLst>
                <a:path w="2862" h="4234" extrusionOk="0">
                  <a:moveTo>
                    <a:pt x="2861" y="0"/>
                  </a:moveTo>
                  <a:lnTo>
                    <a:pt x="0" y="2117"/>
                  </a:lnTo>
                  <a:lnTo>
                    <a:pt x="2861" y="4234"/>
                  </a:lnTo>
                  <a:lnTo>
                    <a:pt x="2861" y="0"/>
                  </a:ln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solidFill>
                  <a:srgbClr val="435D74"/>
                </a:solidFill>
              </a:endParaRPr>
            </a:p>
          </p:txBody>
        </p:sp>
        <p:sp>
          <p:nvSpPr>
            <p:cNvPr id="32" name="Google Shape;3704;p48"/>
            <p:cNvSpPr/>
            <p:nvPr/>
          </p:nvSpPr>
          <p:spPr>
            <a:xfrm>
              <a:off x="1014650" y="1436075"/>
              <a:ext cx="254100" cy="336150"/>
            </a:xfrm>
            <a:custGeom>
              <a:avLst/>
              <a:gdLst/>
              <a:ahLst/>
              <a:cxnLst/>
              <a:rect l="l" t="t" r="r" b="b"/>
              <a:pathLst>
                <a:path w="10164" h="13446" extrusionOk="0">
                  <a:moveTo>
                    <a:pt x="8468" y="3424"/>
                  </a:moveTo>
                  <a:cubicBezTo>
                    <a:pt x="8781" y="3424"/>
                    <a:pt x="9031" y="3677"/>
                    <a:pt x="9031" y="3990"/>
                  </a:cubicBezTo>
                  <a:cubicBezTo>
                    <a:pt x="9031" y="4300"/>
                    <a:pt x="8781" y="4553"/>
                    <a:pt x="8468" y="4553"/>
                  </a:cubicBezTo>
                  <a:lnTo>
                    <a:pt x="1693" y="4553"/>
                  </a:lnTo>
                  <a:cubicBezTo>
                    <a:pt x="1379" y="4553"/>
                    <a:pt x="1130" y="4300"/>
                    <a:pt x="1130" y="3990"/>
                  </a:cubicBezTo>
                  <a:cubicBezTo>
                    <a:pt x="1130" y="3677"/>
                    <a:pt x="1379" y="3424"/>
                    <a:pt x="1693" y="3424"/>
                  </a:cubicBezTo>
                  <a:close/>
                  <a:moveTo>
                    <a:pt x="8468" y="5682"/>
                  </a:moveTo>
                  <a:cubicBezTo>
                    <a:pt x="8781" y="5682"/>
                    <a:pt x="9031" y="5935"/>
                    <a:pt x="9031" y="6248"/>
                  </a:cubicBezTo>
                  <a:cubicBezTo>
                    <a:pt x="9031" y="6559"/>
                    <a:pt x="8781" y="6812"/>
                    <a:pt x="8468" y="6812"/>
                  </a:cubicBezTo>
                  <a:lnTo>
                    <a:pt x="1693" y="6812"/>
                  </a:lnTo>
                  <a:cubicBezTo>
                    <a:pt x="1379" y="6812"/>
                    <a:pt x="1130" y="6559"/>
                    <a:pt x="1130" y="6248"/>
                  </a:cubicBezTo>
                  <a:cubicBezTo>
                    <a:pt x="1130" y="5935"/>
                    <a:pt x="1379" y="5682"/>
                    <a:pt x="1693" y="5682"/>
                  </a:cubicBezTo>
                  <a:close/>
                  <a:moveTo>
                    <a:pt x="5080" y="7941"/>
                  </a:moveTo>
                  <a:cubicBezTo>
                    <a:pt x="5393" y="7941"/>
                    <a:pt x="5643" y="8194"/>
                    <a:pt x="5643" y="8507"/>
                  </a:cubicBezTo>
                  <a:cubicBezTo>
                    <a:pt x="5643" y="8817"/>
                    <a:pt x="5393" y="9070"/>
                    <a:pt x="5080" y="9070"/>
                  </a:cubicBezTo>
                  <a:lnTo>
                    <a:pt x="1693" y="9070"/>
                  </a:lnTo>
                  <a:cubicBezTo>
                    <a:pt x="1379" y="9070"/>
                    <a:pt x="1130" y="8817"/>
                    <a:pt x="1130" y="8507"/>
                  </a:cubicBezTo>
                  <a:cubicBezTo>
                    <a:pt x="1130" y="8194"/>
                    <a:pt x="1379" y="7941"/>
                    <a:pt x="1693" y="7941"/>
                  </a:cubicBezTo>
                  <a:close/>
                  <a:moveTo>
                    <a:pt x="563" y="0"/>
                  </a:moveTo>
                  <a:cubicBezTo>
                    <a:pt x="250" y="0"/>
                    <a:pt x="0" y="250"/>
                    <a:pt x="0" y="563"/>
                  </a:cubicBezTo>
                  <a:lnTo>
                    <a:pt x="0" y="9636"/>
                  </a:lnTo>
                  <a:lnTo>
                    <a:pt x="5080" y="13445"/>
                  </a:lnTo>
                  <a:lnTo>
                    <a:pt x="10163" y="9636"/>
                  </a:lnTo>
                  <a:lnTo>
                    <a:pt x="10163" y="563"/>
                  </a:lnTo>
                  <a:cubicBezTo>
                    <a:pt x="10163" y="250"/>
                    <a:pt x="9910" y="0"/>
                    <a:pt x="9597"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solidFill>
                  <a:srgbClr val="435D74"/>
                </a:solidFill>
              </a:endParaRPr>
            </a:p>
          </p:txBody>
        </p:sp>
      </p:grpSp>
      <p:grpSp>
        <p:nvGrpSpPr>
          <p:cNvPr id="4" name="Group 3">
            <a:extLst>
              <a:ext uri="{FF2B5EF4-FFF2-40B4-BE49-F238E27FC236}">
                <a16:creationId xmlns:a16="http://schemas.microsoft.com/office/drawing/2014/main" id="{5EE63577-69DA-C8C8-F3B9-D975AC64662A}"/>
              </a:ext>
            </a:extLst>
          </p:cNvPr>
          <p:cNvGrpSpPr/>
          <p:nvPr/>
        </p:nvGrpSpPr>
        <p:grpSpPr>
          <a:xfrm>
            <a:off x="-343649" y="-831808"/>
            <a:ext cx="2181603" cy="3644389"/>
            <a:chOff x="-343649" y="-831809"/>
            <a:chExt cx="2181603" cy="3644389"/>
          </a:xfrm>
        </p:grpSpPr>
        <p:sp>
          <p:nvSpPr>
            <p:cNvPr id="5" name="Right Triangle 4">
              <a:extLst>
                <a:ext uri="{FF2B5EF4-FFF2-40B4-BE49-F238E27FC236}">
                  <a16:creationId xmlns:a16="http://schemas.microsoft.com/office/drawing/2014/main" id="{57BA31D6-93C9-AEFC-81F3-46602CEC8077}"/>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6" name="Right Triangle 5">
              <a:extLst>
                <a:ext uri="{FF2B5EF4-FFF2-40B4-BE49-F238E27FC236}">
                  <a16:creationId xmlns:a16="http://schemas.microsoft.com/office/drawing/2014/main" id="{A1F737B7-B470-4927-C0E3-D8262A5DC340}"/>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8" name="Right Triangle 7">
              <a:extLst>
                <a:ext uri="{FF2B5EF4-FFF2-40B4-BE49-F238E27FC236}">
                  <a16:creationId xmlns:a16="http://schemas.microsoft.com/office/drawing/2014/main" id="{6FA84733-9268-38CD-371A-D51CA06AB580}"/>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9" name="Slide Number Placeholder 8">
            <a:extLst>
              <a:ext uri="{FF2B5EF4-FFF2-40B4-BE49-F238E27FC236}">
                <a16:creationId xmlns:a16="http://schemas.microsoft.com/office/drawing/2014/main" id="{F1AC58A6-F9D4-6B6A-72AA-11334CC1CE70}"/>
              </a:ext>
            </a:extLst>
          </p:cNvPr>
          <p:cNvSpPr>
            <a:spLocks noGrp="1"/>
          </p:cNvSpPr>
          <p:nvPr>
            <p:ph type="sldNum" sz="quarter" idx="4"/>
          </p:nvPr>
        </p:nvSpPr>
        <p:spPr/>
        <p:txBody>
          <a:bodyPr/>
          <a:lstStyle/>
          <a:p>
            <a:pPr>
              <a:defRPr/>
            </a:pPr>
            <a:fld id="{E00B6E52-F07A-44C8-B7AE-D6EEC3D50429}" type="slidenum">
              <a:rPr lang="en-CA" smtClean="0"/>
              <a:pPr>
                <a:defRPr/>
              </a:pPr>
              <a:t>4</a:t>
            </a:fld>
            <a:endParaRPr lang="en-CA" dirty="0"/>
          </a:p>
        </p:txBody>
      </p:sp>
    </p:spTree>
    <p:extLst>
      <p:ext uri="{BB962C8B-B14F-4D97-AF65-F5344CB8AC3E}">
        <p14:creationId xmlns:p14="http://schemas.microsoft.com/office/powerpoint/2010/main" val="8884970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BCA87EE4-AC26-6FA6-E08E-3A05653DAA9B}"/>
              </a:ext>
            </a:extLst>
          </p:cNvPr>
          <p:cNvGrpSpPr/>
          <p:nvPr/>
        </p:nvGrpSpPr>
        <p:grpSpPr>
          <a:xfrm>
            <a:off x="-343649" y="-831808"/>
            <a:ext cx="2181603" cy="3644389"/>
            <a:chOff x="-343649" y="-831809"/>
            <a:chExt cx="2181603" cy="3644389"/>
          </a:xfrm>
        </p:grpSpPr>
        <p:sp>
          <p:nvSpPr>
            <p:cNvPr id="12" name="Right Triangle 11">
              <a:extLst>
                <a:ext uri="{FF2B5EF4-FFF2-40B4-BE49-F238E27FC236}">
                  <a16:creationId xmlns:a16="http://schemas.microsoft.com/office/drawing/2014/main" id="{BB19E223-09AC-86A7-011C-97FEA1539F38}"/>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9" name="Right Triangle 18">
              <a:extLst>
                <a:ext uri="{FF2B5EF4-FFF2-40B4-BE49-F238E27FC236}">
                  <a16:creationId xmlns:a16="http://schemas.microsoft.com/office/drawing/2014/main" id="{F57097A1-E7E7-CB94-70A9-47A78AE536D0}"/>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0" name="Right Triangle 19">
              <a:extLst>
                <a:ext uri="{FF2B5EF4-FFF2-40B4-BE49-F238E27FC236}">
                  <a16:creationId xmlns:a16="http://schemas.microsoft.com/office/drawing/2014/main" id="{64D77184-D3DF-EC81-6674-18611402AB23}"/>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15" name="TextBox 14">
            <a:extLst>
              <a:ext uri="{FF2B5EF4-FFF2-40B4-BE49-F238E27FC236}">
                <a16:creationId xmlns:a16="http://schemas.microsoft.com/office/drawing/2014/main" id="{FFACFCEA-32DC-FCE5-FE00-53939B1B446E}"/>
              </a:ext>
            </a:extLst>
          </p:cNvPr>
          <p:cNvSpPr txBox="1"/>
          <p:nvPr/>
        </p:nvSpPr>
        <p:spPr>
          <a:xfrm>
            <a:off x="2071255" y="1490347"/>
            <a:ext cx="6261124" cy="1006429"/>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R="363211">
              <a:spcBef>
                <a:spcPts val="0"/>
              </a:spcBef>
              <a:spcAft>
                <a:spcPts val="0"/>
              </a:spcAft>
            </a:pPr>
            <a:r>
              <a:rPr lang="en-CA" sz="1650" b="1" dirty="0">
                <a:latin typeface="Trebuchet MS "/>
                <a:ea typeface="Arial" panose="020B0604020202020204" pitchFamily="34" charset="0"/>
              </a:rPr>
              <a:t>REMINDER</a:t>
            </a:r>
            <a:r>
              <a:rPr lang="en-CA" sz="1650" dirty="0">
                <a:latin typeface="Trebuchet MS "/>
                <a:ea typeface="Arial" panose="020B0604020202020204" pitchFamily="34" charset="0"/>
              </a:rPr>
              <a:t>: Starting in the 2023-2024 school year, all students who were previously reported as </a:t>
            </a:r>
            <a:r>
              <a:rPr lang="en-CA" sz="1650" b="1" dirty="0">
                <a:latin typeface="Trebuchet MS "/>
                <a:ea typeface="Arial" panose="020B0604020202020204" pitchFamily="34" charset="0"/>
              </a:rPr>
              <a:t>greater than 1.0 FTE </a:t>
            </a:r>
            <a:r>
              <a:rPr lang="en-CA" sz="1650" dirty="0">
                <a:latin typeface="Trebuchet MS "/>
                <a:ea typeface="Arial" panose="020B0604020202020204" pitchFamily="34" charset="0"/>
              </a:rPr>
              <a:t>will be automatically </a:t>
            </a:r>
            <a:r>
              <a:rPr lang="en-CA" sz="1650" dirty="0">
                <a:latin typeface="Trebuchet MS "/>
                <a:ea typeface="Arial" panose="020B0604020202020204" pitchFamily="34" charset="0"/>
                <a:cs typeface="Segoe UI" panose="020B0502040204020203" pitchFamily="34" charset="0"/>
              </a:rPr>
              <a:t>reset</a:t>
            </a:r>
            <a:r>
              <a:rPr lang="en-CA" sz="1650" dirty="0">
                <a:latin typeface="Trebuchet MS "/>
                <a:ea typeface="Arial" panose="020B0604020202020204" pitchFamily="34" charset="0"/>
              </a:rPr>
              <a:t> to </a:t>
            </a:r>
            <a:r>
              <a:rPr lang="en-CA" sz="1650" u="sng" dirty="0">
                <a:latin typeface="Trebuchet MS "/>
                <a:ea typeface="Arial" panose="020B0604020202020204" pitchFamily="34" charset="0"/>
              </a:rPr>
              <a:t>1.0 FTE</a:t>
            </a:r>
            <a:r>
              <a:rPr lang="en-CA" sz="1650" dirty="0">
                <a:latin typeface="Trebuchet MS "/>
                <a:ea typeface="Arial" panose="020B0604020202020204" pitchFamily="34" charset="0"/>
              </a:rPr>
              <a:t> in EIS</a:t>
            </a:r>
            <a:r>
              <a:rPr lang="en-CA" sz="1650" i="1" dirty="0">
                <a:latin typeface="Trebuchet MS "/>
                <a:ea typeface="Arial" panose="020B0604020202020204" pitchFamily="34" charset="0"/>
              </a:rPr>
              <a:t>.</a:t>
            </a:r>
          </a:p>
          <a:p>
            <a:pPr marR="363211">
              <a:spcBef>
                <a:spcPts val="0"/>
              </a:spcBef>
              <a:spcAft>
                <a:spcPts val="0"/>
              </a:spcAft>
            </a:pPr>
            <a:endParaRPr lang="en-CA" sz="1650" i="1" dirty="0">
              <a:latin typeface="+mj-lt"/>
              <a:ea typeface="Arial" panose="020B0604020202020204" pitchFamily="34" charset="0"/>
            </a:endParaRPr>
          </a:p>
        </p:txBody>
      </p:sp>
      <p:grpSp>
        <p:nvGrpSpPr>
          <p:cNvPr id="21" name="Group 20">
            <a:extLst>
              <a:ext uri="{FF2B5EF4-FFF2-40B4-BE49-F238E27FC236}">
                <a16:creationId xmlns:a16="http://schemas.microsoft.com/office/drawing/2014/main" id="{1E4D8CDD-9E50-E367-93C8-96D10875346D}"/>
              </a:ext>
            </a:extLst>
          </p:cNvPr>
          <p:cNvGrpSpPr/>
          <p:nvPr/>
        </p:nvGrpSpPr>
        <p:grpSpPr>
          <a:xfrm>
            <a:off x="1462255" y="1561230"/>
            <a:ext cx="530207" cy="520894"/>
            <a:chOff x="-145133" y="638163"/>
            <a:chExt cx="571500" cy="563880"/>
          </a:xfrm>
        </p:grpSpPr>
        <p:sp>
          <p:nvSpPr>
            <p:cNvPr id="22" name="Flowchart: Connector 21">
              <a:extLst>
                <a:ext uri="{FF2B5EF4-FFF2-40B4-BE49-F238E27FC236}">
                  <a16:creationId xmlns:a16="http://schemas.microsoft.com/office/drawing/2014/main" id="{FC2A28F3-1755-9115-D504-677D37895CC9}"/>
                </a:ext>
              </a:extLst>
            </p:cNvPr>
            <p:cNvSpPr/>
            <p:nvPr/>
          </p:nvSpPr>
          <p:spPr>
            <a:xfrm>
              <a:off x="-145133" y="638163"/>
              <a:ext cx="571500" cy="563880"/>
            </a:xfrm>
            <a:prstGeom prst="flowChartConnector">
              <a:avLst/>
            </a:prstGeom>
            <a:solidFill>
              <a:srgbClr val="336FA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3" name="Text Box 10">
              <a:extLst>
                <a:ext uri="{FF2B5EF4-FFF2-40B4-BE49-F238E27FC236}">
                  <a16:creationId xmlns:a16="http://schemas.microsoft.com/office/drawing/2014/main" id="{E7E7D271-6763-D006-49AE-86BC044B863F}"/>
                </a:ext>
              </a:extLst>
            </p:cNvPr>
            <p:cNvSpPr txBox="1"/>
            <p:nvPr/>
          </p:nvSpPr>
          <p:spPr>
            <a:xfrm>
              <a:off x="-22199" y="686738"/>
              <a:ext cx="281940" cy="3276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spcBef>
                  <a:spcPts val="300"/>
                </a:spcBef>
                <a:spcAft>
                  <a:spcPts val="600"/>
                </a:spcAft>
              </a:pPr>
              <a:r>
                <a:rPr lang="en-CA" sz="2500" b="1" dirty="0">
                  <a:solidFill>
                    <a:srgbClr val="FFFFFF"/>
                  </a:solidFill>
                  <a:latin typeface="Trebuchet MS" panose="020B0603020202020204" pitchFamily="34" charset="0"/>
                  <a:ea typeface="Times New Roman" panose="02020603050405020304" pitchFamily="18" charset="0"/>
                  <a:cs typeface="Times New Roman" panose="02020603050405020304" pitchFamily="18" charset="0"/>
                </a:rPr>
                <a:t>!</a:t>
              </a:r>
              <a:endParaRPr lang="en-US" sz="2500" dirty="0">
                <a:latin typeface="Arial" panose="020B0604020202020204" pitchFamily="34" charset="0"/>
                <a:ea typeface="Times New Roman" panose="02020603050405020304" pitchFamily="18" charset="0"/>
                <a:cs typeface="Times New Roman" panose="02020603050405020304" pitchFamily="18" charset="0"/>
              </a:endParaRPr>
            </a:p>
          </p:txBody>
        </p:sp>
      </p:grpSp>
      <p:sp>
        <p:nvSpPr>
          <p:cNvPr id="24" name="TextBox 23">
            <a:extLst>
              <a:ext uri="{FF2B5EF4-FFF2-40B4-BE49-F238E27FC236}">
                <a16:creationId xmlns:a16="http://schemas.microsoft.com/office/drawing/2014/main" id="{D7D2237C-9CC0-1FC7-4A5D-963924C7858F}"/>
              </a:ext>
            </a:extLst>
          </p:cNvPr>
          <p:cNvSpPr txBox="1"/>
          <p:nvPr/>
        </p:nvSpPr>
        <p:spPr>
          <a:xfrm>
            <a:off x="1295400" y="2496776"/>
            <a:ext cx="6960325" cy="777905"/>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50" marR="363211" indent="-285750">
              <a:spcBef>
                <a:spcPts val="0"/>
              </a:spcBef>
              <a:spcAft>
                <a:spcPts val="0"/>
              </a:spcAft>
              <a:buFont typeface="Arial" panose="020B0604020202020204" pitchFamily="34" charset="0"/>
              <a:buChar char="•"/>
            </a:pPr>
            <a:r>
              <a:rPr lang="en-CA" sz="1650" dirty="0">
                <a:latin typeface="Trebuchet MS "/>
                <a:ea typeface="Arial" panose="020B0604020202020204" pitchFamily="34" charset="0"/>
              </a:rPr>
              <a:t>Please ensure that you review these student records and update their FTE values accordingly to ensure students are funded accurately. </a:t>
            </a:r>
          </a:p>
        </p:txBody>
      </p:sp>
      <p:sp>
        <p:nvSpPr>
          <p:cNvPr id="25" name="TextBox 24">
            <a:extLst>
              <a:ext uri="{FF2B5EF4-FFF2-40B4-BE49-F238E27FC236}">
                <a16:creationId xmlns:a16="http://schemas.microsoft.com/office/drawing/2014/main" id="{4C010BDB-DB98-E3CD-A471-E70AC821C479}"/>
              </a:ext>
            </a:extLst>
          </p:cNvPr>
          <p:cNvSpPr txBox="1"/>
          <p:nvPr/>
        </p:nvSpPr>
        <p:spPr>
          <a:xfrm>
            <a:off x="1298398" y="3326080"/>
            <a:ext cx="7044408" cy="777905"/>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50" marR="363211" indent="-285750">
              <a:spcBef>
                <a:spcPts val="0"/>
              </a:spcBef>
              <a:spcAft>
                <a:spcPts val="0"/>
              </a:spcAft>
              <a:buFont typeface="Arial" panose="020B0604020202020204" pitchFamily="34" charset="0"/>
              <a:buChar char="•"/>
            </a:pPr>
            <a:r>
              <a:rPr lang="en-CA" sz="1650" dirty="0">
                <a:latin typeface="Trebuchet MS "/>
                <a:cs typeface="Segoe UI Semilight" panose="020B0402040204020203" pitchFamily="34" charset="0"/>
              </a:rPr>
              <a:t>For one-on-one assistance, please contact ISC BC Agreement Services: </a:t>
            </a:r>
            <a:r>
              <a:rPr lang="en-CA" sz="1650" u="sng" dirty="0">
                <a:solidFill>
                  <a:srgbClr val="0000FF"/>
                </a:solidFill>
                <a:latin typeface="Trebuchet MS "/>
                <a:ea typeface="Arial" panose="020B0604020202020204" pitchFamily="34" charset="0"/>
                <a:hlinkClick r:id="rId3"/>
              </a:rPr>
              <a:t>bcfundingservices-cbservicesdefinancement@sac-isc.gc.ca</a:t>
            </a:r>
            <a:endParaRPr lang="en-US" sz="1650" dirty="0">
              <a:solidFill>
                <a:srgbClr val="2F5496"/>
              </a:solidFill>
              <a:latin typeface="Trebuchet MS "/>
              <a:cs typeface="Segoe UI Semilight" panose="020B0402040204020203" pitchFamily="34" charset="0"/>
            </a:endParaRPr>
          </a:p>
        </p:txBody>
      </p:sp>
      <p:grpSp>
        <p:nvGrpSpPr>
          <p:cNvPr id="3" name="Group 2">
            <a:extLst>
              <a:ext uri="{FF2B5EF4-FFF2-40B4-BE49-F238E27FC236}">
                <a16:creationId xmlns:a16="http://schemas.microsoft.com/office/drawing/2014/main" id="{449B3CCB-B851-40F0-5F0B-16BAA25051F4}"/>
              </a:ext>
            </a:extLst>
          </p:cNvPr>
          <p:cNvGrpSpPr/>
          <p:nvPr/>
        </p:nvGrpSpPr>
        <p:grpSpPr>
          <a:xfrm>
            <a:off x="7558088" y="3048776"/>
            <a:ext cx="1807338" cy="2574384"/>
            <a:chOff x="7130114" y="2254720"/>
            <a:chExt cx="2299605" cy="3275572"/>
          </a:xfrm>
        </p:grpSpPr>
        <p:sp>
          <p:nvSpPr>
            <p:cNvPr id="6" name="Right Triangle 5">
              <a:extLst>
                <a:ext uri="{FF2B5EF4-FFF2-40B4-BE49-F238E27FC236}">
                  <a16:creationId xmlns:a16="http://schemas.microsoft.com/office/drawing/2014/main" id="{563749E3-5505-99AC-0229-D93A78962033}"/>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7" name="Right Triangle 6">
              <a:extLst>
                <a:ext uri="{FF2B5EF4-FFF2-40B4-BE49-F238E27FC236}">
                  <a16:creationId xmlns:a16="http://schemas.microsoft.com/office/drawing/2014/main" id="{30905E52-CC8D-1534-DE1C-1E12F444AA6F}"/>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8" name="Right Triangle 7">
              <a:extLst>
                <a:ext uri="{FF2B5EF4-FFF2-40B4-BE49-F238E27FC236}">
                  <a16:creationId xmlns:a16="http://schemas.microsoft.com/office/drawing/2014/main" id="{3F9E0E08-DCFA-385B-2BEC-1443F1601D58}"/>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4" name="Slide Number Placeholder 3">
            <a:extLst>
              <a:ext uri="{FF2B5EF4-FFF2-40B4-BE49-F238E27FC236}">
                <a16:creationId xmlns:a16="http://schemas.microsoft.com/office/drawing/2014/main" id="{BEC6AE2C-6AC7-13BD-0752-639EBEECDBD3}"/>
              </a:ext>
            </a:extLst>
          </p:cNvPr>
          <p:cNvSpPr>
            <a:spLocks noGrp="1"/>
          </p:cNvSpPr>
          <p:nvPr>
            <p:ph type="sldNum" sz="quarter" idx="4"/>
          </p:nvPr>
        </p:nvSpPr>
        <p:spPr/>
        <p:txBody>
          <a:bodyPr/>
          <a:lstStyle/>
          <a:p>
            <a:pPr>
              <a:defRPr/>
            </a:pPr>
            <a:fld id="{E00B6E52-F07A-44C8-B7AE-D6EEC3D50429}" type="slidenum">
              <a:rPr lang="en-CA" smtClean="0"/>
              <a:pPr>
                <a:defRPr/>
              </a:pPr>
              <a:t>40</a:t>
            </a:fld>
            <a:endParaRPr lang="en-CA" dirty="0"/>
          </a:p>
        </p:txBody>
      </p:sp>
      <p:sp>
        <p:nvSpPr>
          <p:cNvPr id="2" name="Title 7">
            <a:extLst>
              <a:ext uri="{FF2B5EF4-FFF2-40B4-BE49-F238E27FC236}">
                <a16:creationId xmlns:a16="http://schemas.microsoft.com/office/drawing/2014/main" id="{C6DBFFFC-F306-F9ED-8CD4-4EE98D98CA9E}"/>
              </a:ext>
            </a:extLst>
          </p:cNvPr>
          <p:cNvSpPr txBox="1">
            <a:spLocks/>
          </p:cNvSpPr>
          <p:nvPr/>
        </p:nvSpPr>
        <p:spPr>
          <a:xfrm>
            <a:off x="1033538" y="790551"/>
            <a:ext cx="7484047" cy="1060028"/>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ts val="2475"/>
              </a:lnSpc>
            </a:pPr>
            <a:r>
              <a:rPr lang="en-US" sz="3000" kern="0" dirty="0">
                <a:solidFill>
                  <a:srgbClr val="2F5496"/>
                </a:solidFill>
                <a:latin typeface="Trebuchet MS" panose="020B0603020202020204" pitchFamily="34" charset="0"/>
              </a:rPr>
              <a:t>STUDENTS WITH GREATER THAN 1.0 FTE</a:t>
            </a:r>
          </a:p>
        </p:txBody>
      </p:sp>
    </p:spTree>
    <p:extLst>
      <p:ext uri="{BB962C8B-B14F-4D97-AF65-F5344CB8AC3E}">
        <p14:creationId xmlns:p14="http://schemas.microsoft.com/office/powerpoint/2010/main" val="1021163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000"/>
                                        <p:tgtEl>
                                          <p:spTgt spid="25"/>
                                        </p:tgtEl>
                                      </p:cBhvr>
                                    </p:animEffect>
                                    <p:anim calcmode="lin" valueType="num">
                                      <p:cBhvr>
                                        <p:cTn id="14" dur="1000" fill="hold"/>
                                        <p:tgtEl>
                                          <p:spTgt spid="25"/>
                                        </p:tgtEl>
                                        <p:attrNameLst>
                                          <p:attrName>ppt_x</p:attrName>
                                        </p:attrNameLst>
                                      </p:cBhvr>
                                      <p:tavLst>
                                        <p:tav tm="0">
                                          <p:val>
                                            <p:strVal val="#ppt_x"/>
                                          </p:val>
                                        </p:tav>
                                        <p:tav tm="100000">
                                          <p:val>
                                            <p:strVal val="#ppt_x"/>
                                          </p:val>
                                        </p:tav>
                                      </p:tavLst>
                                    </p:anim>
                                    <p:anim calcmode="lin" valueType="num">
                                      <p:cBhvr>
                                        <p:cTn id="1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ded Corner 19"/>
          <p:cNvSpPr/>
          <p:nvPr/>
        </p:nvSpPr>
        <p:spPr bwMode="auto">
          <a:xfrm>
            <a:off x="228600" y="1478907"/>
            <a:ext cx="4196903" cy="3232704"/>
          </a:xfrm>
          <a:prstGeom prst="roundRect">
            <a:avLst/>
          </a:prstGeom>
          <a:solidFill>
            <a:schemeClr val="bg2">
              <a:lumMod val="20000"/>
              <a:lumOff val="80000"/>
            </a:schemeClr>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19" name="Folded Corner 18"/>
          <p:cNvSpPr/>
          <p:nvPr/>
        </p:nvSpPr>
        <p:spPr bwMode="auto">
          <a:xfrm>
            <a:off x="4611612" y="1478907"/>
            <a:ext cx="4237924" cy="3399536"/>
          </a:xfrm>
          <a:prstGeom prst="roundRect">
            <a:avLst/>
          </a:prstGeom>
          <a:solidFill>
            <a:schemeClr val="bg2">
              <a:lumMod val="20000"/>
              <a:lumOff val="80000"/>
            </a:schemeClr>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12" name="Title 7"/>
          <p:cNvSpPr txBox="1">
            <a:spLocks/>
          </p:cNvSpPr>
          <p:nvPr/>
        </p:nvSpPr>
        <p:spPr>
          <a:xfrm>
            <a:off x="264420" y="361101"/>
            <a:ext cx="4840980" cy="324275"/>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endParaRPr lang="en-US" sz="3000" kern="0" dirty="0">
              <a:solidFill>
                <a:srgbClr val="2F5496"/>
              </a:solidFill>
              <a:latin typeface="Trebuchet MS" panose="020B0603020202020204" pitchFamily="34" charset="0"/>
            </a:endParaRPr>
          </a:p>
        </p:txBody>
      </p:sp>
      <p:sp>
        <p:nvSpPr>
          <p:cNvPr id="9" name="Rectangle: Rounded Corners 8"/>
          <p:cNvSpPr/>
          <p:nvPr/>
        </p:nvSpPr>
        <p:spPr bwMode="auto">
          <a:xfrm>
            <a:off x="228600" y="164592"/>
            <a:ext cx="8686800" cy="685800"/>
          </a:xfrm>
          <a:prstGeom prst="roundRect">
            <a:avLst/>
          </a:prstGeom>
          <a:solidFill>
            <a:srgbClr val="2F5496"/>
          </a:solidFill>
          <a:ln w="3175"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90496" indent="-190496" algn="ctr">
              <a:lnSpc>
                <a:spcPct val="100000"/>
              </a:lnSpc>
              <a:spcAft>
                <a:spcPts val="0"/>
              </a:spcAft>
              <a:tabLst>
                <a:tab pos="5714858" algn="l"/>
              </a:tabLst>
            </a:pPr>
            <a:r>
              <a:rPr lang="en-US" sz="3000" b="1" dirty="0">
                <a:solidFill>
                  <a:schemeClr val="bg1"/>
                </a:solidFill>
                <a:latin typeface="Trebuchet MS "/>
                <a:ea typeface="Tahoma" panose="020B0604030504040204" pitchFamily="34" charset="0"/>
                <a:cs typeface="Tahoma" panose="020B0604030504040204" pitchFamily="34" charset="0"/>
              </a:rPr>
              <a:t>ONLINE LEARNING VS. HOMESCHOOLING</a:t>
            </a:r>
          </a:p>
        </p:txBody>
      </p:sp>
      <p:sp>
        <p:nvSpPr>
          <p:cNvPr id="11" name="Rectangle 10"/>
          <p:cNvSpPr/>
          <p:nvPr/>
        </p:nvSpPr>
        <p:spPr>
          <a:xfrm>
            <a:off x="109235" y="1536808"/>
            <a:ext cx="4371514" cy="341632"/>
          </a:xfrm>
          <a:prstGeom prst="rect">
            <a:avLst/>
          </a:prstGeom>
        </p:spPr>
        <p:txBody>
          <a:bodyPr wrap="square">
            <a:spAutoFit/>
          </a:bodyPr>
          <a:lstStyle/>
          <a:p>
            <a:pPr algn="ctr"/>
            <a:r>
              <a:rPr lang="en-US" b="1" dirty="0">
                <a:solidFill>
                  <a:srgbClr val="2F5496"/>
                </a:solidFill>
                <a:latin typeface="Trebuchet MS" panose="020B0603020202020204" pitchFamily="34" charset="0"/>
                <a:ea typeface="Tahoma" panose="020B0604030504040204" pitchFamily="34" charset="0"/>
                <a:cs typeface="Segoe UI Semilight" panose="020B0402040204020203" pitchFamily="34" charset="0"/>
              </a:rPr>
              <a:t>Online Learning</a:t>
            </a:r>
          </a:p>
        </p:txBody>
      </p:sp>
      <p:sp>
        <p:nvSpPr>
          <p:cNvPr id="13" name="Rectangle 12"/>
          <p:cNvSpPr/>
          <p:nvPr/>
        </p:nvSpPr>
        <p:spPr>
          <a:xfrm>
            <a:off x="5016074" y="1536808"/>
            <a:ext cx="3429000" cy="341632"/>
          </a:xfrm>
          <a:prstGeom prst="rect">
            <a:avLst/>
          </a:prstGeom>
        </p:spPr>
        <p:txBody>
          <a:bodyPr wrap="square">
            <a:spAutoFit/>
          </a:bodyPr>
          <a:lstStyle/>
          <a:p>
            <a:pPr algn="ctr"/>
            <a:r>
              <a:rPr lang="en-US" b="1" dirty="0">
                <a:solidFill>
                  <a:srgbClr val="2F5496"/>
                </a:solidFill>
                <a:latin typeface="Trebuchet MS" panose="020B0603020202020204" pitchFamily="34" charset="0"/>
                <a:ea typeface="Tahoma" panose="020B0604030504040204" pitchFamily="34" charset="0"/>
                <a:cs typeface="Segoe UI Semilight" panose="020B0402040204020203" pitchFamily="34" charset="0"/>
              </a:rPr>
              <a:t>Homeschooling</a:t>
            </a:r>
          </a:p>
        </p:txBody>
      </p:sp>
      <p:sp>
        <p:nvSpPr>
          <p:cNvPr id="3" name="Rectangle 2"/>
          <p:cNvSpPr/>
          <p:nvPr/>
        </p:nvSpPr>
        <p:spPr>
          <a:xfrm>
            <a:off x="311697" y="1922385"/>
            <a:ext cx="4113806" cy="2685351"/>
          </a:xfrm>
          <a:prstGeom prst="rect">
            <a:avLst/>
          </a:prstGeom>
        </p:spPr>
        <p:txBody>
          <a:bodyPr wrap="square">
            <a:spAutoFit/>
          </a:bodyPr>
          <a:lstStyle/>
          <a:p>
            <a:pPr marL="257175" indent="-257175">
              <a:spcBef>
                <a:spcPts val="0"/>
              </a:spcBef>
              <a:spcAft>
                <a:spcPts val="800"/>
              </a:spcAft>
              <a:buFont typeface="Arial" panose="020B0604020202020204" pitchFamily="34" charset="0"/>
              <a:buChar char="•"/>
            </a:pPr>
            <a:r>
              <a:rPr lang="en-US" sz="1500" dirty="0">
                <a:solidFill>
                  <a:srgbClr val="212121"/>
                </a:solidFill>
                <a:latin typeface="Trebuchet MS "/>
                <a:cs typeface="Segoe UI Semilight" panose="020B0402040204020203" pitchFamily="34" charset="0"/>
              </a:rPr>
              <a:t>A method of instruction that relies primarily on communication between students &amp; teachers through the internet</a:t>
            </a:r>
          </a:p>
          <a:p>
            <a:pPr marL="257175" indent="-257175">
              <a:spcBef>
                <a:spcPts val="0"/>
              </a:spcBef>
              <a:spcAft>
                <a:spcPts val="800"/>
              </a:spcAft>
              <a:buFont typeface="Arial" panose="020B0604020202020204" pitchFamily="34" charset="0"/>
              <a:buChar char="•"/>
            </a:pPr>
            <a:r>
              <a:rPr lang="en-CA" sz="1500" dirty="0">
                <a:solidFill>
                  <a:srgbClr val="212121"/>
                </a:solidFill>
                <a:latin typeface="Trebuchet MS "/>
                <a:cs typeface="Segoe UI Semilight" panose="020B0402040204020203" pitchFamily="34" charset="0"/>
              </a:rPr>
              <a:t>Delivery of BC curriculum is overseen by a </a:t>
            </a:r>
            <a:r>
              <a:rPr lang="en-CA" sz="1500" dirty="0">
                <a:latin typeface="Trebuchet MS "/>
                <a:cs typeface="Segoe UI Semilight" panose="020B0402040204020203" pitchFamily="34" charset="0"/>
              </a:rPr>
              <a:t>BC</a:t>
            </a:r>
            <a:r>
              <a:rPr lang="en-CA" sz="1500" dirty="0">
                <a:solidFill>
                  <a:srgbClr val="FF0000"/>
                </a:solidFill>
                <a:latin typeface="Trebuchet MS "/>
                <a:cs typeface="Segoe UI Semilight" panose="020B0402040204020203" pitchFamily="34" charset="0"/>
              </a:rPr>
              <a:t> </a:t>
            </a:r>
            <a:r>
              <a:rPr lang="en-CA" sz="1500" dirty="0">
                <a:solidFill>
                  <a:srgbClr val="212121"/>
                </a:solidFill>
                <a:latin typeface="Trebuchet MS "/>
                <a:cs typeface="Segoe UI Semilight" panose="020B0402040204020203" pitchFamily="34" charset="0"/>
              </a:rPr>
              <a:t>certified teacher or letter of permission holder</a:t>
            </a:r>
          </a:p>
          <a:p>
            <a:pPr marL="257175" indent="-257175">
              <a:spcBef>
                <a:spcPts val="0"/>
              </a:spcBef>
              <a:spcAft>
                <a:spcPts val="800"/>
              </a:spcAft>
              <a:buFont typeface="Arial" panose="020B0604020202020204" pitchFamily="34" charset="0"/>
              <a:buChar char="•"/>
            </a:pPr>
            <a:r>
              <a:rPr lang="en-CA" sz="1500" dirty="0">
                <a:solidFill>
                  <a:srgbClr val="212121"/>
                </a:solidFill>
                <a:latin typeface="Trebuchet MS "/>
                <a:cs typeface="Segoe UI Semilight" panose="020B0402040204020203" pitchFamily="34" charset="0"/>
              </a:rPr>
              <a:t>Programming delivered by a Provincial Online Learning School or District Online Learning School </a:t>
            </a:r>
          </a:p>
          <a:p>
            <a:pPr marL="257175" indent="-257175">
              <a:spcBef>
                <a:spcPts val="0"/>
              </a:spcBef>
              <a:spcAft>
                <a:spcPts val="800"/>
              </a:spcAft>
              <a:buFont typeface="Arial" panose="020B0604020202020204" pitchFamily="34" charset="0"/>
              <a:buChar char="•"/>
            </a:pPr>
            <a:r>
              <a:rPr lang="en-CA" sz="1500" dirty="0">
                <a:solidFill>
                  <a:srgbClr val="212121"/>
                </a:solidFill>
                <a:latin typeface="Trebuchet MS "/>
                <a:cs typeface="Segoe UI Semilight" panose="020B0402040204020203" pitchFamily="34" charset="0"/>
              </a:rPr>
              <a:t>First Nation Schools may offer online/blended learning to their students</a:t>
            </a:r>
            <a:endParaRPr lang="en-CA" sz="1500" dirty="0">
              <a:solidFill>
                <a:srgbClr val="FF0000"/>
              </a:solidFill>
              <a:latin typeface="Trebuchet MS "/>
              <a:cs typeface="Segoe UI Semilight" panose="020B0402040204020203" pitchFamily="34" charset="0"/>
            </a:endParaRPr>
          </a:p>
        </p:txBody>
      </p:sp>
      <p:sp>
        <p:nvSpPr>
          <p:cNvPr id="4" name="Rectangle 3"/>
          <p:cNvSpPr/>
          <p:nvPr/>
        </p:nvSpPr>
        <p:spPr>
          <a:xfrm>
            <a:off x="4611612" y="1880595"/>
            <a:ext cx="4308454" cy="2920800"/>
          </a:xfrm>
          <a:prstGeom prst="rect">
            <a:avLst/>
          </a:prstGeom>
        </p:spPr>
        <p:txBody>
          <a:bodyPr wrap="square">
            <a:spAutoFit/>
          </a:bodyPr>
          <a:lstStyle/>
          <a:p>
            <a:pPr marL="285743" indent="-285743">
              <a:spcBef>
                <a:spcPts val="0"/>
              </a:spcBef>
              <a:spcAft>
                <a:spcPts val="800"/>
              </a:spcAft>
              <a:buFont typeface="Arial" panose="020B0604020202020204" pitchFamily="34" charset="0"/>
              <a:buChar char="•"/>
            </a:pPr>
            <a:r>
              <a:rPr lang="en-US" sz="1400" dirty="0">
                <a:solidFill>
                  <a:srgbClr val="31333B"/>
                </a:solidFill>
                <a:latin typeface="Trebuchet MS "/>
                <a:cs typeface="Segoe UI Semilight" panose="020B0402040204020203" pitchFamily="34" charset="0"/>
              </a:rPr>
              <a:t>An alternative education program outside the BC K-12 education system</a:t>
            </a:r>
          </a:p>
          <a:p>
            <a:pPr marL="285743" indent="-285743">
              <a:spcBef>
                <a:spcPts val="0"/>
              </a:spcBef>
              <a:spcAft>
                <a:spcPts val="800"/>
              </a:spcAft>
              <a:buFont typeface="Arial" panose="020B0604020202020204" pitchFamily="34" charset="0"/>
              <a:buChar char="•"/>
            </a:pPr>
            <a:r>
              <a:rPr lang="en-US" sz="1400" dirty="0">
                <a:solidFill>
                  <a:srgbClr val="31333B"/>
                </a:solidFill>
                <a:latin typeface="Trebuchet MS "/>
                <a:cs typeface="Segoe UI Semilight" panose="020B0402040204020203" pitchFamily="34" charset="0"/>
              </a:rPr>
              <a:t>Parent/guardian is responsible for providing the educational program (not supervised by BC-certified teacher or inspected by the Ministry)</a:t>
            </a:r>
          </a:p>
          <a:p>
            <a:pPr marL="285743" indent="-285743">
              <a:spcBef>
                <a:spcPts val="0"/>
              </a:spcBef>
              <a:spcAft>
                <a:spcPts val="800"/>
              </a:spcAft>
              <a:buFont typeface="Arial" panose="020B0604020202020204" pitchFamily="34" charset="0"/>
              <a:buChar char="•"/>
            </a:pPr>
            <a:r>
              <a:rPr lang="en-US" sz="1400" dirty="0">
                <a:solidFill>
                  <a:srgbClr val="31333B"/>
                </a:solidFill>
                <a:latin typeface="Trebuchet MS "/>
                <a:cs typeface="Segoe UI Semilight" panose="020B0402040204020203" pitchFamily="34" charset="0"/>
              </a:rPr>
              <a:t>Parents are required to </a:t>
            </a:r>
            <a:r>
              <a:rPr lang="en-US" sz="1400" i="1" dirty="0">
                <a:solidFill>
                  <a:srgbClr val="31333B"/>
                </a:solidFill>
                <a:latin typeface="Trebuchet MS "/>
                <a:cs typeface="Segoe UI Semilight" panose="020B0402040204020203" pitchFamily="34" charset="0"/>
              </a:rPr>
              <a:t>register</a:t>
            </a:r>
            <a:r>
              <a:rPr lang="en-US" sz="1400" dirty="0">
                <a:solidFill>
                  <a:srgbClr val="31333B"/>
                </a:solidFill>
                <a:latin typeface="Trebuchet MS "/>
                <a:cs typeface="Segoe UI Semilight" panose="020B0402040204020203" pitchFamily="34" charset="0"/>
              </a:rPr>
              <a:t> their homeschooled children with a public, Independent (private), or First Nation school (</a:t>
            </a:r>
            <a:r>
              <a:rPr lang="en-US" sz="1400" i="1" dirty="0">
                <a:solidFill>
                  <a:srgbClr val="31333B"/>
                </a:solidFill>
                <a:latin typeface="Trebuchet MS "/>
                <a:cs typeface="Segoe UI Semilight" panose="020B0402040204020203" pitchFamily="34" charset="0"/>
              </a:rPr>
              <a:t>registering is not the same as enrolling</a:t>
            </a:r>
            <a:r>
              <a:rPr lang="en-US" sz="1400" dirty="0">
                <a:solidFill>
                  <a:srgbClr val="31333B"/>
                </a:solidFill>
                <a:latin typeface="Trebuchet MS "/>
                <a:cs typeface="Segoe UI Semilight" panose="020B0402040204020203" pitchFamily="34" charset="0"/>
              </a:rPr>
              <a:t>)</a:t>
            </a:r>
          </a:p>
          <a:p>
            <a:pPr marL="285743" indent="-285743">
              <a:spcBef>
                <a:spcPts val="0"/>
              </a:spcBef>
              <a:spcAft>
                <a:spcPts val="800"/>
              </a:spcAft>
              <a:buFont typeface="Arial" panose="020B0604020202020204" pitchFamily="34" charset="0"/>
              <a:buChar char="•"/>
            </a:pPr>
            <a:r>
              <a:rPr lang="en-US" sz="1400" dirty="0">
                <a:solidFill>
                  <a:srgbClr val="31333B"/>
                </a:solidFill>
                <a:latin typeface="Trebuchet MS "/>
                <a:cs typeface="Segoe UI Semilight" panose="020B0402040204020203" pitchFamily="34" charset="0"/>
              </a:rPr>
              <a:t>Students are eligible for 0.0625 FTE funding and reported as “Home Schooled” under “Method of Delivery” in EIS (</a:t>
            </a:r>
            <a:r>
              <a:rPr lang="en-US" sz="1400" i="1" dirty="0">
                <a:solidFill>
                  <a:srgbClr val="31333B"/>
                </a:solidFill>
                <a:latin typeface="Trebuchet MS "/>
                <a:cs typeface="Segoe UI Semilight" panose="020B0402040204020203" pitchFamily="34" charset="0"/>
              </a:rPr>
              <a:t>should be “enrolled” under their registering school</a:t>
            </a:r>
            <a:r>
              <a:rPr lang="en-US" sz="1400" dirty="0">
                <a:solidFill>
                  <a:srgbClr val="31333B"/>
                </a:solidFill>
                <a:latin typeface="Trebuchet MS "/>
                <a:cs typeface="Segoe UI Semilight" panose="020B0402040204020203" pitchFamily="34" charset="0"/>
              </a:rPr>
              <a:t>)</a:t>
            </a:r>
            <a:endParaRPr lang="en-CA" sz="1400" dirty="0">
              <a:solidFill>
                <a:srgbClr val="31333B"/>
              </a:solidFill>
              <a:latin typeface="Trebuchet MS "/>
              <a:cs typeface="Segoe UI Semilight" panose="020B0402040204020203" pitchFamily="34" charset="0"/>
            </a:endParaRPr>
          </a:p>
        </p:txBody>
      </p:sp>
      <p:sp>
        <p:nvSpPr>
          <p:cNvPr id="17" name="Rectangle 16">
            <a:extLst>
              <a:ext uri="{FF2B5EF4-FFF2-40B4-BE49-F238E27FC236}">
                <a16:creationId xmlns:a16="http://schemas.microsoft.com/office/drawing/2014/main" id="{98D1C5E6-D06F-1040-976C-9B73F6936D21}"/>
              </a:ext>
            </a:extLst>
          </p:cNvPr>
          <p:cNvSpPr/>
          <p:nvPr/>
        </p:nvSpPr>
        <p:spPr>
          <a:xfrm>
            <a:off x="454320" y="924584"/>
            <a:ext cx="8314584" cy="480131"/>
          </a:xfrm>
          <a:prstGeom prst="rect">
            <a:avLst/>
          </a:prstGeom>
          <a:noFill/>
          <a:ln>
            <a:noFill/>
          </a:ln>
        </p:spPr>
        <p:txBody>
          <a:bodyPr wrap="square">
            <a:spAutoFit/>
          </a:bodyPr>
          <a:lstStyle/>
          <a:p>
            <a:pPr algn="ctr">
              <a:spcBef>
                <a:spcPts val="0"/>
              </a:spcBef>
              <a:spcAft>
                <a:spcPts val="800"/>
              </a:spcAft>
            </a:pPr>
            <a:r>
              <a:rPr lang="en-CA" sz="1400" dirty="0">
                <a:solidFill>
                  <a:srgbClr val="3167A9"/>
                </a:solidFill>
                <a:latin typeface="Trebuchet MS "/>
                <a:cs typeface="Segoe UI Semilight" panose="020B0402040204020203" pitchFamily="34" charset="0"/>
              </a:rPr>
              <a:t>ISC encourages First Nations to connect with their respective school districts to develop a plan for where students will carry out their learning to ensure students are fully supported.</a:t>
            </a:r>
          </a:p>
        </p:txBody>
      </p:sp>
      <p:sp>
        <p:nvSpPr>
          <p:cNvPr id="5" name="Slide Number Placeholder 4">
            <a:extLst>
              <a:ext uri="{FF2B5EF4-FFF2-40B4-BE49-F238E27FC236}">
                <a16:creationId xmlns:a16="http://schemas.microsoft.com/office/drawing/2014/main" id="{7F395513-57CE-7C27-F72B-7198970795F1}"/>
              </a:ext>
            </a:extLst>
          </p:cNvPr>
          <p:cNvSpPr>
            <a:spLocks noGrp="1"/>
          </p:cNvSpPr>
          <p:nvPr>
            <p:ph type="sldNum" sz="quarter" idx="4"/>
          </p:nvPr>
        </p:nvSpPr>
        <p:spPr/>
        <p:txBody>
          <a:bodyPr/>
          <a:lstStyle/>
          <a:p>
            <a:pPr>
              <a:defRPr/>
            </a:pPr>
            <a:fld id="{E00B6E52-F07A-44C8-B7AE-D6EEC3D50429}" type="slidenum">
              <a:rPr lang="en-CA" smtClean="0"/>
              <a:pPr>
                <a:defRPr/>
              </a:pPr>
              <a:t>41</a:t>
            </a:fld>
            <a:endParaRPr lang="en-CA" dirty="0"/>
          </a:p>
        </p:txBody>
      </p:sp>
    </p:spTree>
    <p:extLst>
      <p:ext uri="{BB962C8B-B14F-4D97-AF65-F5344CB8AC3E}">
        <p14:creationId xmlns:p14="http://schemas.microsoft.com/office/powerpoint/2010/main" val="280930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up)">
                                      <p:cBhvr>
                                        <p:cTn id="11" dur="1000"/>
                                        <p:tgtEl>
                                          <p:spTgt spid="3">
                                            <p:txEl>
                                              <p:pRg st="1" end="1"/>
                                            </p:txEl>
                                          </p:spTgt>
                                        </p:tgtEl>
                                      </p:cBhvr>
                                    </p:animEffect>
                                  </p:childTnLst>
                                </p:cTn>
                              </p:par>
                            </p:childTnLst>
                          </p:cTn>
                        </p:par>
                        <p:par>
                          <p:cTn id="12" fill="hold">
                            <p:stCondLst>
                              <p:cond delay="2000"/>
                            </p:stCondLst>
                            <p:childTnLst>
                              <p:par>
                                <p:cTn id="13" presetID="22" presetClass="entr" presetSubtype="1"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up)">
                                      <p:cBhvr>
                                        <p:cTn id="15" dur="500"/>
                                        <p:tgtEl>
                                          <p:spTgt spid="3">
                                            <p:txEl>
                                              <p:pRg st="2" end="2"/>
                                            </p:txEl>
                                          </p:spTgt>
                                        </p:tgtEl>
                                      </p:cBhvr>
                                    </p:animEffect>
                                  </p:childTnLst>
                                </p:cTn>
                              </p:par>
                            </p:childTnLst>
                          </p:cTn>
                        </p:par>
                        <p:par>
                          <p:cTn id="16" fill="hold">
                            <p:stCondLst>
                              <p:cond delay="2500"/>
                            </p:stCondLst>
                            <p:childTnLst>
                              <p:par>
                                <p:cTn id="17" presetID="22" presetClass="entr" presetSubtype="1"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up)">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wipe(up)">
                                      <p:cBhvr>
                                        <p:cTn id="24" dur="10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4">
                                            <p:txEl>
                                              <p:pRg st="1" end="1"/>
                                            </p:txEl>
                                          </p:spTgt>
                                        </p:tgtEl>
                                        <p:attrNameLst>
                                          <p:attrName>style.visibility</p:attrName>
                                        </p:attrNameLst>
                                      </p:cBhvr>
                                      <p:to>
                                        <p:strVal val="visible"/>
                                      </p:to>
                                    </p:set>
                                    <p:animEffect transition="in" filter="wipe(up)">
                                      <p:cBhvr>
                                        <p:cTn id="29" dur="1000"/>
                                        <p:tgtEl>
                                          <p:spTgt spid="4">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nodeType="clickEffect">
                                  <p:stCondLst>
                                    <p:cond delay="0"/>
                                  </p:stCondLst>
                                  <p:childTnLst>
                                    <p:set>
                                      <p:cBhvr>
                                        <p:cTn id="33" dur="1" fill="hold">
                                          <p:stCondLst>
                                            <p:cond delay="0"/>
                                          </p:stCondLst>
                                        </p:cTn>
                                        <p:tgtEl>
                                          <p:spTgt spid="4">
                                            <p:txEl>
                                              <p:pRg st="2" end="2"/>
                                            </p:txEl>
                                          </p:spTgt>
                                        </p:tgtEl>
                                        <p:attrNameLst>
                                          <p:attrName>style.visibility</p:attrName>
                                        </p:attrNameLst>
                                      </p:cBhvr>
                                      <p:to>
                                        <p:strVal val="visible"/>
                                      </p:to>
                                    </p:set>
                                    <p:animEffect transition="in" filter="wipe(up)">
                                      <p:cBhvr>
                                        <p:cTn id="34" dur="1000"/>
                                        <p:tgtEl>
                                          <p:spTgt spid="4">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nodeType="click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animEffect transition="in" filter="wipe(up)">
                                      <p:cBhvr>
                                        <p:cTn id="39" dur="1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701782" y="0"/>
            <a:ext cx="5423815" cy="5143500"/>
          </a:xfrm>
          <a:prstGeom prst="rect">
            <a:avLst/>
          </a:prstGeom>
          <a:solidFill>
            <a:schemeClr val="bg1"/>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2" name="Title 7"/>
          <p:cNvSpPr txBox="1">
            <a:spLocks/>
          </p:cNvSpPr>
          <p:nvPr/>
        </p:nvSpPr>
        <p:spPr>
          <a:xfrm>
            <a:off x="264420" y="513501"/>
            <a:ext cx="4840980" cy="32427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sz="3000" kern="0" dirty="0">
              <a:solidFill>
                <a:srgbClr val="2F5496"/>
              </a:solidFill>
              <a:latin typeface="Trebuchet MS" panose="020B0603020202020204" pitchFamily="34" charset="0"/>
            </a:endParaRPr>
          </a:p>
        </p:txBody>
      </p:sp>
      <p:sp>
        <p:nvSpPr>
          <p:cNvPr id="3" name="Rectangular Callout 2"/>
          <p:cNvSpPr/>
          <p:nvPr/>
        </p:nvSpPr>
        <p:spPr>
          <a:xfrm>
            <a:off x="4051489" y="718974"/>
            <a:ext cx="4724400" cy="784830"/>
          </a:xfrm>
          <a:prstGeom prst="wedgeRectCallou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2500" b="1" kern="0" dirty="0">
                <a:solidFill>
                  <a:srgbClr val="2F5496"/>
                </a:solidFill>
                <a:latin typeface="Trebuchet MS" panose="020B0603020202020204" pitchFamily="34" charset="0"/>
              </a:rPr>
              <a:t>WHICH FIRST NATION SHOULD BE CLAIMING THE STUDENT?</a:t>
            </a:r>
          </a:p>
        </p:txBody>
      </p:sp>
      <p:sp>
        <p:nvSpPr>
          <p:cNvPr id="4" name="Rounded Rectangular Callout 3"/>
          <p:cNvSpPr/>
          <p:nvPr/>
        </p:nvSpPr>
        <p:spPr bwMode="auto">
          <a:xfrm>
            <a:off x="668446" y="548886"/>
            <a:ext cx="2667000" cy="1657775"/>
          </a:xfrm>
          <a:prstGeom prst="wedgeRoundRectCallout">
            <a:avLst/>
          </a:prstGeom>
          <a:solidFill>
            <a:srgbClr val="FFFFFF"/>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tabLst>
                <a:tab pos="5714858" algn="l"/>
              </a:tabLst>
            </a:pPr>
            <a:endParaRPr lang="en-US" sz="3500" dirty="0">
              <a:solidFill>
                <a:srgbClr val="2F5496"/>
              </a:solidFill>
              <a:latin typeface="Trebuchet MS" panose="020B0603020202020204" pitchFamily="34" charset="0"/>
              <a:ea typeface="Tahoma" panose="020B0604030504040204" pitchFamily="34" charset="0"/>
              <a:cs typeface="Tahoma" panose="020B0604030504040204" pitchFamily="34" charset="0"/>
            </a:endParaRPr>
          </a:p>
        </p:txBody>
      </p:sp>
      <p:sp>
        <p:nvSpPr>
          <p:cNvPr id="5" name="Rectangle 4"/>
          <p:cNvSpPr/>
          <p:nvPr/>
        </p:nvSpPr>
        <p:spPr>
          <a:xfrm>
            <a:off x="1034781" y="675638"/>
            <a:ext cx="1934329" cy="133882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3000" dirty="0">
                <a:solidFill>
                  <a:srgbClr val="2F5496"/>
                </a:solidFill>
                <a:latin typeface="Trebuchet MS" panose="020B0603020202020204" pitchFamily="34" charset="0"/>
                <a:ea typeface="Tahoma" panose="020B0604030504040204" pitchFamily="34" charset="0"/>
                <a:cs typeface="Tahoma" panose="020B0604030504040204" pitchFamily="34" charset="0"/>
              </a:rPr>
              <a:t>I have a student who is…</a:t>
            </a:r>
            <a:endParaRPr lang="en-US" sz="3000" dirty="0"/>
          </a:p>
        </p:txBody>
      </p:sp>
      <p:sp>
        <p:nvSpPr>
          <p:cNvPr id="8" name="Rectangle 7"/>
          <p:cNvSpPr/>
          <p:nvPr/>
        </p:nvSpPr>
        <p:spPr>
          <a:xfrm>
            <a:off x="194735" y="2509171"/>
            <a:ext cx="3328868" cy="1869743"/>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spcBef>
                <a:spcPts val="300"/>
              </a:spcBef>
              <a:spcAft>
                <a:spcPts val="600"/>
              </a:spcAft>
              <a:buFont typeface="Arial" panose="020B0604020202020204" pitchFamily="34" charset="0"/>
              <a:buChar char="•"/>
            </a:pPr>
            <a:r>
              <a:rPr lang="en-US" dirty="0">
                <a:solidFill>
                  <a:schemeClr val="tx2">
                    <a:lumMod val="50000"/>
                  </a:schemeClr>
                </a:solidFill>
                <a:latin typeface="Trebuchet MS "/>
                <a:ea typeface="Times New Roman" panose="02020603050405020304" pitchFamily="18" charset="0"/>
                <a:cs typeface="Segoe UI Semilight" panose="020B0402040204020203" pitchFamily="34" charset="0"/>
              </a:rPr>
              <a:t>Ordinarily resident on reserve, different from their Band of Origin </a:t>
            </a:r>
          </a:p>
          <a:p>
            <a:pPr marL="285743" indent="-285743">
              <a:lnSpc>
                <a:spcPct val="100000"/>
              </a:lnSpc>
              <a:spcBef>
                <a:spcPts val="300"/>
              </a:spcBef>
              <a:spcAft>
                <a:spcPts val="600"/>
              </a:spcAft>
              <a:buFont typeface="Arial" panose="020B0604020202020204" pitchFamily="34" charset="0"/>
              <a:buChar char="•"/>
            </a:pPr>
            <a:r>
              <a:rPr lang="en-US" dirty="0">
                <a:solidFill>
                  <a:schemeClr val="tx2">
                    <a:lumMod val="50000"/>
                  </a:schemeClr>
                </a:solidFill>
                <a:latin typeface="Trebuchet MS "/>
                <a:ea typeface="Times New Roman" panose="02020603050405020304" pitchFamily="18" charset="0"/>
                <a:cs typeface="Segoe UI Semilight" panose="020B0402040204020203" pitchFamily="34" charset="0"/>
              </a:rPr>
              <a:t>Attending a public or non-First Nation Independent School off-reserve </a:t>
            </a:r>
          </a:p>
        </p:txBody>
      </p:sp>
      <p:sp>
        <p:nvSpPr>
          <p:cNvPr id="6" name="Rectangle 5"/>
          <p:cNvSpPr/>
          <p:nvPr/>
        </p:nvSpPr>
        <p:spPr>
          <a:xfrm>
            <a:off x="4051489" y="1601478"/>
            <a:ext cx="4572000" cy="2751522"/>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eaLnBrk="0" hangingPunct="0">
              <a:lnSpc>
                <a:spcPct val="100000"/>
              </a:lnSpc>
              <a:spcBef>
                <a:spcPct val="30000"/>
              </a:spcBef>
              <a:spcAft>
                <a:spcPct val="0"/>
              </a:spcAft>
              <a:defRPr/>
            </a:pPr>
            <a:r>
              <a:rPr lang="en-US" dirty="0">
                <a:solidFill>
                  <a:schemeClr val="tx2">
                    <a:lumMod val="50000"/>
                  </a:schemeClr>
                </a:solidFill>
                <a:latin typeface="Trebuchet MS "/>
                <a:cs typeface="Segoe UI Semilight" panose="020B0402040204020203" pitchFamily="34" charset="0"/>
              </a:rPr>
              <a:t>The First Nation where the student is ordinarily resident (or “Band of Residence”) should report the student on the Nominal Roll. </a:t>
            </a:r>
          </a:p>
          <a:p>
            <a:pPr eaLnBrk="0" hangingPunct="0">
              <a:lnSpc>
                <a:spcPct val="100000"/>
              </a:lnSpc>
              <a:spcBef>
                <a:spcPct val="30000"/>
              </a:spcBef>
              <a:spcAft>
                <a:spcPct val="0"/>
              </a:spcAft>
              <a:defRPr/>
            </a:pPr>
            <a:endParaRPr lang="en-US" dirty="0">
              <a:solidFill>
                <a:schemeClr val="tx2">
                  <a:lumMod val="50000"/>
                </a:schemeClr>
              </a:solidFill>
              <a:latin typeface="Trebuchet MS "/>
              <a:cs typeface="Segoe UI Semilight" panose="020B0402040204020203" pitchFamily="34" charset="0"/>
            </a:endParaRPr>
          </a:p>
          <a:p>
            <a:pPr eaLnBrk="0" hangingPunct="0">
              <a:lnSpc>
                <a:spcPct val="100000"/>
              </a:lnSpc>
              <a:spcBef>
                <a:spcPct val="30000"/>
              </a:spcBef>
              <a:spcAft>
                <a:spcPct val="0"/>
              </a:spcAft>
              <a:defRPr/>
            </a:pPr>
            <a:r>
              <a:rPr lang="en-US" dirty="0">
                <a:solidFill>
                  <a:schemeClr val="tx2">
                    <a:lumMod val="50000"/>
                  </a:schemeClr>
                </a:solidFill>
                <a:latin typeface="Trebuchet MS "/>
                <a:cs typeface="Segoe UI Semilight" panose="020B0402040204020203" pitchFamily="34" charset="0"/>
              </a:rPr>
              <a:t>The Band of Residence will administer the tuition funds (based on the First Nations Student Rate) if there is a Local Education Agreement (LEA) in place. </a:t>
            </a:r>
          </a:p>
        </p:txBody>
      </p:sp>
      <p:sp>
        <p:nvSpPr>
          <p:cNvPr id="10" name="TextBox 9"/>
          <p:cNvSpPr txBox="1"/>
          <p:nvPr/>
        </p:nvSpPr>
        <p:spPr>
          <a:xfrm>
            <a:off x="194734" y="172718"/>
            <a:ext cx="1375881" cy="341632"/>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b="1" dirty="0">
                <a:solidFill>
                  <a:schemeClr val="tx2">
                    <a:lumMod val="50000"/>
                  </a:schemeClr>
                </a:solidFill>
                <a:latin typeface="+mj-lt"/>
                <a:cs typeface="Segoe UI Semilight" panose="020B0402040204020203" pitchFamily="34" charset="0"/>
              </a:rPr>
              <a:t>Scenario 2</a:t>
            </a:r>
          </a:p>
        </p:txBody>
      </p:sp>
      <p:grpSp>
        <p:nvGrpSpPr>
          <p:cNvPr id="7" name="Group 6">
            <a:extLst>
              <a:ext uri="{FF2B5EF4-FFF2-40B4-BE49-F238E27FC236}">
                <a16:creationId xmlns:a16="http://schemas.microsoft.com/office/drawing/2014/main" id="{E8485CFF-B4F5-3882-E19E-2C89CB4B9C2D}"/>
              </a:ext>
            </a:extLst>
          </p:cNvPr>
          <p:cNvGrpSpPr/>
          <p:nvPr/>
        </p:nvGrpSpPr>
        <p:grpSpPr>
          <a:xfrm>
            <a:off x="8391489" y="3027994"/>
            <a:ext cx="973933" cy="2513996"/>
            <a:chOff x="8190514" y="2254720"/>
            <a:chExt cx="1239205" cy="3198736"/>
          </a:xfrm>
        </p:grpSpPr>
        <p:sp>
          <p:nvSpPr>
            <p:cNvPr id="9" name="Right Triangle 8">
              <a:extLst>
                <a:ext uri="{FF2B5EF4-FFF2-40B4-BE49-F238E27FC236}">
                  <a16:creationId xmlns:a16="http://schemas.microsoft.com/office/drawing/2014/main" id="{D5E501F1-620B-F1A9-8299-2C27FCA1B73D}"/>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7" name="Right Triangle 16">
              <a:extLst>
                <a:ext uri="{FF2B5EF4-FFF2-40B4-BE49-F238E27FC236}">
                  <a16:creationId xmlns:a16="http://schemas.microsoft.com/office/drawing/2014/main" id="{5297DD2E-9C0E-18EE-EA30-52A17EF123C3}"/>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11" name="Slide Number Placeholder 10">
            <a:extLst>
              <a:ext uri="{FF2B5EF4-FFF2-40B4-BE49-F238E27FC236}">
                <a16:creationId xmlns:a16="http://schemas.microsoft.com/office/drawing/2014/main" id="{86DF36F2-B395-5E3C-5CAB-4639EA0B9422}"/>
              </a:ext>
            </a:extLst>
          </p:cNvPr>
          <p:cNvSpPr>
            <a:spLocks noGrp="1"/>
          </p:cNvSpPr>
          <p:nvPr>
            <p:ph type="sldNum" sz="quarter" idx="4"/>
          </p:nvPr>
        </p:nvSpPr>
        <p:spPr/>
        <p:txBody>
          <a:bodyPr/>
          <a:lstStyle/>
          <a:p>
            <a:pPr>
              <a:defRPr/>
            </a:pPr>
            <a:fld id="{E00B6E52-F07A-44C8-B7AE-D6EEC3D50429}" type="slidenum">
              <a:rPr lang="en-CA" smtClean="0"/>
              <a:pPr>
                <a:defRPr/>
              </a:pPr>
              <a:t>42</a:t>
            </a:fld>
            <a:endParaRPr lang="en-CA" dirty="0"/>
          </a:p>
        </p:txBody>
      </p:sp>
    </p:spTree>
    <p:extLst>
      <p:ext uri="{BB962C8B-B14F-4D97-AF65-F5344CB8AC3E}">
        <p14:creationId xmlns:p14="http://schemas.microsoft.com/office/powerpoint/2010/main" val="116998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up)">
                                      <p:cBhvr>
                                        <p:cTn id="7" dur="1000"/>
                                        <p:tgtEl>
                                          <p:spTgt spid="8">
                                            <p:txEl>
                                              <p:pRg st="0" end="0"/>
                                            </p:txEl>
                                          </p:spTgt>
                                        </p:tgtEl>
                                      </p:cBhvr>
                                    </p:animEffect>
                                  </p:childTnLst>
                                </p:cTn>
                              </p:par>
                            </p:childTnLst>
                          </p:cTn>
                        </p:par>
                        <p:par>
                          <p:cTn id="8" fill="hold">
                            <p:stCondLst>
                              <p:cond delay="1000"/>
                            </p:stCondLst>
                            <p:childTnLst>
                              <p:par>
                                <p:cTn id="9" presetID="22" presetClass="entr" presetSubtype="1" fill="hold" nodeType="afterEffect">
                                  <p:stCondLst>
                                    <p:cond delay="1000"/>
                                  </p:stCondLst>
                                  <p:childTnLst>
                                    <p:set>
                                      <p:cBhvr>
                                        <p:cTn id="10" dur="1" fill="hold">
                                          <p:stCondLst>
                                            <p:cond delay="0"/>
                                          </p:stCondLst>
                                        </p:cTn>
                                        <p:tgtEl>
                                          <p:spTgt spid="8">
                                            <p:txEl>
                                              <p:pRg st="1" end="1"/>
                                            </p:txEl>
                                          </p:spTgt>
                                        </p:tgtEl>
                                        <p:attrNameLst>
                                          <p:attrName>style.visibility</p:attrName>
                                        </p:attrNameLst>
                                      </p:cBhvr>
                                      <p:to>
                                        <p:strVal val="visible"/>
                                      </p:to>
                                    </p:set>
                                    <p:animEffect transition="in" filter="wipe(up)">
                                      <p:cBhvr>
                                        <p:cTn id="11" dur="1000"/>
                                        <p:tgtEl>
                                          <p:spTgt spid="8">
                                            <p:txEl>
                                              <p:pRg st="1" end="1"/>
                                            </p:txEl>
                                          </p:spTgt>
                                        </p:tgtEl>
                                      </p:cBhvr>
                                    </p:animEffect>
                                  </p:childTnLst>
                                </p:cTn>
                              </p:par>
                            </p:childTnLst>
                          </p:cTn>
                        </p:par>
                        <p:par>
                          <p:cTn id="12" fill="hold">
                            <p:stCondLst>
                              <p:cond delay="3000"/>
                            </p:stCondLst>
                            <p:childTnLst>
                              <p:par>
                                <p:cTn id="13" presetID="10" presetClass="entr" presetSubtype="0" fill="hold" grpId="0" nodeType="afterEffect">
                                  <p:stCondLst>
                                    <p:cond delay="100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1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701782" y="0"/>
            <a:ext cx="5423815" cy="5143500"/>
          </a:xfrm>
          <a:prstGeom prst="rect">
            <a:avLst/>
          </a:prstGeom>
          <a:solidFill>
            <a:schemeClr val="bg1"/>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2" name="Title 7"/>
          <p:cNvSpPr txBox="1">
            <a:spLocks/>
          </p:cNvSpPr>
          <p:nvPr/>
        </p:nvSpPr>
        <p:spPr>
          <a:xfrm>
            <a:off x="264420" y="361101"/>
            <a:ext cx="4840980" cy="32427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sz="3000" kern="0" dirty="0">
              <a:solidFill>
                <a:srgbClr val="2F5496"/>
              </a:solidFill>
              <a:latin typeface="Trebuchet MS" panose="020B0603020202020204" pitchFamily="34" charset="0"/>
            </a:endParaRPr>
          </a:p>
        </p:txBody>
      </p:sp>
      <p:sp>
        <p:nvSpPr>
          <p:cNvPr id="8" name="TextBox 7"/>
          <p:cNvSpPr txBox="1"/>
          <p:nvPr/>
        </p:nvSpPr>
        <p:spPr>
          <a:xfrm>
            <a:off x="194733" y="172718"/>
            <a:ext cx="2013207" cy="341632"/>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b="1" dirty="0">
                <a:solidFill>
                  <a:schemeClr val="tx2">
                    <a:lumMod val="50000"/>
                  </a:schemeClr>
                </a:solidFill>
                <a:latin typeface="+mj-lt"/>
                <a:cs typeface="Segoe UI Semilight" panose="020B0402040204020203" pitchFamily="34" charset="0"/>
              </a:rPr>
              <a:t>Scenario 3</a:t>
            </a:r>
          </a:p>
        </p:txBody>
      </p:sp>
      <p:sp>
        <p:nvSpPr>
          <p:cNvPr id="10" name="Rectangular Callout 9"/>
          <p:cNvSpPr/>
          <p:nvPr/>
        </p:nvSpPr>
        <p:spPr>
          <a:xfrm>
            <a:off x="4038600" y="971550"/>
            <a:ext cx="4724400" cy="784830"/>
          </a:xfrm>
          <a:prstGeom prst="wedgeRectCallou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2500" b="1" kern="0" dirty="0">
                <a:solidFill>
                  <a:srgbClr val="FF7D01"/>
                </a:solidFill>
                <a:latin typeface="Trebuchet MS" panose="020B0603020202020204" pitchFamily="34" charset="0"/>
              </a:rPr>
              <a:t>WHICH FIRST NATION SHOULD BE CLAIMING THE STUDENT?</a:t>
            </a:r>
          </a:p>
        </p:txBody>
      </p:sp>
      <p:sp>
        <p:nvSpPr>
          <p:cNvPr id="11" name="Rectangle 10"/>
          <p:cNvSpPr/>
          <p:nvPr/>
        </p:nvSpPr>
        <p:spPr>
          <a:xfrm>
            <a:off x="4038600" y="1809750"/>
            <a:ext cx="4572000" cy="241078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pPr>
            <a:r>
              <a:rPr lang="en-US" dirty="0">
                <a:solidFill>
                  <a:schemeClr val="tx2">
                    <a:lumMod val="50000"/>
                  </a:schemeClr>
                </a:solidFill>
                <a:latin typeface="Trebuchet MS "/>
                <a:cs typeface="Segoe UI Semilight" panose="020B0402040204020203" pitchFamily="34" charset="0"/>
              </a:rPr>
              <a:t>The First Nation where they were residing </a:t>
            </a:r>
            <a:r>
              <a:rPr lang="en-US" b="1" dirty="0">
                <a:solidFill>
                  <a:schemeClr val="tx2">
                    <a:lumMod val="50000"/>
                  </a:schemeClr>
                </a:solidFill>
                <a:latin typeface="Trebuchet MS "/>
                <a:cs typeface="Segoe UI Semilight" panose="020B0402040204020203" pitchFamily="34" charset="0"/>
              </a:rPr>
              <a:t>prior to</a:t>
            </a:r>
            <a:r>
              <a:rPr lang="en-US" dirty="0">
                <a:solidFill>
                  <a:schemeClr val="tx2">
                    <a:lumMod val="50000"/>
                  </a:schemeClr>
                </a:solidFill>
                <a:latin typeface="Trebuchet MS "/>
                <a:cs typeface="Segoe UI Semilight" panose="020B0402040204020203" pitchFamily="34" charset="0"/>
              </a:rPr>
              <a:t> going into care should report the student on their Nominal Roll even if they have been relocated to another First Nation. </a:t>
            </a:r>
          </a:p>
          <a:p>
            <a:pPr>
              <a:lnSpc>
                <a:spcPct val="100000"/>
              </a:lnSpc>
            </a:pPr>
            <a:r>
              <a:rPr lang="en-US" dirty="0">
                <a:solidFill>
                  <a:schemeClr val="tx2">
                    <a:lumMod val="50000"/>
                  </a:schemeClr>
                </a:solidFill>
                <a:latin typeface="Trebuchet MS "/>
                <a:cs typeface="Segoe UI Semilight" panose="020B0402040204020203" pitchFamily="34" charset="0"/>
              </a:rPr>
              <a:t>This will allow for student supports services funding to be available to these students.</a:t>
            </a:r>
          </a:p>
        </p:txBody>
      </p:sp>
      <p:sp>
        <p:nvSpPr>
          <p:cNvPr id="5" name="Rectangle 4"/>
          <p:cNvSpPr/>
          <p:nvPr/>
        </p:nvSpPr>
        <p:spPr>
          <a:xfrm>
            <a:off x="348343" y="2805315"/>
            <a:ext cx="3055374" cy="133882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buFont typeface="Arial" panose="020B0604020202020204" pitchFamily="34" charset="0"/>
              <a:buChar char="•"/>
            </a:pPr>
            <a:r>
              <a:rPr lang="en-US" dirty="0">
                <a:solidFill>
                  <a:schemeClr val="tx2">
                    <a:lumMod val="50000"/>
                  </a:schemeClr>
                </a:solidFill>
                <a:latin typeface="Trebuchet MS "/>
                <a:cs typeface="Segoe UI Semilight" panose="020B0402040204020203" pitchFamily="34" charset="0"/>
              </a:rPr>
              <a:t>A Child or Youth in Care (through Child &amp; Family Services or Indigenous Child and Family Service Agencies)</a:t>
            </a:r>
          </a:p>
        </p:txBody>
      </p:sp>
      <p:sp>
        <p:nvSpPr>
          <p:cNvPr id="13" name="Rounded Rectangular Callout 12"/>
          <p:cNvSpPr/>
          <p:nvPr/>
        </p:nvSpPr>
        <p:spPr bwMode="auto">
          <a:xfrm>
            <a:off x="533400" y="784446"/>
            <a:ext cx="2667000" cy="1657775"/>
          </a:xfrm>
          <a:prstGeom prst="wedgeRoundRectCallout">
            <a:avLst/>
          </a:prstGeom>
          <a:solidFill>
            <a:srgbClr val="FFFFFF"/>
          </a:solidFill>
          <a:ln w="88900" cap="flat" cmpd="sng" algn="ctr">
            <a:solidFill>
              <a:srgbClr val="FF7D0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tabLst>
                <a:tab pos="5714858" algn="l"/>
              </a:tabLst>
            </a:pPr>
            <a:endParaRPr lang="en-US" sz="3500" dirty="0">
              <a:solidFill>
                <a:srgbClr val="2F5496"/>
              </a:solidFill>
              <a:latin typeface="Trebuchet MS" panose="020B0603020202020204" pitchFamily="34" charset="0"/>
              <a:ea typeface="Tahoma" panose="020B0604030504040204" pitchFamily="34" charset="0"/>
              <a:cs typeface="Tahoma" panose="020B0604030504040204" pitchFamily="34" charset="0"/>
            </a:endParaRPr>
          </a:p>
        </p:txBody>
      </p:sp>
      <p:sp>
        <p:nvSpPr>
          <p:cNvPr id="14" name="Rectangle 13"/>
          <p:cNvSpPr/>
          <p:nvPr/>
        </p:nvSpPr>
        <p:spPr>
          <a:xfrm>
            <a:off x="1034782" y="943918"/>
            <a:ext cx="1813415" cy="133882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3000" dirty="0">
                <a:solidFill>
                  <a:srgbClr val="FF7D01"/>
                </a:solidFill>
                <a:latin typeface="Trebuchet MS" panose="020B0603020202020204" pitchFamily="34" charset="0"/>
                <a:ea typeface="Tahoma" panose="020B0604030504040204" pitchFamily="34" charset="0"/>
                <a:cs typeface="Tahoma" panose="020B0604030504040204" pitchFamily="34" charset="0"/>
              </a:rPr>
              <a:t>I have a student who is…</a:t>
            </a:r>
            <a:endParaRPr lang="en-US" sz="3000" dirty="0">
              <a:solidFill>
                <a:srgbClr val="FF7D01"/>
              </a:solidFill>
            </a:endParaRPr>
          </a:p>
        </p:txBody>
      </p:sp>
      <p:sp>
        <p:nvSpPr>
          <p:cNvPr id="15" name="Rectangle 14"/>
          <p:cNvSpPr/>
          <p:nvPr/>
        </p:nvSpPr>
        <p:spPr>
          <a:xfrm>
            <a:off x="348343" y="2805315"/>
            <a:ext cx="3124200" cy="307777"/>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spcBef>
                <a:spcPts val="300"/>
              </a:spcBef>
              <a:spcAft>
                <a:spcPts val="600"/>
              </a:spcAft>
              <a:buFont typeface="Arial" panose="020B0604020202020204" pitchFamily="34" charset="0"/>
              <a:buChar char="•"/>
            </a:pPr>
            <a:endParaRPr lang="en-US" sz="1400" dirty="0">
              <a:solidFill>
                <a:schemeClr val="tx2">
                  <a:lumMod val="50000"/>
                </a:schemeClr>
              </a:solidFill>
              <a:latin typeface="Segoe UI Semilight" panose="020B0402040204020203" pitchFamily="34" charset="0"/>
              <a:ea typeface="Times New Roman" panose="02020603050405020304" pitchFamily="18" charset="0"/>
              <a:cs typeface="Segoe UI Semilight" panose="020B0402040204020203" pitchFamily="34" charset="0"/>
            </a:endParaRPr>
          </a:p>
        </p:txBody>
      </p:sp>
      <p:grpSp>
        <p:nvGrpSpPr>
          <p:cNvPr id="3" name="Group 2">
            <a:extLst>
              <a:ext uri="{FF2B5EF4-FFF2-40B4-BE49-F238E27FC236}">
                <a16:creationId xmlns:a16="http://schemas.microsoft.com/office/drawing/2014/main" id="{F4B01891-2AC3-0D85-8416-443B3189F7C4}"/>
              </a:ext>
            </a:extLst>
          </p:cNvPr>
          <p:cNvGrpSpPr/>
          <p:nvPr/>
        </p:nvGrpSpPr>
        <p:grpSpPr>
          <a:xfrm>
            <a:off x="7558088" y="3048776"/>
            <a:ext cx="1807338" cy="2574384"/>
            <a:chOff x="7130114" y="2254720"/>
            <a:chExt cx="2299605" cy="3275572"/>
          </a:xfrm>
        </p:grpSpPr>
        <p:sp>
          <p:nvSpPr>
            <p:cNvPr id="4" name="Right Triangle 3">
              <a:extLst>
                <a:ext uri="{FF2B5EF4-FFF2-40B4-BE49-F238E27FC236}">
                  <a16:creationId xmlns:a16="http://schemas.microsoft.com/office/drawing/2014/main" id="{A95D061C-9CCA-1175-FA84-B70E2CE1BB22}"/>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6" name="Right Triangle 5">
              <a:extLst>
                <a:ext uri="{FF2B5EF4-FFF2-40B4-BE49-F238E27FC236}">
                  <a16:creationId xmlns:a16="http://schemas.microsoft.com/office/drawing/2014/main" id="{5C5634B0-5465-EC9A-7BBD-9B2F86A74B18}"/>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7" name="Right Triangle 6">
              <a:extLst>
                <a:ext uri="{FF2B5EF4-FFF2-40B4-BE49-F238E27FC236}">
                  <a16:creationId xmlns:a16="http://schemas.microsoft.com/office/drawing/2014/main" id="{69445F0C-E726-244F-D4F6-DD19A88BC211}"/>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9" name="Slide Number Placeholder 8">
            <a:extLst>
              <a:ext uri="{FF2B5EF4-FFF2-40B4-BE49-F238E27FC236}">
                <a16:creationId xmlns:a16="http://schemas.microsoft.com/office/drawing/2014/main" id="{5E7084F3-78BB-C0FC-5D84-F3AC75778D46}"/>
              </a:ext>
            </a:extLst>
          </p:cNvPr>
          <p:cNvSpPr>
            <a:spLocks noGrp="1"/>
          </p:cNvSpPr>
          <p:nvPr>
            <p:ph type="sldNum" sz="quarter" idx="4"/>
          </p:nvPr>
        </p:nvSpPr>
        <p:spPr/>
        <p:txBody>
          <a:bodyPr/>
          <a:lstStyle/>
          <a:p>
            <a:pPr>
              <a:defRPr/>
            </a:pPr>
            <a:fld id="{E00B6E52-F07A-44C8-B7AE-D6EEC3D50429}" type="slidenum">
              <a:rPr lang="en-CA" smtClean="0"/>
              <a:pPr>
                <a:defRPr/>
              </a:pPr>
              <a:t>43</a:t>
            </a:fld>
            <a:endParaRPr lang="en-CA" dirty="0"/>
          </a:p>
        </p:txBody>
      </p:sp>
    </p:spTree>
    <p:extLst>
      <p:ext uri="{BB962C8B-B14F-4D97-AF65-F5344CB8AC3E}">
        <p14:creationId xmlns:p14="http://schemas.microsoft.com/office/powerpoint/2010/main" val="138640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1500" fill="hold"/>
                                        <p:tgtEl>
                                          <p:spTgt spid="14"/>
                                        </p:tgtEl>
                                        <p:attrNameLst>
                                          <p:attrName>style.textDecorationUnderline</p:attrName>
                                        </p:attrNameLst>
                                      </p:cBhvr>
                                      <p:to>
                                        <p:strVal val="true"/>
                                      </p:to>
                                    </p:set>
                                  </p:childTnLst>
                                </p:cTn>
                              </p:par>
                            </p:childTnLst>
                          </p:cTn>
                        </p:par>
                        <p:par>
                          <p:cTn id="7" fill="hold">
                            <p:stCondLst>
                              <p:cond delay="2580"/>
                            </p:stCondLst>
                            <p:childTnLst>
                              <p:par>
                                <p:cTn id="8" presetID="22" presetClass="entr" presetSubtype="1" fill="hold" nodeType="after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up)">
                                      <p:cBhvr>
                                        <p:cTn id="10" dur="1000"/>
                                        <p:tgtEl>
                                          <p:spTgt spid="5">
                                            <p:txEl>
                                              <p:pRg st="0" end="0"/>
                                            </p:txEl>
                                          </p:spTgt>
                                        </p:tgtEl>
                                      </p:cBhvr>
                                    </p:animEffect>
                                  </p:childTnLst>
                                </p:cTn>
                              </p:par>
                            </p:childTnLst>
                          </p:cTn>
                        </p:par>
                        <p:par>
                          <p:cTn id="11" fill="hold">
                            <p:stCondLst>
                              <p:cond delay="3580"/>
                            </p:stCondLst>
                            <p:childTnLst>
                              <p:par>
                                <p:cTn id="12" presetID="10" presetClass="entr" presetSubtype="0" fill="hold" grpId="0" nodeType="afterEffect">
                                  <p:stCondLst>
                                    <p:cond delay="15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1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701782" y="0"/>
            <a:ext cx="5423815" cy="5143500"/>
          </a:xfrm>
          <a:prstGeom prst="rect">
            <a:avLst/>
          </a:prstGeom>
          <a:solidFill>
            <a:schemeClr val="bg1"/>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2" name="Title 7"/>
          <p:cNvSpPr txBox="1">
            <a:spLocks/>
          </p:cNvSpPr>
          <p:nvPr/>
        </p:nvSpPr>
        <p:spPr>
          <a:xfrm>
            <a:off x="264420" y="361101"/>
            <a:ext cx="4840980" cy="32427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sz="3000" kern="0" dirty="0">
              <a:solidFill>
                <a:srgbClr val="2F5496"/>
              </a:solidFill>
              <a:latin typeface="Trebuchet MS" panose="020B0603020202020204" pitchFamily="34" charset="0"/>
            </a:endParaRPr>
          </a:p>
        </p:txBody>
      </p:sp>
      <p:sp>
        <p:nvSpPr>
          <p:cNvPr id="8" name="TextBox 7"/>
          <p:cNvSpPr txBox="1"/>
          <p:nvPr/>
        </p:nvSpPr>
        <p:spPr>
          <a:xfrm>
            <a:off x="194734" y="172718"/>
            <a:ext cx="1425910" cy="341632"/>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b="1" dirty="0">
                <a:solidFill>
                  <a:schemeClr val="tx2">
                    <a:lumMod val="50000"/>
                  </a:schemeClr>
                </a:solidFill>
                <a:latin typeface="+mj-lt"/>
                <a:cs typeface="Segoe UI Semilight" panose="020B0402040204020203" pitchFamily="34" charset="0"/>
              </a:rPr>
              <a:t>Scenario 4</a:t>
            </a:r>
          </a:p>
        </p:txBody>
      </p:sp>
      <p:sp>
        <p:nvSpPr>
          <p:cNvPr id="10" name="Rectangular Callout 9"/>
          <p:cNvSpPr/>
          <p:nvPr/>
        </p:nvSpPr>
        <p:spPr>
          <a:xfrm>
            <a:off x="4038600" y="1295221"/>
            <a:ext cx="4724400" cy="784830"/>
          </a:xfrm>
          <a:prstGeom prst="wedgeRectCallou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2500" b="1" kern="0" dirty="0">
                <a:solidFill>
                  <a:schemeClr val="accent6"/>
                </a:solidFill>
                <a:latin typeface="Trebuchet MS" panose="020B0603020202020204" pitchFamily="34" charset="0"/>
              </a:rPr>
              <a:t>WHICH FIRST NATION SHOULD BE CLAIMING THE STUDENT?</a:t>
            </a:r>
          </a:p>
        </p:txBody>
      </p:sp>
      <p:sp>
        <p:nvSpPr>
          <p:cNvPr id="11" name="Rectangle 10"/>
          <p:cNvSpPr/>
          <p:nvPr/>
        </p:nvSpPr>
        <p:spPr>
          <a:xfrm>
            <a:off x="3885852" y="2127998"/>
            <a:ext cx="4840979" cy="1200329"/>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pPr>
            <a:r>
              <a:rPr lang="en-US" dirty="0">
                <a:solidFill>
                  <a:schemeClr val="tx2">
                    <a:lumMod val="50000"/>
                  </a:schemeClr>
                </a:solidFill>
                <a:latin typeface="Trebuchet MS "/>
                <a:cs typeface="Segoe UI Semilight" panose="020B0402040204020203" pitchFamily="34" charset="0"/>
              </a:rPr>
              <a:t>Contact ISC BC Education Programs staff (</a:t>
            </a:r>
            <a:r>
              <a:rPr lang="en-US" dirty="0">
                <a:solidFill>
                  <a:schemeClr val="tx2">
                    <a:lumMod val="50000"/>
                  </a:schemeClr>
                </a:solidFill>
                <a:latin typeface="Trebuchet MS "/>
                <a:cs typeface="Segoe UI Semilight" panose="020B0402040204020203" pitchFamily="34" charset="0"/>
                <a:hlinkClick r:id="rId3"/>
              </a:rPr>
              <a:t>bceducation@sac-isc.gc.ca</a:t>
            </a:r>
            <a:r>
              <a:rPr lang="en-US" dirty="0">
                <a:solidFill>
                  <a:schemeClr val="tx2">
                    <a:lumMod val="50000"/>
                  </a:schemeClr>
                </a:solidFill>
                <a:latin typeface="Trebuchet MS "/>
                <a:cs typeface="Segoe UI Semilight" panose="020B0402040204020203" pitchFamily="34" charset="0"/>
              </a:rPr>
              <a:t>) for support to determine</a:t>
            </a:r>
            <a:r>
              <a:rPr lang="en-CA" dirty="0">
                <a:solidFill>
                  <a:schemeClr val="tx2">
                    <a:lumMod val="50000"/>
                  </a:schemeClr>
                </a:solidFill>
                <a:latin typeface="Trebuchet MS "/>
                <a:cs typeface="Segoe UI Semilight" panose="020B0402040204020203" pitchFamily="34" charset="0"/>
              </a:rPr>
              <a:t> which First Nation should include the student on their Nominal Roll.</a:t>
            </a:r>
            <a:endParaRPr lang="en" dirty="0">
              <a:solidFill>
                <a:schemeClr val="tx2">
                  <a:lumMod val="50000"/>
                </a:schemeClr>
              </a:solidFill>
              <a:latin typeface="Trebuchet MS "/>
              <a:cs typeface="Segoe UI Semilight" panose="020B0402040204020203" pitchFamily="34" charset="0"/>
            </a:endParaRPr>
          </a:p>
        </p:txBody>
      </p:sp>
      <p:sp>
        <p:nvSpPr>
          <p:cNvPr id="5" name="Rectangle 4"/>
          <p:cNvSpPr/>
          <p:nvPr/>
        </p:nvSpPr>
        <p:spPr>
          <a:xfrm>
            <a:off x="417169" y="2888320"/>
            <a:ext cx="3055374" cy="1690591"/>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buFont typeface="Arial" panose="020B0604020202020204" pitchFamily="34" charset="0"/>
              <a:buChar char="•"/>
            </a:pPr>
            <a:r>
              <a:rPr lang="en-US" dirty="0">
                <a:solidFill>
                  <a:schemeClr val="tx2">
                    <a:lumMod val="50000"/>
                  </a:schemeClr>
                </a:solidFill>
                <a:latin typeface="Trebuchet MS "/>
                <a:cs typeface="Segoe UI Semilight" panose="020B0402040204020203" pitchFamily="34" charset="0"/>
              </a:rPr>
              <a:t>A child in a 50/50 joint custody arrangement </a:t>
            </a:r>
          </a:p>
          <a:p>
            <a:pPr marL="285743" indent="-285743">
              <a:buFont typeface="Arial" panose="020B0604020202020204" pitchFamily="34" charset="0"/>
              <a:buChar char="•"/>
            </a:pPr>
            <a:r>
              <a:rPr lang="en-US" dirty="0">
                <a:solidFill>
                  <a:schemeClr val="tx2">
                    <a:lumMod val="50000"/>
                  </a:schemeClr>
                </a:solidFill>
                <a:latin typeface="Trebuchet MS "/>
                <a:cs typeface="Segoe UI Semilight" panose="020B0402040204020203" pitchFamily="34" charset="0"/>
              </a:rPr>
              <a:t>Residing 50% of the time with a parent on a different First Nation reserve </a:t>
            </a:r>
          </a:p>
        </p:txBody>
      </p:sp>
      <p:sp>
        <p:nvSpPr>
          <p:cNvPr id="13" name="Rounded Rectangular Callout 12"/>
          <p:cNvSpPr/>
          <p:nvPr/>
        </p:nvSpPr>
        <p:spPr bwMode="auto">
          <a:xfrm>
            <a:off x="533400" y="784446"/>
            <a:ext cx="2667000" cy="1657775"/>
          </a:xfrm>
          <a:prstGeom prst="wedgeRoundRectCallout">
            <a:avLst/>
          </a:prstGeom>
          <a:solidFill>
            <a:srgbClr val="FFFFFF"/>
          </a:solidFill>
          <a:ln w="88900" cap="flat" cmpd="sng" algn="ctr">
            <a:solidFill>
              <a:schemeClr val="accent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tabLst>
                <a:tab pos="5714858" algn="l"/>
              </a:tabLst>
            </a:pPr>
            <a:endParaRPr lang="en-US" sz="3500" dirty="0">
              <a:solidFill>
                <a:srgbClr val="2F5496"/>
              </a:solidFill>
              <a:latin typeface="Trebuchet MS" panose="020B0603020202020204" pitchFamily="34" charset="0"/>
              <a:ea typeface="Tahoma" panose="020B0604030504040204" pitchFamily="34" charset="0"/>
              <a:cs typeface="Tahoma" panose="020B0604030504040204" pitchFamily="34" charset="0"/>
            </a:endParaRPr>
          </a:p>
        </p:txBody>
      </p:sp>
      <p:sp>
        <p:nvSpPr>
          <p:cNvPr id="14" name="Rectangle 13"/>
          <p:cNvSpPr/>
          <p:nvPr/>
        </p:nvSpPr>
        <p:spPr>
          <a:xfrm>
            <a:off x="1034782" y="943918"/>
            <a:ext cx="1813415" cy="133882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3000" dirty="0">
                <a:solidFill>
                  <a:schemeClr val="accent6"/>
                </a:solidFill>
                <a:latin typeface="Trebuchet MS" panose="020B0603020202020204" pitchFamily="34" charset="0"/>
                <a:ea typeface="Tahoma" panose="020B0604030504040204" pitchFamily="34" charset="0"/>
                <a:cs typeface="Tahoma" panose="020B0604030504040204" pitchFamily="34" charset="0"/>
              </a:rPr>
              <a:t>I have a student who is…</a:t>
            </a:r>
            <a:endParaRPr lang="en-US" sz="3000" dirty="0">
              <a:solidFill>
                <a:schemeClr val="accent6"/>
              </a:solidFill>
            </a:endParaRPr>
          </a:p>
        </p:txBody>
      </p:sp>
      <p:sp>
        <p:nvSpPr>
          <p:cNvPr id="15" name="Rectangle 14"/>
          <p:cNvSpPr/>
          <p:nvPr/>
        </p:nvSpPr>
        <p:spPr>
          <a:xfrm>
            <a:off x="348343" y="2805315"/>
            <a:ext cx="3124200" cy="307777"/>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spcBef>
                <a:spcPts val="300"/>
              </a:spcBef>
              <a:spcAft>
                <a:spcPts val="600"/>
              </a:spcAft>
              <a:buFont typeface="Arial" panose="020B0604020202020204" pitchFamily="34" charset="0"/>
              <a:buChar char="•"/>
            </a:pPr>
            <a:endParaRPr lang="en-US" sz="1400" dirty="0">
              <a:solidFill>
                <a:schemeClr val="tx2">
                  <a:lumMod val="50000"/>
                </a:schemeClr>
              </a:solidFill>
              <a:latin typeface="Segoe UI Semilight" panose="020B0402040204020203" pitchFamily="34" charset="0"/>
              <a:ea typeface="Times New Roman" panose="02020603050405020304" pitchFamily="18" charset="0"/>
              <a:cs typeface="Segoe UI Semilight" panose="020B0402040204020203" pitchFamily="34" charset="0"/>
            </a:endParaRPr>
          </a:p>
        </p:txBody>
      </p:sp>
      <p:grpSp>
        <p:nvGrpSpPr>
          <p:cNvPr id="3" name="Group 2">
            <a:extLst>
              <a:ext uri="{FF2B5EF4-FFF2-40B4-BE49-F238E27FC236}">
                <a16:creationId xmlns:a16="http://schemas.microsoft.com/office/drawing/2014/main" id="{11DDD4A3-C522-3646-C626-F19A1782DD70}"/>
              </a:ext>
            </a:extLst>
          </p:cNvPr>
          <p:cNvGrpSpPr/>
          <p:nvPr/>
        </p:nvGrpSpPr>
        <p:grpSpPr>
          <a:xfrm>
            <a:off x="7558088" y="3048776"/>
            <a:ext cx="1807338" cy="2574384"/>
            <a:chOff x="7130114" y="2254720"/>
            <a:chExt cx="2299605" cy="3275572"/>
          </a:xfrm>
        </p:grpSpPr>
        <p:sp>
          <p:nvSpPr>
            <p:cNvPr id="4" name="Right Triangle 3">
              <a:extLst>
                <a:ext uri="{FF2B5EF4-FFF2-40B4-BE49-F238E27FC236}">
                  <a16:creationId xmlns:a16="http://schemas.microsoft.com/office/drawing/2014/main" id="{6EF450C3-8167-4711-BF1D-2173371018C9}"/>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6" name="Right Triangle 5">
              <a:extLst>
                <a:ext uri="{FF2B5EF4-FFF2-40B4-BE49-F238E27FC236}">
                  <a16:creationId xmlns:a16="http://schemas.microsoft.com/office/drawing/2014/main" id="{13F45EFB-A9E2-E6BB-3C15-7AAE3354987F}"/>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7" name="Right Triangle 6">
              <a:extLst>
                <a:ext uri="{FF2B5EF4-FFF2-40B4-BE49-F238E27FC236}">
                  <a16:creationId xmlns:a16="http://schemas.microsoft.com/office/drawing/2014/main" id="{A709695F-E93F-71B1-DC3D-226DA2D27F1E}"/>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9" name="Slide Number Placeholder 8">
            <a:extLst>
              <a:ext uri="{FF2B5EF4-FFF2-40B4-BE49-F238E27FC236}">
                <a16:creationId xmlns:a16="http://schemas.microsoft.com/office/drawing/2014/main" id="{919A5D52-86A7-3A02-3158-02AC427821B9}"/>
              </a:ext>
            </a:extLst>
          </p:cNvPr>
          <p:cNvSpPr>
            <a:spLocks noGrp="1"/>
          </p:cNvSpPr>
          <p:nvPr>
            <p:ph type="sldNum" sz="quarter" idx="4"/>
          </p:nvPr>
        </p:nvSpPr>
        <p:spPr/>
        <p:txBody>
          <a:bodyPr/>
          <a:lstStyle/>
          <a:p>
            <a:pPr>
              <a:defRPr/>
            </a:pPr>
            <a:fld id="{E00B6E52-F07A-44C8-B7AE-D6EEC3D50429}" type="slidenum">
              <a:rPr lang="en-CA" smtClean="0"/>
              <a:pPr>
                <a:defRPr/>
              </a:pPr>
              <a:t>44</a:t>
            </a:fld>
            <a:endParaRPr lang="en-CA" dirty="0"/>
          </a:p>
        </p:txBody>
      </p:sp>
    </p:spTree>
    <p:extLst>
      <p:ext uri="{BB962C8B-B14F-4D97-AF65-F5344CB8AC3E}">
        <p14:creationId xmlns:p14="http://schemas.microsoft.com/office/powerpoint/2010/main" val="267088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up)">
                                      <p:cBhvr>
                                        <p:cTn id="7" dur="1000"/>
                                        <p:tgtEl>
                                          <p:spTgt spid="5">
                                            <p:txEl>
                                              <p:pRg st="0" end="0"/>
                                            </p:txEl>
                                          </p:spTgt>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wipe(up)">
                                      <p:cBhvr>
                                        <p:cTn id="11" dur="1000"/>
                                        <p:tgtEl>
                                          <p:spTgt spid="5">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10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ight Triangle 24"/>
          <p:cNvSpPr/>
          <p:nvPr/>
        </p:nvSpPr>
        <p:spPr>
          <a:xfrm rot="5400000">
            <a:off x="1254113" y="-2963236"/>
            <a:ext cx="3282978" cy="9144001"/>
          </a:xfrm>
          <a:prstGeom prst="rtTriangle">
            <a:avLst/>
          </a:prstGeom>
          <a:solidFill>
            <a:schemeClr val="tx2">
              <a:lumMod val="60000"/>
              <a:lumOff val="40000"/>
            </a:schemeClr>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3" name="Right Triangle 22"/>
          <p:cNvSpPr/>
          <p:nvPr/>
        </p:nvSpPr>
        <p:spPr>
          <a:xfrm rot="17593543">
            <a:off x="5011370" y="-4725145"/>
            <a:ext cx="3830656" cy="9144001"/>
          </a:xfrm>
          <a:prstGeom prst="rtTriangle">
            <a:avLst/>
          </a:prstGeom>
          <a:solidFill>
            <a:srgbClr val="2F5496"/>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 name="TextBox 2"/>
          <p:cNvSpPr txBox="1"/>
          <p:nvPr/>
        </p:nvSpPr>
        <p:spPr>
          <a:xfrm>
            <a:off x="457200" y="1701255"/>
            <a:ext cx="8534400" cy="784830"/>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5000" b="1" dirty="0">
                <a:solidFill>
                  <a:srgbClr val="2F5496"/>
                </a:solidFill>
                <a:latin typeface="Trebuchet MS" panose="020B0603020202020204" pitchFamily="34" charset="0"/>
              </a:rPr>
              <a:t>Q&amp;A</a:t>
            </a:r>
          </a:p>
        </p:txBody>
      </p:sp>
      <p:grpSp>
        <p:nvGrpSpPr>
          <p:cNvPr id="10" name="Google Shape;6419;p53"/>
          <p:cNvGrpSpPr/>
          <p:nvPr/>
        </p:nvGrpSpPr>
        <p:grpSpPr>
          <a:xfrm>
            <a:off x="3523424" y="1839833"/>
            <a:ext cx="446559" cy="444840"/>
            <a:chOff x="-35123050" y="3561225"/>
            <a:chExt cx="292225" cy="291100"/>
          </a:xfrm>
          <a:solidFill>
            <a:srgbClr val="FF7D01"/>
          </a:solidFill>
        </p:grpSpPr>
        <p:sp>
          <p:nvSpPr>
            <p:cNvPr id="11" name="Google Shape;6420;p53"/>
            <p:cNvSpPr/>
            <p:nvPr/>
          </p:nvSpPr>
          <p:spPr>
            <a:xfrm>
              <a:off x="-35123050" y="3629750"/>
              <a:ext cx="205575" cy="222575"/>
            </a:xfrm>
            <a:custGeom>
              <a:avLst/>
              <a:gdLst/>
              <a:ahLst/>
              <a:cxnLst/>
              <a:rect l="l" t="t" r="r" b="b"/>
              <a:pathLst>
                <a:path w="8223" h="8903" extrusionOk="0">
                  <a:moveTo>
                    <a:pt x="2080" y="2710"/>
                  </a:moveTo>
                  <a:cubicBezTo>
                    <a:pt x="2458" y="2710"/>
                    <a:pt x="2741" y="3056"/>
                    <a:pt x="2741" y="3403"/>
                  </a:cubicBezTo>
                  <a:cubicBezTo>
                    <a:pt x="2741" y="3781"/>
                    <a:pt x="2426" y="4065"/>
                    <a:pt x="2080" y="4065"/>
                  </a:cubicBezTo>
                  <a:cubicBezTo>
                    <a:pt x="1733" y="4065"/>
                    <a:pt x="1418" y="3750"/>
                    <a:pt x="1418" y="3403"/>
                  </a:cubicBezTo>
                  <a:cubicBezTo>
                    <a:pt x="1418" y="3056"/>
                    <a:pt x="1670" y="2710"/>
                    <a:pt x="2080" y="2710"/>
                  </a:cubicBezTo>
                  <a:close/>
                  <a:moveTo>
                    <a:pt x="4127" y="2710"/>
                  </a:moveTo>
                  <a:cubicBezTo>
                    <a:pt x="4506" y="2710"/>
                    <a:pt x="4789" y="3056"/>
                    <a:pt x="4789" y="3403"/>
                  </a:cubicBezTo>
                  <a:cubicBezTo>
                    <a:pt x="4789" y="3781"/>
                    <a:pt x="4474" y="4065"/>
                    <a:pt x="4127" y="4065"/>
                  </a:cubicBezTo>
                  <a:cubicBezTo>
                    <a:pt x="3718" y="4065"/>
                    <a:pt x="3466" y="3750"/>
                    <a:pt x="3466" y="3403"/>
                  </a:cubicBezTo>
                  <a:cubicBezTo>
                    <a:pt x="3466" y="3056"/>
                    <a:pt x="3718" y="2710"/>
                    <a:pt x="4127" y="2710"/>
                  </a:cubicBezTo>
                  <a:close/>
                  <a:moveTo>
                    <a:pt x="6207" y="2710"/>
                  </a:moveTo>
                  <a:cubicBezTo>
                    <a:pt x="6616" y="2710"/>
                    <a:pt x="6868" y="3056"/>
                    <a:pt x="6868" y="3403"/>
                  </a:cubicBezTo>
                  <a:cubicBezTo>
                    <a:pt x="6868" y="3781"/>
                    <a:pt x="6553" y="4065"/>
                    <a:pt x="6207" y="4065"/>
                  </a:cubicBezTo>
                  <a:cubicBezTo>
                    <a:pt x="5829" y="4065"/>
                    <a:pt x="5545" y="3750"/>
                    <a:pt x="5545" y="3403"/>
                  </a:cubicBezTo>
                  <a:cubicBezTo>
                    <a:pt x="5514" y="3056"/>
                    <a:pt x="5829" y="2710"/>
                    <a:pt x="6207" y="2710"/>
                  </a:cubicBezTo>
                  <a:close/>
                  <a:moveTo>
                    <a:pt x="1733" y="0"/>
                  </a:moveTo>
                  <a:cubicBezTo>
                    <a:pt x="788" y="0"/>
                    <a:pt x="0" y="757"/>
                    <a:pt x="0" y="1702"/>
                  </a:cubicBezTo>
                  <a:lnTo>
                    <a:pt x="0" y="5136"/>
                  </a:lnTo>
                  <a:cubicBezTo>
                    <a:pt x="0" y="5955"/>
                    <a:pt x="630" y="6616"/>
                    <a:pt x="1418" y="6774"/>
                  </a:cubicBezTo>
                  <a:lnTo>
                    <a:pt x="1418" y="8570"/>
                  </a:lnTo>
                  <a:cubicBezTo>
                    <a:pt x="1418" y="8696"/>
                    <a:pt x="1481" y="8822"/>
                    <a:pt x="1607" y="8885"/>
                  </a:cubicBezTo>
                  <a:cubicBezTo>
                    <a:pt x="1649" y="8895"/>
                    <a:pt x="1695" y="8902"/>
                    <a:pt x="1739" y="8902"/>
                  </a:cubicBezTo>
                  <a:cubicBezTo>
                    <a:pt x="1828" y="8902"/>
                    <a:pt x="1912" y="8874"/>
                    <a:pt x="1954" y="8790"/>
                  </a:cubicBezTo>
                  <a:lnTo>
                    <a:pt x="3938" y="6837"/>
                  </a:lnTo>
                  <a:lnTo>
                    <a:pt x="6522" y="6837"/>
                  </a:lnTo>
                  <a:cubicBezTo>
                    <a:pt x="7467" y="6837"/>
                    <a:pt x="8223" y="6081"/>
                    <a:pt x="8223" y="5136"/>
                  </a:cubicBezTo>
                  <a:lnTo>
                    <a:pt x="8223" y="1702"/>
                  </a:lnTo>
                  <a:cubicBezTo>
                    <a:pt x="8223" y="757"/>
                    <a:pt x="7467" y="0"/>
                    <a:pt x="6522"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2" name="Google Shape;6421;p53"/>
            <p:cNvSpPr/>
            <p:nvPr/>
          </p:nvSpPr>
          <p:spPr>
            <a:xfrm>
              <a:off x="-35053750" y="3561225"/>
              <a:ext cx="222925" cy="221825"/>
            </a:xfrm>
            <a:custGeom>
              <a:avLst/>
              <a:gdLst/>
              <a:ahLst/>
              <a:cxnLst/>
              <a:rect l="l" t="t" r="r" b="b"/>
              <a:pathLst>
                <a:path w="8917" h="8873" extrusionOk="0">
                  <a:moveTo>
                    <a:pt x="1702" y="1"/>
                  </a:moveTo>
                  <a:cubicBezTo>
                    <a:pt x="757" y="1"/>
                    <a:pt x="1" y="725"/>
                    <a:pt x="1" y="1702"/>
                  </a:cubicBezTo>
                  <a:lnTo>
                    <a:pt x="1" y="2048"/>
                  </a:lnTo>
                  <a:lnTo>
                    <a:pt x="3781" y="2048"/>
                  </a:lnTo>
                  <a:cubicBezTo>
                    <a:pt x="5136" y="2048"/>
                    <a:pt x="6207" y="3088"/>
                    <a:pt x="6207" y="4443"/>
                  </a:cubicBezTo>
                  <a:lnTo>
                    <a:pt x="6207" y="7877"/>
                  </a:lnTo>
                  <a:lnTo>
                    <a:pt x="6207" y="8003"/>
                  </a:lnTo>
                  <a:lnTo>
                    <a:pt x="6995" y="8790"/>
                  </a:lnTo>
                  <a:cubicBezTo>
                    <a:pt x="7055" y="8850"/>
                    <a:pt x="7127" y="8872"/>
                    <a:pt x="7205" y="8872"/>
                  </a:cubicBezTo>
                  <a:cubicBezTo>
                    <a:pt x="7249" y="8872"/>
                    <a:pt x="7295" y="8865"/>
                    <a:pt x="7341" y="8853"/>
                  </a:cubicBezTo>
                  <a:cubicBezTo>
                    <a:pt x="7467" y="8822"/>
                    <a:pt x="7530" y="8664"/>
                    <a:pt x="7530" y="8538"/>
                  </a:cubicBezTo>
                  <a:lnTo>
                    <a:pt x="7530" y="6806"/>
                  </a:lnTo>
                  <a:cubicBezTo>
                    <a:pt x="8318" y="6648"/>
                    <a:pt x="8917" y="5955"/>
                    <a:pt x="8917" y="5104"/>
                  </a:cubicBezTo>
                  <a:lnTo>
                    <a:pt x="8917" y="1702"/>
                  </a:lnTo>
                  <a:cubicBezTo>
                    <a:pt x="8917" y="725"/>
                    <a:pt x="8129" y="1"/>
                    <a:pt x="7184"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sp>
        <p:nvSpPr>
          <p:cNvPr id="4" name="Rectangle 3"/>
          <p:cNvSpPr/>
          <p:nvPr/>
        </p:nvSpPr>
        <p:spPr>
          <a:xfrm>
            <a:off x="1223963" y="2564156"/>
            <a:ext cx="7153275" cy="942694"/>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342892" indent="-342892">
              <a:buFont typeface="Arial" panose="020B0604020202020204" pitchFamily="34" charset="0"/>
              <a:buChar char="•"/>
            </a:pPr>
            <a:r>
              <a:rPr lang="en-US" dirty="0">
                <a:solidFill>
                  <a:srgbClr val="2F5496"/>
                </a:solidFill>
                <a:latin typeface="Trebuchet MS "/>
                <a:cs typeface="Segoe UI Semilight" panose="020B0402040204020203" pitchFamily="34" charset="0"/>
              </a:rPr>
              <a:t>If you have a question, use the </a:t>
            </a:r>
            <a:r>
              <a:rPr lang="en-US" b="1" dirty="0">
                <a:solidFill>
                  <a:srgbClr val="2F5496"/>
                </a:solidFill>
                <a:latin typeface="Trebuchet MS "/>
                <a:cs typeface="Segoe UI Semilight" panose="020B0402040204020203" pitchFamily="34" charset="0"/>
              </a:rPr>
              <a:t>‘chat’ function</a:t>
            </a:r>
          </a:p>
          <a:p>
            <a:pPr marL="342892" indent="-342892">
              <a:buFont typeface="Arial" panose="020B0604020202020204" pitchFamily="34" charset="0"/>
              <a:buChar char="•"/>
            </a:pPr>
            <a:r>
              <a:rPr lang="en-US" dirty="0">
                <a:solidFill>
                  <a:srgbClr val="2F5496"/>
                </a:solidFill>
                <a:latin typeface="Trebuchet MS "/>
                <a:cs typeface="Segoe UI Semilight" panose="020B0402040204020203" pitchFamily="34" charset="0"/>
              </a:rPr>
              <a:t>If you want to ask a question verbally, use the </a:t>
            </a:r>
            <a:r>
              <a:rPr lang="en-US" b="1" dirty="0">
                <a:solidFill>
                  <a:srgbClr val="2F5496"/>
                </a:solidFill>
                <a:latin typeface="Trebuchet MS "/>
                <a:cs typeface="Segoe UI Semilight" panose="020B0402040204020203" pitchFamily="34" charset="0"/>
              </a:rPr>
              <a:t>‘raise hand’ function </a:t>
            </a:r>
          </a:p>
        </p:txBody>
      </p:sp>
      <p:grpSp>
        <p:nvGrpSpPr>
          <p:cNvPr id="5" name="Group 4">
            <a:extLst>
              <a:ext uri="{FF2B5EF4-FFF2-40B4-BE49-F238E27FC236}">
                <a16:creationId xmlns:a16="http://schemas.microsoft.com/office/drawing/2014/main" id="{906404B4-FA39-EE0E-38A8-484E2C97A2E3}"/>
              </a:ext>
            </a:extLst>
          </p:cNvPr>
          <p:cNvGrpSpPr/>
          <p:nvPr/>
        </p:nvGrpSpPr>
        <p:grpSpPr>
          <a:xfrm>
            <a:off x="-343649" y="-831808"/>
            <a:ext cx="2181603" cy="3644389"/>
            <a:chOff x="-343649" y="-831809"/>
            <a:chExt cx="2181603" cy="3644389"/>
          </a:xfrm>
        </p:grpSpPr>
        <p:sp>
          <p:nvSpPr>
            <p:cNvPr id="6" name="Right Triangle 5">
              <a:extLst>
                <a:ext uri="{FF2B5EF4-FFF2-40B4-BE49-F238E27FC236}">
                  <a16:creationId xmlns:a16="http://schemas.microsoft.com/office/drawing/2014/main" id="{895496D5-0F78-90EA-9DD9-0FD2F4B276EB}"/>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7" name="Right Triangle 6">
              <a:extLst>
                <a:ext uri="{FF2B5EF4-FFF2-40B4-BE49-F238E27FC236}">
                  <a16:creationId xmlns:a16="http://schemas.microsoft.com/office/drawing/2014/main" id="{B8632248-B907-E9A2-1472-B532A0A3ED15}"/>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8" name="Right Triangle 7">
              <a:extLst>
                <a:ext uri="{FF2B5EF4-FFF2-40B4-BE49-F238E27FC236}">
                  <a16:creationId xmlns:a16="http://schemas.microsoft.com/office/drawing/2014/main" id="{47329128-5F37-CB9D-A28A-50F94E7B5928}"/>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9" name="Slide Number Placeholder 8">
            <a:extLst>
              <a:ext uri="{FF2B5EF4-FFF2-40B4-BE49-F238E27FC236}">
                <a16:creationId xmlns:a16="http://schemas.microsoft.com/office/drawing/2014/main" id="{B38506B2-5313-B2D1-6DE5-AE30EC42FCC9}"/>
              </a:ext>
            </a:extLst>
          </p:cNvPr>
          <p:cNvSpPr>
            <a:spLocks noGrp="1"/>
          </p:cNvSpPr>
          <p:nvPr>
            <p:ph type="sldNum" sz="quarter" idx="4"/>
          </p:nvPr>
        </p:nvSpPr>
        <p:spPr/>
        <p:txBody>
          <a:bodyPr/>
          <a:lstStyle/>
          <a:p>
            <a:pPr>
              <a:defRPr/>
            </a:pPr>
            <a:fld id="{E00B6E52-F07A-44C8-B7AE-D6EEC3D50429}" type="slidenum">
              <a:rPr lang="en-CA" smtClean="0"/>
              <a:pPr>
                <a:defRPr/>
              </a:pPr>
              <a:t>45</a:t>
            </a:fld>
            <a:endParaRPr lang="en-CA" dirty="0"/>
          </a:p>
        </p:txBody>
      </p:sp>
    </p:spTree>
    <p:extLst>
      <p:ext uri="{BB962C8B-B14F-4D97-AF65-F5344CB8AC3E}">
        <p14:creationId xmlns:p14="http://schemas.microsoft.com/office/powerpoint/2010/main" val="2469921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0000"/>
            <a:lum/>
          </a:blip>
          <a:srcRect/>
          <a:stretch>
            <a:fillRect l="-30000" t="-28000" r="30000" b="-28000"/>
          </a:stretch>
        </a:blipFill>
        <a:effectLst/>
      </p:bgPr>
    </p:bg>
    <p:spTree>
      <p:nvGrpSpPr>
        <p:cNvPr id="1" name=""/>
        <p:cNvGrpSpPr/>
        <p:nvPr/>
      </p:nvGrpSpPr>
      <p:grpSpPr>
        <a:xfrm>
          <a:off x="0" y="0"/>
          <a:ext cx="0" cy="0"/>
          <a:chOff x="0" y="0"/>
          <a:chExt cx="0" cy="0"/>
        </a:xfrm>
      </p:grpSpPr>
      <p:sp>
        <p:nvSpPr>
          <p:cNvPr id="4" name="Right Triangle 3"/>
          <p:cNvSpPr/>
          <p:nvPr/>
        </p:nvSpPr>
        <p:spPr>
          <a:xfrm rot="15455504">
            <a:off x="383662" y="-2938371"/>
            <a:ext cx="8376676" cy="10090333"/>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3" name="Title 7"/>
          <p:cNvSpPr txBox="1">
            <a:spLocks/>
          </p:cNvSpPr>
          <p:nvPr/>
        </p:nvSpPr>
        <p:spPr>
          <a:xfrm>
            <a:off x="5377777" y="911282"/>
            <a:ext cx="2971800" cy="1195513"/>
          </a:xfrm>
          <a:prstGeom prst="rect">
            <a:avLst/>
          </a:prstGeom>
        </p:spPr>
        <p:txBody>
          <a:bodyPr lIns="68580" tIns="34290" rIns="68580" bIns="34290" anchor="t"/>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spcAft>
                <a:spcPts val="600"/>
              </a:spcAft>
            </a:pPr>
            <a:r>
              <a:rPr lang="en-US" sz="7988" kern="0" dirty="0">
                <a:solidFill>
                  <a:schemeClr val="bg1"/>
                </a:solidFill>
                <a:latin typeface="Trebuchet MS"/>
              </a:rPr>
              <a:t>05</a:t>
            </a:r>
          </a:p>
          <a:p>
            <a:pPr>
              <a:spcAft>
                <a:spcPts val="600"/>
              </a:spcAft>
            </a:pPr>
            <a:r>
              <a:rPr lang="en-US" kern="0" dirty="0">
                <a:solidFill>
                  <a:schemeClr val="bg1"/>
                </a:solidFill>
                <a:latin typeface="Trebuchet MS"/>
              </a:rPr>
              <a:t>…………………………………………</a:t>
            </a:r>
          </a:p>
          <a:p>
            <a:r>
              <a:rPr lang="en-US" sz="3000" i="1" kern="0" dirty="0">
                <a:solidFill>
                  <a:schemeClr val="bg1"/>
                </a:solidFill>
                <a:latin typeface="Trebuchet MS"/>
              </a:rPr>
              <a:t>Accommodation Supports</a:t>
            </a:r>
          </a:p>
        </p:txBody>
      </p:sp>
      <p:sp>
        <p:nvSpPr>
          <p:cNvPr id="19" name="Title 7"/>
          <p:cNvSpPr txBox="1">
            <a:spLocks/>
          </p:cNvSpPr>
          <p:nvPr/>
        </p:nvSpPr>
        <p:spPr>
          <a:xfrm>
            <a:off x="3810000" y="1694602"/>
            <a:ext cx="4692624" cy="119551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kern="0" dirty="0">
              <a:solidFill>
                <a:schemeClr val="bg1"/>
              </a:solidFill>
              <a:latin typeface="Trebuchet MS" panose="020B0603020202020204" pitchFamily="34" charset="0"/>
            </a:endParaRPr>
          </a:p>
        </p:txBody>
      </p:sp>
      <p:grpSp>
        <p:nvGrpSpPr>
          <p:cNvPr id="5" name="Group 4">
            <a:extLst>
              <a:ext uri="{FF2B5EF4-FFF2-40B4-BE49-F238E27FC236}">
                <a16:creationId xmlns:a16="http://schemas.microsoft.com/office/drawing/2014/main" id="{1574AC64-0A8A-2825-E71F-F150600E25B5}"/>
              </a:ext>
            </a:extLst>
          </p:cNvPr>
          <p:cNvGrpSpPr/>
          <p:nvPr/>
        </p:nvGrpSpPr>
        <p:grpSpPr>
          <a:xfrm>
            <a:off x="-343649" y="-831808"/>
            <a:ext cx="2181603" cy="3644389"/>
            <a:chOff x="-343649" y="-831809"/>
            <a:chExt cx="2181603" cy="3644389"/>
          </a:xfrm>
        </p:grpSpPr>
        <p:sp>
          <p:nvSpPr>
            <p:cNvPr id="9" name="Right Triangle 8">
              <a:extLst>
                <a:ext uri="{FF2B5EF4-FFF2-40B4-BE49-F238E27FC236}">
                  <a16:creationId xmlns:a16="http://schemas.microsoft.com/office/drawing/2014/main" id="{483CB8C0-0793-1A7F-96B2-F646393DE0AB}"/>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1" name="Right Triangle 10">
              <a:extLst>
                <a:ext uri="{FF2B5EF4-FFF2-40B4-BE49-F238E27FC236}">
                  <a16:creationId xmlns:a16="http://schemas.microsoft.com/office/drawing/2014/main" id="{7A22F09B-AC74-DA1B-79D0-F676C46FAAD6}"/>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2" name="Right Triangle 11">
              <a:extLst>
                <a:ext uri="{FF2B5EF4-FFF2-40B4-BE49-F238E27FC236}">
                  <a16:creationId xmlns:a16="http://schemas.microsoft.com/office/drawing/2014/main" id="{29924BAD-91F4-A94C-0ABD-AC1F764E856C}"/>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6" name="Slide Number Placeholder 5">
            <a:extLst>
              <a:ext uri="{FF2B5EF4-FFF2-40B4-BE49-F238E27FC236}">
                <a16:creationId xmlns:a16="http://schemas.microsoft.com/office/drawing/2014/main" id="{EE793A62-D119-BDA3-3E9A-7ADB08679A9F}"/>
              </a:ext>
            </a:extLst>
          </p:cNvPr>
          <p:cNvSpPr>
            <a:spLocks noGrp="1"/>
          </p:cNvSpPr>
          <p:nvPr>
            <p:ph type="sldNum" sz="quarter" idx="4"/>
          </p:nvPr>
        </p:nvSpPr>
        <p:spPr/>
        <p:txBody>
          <a:bodyPr/>
          <a:lstStyle/>
          <a:p>
            <a:pPr>
              <a:defRPr/>
            </a:pPr>
            <a:fld id="{E00B6E52-F07A-44C8-B7AE-D6EEC3D50429}" type="slidenum">
              <a:rPr lang="en-CA" smtClean="0"/>
              <a:pPr>
                <a:defRPr/>
              </a:pPr>
              <a:t>46</a:t>
            </a:fld>
            <a:endParaRPr lang="en-CA" dirty="0"/>
          </a:p>
        </p:txBody>
      </p:sp>
    </p:spTree>
    <p:extLst>
      <p:ext uri="{BB962C8B-B14F-4D97-AF65-F5344CB8AC3E}">
        <p14:creationId xmlns:p14="http://schemas.microsoft.com/office/powerpoint/2010/main" val="30814301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Rounded Corners 16"/>
          <p:cNvSpPr/>
          <p:nvPr/>
        </p:nvSpPr>
        <p:spPr bwMode="auto">
          <a:xfrm>
            <a:off x="228600" y="161597"/>
            <a:ext cx="8686800" cy="685800"/>
          </a:xfrm>
          <a:prstGeom prst="roundRect">
            <a:avLst/>
          </a:prstGeom>
          <a:solidFill>
            <a:srgbClr val="F2F2F2"/>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defTabSz="914378">
              <a:lnSpc>
                <a:spcPct val="100000"/>
              </a:lnSpc>
              <a:spcAft>
                <a:spcPts val="0"/>
              </a:spcAft>
              <a:tabLst>
                <a:tab pos="5714858" algn="l"/>
              </a:tabLst>
              <a:defRPr/>
            </a:pPr>
            <a:r>
              <a:rPr lang="en-US" sz="3000" b="1" dirty="0">
                <a:solidFill>
                  <a:srgbClr val="3167A9"/>
                </a:solidFill>
                <a:latin typeface="+mj-lt"/>
                <a:ea typeface="Tahoma" panose="020B0604030504040204" pitchFamily="34" charset="0"/>
                <a:cs typeface="Tahoma" panose="020B0604030504040204" pitchFamily="34" charset="0"/>
              </a:rPr>
              <a:t>ACCOMMODATION SERVICES</a:t>
            </a:r>
          </a:p>
        </p:txBody>
      </p:sp>
      <p:sp>
        <p:nvSpPr>
          <p:cNvPr id="3" name="TextBox 2"/>
          <p:cNvSpPr txBox="1"/>
          <p:nvPr/>
        </p:nvSpPr>
        <p:spPr>
          <a:xfrm>
            <a:off x="836480" y="1176477"/>
            <a:ext cx="7231860" cy="2029145"/>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r>
              <a:rPr lang="en-CA" sz="2000" b="1" dirty="0">
                <a:solidFill>
                  <a:srgbClr val="000000"/>
                </a:solidFill>
                <a:latin typeface="Trebuchet MS "/>
                <a:cs typeface="Segoe UI Semilight" panose="020B0402040204020203" pitchFamily="34" charset="0"/>
              </a:rPr>
              <a:t>Accommodation services may be available for students who are: </a:t>
            </a:r>
          </a:p>
          <a:p>
            <a:pPr marL="285743" indent="-285743" defTabSz="914378">
              <a:buFont typeface="Arial" panose="020B0604020202020204" pitchFamily="34" charset="0"/>
              <a:buChar char="•"/>
              <a:defRPr/>
            </a:pPr>
            <a:r>
              <a:rPr lang="en-CA" sz="1900" dirty="0">
                <a:solidFill>
                  <a:srgbClr val="000000"/>
                </a:solidFill>
                <a:latin typeface="Trebuchet MS "/>
                <a:cs typeface="Segoe UI Semilight" panose="020B0402040204020203" pitchFamily="34" charset="0"/>
              </a:rPr>
              <a:t>school-aged, up to the age of 21</a:t>
            </a:r>
          </a:p>
          <a:p>
            <a:pPr marL="285743" indent="-285743" defTabSz="914378">
              <a:buFont typeface="Arial" panose="020B0604020202020204" pitchFamily="34" charset="0"/>
              <a:buChar char="•"/>
              <a:defRPr/>
            </a:pPr>
            <a:r>
              <a:rPr lang="en-CA" sz="1900" dirty="0">
                <a:solidFill>
                  <a:srgbClr val="000000"/>
                </a:solidFill>
                <a:latin typeface="Trebuchet MS "/>
                <a:cs typeface="Segoe UI Semilight" panose="020B0402040204020203" pitchFamily="34" charset="0"/>
              </a:rPr>
              <a:t>enrolled in and attending K4 to Grade 12 programs</a:t>
            </a:r>
            <a:endParaRPr lang="en-US" sz="1900" dirty="0">
              <a:solidFill>
                <a:srgbClr val="000000"/>
              </a:solidFill>
              <a:latin typeface="Trebuchet MS "/>
              <a:cs typeface="Segoe UI Semilight" panose="020B0402040204020203" pitchFamily="34" charset="0"/>
            </a:endParaRPr>
          </a:p>
          <a:p>
            <a:pPr marL="285743" indent="-285743" defTabSz="914378">
              <a:buFont typeface="Arial" panose="020B0604020202020204" pitchFamily="34" charset="0"/>
              <a:buChar char="•"/>
              <a:defRPr/>
            </a:pPr>
            <a:r>
              <a:rPr lang="en-US" sz="1900" dirty="0">
                <a:solidFill>
                  <a:srgbClr val="000000"/>
                </a:solidFill>
                <a:latin typeface="Trebuchet MS "/>
                <a:cs typeface="Segoe UI Semilight" panose="020B0402040204020203" pitchFamily="34" charset="0"/>
              </a:rPr>
              <a:t>ordinarily resident on reserve but must attend school away from their home communities. </a:t>
            </a:r>
          </a:p>
        </p:txBody>
      </p:sp>
      <p:grpSp>
        <p:nvGrpSpPr>
          <p:cNvPr id="4" name="Group 3">
            <a:extLst>
              <a:ext uri="{FF2B5EF4-FFF2-40B4-BE49-F238E27FC236}">
                <a16:creationId xmlns:a16="http://schemas.microsoft.com/office/drawing/2014/main" id="{828F1CA0-3E20-B457-0A37-DAC03C32074C}"/>
              </a:ext>
            </a:extLst>
          </p:cNvPr>
          <p:cNvGrpSpPr/>
          <p:nvPr/>
        </p:nvGrpSpPr>
        <p:grpSpPr>
          <a:xfrm>
            <a:off x="7558088" y="3048776"/>
            <a:ext cx="1807338" cy="2574384"/>
            <a:chOff x="7130114" y="2254720"/>
            <a:chExt cx="2299605" cy="3275572"/>
          </a:xfrm>
        </p:grpSpPr>
        <p:sp>
          <p:nvSpPr>
            <p:cNvPr id="6" name="Right Triangle 5">
              <a:extLst>
                <a:ext uri="{FF2B5EF4-FFF2-40B4-BE49-F238E27FC236}">
                  <a16:creationId xmlns:a16="http://schemas.microsoft.com/office/drawing/2014/main" id="{B326D877-A8A5-7B07-4655-339A29B24657}"/>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7" name="Right Triangle 6">
              <a:extLst>
                <a:ext uri="{FF2B5EF4-FFF2-40B4-BE49-F238E27FC236}">
                  <a16:creationId xmlns:a16="http://schemas.microsoft.com/office/drawing/2014/main" id="{79932F2C-B522-9F35-16F5-D68A6136CDB6}"/>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8" name="Right Triangle 7">
              <a:extLst>
                <a:ext uri="{FF2B5EF4-FFF2-40B4-BE49-F238E27FC236}">
                  <a16:creationId xmlns:a16="http://schemas.microsoft.com/office/drawing/2014/main" id="{AEB03283-B3BE-5D14-370D-B38D29BAEE1E}"/>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9" name="Slide Number Placeholder 8">
            <a:extLst>
              <a:ext uri="{FF2B5EF4-FFF2-40B4-BE49-F238E27FC236}">
                <a16:creationId xmlns:a16="http://schemas.microsoft.com/office/drawing/2014/main" id="{D3704A23-CFB9-C1A0-247D-0CB0743C320A}"/>
              </a:ext>
            </a:extLst>
          </p:cNvPr>
          <p:cNvSpPr>
            <a:spLocks noGrp="1"/>
          </p:cNvSpPr>
          <p:nvPr>
            <p:ph type="sldNum" sz="quarter" idx="4"/>
          </p:nvPr>
        </p:nvSpPr>
        <p:spPr/>
        <p:txBody>
          <a:bodyPr/>
          <a:lstStyle/>
          <a:p>
            <a:pPr>
              <a:defRPr/>
            </a:pPr>
            <a:fld id="{E00B6E52-F07A-44C8-B7AE-D6EEC3D50429}" type="slidenum">
              <a:rPr lang="en-CA" smtClean="0"/>
              <a:pPr>
                <a:defRPr/>
              </a:pPr>
              <a:t>47</a:t>
            </a:fld>
            <a:endParaRPr lang="en-CA" dirty="0"/>
          </a:p>
        </p:txBody>
      </p:sp>
      <p:sp>
        <p:nvSpPr>
          <p:cNvPr id="10" name="TextBox 9">
            <a:extLst>
              <a:ext uri="{FF2B5EF4-FFF2-40B4-BE49-F238E27FC236}">
                <a16:creationId xmlns:a16="http://schemas.microsoft.com/office/drawing/2014/main" id="{5EE9E666-CAC8-5305-F05A-5E5788E6E160}"/>
              </a:ext>
            </a:extLst>
          </p:cNvPr>
          <p:cNvSpPr txBox="1"/>
          <p:nvPr/>
        </p:nvSpPr>
        <p:spPr>
          <a:xfrm>
            <a:off x="599321" y="3373724"/>
            <a:ext cx="8229600" cy="942694"/>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lvl="0">
              <a:defRPr/>
            </a:pPr>
            <a:r>
              <a:rPr lang="en-CA" dirty="0">
                <a:effectLst/>
                <a:latin typeface="Trebuchet MS "/>
                <a:ea typeface="Calibri" panose="020F0502020204030204" pitchFamily="34" charset="0"/>
              </a:rPr>
              <a:t>For </a:t>
            </a:r>
            <a:r>
              <a:rPr lang="en-CA" b="1" u="sng" dirty="0">
                <a:effectLst/>
                <a:latin typeface="Trebuchet MS "/>
                <a:ea typeface="Calibri" panose="020F0502020204030204" pitchFamily="34" charset="0"/>
              </a:rPr>
              <a:t>ne</a:t>
            </a:r>
            <a:r>
              <a:rPr lang="en-CA" b="1" u="sng" dirty="0">
                <a:latin typeface="Trebuchet MS "/>
                <a:ea typeface="Calibri" panose="020F0502020204030204" pitchFamily="34" charset="0"/>
              </a:rPr>
              <a:t>w</a:t>
            </a:r>
            <a:r>
              <a:rPr lang="en-CA" dirty="0">
                <a:latin typeface="Trebuchet MS "/>
                <a:ea typeface="Calibri" panose="020F0502020204030204" pitchFamily="34" charset="0"/>
              </a:rPr>
              <a:t> requests or changes to previously approved requests, </a:t>
            </a:r>
            <a:r>
              <a:rPr lang="en-CA" dirty="0">
                <a:effectLst/>
                <a:latin typeface="Trebuchet MS "/>
                <a:ea typeface="Calibri" panose="020F0502020204030204" pitchFamily="34" charset="0"/>
              </a:rPr>
              <a:t>First Nations </a:t>
            </a:r>
            <a:r>
              <a:rPr lang="en-CA" b="1" u="sng" dirty="0">
                <a:effectLst/>
                <a:latin typeface="Trebuchet MS "/>
                <a:ea typeface="Calibri" panose="020F0502020204030204" pitchFamily="34" charset="0"/>
              </a:rPr>
              <a:t>must</a:t>
            </a:r>
            <a:r>
              <a:rPr lang="en-CA" dirty="0">
                <a:effectLst/>
                <a:latin typeface="Trebuchet MS "/>
                <a:ea typeface="Calibri" panose="020F0502020204030204" pitchFamily="34" charset="0"/>
              </a:rPr>
              <a:t> contact ISC at </a:t>
            </a:r>
            <a:r>
              <a:rPr lang="en-CA" u="sng" dirty="0">
                <a:solidFill>
                  <a:srgbClr val="0563C1"/>
                </a:solidFill>
                <a:effectLst/>
                <a:latin typeface="Trebuchet MS "/>
                <a:ea typeface="Calibri" panose="020F0502020204030204" pitchFamily="34" charset="0"/>
                <a:hlinkClick r:id="rId3"/>
              </a:rPr>
              <a:t>bceducation@sac-isc.gc.ca</a:t>
            </a:r>
            <a:r>
              <a:rPr lang="en-CA" dirty="0">
                <a:effectLst/>
                <a:latin typeface="Trebuchet MS "/>
                <a:ea typeface="Calibri" panose="020F0502020204030204" pitchFamily="34" charset="0"/>
              </a:rPr>
              <a:t> before the school year begins. </a:t>
            </a:r>
          </a:p>
          <a:p>
            <a:pPr lvl="0">
              <a:defRPr/>
            </a:pPr>
            <a:r>
              <a:rPr lang="en-CA" dirty="0">
                <a:latin typeface="Trebuchet MS "/>
                <a:ea typeface="Calibri" panose="020F0502020204030204" pitchFamily="34" charset="0"/>
              </a:rPr>
              <a:t>Students who fall under pre-approval do not require an application. </a:t>
            </a:r>
            <a:endParaRPr lang="en-US" dirty="0">
              <a:solidFill>
                <a:srgbClr val="000000"/>
              </a:solidFill>
              <a:latin typeface="Trebuchet MS "/>
              <a:cs typeface="Segoe UI Semilight" panose="020B0402040204020203" pitchFamily="34" charset="0"/>
            </a:endParaRPr>
          </a:p>
        </p:txBody>
      </p:sp>
      <p:pic>
        <p:nvPicPr>
          <p:cNvPr id="14" name="Graphic 13" descr="Exclamation mark with solid fill">
            <a:extLst>
              <a:ext uri="{FF2B5EF4-FFF2-40B4-BE49-F238E27FC236}">
                <a16:creationId xmlns:a16="http://schemas.microsoft.com/office/drawing/2014/main" id="{ABAC4CF4-4A96-CA01-DCA1-ECFDB9B058E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9654" y="3415672"/>
            <a:ext cx="786826" cy="786826"/>
          </a:xfrm>
          <a:prstGeom prst="rect">
            <a:avLst/>
          </a:prstGeom>
        </p:spPr>
      </p:pic>
    </p:spTree>
    <p:extLst>
      <p:ext uri="{BB962C8B-B14F-4D97-AF65-F5344CB8AC3E}">
        <p14:creationId xmlns:p14="http://schemas.microsoft.com/office/powerpoint/2010/main" val="8308750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p:cNvSpPr/>
          <p:nvPr/>
        </p:nvSpPr>
        <p:spPr bwMode="auto">
          <a:xfrm>
            <a:off x="228600" y="164592"/>
            <a:ext cx="8686800" cy="903263"/>
          </a:xfrm>
          <a:prstGeom prst="roundRect">
            <a:avLst/>
          </a:prstGeom>
          <a:solidFill>
            <a:srgbClr val="F2F2F2"/>
          </a:solidFill>
          <a:ln w="88900" cap="flat" cmpd="sng" algn="ctr">
            <a:solidFill>
              <a:srgbClr val="3167A9"/>
            </a:solidFill>
            <a:prstDash val="solid"/>
            <a:round/>
            <a:headEnd type="none" w="med" len="med"/>
            <a:tailEnd type="none" w="med" len="med"/>
          </a:ln>
          <a:effectLst/>
        </p:spPr>
        <p:txBody>
          <a:bodyPr vert="horz" wrap="square" lIns="0" tIns="9144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lnSpc>
                <a:spcPts val="3100"/>
              </a:lnSpc>
              <a:spcAft>
                <a:spcPts val="0"/>
              </a:spcAft>
              <a:tabLst>
                <a:tab pos="5714858" algn="l"/>
              </a:tabLst>
            </a:pPr>
            <a:r>
              <a:rPr lang="en-US" sz="3200" b="1" dirty="0">
                <a:solidFill>
                  <a:srgbClr val="3167A9"/>
                </a:solidFill>
                <a:latin typeface="Trebuchet MS" panose="020B0603020202020204" pitchFamily="34" charset="0"/>
                <a:ea typeface="Tahoma" panose="020B0604030504040204" pitchFamily="34" charset="0"/>
                <a:cs typeface="Segoe UI Semibold" panose="020B0702040204020203" pitchFamily="34" charset="0"/>
              </a:rPr>
              <a:t>CIRCUMSTANCES FOR ACCOMMODATION SUPPORTS</a:t>
            </a:r>
            <a:endParaRPr lang="en-US" sz="3200" dirty="0">
              <a:solidFill>
                <a:srgbClr val="3167A9"/>
              </a:solidFill>
              <a:latin typeface="Segoe UI Semibold" panose="020B0702040204020203" pitchFamily="34" charset="0"/>
              <a:ea typeface="Tahoma" panose="020B0604030504040204" pitchFamily="34" charset="0"/>
              <a:cs typeface="Segoe UI Semibold" panose="020B0702040204020203" pitchFamily="34" charset="0"/>
            </a:endParaRPr>
          </a:p>
        </p:txBody>
      </p:sp>
      <p:sp>
        <p:nvSpPr>
          <p:cNvPr id="12" name="Title 7"/>
          <p:cNvSpPr txBox="1">
            <a:spLocks/>
          </p:cNvSpPr>
          <p:nvPr/>
        </p:nvSpPr>
        <p:spPr>
          <a:xfrm>
            <a:off x="685801" y="246239"/>
            <a:ext cx="8359139" cy="462999"/>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sz="3000" kern="0" dirty="0">
              <a:solidFill>
                <a:schemeClr val="bg1"/>
              </a:solidFill>
              <a:latin typeface="Trebuchet MS" panose="020B0603020202020204" pitchFamily="34" charset="0"/>
            </a:endParaRPr>
          </a:p>
        </p:txBody>
      </p:sp>
      <p:sp>
        <p:nvSpPr>
          <p:cNvPr id="34" name="TextBox 33"/>
          <p:cNvSpPr txBox="1"/>
          <p:nvPr/>
        </p:nvSpPr>
        <p:spPr>
          <a:xfrm>
            <a:off x="7201516" y="4629151"/>
            <a:ext cx="1835888" cy="178382"/>
          </a:xfrm>
          <a:prstGeom prst="rect">
            <a:avLst/>
          </a:prstGeom>
          <a:noFill/>
        </p:spPr>
        <p:txBody>
          <a:bodyPr wrap="square" lIns="68580" tIns="34290" rIns="68580" bIns="34290" rtlCol="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788" dirty="0">
                <a:solidFill>
                  <a:srgbClr val="31333B"/>
                </a:solidFill>
                <a:latin typeface="Segoe UI Semilight"/>
                <a:cs typeface="Segoe UI Semilight"/>
              </a:rPr>
              <a:t>Source: ISC 2024/25 Program Guide</a:t>
            </a:r>
          </a:p>
        </p:txBody>
      </p:sp>
      <p:sp>
        <p:nvSpPr>
          <p:cNvPr id="35" name="Folded Corner 34"/>
          <p:cNvSpPr/>
          <p:nvPr/>
        </p:nvSpPr>
        <p:spPr bwMode="auto">
          <a:xfrm>
            <a:off x="204604" y="1638024"/>
            <a:ext cx="2738847" cy="2852485"/>
          </a:xfrm>
          <a:prstGeom prst="foldedCorner">
            <a:avLst/>
          </a:prstGeom>
          <a:solidFill>
            <a:schemeClr val="bg2">
              <a:lumMod val="20000"/>
              <a:lumOff val="80000"/>
            </a:schemeClr>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4" name="Rectangle 3"/>
          <p:cNvSpPr/>
          <p:nvPr/>
        </p:nvSpPr>
        <p:spPr>
          <a:xfrm>
            <a:off x="244134" y="1996768"/>
            <a:ext cx="2651467" cy="327782"/>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endParaRPr lang="en-US" sz="1700" dirty="0">
              <a:solidFill>
                <a:schemeClr val="tx2">
                  <a:lumMod val="40000"/>
                  <a:lumOff val="60000"/>
                </a:schemeClr>
              </a:solidFill>
              <a:latin typeface="Segoe UI Semilight" panose="020B0402040204020203" pitchFamily="34" charset="0"/>
              <a:cs typeface="Segoe UI Semilight" panose="020B0402040204020203" pitchFamily="34" charset="0"/>
            </a:endParaRPr>
          </a:p>
        </p:txBody>
      </p:sp>
      <p:sp>
        <p:nvSpPr>
          <p:cNvPr id="75" name="TextBox 74"/>
          <p:cNvSpPr txBox="1"/>
          <p:nvPr/>
        </p:nvSpPr>
        <p:spPr>
          <a:xfrm>
            <a:off x="5982635" y="4806272"/>
            <a:ext cx="2942062" cy="178382"/>
          </a:xfrm>
          <a:prstGeom prst="rect">
            <a:avLst/>
          </a:prstGeom>
          <a:noFill/>
        </p:spPr>
        <p:txBody>
          <a:bodyPr wrap="square" lIns="68580" tIns="34290" rIns="68580" bIns="34290" rtlCol="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788" dirty="0">
                <a:solidFill>
                  <a:srgbClr val="31333B"/>
                </a:solidFill>
                <a:latin typeface="Segoe UI Semilight"/>
                <a:cs typeface="Segoe UI Semilight"/>
              </a:rPr>
              <a:t>More details can be referenced in ISC’s Nominal Roll Instructions</a:t>
            </a:r>
          </a:p>
        </p:txBody>
      </p:sp>
      <p:sp>
        <p:nvSpPr>
          <p:cNvPr id="60" name="Folded Corner 59"/>
          <p:cNvSpPr/>
          <p:nvPr/>
        </p:nvSpPr>
        <p:spPr bwMode="auto">
          <a:xfrm>
            <a:off x="208483" y="1638024"/>
            <a:ext cx="2738847" cy="2852485"/>
          </a:xfrm>
          <a:prstGeom prst="foldedCorner">
            <a:avLst/>
          </a:prstGeom>
          <a:no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grpSp>
        <p:nvGrpSpPr>
          <p:cNvPr id="52" name="Google Shape;5869;p52"/>
          <p:cNvGrpSpPr/>
          <p:nvPr/>
        </p:nvGrpSpPr>
        <p:grpSpPr>
          <a:xfrm>
            <a:off x="1340173" y="3932505"/>
            <a:ext cx="460721" cy="459601"/>
            <a:chOff x="-42796875" y="2680675"/>
            <a:chExt cx="319000" cy="318225"/>
          </a:xfrm>
          <a:solidFill>
            <a:schemeClr val="tx2">
              <a:lumMod val="60000"/>
              <a:lumOff val="40000"/>
            </a:schemeClr>
          </a:solidFill>
        </p:grpSpPr>
        <p:sp>
          <p:nvSpPr>
            <p:cNvPr id="53" name="Google Shape;5870;p52"/>
            <p:cNvSpPr/>
            <p:nvPr/>
          </p:nvSpPr>
          <p:spPr>
            <a:xfrm>
              <a:off x="-42671650" y="2853950"/>
              <a:ext cx="70125" cy="21275"/>
            </a:xfrm>
            <a:custGeom>
              <a:avLst/>
              <a:gdLst/>
              <a:ahLst/>
              <a:cxnLst/>
              <a:rect l="l" t="t" r="r" b="b"/>
              <a:pathLst>
                <a:path w="2805" h="851" extrusionOk="0">
                  <a:moveTo>
                    <a:pt x="442" y="0"/>
                  </a:moveTo>
                  <a:cubicBezTo>
                    <a:pt x="190" y="0"/>
                    <a:pt x="1" y="221"/>
                    <a:pt x="1" y="410"/>
                  </a:cubicBezTo>
                  <a:cubicBezTo>
                    <a:pt x="1" y="630"/>
                    <a:pt x="190" y="851"/>
                    <a:pt x="442" y="851"/>
                  </a:cubicBezTo>
                  <a:lnTo>
                    <a:pt x="2364" y="851"/>
                  </a:lnTo>
                  <a:cubicBezTo>
                    <a:pt x="2616" y="851"/>
                    <a:pt x="2773" y="630"/>
                    <a:pt x="2773" y="410"/>
                  </a:cubicBezTo>
                  <a:cubicBezTo>
                    <a:pt x="2805" y="221"/>
                    <a:pt x="2584" y="0"/>
                    <a:pt x="2364"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54" name="Google Shape;5871;p52"/>
            <p:cNvSpPr/>
            <p:nvPr/>
          </p:nvSpPr>
          <p:spPr>
            <a:xfrm>
              <a:off x="-42671650" y="2895675"/>
              <a:ext cx="70125" cy="20525"/>
            </a:xfrm>
            <a:custGeom>
              <a:avLst/>
              <a:gdLst/>
              <a:ahLst/>
              <a:cxnLst/>
              <a:rect l="l" t="t" r="r" b="b"/>
              <a:pathLst>
                <a:path w="2805" h="821" extrusionOk="0">
                  <a:moveTo>
                    <a:pt x="442" y="1"/>
                  </a:moveTo>
                  <a:cubicBezTo>
                    <a:pt x="190" y="1"/>
                    <a:pt x="1" y="190"/>
                    <a:pt x="1" y="442"/>
                  </a:cubicBezTo>
                  <a:cubicBezTo>
                    <a:pt x="1" y="663"/>
                    <a:pt x="190" y="820"/>
                    <a:pt x="442" y="820"/>
                  </a:cubicBezTo>
                  <a:lnTo>
                    <a:pt x="2364" y="820"/>
                  </a:lnTo>
                  <a:cubicBezTo>
                    <a:pt x="2616" y="820"/>
                    <a:pt x="2773" y="631"/>
                    <a:pt x="2773" y="442"/>
                  </a:cubicBezTo>
                  <a:cubicBezTo>
                    <a:pt x="2805" y="190"/>
                    <a:pt x="2584" y="1"/>
                    <a:pt x="2364"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55" name="Google Shape;5872;p52"/>
            <p:cNvSpPr/>
            <p:nvPr/>
          </p:nvSpPr>
          <p:spPr>
            <a:xfrm>
              <a:off x="-42796875" y="2680675"/>
              <a:ext cx="319000" cy="318225"/>
            </a:xfrm>
            <a:custGeom>
              <a:avLst/>
              <a:gdLst/>
              <a:ahLst/>
              <a:cxnLst/>
              <a:rect l="l" t="t" r="r" b="b"/>
              <a:pathLst>
                <a:path w="12760" h="12729" extrusionOk="0">
                  <a:moveTo>
                    <a:pt x="9011" y="882"/>
                  </a:moveTo>
                  <a:cubicBezTo>
                    <a:pt x="9168" y="882"/>
                    <a:pt x="9357" y="914"/>
                    <a:pt x="9483" y="945"/>
                  </a:cubicBezTo>
                  <a:cubicBezTo>
                    <a:pt x="9799" y="1071"/>
                    <a:pt x="10051" y="1355"/>
                    <a:pt x="10177" y="1701"/>
                  </a:cubicBezTo>
                  <a:lnTo>
                    <a:pt x="2615" y="1701"/>
                  </a:lnTo>
                  <a:cubicBezTo>
                    <a:pt x="2804" y="1229"/>
                    <a:pt x="3245" y="882"/>
                    <a:pt x="3781" y="882"/>
                  </a:cubicBezTo>
                  <a:close/>
                  <a:moveTo>
                    <a:pt x="1733" y="3623"/>
                  </a:moveTo>
                  <a:lnTo>
                    <a:pt x="1733" y="5293"/>
                  </a:lnTo>
                  <a:lnTo>
                    <a:pt x="914" y="5293"/>
                  </a:lnTo>
                  <a:lnTo>
                    <a:pt x="914" y="3623"/>
                  </a:lnTo>
                  <a:close/>
                  <a:moveTo>
                    <a:pt x="11941" y="3623"/>
                  </a:moveTo>
                  <a:lnTo>
                    <a:pt x="11941" y="5293"/>
                  </a:lnTo>
                  <a:lnTo>
                    <a:pt x="11122" y="5293"/>
                  </a:lnTo>
                  <a:lnTo>
                    <a:pt x="11122" y="3623"/>
                  </a:lnTo>
                  <a:close/>
                  <a:moveTo>
                    <a:pt x="10240" y="2521"/>
                  </a:moveTo>
                  <a:lnTo>
                    <a:pt x="10240" y="5316"/>
                  </a:lnTo>
                  <a:lnTo>
                    <a:pt x="10240" y="5316"/>
                  </a:lnTo>
                  <a:cubicBezTo>
                    <a:pt x="10144" y="5293"/>
                    <a:pt x="10003" y="5293"/>
                    <a:pt x="9862" y="5293"/>
                  </a:cubicBezTo>
                  <a:lnTo>
                    <a:pt x="6932" y="5293"/>
                  </a:lnTo>
                  <a:lnTo>
                    <a:pt x="6932" y="2521"/>
                  </a:lnTo>
                  <a:close/>
                  <a:moveTo>
                    <a:pt x="6144" y="2521"/>
                  </a:moveTo>
                  <a:lnTo>
                    <a:pt x="6144" y="5293"/>
                  </a:lnTo>
                  <a:lnTo>
                    <a:pt x="2962" y="5293"/>
                  </a:lnTo>
                  <a:cubicBezTo>
                    <a:pt x="2804" y="5293"/>
                    <a:pt x="2678" y="5293"/>
                    <a:pt x="2552" y="5324"/>
                  </a:cubicBezTo>
                  <a:lnTo>
                    <a:pt x="2552" y="2521"/>
                  </a:lnTo>
                  <a:close/>
                  <a:moveTo>
                    <a:pt x="9893" y="6207"/>
                  </a:moveTo>
                  <a:cubicBezTo>
                    <a:pt x="10555" y="6207"/>
                    <a:pt x="11122" y="6742"/>
                    <a:pt x="11122" y="7404"/>
                  </a:cubicBezTo>
                  <a:lnTo>
                    <a:pt x="11122" y="9861"/>
                  </a:lnTo>
                  <a:cubicBezTo>
                    <a:pt x="11122" y="10019"/>
                    <a:pt x="11027" y="10145"/>
                    <a:pt x="10933" y="10208"/>
                  </a:cubicBezTo>
                  <a:cubicBezTo>
                    <a:pt x="10838" y="10239"/>
                    <a:pt x="10775" y="10302"/>
                    <a:pt x="10681" y="10302"/>
                  </a:cubicBezTo>
                  <a:lnTo>
                    <a:pt x="2143" y="10302"/>
                  </a:lnTo>
                  <a:cubicBezTo>
                    <a:pt x="1922" y="10302"/>
                    <a:pt x="1796" y="10176"/>
                    <a:pt x="1733" y="10019"/>
                  </a:cubicBezTo>
                  <a:cubicBezTo>
                    <a:pt x="1702" y="9924"/>
                    <a:pt x="1733" y="10050"/>
                    <a:pt x="1733" y="8254"/>
                  </a:cubicBezTo>
                  <a:lnTo>
                    <a:pt x="1733" y="7404"/>
                  </a:lnTo>
                  <a:cubicBezTo>
                    <a:pt x="1733" y="6994"/>
                    <a:pt x="1922" y="6616"/>
                    <a:pt x="2300" y="6396"/>
                  </a:cubicBezTo>
                  <a:cubicBezTo>
                    <a:pt x="2489" y="6270"/>
                    <a:pt x="2710" y="6207"/>
                    <a:pt x="2993" y="6207"/>
                  </a:cubicBezTo>
                  <a:close/>
                  <a:moveTo>
                    <a:pt x="3403" y="11090"/>
                  </a:moveTo>
                  <a:lnTo>
                    <a:pt x="3403" y="11909"/>
                  </a:lnTo>
                  <a:lnTo>
                    <a:pt x="2552" y="11909"/>
                  </a:lnTo>
                  <a:lnTo>
                    <a:pt x="2552" y="11090"/>
                  </a:lnTo>
                  <a:close/>
                  <a:moveTo>
                    <a:pt x="10271" y="11090"/>
                  </a:moveTo>
                  <a:lnTo>
                    <a:pt x="10271" y="11909"/>
                  </a:lnTo>
                  <a:lnTo>
                    <a:pt x="9452" y="11909"/>
                  </a:lnTo>
                  <a:lnTo>
                    <a:pt x="9452" y="11090"/>
                  </a:lnTo>
                  <a:close/>
                  <a:moveTo>
                    <a:pt x="3750" y="0"/>
                  </a:moveTo>
                  <a:cubicBezTo>
                    <a:pt x="2615" y="0"/>
                    <a:pt x="1670" y="945"/>
                    <a:pt x="1670" y="2079"/>
                  </a:cubicBezTo>
                  <a:lnTo>
                    <a:pt x="1670" y="2804"/>
                  </a:lnTo>
                  <a:lnTo>
                    <a:pt x="442" y="2804"/>
                  </a:lnTo>
                  <a:cubicBezTo>
                    <a:pt x="190" y="2804"/>
                    <a:pt x="0" y="2993"/>
                    <a:pt x="0" y="3214"/>
                  </a:cubicBezTo>
                  <a:lnTo>
                    <a:pt x="0" y="5671"/>
                  </a:lnTo>
                  <a:cubicBezTo>
                    <a:pt x="0" y="5923"/>
                    <a:pt x="190" y="6112"/>
                    <a:pt x="442" y="6112"/>
                  </a:cubicBezTo>
                  <a:lnTo>
                    <a:pt x="1261" y="6112"/>
                  </a:lnTo>
                  <a:cubicBezTo>
                    <a:pt x="977" y="6459"/>
                    <a:pt x="820" y="6900"/>
                    <a:pt x="820" y="7341"/>
                  </a:cubicBezTo>
                  <a:lnTo>
                    <a:pt x="820" y="9830"/>
                  </a:lnTo>
                  <a:cubicBezTo>
                    <a:pt x="820" y="10365"/>
                    <a:pt x="1198" y="10806"/>
                    <a:pt x="1670" y="10995"/>
                  </a:cubicBezTo>
                  <a:lnTo>
                    <a:pt x="1670" y="12287"/>
                  </a:lnTo>
                  <a:cubicBezTo>
                    <a:pt x="1670" y="12539"/>
                    <a:pt x="1859" y="12728"/>
                    <a:pt x="2048" y="12728"/>
                  </a:cubicBezTo>
                  <a:lnTo>
                    <a:pt x="3718" y="12728"/>
                  </a:lnTo>
                  <a:cubicBezTo>
                    <a:pt x="3939" y="12728"/>
                    <a:pt x="4096" y="12539"/>
                    <a:pt x="4096" y="12287"/>
                  </a:cubicBezTo>
                  <a:lnTo>
                    <a:pt x="4096" y="11090"/>
                  </a:lnTo>
                  <a:lnTo>
                    <a:pt x="8507" y="11090"/>
                  </a:lnTo>
                  <a:lnTo>
                    <a:pt x="8507" y="12287"/>
                  </a:lnTo>
                  <a:cubicBezTo>
                    <a:pt x="8507" y="12539"/>
                    <a:pt x="8696" y="12728"/>
                    <a:pt x="8916" y="12728"/>
                  </a:cubicBezTo>
                  <a:lnTo>
                    <a:pt x="10555" y="12728"/>
                  </a:lnTo>
                  <a:cubicBezTo>
                    <a:pt x="10807" y="12728"/>
                    <a:pt x="10964" y="12539"/>
                    <a:pt x="10964" y="12287"/>
                  </a:cubicBezTo>
                  <a:lnTo>
                    <a:pt x="10964" y="10995"/>
                  </a:lnTo>
                  <a:cubicBezTo>
                    <a:pt x="11468" y="10838"/>
                    <a:pt x="11783" y="10365"/>
                    <a:pt x="11783" y="9830"/>
                  </a:cubicBezTo>
                  <a:lnTo>
                    <a:pt x="11783" y="7341"/>
                  </a:lnTo>
                  <a:cubicBezTo>
                    <a:pt x="11783" y="6868"/>
                    <a:pt x="11626" y="6427"/>
                    <a:pt x="11374" y="6112"/>
                  </a:cubicBezTo>
                  <a:lnTo>
                    <a:pt x="12224" y="6112"/>
                  </a:lnTo>
                  <a:cubicBezTo>
                    <a:pt x="12445" y="6112"/>
                    <a:pt x="12602" y="5923"/>
                    <a:pt x="12602" y="5671"/>
                  </a:cubicBezTo>
                  <a:lnTo>
                    <a:pt x="12602" y="3214"/>
                  </a:lnTo>
                  <a:cubicBezTo>
                    <a:pt x="12760" y="2993"/>
                    <a:pt x="12571" y="2804"/>
                    <a:pt x="12319" y="2804"/>
                  </a:cubicBezTo>
                  <a:lnTo>
                    <a:pt x="11059" y="2804"/>
                  </a:lnTo>
                  <a:lnTo>
                    <a:pt x="11059" y="2079"/>
                  </a:lnTo>
                  <a:cubicBezTo>
                    <a:pt x="11059" y="945"/>
                    <a:pt x="10145" y="0"/>
                    <a:pt x="8979"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56" name="Google Shape;5873;p52"/>
            <p:cNvSpPr/>
            <p:nvPr/>
          </p:nvSpPr>
          <p:spPr>
            <a:xfrm>
              <a:off x="-42753550" y="2854500"/>
              <a:ext cx="63825" cy="61700"/>
            </a:xfrm>
            <a:custGeom>
              <a:avLst/>
              <a:gdLst/>
              <a:ahLst/>
              <a:cxnLst/>
              <a:rect l="l" t="t" r="r" b="b"/>
              <a:pathLst>
                <a:path w="2553" h="2468" extrusionOk="0">
                  <a:moveTo>
                    <a:pt x="1263" y="829"/>
                  </a:moveTo>
                  <a:cubicBezTo>
                    <a:pt x="1435" y="829"/>
                    <a:pt x="1565" y="949"/>
                    <a:pt x="1639" y="1144"/>
                  </a:cubicBezTo>
                  <a:cubicBezTo>
                    <a:pt x="1718" y="1410"/>
                    <a:pt x="1483" y="1676"/>
                    <a:pt x="1218" y="1676"/>
                  </a:cubicBezTo>
                  <a:cubicBezTo>
                    <a:pt x="1170" y="1676"/>
                    <a:pt x="1120" y="1668"/>
                    <a:pt x="1071" y="1648"/>
                  </a:cubicBezTo>
                  <a:cubicBezTo>
                    <a:pt x="945" y="1616"/>
                    <a:pt x="882" y="1490"/>
                    <a:pt x="851" y="1364"/>
                  </a:cubicBezTo>
                  <a:cubicBezTo>
                    <a:pt x="756" y="1144"/>
                    <a:pt x="914" y="892"/>
                    <a:pt x="1103" y="860"/>
                  </a:cubicBezTo>
                  <a:cubicBezTo>
                    <a:pt x="1160" y="839"/>
                    <a:pt x="1213" y="829"/>
                    <a:pt x="1263" y="829"/>
                  </a:cubicBezTo>
                  <a:close/>
                  <a:moveTo>
                    <a:pt x="1234" y="0"/>
                  </a:moveTo>
                  <a:cubicBezTo>
                    <a:pt x="841" y="0"/>
                    <a:pt x="443" y="194"/>
                    <a:pt x="189" y="545"/>
                  </a:cubicBezTo>
                  <a:cubicBezTo>
                    <a:pt x="95" y="734"/>
                    <a:pt x="0" y="986"/>
                    <a:pt x="0" y="1238"/>
                  </a:cubicBezTo>
                  <a:cubicBezTo>
                    <a:pt x="0" y="1932"/>
                    <a:pt x="567" y="2467"/>
                    <a:pt x="1229" y="2467"/>
                  </a:cubicBezTo>
                  <a:cubicBezTo>
                    <a:pt x="1765" y="2467"/>
                    <a:pt x="2237" y="2121"/>
                    <a:pt x="2395" y="1616"/>
                  </a:cubicBezTo>
                  <a:cubicBezTo>
                    <a:pt x="2552" y="1081"/>
                    <a:pt x="2363" y="514"/>
                    <a:pt x="1922" y="230"/>
                  </a:cubicBezTo>
                  <a:cubicBezTo>
                    <a:pt x="1718" y="74"/>
                    <a:pt x="1477" y="0"/>
                    <a:pt x="1234"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57" name="Google Shape;5874;p52"/>
            <p:cNvSpPr/>
            <p:nvPr/>
          </p:nvSpPr>
          <p:spPr>
            <a:xfrm>
              <a:off x="-42581850" y="2853950"/>
              <a:ext cx="63025" cy="61475"/>
            </a:xfrm>
            <a:custGeom>
              <a:avLst/>
              <a:gdLst/>
              <a:ahLst/>
              <a:cxnLst/>
              <a:rect l="l" t="t" r="r" b="b"/>
              <a:pathLst>
                <a:path w="2521" h="2459" extrusionOk="0">
                  <a:moveTo>
                    <a:pt x="1269" y="860"/>
                  </a:moveTo>
                  <a:cubicBezTo>
                    <a:pt x="1493" y="860"/>
                    <a:pt x="1670" y="1049"/>
                    <a:pt x="1670" y="1260"/>
                  </a:cubicBezTo>
                  <a:cubicBezTo>
                    <a:pt x="1670" y="1481"/>
                    <a:pt x="1576" y="1638"/>
                    <a:pt x="1355" y="1670"/>
                  </a:cubicBezTo>
                  <a:cubicBezTo>
                    <a:pt x="1311" y="1683"/>
                    <a:pt x="1268" y="1689"/>
                    <a:pt x="1227" y="1689"/>
                  </a:cubicBezTo>
                  <a:cubicBezTo>
                    <a:pt x="1063" y="1689"/>
                    <a:pt x="927" y="1588"/>
                    <a:pt x="851" y="1386"/>
                  </a:cubicBezTo>
                  <a:cubicBezTo>
                    <a:pt x="788" y="1166"/>
                    <a:pt x="882" y="945"/>
                    <a:pt x="1135" y="882"/>
                  </a:cubicBezTo>
                  <a:cubicBezTo>
                    <a:pt x="1180" y="867"/>
                    <a:pt x="1225" y="860"/>
                    <a:pt x="1269" y="860"/>
                  </a:cubicBezTo>
                  <a:close/>
                  <a:moveTo>
                    <a:pt x="1261" y="0"/>
                  </a:moveTo>
                  <a:cubicBezTo>
                    <a:pt x="567" y="0"/>
                    <a:pt x="0" y="567"/>
                    <a:pt x="32" y="1229"/>
                  </a:cubicBezTo>
                  <a:cubicBezTo>
                    <a:pt x="32" y="1874"/>
                    <a:pt x="541" y="2459"/>
                    <a:pt x="1208" y="2459"/>
                  </a:cubicBezTo>
                  <a:cubicBezTo>
                    <a:pt x="1226" y="2459"/>
                    <a:pt x="1243" y="2458"/>
                    <a:pt x="1261" y="2458"/>
                  </a:cubicBezTo>
                  <a:cubicBezTo>
                    <a:pt x="1922" y="2458"/>
                    <a:pt x="2521" y="1891"/>
                    <a:pt x="2458" y="1229"/>
                  </a:cubicBezTo>
                  <a:cubicBezTo>
                    <a:pt x="2521" y="567"/>
                    <a:pt x="1954" y="0"/>
                    <a:pt x="1261"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sp>
        <p:nvSpPr>
          <p:cNvPr id="105" name="Folded Corner 104"/>
          <p:cNvSpPr/>
          <p:nvPr/>
        </p:nvSpPr>
        <p:spPr bwMode="auto">
          <a:xfrm>
            <a:off x="3197698" y="1631015"/>
            <a:ext cx="2843852" cy="2852485"/>
          </a:xfrm>
          <a:prstGeom prst="foldedCorner">
            <a:avLst/>
          </a:prstGeom>
          <a:solidFill>
            <a:schemeClr val="bg2">
              <a:lumMod val="20000"/>
              <a:lumOff val="80000"/>
            </a:schemeClr>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168" name="Folded Corner 42">
            <a:extLst>
              <a:ext uri="{FF2B5EF4-FFF2-40B4-BE49-F238E27FC236}">
                <a16:creationId xmlns:a16="http://schemas.microsoft.com/office/drawing/2014/main" id="{E433361E-6AE2-4BB8-8FA2-6679C34FE2B5}"/>
              </a:ext>
            </a:extLst>
          </p:cNvPr>
          <p:cNvSpPr/>
          <p:nvPr/>
        </p:nvSpPr>
        <p:spPr bwMode="auto">
          <a:xfrm>
            <a:off x="6291847" y="1635251"/>
            <a:ext cx="2628900" cy="2852485"/>
          </a:xfrm>
          <a:prstGeom prst="foldedCorner">
            <a:avLst/>
          </a:prstGeom>
          <a:solidFill>
            <a:schemeClr val="bg2">
              <a:lumMod val="20000"/>
              <a:lumOff val="80000"/>
            </a:schemeClr>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171" name="Rectangle 170">
            <a:extLst>
              <a:ext uri="{FF2B5EF4-FFF2-40B4-BE49-F238E27FC236}">
                <a16:creationId xmlns:a16="http://schemas.microsoft.com/office/drawing/2014/main" id="{1891ACC0-2535-4482-92FD-49BACA2A7239}"/>
              </a:ext>
            </a:extLst>
          </p:cNvPr>
          <p:cNvSpPr/>
          <p:nvPr/>
        </p:nvSpPr>
        <p:spPr>
          <a:xfrm>
            <a:off x="6424877" y="2089021"/>
            <a:ext cx="2406747" cy="563231"/>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1700" dirty="0">
                <a:solidFill>
                  <a:schemeClr val="tx2">
                    <a:lumMod val="60000"/>
                    <a:lumOff val="40000"/>
                  </a:schemeClr>
                </a:solidFill>
                <a:latin typeface="Segoe UI Semilight" panose="020B0402040204020203" pitchFamily="34" charset="0"/>
                <a:cs typeface="Segoe UI Semilight" panose="020B0402040204020203" pitchFamily="34" charset="0"/>
              </a:rPr>
              <a:t>Ordinarily resident on reserve</a:t>
            </a:r>
          </a:p>
        </p:txBody>
      </p:sp>
      <p:sp>
        <p:nvSpPr>
          <p:cNvPr id="172" name="Folded Corner 70">
            <a:extLst>
              <a:ext uri="{FF2B5EF4-FFF2-40B4-BE49-F238E27FC236}">
                <a16:creationId xmlns:a16="http://schemas.microsoft.com/office/drawing/2014/main" id="{C7890CA5-7715-4C7C-B277-E8A478ABA3A0}"/>
              </a:ext>
            </a:extLst>
          </p:cNvPr>
          <p:cNvSpPr/>
          <p:nvPr/>
        </p:nvSpPr>
        <p:spPr bwMode="auto">
          <a:xfrm>
            <a:off x="6295797" y="1617442"/>
            <a:ext cx="2628900" cy="2852485"/>
          </a:xfrm>
          <a:prstGeom prst="foldedCorner">
            <a:avLst/>
          </a:prstGeom>
          <a:solidFill>
            <a:schemeClr val="bg2">
              <a:lumMod val="20000"/>
              <a:lumOff val="80000"/>
            </a:schemeClr>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grpSp>
        <p:nvGrpSpPr>
          <p:cNvPr id="177" name="Google Shape;7983;p57">
            <a:extLst>
              <a:ext uri="{FF2B5EF4-FFF2-40B4-BE49-F238E27FC236}">
                <a16:creationId xmlns:a16="http://schemas.microsoft.com/office/drawing/2014/main" id="{DFAA99ED-9A16-4EDD-AD0B-0F76325DA1B7}"/>
              </a:ext>
            </a:extLst>
          </p:cNvPr>
          <p:cNvGrpSpPr/>
          <p:nvPr/>
        </p:nvGrpSpPr>
        <p:grpSpPr>
          <a:xfrm>
            <a:off x="7414780" y="3943893"/>
            <a:ext cx="350309" cy="454778"/>
            <a:chOff x="-3462150" y="2046625"/>
            <a:chExt cx="224500" cy="291450"/>
          </a:xfrm>
          <a:solidFill>
            <a:schemeClr val="bg2">
              <a:lumMod val="40000"/>
              <a:lumOff val="60000"/>
            </a:schemeClr>
          </a:solidFill>
        </p:grpSpPr>
        <p:sp>
          <p:nvSpPr>
            <p:cNvPr id="178" name="Google Shape;7984;p57">
              <a:extLst>
                <a:ext uri="{FF2B5EF4-FFF2-40B4-BE49-F238E27FC236}">
                  <a16:creationId xmlns:a16="http://schemas.microsoft.com/office/drawing/2014/main" id="{35D20D88-CCB1-462D-AA0E-C48604522169}"/>
                </a:ext>
              </a:extLst>
            </p:cNvPr>
            <p:cNvSpPr/>
            <p:nvPr/>
          </p:nvSpPr>
          <p:spPr>
            <a:xfrm>
              <a:off x="-3425125" y="2253000"/>
              <a:ext cx="51225" cy="50425"/>
            </a:xfrm>
            <a:custGeom>
              <a:avLst/>
              <a:gdLst/>
              <a:ahLst/>
              <a:cxnLst/>
              <a:rect l="l" t="t" r="r" b="b"/>
              <a:pathLst>
                <a:path w="2049" h="2017" extrusionOk="0">
                  <a:moveTo>
                    <a:pt x="1009" y="662"/>
                  </a:moveTo>
                  <a:cubicBezTo>
                    <a:pt x="1198" y="662"/>
                    <a:pt x="1355" y="819"/>
                    <a:pt x="1355" y="1008"/>
                  </a:cubicBezTo>
                  <a:cubicBezTo>
                    <a:pt x="1355" y="1197"/>
                    <a:pt x="1166" y="1355"/>
                    <a:pt x="1009" y="1355"/>
                  </a:cubicBezTo>
                  <a:cubicBezTo>
                    <a:pt x="820" y="1355"/>
                    <a:pt x="662" y="1197"/>
                    <a:pt x="662" y="1008"/>
                  </a:cubicBezTo>
                  <a:cubicBezTo>
                    <a:pt x="662" y="819"/>
                    <a:pt x="820" y="662"/>
                    <a:pt x="1009" y="662"/>
                  </a:cubicBezTo>
                  <a:close/>
                  <a:moveTo>
                    <a:pt x="1009" y="0"/>
                  </a:moveTo>
                  <a:cubicBezTo>
                    <a:pt x="473" y="0"/>
                    <a:pt x="0" y="441"/>
                    <a:pt x="0" y="1008"/>
                  </a:cubicBezTo>
                  <a:cubicBezTo>
                    <a:pt x="0" y="1575"/>
                    <a:pt x="473" y="2016"/>
                    <a:pt x="1009" y="2016"/>
                  </a:cubicBezTo>
                  <a:cubicBezTo>
                    <a:pt x="1576" y="2016"/>
                    <a:pt x="2048" y="1575"/>
                    <a:pt x="2048" y="1008"/>
                  </a:cubicBezTo>
                  <a:cubicBezTo>
                    <a:pt x="2048" y="441"/>
                    <a:pt x="1576" y="0"/>
                    <a:pt x="1009"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79" name="Google Shape;7985;p57">
              <a:extLst>
                <a:ext uri="{FF2B5EF4-FFF2-40B4-BE49-F238E27FC236}">
                  <a16:creationId xmlns:a16="http://schemas.microsoft.com/office/drawing/2014/main" id="{35D24D14-F993-4006-B066-11ACA80921B0}"/>
                </a:ext>
              </a:extLst>
            </p:cNvPr>
            <p:cNvSpPr/>
            <p:nvPr/>
          </p:nvSpPr>
          <p:spPr>
            <a:xfrm>
              <a:off x="-3425125" y="2116725"/>
              <a:ext cx="51225" cy="49650"/>
            </a:xfrm>
            <a:custGeom>
              <a:avLst/>
              <a:gdLst/>
              <a:ahLst/>
              <a:cxnLst/>
              <a:rect l="l" t="t" r="r" b="b"/>
              <a:pathLst>
                <a:path w="2049" h="1986" extrusionOk="0">
                  <a:moveTo>
                    <a:pt x="343" y="1"/>
                  </a:moveTo>
                  <a:cubicBezTo>
                    <a:pt x="252" y="1"/>
                    <a:pt x="158" y="32"/>
                    <a:pt x="95" y="95"/>
                  </a:cubicBezTo>
                  <a:cubicBezTo>
                    <a:pt x="0" y="190"/>
                    <a:pt x="0" y="442"/>
                    <a:pt x="95" y="536"/>
                  </a:cubicBezTo>
                  <a:lnTo>
                    <a:pt x="536" y="977"/>
                  </a:lnTo>
                  <a:lnTo>
                    <a:pt x="95" y="1418"/>
                  </a:lnTo>
                  <a:cubicBezTo>
                    <a:pt x="0" y="1544"/>
                    <a:pt x="0" y="1765"/>
                    <a:pt x="95" y="1891"/>
                  </a:cubicBezTo>
                  <a:cubicBezTo>
                    <a:pt x="158" y="1954"/>
                    <a:pt x="252" y="1986"/>
                    <a:pt x="343" y="1986"/>
                  </a:cubicBezTo>
                  <a:cubicBezTo>
                    <a:pt x="434" y="1986"/>
                    <a:pt x="520" y="1954"/>
                    <a:pt x="568" y="1891"/>
                  </a:cubicBezTo>
                  <a:lnTo>
                    <a:pt x="1009" y="1450"/>
                  </a:lnTo>
                  <a:lnTo>
                    <a:pt x="1450" y="1891"/>
                  </a:lnTo>
                  <a:cubicBezTo>
                    <a:pt x="1513" y="1954"/>
                    <a:pt x="1599" y="1986"/>
                    <a:pt x="1686" y="1986"/>
                  </a:cubicBezTo>
                  <a:cubicBezTo>
                    <a:pt x="1773" y="1986"/>
                    <a:pt x="1859" y="1954"/>
                    <a:pt x="1922" y="1891"/>
                  </a:cubicBezTo>
                  <a:cubicBezTo>
                    <a:pt x="2048" y="1765"/>
                    <a:pt x="2048" y="1544"/>
                    <a:pt x="1922" y="1418"/>
                  </a:cubicBezTo>
                  <a:lnTo>
                    <a:pt x="1481" y="977"/>
                  </a:lnTo>
                  <a:lnTo>
                    <a:pt x="1922" y="536"/>
                  </a:lnTo>
                  <a:cubicBezTo>
                    <a:pt x="2048" y="442"/>
                    <a:pt x="2048" y="190"/>
                    <a:pt x="1922" y="95"/>
                  </a:cubicBezTo>
                  <a:cubicBezTo>
                    <a:pt x="1859" y="32"/>
                    <a:pt x="1773" y="1"/>
                    <a:pt x="1686" y="1"/>
                  </a:cubicBezTo>
                  <a:cubicBezTo>
                    <a:pt x="1599" y="1"/>
                    <a:pt x="1513" y="32"/>
                    <a:pt x="1450" y="95"/>
                  </a:cubicBezTo>
                  <a:lnTo>
                    <a:pt x="1009" y="505"/>
                  </a:lnTo>
                  <a:lnTo>
                    <a:pt x="568" y="95"/>
                  </a:lnTo>
                  <a:cubicBezTo>
                    <a:pt x="520" y="32"/>
                    <a:pt x="434" y="1"/>
                    <a:pt x="343"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80" name="Google Shape;7986;p57">
              <a:extLst>
                <a:ext uri="{FF2B5EF4-FFF2-40B4-BE49-F238E27FC236}">
                  <a16:creationId xmlns:a16="http://schemas.microsoft.com/office/drawing/2014/main" id="{5408251C-B6CA-4762-BE6E-934E5FE8DBBE}"/>
                </a:ext>
              </a:extLst>
            </p:cNvPr>
            <p:cNvSpPr/>
            <p:nvPr/>
          </p:nvSpPr>
          <p:spPr>
            <a:xfrm>
              <a:off x="-3425125" y="2185250"/>
              <a:ext cx="51225" cy="49650"/>
            </a:xfrm>
            <a:custGeom>
              <a:avLst/>
              <a:gdLst/>
              <a:ahLst/>
              <a:cxnLst/>
              <a:rect l="l" t="t" r="r" b="b"/>
              <a:pathLst>
                <a:path w="2049" h="1986" extrusionOk="0">
                  <a:moveTo>
                    <a:pt x="343" y="1"/>
                  </a:moveTo>
                  <a:cubicBezTo>
                    <a:pt x="252" y="1"/>
                    <a:pt x="158" y="32"/>
                    <a:pt x="95" y="95"/>
                  </a:cubicBezTo>
                  <a:cubicBezTo>
                    <a:pt x="0" y="221"/>
                    <a:pt x="0" y="442"/>
                    <a:pt x="95" y="568"/>
                  </a:cubicBezTo>
                  <a:lnTo>
                    <a:pt x="536" y="1009"/>
                  </a:lnTo>
                  <a:lnTo>
                    <a:pt x="95" y="1418"/>
                  </a:lnTo>
                  <a:cubicBezTo>
                    <a:pt x="0" y="1544"/>
                    <a:pt x="0" y="1796"/>
                    <a:pt x="95" y="1891"/>
                  </a:cubicBezTo>
                  <a:cubicBezTo>
                    <a:pt x="158" y="1954"/>
                    <a:pt x="252" y="1985"/>
                    <a:pt x="343" y="1985"/>
                  </a:cubicBezTo>
                  <a:cubicBezTo>
                    <a:pt x="434" y="1985"/>
                    <a:pt x="520" y="1954"/>
                    <a:pt x="568" y="1891"/>
                  </a:cubicBezTo>
                  <a:lnTo>
                    <a:pt x="1009" y="1481"/>
                  </a:lnTo>
                  <a:lnTo>
                    <a:pt x="1450" y="1891"/>
                  </a:lnTo>
                  <a:cubicBezTo>
                    <a:pt x="1513" y="1954"/>
                    <a:pt x="1599" y="1985"/>
                    <a:pt x="1686" y="1985"/>
                  </a:cubicBezTo>
                  <a:cubicBezTo>
                    <a:pt x="1773" y="1985"/>
                    <a:pt x="1859" y="1954"/>
                    <a:pt x="1922" y="1891"/>
                  </a:cubicBezTo>
                  <a:cubicBezTo>
                    <a:pt x="2048" y="1796"/>
                    <a:pt x="2048" y="1544"/>
                    <a:pt x="1922" y="1418"/>
                  </a:cubicBezTo>
                  <a:lnTo>
                    <a:pt x="1481" y="1009"/>
                  </a:lnTo>
                  <a:lnTo>
                    <a:pt x="1922" y="568"/>
                  </a:lnTo>
                  <a:cubicBezTo>
                    <a:pt x="2048" y="410"/>
                    <a:pt x="2048" y="221"/>
                    <a:pt x="1922" y="95"/>
                  </a:cubicBezTo>
                  <a:cubicBezTo>
                    <a:pt x="1859" y="32"/>
                    <a:pt x="1773" y="1"/>
                    <a:pt x="1686" y="1"/>
                  </a:cubicBezTo>
                  <a:cubicBezTo>
                    <a:pt x="1599" y="1"/>
                    <a:pt x="1513" y="32"/>
                    <a:pt x="1450" y="95"/>
                  </a:cubicBezTo>
                  <a:lnTo>
                    <a:pt x="1009" y="536"/>
                  </a:lnTo>
                  <a:lnTo>
                    <a:pt x="568" y="95"/>
                  </a:lnTo>
                  <a:cubicBezTo>
                    <a:pt x="520" y="32"/>
                    <a:pt x="434" y="1"/>
                    <a:pt x="343"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81" name="Google Shape;7987;p57">
              <a:extLst>
                <a:ext uri="{FF2B5EF4-FFF2-40B4-BE49-F238E27FC236}">
                  <a16:creationId xmlns:a16="http://schemas.microsoft.com/office/drawing/2014/main" id="{A90AD585-184A-46A7-AD6F-B7EEDA4F9D91}"/>
                </a:ext>
              </a:extLst>
            </p:cNvPr>
            <p:cNvSpPr/>
            <p:nvPr/>
          </p:nvSpPr>
          <p:spPr>
            <a:xfrm>
              <a:off x="-3462150" y="2046625"/>
              <a:ext cx="224500" cy="291450"/>
            </a:xfrm>
            <a:custGeom>
              <a:avLst/>
              <a:gdLst/>
              <a:ahLst/>
              <a:cxnLst/>
              <a:rect l="l" t="t" r="r" b="b"/>
              <a:pathLst>
                <a:path w="8980" h="11658" extrusionOk="0">
                  <a:moveTo>
                    <a:pt x="5924" y="694"/>
                  </a:moveTo>
                  <a:cubicBezTo>
                    <a:pt x="6113" y="694"/>
                    <a:pt x="6270" y="851"/>
                    <a:pt x="6270" y="1040"/>
                  </a:cubicBezTo>
                  <a:cubicBezTo>
                    <a:pt x="6270" y="1229"/>
                    <a:pt x="6113" y="1387"/>
                    <a:pt x="5924" y="1387"/>
                  </a:cubicBezTo>
                  <a:lnTo>
                    <a:pt x="3151" y="1387"/>
                  </a:lnTo>
                  <a:cubicBezTo>
                    <a:pt x="2962" y="1387"/>
                    <a:pt x="2805" y="1229"/>
                    <a:pt x="2805" y="1040"/>
                  </a:cubicBezTo>
                  <a:cubicBezTo>
                    <a:pt x="2805" y="851"/>
                    <a:pt x="2962" y="694"/>
                    <a:pt x="3151" y="694"/>
                  </a:cubicBezTo>
                  <a:close/>
                  <a:moveTo>
                    <a:pt x="8034" y="1356"/>
                  </a:moveTo>
                  <a:cubicBezTo>
                    <a:pt x="8255" y="1356"/>
                    <a:pt x="8413" y="1513"/>
                    <a:pt x="8413" y="1702"/>
                  </a:cubicBezTo>
                  <a:lnTo>
                    <a:pt x="8413" y="10649"/>
                  </a:lnTo>
                  <a:lnTo>
                    <a:pt x="8287" y="10649"/>
                  </a:lnTo>
                  <a:cubicBezTo>
                    <a:pt x="8287" y="10838"/>
                    <a:pt x="8129" y="10996"/>
                    <a:pt x="7940" y="10996"/>
                  </a:cubicBezTo>
                  <a:lnTo>
                    <a:pt x="1103" y="10996"/>
                  </a:lnTo>
                  <a:cubicBezTo>
                    <a:pt x="914" y="10996"/>
                    <a:pt x="757" y="10838"/>
                    <a:pt x="757" y="10649"/>
                  </a:cubicBezTo>
                  <a:lnTo>
                    <a:pt x="757" y="1702"/>
                  </a:lnTo>
                  <a:cubicBezTo>
                    <a:pt x="757" y="1513"/>
                    <a:pt x="914" y="1356"/>
                    <a:pt x="1103" y="1356"/>
                  </a:cubicBezTo>
                  <a:lnTo>
                    <a:pt x="2206" y="1356"/>
                  </a:lnTo>
                  <a:cubicBezTo>
                    <a:pt x="2364" y="1734"/>
                    <a:pt x="2742" y="2017"/>
                    <a:pt x="3214" y="2017"/>
                  </a:cubicBezTo>
                  <a:lnTo>
                    <a:pt x="5955" y="2017"/>
                  </a:lnTo>
                  <a:cubicBezTo>
                    <a:pt x="6396" y="2017"/>
                    <a:pt x="6774" y="1734"/>
                    <a:pt x="6932" y="1356"/>
                  </a:cubicBezTo>
                  <a:close/>
                  <a:moveTo>
                    <a:pt x="3120" y="1"/>
                  </a:moveTo>
                  <a:cubicBezTo>
                    <a:pt x="2679" y="1"/>
                    <a:pt x="2301" y="284"/>
                    <a:pt x="2143" y="694"/>
                  </a:cubicBezTo>
                  <a:lnTo>
                    <a:pt x="1040" y="694"/>
                  </a:lnTo>
                  <a:cubicBezTo>
                    <a:pt x="473" y="694"/>
                    <a:pt x="1" y="1166"/>
                    <a:pt x="1" y="1702"/>
                  </a:cubicBezTo>
                  <a:lnTo>
                    <a:pt x="1" y="10649"/>
                  </a:lnTo>
                  <a:cubicBezTo>
                    <a:pt x="1" y="11185"/>
                    <a:pt x="473" y="11658"/>
                    <a:pt x="1040" y="11658"/>
                  </a:cubicBezTo>
                  <a:lnTo>
                    <a:pt x="7877" y="11658"/>
                  </a:lnTo>
                  <a:cubicBezTo>
                    <a:pt x="8444" y="11658"/>
                    <a:pt x="8917" y="11185"/>
                    <a:pt x="8917" y="10649"/>
                  </a:cubicBezTo>
                  <a:lnTo>
                    <a:pt x="8917" y="1702"/>
                  </a:lnTo>
                  <a:cubicBezTo>
                    <a:pt x="8980" y="1166"/>
                    <a:pt x="8507" y="694"/>
                    <a:pt x="7971" y="694"/>
                  </a:cubicBezTo>
                  <a:lnTo>
                    <a:pt x="6869" y="694"/>
                  </a:lnTo>
                  <a:cubicBezTo>
                    <a:pt x="6711" y="284"/>
                    <a:pt x="6365" y="1"/>
                    <a:pt x="5892"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82" name="Google Shape;7988;p57">
              <a:extLst>
                <a:ext uri="{FF2B5EF4-FFF2-40B4-BE49-F238E27FC236}">
                  <a16:creationId xmlns:a16="http://schemas.microsoft.com/office/drawing/2014/main" id="{E32FB069-9650-4636-94CA-9F227B62FBA4}"/>
                </a:ext>
              </a:extLst>
            </p:cNvPr>
            <p:cNvSpPr/>
            <p:nvPr/>
          </p:nvSpPr>
          <p:spPr>
            <a:xfrm>
              <a:off x="-3358175" y="2133275"/>
              <a:ext cx="86650" cy="18125"/>
            </a:xfrm>
            <a:custGeom>
              <a:avLst/>
              <a:gdLst/>
              <a:ahLst/>
              <a:cxnLst/>
              <a:rect l="l" t="t" r="r" b="b"/>
              <a:pathLst>
                <a:path w="3466" h="725" extrusionOk="0">
                  <a:moveTo>
                    <a:pt x="347" y="0"/>
                  </a:moveTo>
                  <a:cubicBezTo>
                    <a:pt x="158" y="0"/>
                    <a:pt x="0" y="158"/>
                    <a:pt x="0" y="378"/>
                  </a:cubicBezTo>
                  <a:cubicBezTo>
                    <a:pt x="0" y="567"/>
                    <a:pt x="158" y="725"/>
                    <a:pt x="347" y="725"/>
                  </a:cubicBezTo>
                  <a:lnTo>
                    <a:pt x="3088" y="725"/>
                  </a:lnTo>
                  <a:cubicBezTo>
                    <a:pt x="3308" y="725"/>
                    <a:pt x="3466" y="567"/>
                    <a:pt x="3466" y="378"/>
                  </a:cubicBezTo>
                  <a:cubicBezTo>
                    <a:pt x="3466" y="158"/>
                    <a:pt x="3308" y="0"/>
                    <a:pt x="3088"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83" name="Google Shape;7989;p57">
              <a:extLst>
                <a:ext uri="{FF2B5EF4-FFF2-40B4-BE49-F238E27FC236}">
                  <a16:creationId xmlns:a16="http://schemas.microsoft.com/office/drawing/2014/main" id="{F5DB8986-E0E5-4196-97AC-085181C4849C}"/>
                </a:ext>
              </a:extLst>
            </p:cNvPr>
            <p:cNvSpPr/>
            <p:nvPr/>
          </p:nvSpPr>
          <p:spPr>
            <a:xfrm>
              <a:off x="-3358175" y="2201800"/>
              <a:ext cx="86650" cy="17350"/>
            </a:xfrm>
            <a:custGeom>
              <a:avLst/>
              <a:gdLst/>
              <a:ahLst/>
              <a:cxnLst/>
              <a:rect l="l" t="t" r="r" b="b"/>
              <a:pathLst>
                <a:path w="3466" h="694" extrusionOk="0">
                  <a:moveTo>
                    <a:pt x="347" y="0"/>
                  </a:moveTo>
                  <a:cubicBezTo>
                    <a:pt x="158" y="0"/>
                    <a:pt x="0" y="158"/>
                    <a:pt x="0" y="347"/>
                  </a:cubicBezTo>
                  <a:cubicBezTo>
                    <a:pt x="0" y="536"/>
                    <a:pt x="158" y="693"/>
                    <a:pt x="347" y="693"/>
                  </a:cubicBezTo>
                  <a:lnTo>
                    <a:pt x="3088" y="693"/>
                  </a:lnTo>
                  <a:cubicBezTo>
                    <a:pt x="3308" y="693"/>
                    <a:pt x="3466" y="536"/>
                    <a:pt x="3466" y="347"/>
                  </a:cubicBezTo>
                  <a:cubicBezTo>
                    <a:pt x="3466" y="158"/>
                    <a:pt x="3308" y="0"/>
                    <a:pt x="3088"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84" name="Google Shape;7990;p57">
              <a:extLst>
                <a:ext uri="{FF2B5EF4-FFF2-40B4-BE49-F238E27FC236}">
                  <a16:creationId xmlns:a16="http://schemas.microsoft.com/office/drawing/2014/main" id="{1FC581FE-3FC0-44BD-BB08-54B52E64141B}"/>
                </a:ext>
              </a:extLst>
            </p:cNvPr>
            <p:cNvSpPr/>
            <p:nvPr/>
          </p:nvSpPr>
          <p:spPr>
            <a:xfrm>
              <a:off x="-3358175" y="2270325"/>
              <a:ext cx="86650" cy="18125"/>
            </a:xfrm>
            <a:custGeom>
              <a:avLst/>
              <a:gdLst/>
              <a:ahLst/>
              <a:cxnLst/>
              <a:rect l="l" t="t" r="r" b="b"/>
              <a:pathLst>
                <a:path w="3466" h="725" extrusionOk="0">
                  <a:moveTo>
                    <a:pt x="347" y="0"/>
                  </a:moveTo>
                  <a:cubicBezTo>
                    <a:pt x="158" y="0"/>
                    <a:pt x="0" y="158"/>
                    <a:pt x="0" y="347"/>
                  </a:cubicBezTo>
                  <a:cubicBezTo>
                    <a:pt x="0" y="567"/>
                    <a:pt x="158" y="725"/>
                    <a:pt x="347" y="725"/>
                  </a:cubicBezTo>
                  <a:lnTo>
                    <a:pt x="3088" y="725"/>
                  </a:lnTo>
                  <a:cubicBezTo>
                    <a:pt x="3308" y="725"/>
                    <a:pt x="3466" y="567"/>
                    <a:pt x="3466" y="347"/>
                  </a:cubicBezTo>
                  <a:cubicBezTo>
                    <a:pt x="3466" y="158"/>
                    <a:pt x="3308" y="0"/>
                    <a:pt x="3088"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sp>
        <p:nvSpPr>
          <p:cNvPr id="15" name="Rectangle 14">
            <a:extLst>
              <a:ext uri="{FF2B5EF4-FFF2-40B4-BE49-F238E27FC236}">
                <a16:creationId xmlns:a16="http://schemas.microsoft.com/office/drawing/2014/main" id="{70464075-EA98-9FA2-C1D8-4E70329179F7}"/>
              </a:ext>
            </a:extLst>
          </p:cNvPr>
          <p:cNvSpPr/>
          <p:nvPr/>
        </p:nvSpPr>
        <p:spPr>
          <a:xfrm>
            <a:off x="249313" y="2003913"/>
            <a:ext cx="2553728" cy="1740476"/>
          </a:xfrm>
          <a:prstGeom prst="rect">
            <a:avLst/>
          </a:prstGeom>
        </p:spPr>
        <p:txBody>
          <a:bodyPr wrap="square" anchor="ctr">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1700" dirty="0">
                <a:latin typeface="Trebuchet MS "/>
                <a:cs typeface="Segoe UI Semilight" panose="020B0402040204020203" pitchFamily="34" charset="0"/>
              </a:rPr>
              <a:t>There is no school within reasonable travelling distance of the community that offers the appropriate grade levels or programs. </a:t>
            </a:r>
          </a:p>
        </p:txBody>
      </p:sp>
      <p:sp>
        <p:nvSpPr>
          <p:cNvPr id="18" name="Oval 17">
            <a:extLst>
              <a:ext uri="{FF2B5EF4-FFF2-40B4-BE49-F238E27FC236}">
                <a16:creationId xmlns:a16="http://schemas.microsoft.com/office/drawing/2014/main" id="{2C7FFEE7-FD3E-C47A-7B7F-F9E327C774FC}"/>
              </a:ext>
            </a:extLst>
          </p:cNvPr>
          <p:cNvSpPr/>
          <p:nvPr/>
        </p:nvSpPr>
        <p:spPr bwMode="auto">
          <a:xfrm>
            <a:off x="1461214" y="1380868"/>
            <a:ext cx="312495" cy="431818"/>
          </a:xfrm>
          <a:prstGeom prst="ellipse">
            <a:avLst/>
          </a:prstGeom>
          <a:solidFill>
            <a:srgbClr val="FFFFFF"/>
          </a:solidFill>
          <a:ln w="889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pic>
        <p:nvPicPr>
          <p:cNvPr id="17" name="Graphic 16" descr="Badge 1 with solid fill">
            <a:extLst>
              <a:ext uri="{FF2B5EF4-FFF2-40B4-BE49-F238E27FC236}">
                <a16:creationId xmlns:a16="http://schemas.microsoft.com/office/drawing/2014/main" id="{A05E3F5D-2271-69FB-19EF-BA00A8822EB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29903" y="1205134"/>
            <a:ext cx="729197" cy="729197"/>
          </a:xfrm>
          <a:prstGeom prst="rect">
            <a:avLst/>
          </a:prstGeom>
        </p:spPr>
      </p:pic>
      <p:pic>
        <p:nvPicPr>
          <p:cNvPr id="19" name="Graphic 18" descr="Badge 1 with solid fill">
            <a:extLst>
              <a:ext uri="{FF2B5EF4-FFF2-40B4-BE49-F238E27FC236}">
                <a16:creationId xmlns:a16="http://schemas.microsoft.com/office/drawing/2014/main" id="{0DCED988-A057-F318-9C8D-F7720BB6869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31951" y="1203022"/>
            <a:ext cx="729197" cy="729197"/>
          </a:xfrm>
          <a:prstGeom prst="rect">
            <a:avLst/>
          </a:prstGeom>
        </p:spPr>
      </p:pic>
      <p:sp>
        <p:nvSpPr>
          <p:cNvPr id="22" name="Oval 21">
            <a:extLst>
              <a:ext uri="{FF2B5EF4-FFF2-40B4-BE49-F238E27FC236}">
                <a16:creationId xmlns:a16="http://schemas.microsoft.com/office/drawing/2014/main" id="{89FFA2AD-6B66-43C1-0D6D-4F72A665F485}"/>
              </a:ext>
            </a:extLst>
          </p:cNvPr>
          <p:cNvSpPr/>
          <p:nvPr/>
        </p:nvSpPr>
        <p:spPr bwMode="auto">
          <a:xfrm>
            <a:off x="4429124" y="1308243"/>
            <a:ext cx="381000" cy="512293"/>
          </a:xfrm>
          <a:prstGeom prst="ellipse">
            <a:avLst/>
          </a:prstGeom>
          <a:solidFill>
            <a:schemeClr val="bg1"/>
          </a:solidFill>
          <a:ln w="889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pic>
        <p:nvPicPr>
          <p:cNvPr id="21" name="Graphic 20" descr="Badge with solid fill">
            <a:extLst>
              <a:ext uri="{FF2B5EF4-FFF2-40B4-BE49-F238E27FC236}">
                <a16:creationId xmlns:a16="http://schemas.microsoft.com/office/drawing/2014/main" id="{9E1811C6-C643-FE91-2F70-26E9A6BDC5E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201276" y="1210652"/>
            <a:ext cx="721567" cy="721567"/>
          </a:xfrm>
          <a:prstGeom prst="rect">
            <a:avLst/>
          </a:prstGeom>
        </p:spPr>
      </p:pic>
      <p:sp>
        <p:nvSpPr>
          <p:cNvPr id="24" name="Rectangle 23">
            <a:extLst>
              <a:ext uri="{FF2B5EF4-FFF2-40B4-BE49-F238E27FC236}">
                <a16:creationId xmlns:a16="http://schemas.microsoft.com/office/drawing/2014/main" id="{F36C6272-B6BB-C76D-9BE7-E35FD56EFC9C}"/>
              </a:ext>
            </a:extLst>
          </p:cNvPr>
          <p:cNvSpPr/>
          <p:nvPr/>
        </p:nvSpPr>
        <p:spPr>
          <a:xfrm>
            <a:off x="3589895" y="2092681"/>
            <a:ext cx="2059458" cy="126957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1700" dirty="0">
                <a:latin typeface="Trebuchet MS "/>
                <a:cs typeface="Segoe UI Semilight" panose="020B0402040204020203" pitchFamily="34" charset="0"/>
              </a:rPr>
              <a:t>The student requires placement in order to be near a medical facility or services.</a:t>
            </a:r>
          </a:p>
        </p:txBody>
      </p:sp>
      <p:sp>
        <p:nvSpPr>
          <p:cNvPr id="27" name="Oval 26">
            <a:extLst>
              <a:ext uri="{FF2B5EF4-FFF2-40B4-BE49-F238E27FC236}">
                <a16:creationId xmlns:a16="http://schemas.microsoft.com/office/drawing/2014/main" id="{C1F8F649-B753-6BF1-B4F0-CD71A04F8FDE}"/>
              </a:ext>
            </a:extLst>
          </p:cNvPr>
          <p:cNvSpPr/>
          <p:nvPr/>
        </p:nvSpPr>
        <p:spPr bwMode="auto">
          <a:xfrm>
            <a:off x="7491120" y="1463874"/>
            <a:ext cx="223457" cy="304241"/>
          </a:xfrm>
          <a:prstGeom prst="ellipse">
            <a:avLst/>
          </a:prstGeom>
          <a:solidFill>
            <a:schemeClr val="bg1"/>
          </a:solidFill>
          <a:ln w="889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pic>
        <p:nvPicPr>
          <p:cNvPr id="26" name="Graphic 25" descr="Badge 3 with solid fill">
            <a:extLst>
              <a:ext uri="{FF2B5EF4-FFF2-40B4-BE49-F238E27FC236}">
                <a16:creationId xmlns:a16="http://schemas.microsoft.com/office/drawing/2014/main" id="{F1B02616-43F0-B7BD-01C8-9BE0C6030AB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49465" y="1215777"/>
            <a:ext cx="721567" cy="721567"/>
          </a:xfrm>
          <a:prstGeom prst="rect">
            <a:avLst/>
          </a:prstGeom>
        </p:spPr>
      </p:pic>
      <p:pic>
        <p:nvPicPr>
          <p:cNvPr id="28" name="Graphic 27" descr="Badge 3 with solid fill">
            <a:extLst>
              <a:ext uri="{FF2B5EF4-FFF2-40B4-BE49-F238E27FC236}">
                <a16:creationId xmlns:a16="http://schemas.microsoft.com/office/drawing/2014/main" id="{5B12D39E-4840-B694-ADDF-CAB95FC0F40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45586" y="1215834"/>
            <a:ext cx="721567" cy="721567"/>
          </a:xfrm>
          <a:prstGeom prst="rect">
            <a:avLst/>
          </a:prstGeom>
        </p:spPr>
      </p:pic>
      <p:sp>
        <p:nvSpPr>
          <p:cNvPr id="29" name="Rectangle 28">
            <a:extLst>
              <a:ext uri="{FF2B5EF4-FFF2-40B4-BE49-F238E27FC236}">
                <a16:creationId xmlns:a16="http://schemas.microsoft.com/office/drawing/2014/main" id="{A45B3E86-2E8E-8CD7-653B-51D44236F50B}"/>
              </a:ext>
            </a:extLst>
          </p:cNvPr>
          <p:cNvSpPr/>
          <p:nvPr/>
        </p:nvSpPr>
        <p:spPr>
          <a:xfrm>
            <a:off x="6287897" y="2081080"/>
            <a:ext cx="2406747" cy="327782"/>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1700" dirty="0">
                <a:latin typeface="Segoe UI Semilight" panose="020B0402040204020203" pitchFamily="34" charset="0"/>
                <a:cs typeface="Segoe UI Semilight" panose="020B0402040204020203" pitchFamily="34" charset="0"/>
              </a:rPr>
              <a:t> </a:t>
            </a:r>
            <a:r>
              <a:rPr lang="en-US" sz="1700" dirty="0">
                <a:latin typeface="Trebuchet MS "/>
                <a:cs typeface="Segoe UI Semilight" panose="020B0402040204020203" pitchFamily="34" charset="0"/>
              </a:rPr>
              <a:t>Unique circumstances</a:t>
            </a:r>
          </a:p>
        </p:txBody>
      </p:sp>
      <p:sp>
        <p:nvSpPr>
          <p:cNvPr id="30" name="TextBox 29">
            <a:extLst>
              <a:ext uri="{FF2B5EF4-FFF2-40B4-BE49-F238E27FC236}">
                <a16:creationId xmlns:a16="http://schemas.microsoft.com/office/drawing/2014/main" id="{5FDCBFC2-07B5-21E7-2B30-C92B385455AD}"/>
              </a:ext>
            </a:extLst>
          </p:cNvPr>
          <p:cNvSpPr txBox="1"/>
          <p:nvPr/>
        </p:nvSpPr>
        <p:spPr>
          <a:xfrm>
            <a:off x="6397442" y="2459315"/>
            <a:ext cx="2273718" cy="1335430"/>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71446" indent="-171446">
              <a:buFont typeface="Arial" panose="020B0604020202020204" pitchFamily="34" charset="0"/>
              <a:buChar char="•"/>
            </a:pPr>
            <a:r>
              <a:rPr lang="en-US" sz="1400" dirty="0">
                <a:latin typeface="Trebuchet MS "/>
                <a:ea typeface="Segoe UI Historic" panose="020B0502040204020203" pitchFamily="34" charset="0"/>
                <a:cs typeface="Segoe UI Historic" panose="020B0502040204020203" pitchFamily="34" charset="0"/>
              </a:rPr>
              <a:t>Provide supporting documents/explanation of the student’s circumstances</a:t>
            </a:r>
          </a:p>
          <a:p>
            <a:pPr marL="171446" indent="-171446">
              <a:buFont typeface="Arial" panose="020B0604020202020204" pitchFamily="34" charset="0"/>
              <a:buChar char="•"/>
            </a:pPr>
            <a:r>
              <a:rPr lang="en-US" sz="1400" dirty="0">
                <a:latin typeface="Trebuchet MS "/>
                <a:ea typeface="Segoe UI Historic" panose="020B0502040204020203" pitchFamily="34" charset="0"/>
                <a:cs typeface="Segoe UI Historic" panose="020B0502040204020203" pitchFamily="34" charset="0"/>
              </a:rPr>
              <a:t>Reviewed on a case-by-case basis</a:t>
            </a:r>
          </a:p>
        </p:txBody>
      </p:sp>
      <p:pic>
        <p:nvPicPr>
          <p:cNvPr id="32" name="Graphic 31" descr="Badge with solid fill">
            <a:extLst>
              <a:ext uri="{FF2B5EF4-FFF2-40B4-BE49-F238E27FC236}">
                <a16:creationId xmlns:a16="http://schemas.microsoft.com/office/drawing/2014/main" id="{52CE2BC4-4570-2DA7-CDDE-63991EC5CB0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205226" y="1214720"/>
            <a:ext cx="721567" cy="721567"/>
          </a:xfrm>
          <a:prstGeom prst="rect">
            <a:avLst/>
          </a:prstGeom>
        </p:spPr>
      </p:pic>
      <p:sp>
        <p:nvSpPr>
          <p:cNvPr id="43" name="Rectangle 42">
            <a:extLst>
              <a:ext uri="{FF2B5EF4-FFF2-40B4-BE49-F238E27FC236}">
                <a16:creationId xmlns:a16="http://schemas.microsoft.com/office/drawing/2014/main" id="{FBCB765A-1AF4-07EC-1F1E-0389F3B4B572}"/>
              </a:ext>
            </a:extLst>
          </p:cNvPr>
          <p:cNvSpPr/>
          <p:nvPr/>
        </p:nvSpPr>
        <p:spPr bwMode="auto">
          <a:xfrm>
            <a:off x="1303724" y="3881399"/>
            <a:ext cx="609600" cy="514976"/>
          </a:xfrm>
          <a:prstGeom prst="rect">
            <a:avLst/>
          </a:prstGeom>
          <a:solidFill>
            <a:schemeClr val="bg2">
              <a:lumMod val="20000"/>
              <a:lumOff val="80000"/>
            </a:schemeClr>
          </a:solidFill>
          <a:ln w="889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grpSp>
        <p:nvGrpSpPr>
          <p:cNvPr id="33" name="Google Shape;5869;p52">
            <a:extLst>
              <a:ext uri="{FF2B5EF4-FFF2-40B4-BE49-F238E27FC236}">
                <a16:creationId xmlns:a16="http://schemas.microsoft.com/office/drawing/2014/main" id="{D72D5BC6-899E-53C0-81A0-E60BCC016000}"/>
              </a:ext>
            </a:extLst>
          </p:cNvPr>
          <p:cNvGrpSpPr/>
          <p:nvPr/>
        </p:nvGrpSpPr>
        <p:grpSpPr>
          <a:xfrm>
            <a:off x="1361154" y="3889469"/>
            <a:ext cx="460721" cy="459601"/>
            <a:chOff x="-42796875" y="2680675"/>
            <a:chExt cx="319000" cy="318225"/>
          </a:xfrm>
          <a:solidFill>
            <a:srgbClr val="2F5496"/>
          </a:solidFill>
        </p:grpSpPr>
        <p:sp>
          <p:nvSpPr>
            <p:cNvPr id="38" name="Google Shape;5870;p52">
              <a:extLst>
                <a:ext uri="{FF2B5EF4-FFF2-40B4-BE49-F238E27FC236}">
                  <a16:creationId xmlns:a16="http://schemas.microsoft.com/office/drawing/2014/main" id="{611537FA-8422-B337-EDB5-D3E8359EF6E8}"/>
                </a:ext>
              </a:extLst>
            </p:cNvPr>
            <p:cNvSpPr/>
            <p:nvPr/>
          </p:nvSpPr>
          <p:spPr>
            <a:xfrm>
              <a:off x="-42671650" y="2853950"/>
              <a:ext cx="70125" cy="21275"/>
            </a:xfrm>
            <a:custGeom>
              <a:avLst/>
              <a:gdLst/>
              <a:ahLst/>
              <a:cxnLst/>
              <a:rect l="l" t="t" r="r" b="b"/>
              <a:pathLst>
                <a:path w="2805" h="851" extrusionOk="0">
                  <a:moveTo>
                    <a:pt x="442" y="0"/>
                  </a:moveTo>
                  <a:cubicBezTo>
                    <a:pt x="190" y="0"/>
                    <a:pt x="1" y="221"/>
                    <a:pt x="1" y="410"/>
                  </a:cubicBezTo>
                  <a:cubicBezTo>
                    <a:pt x="1" y="630"/>
                    <a:pt x="190" y="851"/>
                    <a:pt x="442" y="851"/>
                  </a:cubicBezTo>
                  <a:lnTo>
                    <a:pt x="2364" y="851"/>
                  </a:lnTo>
                  <a:cubicBezTo>
                    <a:pt x="2616" y="851"/>
                    <a:pt x="2773" y="630"/>
                    <a:pt x="2773" y="410"/>
                  </a:cubicBezTo>
                  <a:cubicBezTo>
                    <a:pt x="2805" y="221"/>
                    <a:pt x="2584" y="0"/>
                    <a:pt x="2364" y="0"/>
                  </a:cubicBezTo>
                  <a:close/>
                </a:path>
              </a:pathLst>
            </a:custGeom>
            <a:solidFill>
              <a:srgbClr val="FFC000"/>
            </a:solid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39" name="Google Shape;5871;p52">
              <a:extLst>
                <a:ext uri="{FF2B5EF4-FFF2-40B4-BE49-F238E27FC236}">
                  <a16:creationId xmlns:a16="http://schemas.microsoft.com/office/drawing/2014/main" id="{05F2E4FA-EC72-7037-FEBD-5FC0A5561E8B}"/>
                </a:ext>
              </a:extLst>
            </p:cNvPr>
            <p:cNvSpPr/>
            <p:nvPr/>
          </p:nvSpPr>
          <p:spPr>
            <a:xfrm>
              <a:off x="-42671650" y="2895675"/>
              <a:ext cx="70125" cy="20525"/>
            </a:xfrm>
            <a:custGeom>
              <a:avLst/>
              <a:gdLst/>
              <a:ahLst/>
              <a:cxnLst/>
              <a:rect l="l" t="t" r="r" b="b"/>
              <a:pathLst>
                <a:path w="2805" h="821" extrusionOk="0">
                  <a:moveTo>
                    <a:pt x="442" y="1"/>
                  </a:moveTo>
                  <a:cubicBezTo>
                    <a:pt x="190" y="1"/>
                    <a:pt x="1" y="190"/>
                    <a:pt x="1" y="442"/>
                  </a:cubicBezTo>
                  <a:cubicBezTo>
                    <a:pt x="1" y="663"/>
                    <a:pt x="190" y="820"/>
                    <a:pt x="442" y="820"/>
                  </a:cubicBezTo>
                  <a:lnTo>
                    <a:pt x="2364" y="820"/>
                  </a:lnTo>
                  <a:cubicBezTo>
                    <a:pt x="2616" y="820"/>
                    <a:pt x="2773" y="631"/>
                    <a:pt x="2773" y="442"/>
                  </a:cubicBezTo>
                  <a:cubicBezTo>
                    <a:pt x="2805" y="190"/>
                    <a:pt x="2584" y="1"/>
                    <a:pt x="2364" y="1"/>
                  </a:cubicBezTo>
                  <a:close/>
                </a:path>
              </a:pathLst>
            </a:custGeom>
            <a:solidFill>
              <a:srgbClr val="FFC000"/>
            </a:solid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40" name="Google Shape;5872;p52">
              <a:extLst>
                <a:ext uri="{FF2B5EF4-FFF2-40B4-BE49-F238E27FC236}">
                  <a16:creationId xmlns:a16="http://schemas.microsoft.com/office/drawing/2014/main" id="{33C9E80B-4B54-FC24-DFBB-0F4C1C21A1DC}"/>
                </a:ext>
              </a:extLst>
            </p:cNvPr>
            <p:cNvSpPr/>
            <p:nvPr/>
          </p:nvSpPr>
          <p:spPr>
            <a:xfrm>
              <a:off x="-42796875" y="2680675"/>
              <a:ext cx="319000" cy="318225"/>
            </a:xfrm>
            <a:custGeom>
              <a:avLst/>
              <a:gdLst/>
              <a:ahLst/>
              <a:cxnLst/>
              <a:rect l="l" t="t" r="r" b="b"/>
              <a:pathLst>
                <a:path w="12760" h="12729" extrusionOk="0">
                  <a:moveTo>
                    <a:pt x="9011" y="882"/>
                  </a:moveTo>
                  <a:cubicBezTo>
                    <a:pt x="9168" y="882"/>
                    <a:pt x="9357" y="914"/>
                    <a:pt x="9483" y="945"/>
                  </a:cubicBezTo>
                  <a:cubicBezTo>
                    <a:pt x="9799" y="1071"/>
                    <a:pt x="10051" y="1355"/>
                    <a:pt x="10177" y="1701"/>
                  </a:cubicBezTo>
                  <a:lnTo>
                    <a:pt x="2615" y="1701"/>
                  </a:lnTo>
                  <a:cubicBezTo>
                    <a:pt x="2804" y="1229"/>
                    <a:pt x="3245" y="882"/>
                    <a:pt x="3781" y="882"/>
                  </a:cubicBezTo>
                  <a:close/>
                  <a:moveTo>
                    <a:pt x="1733" y="3623"/>
                  </a:moveTo>
                  <a:lnTo>
                    <a:pt x="1733" y="5293"/>
                  </a:lnTo>
                  <a:lnTo>
                    <a:pt x="914" y="5293"/>
                  </a:lnTo>
                  <a:lnTo>
                    <a:pt x="914" y="3623"/>
                  </a:lnTo>
                  <a:close/>
                  <a:moveTo>
                    <a:pt x="11941" y="3623"/>
                  </a:moveTo>
                  <a:lnTo>
                    <a:pt x="11941" y="5293"/>
                  </a:lnTo>
                  <a:lnTo>
                    <a:pt x="11122" y="5293"/>
                  </a:lnTo>
                  <a:lnTo>
                    <a:pt x="11122" y="3623"/>
                  </a:lnTo>
                  <a:close/>
                  <a:moveTo>
                    <a:pt x="10240" y="2521"/>
                  </a:moveTo>
                  <a:lnTo>
                    <a:pt x="10240" y="5316"/>
                  </a:lnTo>
                  <a:lnTo>
                    <a:pt x="10240" y="5316"/>
                  </a:lnTo>
                  <a:cubicBezTo>
                    <a:pt x="10144" y="5293"/>
                    <a:pt x="10003" y="5293"/>
                    <a:pt x="9862" y="5293"/>
                  </a:cubicBezTo>
                  <a:lnTo>
                    <a:pt x="6932" y="5293"/>
                  </a:lnTo>
                  <a:lnTo>
                    <a:pt x="6932" y="2521"/>
                  </a:lnTo>
                  <a:close/>
                  <a:moveTo>
                    <a:pt x="6144" y="2521"/>
                  </a:moveTo>
                  <a:lnTo>
                    <a:pt x="6144" y="5293"/>
                  </a:lnTo>
                  <a:lnTo>
                    <a:pt x="2962" y="5293"/>
                  </a:lnTo>
                  <a:cubicBezTo>
                    <a:pt x="2804" y="5293"/>
                    <a:pt x="2678" y="5293"/>
                    <a:pt x="2552" y="5324"/>
                  </a:cubicBezTo>
                  <a:lnTo>
                    <a:pt x="2552" y="2521"/>
                  </a:lnTo>
                  <a:close/>
                  <a:moveTo>
                    <a:pt x="9893" y="6207"/>
                  </a:moveTo>
                  <a:cubicBezTo>
                    <a:pt x="10555" y="6207"/>
                    <a:pt x="11122" y="6742"/>
                    <a:pt x="11122" y="7404"/>
                  </a:cubicBezTo>
                  <a:lnTo>
                    <a:pt x="11122" y="9861"/>
                  </a:lnTo>
                  <a:cubicBezTo>
                    <a:pt x="11122" y="10019"/>
                    <a:pt x="11027" y="10145"/>
                    <a:pt x="10933" y="10208"/>
                  </a:cubicBezTo>
                  <a:cubicBezTo>
                    <a:pt x="10838" y="10239"/>
                    <a:pt x="10775" y="10302"/>
                    <a:pt x="10681" y="10302"/>
                  </a:cubicBezTo>
                  <a:lnTo>
                    <a:pt x="2143" y="10302"/>
                  </a:lnTo>
                  <a:cubicBezTo>
                    <a:pt x="1922" y="10302"/>
                    <a:pt x="1796" y="10176"/>
                    <a:pt x="1733" y="10019"/>
                  </a:cubicBezTo>
                  <a:cubicBezTo>
                    <a:pt x="1702" y="9924"/>
                    <a:pt x="1733" y="10050"/>
                    <a:pt x="1733" y="8254"/>
                  </a:cubicBezTo>
                  <a:lnTo>
                    <a:pt x="1733" y="7404"/>
                  </a:lnTo>
                  <a:cubicBezTo>
                    <a:pt x="1733" y="6994"/>
                    <a:pt x="1922" y="6616"/>
                    <a:pt x="2300" y="6396"/>
                  </a:cubicBezTo>
                  <a:cubicBezTo>
                    <a:pt x="2489" y="6270"/>
                    <a:pt x="2710" y="6207"/>
                    <a:pt x="2993" y="6207"/>
                  </a:cubicBezTo>
                  <a:close/>
                  <a:moveTo>
                    <a:pt x="3403" y="11090"/>
                  </a:moveTo>
                  <a:lnTo>
                    <a:pt x="3403" y="11909"/>
                  </a:lnTo>
                  <a:lnTo>
                    <a:pt x="2552" y="11909"/>
                  </a:lnTo>
                  <a:lnTo>
                    <a:pt x="2552" y="11090"/>
                  </a:lnTo>
                  <a:close/>
                  <a:moveTo>
                    <a:pt x="10271" y="11090"/>
                  </a:moveTo>
                  <a:lnTo>
                    <a:pt x="10271" y="11909"/>
                  </a:lnTo>
                  <a:lnTo>
                    <a:pt x="9452" y="11909"/>
                  </a:lnTo>
                  <a:lnTo>
                    <a:pt x="9452" y="11090"/>
                  </a:lnTo>
                  <a:close/>
                  <a:moveTo>
                    <a:pt x="3750" y="0"/>
                  </a:moveTo>
                  <a:cubicBezTo>
                    <a:pt x="2615" y="0"/>
                    <a:pt x="1670" y="945"/>
                    <a:pt x="1670" y="2079"/>
                  </a:cubicBezTo>
                  <a:lnTo>
                    <a:pt x="1670" y="2804"/>
                  </a:lnTo>
                  <a:lnTo>
                    <a:pt x="442" y="2804"/>
                  </a:lnTo>
                  <a:cubicBezTo>
                    <a:pt x="190" y="2804"/>
                    <a:pt x="0" y="2993"/>
                    <a:pt x="0" y="3214"/>
                  </a:cubicBezTo>
                  <a:lnTo>
                    <a:pt x="0" y="5671"/>
                  </a:lnTo>
                  <a:cubicBezTo>
                    <a:pt x="0" y="5923"/>
                    <a:pt x="190" y="6112"/>
                    <a:pt x="442" y="6112"/>
                  </a:cubicBezTo>
                  <a:lnTo>
                    <a:pt x="1261" y="6112"/>
                  </a:lnTo>
                  <a:cubicBezTo>
                    <a:pt x="977" y="6459"/>
                    <a:pt x="820" y="6900"/>
                    <a:pt x="820" y="7341"/>
                  </a:cubicBezTo>
                  <a:lnTo>
                    <a:pt x="820" y="9830"/>
                  </a:lnTo>
                  <a:cubicBezTo>
                    <a:pt x="820" y="10365"/>
                    <a:pt x="1198" y="10806"/>
                    <a:pt x="1670" y="10995"/>
                  </a:cubicBezTo>
                  <a:lnTo>
                    <a:pt x="1670" y="12287"/>
                  </a:lnTo>
                  <a:cubicBezTo>
                    <a:pt x="1670" y="12539"/>
                    <a:pt x="1859" y="12728"/>
                    <a:pt x="2048" y="12728"/>
                  </a:cubicBezTo>
                  <a:lnTo>
                    <a:pt x="3718" y="12728"/>
                  </a:lnTo>
                  <a:cubicBezTo>
                    <a:pt x="3939" y="12728"/>
                    <a:pt x="4096" y="12539"/>
                    <a:pt x="4096" y="12287"/>
                  </a:cubicBezTo>
                  <a:lnTo>
                    <a:pt x="4096" y="11090"/>
                  </a:lnTo>
                  <a:lnTo>
                    <a:pt x="8507" y="11090"/>
                  </a:lnTo>
                  <a:lnTo>
                    <a:pt x="8507" y="12287"/>
                  </a:lnTo>
                  <a:cubicBezTo>
                    <a:pt x="8507" y="12539"/>
                    <a:pt x="8696" y="12728"/>
                    <a:pt x="8916" y="12728"/>
                  </a:cubicBezTo>
                  <a:lnTo>
                    <a:pt x="10555" y="12728"/>
                  </a:lnTo>
                  <a:cubicBezTo>
                    <a:pt x="10807" y="12728"/>
                    <a:pt x="10964" y="12539"/>
                    <a:pt x="10964" y="12287"/>
                  </a:cubicBezTo>
                  <a:lnTo>
                    <a:pt x="10964" y="10995"/>
                  </a:lnTo>
                  <a:cubicBezTo>
                    <a:pt x="11468" y="10838"/>
                    <a:pt x="11783" y="10365"/>
                    <a:pt x="11783" y="9830"/>
                  </a:cubicBezTo>
                  <a:lnTo>
                    <a:pt x="11783" y="7341"/>
                  </a:lnTo>
                  <a:cubicBezTo>
                    <a:pt x="11783" y="6868"/>
                    <a:pt x="11626" y="6427"/>
                    <a:pt x="11374" y="6112"/>
                  </a:cubicBezTo>
                  <a:lnTo>
                    <a:pt x="12224" y="6112"/>
                  </a:lnTo>
                  <a:cubicBezTo>
                    <a:pt x="12445" y="6112"/>
                    <a:pt x="12602" y="5923"/>
                    <a:pt x="12602" y="5671"/>
                  </a:cubicBezTo>
                  <a:lnTo>
                    <a:pt x="12602" y="3214"/>
                  </a:lnTo>
                  <a:cubicBezTo>
                    <a:pt x="12760" y="2993"/>
                    <a:pt x="12571" y="2804"/>
                    <a:pt x="12319" y="2804"/>
                  </a:cubicBezTo>
                  <a:lnTo>
                    <a:pt x="11059" y="2804"/>
                  </a:lnTo>
                  <a:lnTo>
                    <a:pt x="11059" y="2079"/>
                  </a:lnTo>
                  <a:cubicBezTo>
                    <a:pt x="11059" y="945"/>
                    <a:pt x="10145" y="0"/>
                    <a:pt x="8979" y="0"/>
                  </a:cubicBezTo>
                  <a:close/>
                </a:path>
              </a:pathLst>
            </a:custGeom>
            <a:solidFill>
              <a:srgbClr val="FFC000"/>
            </a:solid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41" name="Google Shape;5873;p52">
              <a:extLst>
                <a:ext uri="{FF2B5EF4-FFF2-40B4-BE49-F238E27FC236}">
                  <a16:creationId xmlns:a16="http://schemas.microsoft.com/office/drawing/2014/main" id="{C7420401-6AAF-12D4-9B44-1E51CC65D3A2}"/>
                </a:ext>
              </a:extLst>
            </p:cNvPr>
            <p:cNvSpPr/>
            <p:nvPr/>
          </p:nvSpPr>
          <p:spPr>
            <a:xfrm>
              <a:off x="-42753550" y="2854500"/>
              <a:ext cx="63825" cy="61700"/>
            </a:xfrm>
            <a:custGeom>
              <a:avLst/>
              <a:gdLst/>
              <a:ahLst/>
              <a:cxnLst/>
              <a:rect l="l" t="t" r="r" b="b"/>
              <a:pathLst>
                <a:path w="2553" h="2468" extrusionOk="0">
                  <a:moveTo>
                    <a:pt x="1263" y="829"/>
                  </a:moveTo>
                  <a:cubicBezTo>
                    <a:pt x="1435" y="829"/>
                    <a:pt x="1565" y="949"/>
                    <a:pt x="1639" y="1144"/>
                  </a:cubicBezTo>
                  <a:cubicBezTo>
                    <a:pt x="1718" y="1410"/>
                    <a:pt x="1483" y="1676"/>
                    <a:pt x="1218" y="1676"/>
                  </a:cubicBezTo>
                  <a:cubicBezTo>
                    <a:pt x="1170" y="1676"/>
                    <a:pt x="1120" y="1668"/>
                    <a:pt x="1071" y="1648"/>
                  </a:cubicBezTo>
                  <a:cubicBezTo>
                    <a:pt x="945" y="1616"/>
                    <a:pt x="882" y="1490"/>
                    <a:pt x="851" y="1364"/>
                  </a:cubicBezTo>
                  <a:cubicBezTo>
                    <a:pt x="756" y="1144"/>
                    <a:pt x="914" y="892"/>
                    <a:pt x="1103" y="860"/>
                  </a:cubicBezTo>
                  <a:cubicBezTo>
                    <a:pt x="1160" y="839"/>
                    <a:pt x="1213" y="829"/>
                    <a:pt x="1263" y="829"/>
                  </a:cubicBezTo>
                  <a:close/>
                  <a:moveTo>
                    <a:pt x="1234" y="0"/>
                  </a:moveTo>
                  <a:cubicBezTo>
                    <a:pt x="841" y="0"/>
                    <a:pt x="443" y="194"/>
                    <a:pt x="189" y="545"/>
                  </a:cubicBezTo>
                  <a:cubicBezTo>
                    <a:pt x="95" y="734"/>
                    <a:pt x="0" y="986"/>
                    <a:pt x="0" y="1238"/>
                  </a:cubicBezTo>
                  <a:cubicBezTo>
                    <a:pt x="0" y="1932"/>
                    <a:pt x="567" y="2467"/>
                    <a:pt x="1229" y="2467"/>
                  </a:cubicBezTo>
                  <a:cubicBezTo>
                    <a:pt x="1765" y="2467"/>
                    <a:pt x="2237" y="2121"/>
                    <a:pt x="2395" y="1616"/>
                  </a:cubicBezTo>
                  <a:cubicBezTo>
                    <a:pt x="2552" y="1081"/>
                    <a:pt x="2363" y="514"/>
                    <a:pt x="1922" y="230"/>
                  </a:cubicBezTo>
                  <a:cubicBezTo>
                    <a:pt x="1718" y="74"/>
                    <a:pt x="1477" y="0"/>
                    <a:pt x="1234" y="0"/>
                  </a:cubicBezTo>
                  <a:close/>
                </a:path>
              </a:pathLst>
            </a:custGeom>
            <a:solidFill>
              <a:srgbClr val="FFC000"/>
            </a:solid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42" name="Google Shape;5874;p52">
              <a:extLst>
                <a:ext uri="{FF2B5EF4-FFF2-40B4-BE49-F238E27FC236}">
                  <a16:creationId xmlns:a16="http://schemas.microsoft.com/office/drawing/2014/main" id="{412771A4-A6CD-EE5D-9DCB-3355217AD40F}"/>
                </a:ext>
              </a:extLst>
            </p:cNvPr>
            <p:cNvSpPr/>
            <p:nvPr/>
          </p:nvSpPr>
          <p:spPr>
            <a:xfrm>
              <a:off x="-42581850" y="2853950"/>
              <a:ext cx="63025" cy="61475"/>
            </a:xfrm>
            <a:custGeom>
              <a:avLst/>
              <a:gdLst/>
              <a:ahLst/>
              <a:cxnLst/>
              <a:rect l="l" t="t" r="r" b="b"/>
              <a:pathLst>
                <a:path w="2521" h="2459" extrusionOk="0">
                  <a:moveTo>
                    <a:pt x="1269" y="860"/>
                  </a:moveTo>
                  <a:cubicBezTo>
                    <a:pt x="1493" y="860"/>
                    <a:pt x="1670" y="1049"/>
                    <a:pt x="1670" y="1260"/>
                  </a:cubicBezTo>
                  <a:cubicBezTo>
                    <a:pt x="1670" y="1481"/>
                    <a:pt x="1576" y="1638"/>
                    <a:pt x="1355" y="1670"/>
                  </a:cubicBezTo>
                  <a:cubicBezTo>
                    <a:pt x="1311" y="1683"/>
                    <a:pt x="1268" y="1689"/>
                    <a:pt x="1227" y="1689"/>
                  </a:cubicBezTo>
                  <a:cubicBezTo>
                    <a:pt x="1063" y="1689"/>
                    <a:pt x="927" y="1588"/>
                    <a:pt x="851" y="1386"/>
                  </a:cubicBezTo>
                  <a:cubicBezTo>
                    <a:pt x="788" y="1166"/>
                    <a:pt x="882" y="945"/>
                    <a:pt x="1135" y="882"/>
                  </a:cubicBezTo>
                  <a:cubicBezTo>
                    <a:pt x="1180" y="867"/>
                    <a:pt x="1225" y="860"/>
                    <a:pt x="1269" y="860"/>
                  </a:cubicBezTo>
                  <a:close/>
                  <a:moveTo>
                    <a:pt x="1261" y="0"/>
                  </a:moveTo>
                  <a:cubicBezTo>
                    <a:pt x="567" y="0"/>
                    <a:pt x="0" y="567"/>
                    <a:pt x="32" y="1229"/>
                  </a:cubicBezTo>
                  <a:cubicBezTo>
                    <a:pt x="32" y="1874"/>
                    <a:pt x="541" y="2459"/>
                    <a:pt x="1208" y="2459"/>
                  </a:cubicBezTo>
                  <a:cubicBezTo>
                    <a:pt x="1226" y="2459"/>
                    <a:pt x="1243" y="2458"/>
                    <a:pt x="1261" y="2458"/>
                  </a:cubicBezTo>
                  <a:cubicBezTo>
                    <a:pt x="1922" y="2458"/>
                    <a:pt x="2521" y="1891"/>
                    <a:pt x="2458" y="1229"/>
                  </a:cubicBezTo>
                  <a:cubicBezTo>
                    <a:pt x="2521" y="567"/>
                    <a:pt x="1954" y="0"/>
                    <a:pt x="1261" y="0"/>
                  </a:cubicBezTo>
                  <a:close/>
                </a:path>
              </a:pathLst>
            </a:custGeom>
            <a:solidFill>
              <a:srgbClr val="FFC000"/>
            </a:solid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grpSp>
        <p:nvGrpSpPr>
          <p:cNvPr id="44" name="Google Shape;6702;p54">
            <a:extLst>
              <a:ext uri="{FF2B5EF4-FFF2-40B4-BE49-F238E27FC236}">
                <a16:creationId xmlns:a16="http://schemas.microsoft.com/office/drawing/2014/main" id="{465A3E1F-ADED-E9F4-CFDF-A4F1F34EBA6F}"/>
              </a:ext>
            </a:extLst>
          </p:cNvPr>
          <p:cNvGrpSpPr/>
          <p:nvPr/>
        </p:nvGrpSpPr>
        <p:grpSpPr>
          <a:xfrm>
            <a:off x="4348723" y="3928780"/>
            <a:ext cx="446553" cy="445347"/>
            <a:chOff x="-23599325" y="1971025"/>
            <a:chExt cx="296175" cy="295375"/>
          </a:xfrm>
          <a:solidFill>
            <a:schemeClr val="bg2">
              <a:lumMod val="40000"/>
              <a:lumOff val="60000"/>
            </a:schemeClr>
          </a:solidFill>
        </p:grpSpPr>
        <p:sp>
          <p:nvSpPr>
            <p:cNvPr id="45" name="Google Shape;6703;p54">
              <a:extLst>
                <a:ext uri="{FF2B5EF4-FFF2-40B4-BE49-F238E27FC236}">
                  <a16:creationId xmlns:a16="http://schemas.microsoft.com/office/drawing/2014/main" id="{8D605DD9-7A61-71D6-1BD4-FA71584BA059}"/>
                </a:ext>
              </a:extLst>
            </p:cNvPr>
            <p:cNvSpPr/>
            <p:nvPr/>
          </p:nvSpPr>
          <p:spPr>
            <a:xfrm>
              <a:off x="-23599325" y="1971025"/>
              <a:ext cx="296175" cy="295375"/>
            </a:xfrm>
            <a:custGeom>
              <a:avLst/>
              <a:gdLst/>
              <a:ahLst/>
              <a:cxnLst/>
              <a:rect l="l" t="t" r="r" b="b"/>
              <a:pathLst>
                <a:path w="11847" h="11815" extrusionOk="0">
                  <a:moveTo>
                    <a:pt x="7656" y="662"/>
                  </a:moveTo>
                  <a:lnTo>
                    <a:pt x="7656" y="4190"/>
                  </a:lnTo>
                  <a:lnTo>
                    <a:pt x="4159" y="4190"/>
                  </a:lnTo>
                  <a:lnTo>
                    <a:pt x="4159" y="662"/>
                  </a:lnTo>
                  <a:close/>
                  <a:moveTo>
                    <a:pt x="5577" y="4884"/>
                  </a:moveTo>
                  <a:lnTo>
                    <a:pt x="5577" y="5577"/>
                  </a:lnTo>
                  <a:lnTo>
                    <a:pt x="4222" y="5577"/>
                  </a:lnTo>
                  <a:lnTo>
                    <a:pt x="4222" y="4884"/>
                  </a:lnTo>
                  <a:close/>
                  <a:moveTo>
                    <a:pt x="7625" y="4884"/>
                  </a:moveTo>
                  <a:lnTo>
                    <a:pt x="7625" y="5608"/>
                  </a:lnTo>
                  <a:lnTo>
                    <a:pt x="6270" y="5608"/>
                  </a:lnTo>
                  <a:lnTo>
                    <a:pt x="6270" y="4884"/>
                  </a:lnTo>
                  <a:close/>
                  <a:moveTo>
                    <a:pt x="2111" y="5577"/>
                  </a:moveTo>
                  <a:lnTo>
                    <a:pt x="2111" y="6301"/>
                  </a:lnTo>
                  <a:lnTo>
                    <a:pt x="693" y="6301"/>
                  </a:lnTo>
                  <a:lnTo>
                    <a:pt x="693" y="5923"/>
                  </a:lnTo>
                  <a:cubicBezTo>
                    <a:pt x="693" y="5766"/>
                    <a:pt x="851" y="5577"/>
                    <a:pt x="1072" y="5577"/>
                  </a:cubicBezTo>
                  <a:close/>
                  <a:moveTo>
                    <a:pt x="10775" y="5577"/>
                  </a:moveTo>
                  <a:cubicBezTo>
                    <a:pt x="10996" y="5577"/>
                    <a:pt x="11153" y="5766"/>
                    <a:pt x="11153" y="5955"/>
                  </a:cubicBezTo>
                  <a:lnTo>
                    <a:pt x="11153" y="6301"/>
                  </a:lnTo>
                  <a:lnTo>
                    <a:pt x="9735" y="6301"/>
                  </a:lnTo>
                  <a:lnTo>
                    <a:pt x="9735" y="5577"/>
                  </a:lnTo>
                  <a:close/>
                  <a:moveTo>
                    <a:pt x="5545" y="6270"/>
                  </a:moveTo>
                  <a:lnTo>
                    <a:pt x="5545" y="6963"/>
                  </a:lnTo>
                  <a:lnTo>
                    <a:pt x="4159" y="6963"/>
                  </a:lnTo>
                  <a:lnTo>
                    <a:pt x="4159" y="6270"/>
                  </a:lnTo>
                  <a:close/>
                  <a:moveTo>
                    <a:pt x="7625" y="6270"/>
                  </a:moveTo>
                  <a:lnTo>
                    <a:pt x="7625" y="6963"/>
                  </a:lnTo>
                  <a:lnTo>
                    <a:pt x="6270" y="6963"/>
                  </a:lnTo>
                  <a:lnTo>
                    <a:pt x="6270" y="6270"/>
                  </a:lnTo>
                  <a:close/>
                  <a:moveTo>
                    <a:pt x="2111" y="6931"/>
                  </a:moveTo>
                  <a:lnTo>
                    <a:pt x="2111" y="7656"/>
                  </a:lnTo>
                  <a:lnTo>
                    <a:pt x="693" y="7656"/>
                  </a:lnTo>
                  <a:lnTo>
                    <a:pt x="693" y="6931"/>
                  </a:lnTo>
                  <a:close/>
                  <a:moveTo>
                    <a:pt x="11153" y="6963"/>
                  </a:moveTo>
                  <a:lnTo>
                    <a:pt x="11153" y="7688"/>
                  </a:lnTo>
                  <a:lnTo>
                    <a:pt x="9735" y="7688"/>
                  </a:lnTo>
                  <a:lnTo>
                    <a:pt x="9735" y="6963"/>
                  </a:lnTo>
                  <a:close/>
                  <a:moveTo>
                    <a:pt x="5545" y="7625"/>
                  </a:moveTo>
                  <a:lnTo>
                    <a:pt x="5545" y="8349"/>
                  </a:lnTo>
                  <a:lnTo>
                    <a:pt x="4159" y="8349"/>
                  </a:lnTo>
                  <a:lnTo>
                    <a:pt x="4159" y="7625"/>
                  </a:lnTo>
                  <a:close/>
                  <a:moveTo>
                    <a:pt x="7625" y="7656"/>
                  </a:moveTo>
                  <a:lnTo>
                    <a:pt x="7625" y="8349"/>
                  </a:lnTo>
                  <a:lnTo>
                    <a:pt x="6270" y="8349"/>
                  </a:lnTo>
                  <a:lnTo>
                    <a:pt x="6270" y="7656"/>
                  </a:lnTo>
                  <a:close/>
                  <a:moveTo>
                    <a:pt x="2111" y="8349"/>
                  </a:moveTo>
                  <a:lnTo>
                    <a:pt x="2111" y="9074"/>
                  </a:lnTo>
                  <a:lnTo>
                    <a:pt x="693" y="9074"/>
                  </a:lnTo>
                  <a:lnTo>
                    <a:pt x="693" y="8349"/>
                  </a:lnTo>
                  <a:close/>
                  <a:moveTo>
                    <a:pt x="11153" y="8349"/>
                  </a:moveTo>
                  <a:lnTo>
                    <a:pt x="11153" y="9074"/>
                  </a:lnTo>
                  <a:lnTo>
                    <a:pt x="9735" y="9074"/>
                  </a:lnTo>
                  <a:lnTo>
                    <a:pt x="9735" y="8349"/>
                  </a:lnTo>
                  <a:close/>
                  <a:moveTo>
                    <a:pt x="2111" y="9735"/>
                  </a:moveTo>
                  <a:lnTo>
                    <a:pt x="2111" y="11090"/>
                  </a:lnTo>
                  <a:lnTo>
                    <a:pt x="693" y="11090"/>
                  </a:lnTo>
                  <a:lnTo>
                    <a:pt x="693" y="9735"/>
                  </a:lnTo>
                  <a:close/>
                  <a:moveTo>
                    <a:pt x="8759" y="2048"/>
                  </a:moveTo>
                  <a:cubicBezTo>
                    <a:pt x="8948" y="2048"/>
                    <a:pt x="9105" y="2206"/>
                    <a:pt x="9105" y="2395"/>
                  </a:cubicBezTo>
                  <a:lnTo>
                    <a:pt x="9105" y="11090"/>
                  </a:lnTo>
                  <a:lnTo>
                    <a:pt x="7719" y="11090"/>
                  </a:lnTo>
                  <a:lnTo>
                    <a:pt x="7719" y="10082"/>
                  </a:lnTo>
                  <a:cubicBezTo>
                    <a:pt x="7719" y="9893"/>
                    <a:pt x="7562" y="9735"/>
                    <a:pt x="7373" y="9735"/>
                  </a:cubicBezTo>
                  <a:lnTo>
                    <a:pt x="4600" y="9735"/>
                  </a:lnTo>
                  <a:cubicBezTo>
                    <a:pt x="4411" y="9735"/>
                    <a:pt x="4254" y="9893"/>
                    <a:pt x="4254" y="10082"/>
                  </a:cubicBezTo>
                  <a:lnTo>
                    <a:pt x="4254" y="11090"/>
                  </a:lnTo>
                  <a:lnTo>
                    <a:pt x="2867" y="11090"/>
                  </a:lnTo>
                  <a:lnTo>
                    <a:pt x="2867" y="2395"/>
                  </a:lnTo>
                  <a:lnTo>
                    <a:pt x="2804" y="2395"/>
                  </a:lnTo>
                  <a:cubicBezTo>
                    <a:pt x="2804" y="2206"/>
                    <a:pt x="2962" y="2048"/>
                    <a:pt x="3151" y="2048"/>
                  </a:cubicBezTo>
                  <a:lnTo>
                    <a:pt x="3497" y="2048"/>
                  </a:lnTo>
                  <a:lnTo>
                    <a:pt x="3497" y="8696"/>
                  </a:lnTo>
                  <a:cubicBezTo>
                    <a:pt x="3497" y="8916"/>
                    <a:pt x="3655" y="9074"/>
                    <a:pt x="3875" y="9074"/>
                  </a:cubicBezTo>
                  <a:lnTo>
                    <a:pt x="8034" y="9074"/>
                  </a:lnTo>
                  <a:cubicBezTo>
                    <a:pt x="8223" y="9074"/>
                    <a:pt x="8381" y="8916"/>
                    <a:pt x="8381" y="8696"/>
                  </a:cubicBezTo>
                  <a:lnTo>
                    <a:pt x="8381" y="2048"/>
                  </a:lnTo>
                  <a:close/>
                  <a:moveTo>
                    <a:pt x="6963" y="10428"/>
                  </a:moveTo>
                  <a:lnTo>
                    <a:pt x="6963" y="11153"/>
                  </a:lnTo>
                  <a:lnTo>
                    <a:pt x="4884" y="11153"/>
                  </a:lnTo>
                  <a:lnTo>
                    <a:pt x="4884" y="10428"/>
                  </a:lnTo>
                  <a:close/>
                  <a:moveTo>
                    <a:pt x="11153" y="9767"/>
                  </a:moveTo>
                  <a:lnTo>
                    <a:pt x="11153" y="11153"/>
                  </a:lnTo>
                  <a:lnTo>
                    <a:pt x="9735" y="11153"/>
                  </a:lnTo>
                  <a:lnTo>
                    <a:pt x="9735" y="9767"/>
                  </a:lnTo>
                  <a:close/>
                  <a:moveTo>
                    <a:pt x="3812" y="0"/>
                  </a:moveTo>
                  <a:cubicBezTo>
                    <a:pt x="3623" y="0"/>
                    <a:pt x="3466" y="158"/>
                    <a:pt x="3466" y="347"/>
                  </a:cubicBezTo>
                  <a:lnTo>
                    <a:pt x="3466" y="1387"/>
                  </a:lnTo>
                  <a:lnTo>
                    <a:pt x="3119" y="1387"/>
                  </a:lnTo>
                  <a:cubicBezTo>
                    <a:pt x="2521" y="1387"/>
                    <a:pt x="2080" y="1859"/>
                    <a:pt x="2080" y="2395"/>
                  </a:cubicBezTo>
                  <a:lnTo>
                    <a:pt x="2080" y="4884"/>
                  </a:lnTo>
                  <a:lnTo>
                    <a:pt x="1009" y="4884"/>
                  </a:lnTo>
                  <a:cubicBezTo>
                    <a:pt x="441" y="4884"/>
                    <a:pt x="0" y="5356"/>
                    <a:pt x="0" y="5923"/>
                  </a:cubicBezTo>
                  <a:lnTo>
                    <a:pt x="0" y="11468"/>
                  </a:lnTo>
                  <a:cubicBezTo>
                    <a:pt x="0" y="11657"/>
                    <a:pt x="158" y="11815"/>
                    <a:pt x="347" y="11815"/>
                  </a:cubicBezTo>
                  <a:lnTo>
                    <a:pt x="11468" y="11815"/>
                  </a:lnTo>
                  <a:cubicBezTo>
                    <a:pt x="11657" y="11815"/>
                    <a:pt x="11815" y="11657"/>
                    <a:pt x="11815" y="11468"/>
                  </a:cubicBezTo>
                  <a:lnTo>
                    <a:pt x="11815" y="5923"/>
                  </a:lnTo>
                  <a:cubicBezTo>
                    <a:pt x="11846" y="5356"/>
                    <a:pt x="11374" y="4884"/>
                    <a:pt x="10775" y="4884"/>
                  </a:cubicBezTo>
                  <a:lnTo>
                    <a:pt x="9735" y="4884"/>
                  </a:lnTo>
                  <a:lnTo>
                    <a:pt x="9735" y="2395"/>
                  </a:lnTo>
                  <a:cubicBezTo>
                    <a:pt x="9735" y="1828"/>
                    <a:pt x="9263" y="1387"/>
                    <a:pt x="8696" y="1387"/>
                  </a:cubicBezTo>
                  <a:lnTo>
                    <a:pt x="8349" y="1387"/>
                  </a:lnTo>
                  <a:lnTo>
                    <a:pt x="8349" y="347"/>
                  </a:lnTo>
                  <a:cubicBezTo>
                    <a:pt x="8349" y="158"/>
                    <a:pt x="8192" y="0"/>
                    <a:pt x="8003"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46" name="Google Shape;6704;p54">
              <a:extLst>
                <a:ext uri="{FF2B5EF4-FFF2-40B4-BE49-F238E27FC236}">
                  <a16:creationId xmlns:a16="http://schemas.microsoft.com/office/drawing/2014/main" id="{90B3E411-2492-ACB8-3D30-8F18E248428B}"/>
                </a:ext>
              </a:extLst>
            </p:cNvPr>
            <p:cNvSpPr/>
            <p:nvPr/>
          </p:nvSpPr>
          <p:spPr>
            <a:xfrm>
              <a:off x="-23477250" y="2004100"/>
              <a:ext cx="53575" cy="53575"/>
            </a:xfrm>
            <a:custGeom>
              <a:avLst/>
              <a:gdLst/>
              <a:ahLst/>
              <a:cxnLst/>
              <a:rect l="l" t="t" r="r" b="b"/>
              <a:pathLst>
                <a:path w="2143" h="2143" extrusionOk="0">
                  <a:moveTo>
                    <a:pt x="1072" y="1"/>
                  </a:moveTo>
                  <a:cubicBezTo>
                    <a:pt x="851" y="1"/>
                    <a:pt x="694" y="158"/>
                    <a:pt x="694" y="379"/>
                  </a:cubicBezTo>
                  <a:lnTo>
                    <a:pt x="694" y="725"/>
                  </a:lnTo>
                  <a:lnTo>
                    <a:pt x="347" y="725"/>
                  </a:lnTo>
                  <a:cubicBezTo>
                    <a:pt x="158" y="725"/>
                    <a:pt x="1" y="883"/>
                    <a:pt x="1" y="1072"/>
                  </a:cubicBezTo>
                  <a:cubicBezTo>
                    <a:pt x="1" y="1292"/>
                    <a:pt x="158" y="1450"/>
                    <a:pt x="347" y="1450"/>
                  </a:cubicBezTo>
                  <a:lnTo>
                    <a:pt x="694" y="1450"/>
                  </a:lnTo>
                  <a:lnTo>
                    <a:pt x="694" y="1796"/>
                  </a:lnTo>
                  <a:cubicBezTo>
                    <a:pt x="694" y="1985"/>
                    <a:pt x="851" y="2143"/>
                    <a:pt x="1072" y="2143"/>
                  </a:cubicBezTo>
                  <a:cubicBezTo>
                    <a:pt x="1261" y="2143"/>
                    <a:pt x="1418" y="1985"/>
                    <a:pt x="1418" y="1796"/>
                  </a:cubicBezTo>
                  <a:lnTo>
                    <a:pt x="1418" y="1450"/>
                  </a:lnTo>
                  <a:lnTo>
                    <a:pt x="1765" y="1450"/>
                  </a:lnTo>
                  <a:cubicBezTo>
                    <a:pt x="1985" y="1450"/>
                    <a:pt x="2143" y="1292"/>
                    <a:pt x="2143" y="1072"/>
                  </a:cubicBezTo>
                  <a:cubicBezTo>
                    <a:pt x="2143" y="883"/>
                    <a:pt x="1985" y="725"/>
                    <a:pt x="1765" y="725"/>
                  </a:cubicBezTo>
                  <a:lnTo>
                    <a:pt x="1418" y="725"/>
                  </a:lnTo>
                  <a:lnTo>
                    <a:pt x="1418" y="379"/>
                  </a:lnTo>
                  <a:cubicBezTo>
                    <a:pt x="1418" y="158"/>
                    <a:pt x="1261" y="1"/>
                    <a:pt x="1072"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grpSp>
        <p:nvGrpSpPr>
          <p:cNvPr id="47" name="Google Shape;6702;p54">
            <a:extLst>
              <a:ext uri="{FF2B5EF4-FFF2-40B4-BE49-F238E27FC236}">
                <a16:creationId xmlns:a16="http://schemas.microsoft.com/office/drawing/2014/main" id="{0ADDDB71-DDD4-F548-C6AE-4F0167960BD0}"/>
              </a:ext>
            </a:extLst>
          </p:cNvPr>
          <p:cNvGrpSpPr/>
          <p:nvPr/>
        </p:nvGrpSpPr>
        <p:grpSpPr>
          <a:xfrm>
            <a:off x="4342732" y="3942181"/>
            <a:ext cx="446553" cy="445347"/>
            <a:chOff x="-23599325" y="1971025"/>
            <a:chExt cx="296175" cy="295375"/>
          </a:xfrm>
          <a:solidFill>
            <a:srgbClr val="2F5496"/>
          </a:solidFill>
        </p:grpSpPr>
        <p:sp>
          <p:nvSpPr>
            <p:cNvPr id="48" name="Google Shape;6703;p54">
              <a:extLst>
                <a:ext uri="{FF2B5EF4-FFF2-40B4-BE49-F238E27FC236}">
                  <a16:creationId xmlns:a16="http://schemas.microsoft.com/office/drawing/2014/main" id="{B26AA428-D234-2BA2-00DB-4ADE7E4AA8A0}"/>
                </a:ext>
              </a:extLst>
            </p:cNvPr>
            <p:cNvSpPr/>
            <p:nvPr/>
          </p:nvSpPr>
          <p:spPr>
            <a:xfrm>
              <a:off x="-23599325" y="1971025"/>
              <a:ext cx="296175" cy="295375"/>
            </a:xfrm>
            <a:custGeom>
              <a:avLst/>
              <a:gdLst/>
              <a:ahLst/>
              <a:cxnLst/>
              <a:rect l="l" t="t" r="r" b="b"/>
              <a:pathLst>
                <a:path w="11847" h="11815" extrusionOk="0">
                  <a:moveTo>
                    <a:pt x="7656" y="662"/>
                  </a:moveTo>
                  <a:lnTo>
                    <a:pt x="7656" y="4190"/>
                  </a:lnTo>
                  <a:lnTo>
                    <a:pt x="4159" y="4190"/>
                  </a:lnTo>
                  <a:lnTo>
                    <a:pt x="4159" y="662"/>
                  </a:lnTo>
                  <a:close/>
                  <a:moveTo>
                    <a:pt x="5577" y="4884"/>
                  </a:moveTo>
                  <a:lnTo>
                    <a:pt x="5577" y="5577"/>
                  </a:lnTo>
                  <a:lnTo>
                    <a:pt x="4222" y="5577"/>
                  </a:lnTo>
                  <a:lnTo>
                    <a:pt x="4222" y="4884"/>
                  </a:lnTo>
                  <a:close/>
                  <a:moveTo>
                    <a:pt x="7625" y="4884"/>
                  </a:moveTo>
                  <a:lnTo>
                    <a:pt x="7625" y="5608"/>
                  </a:lnTo>
                  <a:lnTo>
                    <a:pt x="6270" y="5608"/>
                  </a:lnTo>
                  <a:lnTo>
                    <a:pt x="6270" y="4884"/>
                  </a:lnTo>
                  <a:close/>
                  <a:moveTo>
                    <a:pt x="2111" y="5577"/>
                  </a:moveTo>
                  <a:lnTo>
                    <a:pt x="2111" y="6301"/>
                  </a:lnTo>
                  <a:lnTo>
                    <a:pt x="693" y="6301"/>
                  </a:lnTo>
                  <a:lnTo>
                    <a:pt x="693" y="5923"/>
                  </a:lnTo>
                  <a:cubicBezTo>
                    <a:pt x="693" y="5766"/>
                    <a:pt x="851" y="5577"/>
                    <a:pt x="1072" y="5577"/>
                  </a:cubicBezTo>
                  <a:close/>
                  <a:moveTo>
                    <a:pt x="10775" y="5577"/>
                  </a:moveTo>
                  <a:cubicBezTo>
                    <a:pt x="10996" y="5577"/>
                    <a:pt x="11153" y="5766"/>
                    <a:pt x="11153" y="5955"/>
                  </a:cubicBezTo>
                  <a:lnTo>
                    <a:pt x="11153" y="6301"/>
                  </a:lnTo>
                  <a:lnTo>
                    <a:pt x="9735" y="6301"/>
                  </a:lnTo>
                  <a:lnTo>
                    <a:pt x="9735" y="5577"/>
                  </a:lnTo>
                  <a:close/>
                  <a:moveTo>
                    <a:pt x="5545" y="6270"/>
                  </a:moveTo>
                  <a:lnTo>
                    <a:pt x="5545" y="6963"/>
                  </a:lnTo>
                  <a:lnTo>
                    <a:pt x="4159" y="6963"/>
                  </a:lnTo>
                  <a:lnTo>
                    <a:pt x="4159" y="6270"/>
                  </a:lnTo>
                  <a:close/>
                  <a:moveTo>
                    <a:pt x="7625" y="6270"/>
                  </a:moveTo>
                  <a:lnTo>
                    <a:pt x="7625" y="6963"/>
                  </a:lnTo>
                  <a:lnTo>
                    <a:pt x="6270" y="6963"/>
                  </a:lnTo>
                  <a:lnTo>
                    <a:pt x="6270" y="6270"/>
                  </a:lnTo>
                  <a:close/>
                  <a:moveTo>
                    <a:pt x="2111" y="6931"/>
                  </a:moveTo>
                  <a:lnTo>
                    <a:pt x="2111" y="7656"/>
                  </a:lnTo>
                  <a:lnTo>
                    <a:pt x="693" y="7656"/>
                  </a:lnTo>
                  <a:lnTo>
                    <a:pt x="693" y="6931"/>
                  </a:lnTo>
                  <a:close/>
                  <a:moveTo>
                    <a:pt x="11153" y="6963"/>
                  </a:moveTo>
                  <a:lnTo>
                    <a:pt x="11153" y="7688"/>
                  </a:lnTo>
                  <a:lnTo>
                    <a:pt x="9735" y="7688"/>
                  </a:lnTo>
                  <a:lnTo>
                    <a:pt x="9735" y="6963"/>
                  </a:lnTo>
                  <a:close/>
                  <a:moveTo>
                    <a:pt x="5545" y="7625"/>
                  </a:moveTo>
                  <a:lnTo>
                    <a:pt x="5545" y="8349"/>
                  </a:lnTo>
                  <a:lnTo>
                    <a:pt x="4159" y="8349"/>
                  </a:lnTo>
                  <a:lnTo>
                    <a:pt x="4159" y="7625"/>
                  </a:lnTo>
                  <a:close/>
                  <a:moveTo>
                    <a:pt x="7625" y="7656"/>
                  </a:moveTo>
                  <a:lnTo>
                    <a:pt x="7625" y="8349"/>
                  </a:lnTo>
                  <a:lnTo>
                    <a:pt x="6270" y="8349"/>
                  </a:lnTo>
                  <a:lnTo>
                    <a:pt x="6270" y="7656"/>
                  </a:lnTo>
                  <a:close/>
                  <a:moveTo>
                    <a:pt x="2111" y="8349"/>
                  </a:moveTo>
                  <a:lnTo>
                    <a:pt x="2111" y="9074"/>
                  </a:lnTo>
                  <a:lnTo>
                    <a:pt x="693" y="9074"/>
                  </a:lnTo>
                  <a:lnTo>
                    <a:pt x="693" y="8349"/>
                  </a:lnTo>
                  <a:close/>
                  <a:moveTo>
                    <a:pt x="11153" y="8349"/>
                  </a:moveTo>
                  <a:lnTo>
                    <a:pt x="11153" y="9074"/>
                  </a:lnTo>
                  <a:lnTo>
                    <a:pt x="9735" y="9074"/>
                  </a:lnTo>
                  <a:lnTo>
                    <a:pt x="9735" y="8349"/>
                  </a:lnTo>
                  <a:close/>
                  <a:moveTo>
                    <a:pt x="2111" y="9735"/>
                  </a:moveTo>
                  <a:lnTo>
                    <a:pt x="2111" y="11090"/>
                  </a:lnTo>
                  <a:lnTo>
                    <a:pt x="693" y="11090"/>
                  </a:lnTo>
                  <a:lnTo>
                    <a:pt x="693" y="9735"/>
                  </a:lnTo>
                  <a:close/>
                  <a:moveTo>
                    <a:pt x="8759" y="2048"/>
                  </a:moveTo>
                  <a:cubicBezTo>
                    <a:pt x="8948" y="2048"/>
                    <a:pt x="9105" y="2206"/>
                    <a:pt x="9105" y="2395"/>
                  </a:cubicBezTo>
                  <a:lnTo>
                    <a:pt x="9105" y="11090"/>
                  </a:lnTo>
                  <a:lnTo>
                    <a:pt x="7719" y="11090"/>
                  </a:lnTo>
                  <a:lnTo>
                    <a:pt x="7719" y="10082"/>
                  </a:lnTo>
                  <a:cubicBezTo>
                    <a:pt x="7719" y="9893"/>
                    <a:pt x="7562" y="9735"/>
                    <a:pt x="7373" y="9735"/>
                  </a:cubicBezTo>
                  <a:lnTo>
                    <a:pt x="4600" y="9735"/>
                  </a:lnTo>
                  <a:cubicBezTo>
                    <a:pt x="4411" y="9735"/>
                    <a:pt x="4254" y="9893"/>
                    <a:pt x="4254" y="10082"/>
                  </a:cubicBezTo>
                  <a:lnTo>
                    <a:pt x="4254" y="11090"/>
                  </a:lnTo>
                  <a:lnTo>
                    <a:pt x="2867" y="11090"/>
                  </a:lnTo>
                  <a:lnTo>
                    <a:pt x="2867" y="2395"/>
                  </a:lnTo>
                  <a:lnTo>
                    <a:pt x="2804" y="2395"/>
                  </a:lnTo>
                  <a:cubicBezTo>
                    <a:pt x="2804" y="2206"/>
                    <a:pt x="2962" y="2048"/>
                    <a:pt x="3151" y="2048"/>
                  </a:cubicBezTo>
                  <a:lnTo>
                    <a:pt x="3497" y="2048"/>
                  </a:lnTo>
                  <a:lnTo>
                    <a:pt x="3497" y="8696"/>
                  </a:lnTo>
                  <a:cubicBezTo>
                    <a:pt x="3497" y="8916"/>
                    <a:pt x="3655" y="9074"/>
                    <a:pt x="3875" y="9074"/>
                  </a:cubicBezTo>
                  <a:lnTo>
                    <a:pt x="8034" y="9074"/>
                  </a:lnTo>
                  <a:cubicBezTo>
                    <a:pt x="8223" y="9074"/>
                    <a:pt x="8381" y="8916"/>
                    <a:pt x="8381" y="8696"/>
                  </a:cubicBezTo>
                  <a:lnTo>
                    <a:pt x="8381" y="2048"/>
                  </a:lnTo>
                  <a:close/>
                  <a:moveTo>
                    <a:pt x="6963" y="10428"/>
                  </a:moveTo>
                  <a:lnTo>
                    <a:pt x="6963" y="11153"/>
                  </a:lnTo>
                  <a:lnTo>
                    <a:pt x="4884" y="11153"/>
                  </a:lnTo>
                  <a:lnTo>
                    <a:pt x="4884" y="10428"/>
                  </a:lnTo>
                  <a:close/>
                  <a:moveTo>
                    <a:pt x="11153" y="9767"/>
                  </a:moveTo>
                  <a:lnTo>
                    <a:pt x="11153" y="11153"/>
                  </a:lnTo>
                  <a:lnTo>
                    <a:pt x="9735" y="11153"/>
                  </a:lnTo>
                  <a:lnTo>
                    <a:pt x="9735" y="9767"/>
                  </a:lnTo>
                  <a:close/>
                  <a:moveTo>
                    <a:pt x="3812" y="0"/>
                  </a:moveTo>
                  <a:cubicBezTo>
                    <a:pt x="3623" y="0"/>
                    <a:pt x="3466" y="158"/>
                    <a:pt x="3466" y="347"/>
                  </a:cubicBezTo>
                  <a:lnTo>
                    <a:pt x="3466" y="1387"/>
                  </a:lnTo>
                  <a:lnTo>
                    <a:pt x="3119" y="1387"/>
                  </a:lnTo>
                  <a:cubicBezTo>
                    <a:pt x="2521" y="1387"/>
                    <a:pt x="2080" y="1859"/>
                    <a:pt x="2080" y="2395"/>
                  </a:cubicBezTo>
                  <a:lnTo>
                    <a:pt x="2080" y="4884"/>
                  </a:lnTo>
                  <a:lnTo>
                    <a:pt x="1009" y="4884"/>
                  </a:lnTo>
                  <a:cubicBezTo>
                    <a:pt x="441" y="4884"/>
                    <a:pt x="0" y="5356"/>
                    <a:pt x="0" y="5923"/>
                  </a:cubicBezTo>
                  <a:lnTo>
                    <a:pt x="0" y="11468"/>
                  </a:lnTo>
                  <a:cubicBezTo>
                    <a:pt x="0" y="11657"/>
                    <a:pt x="158" y="11815"/>
                    <a:pt x="347" y="11815"/>
                  </a:cubicBezTo>
                  <a:lnTo>
                    <a:pt x="11468" y="11815"/>
                  </a:lnTo>
                  <a:cubicBezTo>
                    <a:pt x="11657" y="11815"/>
                    <a:pt x="11815" y="11657"/>
                    <a:pt x="11815" y="11468"/>
                  </a:cubicBezTo>
                  <a:lnTo>
                    <a:pt x="11815" y="5923"/>
                  </a:lnTo>
                  <a:cubicBezTo>
                    <a:pt x="11846" y="5356"/>
                    <a:pt x="11374" y="4884"/>
                    <a:pt x="10775" y="4884"/>
                  </a:cubicBezTo>
                  <a:lnTo>
                    <a:pt x="9735" y="4884"/>
                  </a:lnTo>
                  <a:lnTo>
                    <a:pt x="9735" y="2395"/>
                  </a:lnTo>
                  <a:cubicBezTo>
                    <a:pt x="9735" y="1828"/>
                    <a:pt x="9263" y="1387"/>
                    <a:pt x="8696" y="1387"/>
                  </a:cubicBezTo>
                  <a:lnTo>
                    <a:pt x="8349" y="1387"/>
                  </a:lnTo>
                  <a:lnTo>
                    <a:pt x="8349" y="347"/>
                  </a:lnTo>
                  <a:cubicBezTo>
                    <a:pt x="8349" y="158"/>
                    <a:pt x="8192" y="0"/>
                    <a:pt x="8003"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49" name="Google Shape;6704;p54">
              <a:extLst>
                <a:ext uri="{FF2B5EF4-FFF2-40B4-BE49-F238E27FC236}">
                  <a16:creationId xmlns:a16="http://schemas.microsoft.com/office/drawing/2014/main" id="{E97C83DD-6FB9-3BB5-465D-ABDE53790379}"/>
                </a:ext>
              </a:extLst>
            </p:cNvPr>
            <p:cNvSpPr/>
            <p:nvPr/>
          </p:nvSpPr>
          <p:spPr>
            <a:xfrm>
              <a:off x="-23477250" y="2004100"/>
              <a:ext cx="53575" cy="53575"/>
            </a:xfrm>
            <a:custGeom>
              <a:avLst/>
              <a:gdLst/>
              <a:ahLst/>
              <a:cxnLst/>
              <a:rect l="l" t="t" r="r" b="b"/>
              <a:pathLst>
                <a:path w="2143" h="2143" extrusionOk="0">
                  <a:moveTo>
                    <a:pt x="1072" y="1"/>
                  </a:moveTo>
                  <a:cubicBezTo>
                    <a:pt x="851" y="1"/>
                    <a:pt x="694" y="158"/>
                    <a:pt x="694" y="379"/>
                  </a:cubicBezTo>
                  <a:lnTo>
                    <a:pt x="694" y="725"/>
                  </a:lnTo>
                  <a:lnTo>
                    <a:pt x="347" y="725"/>
                  </a:lnTo>
                  <a:cubicBezTo>
                    <a:pt x="158" y="725"/>
                    <a:pt x="1" y="883"/>
                    <a:pt x="1" y="1072"/>
                  </a:cubicBezTo>
                  <a:cubicBezTo>
                    <a:pt x="1" y="1292"/>
                    <a:pt x="158" y="1450"/>
                    <a:pt x="347" y="1450"/>
                  </a:cubicBezTo>
                  <a:lnTo>
                    <a:pt x="694" y="1450"/>
                  </a:lnTo>
                  <a:lnTo>
                    <a:pt x="694" y="1796"/>
                  </a:lnTo>
                  <a:cubicBezTo>
                    <a:pt x="694" y="1985"/>
                    <a:pt x="851" y="2143"/>
                    <a:pt x="1072" y="2143"/>
                  </a:cubicBezTo>
                  <a:cubicBezTo>
                    <a:pt x="1261" y="2143"/>
                    <a:pt x="1418" y="1985"/>
                    <a:pt x="1418" y="1796"/>
                  </a:cubicBezTo>
                  <a:lnTo>
                    <a:pt x="1418" y="1450"/>
                  </a:lnTo>
                  <a:lnTo>
                    <a:pt x="1765" y="1450"/>
                  </a:lnTo>
                  <a:cubicBezTo>
                    <a:pt x="1985" y="1450"/>
                    <a:pt x="2143" y="1292"/>
                    <a:pt x="2143" y="1072"/>
                  </a:cubicBezTo>
                  <a:cubicBezTo>
                    <a:pt x="2143" y="883"/>
                    <a:pt x="1985" y="725"/>
                    <a:pt x="1765" y="725"/>
                  </a:cubicBezTo>
                  <a:lnTo>
                    <a:pt x="1418" y="725"/>
                  </a:lnTo>
                  <a:lnTo>
                    <a:pt x="1418" y="379"/>
                  </a:lnTo>
                  <a:cubicBezTo>
                    <a:pt x="1418" y="158"/>
                    <a:pt x="1261" y="1"/>
                    <a:pt x="1072" y="1"/>
                  </a:cubicBezTo>
                  <a:close/>
                </a:path>
              </a:pathLst>
            </a:custGeom>
            <a:solidFill>
              <a:srgbClr val="C00000"/>
            </a:solid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grpSp>
        <p:nvGrpSpPr>
          <p:cNvPr id="68" name="Google Shape;7983;p57">
            <a:extLst>
              <a:ext uri="{FF2B5EF4-FFF2-40B4-BE49-F238E27FC236}">
                <a16:creationId xmlns:a16="http://schemas.microsoft.com/office/drawing/2014/main" id="{42188A1D-1C81-D1E1-A917-E5C4C11E24C1}"/>
              </a:ext>
            </a:extLst>
          </p:cNvPr>
          <p:cNvGrpSpPr/>
          <p:nvPr/>
        </p:nvGrpSpPr>
        <p:grpSpPr>
          <a:xfrm>
            <a:off x="7410830" y="3947722"/>
            <a:ext cx="350309" cy="454778"/>
            <a:chOff x="-3462150" y="2046625"/>
            <a:chExt cx="224500" cy="291450"/>
          </a:xfrm>
          <a:solidFill>
            <a:srgbClr val="FF7D01"/>
          </a:solidFill>
        </p:grpSpPr>
        <p:sp>
          <p:nvSpPr>
            <p:cNvPr id="69" name="Google Shape;7984;p57">
              <a:extLst>
                <a:ext uri="{FF2B5EF4-FFF2-40B4-BE49-F238E27FC236}">
                  <a16:creationId xmlns:a16="http://schemas.microsoft.com/office/drawing/2014/main" id="{DA1D5433-AA32-11E2-CE63-D6DAD6572463}"/>
                </a:ext>
              </a:extLst>
            </p:cNvPr>
            <p:cNvSpPr/>
            <p:nvPr/>
          </p:nvSpPr>
          <p:spPr>
            <a:xfrm>
              <a:off x="-3425125" y="2253000"/>
              <a:ext cx="51225" cy="50425"/>
            </a:xfrm>
            <a:custGeom>
              <a:avLst/>
              <a:gdLst/>
              <a:ahLst/>
              <a:cxnLst/>
              <a:rect l="l" t="t" r="r" b="b"/>
              <a:pathLst>
                <a:path w="2049" h="2017" extrusionOk="0">
                  <a:moveTo>
                    <a:pt x="1009" y="662"/>
                  </a:moveTo>
                  <a:cubicBezTo>
                    <a:pt x="1198" y="662"/>
                    <a:pt x="1355" y="819"/>
                    <a:pt x="1355" y="1008"/>
                  </a:cubicBezTo>
                  <a:cubicBezTo>
                    <a:pt x="1355" y="1197"/>
                    <a:pt x="1166" y="1355"/>
                    <a:pt x="1009" y="1355"/>
                  </a:cubicBezTo>
                  <a:cubicBezTo>
                    <a:pt x="820" y="1355"/>
                    <a:pt x="662" y="1197"/>
                    <a:pt x="662" y="1008"/>
                  </a:cubicBezTo>
                  <a:cubicBezTo>
                    <a:pt x="662" y="819"/>
                    <a:pt x="820" y="662"/>
                    <a:pt x="1009" y="662"/>
                  </a:cubicBezTo>
                  <a:close/>
                  <a:moveTo>
                    <a:pt x="1009" y="0"/>
                  </a:moveTo>
                  <a:cubicBezTo>
                    <a:pt x="473" y="0"/>
                    <a:pt x="0" y="441"/>
                    <a:pt x="0" y="1008"/>
                  </a:cubicBezTo>
                  <a:cubicBezTo>
                    <a:pt x="0" y="1575"/>
                    <a:pt x="473" y="2016"/>
                    <a:pt x="1009" y="2016"/>
                  </a:cubicBezTo>
                  <a:cubicBezTo>
                    <a:pt x="1576" y="2016"/>
                    <a:pt x="2048" y="1575"/>
                    <a:pt x="2048" y="1008"/>
                  </a:cubicBezTo>
                  <a:cubicBezTo>
                    <a:pt x="2048" y="441"/>
                    <a:pt x="1576" y="0"/>
                    <a:pt x="1009"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70" name="Google Shape;7985;p57">
              <a:extLst>
                <a:ext uri="{FF2B5EF4-FFF2-40B4-BE49-F238E27FC236}">
                  <a16:creationId xmlns:a16="http://schemas.microsoft.com/office/drawing/2014/main" id="{BFB8ECFD-05EB-F27D-D91C-98682204ADB3}"/>
                </a:ext>
              </a:extLst>
            </p:cNvPr>
            <p:cNvSpPr/>
            <p:nvPr/>
          </p:nvSpPr>
          <p:spPr>
            <a:xfrm>
              <a:off x="-3425125" y="2116725"/>
              <a:ext cx="51225" cy="49650"/>
            </a:xfrm>
            <a:custGeom>
              <a:avLst/>
              <a:gdLst/>
              <a:ahLst/>
              <a:cxnLst/>
              <a:rect l="l" t="t" r="r" b="b"/>
              <a:pathLst>
                <a:path w="2049" h="1986" extrusionOk="0">
                  <a:moveTo>
                    <a:pt x="343" y="1"/>
                  </a:moveTo>
                  <a:cubicBezTo>
                    <a:pt x="252" y="1"/>
                    <a:pt x="158" y="32"/>
                    <a:pt x="95" y="95"/>
                  </a:cubicBezTo>
                  <a:cubicBezTo>
                    <a:pt x="0" y="190"/>
                    <a:pt x="0" y="442"/>
                    <a:pt x="95" y="536"/>
                  </a:cubicBezTo>
                  <a:lnTo>
                    <a:pt x="536" y="977"/>
                  </a:lnTo>
                  <a:lnTo>
                    <a:pt x="95" y="1418"/>
                  </a:lnTo>
                  <a:cubicBezTo>
                    <a:pt x="0" y="1544"/>
                    <a:pt x="0" y="1765"/>
                    <a:pt x="95" y="1891"/>
                  </a:cubicBezTo>
                  <a:cubicBezTo>
                    <a:pt x="158" y="1954"/>
                    <a:pt x="252" y="1986"/>
                    <a:pt x="343" y="1986"/>
                  </a:cubicBezTo>
                  <a:cubicBezTo>
                    <a:pt x="434" y="1986"/>
                    <a:pt x="520" y="1954"/>
                    <a:pt x="568" y="1891"/>
                  </a:cubicBezTo>
                  <a:lnTo>
                    <a:pt x="1009" y="1450"/>
                  </a:lnTo>
                  <a:lnTo>
                    <a:pt x="1450" y="1891"/>
                  </a:lnTo>
                  <a:cubicBezTo>
                    <a:pt x="1513" y="1954"/>
                    <a:pt x="1599" y="1986"/>
                    <a:pt x="1686" y="1986"/>
                  </a:cubicBezTo>
                  <a:cubicBezTo>
                    <a:pt x="1773" y="1986"/>
                    <a:pt x="1859" y="1954"/>
                    <a:pt x="1922" y="1891"/>
                  </a:cubicBezTo>
                  <a:cubicBezTo>
                    <a:pt x="2048" y="1765"/>
                    <a:pt x="2048" y="1544"/>
                    <a:pt x="1922" y="1418"/>
                  </a:cubicBezTo>
                  <a:lnTo>
                    <a:pt x="1481" y="977"/>
                  </a:lnTo>
                  <a:lnTo>
                    <a:pt x="1922" y="536"/>
                  </a:lnTo>
                  <a:cubicBezTo>
                    <a:pt x="2048" y="442"/>
                    <a:pt x="2048" y="190"/>
                    <a:pt x="1922" y="95"/>
                  </a:cubicBezTo>
                  <a:cubicBezTo>
                    <a:pt x="1859" y="32"/>
                    <a:pt x="1773" y="1"/>
                    <a:pt x="1686" y="1"/>
                  </a:cubicBezTo>
                  <a:cubicBezTo>
                    <a:pt x="1599" y="1"/>
                    <a:pt x="1513" y="32"/>
                    <a:pt x="1450" y="95"/>
                  </a:cubicBezTo>
                  <a:lnTo>
                    <a:pt x="1009" y="505"/>
                  </a:lnTo>
                  <a:lnTo>
                    <a:pt x="568" y="95"/>
                  </a:lnTo>
                  <a:cubicBezTo>
                    <a:pt x="520" y="32"/>
                    <a:pt x="434" y="1"/>
                    <a:pt x="343"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71" name="Google Shape;7986;p57">
              <a:extLst>
                <a:ext uri="{FF2B5EF4-FFF2-40B4-BE49-F238E27FC236}">
                  <a16:creationId xmlns:a16="http://schemas.microsoft.com/office/drawing/2014/main" id="{BBBABD59-3F65-5E83-E3C8-3AB2C243EB41}"/>
                </a:ext>
              </a:extLst>
            </p:cNvPr>
            <p:cNvSpPr/>
            <p:nvPr/>
          </p:nvSpPr>
          <p:spPr>
            <a:xfrm>
              <a:off x="-3425125" y="2185250"/>
              <a:ext cx="51225" cy="49650"/>
            </a:xfrm>
            <a:custGeom>
              <a:avLst/>
              <a:gdLst/>
              <a:ahLst/>
              <a:cxnLst/>
              <a:rect l="l" t="t" r="r" b="b"/>
              <a:pathLst>
                <a:path w="2049" h="1986" extrusionOk="0">
                  <a:moveTo>
                    <a:pt x="343" y="1"/>
                  </a:moveTo>
                  <a:cubicBezTo>
                    <a:pt x="252" y="1"/>
                    <a:pt x="158" y="32"/>
                    <a:pt x="95" y="95"/>
                  </a:cubicBezTo>
                  <a:cubicBezTo>
                    <a:pt x="0" y="221"/>
                    <a:pt x="0" y="442"/>
                    <a:pt x="95" y="568"/>
                  </a:cubicBezTo>
                  <a:lnTo>
                    <a:pt x="536" y="1009"/>
                  </a:lnTo>
                  <a:lnTo>
                    <a:pt x="95" y="1418"/>
                  </a:lnTo>
                  <a:cubicBezTo>
                    <a:pt x="0" y="1544"/>
                    <a:pt x="0" y="1796"/>
                    <a:pt x="95" y="1891"/>
                  </a:cubicBezTo>
                  <a:cubicBezTo>
                    <a:pt x="158" y="1954"/>
                    <a:pt x="252" y="1985"/>
                    <a:pt x="343" y="1985"/>
                  </a:cubicBezTo>
                  <a:cubicBezTo>
                    <a:pt x="434" y="1985"/>
                    <a:pt x="520" y="1954"/>
                    <a:pt x="568" y="1891"/>
                  </a:cubicBezTo>
                  <a:lnTo>
                    <a:pt x="1009" y="1481"/>
                  </a:lnTo>
                  <a:lnTo>
                    <a:pt x="1450" y="1891"/>
                  </a:lnTo>
                  <a:cubicBezTo>
                    <a:pt x="1513" y="1954"/>
                    <a:pt x="1599" y="1985"/>
                    <a:pt x="1686" y="1985"/>
                  </a:cubicBezTo>
                  <a:cubicBezTo>
                    <a:pt x="1773" y="1985"/>
                    <a:pt x="1859" y="1954"/>
                    <a:pt x="1922" y="1891"/>
                  </a:cubicBezTo>
                  <a:cubicBezTo>
                    <a:pt x="2048" y="1796"/>
                    <a:pt x="2048" y="1544"/>
                    <a:pt x="1922" y="1418"/>
                  </a:cubicBezTo>
                  <a:lnTo>
                    <a:pt x="1481" y="1009"/>
                  </a:lnTo>
                  <a:lnTo>
                    <a:pt x="1922" y="568"/>
                  </a:lnTo>
                  <a:cubicBezTo>
                    <a:pt x="2048" y="410"/>
                    <a:pt x="2048" y="221"/>
                    <a:pt x="1922" y="95"/>
                  </a:cubicBezTo>
                  <a:cubicBezTo>
                    <a:pt x="1859" y="32"/>
                    <a:pt x="1773" y="1"/>
                    <a:pt x="1686" y="1"/>
                  </a:cubicBezTo>
                  <a:cubicBezTo>
                    <a:pt x="1599" y="1"/>
                    <a:pt x="1513" y="32"/>
                    <a:pt x="1450" y="95"/>
                  </a:cubicBezTo>
                  <a:lnTo>
                    <a:pt x="1009" y="536"/>
                  </a:lnTo>
                  <a:lnTo>
                    <a:pt x="568" y="95"/>
                  </a:lnTo>
                  <a:cubicBezTo>
                    <a:pt x="520" y="32"/>
                    <a:pt x="434" y="1"/>
                    <a:pt x="343"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72" name="Google Shape;7987;p57">
              <a:extLst>
                <a:ext uri="{FF2B5EF4-FFF2-40B4-BE49-F238E27FC236}">
                  <a16:creationId xmlns:a16="http://schemas.microsoft.com/office/drawing/2014/main" id="{E1F5A332-F8B4-2339-BE16-37BBF5607657}"/>
                </a:ext>
              </a:extLst>
            </p:cNvPr>
            <p:cNvSpPr/>
            <p:nvPr/>
          </p:nvSpPr>
          <p:spPr>
            <a:xfrm>
              <a:off x="-3462150" y="2046625"/>
              <a:ext cx="224500" cy="291450"/>
            </a:xfrm>
            <a:custGeom>
              <a:avLst/>
              <a:gdLst/>
              <a:ahLst/>
              <a:cxnLst/>
              <a:rect l="l" t="t" r="r" b="b"/>
              <a:pathLst>
                <a:path w="8980" h="11658" extrusionOk="0">
                  <a:moveTo>
                    <a:pt x="5924" y="694"/>
                  </a:moveTo>
                  <a:cubicBezTo>
                    <a:pt x="6113" y="694"/>
                    <a:pt x="6270" y="851"/>
                    <a:pt x="6270" y="1040"/>
                  </a:cubicBezTo>
                  <a:cubicBezTo>
                    <a:pt x="6270" y="1229"/>
                    <a:pt x="6113" y="1387"/>
                    <a:pt x="5924" y="1387"/>
                  </a:cubicBezTo>
                  <a:lnTo>
                    <a:pt x="3151" y="1387"/>
                  </a:lnTo>
                  <a:cubicBezTo>
                    <a:pt x="2962" y="1387"/>
                    <a:pt x="2805" y="1229"/>
                    <a:pt x="2805" y="1040"/>
                  </a:cubicBezTo>
                  <a:cubicBezTo>
                    <a:pt x="2805" y="851"/>
                    <a:pt x="2962" y="694"/>
                    <a:pt x="3151" y="694"/>
                  </a:cubicBezTo>
                  <a:close/>
                  <a:moveTo>
                    <a:pt x="8034" y="1356"/>
                  </a:moveTo>
                  <a:cubicBezTo>
                    <a:pt x="8255" y="1356"/>
                    <a:pt x="8413" y="1513"/>
                    <a:pt x="8413" y="1702"/>
                  </a:cubicBezTo>
                  <a:lnTo>
                    <a:pt x="8413" y="10649"/>
                  </a:lnTo>
                  <a:lnTo>
                    <a:pt x="8287" y="10649"/>
                  </a:lnTo>
                  <a:cubicBezTo>
                    <a:pt x="8287" y="10838"/>
                    <a:pt x="8129" y="10996"/>
                    <a:pt x="7940" y="10996"/>
                  </a:cubicBezTo>
                  <a:lnTo>
                    <a:pt x="1103" y="10996"/>
                  </a:lnTo>
                  <a:cubicBezTo>
                    <a:pt x="914" y="10996"/>
                    <a:pt x="757" y="10838"/>
                    <a:pt x="757" y="10649"/>
                  </a:cubicBezTo>
                  <a:lnTo>
                    <a:pt x="757" y="1702"/>
                  </a:lnTo>
                  <a:cubicBezTo>
                    <a:pt x="757" y="1513"/>
                    <a:pt x="914" y="1356"/>
                    <a:pt x="1103" y="1356"/>
                  </a:cubicBezTo>
                  <a:lnTo>
                    <a:pt x="2206" y="1356"/>
                  </a:lnTo>
                  <a:cubicBezTo>
                    <a:pt x="2364" y="1734"/>
                    <a:pt x="2742" y="2017"/>
                    <a:pt x="3214" y="2017"/>
                  </a:cubicBezTo>
                  <a:lnTo>
                    <a:pt x="5955" y="2017"/>
                  </a:lnTo>
                  <a:cubicBezTo>
                    <a:pt x="6396" y="2017"/>
                    <a:pt x="6774" y="1734"/>
                    <a:pt x="6932" y="1356"/>
                  </a:cubicBezTo>
                  <a:close/>
                  <a:moveTo>
                    <a:pt x="3120" y="1"/>
                  </a:moveTo>
                  <a:cubicBezTo>
                    <a:pt x="2679" y="1"/>
                    <a:pt x="2301" y="284"/>
                    <a:pt x="2143" y="694"/>
                  </a:cubicBezTo>
                  <a:lnTo>
                    <a:pt x="1040" y="694"/>
                  </a:lnTo>
                  <a:cubicBezTo>
                    <a:pt x="473" y="694"/>
                    <a:pt x="1" y="1166"/>
                    <a:pt x="1" y="1702"/>
                  </a:cubicBezTo>
                  <a:lnTo>
                    <a:pt x="1" y="10649"/>
                  </a:lnTo>
                  <a:cubicBezTo>
                    <a:pt x="1" y="11185"/>
                    <a:pt x="473" y="11658"/>
                    <a:pt x="1040" y="11658"/>
                  </a:cubicBezTo>
                  <a:lnTo>
                    <a:pt x="7877" y="11658"/>
                  </a:lnTo>
                  <a:cubicBezTo>
                    <a:pt x="8444" y="11658"/>
                    <a:pt x="8917" y="11185"/>
                    <a:pt x="8917" y="10649"/>
                  </a:cubicBezTo>
                  <a:lnTo>
                    <a:pt x="8917" y="1702"/>
                  </a:lnTo>
                  <a:cubicBezTo>
                    <a:pt x="8980" y="1166"/>
                    <a:pt x="8507" y="694"/>
                    <a:pt x="7971" y="694"/>
                  </a:cubicBezTo>
                  <a:lnTo>
                    <a:pt x="6869" y="694"/>
                  </a:lnTo>
                  <a:cubicBezTo>
                    <a:pt x="6711" y="284"/>
                    <a:pt x="6365" y="1"/>
                    <a:pt x="5892"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73" name="Google Shape;7988;p57">
              <a:extLst>
                <a:ext uri="{FF2B5EF4-FFF2-40B4-BE49-F238E27FC236}">
                  <a16:creationId xmlns:a16="http://schemas.microsoft.com/office/drawing/2014/main" id="{095C8127-A130-0D26-BB3B-B6E2F54FC981}"/>
                </a:ext>
              </a:extLst>
            </p:cNvPr>
            <p:cNvSpPr/>
            <p:nvPr/>
          </p:nvSpPr>
          <p:spPr>
            <a:xfrm>
              <a:off x="-3358175" y="2133275"/>
              <a:ext cx="86650" cy="18125"/>
            </a:xfrm>
            <a:custGeom>
              <a:avLst/>
              <a:gdLst/>
              <a:ahLst/>
              <a:cxnLst/>
              <a:rect l="l" t="t" r="r" b="b"/>
              <a:pathLst>
                <a:path w="3466" h="725" extrusionOk="0">
                  <a:moveTo>
                    <a:pt x="347" y="0"/>
                  </a:moveTo>
                  <a:cubicBezTo>
                    <a:pt x="158" y="0"/>
                    <a:pt x="0" y="158"/>
                    <a:pt x="0" y="378"/>
                  </a:cubicBezTo>
                  <a:cubicBezTo>
                    <a:pt x="0" y="567"/>
                    <a:pt x="158" y="725"/>
                    <a:pt x="347" y="725"/>
                  </a:cubicBezTo>
                  <a:lnTo>
                    <a:pt x="3088" y="725"/>
                  </a:lnTo>
                  <a:cubicBezTo>
                    <a:pt x="3308" y="725"/>
                    <a:pt x="3466" y="567"/>
                    <a:pt x="3466" y="378"/>
                  </a:cubicBezTo>
                  <a:cubicBezTo>
                    <a:pt x="3466" y="158"/>
                    <a:pt x="3308" y="0"/>
                    <a:pt x="3088"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74" name="Google Shape;7989;p57">
              <a:extLst>
                <a:ext uri="{FF2B5EF4-FFF2-40B4-BE49-F238E27FC236}">
                  <a16:creationId xmlns:a16="http://schemas.microsoft.com/office/drawing/2014/main" id="{D8C403DE-9DE1-CD50-EBA4-5202E2136731}"/>
                </a:ext>
              </a:extLst>
            </p:cNvPr>
            <p:cNvSpPr/>
            <p:nvPr/>
          </p:nvSpPr>
          <p:spPr>
            <a:xfrm>
              <a:off x="-3358175" y="2201800"/>
              <a:ext cx="86650" cy="17350"/>
            </a:xfrm>
            <a:custGeom>
              <a:avLst/>
              <a:gdLst/>
              <a:ahLst/>
              <a:cxnLst/>
              <a:rect l="l" t="t" r="r" b="b"/>
              <a:pathLst>
                <a:path w="3466" h="694" extrusionOk="0">
                  <a:moveTo>
                    <a:pt x="347" y="0"/>
                  </a:moveTo>
                  <a:cubicBezTo>
                    <a:pt x="158" y="0"/>
                    <a:pt x="0" y="158"/>
                    <a:pt x="0" y="347"/>
                  </a:cubicBezTo>
                  <a:cubicBezTo>
                    <a:pt x="0" y="536"/>
                    <a:pt x="158" y="693"/>
                    <a:pt x="347" y="693"/>
                  </a:cubicBezTo>
                  <a:lnTo>
                    <a:pt x="3088" y="693"/>
                  </a:lnTo>
                  <a:cubicBezTo>
                    <a:pt x="3308" y="693"/>
                    <a:pt x="3466" y="536"/>
                    <a:pt x="3466" y="347"/>
                  </a:cubicBezTo>
                  <a:cubicBezTo>
                    <a:pt x="3466" y="158"/>
                    <a:pt x="3308" y="0"/>
                    <a:pt x="3088"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76" name="Google Shape;7990;p57">
              <a:extLst>
                <a:ext uri="{FF2B5EF4-FFF2-40B4-BE49-F238E27FC236}">
                  <a16:creationId xmlns:a16="http://schemas.microsoft.com/office/drawing/2014/main" id="{1523F7D3-B1F7-DF78-FB53-75B378EBB6EE}"/>
                </a:ext>
              </a:extLst>
            </p:cNvPr>
            <p:cNvSpPr/>
            <p:nvPr/>
          </p:nvSpPr>
          <p:spPr>
            <a:xfrm>
              <a:off x="-3358175" y="2270325"/>
              <a:ext cx="86650" cy="18125"/>
            </a:xfrm>
            <a:custGeom>
              <a:avLst/>
              <a:gdLst/>
              <a:ahLst/>
              <a:cxnLst/>
              <a:rect l="l" t="t" r="r" b="b"/>
              <a:pathLst>
                <a:path w="3466" h="725" extrusionOk="0">
                  <a:moveTo>
                    <a:pt x="347" y="0"/>
                  </a:moveTo>
                  <a:cubicBezTo>
                    <a:pt x="158" y="0"/>
                    <a:pt x="0" y="158"/>
                    <a:pt x="0" y="347"/>
                  </a:cubicBezTo>
                  <a:cubicBezTo>
                    <a:pt x="0" y="567"/>
                    <a:pt x="158" y="725"/>
                    <a:pt x="347" y="725"/>
                  </a:cubicBezTo>
                  <a:lnTo>
                    <a:pt x="3088" y="725"/>
                  </a:lnTo>
                  <a:cubicBezTo>
                    <a:pt x="3308" y="725"/>
                    <a:pt x="3466" y="567"/>
                    <a:pt x="3466" y="347"/>
                  </a:cubicBezTo>
                  <a:cubicBezTo>
                    <a:pt x="3466" y="158"/>
                    <a:pt x="3308" y="0"/>
                    <a:pt x="3088"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sp>
        <p:nvSpPr>
          <p:cNvPr id="5" name="Slide Number Placeholder 4">
            <a:extLst>
              <a:ext uri="{FF2B5EF4-FFF2-40B4-BE49-F238E27FC236}">
                <a16:creationId xmlns:a16="http://schemas.microsoft.com/office/drawing/2014/main" id="{4B24360B-EECB-AC9B-DAC5-4FAE6FBF79C0}"/>
              </a:ext>
            </a:extLst>
          </p:cNvPr>
          <p:cNvSpPr>
            <a:spLocks noGrp="1"/>
          </p:cNvSpPr>
          <p:nvPr>
            <p:ph type="sldNum" sz="quarter" idx="4"/>
          </p:nvPr>
        </p:nvSpPr>
        <p:spPr/>
        <p:txBody>
          <a:bodyPr/>
          <a:lstStyle/>
          <a:p>
            <a:pPr>
              <a:defRPr/>
            </a:pPr>
            <a:fld id="{E00B6E52-F07A-44C8-B7AE-D6EEC3D50429}" type="slidenum">
              <a:rPr lang="en-CA" smtClean="0"/>
              <a:pPr>
                <a:defRPr/>
              </a:pPr>
              <a:t>48</a:t>
            </a:fld>
            <a:endParaRPr lang="en-CA" dirty="0"/>
          </a:p>
        </p:txBody>
      </p:sp>
    </p:spTree>
    <p:extLst>
      <p:ext uri="{BB962C8B-B14F-4D97-AF65-F5344CB8AC3E}">
        <p14:creationId xmlns:p14="http://schemas.microsoft.com/office/powerpoint/2010/main" val="23257890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up)">
                                      <p:cBhvr>
                                        <p:cTn id="11" dur="1500"/>
                                        <p:tgtEl>
                                          <p:spTgt spid="15"/>
                                        </p:tgtEl>
                                      </p:cBhvr>
                                    </p:animEffect>
                                  </p:childTnLst>
                                </p:cTn>
                              </p:par>
                            </p:childTnLst>
                          </p:cTn>
                        </p:par>
                        <p:par>
                          <p:cTn id="12" fill="hold">
                            <p:stCondLst>
                              <p:cond delay="2000"/>
                            </p:stCondLst>
                            <p:childTnLst>
                              <p:par>
                                <p:cTn id="13" presetID="1"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par>
                          <p:cTn id="15" fill="hold">
                            <p:stCondLst>
                              <p:cond delay="2000"/>
                            </p:stCondLst>
                            <p:childTnLst>
                              <p:par>
                                <p:cTn id="16" presetID="53" presetClass="entr" presetSubtype="16"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p:cTn id="18" dur="1000" fill="hold"/>
                                        <p:tgtEl>
                                          <p:spTgt spid="33"/>
                                        </p:tgtEl>
                                        <p:attrNameLst>
                                          <p:attrName>ppt_w</p:attrName>
                                        </p:attrNameLst>
                                      </p:cBhvr>
                                      <p:tavLst>
                                        <p:tav tm="0">
                                          <p:val>
                                            <p:fltVal val="0"/>
                                          </p:val>
                                        </p:tav>
                                        <p:tav tm="100000">
                                          <p:val>
                                            <p:strVal val="#ppt_w"/>
                                          </p:val>
                                        </p:tav>
                                      </p:tavLst>
                                    </p:anim>
                                    <p:anim calcmode="lin" valueType="num">
                                      <p:cBhvr>
                                        <p:cTn id="19" dur="1000" fill="hold"/>
                                        <p:tgtEl>
                                          <p:spTgt spid="33"/>
                                        </p:tgtEl>
                                        <p:attrNameLst>
                                          <p:attrName>ppt_h</p:attrName>
                                        </p:attrNameLst>
                                      </p:cBhvr>
                                      <p:tavLst>
                                        <p:tav tm="0">
                                          <p:val>
                                            <p:fltVal val="0"/>
                                          </p:val>
                                        </p:tav>
                                        <p:tav tm="100000">
                                          <p:val>
                                            <p:strVal val="#ppt_h"/>
                                          </p:val>
                                        </p:tav>
                                      </p:tavLst>
                                    </p:anim>
                                    <p:animEffect transition="in" filter="fade">
                                      <p:cBhvr>
                                        <p:cTn id="20" dur="1000"/>
                                        <p:tgtEl>
                                          <p:spTgt spid="33"/>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37" fill="hold" nodeType="click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barn(outVertical)">
                                      <p:cBhvr>
                                        <p:cTn id="25" dur="500"/>
                                        <p:tgtEl>
                                          <p:spTgt spid="32"/>
                                        </p:tgtEl>
                                      </p:cBhvr>
                                    </p:animEffect>
                                  </p:childTnLst>
                                </p:cTn>
                              </p:par>
                            </p:childTnLst>
                          </p:cTn>
                        </p:par>
                        <p:par>
                          <p:cTn id="26" fill="hold">
                            <p:stCondLst>
                              <p:cond delay="500"/>
                            </p:stCondLst>
                            <p:childTnLst>
                              <p:par>
                                <p:cTn id="27" presetID="22" presetClass="entr" presetSubtype="1" fill="hold" nodeType="afterEffect">
                                  <p:stCondLst>
                                    <p:cond delay="0"/>
                                  </p:stCondLst>
                                  <p:childTnLst>
                                    <p:set>
                                      <p:cBhvr>
                                        <p:cTn id="28" dur="1" fill="hold">
                                          <p:stCondLst>
                                            <p:cond delay="0"/>
                                          </p:stCondLst>
                                        </p:cTn>
                                        <p:tgtEl>
                                          <p:spTgt spid="24">
                                            <p:txEl>
                                              <p:pRg st="0" end="0"/>
                                            </p:txEl>
                                          </p:spTgt>
                                        </p:tgtEl>
                                        <p:attrNameLst>
                                          <p:attrName>style.visibility</p:attrName>
                                        </p:attrNameLst>
                                      </p:cBhvr>
                                      <p:to>
                                        <p:strVal val="visible"/>
                                      </p:to>
                                    </p:set>
                                    <p:animEffect transition="in" filter="wipe(up)">
                                      <p:cBhvr>
                                        <p:cTn id="29" dur="1000"/>
                                        <p:tgtEl>
                                          <p:spTgt spid="24">
                                            <p:txEl>
                                              <p:pRg st="0" end="0"/>
                                            </p:txEl>
                                          </p:spTgt>
                                        </p:tgtEl>
                                      </p:cBhvr>
                                    </p:animEffect>
                                  </p:childTnLst>
                                </p:cTn>
                              </p:par>
                            </p:childTnLst>
                          </p:cTn>
                        </p:par>
                        <p:par>
                          <p:cTn id="30" fill="hold">
                            <p:stCondLst>
                              <p:cond delay="1500"/>
                            </p:stCondLst>
                            <p:childTnLst>
                              <p:par>
                                <p:cTn id="31" presetID="13" presetClass="entr" presetSubtype="32" fill="hold" nodeType="after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plus(out)">
                                      <p:cBhvr>
                                        <p:cTn id="33" dur="1000"/>
                                        <p:tgtEl>
                                          <p:spTgt spid="47"/>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37" fill="hold" nodeType="click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barn(outVertical)">
                                      <p:cBhvr>
                                        <p:cTn id="38" dur="500"/>
                                        <p:tgtEl>
                                          <p:spTgt spid="28"/>
                                        </p:tgtEl>
                                      </p:cBhvr>
                                    </p:animEffect>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left)">
                                      <p:cBhvr>
                                        <p:cTn id="42" dur="1000"/>
                                        <p:tgtEl>
                                          <p:spTgt spid="29"/>
                                        </p:tgtEl>
                                      </p:cBhvr>
                                    </p:animEffect>
                                  </p:childTnLst>
                                </p:cTn>
                              </p:par>
                            </p:childTnLst>
                          </p:cTn>
                        </p:par>
                        <p:par>
                          <p:cTn id="43" fill="hold">
                            <p:stCondLst>
                              <p:cond delay="1500"/>
                            </p:stCondLst>
                            <p:childTnLst>
                              <p:par>
                                <p:cTn id="44" presetID="22" presetClass="entr" presetSubtype="1" fill="hold" nodeType="afterEffect">
                                  <p:stCondLst>
                                    <p:cond delay="0"/>
                                  </p:stCondLst>
                                  <p:childTnLst>
                                    <p:set>
                                      <p:cBhvr>
                                        <p:cTn id="45" dur="1" fill="hold">
                                          <p:stCondLst>
                                            <p:cond delay="0"/>
                                          </p:stCondLst>
                                        </p:cTn>
                                        <p:tgtEl>
                                          <p:spTgt spid="30">
                                            <p:txEl>
                                              <p:pRg st="0" end="0"/>
                                            </p:txEl>
                                          </p:spTgt>
                                        </p:tgtEl>
                                        <p:attrNameLst>
                                          <p:attrName>style.visibility</p:attrName>
                                        </p:attrNameLst>
                                      </p:cBhvr>
                                      <p:to>
                                        <p:strVal val="visible"/>
                                      </p:to>
                                    </p:set>
                                    <p:animEffect transition="in" filter="wipe(up)">
                                      <p:cBhvr>
                                        <p:cTn id="46" dur="1000"/>
                                        <p:tgtEl>
                                          <p:spTgt spid="30">
                                            <p:txEl>
                                              <p:pRg st="0" end="0"/>
                                            </p:txEl>
                                          </p:spTgt>
                                        </p:tgtEl>
                                      </p:cBhvr>
                                    </p:animEffect>
                                  </p:childTnLst>
                                </p:cTn>
                              </p:par>
                            </p:childTnLst>
                          </p:cTn>
                        </p:par>
                        <p:par>
                          <p:cTn id="47" fill="hold">
                            <p:stCondLst>
                              <p:cond delay="2500"/>
                            </p:stCondLst>
                            <p:childTnLst>
                              <p:par>
                                <p:cTn id="48" presetID="22" presetClass="entr" presetSubtype="1" fill="hold" nodeType="afterEffect">
                                  <p:stCondLst>
                                    <p:cond delay="0"/>
                                  </p:stCondLst>
                                  <p:childTnLst>
                                    <p:set>
                                      <p:cBhvr>
                                        <p:cTn id="49" dur="1" fill="hold">
                                          <p:stCondLst>
                                            <p:cond delay="0"/>
                                          </p:stCondLst>
                                        </p:cTn>
                                        <p:tgtEl>
                                          <p:spTgt spid="30">
                                            <p:txEl>
                                              <p:pRg st="1" end="1"/>
                                            </p:txEl>
                                          </p:spTgt>
                                        </p:tgtEl>
                                        <p:attrNameLst>
                                          <p:attrName>style.visibility</p:attrName>
                                        </p:attrNameLst>
                                      </p:cBhvr>
                                      <p:to>
                                        <p:strVal val="visible"/>
                                      </p:to>
                                    </p:set>
                                    <p:animEffect transition="in" filter="wipe(up)">
                                      <p:cBhvr>
                                        <p:cTn id="50" dur="500"/>
                                        <p:tgtEl>
                                          <p:spTgt spid="30">
                                            <p:txEl>
                                              <p:pRg st="1" end="1"/>
                                            </p:txEl>
                                          </p:spTgt>
                                        </p:tgtEl>
                                      </p:cBhvr>
                                    </p:animEffect>
                                  </p:childTnLst>
                                </p:cTn>
                              </p:par>
                            </p:childTnLst>
                          </p:cTn>
                        </p:par>
                        <p:par>
                          <p:cTn id="51" fill="hold">
                            <p:stCondLst>
                              <p:cond delay="3000"/>
                            </p:stCondLst>
                            <p:childTnLst>
                              <p:par>
                                <p:cTn id="52" presetID="16" presetClass="entr" presetSubtype="37" fill="hold" nodeType="afterEffect">
                                  <p:stCondLst>
                                    <p:cond delay="0"/>
                                  </p:stCondLst>
                                  <p:childTnLst>
                                    <p:set>
                                      <p:cBhvr>
                                        <p:cTn id="53" dur="1" fill="hold">
                                          <p:stCondLst>
                                            <p:cond delay="0"/>
                                          </p:stCondLst>
                                        </p:cTn>
                                        <p:tgtEl>
                                          <p:spTgt spid="68"/>
                                        </p:tgtEl>
                                        <p:attrNameLst>
                                          <p:attrName>style.visibility</p:attrName>
                                        </p:attrNameLst>
                                      </p:cBhvr>
                                      <p:to>
                                        <p:strVal val="visible"/>
                                      </p:to>
                                    </p:set>
                                    <p:animEffect transition="in" filter="barn(outVertical)">
                                      <p:cBhvr>
                                        <p:cTn id="54"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9" grpId="0"/>
      <p:bldP spid="43"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7"/>
          <p:cNvSpPr txBox="1">
            <a:spLocks/>
          </p:cNvSpPr>
          <p:nvPr/>
        </p:nvSpPr>
        <p:spPr>
          <a:xfrm>
            <a:off x="1251683" y="405199"/>
            <a:ext cx="6080826" cy="36023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55"/>
            <a:endParaRPr lang="en-US" sz="3000" kern="0" dirty="0">
              <a:solidFill>
                <a:srgbClr val="2F5496"/>
              </a:solidFill>
              <a:latin typeface="Trebuchet MS" panose="020B0603020202020204" pitchFamily="34" charset="0"/>
            </a:endParaRPr>
          </a:p>
        </p:txBody>
      </p:sp>
      <p:grpSp>
        <p:nvGrpSpPr>
          <p:cNvPr id="10" name="Group 9"/>
          <p:cNvGrpSpPr/>
          <p:nvPr/>
        </p:nvGrpSpPr>
        <p:grpSpPr>
          <a:xfrm>
            <a:off x="285751" y="1377275"/>
            <a:ext cx="2401832" cy="457200"/>
            <a:chOff x="381001" y="1836366"/>
            <a:chExt cx="3202443" cy="609600"/>
          </a:xfrm>
        </p:grpSpPr>
        <p:sp>
          <p:nvSpPr>
            <p:cNvPr id="3" name="Rounded Rectangle 2"/>
            <p:cNvSpPr/>
            <p:nvPr/>
          </p:nvSpPr>
          <p:spPr bwMode="auto">
            <a:xfrm>
              <a:off x="381001" y="1836366"/>
              <a:ext cx="3202443" cy="6096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1" indent="-190491" algn="ctr" defTabSz="914355">
                <a:tabLst>
                  <a:tab pos="5714715" algn="l"/>
                </a:tabLst>
              </a:pPr>
              <a:endParaRPr lang="en-US"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8" name="Rectangle 7"/>
            <p:cNvSpPr/>
            <p:nvPr/>
          </p:nvSpPr>
          <p:spPr>
            <a:xfrm>
              <a:off x="796641" y="1927405"/>
              <a:ext cx="2426306" cy="455509"/>
            </a:xfrm>
            <a:prstGeom prst="rect">
              <a:avLst/>
            </a:prstGeom>
          </p:spPr>
          <p:txBody>
            <a:bodyPr wrap="non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55"/>
              <a:r>
                <a:rPr lang="en-US" kern="0" dirty="0">
                  <a:solidFill>
                    <a:schemeClr val="bg2">
                      <a:lumMod val="40000"/>
                      <a:lumOff val="60000"/>
                    </a:schemeClr>
                  </a:solidFill>
                  <a:latin typeface="Trebuchet MS" panose="020B0603020202020204" pitchFamily="34" charset="0"/>
                </a:rPr>
                <a:t>Boarding School</a:t>
              </a:r>
            </a:p>
          </p:txBody>
        </p:sp>
      </p:grpSp>
      <p:grpSp>
        <p:nvGrpSpPr>
          <p:cNvPr id="11" name="Group 10"/>
          <p:cNvGrpSpPr/>
          <p:nvPr/>
        </p:nvGrpSpPr>
        <p:grpSpPr>
          <a:xfrm>
            <a:off x="288442" y="1987508"/>
            <a:ext cx="2399143" cy="457200"/>
            <a:chOff x="384587" y="2650011"/>
            <a:chExt cx="3198857" cy="609600"/>
          </a:xfrm>
        </p:grpSpPr>
        <p:sp>
          <p:nvSpPr>
            <p:cNvPr id="21" name="Rounded Rectangle 20"/>
            <p:cNvSpPr/>
            <p:nvPr/>
          </p:nvSpPr>
          <p:spPr bwMode="auto">
            <a:xfrm>
              <a:off x="384587" y="2650011"/>
              <a:ext cx="3198857" cy="6096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1" indent="-190491" algn="ctr" defTabSz="914355">
                <a:tabLst>
                  <a:tab pos="5714715" algn="l"/>
                </a:tabLst>
              </a:pPr>
              <a:endParaRPr lang="en-US"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22" name="Rectangle 21"/>
            <p:cNvSpPr/>
            <p:nvPr/>
          </p:nvSpPr>
          <p:spPr>
            <a:xfrm>
              <a:off x="1033274" y="2736364"/>
              <a:ext cx="1960365" cy="455509"/>
            </a:xfrm>
            <a:prstGeom prst="rect">
              <a:avLst/>
            </a:prstGeom>
          </p:spPr>
          <p:txBody>
            <a:bodyPr wrap="non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55"/>
              <a:r>
                <a:rPr lang="en-US" kern="0" dirty="0">
                  <a:solidFill>
                    <a:schemeClr val="bg2">
                      <a:lumMod val="40000"/>
                      <a:lumOff val="60000"/>
                    </a:schemeClr>
                  </a:solidFill>
                  <a:latin typeface="Trebuchet MS" panose="020B0603020202020204" pitchFamily="34" charset="0"/>
                </a:rPr>
                <a:t>Group Home</a:t>
              </a:r>
            </a:p>
          </p:txBody>
        </p:sp>
      </p:grpSp>
      <p:grpSp>
        <p:nvGrpSpPr>
          <p:cNvPr id="13" name="Group 12"/>
          <p:cNvGrpSpPr/>
          <p:nvPr/>
        </p:nvGrpSpPr>
        <p:grpSpPr>
          <a:xfrm>
            <a:off x="295276" y="2615485"/>
            <a:ext cx="2392308" cy="457200"/>
            <a:chOff x="393701" y="3487313"/>
            <a:chExt cx="3189744" cy="609600"/>
          </a:xfrm>
        </p:grpSpPr>
        <p:sp>
          <p:nvSpPr>
            <p:cNvPr id="24" name="Rounded Rectangle 23"/>
            <p:cNvSpPr/>
            <p:nvPr/>
          </p:nvSpPr>
          <p:spPr bwMode="auto">
            <a:xfrm>
              <a:off x="393701" y="3487313"/>
              <a:ext cx="3189744" cy="6096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1" indent="-190491" algn="ctr" defTabSz="914355">
                <a:tabLst>
                  <a:tab pos="5714715" algn="l"/>
                </a:tabLst>
              </a:pPr>
              <a:endParaRPr lang="en-US"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25" name="Rectangle 24"/>
            <p:cNvSpPr/>
            <p:nvPr/>
          </p:nvSpPr>
          <p:spPr>
            <a:xfrm>
              <a:off x="1164440" y="3579748"/>
              <a:ext cx="1635491" cy="455509"/>
            </a:xfrm>
            <a:prstGeom prst="rect">
              <a:avLst/>
            </a:prstGeom>
          </p:spPr>
          <p:txBody>
            <a:bodyPr wrap="non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55"/>
              <a:r>
                <a:rPr lang="en-US" kern="0" dirty="0">
                  <a:solidFill>
                    <a:schemeClr val="bg2">
                      <a:lumMod val="40000"/>
                      <a:lumOff val="60000"/>
                    </a:schemeClr>
                  </a:solidFill>
                  <a:latin typeface="Trebuchet MS" panose="020B0603020202020204" pitchFamily="34" charset="0"/>
                </a:rPr>
                <a:t>Residence</a:t>
              </a:r>
            </a:p>
          </p:txBody>
        </p:sp>
      </p:grpSp>
      <p:grpSp>
        <p:nvGrpSpPr>
          <p:cNvPr id="14" name="Group 13"/>
          <p:cNvGrpSpPr/>
          <p:nvPr/>
        </p:nvGrpSpPr>
        <p:grpSpPr>
          <a:xfrm>
            <a:off x="295276" y="3254366"/>
            <a:ext cx="2392309" cy="859566"/>
            <a:chOff x="393700" y="4339154"/>
            <a:chExt cx="3189745" cy="1146088"/>
          </a:xfrm>
        </p:grpSpPr>
        <p:sp>
          <p:nvSpPr>
            <p:cNvPr id="27" name="Rounded Rectangle 26"/>
            <p:cNvSpPr/>
            <p:nvPr/>
          </p:nvSpPr>
          <p:spPr bwMode="auto">
            <a:xfrm>
              <a:off x="393700" y="4339154"/>
              <a:ext cx="3189745" cy="1146088"/>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1" indent="-190491" algn="ctr" defTabSz="914355">
                <a:tabLst>
                  <a:tab pos="5714715" algn="l"/>
                </a:tabLst>
              </a:pPr>
              <a:endParaRPr lang="en-US"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28" name="Rectangle 27"/>
            <p:cNvSpPr/>
            <p:nvPr/>
          </p:nvSpPr>
          <p:spPr>
            <a:xfrm>
              <a:off x="738843" y="4533633"/>
              <a:ext cx="2503264" cy="78790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55"/>
              <a:r>
                <a:rPr lang="en-US" kern="0" dirty="0">
                  <a:solidFill>
                    <a:schemeClr val="bg2">
                      <a:lumMod val="40000"/>
                      <a:lumOff val="60000"/>
                    </a:schemeClr>
                  </a:solidFill>
                  <a:latin typeface="Trebuchet MS" panose="020B0603020202020204" pitchFamily="34" charset="0"/>
                </a:rPr>
                <a:t>Room and Board 3 Types</a:t>
              </a:r>
            </a:p>
          </p:txBody>
        </p:sp>
      </p:grpSp>
      <p:sp>
        <p:nvSpPr>
          <p:cNvPr id="52" name="Rounded Rectangle 51"/>
          <p:cNvSpPr/>
          <p:nvPr/>
        </p:nvSpPr>
        <p:spPr bwMode="auto">
          <a:xfrm>
            <a:off x="296608" y="3254366"/>
            <a:ext cx="2392309" cy="859566"/>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ctr" defTabSz="914355" rtl="0" eaLnBrk="1" fontAlgn="base" latinLnBrk="0" hangingPunct="1">
              <a:lnSpc>
                <a:spcPct val="100000"/>
              </a:lnSpc>
              <a:spcBef>
                <a:spcPct val="0"/>
              </a:spcBef>
              <a:spcAft>
                <a:spcPts val="0"/>
              </a:spcAft>
              <a:buClrTx/>
              <a:buSzTx/>
              <a:buFontTx/>
              <a:buNone/>
              <a:tabLst/>
              <a:defRPr/>
            </a:pPr>
            <a:r>
              <a:rPr kumimoji="0" lang="en-US" sz="1800" b="0" i="0" u="sng" strike="noStrike" kern="0" cap="none" spc="0" normalizeH="0" baseline="0" noProof="0" dirty="0">
                <a:ln>
                  <a:noFill/>
                </a:ln>
                <a:solidFill>
                  <a:srgbClr val="336FAE"/>
                </a:solidFill>
                <a:effectLst/>
                <a:uLnTx/>
                <a:uFillTx/>
                <a:latin typeface="Trebuchet MS" panose="020B0603020202020204" pitchFamily="34" charset="0"/>
                <a:ea typeface="+mn-ea"/>
                <a:cs typeface="+mn-cs"/>
              </a:rPr>
              <a:t>Room and Board </a:t>
            </a:r>
            <a:br>
              <a:rPr kumimoji="0" lang="en-US" sz="1800" b="0" i="0" u="sng" strike="noStrike" kern="0" cap="none" spc="0" normalizeH="0" baseline="0" noProof="0" dirty="0">
                <a:ln>
                  <a:noFill/>
                </a:ln>
                <a:solidFill>
                  <a:srgbClr val="336FAE"/>
                </a:solidFill>
                <a:effectLst/>
                <a:uLnTx/>
                <a:uFillTx/>
                <a:latin typeface="Trebuchet MS" panose="020B0603020202020204" pitchFamily="34" charset="0"/>
                <a:ea typeface="+mn-ea"/>
                <a:cs typeface="+mn-cs"/>
              </a:rPr>
            </a:br>
            <a:r>
              <a:rPr kumimoji="0" lang="en-US" sz="1800" b="0" i="0" u="none" strike="noStrike" kern="0" cap="none" spc="0" normalizeH="0" baseline="0" noProof="0" dirty="0">
                <a:ln>
                  <a:noFill/>
                </a:ln>
                <a:solidFill>
                  <a:srgbClr val="336FAE"/>
                </a:solidFill>
                <a:effectLst/>
                <a:uLnTx/>
                <a:uFillTx/>
                <a:latin typeface="Trebuchet MS" panose="020B0603020202020204" pitchFamily="34" charset="0"/>
                <a:ea typeface="+mn-ea"/>
                <a:cs typeface="+mn-cs"/>
              </a:rPr>
              <a:t>3 Types</a:t>
            </a:r>
          </a:p>
        </p:txBody>
      </p:sp>
      <p:sp>
        <p:nvSpPr>
          <p:cNvPr id="40" name="Rounded Rectangle 39"/>
          <p:cNvSpPr/>
          <p:nvPr/>
        </p:nvSpPr>
        <p:spPr bwMode="auto">
          <a:xfrm>
            <a:off x="277627" y="1377275"/>
            <a:ext cx="2401832" cy="4572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ctr" defTabSz="914355" rtl="0" eaLnBrk="1" fontAlgn="base" latinLnBrk="0" hangingPunct="1">
              <a:lnSpc>
                <a:spcPct val="100000"/>
              </a:lnSpc>
              <a:spcBef>
                <a:spcPct val="0"/>
              </a:spcBef>
              <a:spcAft>
                <a:spcPts val="0"/>
              </a:spcAft>
              <a:buClrTx/>
              <a:buSzTx/>
              <a:buFontTx/>
              <a:buNone/>
              <a:tabLst/>
              <a:defRPr/>
            </a:pPr>
            <a:r>
              <a:rPr kumimoji="0" lang="en-US" sz="1800" b="0" i="0" u="none" strike="noStrike" kern="0" cap="none" spc="0" normalizeH="0" baseline="0" noProof="0" dirty="0">
                <a:ln>
                  <a:noFill/>
                </a:ln>
                <a:solidFill>
                  <a:srgbClr val="336FAE"/>
                </a:solidFill>
                <a:effectLst/>
                <a:uLnTx/>
                <a:uFillTx/>
                <a:latin typeface="Trebuchet MS" panose="020B0603020202020204" pitchFamily="34" charset="0"/>
                <a:ea typeface="+mn-ea"/>
                <a:cs typeface="+mn-cs"/>
              </a:rPr>
              <a:t>Boarding School</a:t>
            </a:r>
          </a:p>
        </p:txBody>
      </p:sp>
      <p:sp>
        <p:nvSpPr>
          <p:cNvPr id="54" name="Rectangle 53"/>
          <p:cNvSpPr/>
          <p:nvPr/>
        </p:nvSpPr>
        <p:spPr>
          <a:xfrm>
            <a:off x="2823097" y="1338208"/>
            <a:ext cx="5944440" cy="590931"/>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55"/>
            <a:r>
              <a:rPr lang="en-US" kern="0" dirty="0">
                <a:solidFill>
                  <a:srgbClr val="336FAE"/>
                </a:solidFill>
                <a:effectLst/>
                <a:latin typeface="Trebuchet MS "/>
                <a:cs typeface="Segoe UI Semibold" panose="020B0702040204020203" pitchFamily="34" charset="0"/>
              </a:rPr>
              <a:t>An Independent (private) school where students live on the school campus</a:t>
            </a:r>
          </a:p>
        </p:txBody>
      </p:sp>
      <p:sp>
        <p:nvSpPr>
          <p:cNvPr id="46" name="Rounded Rectangle 45"/>
          <p:cNvSpPr/>
          <p:nvPr/>
        </p:nvSpPr>
        <p:spPr bwMode="auto">
          <a:xfrm>
            <a:off x="268875" y="1978973"/>
            <a:ext cx="2399143" cy="4572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ctr" defTabSz="914355" rtl="0" eaLnBrk="1" fontAlgn="base" latinLnBrk="0" hangingPunct="1">
              <a:lnSpc>
                <a:spcPct val="100000"/>
              </a:lnSpc>
              <a:spcBef>
                <a:spcPct val="0"/>
              </a:spcBef>
              <a:spcAft>
                <a:spcPts val="0"/>
              </a:spcAft>
              <a:buClrTx/>
              <a:buSzTx/>
              <a:buFontTx/>
              <a:buNone/>
              <a:tabLst/>
              <a:defRPr/>
            </a:pPr>
            <a:r>
              <a:rPr kumimoji="0" lang="en-US" sz="1800" b="0" i="0" u="none" strike="noStrike" kern="0" cap="none" spc="0" normalizeH="0" baseline="0" noProof="0" dirty="0">
                <a:ln>
                  <a:noFill/>
                </a:ln>
                <a:solidFill>
                  <a:srgbClr val="336FAE"/>
                </a:solidFill>
                <a:effectLst/>
                <a:uLnTx/>
                <a:uFillTx/>
                <a:latin typeface="Trebuchet MS" panose="020B0603020202020204" pitchFamily="34" charset="0"/>
                <a:ea typeface="+mn-ea"/>
                <a:cs typeface="+mn-cs"/>
              </a:rPr>
              <a:t>Group Home</a:t>
            </a:r>
          </a:p>
        </p:txBody>
      </p:sp>
      <p:sp>
        <p:nvSpPr>
          <p:cNvPr id="55" name="Rectangle 54"/>
          <p:cNvSpPr/>
          <p:nvPr/>
        </p:nvSpPr>
        <p:spPr>
          <a:xfrm>
            <a:off x="2796099" y="2067601"/>
            <a:ext cx="6279075" cy="341632"/>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55"/>
            <a:r>
              <a:rPr lang="en-US" kern="0" dirty="0">
                <a:solidFill>
                  <a:srgbClr val="336FAE"/>
                </a:solidFill>
                <a:effectLst/>
                <a:latin typeface="Trebuchet MS "/>
                <a:cs typeface="Segoe UI Semibold" panose="020B0702040204020203" pitchFamily="34" charset="0"/>
              </a:rPr>
              <a:t>A group of students reside in a home with adult supervision</a:t>
            </a:r>
          </a:p>
        </p:txBody>
      </p:sp>
      <p:sp>
        <p:nvSpPr>
          <p:cNvPr id="49" name="Rounded Rectangle 48"/>
          <p:cNvSpPr/>
          <p:nvPr/>
        </p:nvSpPr>
        <p:spPr bwMode="auto">
          <a:xfrm>
            <a:off x="300181" y="2605567"/>
            <a:ext cx="2392308" cy="4572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ctr" defTabSz="914355" rtl="0" eaLnBrk="1" fontAlgn="base" latinLnBrk="0" hangingPunct="1">
              <a:lnSpc>
                <a:spcPct val="100000"/>
              </a:lnSpc>
              <a:spcBef>
                <a:spcPct val="0"/>
              </a:spcBef>
              <a:spcAft>
                <a:spcPts val="0"/>
              </a:spcAft>
              <a:buClrTx/>
              <a:buSzTx/>
              <a:buFontTx/>
              <a:buNone/>
              <a:tabLst/>
              <a:defRPr/>
            </a:pPr>
            <a:r>
              <a:rPr kumimoji="0" lang="en-US" sz="1800" b="0" i="0" u="none" strike="noStrike" kern="0" cap="none" spc="0" normalizeH="0" baseline="0" noProof="0" dirty="0">
                <a:ln>
                  <a:noFill/>
                </a:ln>
                <a:solidFill>
                  <a:srgbClr val="336FAE"/>
                </a:solidFill>
                <a:effectLst/>
                <a:uLnTx/>
                <a:uFillTx/>
                <a:latin typeface="Trebuchet MS" panose="020B0603020202020204" pitchFamily="34" charset="0"/>
                <a:ea typeface="+mn-ea"/>
                <a:cs typeface="+mn-cs"/>
              </a:rPr>
              <a:t>Residence</a:t>
            </a:r>
          </a:p>
        </p:txBody>
      </p:sp>
      <p:sp>
        <p:nvSpPr>
          <p:cNvPr id="56" name="Rectangle 55"/>
          <p:cNvSpPr/>
          <p:nvPr/>
        </p:nvSpPr>
        <p:spPr>
          <a:xfrm>
            <a:off x="2797804" y="2681065"/>
            <a:ext cx="6003567" cy="341632"/>
          </a:xfrm>
          <a:prstGeom prst="rect">
            <a:avLst/>
          </a:prstGeom>
        </p:spPr>
        <p:txBody>
          <a:bodyPr wrap="non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55"/>
            <a:r>
              <a:rPr lang="en-US" kern="0" dirty="0">
                <a:solidFill>
                  <a:srgbClr val="336FAE"/>
                </a:solidFill>
                <a:effectLst/>
                <a:latin typeface="Trebuchet MS "/>
                <a:cs typeface="Segoe UI Semibold" panose="020B0702040204020203" pitchFamily="34" charset="0"/>
              </a:rPr>
              <a:t>Where a student attends school and lives in a residence</a:t>
            </a:r>
          </a:p>
        </p:txBody>
      </p:sp>
      <p:sp>
        <p:nvSpPr>
          <p:cNvPr id="15" name="Rectangle 14"/>
          <p:cNvSpPr/>
          <p:nvPr/>
        </p:nvSpPr>
        <p:spPr>
          <a:xfrm>
            <a:off x="2791336" y="3127238"/>
            <a:ext cx="5771640" cy="674031"/>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55"/>
            <a:r>
              <a:rPr lang="en-US" b="1" kern="0" dirty="0">
                <a:solidFill>
                  <a:srgbClr val="FF7D01"/>
                </a:solidFill>
                <a:effectLst/>
                <a:latin typeface="Trebuchet MS "/>
                <a:cs typeface="Segoe UI Semibold" panose="020B0702040204020203" pitchFamily="34" charset="0"/>
              </a:rPr>
              <a:t>Temporary</a:t>
            </a:r>
            <a:r>
              <a:rPr lang="en-US" sz="1200" kern="0" dirty="0">
                <a:solidFill>
                  <a:srgbClr val="336FAE"/>
                </a:solidFill>
                <a:effectLst/>
                <a:latin typeface="Trebuchet MS "/>
                <a:cs typeface="Segoe UI Semibold" panose="020B0702040204020203" pitchFamily="34" charset="0"/>
              </a:rPr>
              <a:t>: freeze up and break up (when a student lives across a body of water and during these times needs to stay on the reserve land where the school is located – </a:t>
            </a:r>
            <a:r>
              <a:rPr lang="en-US" sz="1200" i="1" kern="0" dirty="0">
                <a:solidFill>
                  <a:srgbClr val="336FAE"/>
                </a:solidFill>
                <a:effectLst/>
                <a:latin typeface="Trebuchet MS "/>
                <a:cs typeface="Segoe UI Semibold" panose="020B0702040204020203" pitchFamily="34" charset="0"/>
              </a:rPr>
              <a:t>not used in BC</a:t>
            </a:r>
          </a:p>
        </p:txBody>
      </p:sp>
      <p:sp>
        <p:nvSpPr>
          <p:cNvPr id="57" name="Rectangle 56"/>
          <p:cNvSpPr/>
          <p:nvPr/>
        </p:nvSpPr>
        <p:spPr>
          <a:xfrm>
            <a:off x="2797804" y="3706059"/>
            <a:ext cx="5485889" cy="507831"/>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55"/>
            <a:r>
              <a:rPr lang="en-US" b="1" kern="0" dirty="0">
                <a:solidFill>
                  <a:srgbClr val="FF7D01"/>
                </a:solidFill>
                <a:effectLst/>
                <a:latin typeface="Trebuchet MS "/>
                <a:cs typeface="Segoe UI Semibold" panose="020B0702040204020203" pitchFamily="34" charset="0"/>
              </a:rPr>
              <a:t>5 day</a:t>
            </a:r>
            <a:r>
              <a:rPr lang="en-US" sz="1200" b="1" kern="0" dirty="0">
                <a:solidFill>
                  <a:srgbClr val="336FAE"/>
                </a:solidFill>
                <a:effectLst/>
                <a:latin typeface="Trebuchet MS "/>
                <a:cs typeface="Segoe UI Semibold" panose="020B0702040204020203" pitchFamily="34" charset="0"/>
              </a:rPr>
              <a:t>: </a:t>
            </a:r>
            <a:r>
              <a:rPr lang="en-US" sz="1200" kern="0" dirty="0">
                <a:solidFill>
                  <a:srgbClr val="336FAE"/>
                </a:solidFill>
                <a:effectLst/>
                <a:latin typeface="Trebuchet MS "/>
                <a:cs typeface="Segoe UI Semibold" panose="020B0702040204020203" pitchFamily="34" charset="0"/>
              </a:rPr>
              <a:t>student resides in a home to attend school during the week and returns home for the weekend</a:t>
            </a:r>
            <a:r>
              <a:rPr lang="en-US" sz="1050" kern="0" dirty="0">
                <a:solidFill>
                  <a:srgbClr val="336FAE"/>
                </a:solidFill>
                <a:effectLst/>
                <a:latin typeface="Trebuchet MS "/>
              </a:rPr>
              <a:t>	</a:t>
            </a:r>
            <a:endParaRPr lang="en-US" kern="0" dirty="0">
              <a:solidFill>
                <a:srgbClr val="336FAE"/>
              </a:solidFill>
              <a:effectLst/>
              <a:latin typeface="Trebuchet MS "/>
            </a:endParaRPr>
          </a:p>
        </p:txBody>
      </p:sp>
      <p:sp>
        <p:nvSpPr>
          <p:cNvPr id="58" name="Rectangle 57"/>
          <p:cNvSpPr/>
          <p:nvPr/>
        </p:nvSpPr>
        <p:spPr>
          <a:xfrm>
            <a:off x="2797804" y="4126174"/>
            <a:ext cx="4518148" cy="507831"/>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55"/>
            <a:r>
              <a:rPr lang="en-US" b="1" kern="0" dirty="0">
                <a:solidFill>
                  <a:srgbClr val="FF7D01"/>
                </a:solidFill>
                <a:effectLst/>
                <a:latin typeface="Trebuchet MS "/>
                <a:cs typeface="Segoe UI Semibold" panose="020B0702040204020203" pitchFamily="34" charset="0"/>
              </a:rPr>
              <a:t>7 day</a:t>
            </a:r>
            <a:r>
              <a:rPr lang="en-US" sz="1200" b="1" kern="0" dirty="0">
                <a:solidFill>
                  <a:srgbClr val="336FAE"/>
                </a:solidFill>
                <a:effectLst/>
                <a:latin typeface="Trebuchet MS "/>
                <a:cs typeface="Segoe UI Semibold" panose="020B0702040204020203" pitchFamily="34" charset="0"/>
              </a:rPr>
              <a:t>: </a:t>
            </a:r>
            <a:r>
              <a:rPr lang="en-US" sz="1200" kern="0" dirty="0">
                <a:solidFill>
                  <a:srgbClr val="336FAE"/>
                </a:solidFill>
                <a:effectLst/>
                <a:latin typeface="Trebuchet MS "/>
                <a:cs typeface="Segoe UI Semibold" panose="020B0702040204020203" pitchFamily="34" charset="0"/>
              </a:rPr>
              <a:t>student resides in a home for 7 days a week and returns to home community for holidays </a:t>
            </a:r>
            <a:r>
              <a:rPr lang="en-US" sz="1050" kern="0" dirty="0">
                <a:solidFill>
                  <a:srgbClr val="336FAE"/>
                </a:solidFill>
                <a:effectLst/>
                <a:latin typeface="Trebuchet MS" panose="020B0603020202020204" pitchFamily="34" charset="0"/>
              </a:rPr>
              <a:t>	</a:t>
            </a:r>
            <a:endParaRPr lang="en-US" kern="0" dirty="0">
              <a:solidFill>
                <a:srgbClr val="336FAE"/>
              </a:solidFill>
              <a:effectLst/>
              <a:latin typeface="Trebuchet MS" panose="020B0603020202020204" pitchFamily="34" charset="0"/>
            </a:endParaRPr>
          </a:p>
        </p:txBody>
      </p:sp>
      <p:sp>
        <p:nvSpPr>
          <p:cNvPr id="31" name="Rectangle: Rounded Corners 30">
            <a:extLst>
              <a:ext uri="{FF2B5EF4-FFF2-40B4-BE49-F238E27FC236}">
                <a16:creationId xmlns:a16="http://schemas.microsoft.com/office/drawing/2014/main" id="{4186EE5F-C8BF-35EC-501C-F1F93F8A79E9}"/>
              </a:ext>
            </a:extLst>
          </p:cNvPr>
          <p:cNvSpPr/>
          <p:nvPr/>
        </p:nvSpPr>
        <p:spPr bwMode="auto">
          <a:xfrm>
            <a:off x="194140" y="164592"/>
            <a:ext cx="8686800" cy="685800"/>
          </a:xfrm>
          <a:prstGeom prst="roundRect">
            <a:avLst/>
          </a:prstGeom>
          <a:solidFill>
            <a:srgbClr val="F2F2F2"/>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eaLnBrk="0" hangingPunct="0">
              <a:lnSpc>
                <a:spcPct val="100000"/>
              </a:lnSpc>
              <a:spcAft>
                <a:spcPct val="0"/>
              </a:spcAft>
              <a:defRPr/>
            </a:pPr>
            <a:r>
              <a:rPr lang="en-US" sz="3000" b="1" kern="0" dirty="0">
                <a:solidFill>
                  <a:srgbClr val="3167A9"/>
                </a:solidFill>
                <a:latin typeface="Trebuchet MS" panose="020B0603020202020204" pitchFamily="34" charset="0"/>
                <a:ea typeface="Tahoma" panose="020B0604030504040204" pitchFamily="34" charset="0"/>
                <a:cs typeface="Tahoma" panose="020B0604030504040204" pitchFamily="34" charset="0"/>
              </a:rPr>
              <a:t>TYPES OF ACCOMMODATION</a:t>
            </a:r>
          </a:p>
        </p:txBody>
      </p:sp>
      <p:sp>
        <p:nvSpPr>
          <p:cNvPr id="32" name="Title 7">
            <a:extLst>
              <a:ext uri="{FF2B5EF4-FFF2-40B4-BE49-F238E27FC236}">
                <a16:creationId xmlns:a16="http://schemas.microsoft.com/office/drawing/2014/main" id="{5F6DB260-821F-3623-59AB-1A0CF1147D5D}"/>
              </a:ext>
            </a:extLst>
          </p:cNvPr>
          <p:cNvSpPr txBox="1">
            <a:spLocks/>
          </p:cNvSpPr>
          <p:nvPr/>
        </p:nvSpPr>
        <p:spPr>
          <a:xfrm>
            <a:off x="2225119" y="439446"/>
            <a:ext cx="6477000" cy="32427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ts val="2400"/>
              </a:lnSpc>
              <a:spcAft>
                <a:spcPct val="0"/>
              </a:spcAft>
              <a:defRPr/>
            </a:pPr>
            <a:endParaRPr lang="en-US" sz="3000" kern="0" dirty="0">
              <a:solidFill>
                <a:srgbClr val="FFFFFF"/>
              </a:solidFill>
              <a:latin typeface="Trebuchet MS" panose="020B0603020202020204" pitchFamily="34" charset="0"/>
              <a:ea typeface="Tahoma" panose="020B0604030504040204" pitchFamily="34" charset="0"/>
              <a:cs typeface="Tahoma" panose="020B0604030504040204" pitchFamily="34" charset="0"/>
            </a:endParaRPr>
          </a:p>
        </p:txBody>
      </p:sp>
      <p:grpSp>
        <p:nvGrpSpPr>
          <p:cNvPr id="6" name="Group 5">
            <a:extLst>
              <a:ext uri="{FF2B5EF4-FFF2-40B4-BE49-F238E27FC236}">
                <a16:creationId xmlns:a16="http://schemas.microsoft.com/office/drawing/2014/main" id="{9C57E023-5591-4B48-B88F-842A2BAE1A81}"/>
              </a:ext>
            </a:extLst>
          </p:cNvPr>
          <p:cNvGrpSpPr/>
          <p:nvPr/>
        </p:nvGrpSpPr>
        <p:grpSpPr>
          <a:xfrm>
            <a:off x="7558088" y="3048776"/>
            <a:ext cx="1807338" cy="2574384"/>
            <a:chOff x="7130114" y="2254720"/>
            <a:chExt cx="2299605" cy="3275572"/>
          </a:xfrm>
        </p:grpSpPr>
        <p:sp>
          <p:nvSpPr>
            <p:cNvPr id="7" name="Right Triangle 6">
              <a:extLst>
                <a:ext uri="{FF2B5EF4-FFF2-40B4-BE49-F238E27FC236}">
                  <a16:creationId xmlns:a16="http://schemas.microsoft.com/office/drawing/2014/main" id="{43C1F454-D8B7-293B-479E-7883086C6C49}"/>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6" name="Right Triangle 15">
              <a:extLst>
                <a:ext uri="{FF2B5EF4-FFF2-40B4-BE49-F238E27FC236}">
                  <a16:creationId xmlns:a16="http://schemas.microsoft.com/office/drawing/2014/main" id="{5B30C457-AA38-1718-CC89-7F15AF827430}"/>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7" name="Right Triangle 16">
              <a:extLst>
                <a:ext uri="{FF2B5EF4-FFF2-40B4-BE49-F238E27FC236}">
                  <a16:creationId xmlns:a16="http://schemas.microsoft.com/office/drawing/2014/main" id="{8B29A73A-E15B-277B-22A0-19E7B068B2D7}"/>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4" name="Slide Number Placeholder 3">
            <a:extLst>
              <a:ext uri="{FF2B5EF4-FFF2-40B4-BE49-F238E27FC236}">
                <a16:creationId xmlns:a16="http://schemas.microsoft.com/office/drawing/2014/main" id="{77C23E3B-D031-7A73-8A24-7DDEA5E91FE6}"/>
              </a:ext>
            </a:extLst>
          </p:cNvPr>
          <p:cNvSpPr>
            <a:spLocks noGrp="1"/>
          </p:cNvSpPr>
          <p:nvPr>
            <p:ph type="sldNum" sz="quarter" idx="4"/>
          </p:nvPr>
        </p:nvSpPr>
        <p:spPr/>
        <p:txBody>
          <a:bodyPr/>
          <a:lstStyle/>
          <a:p>
            <a:pPr>
              <a:defRPr/>
            </a:pPr>
            <a:fld id="{E00B6E52-F07A-44C8-B7AE-D6EEC3D50429}" type="slidenum">
              <a:rPr lang="en-CA" smtClean="0"/>
              <a:pPr>
                <a:defRPr/>
              </a:pPr>
              <a:t>49</a:t>
            </a:fld>
            <a:endParaRPr lang="en-CA" dirty="0"/>
          </a:p>
        </p:txBody>
      </p:sp>
    </p:spTree>
    <p:extLst>
      <p:ext uri="{BB962C8B-B14F-4D97-AF65-F5344CB8AC3E}">
        <p14:creationId xmlns:p14="http://schemas.microsoft.com/office/powerpoint/2010/main" val="2431733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750"/>
                                        <p:tgtEl>
                                          <p:spTgt spid="40"/>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54">
                                            <p:txEl>
                                              <p:pRg st="0" end="0"/>
                                            </p:txEl>
                                          </p:spTgt>
                                        </p:tgtEl>
                                        <p:attrNameLst>
                                          <p:attrName>style.visibility</p:attrName>
                                        </p:attrNameLst>
                                      </p:cBhvr>
                                      <p:to>
                                        <p:strVal val="visible"/>
                                      </p:to>
                                    </p:set>
                                    <p:animEffect transition="in" filter="wipe(left)">
                                      <p:cBhvr>
                                        <p:cTn id="11" dur="1000"/>
                                        <p:tgtEl>
                                          <p:spTgt spid="5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wipe(left)">
                                      <p:cBhvr>
                                        <p:cTn id="16" dur="750"/>
                                        <p:tgtEl>
                                          <p:spTgt spid="46"/>
                                        </p:tgtEl>
                                      </p:cBhvr>
                                    </p:animEffect>
                                  </p:childTnLst>
                                </p:cTn>
                              </p:par>
                            </p:childTnLst>
                          </p:cTn>
                        </p:par>
                        <p:par>
                          <p:cTn id="17" fill="hold">
                            <p:stCondLst>
                              <p:cond delay="750"/>
                            </p:stCondLst>
                            <p:childTnLst>
                              <p:par>
                                <p:cTn id="18" presetID="22" presetClass="entr" presetSubtype="8" fill="hold" grpId="0" nodeType="after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wipe(left)">
                                      <p:cBhvr>
                                        <p:cTn id="20" dur="1000"/>
                                        <p:tgtEl>
                                          <p:spTgt spid="5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wipe(left)">
                                      <p:cBhvr>
                                        <p:cTn id="25" dur="750"/>
                                        <p:tgtEl>
                                          <p:spTgt spid="49"/>
                                        </p:tgtEl>
                                      </p:cBhvr>
                                    </p:animEffect>
                                  </p:childTnLst>
                                </p:cTn>
                              </p:par>
                            </p:childTnLst>
                          </p:cTn>
                        </p:par>
                        <p:par>
                          <p:cTn id="26" fill="hold">
                            <p:stCondLst>
                              <p:cond delay="75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1000"/>
                                        <p:tgtEl>
                                          <p:spTgt spid="5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52"/>
                                        </p:tgtEl>
                                        <p:attrNameLst>
                                          <p:attrName>style.visibility</p:attrName>
                                        </p:attrNameLst>
                                      </p:cBhvr>
                                      <p:to>
                                        <p:strVal val="visible"/>
                                      </p:to>
                                    </p:set>
                                    <p:animEffect transition="in" filter="wipe(up)">
                                      <p:cBhvr>
                                        <p:cTn id="34" dur="750"/>
                                        <p:tgtEl>
                                          <p:spTgt spid="52"/>
                                        </p:tgtEl>
                                      </p:cBhvr>
                                    </p:animEffect>
                                  </p:childTnLst>
                                </p:cTn>
                              </p:par>
                            </p:childTnLst>
                          </p:cTn>
                        </p:par>
                        <p:par>
                          <p:cTn id="35" fill="hold">
                            <p:stCondLst>
                              <p:cond delay="750"/>
                            </p:stCondLst>
                            <p:childTnLst>
                              <p:par>
                                <p:cTn id="36" presetID="22" presetClass="entr" presetSubtype="1"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up)">
                                      <p:cBhvr>
                                        <p:cTn id="38" dur="1000"/>
                                        <p:tgtEl>
                                          <p:spTgt spid="15"/>
                                        </p:tgtEl>
                                      </p:cBhvr>
                                    </p:animEffect>
                                  </p:childTnLst>
                                </p:cTn>
                              </p:par>
                            </p:childTnLst>
                          </p:cTn>
                        </p:par>
                        <p:par>
                          <p:cTn id="39" fill="hold">
                            <p:stCondLst>
                              <p:cond delay="1750"/>
                            </p:stCondLst>
                            <p:childTnLst>
                              <p:par>
                                <p:cTn id="40" presetID="22" presetClass="entr" presetSubtype="1" fill="hold" grpId="0"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up)">
                                      <p:cBhvr>
                                        <p:cTn id="42" dur="750"/>
                                        <p:tgtEl>
                                          <p:spTgt spid="57"/>
                                        </p:tgtEl>
                                      </p:cBhvr>
                                    </p:animEffect>
                                  </p:childTnLst>
                                </p:cTn>
                              </p:par>
                            </p:childTnLst>
                          </p:cTn>
                        </p:par>
                        <p:par>
                          <p:cTn id="43" fill="hold">
                            <p:stCondLst>
                              <p:cond delay="2500"/>
                            </p:stCondLst>
                            <p:childTnLst>
                              <p:par>
                                <p:cTn id="44" presetID="22" presetClass="entr" presetSubtype="1" fill="hold" grpId="0" nodeType="afterEffect">
                                  <p:stCondLst>
                                    <p:cond delay="0"/>
                                  </p:stCondLst>
                                  <p:childTnLst>
                                    <p:set>
                                      <p:cBhvr>
                                        <p:cTn id="45" dur="1" fill="hold">
                                          <p:stCondLst>
                                            <p:cond delay="0"/>
                                          </p:stCondLst>
                                        </p:cTn>
                                        <p:tgtEl>
                                          <p:spTgt spid="58"/>
                                        </p:tgtEl>
                                        <p:attrNameLst>
                                          <p:attrName>style.visibility</p:attrName>
                                        </p:attrNameLst>
                                      </p:cBhvr>
                                      <p:to>
                                        <p:strVal val="visible"/>
                                      </p:to>
                                    </p:set>
                                    <p:animEffect transition="in" filter="wipe(up)">
                                      <p:cBhvr>
                                        <p:cTn id="46" dur="7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40" grpId="0" animBg="1"/>
      <p:bldP spid="46" grpId="0" animBg="1"/>
      <p:bldP spid="55" grpId="0"/>
      <p:bldP spid="49" grpId="0" animBg="1"/>
      <p:bldP spid="56" grpId="0"/>
      <p:bldP spid="15" grpId="0"/>
      <p:bldP spid="57" grpId="0"/>
      <p:bldP spid="5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7"/>
          <p:cNvSpPr txBox="1">
            <a:spLocks/>
          </p:cNvSpPr>
          <p:nvPr/>
        </p:nvSpPr>
        <p:spPr>
          <a:xfrm>
            <a:off x="3886200" y="415880"/>
            <a:ext cx="1524000" cy="32427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ts val="2400"/>
              </a:lnSpc>
              <a:spcAft>
                <a:spcPct val="0"/>
              </a:spcAft>
              <a:defRPr/>
            </a:pPr>
            <a:r>
              <a:rPr lang="en-US" sz="3000" b="1" kern="0" dirty="0">
                <a:solidFill>
                  <a:srgbClr val="2F5496"/>
                </a:solidFill>
                <a:latin typeface="Trebuchet MS" panose="020B0603020202020204" pitchFamily="34" charset="0"/>
                <a:ea typeface="Tahoma" panose="020B0604030504040204" pitchFamily="34" charset="0"/>
                <a:cs typeface="Tahoma" panose="020B0604030504040204" pitchFamily="34" charset="0"/>
              </a:rPr>
              <a:t>TOPICS</a:t>
            </a:r>
          </a:p>
        </p:txBody>
      </p:sp>
      <p:sp>
        <p:nvSpPr>
          <p:cNvPr id="14" name="Title 7"/>
          <p:cNvSpPr txBox="1">
            <a:spLocks/>
          </p:cNvSpPr>
          <p:nvPr/>
        </p:nvSpPr>
        <p:spPr>
          <a:xfrm>
            <a:off x="1676400" y="2097824"/>
            <a:ext cx="2941320" cy="1334656"/>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ts val="2400"/>
              </a:lnSpc>
              <a:spcAft>
                <a:spcPct val="0"/>
              </a:spcAft>
              <a:defRPr/>
            </a:pPr>
            <a:r>
              <a:rPr lang="en-US" sz="3000" b="1" kern="0" dirty="0">
                <a:solidFill>
                  <a:srgbClr val="FF7D01"/>
                </a:solidFill>
                <a:latin typeface="Trebuchet MS" panose="020B0603020202020204" pitchFamily="34" charset="0"/>
                <a:ea typeface="Tahoma" panose="020B0604030504040204" pitchFamily="34" charset="0"/>
                <a:cs typeface="Tahoma" panose="020B0604030504040204" pitchFamily="34" charset="0"/>
              </a:rPr>
              <a:t>02</a:t>
            </a:r>
            <a:r>
              <a:rPr lang="en-US" sz="2000" b="1" kern="0" dirty="0">
                <a:solidFill>
                  <a:srgbClr val="E69319"/>
                </a:solidFill>
                <a:latin typeface="Trebuchet MS" panose="020B0603020202020204" pitchFamily="34" charset="0"/>
                <a:ea typeface="Tahoma" panose="020B0604030504040204" pitchFamily="34" charset="0"/>
                <a:cs typeface="Tahoma" panose="020B0604030504040204" pitchFamily="34" charset="0"/>
              </a:rPr>
              <a:t> </a:t>
            </a:r>
            <a:r>
              <a:rPr lang="en-US" sz="2000" b="1" kern="0" dirty="0">
                <a:solidFill>
                  <a:srgbClr val="FF7D01"/>
                </a:solidFill>
                <a:latin typeface="Trebuchet MS" panose="020B0603020202020204" pitchFamily="34" charset="0"/>
                <a:ea typeface="Tahoma" panose="020B0604030504040204" pitchFamily="34" charset="0"/>
                <a:cs typeface="Tahoma" panose="020B0604030504040204" pitchFamily="34" charset="0"/>
              </a:rPr>
              <a:t>……………………………</a:t>
            </a:r>
          </a:p>
          <a:p>
            <a:pPr defTabSz="914378" eaLnBrk="0" hangingPunct="0">
              <a:lnSpc>
                <a:spcPct val="100000"/>
              </a:lnSpc>
              <a:spcAft>
                <a:spcPct val="0"/>
              </a:spcAft>
              <a:defRPr/>
            </a:pPr>
            <a:r>
              <a:rPr lang="en-US" kern="0" dirty="0">
                <a:solidFill>
                  <a:srgbClr val="336FAE"/>
                </a:solidFill>
                <a:latin typeface="Trebuchet MS" panose="020B0603020202020204" pitchFamily="34" charset="0"/>
                <a:ea typeface="Tahoma" panose="020B0604030504040204" pitchFamily="34" charset="0"/>
                <a:cs typeface="Tahoma" panose="020B0604030504040204" pitchFamily="34" charset="0"/>
              </a:rPr>
              <a:t>Eligibility Requirements (slide 11) </a:t>
            </a:r>
          </a:p>
        </p:txBody>
      </p:sp>
      <p:sp>
        <p:nvSpPr>
          <p:cNvPr id="15" name="Title 7"/>
          <p:cNvSpPr txBox="1">
            <a:spLocks/>
          </p:cNvSpPr>
          <p:nvPr/>
        </p:nvSpPr>
        <p:spPr>
          <a:xfrm>
            <a:off x="4671924" y="1074504"/>
            <a:ext cx="2941320" cy="1334656"/>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ts val="2400"/>
              </a:lnSpc>
              <a:spcAft>
                <a:spcPct val="0"/>
              </a:spcAft>
              <a:defRPr/>
            </a:pPr>
            <a:r>
              <a:rPr lang="en-US" sz="3000" b="1" kern="0" dirty="0">
                <a:solidFill>
                  <a:srgbClr val="FF7D01"/>
                </a:solidFill>
                <a:latin typeface="Trebuchet MS" panose="020B0603020202020204" pitchFamily="34" charset="0"/>
                <a:ea typeface="Tahoma" panose="020B0604030504040204" pitchFamily="34" charset="0"/>
                <a:cs typeface="Tahoma" panose="020B0604030504040204" pitchFamily="34" charset="0"/>
              </a:rPr>
              <a:t>04</a:t>
            </a:r>
            <a:r>
              <a:rPr lang="en-US" sz="2000" b="1" kern="0" dirty="0">
                <a:solidFill>
                  <a:srgbClr val="FF7D01"/>
                </a:solidFill>
                <a:latin typeface="Trebuchet MS" panose="020B0603020202020204" pitchFamily="34" charset="0"/>
                <a:ea typeface="Tahoma" panose="020B0604030504040204" pitchFamily="34" charset="0"/>
                <a:cs typeface="Tahoma" panose="020B0604030504040204" pitchFamily="34" charset="0"/>
              </a:rPr>
              <a:t> ……………………………</a:t>
            </a:r>
          </a:p>
          <a:p>
            <a:pPr defTabSz="914378" eaLnBrk="0" hangingPunct="0">
              <a:lnSpc>
                <a:spcPct val="100000"/>
              </a:lnSpc>
              <a:spcAft>
                <a:spcPct val="0"/>
              </a:spcAft>
              <a:defRPr/>
            </a:pPr>
            <a:r>
              <a:rPr lang="en-US" kern="0" dirty="0">
                <a:solidFill>
                  <a:srgbClr val="336FAE"/>
                </a:solidFill>
                <a:latin typeface="Trebuchet MS" panose="020B0603020202020204" pitchFamily="34" charset="0"/>
                <a:ea typeface="Tahoma" panose="020B0604030504040204" pitchFamily="34" charset="0"/>
                <a:cs typeface="Tahoma" panose="020B0604030504040204" pitchFamily="34" charset="0"/>
              </a:rPr>
              <a:t>Reporting Students on the Nominal Roll (slide 39)  </a:t>
            </a:r>
          </a:p>
        </p:txBody>
      </p:sp>
      <p:sp>
        <p:nvSpPr>
          <p:cNvPr id="16" name="Title 7"/>
          <p:cNvSpPr txBox="1">
            <a:spLocks/>
          </p:cNvSpPr>
          <p:nvPr/>
        </p:nvSpPr>
        <p:spPr>
          <a:xfrm>
            <a:off x="4653954" y="3143490"/>
            <a:ext cx="3199105" cy="1334656"/>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ts val="2400"/>
              </a:lnSpc>
              <a:spcAft>
                <a:spcPct val="0"/>
              </a:spcAft>
              <a:defRPr/>
            </a:pPr>
            <a:r>
              <a:rPr lang="en-US" sz="3000" b="1" kern="0" dirty="0">
                <a:solidFill>
                  <a:srgbClr val="FF7D01"/>
                </a:solidFill>
                <a:latin typeface="Trebuchet MS" panose="020B0603020202020204" pitchFamily="34" charset="0"/>
                <a:ea typeface="Tahoma" panose="020B0604030504040204" pitchFamily="34" charset="0"/>
                <a:cs typeface="Tahoma" panose="020B0604030504040204" pitchFamily="34" charset="0"/>
              </a:rPr>
              <a:t>06</a:t>
            </a:r>
            <a:r>
              <a:rPr lang="en-US" sz="2000" b="1" kern="0" dirty="0">
                <a:solidFill>
                  <a:srgbClr val="FF7D01"/>
                </a:solidFill>
                <a:latin typeface="Trebuchet MS" panose="020B0603020202020204" pitchFamily="34" charset="0"/>
                <a:ea typeface="Tahoma" panose="020B0604030504040204" pitchFamily="34" charset="0"/>
                <a:cs typeface="Tahoma" panose="020B0604030504040204" pitchFamily="34" charset="0"/>
              </a:rPr>
              <a:t> ……………………………</a:t>
            </a:r>
          </a:p>
          <a:p>
            <a:pPr marL="285743" indent="-285743" defTabSz="914378" eaLnBrk="0" hangingPunct="0">
              <a:lnSpc>
                <a:spcPct val="100000"/>
              </a:lnSpc>
              <a:spcAft>
                <a:spcPct val="0"/>
              </a:spcAft>
              <a:buFont typeface="Arial" panose="020B0604020202020204" pitchFamily="34" charset="0"/>
              <a:buChar char="•"/>
              <a:defRPr/>
            </a:pPr>
            <a:r>
              <a:rPr lang="en-US" kern="0" dirty="0">
                <a:solidFill>
                  <a:srgbClr val="336FAE"/>
                </a:solidFill>
                <a:latin typeface="Trebuchet MS" panose="020B0603020202020204" pitchFamily="34" charset="0"/>
                <a:ea typeface="Tahoma" panose="020B0604030504040204" pitchFamily="34" charset="0"/>
                <a:cs typeface="Tahoma" panose="020B0604030504040204" pitchFamily="34" charset="0"/>
              </a:rPr>
              <a:t>Additions to Grades &amp; Adult Education Programs (Slide 58)</a:t>
            </a:r>
          </a:p>
          <a:p>
            <a:pPr marL="285743" indent="-285743" defTabSz="914378" eaLnBrk="0" hangingPunct="0">
              <a:lnSpc>
                <a:spcPct val="100000"/>
              </a:lnSpc>
              <a:spcAft>
                <a:spcPct val="0"/>
              </a:spcAft>
              <a:buFont typeface="Arial" panose="020B0604020202020204" pitchFamily="34" charset="0"/>
              <a:buChar char="•"/>
              <a:defRPr/>
            </a:pPr>
            <a:r>
              <a:rPr lang="en-US" kern="0" dirty="0">
                <a:solidFill>
                  <a:srgbClr val="336FAE"/>
                </a:solidFill>
                <a:latin typeface="Trebuchet MS" panose="020B0603020202020204" pitchFamily="34" charset="0"/>
                <a:ea typeface="Tahoma" panose="020B0604030504040204" pitchFamily="34" charset="0"/>
                <a:cs typeface="Tahoma" panose="020B0604030504040204" pitchFamily="34" charset="0"/>
              </a:rPr>
              <a:t>Changing a School Name </a:t>
            </a:r>
          </a:p>
          <a:p>
            <a:pPr defTabSz="914378" eaLnBrk="0" hangingPunct="0">
              <a:lnSpc>
                <a:spcPct val="100000"/>
              </a:lnSpc>
              <a:spcAft>
                <a:spcPct val="0"/>
              </a:spcAft>
              <a:defRPr/>
            </a:pPr>
            <a:r>
              <a:rPr lang="en-US" kern="0" dirty="0">
                <a:solidFill>
                  <a:srgbClr val="336FAE"/>
                </a:solidFill>
                <a:latin typeface="Trebuchet MS" panose="020B0603020202020204" pitchFamily="34" charset="0"/>
                <a:ea typeface="Tahoma" panose="020B0604030504040204" pitchFamily="34" charset="0"/>
                <a:cs typeface="Tahoma" panose="020B0604030504040204" pitchFamily="34" charset="0"/>
              </a:rPr>
              <a:t>    (slide 61)  </a:t>
            </a:r>
          </a:p>
          <a:p>
            <a:pPr defTabSz="914378" eaLnBrk="0" hangingPunct="0">
              <a:lnSpc>
                <a:spcPct val="100000"/>
              </a:lnSpc>
              <a:spcAft>
                <a:spcPct val="0"/>
              </a:spcAft>
              <a:defRPr/>
            </a:pPr>
            <a:endParaRPr lang="en-US" kern="0" dirty="0">
              <a:solidFill>
                <a:srgbClr val="336FAE"/>
              </a:solidFill>
              <a:latin typeface="Trebuchet MS" panose="020B0603020202020204" pitchFamily="34" charset="0"/>
              <a:ea typeface="Tahoma" panose="020B0604030504040204" pitchFamily="34" charset="0"/>
              <a:cs typeface="Tahoma" panose="020B0604030504040204" pitchFamily="34" charset="0"/>
            </a:endParaRPr>
          </a:p>
        </p:txBody>
      </p:sp>
      <p:sp>
        <p:nvSpPr>
          <p:cNvPr id="17" name="Title 7"/>
          <p:cNvSpPr txBox="1">
            <a:spLocks/>
          </p:cNvSpPr>
          <p:nvPr/>
        </p:nvSpPr>
        <p:spPr>
          <a:xfrm>
            <a:off x="4649496" y="2097824"/>
            <a:ext cx="2941320" cy="1334656"/>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ts val="2400"/>
              </a:lnSpc>
              <a:spcAft>
                <a:spcPct val="0"/>
              </a:spcAft>
              <a:defRPr/>
            </a:pPr>
            <a:r>
              <a:rPr lang="en-US" sz="3000" b="1" kern="0" dirty="0">
                <a:solidFill>
                  <a:srgbClr val="FF7D01"/>
                </a:solidFill>
                <a:latin typeface="Trebuchet MS" panose="020B0603020202020204" pitchFamily="34" charset="0"/>
                <a:ea typeface="Tahoma" panose="020B0604030504040204" pitchFamily="34" charset="0"/>
                <a:cs typeface="Tahoma" panose="020B0604030504040204" pitchFamily="34" charset="0"/>
              </a:rPr>
              <a:t>05</a:t>
            </a:r>
            <a:r>
              <a:rPr lang="en-US" sz="2000" b="1" kern="0" dirty="0">
                <a:solidFill>
                  <a:srgbClr val="E69319"/>
                </a:solidFill>
                <a:latin typeface="Trebuchet MS" panose="020B0603020202020204" pitchFamily="34" charset="0"/>
                <a:ea typeface="Tahoma" panose="020B0604030504040204" pitchFamily="34" charset="0"/>
                <a:cs typeface="Tahoma" panose="020B0604030504040204" pitchFamily="34" charset="0"/>
              </a:rPr>
              <a:t> </a:t>
            </a:r>
            <a:r>
              <a:rPr lang="en-US" sz="2000" b="1" kern="0" dirty="0">
                <a:solidFill>
                  <a:srgbClr val="FF7D01"/>
                </a:solidFill>
                <a:latin typeface="Trebuchet MS" panose="020B0603020202020204" pitchFamily="34" charset="0"/>
                <a:ea typeface="Tahoma" panose="020B0604030504040204" pitchFamily="34" charset="0"/>
                <a:cs typeface="Tahoma" panose="020B0604030504040204" pitchFamily="34" charset="0"/>
              </a:rPr>
              <a:t>……………………………</a:t>
            </a:r>
          </a:p>
          <a:p>
            <a:pPr defTabSz="914378" eaLnBrk="0" hangingPunct="0">
              <a:lnSpc>
                <a:spcPct val="100000"/>
              </a:lnSpc>
              <a:spcAft>
                <a:spcPct val="0"/>
              </a:spcAft>
              <a:defRPr/>
            </a:pPr>
            <a:r>
              <a:rPr lang="en-US" kern="0" dirty="0">
                <a:solidFill>
                  <a:srgbClr val="336FAE"/>
                </a:solidFill>
                <a:latin typeface="Trebuchet MS" panose="020B0603020202020204" pitchFamily="34" charset="0"/>
                <a:ea typeface="Tahoma" panose="020B0604030504040204" pitchFamily="34" charset="0"/>
                <a:cs typeface="Tahoma" panose="020B0604030504040204" pitchFamily="34" charset="0"/>
              </a:rPr>
              <a:t>Accommodation Supports (slide 46)</a:t>
            </a:r>
          </a:p>
        </p:txBody>
      </p:sp>
      <p:sp>
        <p:nvSpPr>
          <p:cNvPr id="18" name="Title 7">
            <a:extLst>
              <a:ext uri="{FF2B5EF4-FFF2-40B4-BE49-F238E27FC236}">
                <a16:creationId xmlns:a16="http://schemas.microsoft.com/office/drawing/2014/main" id="{ADB68019-8800-4063-B2F3-02463A8E637B}"/>
              </a:ext>
            </a:extLst>
          </p:cNvPr>
          <p:cNvSpPr txBox="1">
            <a:spLocks/>
          </p:cNvSpPr>
          <p:nvPr/>
        </p:nvSpPr>
        <p:spPr>
          <a:xfrm>
            <a:off x="4604013" y="3143490"/>
            <a:ext cx="2941320" cy="1334656"/>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defRPr/>
            </a:pPr>
            <a:endParaRPr lang="en-US" kern="0" dirty="0">
              <a:solidFill>
                <a:srgbClr val="336FAE"/>
              </a:solidFill>
              <a:latin typeface="Trebuchet MS" panose="020B0603020202020204" pitchFamily="34" charset="0"/>
              <a:ea typeface="Tahoma" panose="020B0604030504040204" pitchFamily="34" charset="0"/>
              <a:cs typeface="Tahoma" panose="020B0604030504040204" pitchFamily="34" charset="0"/>
            </a:endParaRPr>
          </a:p>
        </p:txBody>
      </p:sp>
      <p:grpSp>
        <p:nvGrpSpPr>
          <p:cNvPr id="3" name="Group 2">
            <a:extLst>
              <a:ext uri="{FF2B5EF4-FFF2-40B4-BE49-F238E27FC236}">
                <a16:creationId xmlns:a16="http://schemas.microsoft.com/office/drawing/2014/main" id="{8A128A63-4A95-5961-39A1-9CB13BFD121F}"/>
              </a:ext>
            </a:extLst>
          </p:cNvPr>
          <p:cNvGrpSpPr/>
          <p:nvPr/>
        </p:nvGrpSpPr>
        <p:grpSpPr>
          <a:xfrm>
            <a:off x="-343649" y="-831808"/>
            <a:ext cx="2181603" cy="3644389"/>
            <a:chOff x="-343649" y="-831809"/>
            <a:chExt cx="2181603" cy="3644389"/>
          </a:xfrm>
        </p:grpSpPr>
        <p:sp>
          <p:nvSpPr>
            <p:cNvPr id="8" name="Right Triangle 7">
              <a:extLst>
                <a:ext uri="{FF2B5EF4-FFF2-40B4-BE49-F238E27FC236}">
                  <a16:creationId xmlns:a16="http://schemas.microsoft.com/office/drawing/2014/main" id="{C31F4209-1811-8E62-B387-B7DEE7B6A316}"/>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1" name="Right Triangle 10">
              <a:extLst>
                <a:ext uri="{FF2B5EF4-FFF2-40B4-BE49-F238E27FC236}">
                  <a16:creationId xmlns:a16="http://schemas.microsoft.com/office/drawing/2014/main" id="{2518D303-7C77-C80F-78B1-8718AF99B27B}"/>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9" name="Right Triangle 18">
              <a:extLst>
                <a:ext uri="{FF2B5EF4-FFF2-40B4-BE49-F238E27FC236}">
                  <a16:creationId xmlns:a16="http://schemas.microsoft.com/office/drawing/2014/main" id="{0BF8747F-C793-5A81-B1B9-71765D09AF1C}"/>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6" name="Title 7">
            <a:extLst>
              <a:ext uri="{FF2B5EF4-FFF2-40B4-BE49-F238E27FC236}">
                <a16:creationId xmlns:a16="http://schemas.microsoft.com/office/drawing/2014/main" id="{444F822F-DCC8-16B4-C796-1308486AA403}"/>
              </a:ext>
            </a:extLst>
          </p:cNvPr>
          <p:cNvSpPr txBox="1">
            <a:spLocks/>
          </p:cNvSpPr>
          <p:nvPr/>
        </p:nvSpPr>
        <p:spPr>
          <a:xfrm>
            <a:off x="1669547" y="3152384"/>
            <a:ext cx="2941320" cy="1334656"/>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ts val="2400"/>
              </a:lnSpc>
              <a:spcAft>
                <a:spcPct val="0"/>
              </a:spcAft>
              <a:defRPr/>
            </a:pPr>
            <a:r>
              <a:rPr lang="en-US" sz="3000" b="1" kern="0" dirty="0">
                <a:solidFill>
                  <a:srgbClr val="FF7D01"/>
                </a:solidFill>
                <a:latin typeface="Trebuchet MS" panose="020B0603020202020204" pitchFamily="34" charset="0"/>
                <a:ea typeface="Tahoma" panose="020B0604030504040204" pitchFamily="34" charset="0"/>
                <a:cs typeface="Tahoma" panose="020B0604030504040204" pitchFamily="34" charset="0"/>
              </a:rPr>
              <a:t>03</a:t>
            </a:r>
            <a:r>
              <a:rPr lang="en-US" sz="2000" b="1" kern="0" dirty="0">
                <a:solidFill>
                  <a:srgbClr val="E69319"/>
                </a:solidFill>
                <a:latin typeface="Trebuchet MS" panose="020B0603020202020204" pitchFamily="34" charset="0"/>
                <a:ea typeface="Tahoma" panose="020B0604030504040204" pitchFamily="34" charset="0"/>
                <a:cs typeface="Tahoma" panose="020B0604030504040204" pitchFamily="34" charset="0"/>
              </a:rPr>
              <a:t> </a:t>
            </a:r>
            <a:r>
              <a:rPr lang="en-US" sz="2000" b="1" kern="0" dirty="0">
                <a:solidFill>
                  <a:srgbClr val="FF7D01"/>
                </a:solidFill>
                <a:latin typeface="Trebuchet MS" panose="020B0603020202020204" pitchFamily="34" charset="0"/>
                <a:ea typeface="Tahoma" panose="020B0604030504040204" pitchFamily="34" charset="0"/>
                <a:cs typeface="Tahoma" panose="020B0604030504040204" pitchFamily="34" charset="0"/>
              </a:rPr>
              <a:t>……………………………</a:t>
            </a:r>
          </a:p>
          <a:p>
            <a:pPr defTabSz="914378" eaLnBrk="0" hangingPunct="0">
              <a:lnSpc>
                <a:spcPct val="100000"/>
              </a:lnSpc>
              <a:spcAft>
                <a:spcPct val="0"/>
              </a:spcAft>
              <a:defRPr/>
            </a:pPr>
            <a:r>
              <a:rPr lang="en-US" kern="0" dirty="0">
                <a:solidFill>
                  <a:srgbClr val="336FAE"/>
                </a:solidFill>
                <a:latin typeface="Trebuchet MS" panose="020B0603020202020204" pitchFamily="34" charset="0"/>
                <a:ea typeface="Tahoma" panose="020B0604030504040204" pitchFamily="34" charset="0"/>
                <a:cs typeface="Tahoma" panose="020B0604030504040204" pitchFamily="34" charset="0"/>
              </a:rPr>
              <a:t>Elementary and Secondary Funding (slide 19)  </a:t>
            </a:r>
          </a:p>
          <a:p>
            <a:pPr defTabSz="914378" eaLnBrk="0" hangingPunct="0">
              <a:lnSpc>
                <a:spcPct val="100000"/>
              </a:lnSpc>
              <a:spcAft>
                <a:spcPct val="0"/>
              </a:spcAft>
              <a:defRPr/>
            </a:pPr>
            <a:endParaRPr lang="en-US" kern="0" dirty="0">
              <a:solidFill>
                <a:srgbClr val="336FAE"/>
              </a:solidFill>
              <a:latin typeface="Trebuchet MS" panose="020B0603020202020204" pitchFamily="34" charset="0"/>
              <a:ea typeface="Tahoma" panose="020B0604030504040204" pitchFamily="34" charset="0"/>
              <a:cs typeface="Tahoma" panose="020B0604030504040204" pitchFamily="34" charset="0"/>
            </a:endParaRPr>
          </a:p>
        </p:txBody>
      </p:sp>
      <p:grpSp>
        <p:nvGrpSpPr>
          <p:cNvPr id="20" name="Group 19">
            <a:extLst>
              <a:ext uri="{FF2B5EF4-FFF2-40B4-BE49-F238E27FC236}">
                <a16:creationId xmlns:a16="http://schemas.microsoft.com/office/drawing/2014/main" id="{332654F2-196A-468F-A844-8ADBB2FA1730}"/>
              </a:ext>
            </a:extLst>
          </p:cNvPr>
          <p:cNvGrpSpPr/>
          <p:nvPr/>
        </p:nvGrpSpPr>
        <p:grpSpPr>
          <a:xfrm>
            <a:off x="1667022" y="1061008"/>
            <a:ext cx="2982474" cy="986731"/>
            <a:chOff x="1667022" y="1061007"/>
            <a:chExt cx="2982474" cy="986731"/>
          </a:xfrm>
        </p:grpSpPr>
        <p:sp>
          <p:nvSpPr>
            <p:cNvPr id="13" name="Title 7"/>
            <p:cNvSpPr txBox="1">
              <a:spLocks/>
            </p:cNvSpPr>
            <p:nvPr/>
          </p:nvSpPr>
          <p:spPr>
            <a:xfrm>
              <a:off x="1708176" y="1061007"/>
              <a:ext cx="2941320" cy="93900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ts val="2400"/>
                </a:lnSpc>
                <a:spcAft>
                  <a:spcPct val="0"/>
                </a:spcAft>
                <a:defRPr/>
              </a:pPr>
              <a:r>
                <a:rPr lang="en-US" sz="3000" b="1" kern="0" dirty="0">
                  <a:solidFill>
                    <a:srgbClr val="FF7D01"/>
                  </a:solidFill>
                  <a:latin typeface="Trebuchet MS" panose="020B0603020202020204" pitchFamily="34" charset="0"/>
                  <a:ea typeface="Tahoma" panose="020B0604030504040204" pitchFamily="34" charset="0"/>
                  <a:cs typeface="Tahoma" panose="020B0604030504040204" pitchFamily="34" charset="0"/>
                </a:rPr>
                <a:t>01</a:t>
              </a:r>
              <a:r>
                <a:rPr lang="en-US" sz="2000" b="1" kern="0" dirty="0">
                  <a:solidFill>
                    <a:srgbClr val="E69319"/>
                  </a:solidFill>
                  <a:latin typeface="Trebuchet MS" panose="020B0603020202020204" pitchFamily="34" charset="0"/>
                  <a:ea typeface="Tahoma" panose="020B0604030504040204" pitchFamily="34" charset="0"/>
                  <a:cs typeface="Tahoma" panose="020B0604030504040204" pitchFamily="34" charset="0"/>
                </a:rPr>
                <a:t> </a:t>
              </a:r>
              <a:r>
                <a:rPr lang="en-US" sz="2000" b="1" kern="0" dirty="0">
                  <a:solidFill>
                    <a:srgbClr val="FF7D01"/>
                  </a:solidFill>
                  <a:latin typeface="Trebuchet MS" panose="020B0603020202020204" pitchFamily="34" charset="0"/>
                  <a:ea typeface="Tahoma" panose="020B0604030504040204" pitchFamily="34" charset="0"/>
                  <a:cs typeface="Tahoma" panose="020B0604030504040204" pitchFamily="34" charset="0"/>
                </a:rPr>
                <a:t>……………………………</a:t>
              </a:r>
            </a:p>
          </p:txBody>
        </p:sp>
        <p:sp>
          <p:nvSpPr>
            <p:cNvPr id="10" name="TextBox 9">
              <a:extLst>
                <a:ext uri="{FF2B5EF4-FFF2-40B4-BE49-F238E27FC236}">
                  <a16:creationId xmlns:a16="http://schemas.microsoft.com/office/drawing/2014/main" id="{9CDA9BDB-371C-594B-B8F8-12FD4F0443CA}"/>
                </a:ext>
              </a:extLst>
            </p:cNvPr>
            <p:cNvSpPr txBox="1"/>
            <p:nvPr/>
          </p:nvSpPr>
          <p:spPr>
            <a:xfrm>
              <a:off x="1667022" y="1401407"/>
              <a:ext cx="2752578" cy="646331"/>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lnSpc>
                  <a:spcPct val="100000"/>
                </a:lnSpc>
                <a:defRPr/>
              </a:pPr>
              <a:r>
                <a:rPr lang="en-US" kern="0" dirty="0">
                  <a:solidFill>
                    <a:srgbClr val="336FAE"/>
                  </a:solidFill>
                  <a:latin typeface="Trebuchet MS" panose="020B0603020202020204" pitchFamily="34" charset="0"/>
                </a:rPr>
                <a:t>Overview and Key Dates (slide 6)</a:t>
              </a:r>
            </a:p>
          </p:txBody>
        </p:sp>
      </p:grpSp>
      <p:grpSp>
        <p:nvGrpSpPr>
          <p:cNvPr id="7" name="Group 6">
            <a:extLst>
              <a:ext uri="{FF2B5EF4-FFF2-40B4-BE49-F238E27FC236}">
                <a16:creationId xmlns:a16="http://schemas.microsoft.com/office/drawing/2014/main" id="{EE407EBF-40F9-73D6-B464-FEE7DA43BB20}"/>
              </a:ext>
            </a:extLst>
          </p:cNvPr>
          <p:cNvGrpSpPr/>
          <p:nvPr/>
        </p:nvGrpSpPr>
        <p:grpSpPr>
          <a:xfrm>
            <a:off x="7558088" y="3048776"/>
            <a:ext cx="1807338" cy="2574384"/>
            <a:chOff x="7130114" y="2254720"/>
            <a:chExt cx="2299605" cy="3275572"/>
          </a:xfrm>
        </p:grpSpPr>
        <p:sp>
          <p:nvSpPr>
            <p:cNvPr id="21" name="Right Triangle 20">
              <a:extLst>
                <a:ext uri="{FF2B5EF4-FFF2-40B4-BE49-F238E27FC236}">
                  <a16:creationId xmlns:a16="http://schemas.microsoft.com/office/drawing/2014/main" id="{59EAFF72-49CD-7EB2-0884-C6E962AEEACB}"/>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2" name="Right Triangle 21">
              <a:extLst>
                <a:ext uri="{FF2B5EF4-FFF2-40B4-BE49-F238E27FC236}">
                  <a16:creationId xmlns:a16="http://schemas.microsoft.com/office/drawing/2014/main" id="{C0538781-AAF0-A982-79E0-1BBCDEEF41FD}"/>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3" name="Right Triangle 22">
              <a:extLst>
                <a:ext uri="{FF2B5EF4-FFF2-40B4-BE49-F238E27FC236}">
                  <a16:creationId xmlns:a16="http://schemas.microsoft.com/office/drawing/2014/main" id="{10308602-2A83-C36B-4EA3-A4BD04119AAC}"/>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4" name="Slide Number Placeholder 3">
            <a:extLst>
              <a:ext uri="{FF2B5EF4-FFF2-40B4-BE49-F238E27FC236}">
                <a16:creationId xmlns:a16="http://schemas.microsoft.com/office/drawing/2014/main" id="{AE8EB483-AC6A-CF18-9AA8-94D30F28680F}"/>
              </a:ext>
            </a:extLst>
          </p:cNvPr>
          <p:cNvSpPr>
            <a:spLocks noGrp="1"/>
          </p:cNvSpPr>
          <p:nvPr>
            <p:ph type="sldNum" sz="quarter" idx="4"/>
          </p:nvPr>
        </p:nvSpPr>
        <p:spPr/>
        <p:txBody>
          <a:bodyPr/>
          <a:lstStyle/>
          <a:p>
            <a:pPr>
              <a:defRPr/>
            </a:pPr>
            <a:fld id="{E00B6E52-F07A-44C8-B7AE-D6EEC3D50429}" type="slidenum">
              <a:rPr lang="en-CA" smtClean="0"/>
              <a:pPr>
                <a:defRPr/>
              </a:pPr>
              <a:t>5</a:t>
            </a:fld>
            <a:endParaRPr lang="en-CA" dirty="0"/>
          </a:p>
        </p:txBody>
      </p:sp>
    </p:spTree>
    <p:extLst>
      <p:ext uri="{BB962C8B-B14F-4D97-AF65-F5344CB8AC3E}">
        <p14:creationId xmlns:p14="http://schemas.microsoft.com/office/powerpoint/2010/main" val="3207371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1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1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1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up)">
                                      <p:cBhvr>
                                        <p:cTn id="22" dur="10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up)">
                                      <p:cBhvr>
                                        <p:cTn id="27" dur="10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up)">
                                      <p:cBhvr>
                                        <p:cTn id="32" dur="1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1600201" y="4730818"/>
            <a:ext cx="5456003" cy="178382"/>
          </a:xfrm>
          <a:prstGeom prst="rect">
            <a:avLst/>
          </a:prstGeom>
          <a:noFill/>
        </p:spPr>
        <p:txBody>
          <a:bodyPr wrap="square" lIns="68580" tIns="34290" rIns="68580" bIns="34290" rtlCol="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788" dirty="0">
                <a:solidFill>
                  <a:srgbClr val="31333B"/>
                </a:solidFill>
                <a:latin typeface="Segoe UI Semilight"/>
                <a:cs typeface="Segoe UI Semilight"/>
              </a:rPr>
              <a:t>See ISC’s Nominal Roll Instructions for more details.</a:t>
            </a:r>
          </a:p>
        </p:txBody>
      </p:sp>
      <p:graphicFrame>
        <p:nvGraphicFramePr>
          <p:cNvPr id="12" name="Table 11"/>
          <p:cNvGraphicFramePr>
            <a:graphicFrameLocks noGrp="1"/>
          </p:cNvGraphicFramePr>
          <p:nvPr>
            <p:extLst>
              <p:ext uri="{D42A27DB-BD31-4B8C-83A1-F6EECF244321}">
                <p14:modId xmlns:p14="http://schemas.microsoft.com/office/powerpoint/2010/main" val="1261958601"/>
              </p:ext>
            </p:extLst>
          </p:nvPr>
        </p:nvGraphicFramePr>
        <p:xfrm>
          <a:off x="583693" y="317895"/>
          <a:ext cx="8182484" cy="3570427"/>
        </p:xfrm>
        <a:graphic>
          <a:graphicData uri="http://schemas.openxmlformats.org/drawingml/2006/table">
            <a:tbl>
              <a:tblPr firstRow="1" firstCol="1" bandRow="1">
                <a:tableStyleId>{5C22544A-7EE6-4342-B048-85BDC9FD1C3A}</a:tableStyleId>
              </a:tblPr>
              <a:tblGrid>
                <a:gridCol w="208280">
                  <a:extLst>
                    <a:ext uri="{9D8B030D-6E8A-4147-A177-3AD203B41FA5}">
                      <a16:colId xmlns:a16="http://schemas.microsoft.com/office/drawing/2014/main" val="3172963665"/>
                    </a:ext>
                  </a:extLst>
                </a:gridCol>
                <a:gridCol w="2979936">
                  <a:extLst>
                    <a:ext uri="{9D8B030D-6E8A-4147-A177-3AD203B41FA5}">
                      <a16:colId xmlns:a16="http://schemas.microsoft.com/office/drawing/2014/main" val="2011823859"/>
                    </a:ext>
                  </a:extLst>
                </a:gridCol>
                <a:gridCol w="1858345">
                  <a:extLst>
                    <a:ext uri="{9D8B030D-6E8A-4147-A177-3AD203B41FA5}">
                      <a16:colId xmlns:a16="http://schemas.microsoft.com/office/drawing/2014/main" val="2792974906"/>
                    </a:ext>
                  </a:extLst>
                </a:gridCol>
                <a:gridCol w="1702358">
                  <a:extLst>
                    <a:ext uri="{9D8B030D-6E8A-4147-A177-3AD203B41FA5}">
                      <a16:colId xmlns:a16="http://schemas.microsoft.com/office/drawing/2014/main" val="439996358"/>
                    </a:ext>
                  </a:extLst>
                </a:gridCol>
                <a:gridCol w="1433565">
                  <a:extLst>
                    <a:ext uri="{9D8B030D-6E8A-4147-A177-3AD203B41FA5}">
                      <a16:colId xmlns:a16="http://schemas.microsoft.com/office/drawing/2014/main" val="1408359062"/>
                    </a:ext>
                  </a:extLst>
                </a:gridCol>
              </a:tblGrid>
              <a:tr h="564479">
                <a:tc rowSpan="2"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rgbClr val="2F5496"/>
                          </a:solidFill>
                          <a:effectLst/>
                          <a:latin typeface="+mn-lt"/>
                          <a:ea typeface="+mn-ea"/>
                          <a:cs typeface="+mn-cs"/>
                        </a:rPr>
                        <a:t>FUNDING METHODOLOGY FOR ACCOMMODATION SUPPORTS</a:t>
                      </a:r>
                      <a:endParaRPr lang="en-US" sz="2000" b="1" dirty="0">
                        <a:solidFill>
                          <a:srgbClr val="2F5496"/>
                        </a:solidFill>
                        <a:latin typeface="Trebuchet MS" panose="020B0603020202020204" pitchFamily="34" charset="0"/>
                      </a:endParaRPr>
                    </a:p>
                  </a:txBody>
                  <a:tcP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noFill/>
                  </a:tcPr>
                </a:tc>
                <a:tc rowSpan="2" hMerge="1">
                  <a:txBody>
                    <a:bodyPr/>
                    <a:lstStyle/>
                    <a:p>
                      <a:endParaRPr lang="en-US"/>
                    </a:p>
                  </a:txBody>
                  <a:tcPr/>
                </a:tc>
                <a:tc gridSpan="3">
                  <a:txBody>
                    <a:bodyPr/>
                    <a:lstStyle/>
                    <a:p>
                      <a:pPr marL="0" marR="0" algn="ctr">
                        <a:spcBef>
                          <a:spcPts val="0"/>
                        </a:spcBef>
                        <a:spcAft>
                          <a:spcPts val="0"/>
                        </a:spcAft>
                      </a:pPr>
                      <a:r>
                        <a:rPr lang="en-US" sz="1400" dirty="0">
                          <a:effectLst/>
                          <a:latin typeface="Trebuchet MS" panose="020B0603020202020204" pitchFamily="34" charset="0"/>
                        </a:rPr>
                        <a:t>For students who are ordinarily resident on reserve who must leave home to attend school</a:t>
                      </a:r>
                      <a:endParaRPr lang="en-US" sz="7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solidFill>
                      <a:srgbClr val="2F5496"/>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9492092"/>
                  </a:ext>
                </a:extLst>
              </a:tr>
              <a:tr h="457200">
                <a:tc gridSpan="2" vMerge="1">
                  <a:txBody>
                    <a:bodyPr/>
                    <a:lstStyle/>
                    <a:p>
                      <a:endParaRPr lang="en-US"/>
                    </a:p>
                  </a:txBody>
                  <a:tcPr/>
                </a:tc>
                <a:tc hMerge="1" vMerge="1">
                  <a:txBody>
                    <a:bodyPr/>
                    <a:lstStyle/>
                    <a:p>
                      <a:endParaRPr lang="en-US"/>
                    </a:p>
                  </a:txBody>
                  <a:tcPr/>
                </a:tc>
                <a:tc>
                  <a:txBody>
                    <a:bodyPr/>
                    <a:lstStyle/>
                    <a:p>
                      <a:pPr marL="0" marR="0" algn="ctr">
                        <a:spcBef>
                          <a:spcPts val="0"/>
                        </a:spcBef>
                        <a:spcAft>
                          <a:spcPts val="0"/>
                        </a:spcAft>
                      </a:pPr>
                      <a:r>
                        <a:rPr lang="en-US" sz="1000" b="1" dirty="0">
                          <a:effectLst/>
                          <a:latin typeface="Trebuchet MS" panose="020B0603020202020204" pitchFamily="34" charset="0"/>
                        </a:rPr>
                        <a:t>7-DAY ACCOMMODATION (Remote/Isolated)</a:t>
                      </a:r>
                      <a:endParaRPr lang="en-US" sz="1000" b="1"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58152" marR="58152" marT="0"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9319"/>
                    </a:solidFill>
                  </a:tcPr>
                </a:tc>
                <a:tc>
                  <a:txBody>
                    <a:bodyPr/>
                    <a:lstStyle/>
                    <a:p>
                      <a:pPr marL="0" marR="0" algn="ctr">
                        <a:spcBef>
                          <a:spcPts val="0"/>
                        </a:spcBef>
                        <a:spcAft>
                          <a:spcPts val="0"/>
                        </a:spcAft>
                      </a:pPr>
                      <a:r>
                        <a:rPr lang="en-US" sz="1000" b="1" dirty="0">
                          <a:effectLst/>
                          <a:latin typeface="Trebuchet MS" panose="020B0603020202020204" pitchFamily="34" charset="0"/>
                          <a:ea typeface="Times New Roman" panose="02020603050405020304" pitchFamily="18" charset="0"/>
                          <a:cs typeface="Times New Roman" panose="02020603050405020304" pitchFamily="18" charset="0"/>
                        </a:rPr>
                        <a:t>7-DAY ACCOMMODATION (Non-remote)</a:t>
                      </a:r>
                    </a:p>
                  </a:txBody>
                  <a:tcPr marL="58152" marR="58152" marT="0" marB="0" anchor="ctr">
                    <a:lnT w="12700" cap="flat" cmpd="sng" algn="ctr">
                      <a:solidFill>
                        <a:schemeClr val="bg1"/>
                      </a:solidFill>
                      <a:prstDash val="solid"/>
                      <a:round/>
                      <a:headEnd type="none" w="med" len="med"/>
                      <a:tailEnd type="none" w="med" len="med"/>
                    </a:lnT>
                    <a:solidFill>
                      <a:srgbClr val="E69319"/>
                    </a:solidFill>
                  </a:tcPr>
                </a:tc>
                <a:tc>
                  <a:txBody>
                    <a:bodyPr/>
                    <a:lstStyle/>
                    <a:p>
                      <a:pPr marL="0" marR="0" algn="ctr">
                        <a:spcBef>
                          <a:spcPts val="0"/>
                        </a:spcBef>
                        <a:spcAft>
                          <a:spcPts val="0"/>
                        </a:spcAft>
                      </a:pPr>
                      <a:r>
                        <a:rPr lang="en-US" sz="1000" b="1" dirty="0">
                          <a:solidFill>
                            <a:schemeClr val="tx1"/>
                          </a:solidFill>
                          <a:effectLst/>
                          <a:latin typeface="Trebuchet MS" panose="020B0603020202020204" pitchFamily="34" charset="0"/>
                          <a:ea typeface="Times New Roman" panose="02020603050405020304" pitchFamily="18" charset="0"/>
                          <a:cs typeface="Times New Roman" panose="02020603050405020304" pitchFamily="18" charset="0"/>
                        </a:rPr>
                        <a:t>5-DAY ACCOMMODATION (Non-remote)</a:t>
                      </a:r>
                    </a:p>
                  </a:txBody>
                  <a:tcPr marL="58152" marR="58152" marT="0" marB="0" anchor="ctr">
                    <a:lnT w="12700" cap="flat" cmpd="sng" algn="ctr">
                      <a:solidFill>
                        <a:schemeClr val="bg1"/>
                      </a:solidFill>
                      <a:prstDash val="solid"/>
                      <a:round/>
                      <a:headEnd type="none" w="med" len="med"/>
                      <a:tailEnd type="none" w="med" len="med"/>
                    </a:lnT>
                    <a:solidFill>
                      <a:srgbClr val="BDD6EE"/>
                    </a:solidFill>
                  </a:tcPr>
                </a:tc>
                <a:extLst>
                  <a:ext uri="{0D108BD9-81ED-4DB2-BD59-A6C34878D82A}">
                    <a16:rowId xmlns:a16="http://schemas.microsoft.com/office/drawing/2014/main" val="674649883"/>
                  </a:ext>
                </a:extLst>
              </a:tr>
              <a:tr h="324918">
                <a:tc rowSpan="5">
                  <a:txBody>
                    <a:bodyPr/>
                    <a:lstStyle/>
                    <a:p>
                      <a:pPr marL="0" marR="0" algn="l">
                        <a:spcBef>
                          <a:spcPts val="0"/>
                        </a:spcBef>
                        <a:spcAft>
                          <a:spcPts val="0"/>
                        </a:spcAft>
                      </a:pPr>
                      <a:r>
                        <a:rPr lang="en-US" sz="100" dirty="0">
                          <a:effectLst/>
                        </a:rPr>
                        <a:t> </a:t>
                      </a:r>
                      <a:endParaRPr lang="en-US" sz="800" dirty="0">
                        <a:effectLst/>
                      </a:endParaRPr>
                    </a:p>
                    <a:p>
                      <a:pPr marL="0" marR="0" algn="ctr">
                        <a:spcBef>
                          <a:spcPts val="0"/>
                        </a:spcBef>
                        <a:spcAft>
                          <a:spcPts val="0"/>
                        </a:spcAft>
                      </a:pPr>
                      <a:r>
                        <a:rPr lang="en-US" sz="700" dirty="0">
                          <a:effectLst/>
                        </a:rPr>
                        <a:t> </a:t>
                      </a:r>
                      <a:endParaRPr lang="en-US" sz="800" dirty="0">
                        <a:effectLst/>
                      </a:endParaRPr>
                    </a:p>
                    <a:p>
                      <a:pPr marL="0" marR="0" algn="ctr">
                        <a:spcBef>
                          <a:spcPts val="0"/>
                        </a:spcBef>
                        <a:spcAft>
                          <a:spcPts val="0"/>
                        </a:spcAft>
                      </a:pPr>
                      <a:r>
                        <a:rPr lang="en-US" sz="700" dirty="0">
                          <a:effectLst/>
                        </a:rPr>
                        <a:t> </a:t>
                      </a:r>
                      <a:endParaRPr lang="en-US" sz="800" dirty="0">
                        <a:effectLst/>
                      </a:endParaRPr>
                    </a:p>
                    <a:p>
                      <a:pPr marL="0" marR="0" algn="ctr">
                        <a:spcBef>
                          <a:spcPts val="0"/>
                        </a:spcBef>
                        <a:spcAft>
                          <a:spcPts val="0"/>
                        </a:spcAft>
                      </a:pPr>
                      <a:r>
                        <a:rPr lang="en-US" sz="700" dirty="0">
                          <a:effectLst/>
                        </a:rPr>
                        <a:t> </a:t>
                      </a:r>
                      <a:endParaRPr lang="en-US" sz="800" dirty="0">
                        <a:effectLst/>
                      </a:endParaRPr>
                    </a:p>
                    <a:p>
                      <a:pPr marL="0" marR="0" algn="ctr">
                        <a:spcBef>
                          <a:spcPts val="0"/>
                        </a:spcBef>
                        <a:spcAft>
                          <a:spcPts val="0"/>
                        </a:spcAft>
                      </a:pPr>
                      <a:r>
                        <a:rPr lang="en-US" sz="700" dirty="0">
                          <a:effectLst/>
                        </a:rPr>
                        <a:t> </a:t>
                      </a:r>
                      <a:endParaRPr lang="en-US" sz="800" dirty="0">
                        <a:effectLst/>
                      </a:endParaRPr>
                    </a:p>
                    <a:p>
                      <a:pPr marL="0" marR="0" algn="ctr">
                        <a:spcBef>
                          <a:spcPts val="0"/>
                        </a:spcBef>
                        <a:spcAft>
                          <a:spcPts val="0"/>
                        </a:spcAft>
                      </a:pPr>
                      <a:r>
                        <a:rPr lang="en-US" sz="700" dirty="0">
                          <a:effectLst/>
                        </a:rPr>
                        <a:t> </a:t>
                      </a:r>
                      <a:endParaRPr lang="en-US" sz="800" dirty="0">
                        <a:effectLst/>
                        <a:latin typeface="Arial" panose="020B0604020202020204" pitchFamily="34" charset="0"/>
                        <a:ea typeface="Times New Roman" panose="02020603050405020304" pitchFamily="18" charset="0"/>
                        <a:cs typeface="Times New Roman" panose="02020603050405020304" pitchFamily="18"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F5496"/>
                    </a:solidFill>
                  </a:tcPr>
                </a:tc>
                <a:tc>
                  <a:txBody>
                    <a:bodyPr/>
                    <a:lstStyle/>
                    <a:p>
                      <a:pPr marL="0" marR="0" algn="l">
                        <a:spcBef>
                          <a:spcPts val="0"/>
                        </a:spcBef>
                        <a:spcAft>
                          <a:spcPts val="0"/>
                        </a:spcAft>
                      </a:pPr>
                      <a:r>
                        <a:rPr lang="en-US" sz="1600" dirty="0">
                          <a:effectLst/>
                          <a:latin typeface="Segoe UI Semilight" panose="020B0402040204020203" pitchFamily="34" charset="0"/>
                          <a:cs typeface="Segoe UI Semilight" panose="020B0402040204020203" pitchFamily="34" charset="0"/>
                        </a:rPr>
                        <a:t>ROOM AND BOARD</a:t>
                      </a:r>
                    </a:p>
                  </a:txBody>
                  <a:tcPr marL="58152" marR="58152" marT="0" marB="0" anchor="ctr">
                    <a:lnT w="12700" cap="flat" cmpd="sng" algn="ctr">
                      <a:solidFill>
                        <a:schemeClr val="bg1"/>
                      </a:solidFill>
                      <a:prstDash val="solid"/>
                      <a:round/>
                      <a:headEnd type="none" w="med" len="med"/>
                      <a:tailEnd type="none" w="med" len="med"/>
                    </a:lnT>
                    <a:solidFill>
                      <a:srgbClr val="DEEAF6"/>
                    </a:solidFill>
                  </a:tcPr>
                </a:tc>
                <a:tc>
                  <a:txBody>
                    <a:bodyPr/>
                    <a:lstStyle/>
                    <a:p>
                      <a:pPr marL="0" marR="0" algn="ctr">
                        <a:spcBef>
                          <a:spcPts val="0"/>
                        </a:spcBef>
                        <a:spcAft>
                          <a:spcPts val="0"/>
                        </a:spcAft>
                      </a:pPr>
                      <a:r>
                        <a:rPr lang="en-US" sz="1200" b="1" dirty="0">
                          <a:effectLst/>
                          <a:latin typeface="Trebuchet MS" panose="020B0603020202020204" pitchFamily="34" charset="0"/>
                        </a:rPr>
                        <a:t>$6,480</a:t>
                      </a:r>
                    </a:p>
                  </a:txBody>
                  <a:tcPr marL="58152" marR="58152" marT="0" marB="0" anchor="ctr">
                    <a:lnT w="12700" cap="flat" cmpd="sng" algn="ctr">
                      <a:solidFill>
                        <a:schemeClr val="bg1"/>
                      </a:solidFill>
                      <a:prstDash val="solid"/>
                      <a:round/>
                      <a:headEnd type="none" w="med" len="med"/>
                      <a:tailEnd type="none" w="med" len="med"/>
                    </a:lnT>
                    <a:solidFill>
                      <a:srgbClr val="F9E8DB"/>
                    </a:solidFill>
                  </a:tcPr>
                </a:tc>
                <a:tc>
                  <a:txBody>
                    <a:bodyPr/>
                    <a:lstStyle/>
                    <a:p>
                      <a:pPr marL="0" marR="0" algn="ctr">
                        <a:spcBef>
                          <a:spcPts val="0"/>
                        </a:spcBef>
                        <a:spcAft>
                          <a:spcPts val="0"/>
                        </a:spcAft>
                      </a:pPr>
                      <a:r>
                        <a:rPr lang="en-US" sz="1200" b="1" dirty="0">
                          <a:effectLst/>
                          <a:latin typeface="Trebuchet MS" panose="020B0603020202020204" pitchFamily="34" charset="0"/>
                        </a:rPr>
                        <a:t>$6,480</a:t>
                      </a:r>
                    </a:p>
                  </a:txBody>
                  <a:tcPr marL="58152" marR="58152" marT="0" marB="0" anchor="ctr">
                    <a:solidFill>
                      <a:srgbClr val="F9E8DB"/>
                    </a:solidFill>
                  </a:tcPr>
                </a:tc>
                <a:tc>
                  <a:txBody>
                    <a:bodyPr/>
                    <a:lstStyle/>
                    <a:p>
                      <a:pPr marL="0" marR="0" algn="ctr">
                        <a:spcBef>
                          <a:spcPts val="0"/>
                        </a:spcBef>
                        <a:spcAft>
                          <a:spcPts val="0"/>
                        </a:spcAft>
                      </a:pPr>
                      <a:r>
                        <a:rPr lang="en-US" sz="1200" b="1" dirty="0">
                          <a:effectLst/>
                          <a:latin typeface="Trebuchet MS" panose="020B0603020202020204" pitchFamily="34" charset="0"/>
                          <a:ea typeface="Times New Roman" panose="02020603050405020304" pitchFamily="18" charset="0"/>
                          <a:cs typeface="Times New Roman" panose="02020603050405020304" pitchFamily="18" charset="0"/>
                        </a:rPr>
                        <a:t>$4,629</a:t>
                      </a:r>
                    </a:p>
                  </a:txBody>
                  <a:tcPr marL="58152" marR="58152" marT="0" marB="0" anchor="ctr">
                    <a:solidFill>
                      <a:srgbClr val="DEEAF6"/>
                    </a:solidFill>
                  </a:tcPr>
                </a:tc>
                <a:extLst>
                  <a:ext uri="{0D108BD9-81ED-4DB2-BD59-A6C34878D82A}">
                    <a16:rowId xmlns:a16="http://schemas.microsoft.com/office/drawing/2014/main" val="172491059"/>
                  </a:ext>
                </a:extLst>
              </a:tr>
              <a:tr h="324919">
                <a:tc vMerge="1">
                  <a:txBody>
                    <a:bodyPr/>
                    <a:lstStyle/>
                    <a:p>
                      <a:endParaRPr lang="en-US"/>
                    </a:p>
                  </a:txBody>
                  <a:tcPr/>
                </a:tc>
                <a:tc>
                  <a:txBody>
                    <a:bodyPr/>
                    <a:lstStyle/>
                    <a:p>
                      <a:pPr marL="0" marR="0" algn="l">
                        <a:spcBef>
                          <a:spcPts val="0"/>
                        </a:spcBef>
                        <a:spcAft>
                          <a:spcPts val="0"/>
                        </a:spcAft>
                      </a:pPr>
                      <a:r>
                        <a:rPr lang="en-US" sz="1600" dirty="0">
                          <a:effectLst/>
                          <a:latin typeface="Segoe UI Semilight" panose="020B0402040204020203" pitchFamily="34" charset="0"/>
                          <a:cs typeface="Segoe UI Semilight" panose="020B0402040204020203" pitchFamily="34" charset="0"/>
                        </a:rPr>
                        <a:t>ANCILLARY</a:t>
                      </a:r>
                    </a:p>
                  </a:txBody>
                  <a:tcPr marL="58152" marR="58152" marT="0" marB="0" anchor="ctr">
                    <a:solidFill>
                      <a:srgbClr val="DEEAF6"/>
                    </a:solidFill>
                  </a:tcPr>
                </a:tc>
                <a:tc>
                  <a:txBody>
                    <a:bodyPr/>
                    <a:lstStyle/>
                    <a:p>
                      <a:pPr marL="0" marR="0" algn="ctr">
                        <a:spcBef>
                          <a:spcPts val="0"/>
                        </a:spcBef>
                        <a:spcAft>
                          <a:spcPts val="0"/>
                        </a:spcAft>
                      </a:pPr>
                      <a:r>
                        <a:rPr lang="en-US" sz="1200" b="1" dirty="0">
                          <a:effectLst/>
                          <a:latin typeface="Trebuchet MS" panose="020B0603020202020204" pitchFamily="34" charset="0"/>
                        </a:rPr>
                        <a:t>$280</a:t>
                      </a:r>
                    </a:p>
                  </a:txBody>
                  <a:tcPr marL="58152" marR="58152" marT="0" marB="0" anchor="ctr">
                    <a:solidFill>
                      <a:srgbClr val="F9E8DB"/>
                    </a:solidFill>
                  </a:tcPr>
                </a:tc>
                <a:tc>
                  <a:txBody>
                    <a:bodyPr/>
                    <a:lstStyle/>
                    <a:p>
                      <a:pPr marL="0" marR="0" algn="ctr">
                        <a:spcBef>
                          <a:spcPts val="0"/>
                        </a:spcBef>
                        <a:spcAft>
                          <a:spcPts val="0"/>
                        </a:spcAft>
                      </a:pPr>
                      <a:r>
                        <a:rPr lang="en-US" sz="1200" b="1" dirty="0">
                          <a:effectLst/>
                          <a:latin typeface="Trebuchet MS" panose="020B0603020202020204" pitchFamily="34" charset="0"/>
                        </a:rPr>
                        <a:t>$280</a:t>
                      </a:r>
                    </a:p>
                  </a:txBody>
                  <a:tcPr marL="58152" marR="58152" marT="0" marB="0" anchor="ctr">
                    <a:solidFill>
                      <a:srgbClr val="F9E8DB"/>
                    </a:solidFill>
                  </a:tcPr>
                </a:tc>
                <a:tc>
                  <a:txBody>
                    <a:bodyPr/>
                    <a:lstStyle/>
                    <a:p>
                      <a:pPr marL="0" marR="0" algn="ctr">
                        <a:spcBef>
                          <a:spcPts val="0"/>
                        </a:spcBef>
                        <a:spcAft>
                          <a:spcPts val="0"/>
                        </a:spcAft>
                      </a:pPr>
                      <a:r>
                        <a:rPr lang="en-US" sz="1200" b="1" dirty="0">
                          <a:effectLst/>
                          <a:latin typeface="Trebuchet MS" panose="020B0603020202020204" pitchFamily="34" charset="0"/>
                          <a:ea typeface="Times New Roman" panose="02020603050405020304" pitchFamily="18" charset="0"/>
                          <a:cs typeface="Times New Roman" panose="02020603050405020304" pitchFamily="18" charset="0"/>
                        </a:rPr>
                        <a:t>$280</a:t>
                      </a:r>
                    </a:p>
                  </a:txBody>
                  <a:tcPr marL="58152" marR="58152" marT="0" marB="0" anchor="ctr">
                    <a:solidFill>
                      <a:srgbClr val="DEEAF6"/>
                    </a:solidFill>
                  </a:tcPr>
                </a:tc>
                <a:extLst>
                  <a:ext uri="{0D108BD9-81ED-4DB2-BD59-A6C34878D82A}">
                    <a16:rowId xmlns:a16="http://schemas.microsoft.com/office/drawing/2014/main" val="1394453215"/>
                  </a:ext>
                </a:extLst>
              </a:tr>
              <a:tr h="324918">
                <a:tc vMerge="1">
                  <a:txBody>
                    <a:bodyPr/>
                    <a:lstStyle/>
                    <a:p>
                      <a:endParaRPr lang="en-US"/>
                    </a:p>
                  </a:txBody>
                  <a:tcPr/>
                </a:tc>
                <a:tc>
                  <a:txBody>
                    <a:bodyPr/>
                    <a:lstStyle/>
                    <a:p>
                      <a:pPr marL="0" marR="0" algn="l">
                        <a:spcBef>
                          <a:spcPts val="0"/>
                        </a:spcBef>
                        <a:spcAft>
                          <a:spcPts val="0"/>
                        </a:spcAft>
                      </a:pPr>
                      <a:r>
                        <a:rPr lang="en-US" sz="1600" dirty="0">
                          <a:effectLst/>
                          <a:latin typeface="Segoe UI Semilight" panose="020B0402040204020203" pitchFamily="34" charset="0"/>
                          <a:cs typeface="Segoe UI Semilight" panose="020B0402040204020203" pitchFamily="34" charset="0"/>
                        </a:rPr>
                        <a:t>TRAVEL SUPPORT</a:t>
                      </a:r>
                    </a:p>
                  </a:txBody>
                  <a:tcPr marL="58152" marR="58152" marT="0" marB="0" anchor="ctr">
                    <a:solidFill>
                      <a:srgbClr val="DEEAF6"/>
                    </a:solidFill>
                  </a:tcPr>
                </a:tc>
                <a:tc>
                  <a:txBody>
                    <a:bodyPr/>
                    <a:lstStyle/>
                    <a:p>
                      <a:pPr marL="0" marR="0" algn="ctr">
                        <a:spcBef>
                          <a:spcPts val="0"/>
                        </a:spcBef>
                        <a:spcAft>
                          <a:spcPts val="0"/>
                        </a:spcAft>
                      </a:pPr>
                      <a:r>
                        <a:rPr lang="en-US" sz="1200" b="1" dirty="0">
                          <a:effectLst/>
                          <a:latin typeface="Trebuchet MS" panose="020B0603020202020204" pitchFamily="34" charset="0"/>
                        </a:rPr>
                        <a:t>$1,436</a:t>
                      </a:r>
                    </a:p>
                  </a:txBody>
                  <a:tcPr marL="58152" marR="58152" marT="0" marB="0" anchor="ctr">
                    <a:solidFill>
                      <a:srgbClr val="F9E8DB"/>
                    </a:solidFill>
                  </a:tcPr>
                </a:tc>
                <a:tc>
                  <a:txBody>
                    <a:bodyPr/>
                    <a:lstStyle/>
                    <a:p>
                      <a:pPr marL="0" marR="0" algn="ctr">
                        <a:spcBef>
                          <a:spcPts val="0"/>
                        </a:spcBef>
                        <a:spcAft>
                          <a:spcPts val="0"/>
                        </a:spcAft>
                      </a:pPr>
                      <a:r>
                        <a:rPr lang="en-US" sz="1200" b="1" dirty="0">
                          <a:effectLst/>
                          <a:latin typeface="Trebuchet MS" panose="020B0603020202020204" pitchFamily="34" charset="0"/>
                        </a:rPr>
                        <a:t>$1,436</a:t>
                      </a:r>
                    </a:p>
                  </a:txBody>
                  <a:tcPr marL="58152" marR="58152" marT="0" marB="0" anchor="ctr">
                    <a:solidFill>
                      <a:srgbClr val="F9E8DB"/>
                    </a:solidFill>
                  </a:tcPr>
                </a:tc>
                <a:tc>
                  <a:txBody>
                    <a:bodyPr/>
                    <a:lstStyle/>
                    <a:p>
                      <a:pPr marL="0" marR="0" algn="ctr">
                        <a:spcBef>
                          <a:spcPts val="0"/>
                        </a:spcBef>
                        <a:spcAft>
                          <a:spcPts val="0"/>
                        </a:spcAft>
                      </a:pPr>
                      <a:r>
                        <a:rPr lang="en-US" sz="1200" b="1" dirty="0">
                          <a:effectLst/>
                          <a:latin typeface="Trebuchet MS" panose="020B0603020202020204" pitchFamily="34" charset="0"/>
                          <a:ea typeface="Times New Roman" panose="02020603050405020304" pitchFamily="18" charset="0"/>
                          <a:cs typeface="Times New Roman" panose="02020603050405020304" pitchFamily="18" charset="0"/>
                        </a:rPr>
                        <a:t>$1,436</a:t>
                      </a:r>
                    </a:p>
                  </a:txBody>
                  <a:tcPr marL="58152" marR="58152" marT="0" marB="0" anchor="ctr">
                    <a:solidFill>
                      <a:srgbClr val="DEEAF6"/>
                    </a:solidFill>
                  </a:tcPr>
                </a:tc>
                <a:extLst>
                  <a:ext uri="{0D108BD9-81ED-4DB2-BD59-A6C34878D82A}">
                    <a16:rowId xmlns:a16="http://schemas.microsoft.com/office/drawing/2014/main" val="1609122524"/>
                  </a:ext>
                </a:extLst>
              </a:tr>
              <a:tr h="324919">
                <a:tc vMerge="1">
                  <a:txBody>
                    <a:bodyPr/>
                    <a:lstStyle/>
                    <a:p>
                      <a:endParaRPr lang="en-US"/>
                    </a:p>
                  </a:txBody>
                  <a:tcPr/>
                </a:tc>
                <a:tc>
                  <a:txBody>
                    <a:bodyPr/>
                    <a:lstStyle/>
                    <a:p>
                      <a:pPr marL="0" marR="0" algn="l">
                        <a:spcBef>
                          <a:spcPts val="0"/>
                        </a:spcBef>
                        <a:spcAft>
                          <a:spcPts val="0"/>
                        </a:spcAft>
                      </a:pPr>
                      <a:r>
                        <a:rPr lang="en-US" sz="1600" dirty="0">
                          <a:effectLst/>
                          <a:latin typeface="Segoe UI Semilight" panose="020B0402040204020203" pitchFamily="34" charset="0"/>
                          <a:cs typeface="Segoe UI Semilight" panose="020B0402040204020203" pitchFamily="34" charset="0"/>
                        </a:rPr>
                        <a:t>CRIMINAL RECORD CHECK</a:t>
                      </a:r>
                    </a:p>
                  </a:txBody>
                  <a:tcPr marL="58152" marR="58152" marT="0" marB="0" anchor="ctr">
                    <a:solidFill>
                      <a:srgbClr val="DEEAF6"/>
                    </a:solidFill>
                  </a:tcPr>
                </a:tc>
                <a:tc>
                  <a:txBody>
                    <a:bodyPr/>
                    <a:lstStyle/>
                    <a:p>
                      <a:pPr marL="0" marR="0" algn="ctr">
                        <a:spcBef>
                          <a:spcPts val="0"/>
                        </a:spcBef>
                        <a:spcAft>
                          <a:spcPts val="0"/>
                        </a:spcAft>
                      </a:pPr>
                      <a:r>
                        <a:rPr lang="en-US" sz="1200" b="1" dirty="0">
                          <a:effectLst/>
                          <a:latin typeface="Trebuchet MS" panose="020B0603020202020204" pitchFamily="34" charset="0"/>
                        </a:rPr>
                        <a:t>$28</a:t>
                      </a:r>
                    </a:p>
                  </a:txBody>
                  <a:tcPr marL="58152" marR="58152" marT="0" marB="0" anchor="ctr">
                    <a:solidFill>
                      <a:srgbClr val="F9E8DB"/>
                    </a:solidFill>
                  </a:tcPr>
                </a:tc>
                <a:tc>
                  <a:txBody>
                    <a:bodyPr/>
                    <a:lstStyle/>
                    <a:p>
                      <a:pPr marL="0" marR="0" algn="ctr">
                        <a:spcBef>
                          <a:spcPts val="0"/>
                        </a:spcBef>
                        <a:spcAft>
                          <a:spcPts val="0"/>
                        </a:spcAft>
                      </a:pPr>
                      <a:r>
                        <a:rPr lang="en-US" sz="1200" b="1" dirty="0">
                          <a:effectLst/>
                          <a:latin typeface="Trebuchet MS" panose="020B0603020202020204" pitchFamily="34" charset="0"/>
                        </a:rPr>
                        <a:t>$28</a:t>
                      </a:r>
                    </a:p>
                  </a:txBody>
                  <a:tcPr marL="58152" marR="58152" marT="0" marB="0" anchor="ctr">
                    <a:solidFill>
                      <a:srgbClr val="F9E8DB"/>
                    </a:solidFill>
                  </a:tcPr>
                </a:tc>
                <a:tc>
                  <a:txBody>
                    <a:bodyPr/>
                    <a:lstStyle/>
                    <a:p>
                      <a:pPr marL="0" marR="0" algn="ctr">
                        <a:spcBef>
                          <a:spcPts val="0"/>
                        </a:spcBef>
                        <a:spcAft>
                          <a:spcPts val="0"/>
                        </a:spcAft>
                      </a:pPr>
                      <a:r>
                        <a:rPr lang="en-US" sz="1200" b="1" dirty="0">
                          <a:effectLst/>
                          <a:latin typeface="Trebuchet MS" panose="020B0603020202020204" pitchFamily="34" charset="0"/>
                          <a:ea typeface="Times New Roman" panose="02020603050405020304" pitchFamily="18" charset="0"/>
                          <a:cs typeface="Times New Roman" panose="02020603050405020304" pitchFamily="18" charset="0"/>
                        </a:rPr>
                        <a:t>$28</a:t>
                      </a:r>
                    </a:p>
                  </a:txBody>
                  <a:tcPr marL="58152" marR="58152" marT="0" marB="0" anchor="ctr">
                    <a:solidFill>
                      <a:srgbClr val="DEEAF6"/>
                    </a:solidFill>
                  </a:tcPr>
                </a:tc>
                <a:extLst>
                  <a:ext uri="{0D108BD9-81ED-4DB2-BD59-A6C34878D82A}">
                    <a16:rowId xmlns:a16="http://schemas.microsoft.com/office/drawing/2014/main" val="1468511858"/>
                  </a:ext>
                </a:extLst>
              </a:tr>
              <a:tr h="324918">
                <a:tc vMerge="1">
                  <a:txBody>
                    <a:bodyPr/>
                    <a:lstStyle/>
                    <a:p>
                      <a:endParaRPr lang="en-US"/>
                    </a:p>
                  </a:txBody>
                  <a:tcPr/>
                </a:tc>
                <a:tc>
                  <a:txBody>
                    <a:bodyPr/>
                    <a:lstStyle/>
                    <a:p>
                      <a:pPr marL="0" marR="0" algn="l">
                        <a:spcBef>
                          <a:spcPts val="0"/>
                        </a:spcBef>
                        <a:spcAft>
                          <a:spcPts val="0"/>
                        </a:spcAft>
                      </a:pPr>
                      <a:r>
                        <a:rPr lang="en-US" sz="1600" dirty="0">
                          <a:effectLst/>
                          <a:latin typeface="Segoe UI Semilight" panose="020B0402040204020203" pitchFamily="34" charset="0"/>
                          <a:cs typeface="Segoe UI Semilight" panose="020B0402040204020203" pitchFamily="34" charset="0"/>
                        </a:rPr>
                        <a:t>BUS PASS</a:t>
                      </a:r>
                    </a:p>
                  </a:txBody>
                  <a:tcPr marL="58152" marR="58152" marT="0" marB="0" anchor="ctr">
                    <a:solidFill>
                      <a:srgbClr val="DEEAF6"/>
                    </a:solidFill>
                  </a:tcPr>
                </a:tc>
                <a:tc>
                  <a:txBody>
                    <a:bodyPr/>
                    <a:lstStyle/>
                    <a:p>
                      <a:pPr marL="0" marR="0" algn="ctr">
                        <a:spcBef>
                          <a:spcPts val="0"/>
                        </a:spcBef>
                        <a:spcAft>
                          <a:spcPts val="0"/>
                        </a:spcAft>
                      </a:pPr>
                      <a:r>
                        <a:rPr lang="en-US" sz="1200" b="1" dirty="0">
                          <a:effectLst/>
                          <a:latin typeface="Trebuchet MS" panose="020B0603020202020204" pitchFamily="34" charset="0"/>
                        </a:rPr>
                        <a:t>$600</a:t>
                      </a:r>
                    </a:p>
                  </a:txBody>
                  <a:tcPr marL="58152" marR="58152" marT="0" marB="0" anchor="ctr">
                    <a:solidFill>
                      <a:srgbClr val="F9E8DB"/>
                    </a:solidFill>
                  </a:tcPr>
                </a:tc>
                <a:tc>
                  <a:txBody>
                    <a:bodyPr/>
                    <a:lstStyle/>
                    <a:p>
                      <a:pPr marL="0" marR="0" algn="ctr">
                        <a:spcBef>
                          <a:spcPts val="0"/>
                        </a:spcBef>
                        <a:spcAft>
                          <a:spcPts val="0"/>
                        </a:spcAft>
                      </a:pPr>
                      <a:r>
                        <a:rPr lang="en-US" sz="1200" b="1" dirty="0">
                          <a:effectLst/>
                          <a:latin typeface="Trebuchet MS" panose="020B0603020202020204" pitchFamily="34" charset="0"/>
                        </a:rPr>
                        <a:t>$600</a:t>
                      </a:r>
                    </a:p>
                  </a:txBody>
                  <a:tcPr marL="58152" marR="58152" marT="0" marB="0" anchor="ctr">
                    <a:solidFill>
                      <a:srgbClr val="F9E8DB"/>
                    </a:solidFill>
                  </a:tcPr>
                </a:tc>
                <a:tc>
                  <a:txBody>
                    <a:bodyPr/>
                    <a:lstStyle/>
                    <a:p>
                      <a:pPr marL="0" marR="0" algn="ctr">
                        <a:spcBef>
                          <a:spcPts val="0"/>
                        </a:spcBef>
                        <a:spcAft>
                          <a:spcPts val="0"/>
                        </a:spcAft>
                      </a:pPr>
                      <a:r>
                        <a:rPr lang="en-US" sz="1200" b="1" dirty="0">
                          <a:effectLst/>
                          <a:latin typeface="Trebuchet MS" panose="020B0603020202020204" pitchFamily="34" charset="0"/>
                          <a:ea typeface="Times New Roman" panose="02020603050405020304" pitchFamily="18" charset="0"/>
                          <a:cs typeface="Times New Roman" panose="02020603050405020304" pitchFamily="18" charset="0"/>
                        </a:rPr>
                        <a:t>$600</a:t>
                      </a:r>
                    </a:p>
                  </a:txBody>
                  <a:tcPr marL="58152" marR="58152" marT="0" marB="0" anchor="ctr">
                    <a:solidFill>
                      <a:srgbClr val="DEEAF6"/>
                    </a:solidFill>
                  </a:tcPr>
                </a:tc>
                <a:extLst>
                  <a:ext uri="{0D108BD9-81ED-4DB2-BD59-A6C34878D82A}">
                    <a16:rowId xmlns:a16="http://schemas.microsoft.com/office/drawing/2014/main" val="1920394913"/>
                  </a:ext>
                </a:extLst>
              </a:tr>
              <a:tr h="324918">
                <a:tc>
                  <a:txBody>
                    <a:bodyPr/>
                    <a:lstStyle/>
                    <a:p>
                      <a:pPr marL="0" marR="0" algn="ctr">
                        <a:spcBef>
                          <a:spcPts val="0"/>
                        </a:spcBef>
                        <a:spcAft>
                          <a:spcPts val="0"/>
                        </a:spcAft>
                      </a:pPr>
                      <a:endParaRPr lang="en-US" sz="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8152" marR="58152" marT="0" marB="0">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F5496"/>
                    </a:solidFill>
                  </a:tcPr>
                </a:tc>
                <a:tc>
                  <a:txBody>
                    <a:bodyPr/>
                    <a:lstStyle/>
                    <a:p>
                      <a:pPr marL="0" marR="0" algn="l">
                        <a:spcBef>
                          <a:spcPts val="0"/>
                        </a:spcBef>
                        <a:spcAft>
                          <a:spcPts val="0"/>
                        </a:spcAft>
                      </a:pPr>
                      <a:r>
                        <a:rPr lang="en-US" sz="1600" dirty="0">
                          <a:effectLst/>
                          <a:latin typeface="Segoe UI Semilight" panose="020B0402040204020203" pitchFamily="34" charset="0"/>
                          <a:cs typeface="Segoe UI Semilight" panose="020B0402040204020203" pitchFamily="34" charset="0"/>
                        </a:rPr>
                        <a:t>TRAVEL CHAPERONE</a:t>
                      </a:r>
                    </a:p>
                  </a:txBody>
                  <a:tcPr marL="58152" marR="58152" marT="0" marB="0" anchor="ctr">
                    <a:solidFill>
                      <a:srgbClr val="DEEAF6"/>
                    </a:solidFill>
                  </a:tcPr>
                </a:tc>
                <a:tc>
                  <a:txBody>
                    <a:bodyPr/>
                    <a:lstStyle/>
                    <a:p>
                      <a:pPr marL="0" marR="0" algn="ctr">
                        <a:spcBef>
                          <a:spcPts val="0"/>
                        </a:spcBef>
                        <a:spcAft>
                          <a:spcPts val="0"/>
                        </a:spcAft>
                      </a:pPr>
                      <a:r>
                        <a:rPr lang="en-US" sz="1200" b="1" dirty="0">
                          <a:effectLst/>
                          <a:latin typeface="Trebuchet MS" panose="020B0603020202020204" pitchFamily="34" charset="0"/>
                        </a:rPr>
                        <a:t>$516</a:t>
                      </a:r>
                    </a:p>
                  </a:txBody>
                  <a:tcPr marL="58152" marR="58152" marT="0" marB="0" anchor="ctr">
                    <a:solidFill>
                      <a:srgbClr val="F9E8DB"/>
                    </a:solidFill>
                  </a:tcPr>
                </a:tc>
                <a:tc>
                  <a:txBody>
                    <a:bodyPr/>
                    <a:lstStyle/>
                    <a:p>
                      <a:pPr marL="0" marR="0" algn="ctr">
                        <a:spcBef>
                          <a:spcPts val="0"/>
                        </a:spcBef>
                        <a:spcAft>
                          <a:spcPts val="0"/>
                        </a:spcAft>
                      </a:pPr>
                      <a:r>
                        <a:rPr lang="en-US" sz="1200" b="1" dirty="0">
                          <a:effectLst/>
                          <a:latin typeface="Trebuchet MS" panose="020B0603020202020204" pitchFamily="34" charset="0"/>
                          <a:ea typeface="Times New Roman" panose="02020603050405020304" pitchFamily="18" charset="0"/>
                          <a:cs typeface="Times New Roman" panose="02020603050405020304" pitchFamily="18" charset="0"/>
                        </a:rPr>
                        <a:t>$155</a:t>
                      </a:r>
                    </a:p>
                  </a:txBody>
                  <a:tcPr marL="58152" marR="58152" marT="0" marB="0" anchor="ctr">
                    <a:solidFill>
                      <a:srgbClr val="F9E8DB"/>
                    </a:solidFill>
                  </a:tcPr>
                </a:tc>
                <a:tc>
                  <a:txBody>
                    <a:bodyPr/>
                    <a:lstStyle/>
                    <a:p>
                      <a:pPr marL="0" marR="0" algn="ctr">
                        <a:spcBef>
                          <a:spcPts val="0"/>
                        </a:spcBef>
                        <a:spcAft>
                          <a:spcPts val="0"/>
                        </a:spcAft>
                      </a:pPr>
                      <a:r>
                        <a:rPr lang="en-US" sz="1200" b="1" dirty="0">
                          <a:effectLst/>
                          <a:latin typeface="Trebuchet MS" panose="020B0603020202020204" pitchFamily="34" charset="0"/>
                          <a:ea typeface="Times New Roman" panose="02020603050405020304" pitchFamily="18" charset="0"/>
                          <a:cs typeface="Times New Roman" panose="02020603050405020304" pitchFamily="18" charset="0"/>
                        </a:rPr>
                        <a:t>N/A</a:t>
                      </a:r>
                    </a:p>
                  </a:txBody>
                  <a:tcPr marL="58152" marR="58152" marT="0" marB="0" anchor="ctr">
                    <a:solidFill>
                      <a:srgbClr val="DEEAF6"/>
                    </a:solidFill>
                  </a:tcPr>
                </a:tc>
                <a:extLst>
                  <a:ext uri="{0D108BD9-81ED-4DB2-BD59-A6C34878D82A}">
                    <a16:rowId xmlns:a16="http://schemas.microsoft.com/office/drawing/2014/main" val="50739165"/>
                  </a:ext>
                </a:extLst>
              </a:tr>
              <a:tr h="324918">
                <a:tc>
                  <a:txBody>
                    <a:bodyPr/>
                    <a:lstStyle/>
                    <a:p>
                      <a:pPr marL="0" marR="0" algn="ctr">
                        <a:spcBef>
                          <a:spcPts val="0"/>
                        </a:spcBef>
                        <a:spcAft>
                          <a:spcPts val="0"/>
                        </a:spcAft>
                      </a:pPr>
                      <a:endParaRPr lang="en-US" sz="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8152" marR="58152" marT="0" marB="0">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F5496"/>
                    </a:solidFill>
                  </a:tcPr>
                </a:tc>
                <a:tc>
                  <a:txBody>
                    <a:bodyPr/>
                    <a:lstStyle/>
                    <a:p>
                      <a:pPr marL="0" marR="0" algn="l">
                        <a:spcBef>
                          <a:spcPts val="0"/>
                        </a:spcBef>
                        <a:spcAft>
                          <a:spcPts val="0"/>
                        </a:spcAft>
                      </a:pPr>
                      <a:r>
                        <a:rPr lang="en-US" sz="1600" dirty="0">
                          <a:effectLst/>
                          <a:latin typeface="Segoe UI Semilight" panose="020B0402040204020203" pitchFamily="34" charset="0"/>
                          <a:cs typeface="Segoe UI Semilight" panose="020B0402040204020203" pitchFamily="34" charset="0"/>
                        </a:rPr>
                        <a:t>SEASONAL TRAVEL</a:t>
                      </a:r>
                    </a:p>
                  </a:txBody>
                  <a:tcPr marL="58152" marR="58152" marT="0" marB="0" anchor="ctr">
                    <a:solidFill>
                      <a:srgbClr val="DEEAF6"/>
                    </a:solidFill>
                  </a:tcPr>
                </a:tc>
                <a:tc>
                  <a:txBody>
                    <a:bodyPr/>
                    <a:lstStyle/>
                    <a:p>
                      <a:pPr marL="0" marR="0" algn="ctr">
                        <a:spcBef>
                          <a:spcPts val="0"/>
                        </a:spcBef>
                        <a:spcAft>
                          <a:spcPts val="0"/>
                        </a:spcAft>
                      </a:pPr>
                      <a:r>
                        <a:rPr lang="en-US" sz="1200" b="1" dirty="0">
                          <a:effectLst/>
                          <a:latin typeface="Trebuchet MS" panose="020B0603020202020204" pitchFamily="34" charset="0"/>
                        </a:rPr>
                        <a:t>$4,725 Avg*</a:t>
                      </a:r>
                    </a:p>
                  </a:txBody>
                  <a:tcPr marL="58152" marR="58152" marT="0" marB="0" anchor="ctr">
                    <a:solidFill>
                      <a:srgbClr val="F9E8DB"/>
                    </a:solidFill>
                  </a:tcPr>
                </a:tc>
                <a:tc>
                  <a:txBody>
                    <a:bodyPr/>
                    <a:lstStyle/>
                    <a:p>
                      <a:pPr marL="0" marR="0" algn="ctr">
                        <a:spcBef>
                          <a:spcPts val="0"/>
                        </a:spcBef>
                        <a:spcAft>
                          <a:spcPts val="0"/>
                        </a:spcAft>
                      </a:pPr>
                      <a:r>
                        <a:rPr lang="en-US" sz="1200" b="1" dirty="0">
                          <a:effectLst/>
                          <a:latin typeface="Trebuchet MS" panose="020B0603020202020204" pitchFamily="34" charset="0"/>
                          <a:ea typeface="Times New Roman" panose="02020603050405020304" pitchFamily="18" charset="0"/>
                          <a:cs typeface="Times New Roman" panose="02020603050405020304" pitchFamily="18" charset="0"/>
                        </a:rPr>
                        <a:t>$1,238</a:t>
                      </a:r>
                    </a:p>
                  </a:txBody>
                  <a:tcPr marL="58152" marR="58152" marT="0" marB="0" anchor="ctr">
                    <a:solidFill>
                      <a:srgbClr val="F9E8DB"/>
                    </a:solidFill>
                  </a:tcPr>
                </a:tc>
                <a:tc>
                  <a:txBody>
                    <a:bodyPr/>
                    <a:lstStyle/>
                    <a:p>
                      <a:pPr marL="0" marR="0" algn="ctr">
                        <a:spcBef>
                          <a:spcPts val="0"/>
                        </a:spcBef>
                        <a:spcAft>
                          <a:spcPts val="0"/>
                        </a:spcAft>
                      </a:pPr>
                      <a:r>
                        <a:rPr lang="en-US" sz="1200" b="1" dirty="0">
                          <a:effectLst/>
                          <a:latin typeface="Trebuchet MS" panose="020B0603020202020204" pitchFamily="34" charset="0"/>
                          <a:ea typeface="Times New Roman" panose="02020603050405020304" pitchFamily="18" charset="0"/>
                          <a:cs typeface="Times New Roman" panose="02020603050405020304" pitchFamily="18" charset="0"/>
                        </a:rPr>
                        <a:t>$1,238</a:t>
                      </a:r>
                    </a:p>
                  </a:txBody>
                  <a:tcPr marL="58152" marR="58152" marT="0" marB="0" anchor="ctr">
                    <a:solidFill>
                      <a:srgbClr val="DEEAF6"/>
                    </a:solidFill>
                  </a:tcPr>
                </a:tc>
                <a:extLst>
                  <a:ext uri="{0D108BD9-81ED-4DB2-BD59-A6C34878D82A}">
                    <a16:rowId xmlns:a16="http://schemas.microsoft.com/office/drawing/2014/main" val="998786601"/>
                  </a:ext>
                </a:extLst>
              </a:tr>
              <a:tr h="274320">
                <a:tc>
                  <a:txBody>
                    <a:bodyPr/>
                    <a:lstStyle/>
                    <a:p>
                      <a:pPr marL="0" marR="0" algn="ctr">
                        <a:spcBef>
                          <a:spcPts val="0"/>
                        </a:spcBef>
                        <a:spcAft>
                          <a:spcPts val="0"/>
                        </a:spcAft>
                      </a:pPr>
                      <a:endParaRPr lang="en-US" sz="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8152" marR="58152" marT="0" marB="0">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F5496"/>
                    </a:solidFill>
                  </a:tcPr>
                </a:tc>
                <a:tc>
                  <a:txBody>
                    <a:bodyPr/>
                    <a:lstStyle/>
                    <a:p>
                      <a:pPr marL="0" marR="0" algn="l">
                        <a:spcBef>
                          <a:spcPts val="0"/>
                        </a:spcBef>
                        <a:spcAft>
                          <a:spcPts val="0"/>
                        </a:spcAft>
                      </a:pPr>
                      <a:r>
                        <a:rPr lang="en-US" sz="1800" dirty="0">
                          <a:effectLst/>
                          <a:latin typeface="Segoe UI Semilight" panose="020B0402040204020203" pitchFamily="34" charset="0"/>
                          <a:cs typeface="Segoe UI Semilight" panose="020B0402040204020203" pitchFamily="34" charset="0"/>
                        </a:rPr>
                        <a:t>TOTALS</a:t>
                      </a:r>
                    </a:p>
                  </a:txBody>
                  <a:tcPr marL="58152" marR="58152" marT="0" marB="0" anchor="ctr">
                    <a:solidFill>
                      <a:srgbClr val="BDD6EE"/>
                    </a:solidFill>
                  </a:tcPr>
                </a:tc>
                <a:tc>
                  <a:txBody>
                    <a:bodyPr/>
                    <a:lstStyle/>
                    <a:p>
                      <a:pPr marL="0" marR="0" algn="ctr">
                        <a:spcBef>
                          <a:spcPts val="0"/>
                        </a:spcBef>
                        <a:spcAft>
                          <a:spcPts val="0"/>
                        </a:spcAft>
                      </a:pPr>
                      <a:r>
                        <a:rPr lang="en-US" sz="1200" b="1" dirty="0">
                          <a:effectLst/>
                          <a:latin typeface="Trebuchet MS" panose="020B0603020202020204" pitchFamily="34" charset="0"/>
                        </a:rPr>
                        <a:t>$14,065</a:t>
                      </a:r>
                    </a:p>
                  </a:txBody>
                  <a:tcPr marL="58152" marR="58152" marT="0" marB="0" anchor="ctr">
                    <a:solidFill>
                      <a:srgbClr val="F8D7A6"/>
                    </a:solidFill>
                  </a:tcPr>
                </a:tc>
                <a:tc>
                  <a:txBody>
                    <a:bodyPr/>
                    <a:lstStyle/>
                    <a:p>
                      <a:pPr marL="0" marR="0" algn="ctr">
                        <a:spcBef>
                          <a:spcPts val="0"/>
                        </a:spcBef>
                        <a:spcAft>
                          <a:spcPts val="0"/>
                        </a:spcAft>
                      </a:pPr>
                      <a:r>
                        <a:rPr lang="en-US" sz="1200" b="1" dirty="0">
                          <a:effectLst/>
                          <a:latin typeface="Trebuchet MS" panose="020B0603020202020204" pitchFamily="34" charset="0"/>
                          <a:ea typeface="Times New Roman" panose="02020603050405020304" pitchFamily="18" charset="0"/>
                          <a:cs typeface="Times New Roman" panose="02020603050405020304" pitchFamily="18" charset="0"/>
                        </a:rPr>
                        <a:t>$10,217</a:t>
                      </a:r>
                    </a:p>
                  </a:txBody>
                  <a:tcPr marL="58152" marR="58152" marT="0" marB="0" anchor="ctr">
                    <a:solidFill>
                      <a:srgbClr val="F8D7A6"/>
                    </a:solidFill>
                  </a:tcPr>
                </a:tc>
                <a:tc>
                  <a:txBody>
                    <a:bodyPr/>
                    <a:lstStyle/>
                    <a:p>
                      <a:pPr marL="0" marR="0" algn="ctr">
                        <a:spcBef>
                          <a:spcPts val="0"/>
                        </a:spcBef>
                        <a:spcAft>
                          <a:spcPts val="0"/>
                        </a:spcAft>
                      </a:pPr>
                      <a:r>
                        <a:rPr lang="en-US" sz="1200" b="1" dirty="0">
                          <a:effectLst/>
                          <a:latin typeface="Trebuchet MS" panose="020B0603020202020204" pitchFamily="34" charset="0"/>
                          <a:ea typeface="Times New Roman" panose="02020603050405020304" pitchFamily="18" charset="0"/>
                          <a:cs typeface="Times New Roman" panose="02020603050405020304" pitchFamily="18" charset="0"/>
                        </a:rPr>
                        <a:t>$8,211 </a:t>
                      </a:r>
                    </a:p>
                  </a:txBody>
                  <a:tcPr marL="58152" marR="58152" marT="0" marB="0" anchor="ctr">
                    <a:solidFill>
                      <a:srgbClr val="BDD6EE"/>
                    </a:solidFill>
                  </a:tcPr>
                </a:tc>
                <a:extLst>
                  <a:ext uri="{0D108BD9-81ED-4DB2-BD59-A6C34878D82A}">
                    <a16:rowId xmlns:a16="http://schemas.microsoft.com/office/drawing/2014/main" val="621738839"/>
                  </a:ext>
                </a:extLst>
              </a:tr>
            </a:tbl>
          </a:graphicData>
        </a:graphic>
      </p:graphicFrame>
      <p:sp>
        <p:nvSpPr>
          <p:cNvPr id="18" name="Right Triangle 17"/>
          <p:cNvSpPr/>
          <p:nvPr/>
        </p:nvSpPr>
        <p:spPr>
          <a:xfrm rot="5400000">
            <a:off x="-1337818" y="427122"/>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3" name="TextBox 12">
            <a:extLst>
              <a:ext uri="{FF2B5EF4-FFF2-40B4-BE49-F238E27FC236}">
                <a16:creationId xmlns:a16="http://schemas.microsoft.com/office/drawing/2014/main" id="{704311A1-3D66-4FFD-8F1A-8BCA6E5779CE}"/>
              </a:ext>
            </a:extLst>
          </p:cNvPr>
          <p:cNvSpPr txBox="1"/>
          <p:nvPr/>
        </p:nvSpPr>
        <p:spPr>
          <a:xfrm>
            <a:off x="4343400" y="4654272"/>
            <a:ext cx="4800600" cy="507831"/>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spcBef>
                <a:spcPts val="0"/>
              </a:spcBef>
              <a:spcAft>
                <a:spcPts val="0"/>
              </a:spcAft>
            </a:pPr>
            <a:r>
              <a:rPr lang="en-US" sz="1000" dirty="0">
                <a:latin typeface="+mj-lt"/>
                <a:ea typeface="Calibri" panose="020F0502020204030204" pitchFamily="34" charset="0"/>
                <a:cs typeface="Segoe UI Semilight" panose="020B0402040204020203" pitchFamily="34" charset="0"/>
              </a:rPr>
              <a:t>Note: Administration of 5% is added to the total to support the coordination of accommodation services.</a:t>
            </a:r>
          </a:p>
          <a:p>
            <a:pPr>
              <a:spcBef>
                <a:spcPts val="0"/>
              </a:spcBef>
              <a:spcAft>
                <a:spcPts val="0"/>
              </a:spcAft>
            </a:pPr>
            <a:endParaRPr lang="en-US" sz="1000" dirty="0">
              <a:latin typeface="Segoe UI Semilight" panose="020B0402040204020203" pitchFamily="34" charset="0"/>
              <a:ea typeface="Calibri" panose="020F0502020204030204" pitchFamily="34" charset="0"/>
              <a:cs typeface="Segoe UI Semilight" panose="020B0402040204020203" pitchFamily="34" charset="0"/>
            </a:endParaRPr>
          </a:p>
        </p:txBody>
      </p:sp>
      <p:sp>
        <p:nvSpPr>
          <p:cNvPr id="15" name="TextBox 14">
            <a:extLst>
              <a:ext uri="{FF2B5EF4-FFF2-40B4-BE49-F238E27FC236}">
                <a16:creationId xmlns:a16="http://schemas.microsoft.com/office/drawing/2014/main" id="{C2F25BA6-1101-4DD4-9170-1F426323740B}"/>
              </a:ext>
            </a:extLst>
          </p:cNvPr>
          <p:cNvSpPr txBox="1"/>
          <p:nvPr/>
        </p:nvSpPr>
        <p:spPr>
          <a:xfrm>
            <a:off x="3681729" y="4028724"/>
            <a:ext cx="5505449" cy="258532"/>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1200" dirty="0">
                <a:latin typeface="Segoe UI Semibold" panose="020B0702040204020203" pitchFamily="34" charset="0"/>
                <a:ea typeface="Calibri" panose="020F0502020204030204" pitchFamily="34" charset="0"/>
                <a:cs typeface="Segoe UI Semibold" panose="020B0702040204020203" pitchFamily="34" charset="0"/>
              </a:rPr>
              <a:t>* The amount for remote communities may vary based on location</a:t>
            </a:r>
            <a:endParaRPr lang="en-US" sz="1200" dirty="0">
              <a:latin typeface="Segoe UI Semibold" panose="020B0702040204020203" pitchFamily="34" charset="0"/>
              <a:cs typeface="Segoe UI Semibold" panose="020B0702040204020203" pitchFamily="34" charset="0"/>
            </a:endParaRPr>
          </a:p>
        </p:txBody>
      </p:sp>
      <p:sp>
        <p:nvSpPr>
          <p:cNvPr id="5" name="AutoShape 3">
            <a:extLst>
              <a:ext uri="{FF2B5EF4-FFF2-40B4-BE49-F238E27FC236}">
                <a16:creationId xmlns:a16="http://schemas.microsoft.com/office/drawing/2014/main" id="{81E6502F-51FE-478A-BCD0-F8DD835FE6C2}"/>
              </a:ext>
            </a:extLst>
          </p:cNvPr>
          <p:cNvSpPr>
            <a:spLocks noChangeAspect="1" noChangeArrowheads="1" noTextEdit="1"/>
          </p:cNvSpPr>
          <p:nvPr/>
        </p:nvSpPr>
        <p:spPr bwMode="auto">
          <a:xfrm>
            <a:off x="590552" y="261920"/>
            <a:ext cx="8175625" cy="3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6" name="Rectangle 5">
            <a:extLst>
              <a:ext uri="{FF2B5EF4-FFF2-40B4-BE49-F238E27FC236}">
                <a16:creationId xmlns:a16="http://schemas.microsoft.com/office/drawing/2014/main" id="{00D34A70-D3D6-4DB9-BFF1-6B7E4EE00875}"/>
              </a:ext>
            </a:extLst>
          </p:cNvPr>
          <p:cNvSpPr>
            <a:spLocks noChangeArrowheads="1"/>
          </p:cNvSpPr>
          <p:nvPr/>
        </p:nvSpPr>
        <p:spPr bwMode="auto">
          <a:xfrm>
            <a:off x="3751264" y="141059"/>
            <a:ext cx="4995863" cy="563563"/>
          </a:xfrm>
          <a:prstGeom prst="rect">
            <a:avLst/>
          </a:prstGeom>
          <a:solidFill>
            <a:srgbClr val="2F54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7" name="Rectangle 6">
            <a:extLst>
              <a:ext uri="{FF2B5EF4-FFF2-40B4-BE49-F238E27FC236}">
                <a16:creationId xmlns:a16="http://schemas.microsoft.com/office/drawing/2014/main" id="{AE0D6088-E688-45B3-9D68-A91ACB9AF7EF}"/>
              </a:ext>
            </a:extLst>
          </p:cNvPr>
          <p:cNvSpPr>
            <a:spLocks noChangeArrowheads="1"/>
          </p:cNvSpPr>
          <p:nvPr/>
        </p:nvSpPr>
        <p:spPr bwMode="auto">
          <a:xfrm>
            <a:off x="3761583" y="708698"/>
            <a:ext cx="1858963" cy="634312"/>
          </a:xfrm>
          <a:prstGeom prst="rect">
            <a:avLst/>
          </a:prstGeom>
          <a:solidFill>
            <a:srgbClr val="FFBC79"/>
          </a:solidFill>
          <a:ln>
            <a:noFill/>
          </a:ln>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8" name="Rectangle 7">
            <a:extLst>
              <a:ext uri="{FF2B5EF4-FFF2-40B4-BE49-F238E27FC236}">
                <a16:creationId xmlns:a16="http://schemas.microsoft.com/office/drawing/2014/main" id="{73B08AFB-054B-44D8-A7E9-5122F8031919}"/>
              </a:ext>
            </a:extLst>
          </p:cNvPr>
          <p:cNvSpPr>
            <a:spLocks noChangeArrowheads="1"/>
          </p:cNvSpPr>
          <p:nvPr/>
        </p:nvSpPr>
        <p:spPr bwMode="auto">
          <a:xfrm>
            <a:off x="5623436" y="706208"/>
            <a:ext cx="1699704" cy="636549"/>
          </a:xfrm>
          <a:prstGeom prst="rect">
            <a:avLst/>
          </a:prstGeom>
          <a:solidFill>
            <a:srgbClr val="FFBC79"/>
          </a:solidFill>
          <a:ln>
            <a:noFill/>
          </a:ln>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endParaRPr lang="en-US" dirty="0"/>
          </a:p>
        </p:txBody>
      </p:sp>
      <p:sp>
        <p:nvSpPr>
          <p:cNvPr id="9" name="Rectangle 8">
            <a:extLst>
              <a:ext uri="{FF2B5EF4-FFF2-40B4-BE49-F238E27FC236}">
                <a16:creationId xmlns:a16="http://schemas.microsoft.com/office/drawing/2014/main" id="{BB9975F9-A588-44AC-B614-957DD8C8CF67}"/>
              </a:ext>
            </a:extLst>
          </p:cNvPr>
          <p:cNvSpPr>
            <a:spLocks noChangeArrowheads="1"/>
          </p:cNvSpPr>
          <p:nvPr/>
        </p:nvSpPr>
        <p:spPr bwMode="auto">
          <a:xfrm>
            <a:off x="7319965" y="711765"/>
            <a:ext cx="1433513" cy="642357"/>
          </a:xfrm>
          <a:prstGeom prst="rect">
            <a:avLst/>
          </a:prstGeom>
          <a:solidFill>
            <a:srgbClr val="BDD6E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1" name="Rectangle 10">
            <a:extLst>
              <a:ext uri="{FF2B5EF4-FFF2-40B4-BE49-F238E27FC236}">
                <a16:creationId xmlns:a16="http://schemas.microsoft.com/office/drawing/2014/main" id="{90A46C62-1B1D-4D80-8088-93903AAEA2CE}"/>
              </a:ext>
            </a:extLst>
          </p:cNvPr>
          <p:cNvSpPr>
            <a:spLocks noChangeArrowheads="1"/>
          </p:cNvSpPr>
          <p:nvPr/>
        </p:nvSpPr>
        <p:spPr bwMode="auto">
          <a:xfrm>
            <a:off x="809167" y="1352534"/>
            <a:ext cx="2952416" cy="325438"/>
          </a:xfrm>
          <a:prstGeom prst="rect">
            <a:avLst/>
          </a:prstGeom>
          <a:solidFill>
            <a:srgbClr val="DEEA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4" name="Rectangle 11">
            <a:extLst>
              <a:ext uri="{FF2B5EF4-FFF2-40B4-BE49-F238E27FC236}">
                <a16:creationId xmlns:a16="http://schemas.microsoft.com/office/drawing/2014/main" id="{B5B86926-378B-480C-8343-AF8421A8E8D4}"/>
              </a:ext>
            </a:extLst>
          </p:cNvPr>
          <p:cNvSpPr>
            <a:spLocks noChangeArrowheads="1"/>
          </p:cNvSpPr>
          <p:nvPr/>
        </p:nvSpPr>
        <p:spPr bwMode="auto">
          <a:xfrm>
            <a:off x="3788906" y="1366820"/>
            <a:ext cx="1858963" cy="295275"/>
          </a:xfrm>
          <a:prstGeom prst="rect">
            <a:avLst/>
          </a:prstGeom>
          <a:solidFill>
            <a:srgbClr val="F9E8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6" name="Rectangle 12">
            <a:extLst>
              <a:ext uri="{FF2B5EF4-FFF2-40B4-BE49-F238E27FC236}">
                <a16:creationId xmlns:a16="http://schemas.microsoft.com/office/drawing/2014/main" id="{DF0C80AB-E661-4A32-B838-2EE30548E2A5}"/>
              </a:ext>
            </a:extLst>
          </p:cNvPr>
          <p:cNvSpPr>
            <a:spLocks noChangeArrowheads="1"/>
          </p:cNvSpPr>
          <p:nvPr/>
        </p:nvSpPr>
        <p:spPr bwMode="auto">
          <a:xfrm>
            <a:off x="5616576" y="1354120"/>
            <a:ext cx="1703388" cy="323850"/>
          </a:xfrm>
          <a:prstGeom prst="rect">
            <a:avLst/>
          </a:prstGeom>
          <a:solidFill>
            <a:srgbClr val="F9E8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7" name="Rectangle 13">
            <a:extLst>
              <a:ext uri="{FF2B5EF4-FFF2-40B4-BE49-F238E27FC236}">
                <a16:creationId xmlns:a16="http://schemas.microsoft.com/office/drawing/2014/main" id="{30E15F4E-B7BF-4F2F-827F-FBD6DF91CBEB}"/>
              </a:ext>
            </a:extLst>
          </p:cNvPr>
          <p:cNvSpPr>
            <a:spLocks noChangeArrowheads="1"/>
          </p:cNvSpPr>
          <p:nvPr/>
        </p:nvSpPr>
        <p:spPr bwMode="auto">
          <a:xfrm>
            <a:off x="7319965" y="1354120"/>
            <a:ext cx="1433513" cy="323850"/>
          </a:xfrm>
          <a:prstGeom prst="rect">
            <a:avLst/>
          </a:prstGeom>
          <a:solidFill>
            <a:srgbClr val="DEEA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9" name="Rectangle 14">
            <a:extLst>
              <a:ext uri="{FF2B5EF4-FFF2-40B4-BE49-F238E27FC236}">
                <a16:creationId xmlns:a16="http://schemas.microsoft.com/office/drawing/2014/main" id="{2B18A9A8-271B-457B-A135-FFA669983F43}"/>
              </a:ext>
            </a:extLst>
          </p:cNvPr>
          <p:cNvSpPr>
            <a:spLocks noChangeArrowheads="1"/>
          </p:cNvSpPr>
          <p:nvPr/>
        </p:nvSpPr>
        <p:spPr bwMode="auto">
          <a:xfrm>
            <a:off x="809167" y="1677971"/>
            <a:ext cx="2979738" cy="325438"/>
          </a:xfrm>
          <a:prstGeom prst="rect">
            <a:avLst/>
          </a:prstGeom>
          <a:solidFill>
            <a:srgbClr val="DEEA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0" name="Rectangle 15">
            <a:extLst>
              <a:ext uri="{FF2B5EF4-FFF2-40B4-BE49-F238E27FC236}">
                <a16:creationId xmlns:a16="http://schemas.microsoft.com/office/drawing/2014/main" id="{12A32AC5-EC97-448D-A3F4-3ED208C5439C}"/>
              </a:ext>
            </a:extLst>
          </p:cNvPr>
          <p:cNvSpPr>
            <a:spLocks noChangeArrowheads="1"/>
          </p:cNvSpPr>
          <p:nvPr/>
        </p:nvSpPr>
        <p:spPr bwMode="auto">
          <a:xfrm>
            <a:off x="3757615" y="1677971"/>
            <a:ext cx="1858963" cy="325438"/>
          </a:xfrm>
          <a:prstGeom prst="rect">
            <a:avLst/>
          </a:prstGeom>
          <a:solidFill>
            <a:srgbClr val="F9E8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1" name="Rectangle 16">
            <a:extLst>
              <a:ext uri="{FF2B5EF4-FFF2-40B4-BE49-F238E27FC236}">
                <a16:creationId xmlns:a16="http://schemas.microsoft.com/office/drawing/2014/main" id="{A19945C9-F391-4C82-A3AB-ED7F54E779D2}"/>
              </a:ext>
            </a:extLst>
          </p:cNvPr>
          <p:cNvSpPr>
            <a:spLocks noChangeArrowheads="1"/>
          </p:cNvSpPr>
          <p:nvPr/>
        </p:nvSpPr>
        <p:spPr bwMode="auto">
          <a:xfrm>
            <a:off x="5616576" y="1677971"/>
            <a:ext cx="1703388" cy="325438"/>
          </a:xfrm>
          <a:prstGeom prst="rect">
            <a:avLst/>
          </a:prstGeom>
          <a:solidFill>
            <a:srgbClr val="F9E8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2" name="Rectangle 17">
            <a:extLst>
              <a:ext uri="{FF2B5EF4-FFF2-40B4-BE49-F238E27FC236}">
                <a16:creationId xmlns:a16="http://schemas.microsoft.com/office/drawing/2014/main" id="{789D9CCC-DC1E-4FB9-B1C0-B059C123F253}"/>
              </a:ext>
            </a:extLst>
          </p:cNvPr>
          <p:cNvSpPr>
            <a:spLocks noChangeArrowheads="1"/>
          </p:cNvSpPr>
          <p:nvPr/>
        </p:nvSpPr>
        <p:spPr bwMode="auto">
          <a:xfrm>
            <a:off x="7319965" y="1677971"/>
            <a:ext cx="1433513" cy="325438"/>
          </a:xfrm>
          <a:prstGeom prst="rect">
            <a:avLst/>
          </a:prstGeom>
          <a:solidFill>
            <a:srgbClr val="DEEA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3" name="Rectangle 18">
            <a:extLst>
              <a:ext uri="{FF2B5EF4-FFF2-40B4-BE49-F238E27FC236}">
                <a16:creationId xmlns:a16="http://schemas.microsoft.com/office/drawing/2014/main" id="{297CFB45-DA89-45F5-9B05-CBED57841DC2}"/>
              </a:ext>
            </a:extLst>
          </p:cNvPr>
          <p:cNvSpPr>
            <a:spLocks noChangeArrowheads="1"/>
          </p:cNvSpPr>
          <p:nvPr/>
        </p:nvSpPr>
        <p:spPr bwMode="auto">
          <a:xfrm>
            <a:off x="809167" y="2003409"/>
            <a:ext cx="2979738" cy="325438"/>
          </a:xfrm>
          <a:prstGeom prst="rect">
            <a:avLst/>
          </a:prstGeom>
          <a:solidFill>
            <a:srgbClr val="DEEA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4" name="Rectangle 19">
            <a:extLst>
              <a:ext uri="{FF2B5EF4-FFF2-40B4-BE49-F238E27FC236}">
                <a16:creationId xmlns:a16="http://schemas.microsoft.com/office/drawing/2014/main" id="{DBA2C95C-B3F6-4AF2-90BF-E9F30DF0E6E5}"/>
              </a:ext>
            </a:extLst>
          </p:cNvPr>
          <p:cNvSpPr>
            <a:spLocks noChangeArrowheads="1"/>
          </p:cNvSpPr>
          <p:nvPr/>
        </p:nvSpPr>
        <p:spPr bwMode="auto">
          <a:xfrm>
            <a:off x="3757615" y="2003409"/>
            <a:ext cx="1858963" cy="325438"/>
          </a:xfrm>
          <a:prstGeom prst="rect">
            <a:avLst/>
          </a:prstGeom>
          <a:solidFill>
            <a:srgbClr val="F9E8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5" name="Rectangle 20">
            <a:extLst>
              <a:ext uri="{FF2B5EF4-FFF2-40B4-BE49-F238E27FC236}">
                <a16:creationId xmlns:a16="http://schemas.microsoft.com/office/drawing/2014/main" id="{D9527BD2-1607-4CDE-A19B-E05ABFC47F51}"/>
              </a:ext>
            </a:extLst>
          </p:cNvPr>
          <p:cNvSpPr>
            <a:spLocks noChangeArrowheads="1"/>
          </p:cNvSpPr>
          <p:nvPr/>
        </p:nvSpPr>
        <p:spPr bwMode="auto">
          <a:xfrm>
            <a:off x="5616576" y="2003409"/>
            <a:ext cx="1703388" cy="325438"/>
          </a:xfrm>
          <a:prstGeom prst="rect">
            <a:avLst/>
          </a:prstGeom>
          <a:solidFill>
            <a:srgbClr val="F9E8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6" name="Rectangle 21">
            <a:extLst>
              <a:ext uri="{FF2B5EF4-FFF2-40B4-BE49-F238E27FC236}">
                <a16:creationId xmlns:a16="http://schemas.microsoft.com/office/drawing/2014/main" id="{CE0CBCB4-EC6E-4FD6-B551-82DA039A3EB6}"/>
              </a:ext>
            </a:extLst>
          </p:cNvPr>
          <p:cNvSpPr>
            <a:spLocks noChangeArrowheads="1"/>
          </p:cNvSpPr>
          <p:nvPr/>
        </p:nvSpPr>
        <p:spPr bwMode="auto">
          <a:xfrm>
            <a:off x="7319965" y="2003409"/>
            <a:ext cx="1433513" cy="325438"/>
          </a:xfrm>
          <a:prstGeom prst="rect">
            <a:avLst/>
          </a:prstGeom>
          <a:solidFill>
            <a:srgbClr val="DEEA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7" name="Rectangle 22">
            <a:extLst>
              <a:ext uri="{FF2B5EF4-FFF2-40B4-BE49-F238E27FC236}">
                <a16:creationId xmlns:a16="http://schemas.microsoft.com/office/drawing/2014/main" id="{424C8338-BB01-40BC-A195-F63BAACD2A32}"/>
              </a:ext>
            </a:extLst>
          </p:cNvPr>
          <p:cNvSpPr>
            <a:spLocks noChangeArrowheads="1"/>
          </p:cNvSpPr>
          <p:nvPr/>
        </p:nvSpPr>
        <p:spPr bwMode="auto">
          <a:xfrm>
            <a:off x="809167" y="2328845"/>
            <a:ext cx="2979738" cy="323850"/>
          </a:xfrm>
          <a:prstGeom prst="rect">
            <a:avLst/>
          </a:prstGeom>
          <a:solidFill>
            <a:srgbClr val="DEEA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8" name="Rectangle 23">
            <a:extLst>
              <a:ext uri="{FF2B5EF4-FFF2-40B4-BE49-F238E27FC236}">
                <a16:creationId xmlns:a16="http://schemas.microsoft.com/office/drawing/2014/main" id="{40C8BA9D-A8AF-421C-BB39-FC7A69745777}"/>
              </a:ext>
            </a:extLst>
          </p:cNvPr>
          <p:cNvSpPr>
            <a:spLocks noChangeArrowheads="1"/>
          </p:cNvSpPr>
          <p:nvPr/>
        </p:nvSpPr>
        <p:spPr bwMode="auto">
          <a:xfrm>
            <a:off x="3757615" y="2328845"/>
            <a:ext cx="1858963" cy="323850"/>
          </a:xfrm>
          <a:prstGeom prst="rect">
            <a:avLst/>
          </a:prstGeom>
          <a:solidFill>
            <a:srgbClr val="F9E8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9" name="Rectangle 24">
            <a:extLst>
              <a:ext uri="{FF2B5EF4-FFF2-40B4-BE49-F238E27FC236}">
                <a16:creationId xmlns:a16="http://schemas.microsoft.com/office/drawing/2014/main" id="{1E8E0FE4-A492-406B-B2DB-7D3FCB671D70}"/>
              </a:ext>
            </a:extLst>
          </p:cNvPr>
          <p:cNvSpPr>
            <a:spLocks noChangeArrowheads="1"/>
          </p:cNvSpPr>
          <p:nvPr/>
        </p:nvSpPr>
        <p:spPr bwMode="auto">
          <a:xfrm>
            <a:off x="5616576" y="2328846"/>
            <a:ext cx="1703388" cy="325438"/>
          </a:xfrm>
          <a:prstGeom prst="rect">
            <a:avLst/>
          </a:prstGeom>
          <a:solidFill>
            <a:srgbClr val="F9E8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0" name="Rectangle 25">
            <a:extLst>
              <a:ext uri="{FF2B5EF4-FFF2-40B4-BE49-F238E27FC236}">
                <a16:creationId xmlns:a16="http://schemas.microsoft.com/office/drawing/2014/main" id="{8A83ABC6-6803-4945-B17C-EF9B73B7B073}"/>
              </a:ext>
            </a:extLst>
          </p:cNvPr>
          <p:cNvSpPr>
            <a:spLocks noChangeArrowheads="1"/>
          </p:cNvSpPr>
          <p:nvPr/>
        </p:nvSpPr>
        <p:spPr bwMode="auto">
          <a:xfrm>
            <a:off x="7319965" y="2328846"/>
            <a:ext cx="1433513" cy="325438"/>
          </a:xfrm>
          <a:prstGeom prst="rect">
            <a:avLst/>
          </a:prstGeom>
          <a:solidFill>
            <a:srgbClr val="DEEA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1" name="Rectangle 26">
            <a:extLst>
              <a:ext uri="{FF2B5EF4-FFF2-40B4-BE49-F238E27FC236}">
                <a16:creationId xmlns:a16="http://schemas.microsoft.com/office/drawing/2014/main" id="{50EDA3AD-54F8-4B90-890C-6CC55419A795}"/>
              </a:ext>
            </a:extLst>
          </p:cNvPr>
          <p:cNvSpPr>
            <a:spLocks noChangeArrowheads="1"/>
          </p:cNvSpPr>
          <p:nvPr/>
        </p:nvSpPr>
        <p:spPr bwMode="auto">
          <a:xfrm>
            <a:off x="809167" y="2652696"/>
            <a:ext cx="2979738" cy="325438"/>
          </a:xfrm>
          <a:prstGeom prst="rect">
            <a:avLst/>
          </a:prstGeom>
          <a:solidFill>
            <a:srgbClr val="DEEA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2" name="Rectangle 27">
            <a:extLst>
              <a:ext uri="{FF2B5EF4-FFF2-40B4-BE49-F238E27FC236}">
                <a16:creationId xmlns:a16="http://schemas.microsoft.com/office/drawing/2014/main" id="{DAB8B7F0-D334-4661-ACFC-C275B8FCF725}"/>
              </a:ext>
            </a:extLst>
          </p:cNvPr>
          <p:cNvSpPr>
            <a:spLocks noChangeArrowheads="1"/>
          </p:cNvSpPr>
          <p:nvPr/>
        </p:nvSpPr>
        <p:spPr bwMode="auto">
          <a:xfrm>
            <a:off x="3757615" y="2652696"/>
            <a:ext cx="1858963" cy="325438"/>
          </a:xfrm>
          <a:prstGeom prst="rect">
            <a:avLst/>
          </a:prstGeom>
          <a:solidFill>
            <a:srgbClr val="F9E8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4" name="Rectangle 28">
            <a:extLst>
              <a:ext uri="{FF2B5EF4-FFF2-40B4-BE49-F238E27FC236}">
                <a16:creationId xmlns:a16="http://schemas.microsoft.com/office/drawing/2014/main" id="{18D62185-3D12-4C49-ADE3-01279F900195}"/>
              </a:ext>
            </a:extLst>
          </p:cNvPr>
          <p:cNvSpPr>
            <a:spLocks noChangeArrowheads="1"/>
          </p:cNvSpPr>
          <p:nvPr/>
        </p:nvSpPr>
        <p:spPr bwMode="auto">
          <a:xfrm>
            <a:off x="5616576" y="2654283"/>
            <a:ext cx="1703388" cy="323850"/>
          </a:xfrm>
          <a:prstGeom prst="rect">
            <a:avLst/>
          </a:prstGeom>
          <a:solidFill>
            <a:srgbClr val="F9E8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5" name="Rectangle 29">
            <a:extLst>
              <a:ext uri="{FF2B5EF4-FFF2-40B4-BE49-F238E27FC236}">
                <a16:creationId xmlns:a16="http://schemas.microsoft.com/office/drawing/2014/main" id="{DE2D24A7-9E39-4340-A42B-EF46692F14D4}"/>
              </a:ext>
            </a:extLst>
          </p:cNvPr>
          <p:cNvSpPr>
            <a:spLocks noChangeArrowheads="1"/>
          </p:cNvSpPr>
          <p:nvPr/>
        </p:nvSpPr>
        <p:spPr bwMode="auto">
          <a:xfrm>
            <a:off x="7319965" y="2654283"/>
            <a:ext cx="1433513" cy="323850"/>
          </a:xfrm>
          <a:prstGeom prst="rect">
            <a:avLst/>
          </a:prstGeom>
          <a:solidFill>
            <a:srgbClr val="DEEA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7" name="Rectangle 31">
            <a:extLst>
              <a:ext uri="{FF2B5EF4-FFF2-40B4-BE49-F238E27FC236}">
                <a16:creationId xmlns:a16="http://schemas.microsoft.com/office/drawing/2014/main" id="{333C554A-633D-4CEB-B3A6-F0831F725310}"/>
              </a:ext>
            </a:extLst>
          </p:cNvPr>
          <p:cNvSpPr>
            <a:spLocks noChangeArrowheads="1"/>
          </p:cNvSpPr>
          <p:nvPr/>
        </p:nvSpPr>
        <p:spPr bwMode="auto">
          <a:xfrm>
            <a:off x="777876" y="2978133"/>
            <a:ext cx="2979738" cy="325438"/>
          </a:xfrm>
          <a:prstGeom prst="rect">
            <a:avLst/>
          </a:prstGeom>
          <a:solidFill>
            <a:srgbClr val="DEEA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8" name="Rectangle 32">
            <a:extLst>
              <a:ext uri="{FF2B5EF4-FFF2-40B4-BE49-F238E27FC236}">
                <a16:creationId xmlns:a16="http://schemas.microsoft.com/office/drawing/2014/main" id="{6B3BE344-BE9D-4D10-80CE-0AF195D4F4A3}"/>
              </a:ext>
            </a:extLst>
          </p:cNvPr>
          <p:cNvSpPr>
            <a:spLocks noChangeArrowheads="1"/>
          </p:cNvSpPr>
          <p:nvPr/>
        </p:nvSpPr>
        <p:spPr bwMode="auto">
          <a:xfrm>
            <a:off x="3757615" y="2978133"/>
            <a:ext cx="1858963" cy="325438"/>
          </a:xfrm>
          <a:prstGeom prst="rect">
            <a:avLst/>
          </a:prstGeom>
          <a:solidFill>
            <a:srgbClr val="F9E8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9" name="Rectangle 33">
            <a:extLst>
              <a:ext uri="{FF2B5EF4-FFF2-40B4-BE49-F238E27FC236}">
                <a16:creationId xmlns:a16="http://schemas.microsoft.com/office/drawing/2014/main" id="{6140D171-FC7B-4BE1-9578-5D9C7733056A}"/>
              </a:ext>
            </a:extLst>
          </p:cNvPr>
          <p:cNvSpPr>
            <a:spLocks noChangeArrowheads="1"/>
          </p:cNvSpPr>
          <p:nvPr/>
        </p:nvSpPr>
        <p:spPr bwMode="auto">
          <a:xfrm>
            <a:off x="5616576" y="2978133"/>
            <a:ext cx="1703388" cy="325438"/>
          </a:xfrm>
          <a:prstGeom prst="rect">
            <a:avLst/>
          </a:prstGeom>
          <a:solidFill>
            <a:srgbClr val="F9E8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40" name="Rectangle 34">
            <a:extLst>
              <a:ext uri="{FF2B5EF4-FFF2-40B4-BE49-F238E27FC236}">
                <a16:creationId xmlns:a16="http://schemas.microsoft.com/office/drawing/2014/main" id="{9B7C2F84-1D9D-49B2-B370-312CE4D41B04}"/>
              </a:ext>
            </a:extLst>
          </p:cNvPr>
          <p:cNvSpPr>
            <a:spLocks noChangeArrowheads="1"/>
          </p:cNvSpPr>
          <p:nvPr/>
        </p:nvSpPr>
        <p:spPr bwMode="auto">
          <a:xfrm>
            <a:off x="7319965" y="2978133"/>
            <a:ext cx="1433513" cy="325438"/>
          </a:xfrm>
          <a:prstGeom prst="rect">
            <a:avLst/>
          </a:prstGeom>
          <a:solidFill>
            <a:srgbClr val="DEEA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42" name="Rectangle 36">
            <a:extLst>
              <a:ext uri="{FF2B5EF4-FFF2-40B4-BE49-F238E27FC236}">
                <a16:creationId xmlns:a16="http://schemas.microsoft.com/office/drawing/2014/main" id="{D09E8254-0359-416E-8782-F744FD3452C9}"/>
              </a:ext>
            </a:extLst>
          </p:cNvPr>
          <p:cNvSpPr>
            <a:spLocks noChangeArrowheads="1"/>
          </p:cNvSpPr>
          <p:nvPr/>
        </p:nvSpPr>
        <p:spPr bwMode="auto">
          <a:xfrm>
            <a:off x="777876" y="3303570"/>
            <a:ext cx="2979738" cy="325438"/>
          </a:xfrm>
          <a:prstGeom prst="rect">
            <a:avLst/>
          </a:prstGeom>
          <a:solidFill>
            <a:srgbClr val="DEEA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43" name="Rectangle 37">
            <a:extLst>
              <a:ext uri="{FF2B5EF4-FFF2-40B4-BE49-F238E27FC236}">
                <a16:creationId xmlns:a16="http://schemas.microsoft.com/office/drawing/2014/main" id="{7002EC38-EF2A-4F63-849E-EACE7FE9AF0F}"/>
              </a:ext>
            </a:extLst>
          </p:cNvPr>
          <p:cNvSpPr>
            <a:spLocks noChangeArrowheads="1"/>
          </p:cNvSpPr>
          <p:nvPr/>
        </p:nvSpPr>
        <p:spPr bwMode="auto">
          <a:xfrm>
            <a:off x="3757615" y="3303570"/>
            <a:ext cx="1858963" cy="325438"/>
          </a:xfrm>
          <a:prstGeom prst="rect">
            <a:avLst/>
          </a:prstGeom>
          <a:solidFill>
            <a:srgbClr val="F9E8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44" name="Rectangle 38">
            <a:extLst>
              <a:ext uri="{FF2B5EF4-FFF2-40B4-BE49-F238E27FC236}">
                <a16:creationId xmlns:a16="http://schemas.microsoft.com/office/drawing/2014/main" id="{C3567B21-AEDC-42D9-B9CD-982A0DE65AAB}"/>
              </a:ext>
            </a:extLst>
          </p:cNvPr>
          <p:cNvSpPr>
            <a:spLocks noChangeArrowheads="1"/>
          </p:cNvSpPr>
          <p:nvPr/>
        </p:nvSpPr>
        <p:spPr bwMode="auto">
          <a:xfrm>
            <a:off x="5616576" y="3303570"/>
            <a:ext cx="1703388" cy="325438"/>
          </a:xfrm>
          <a:prstGeom prst="rect">
            <a:avLst/>
          </a:prstGeom>
          <a:solidFill>
            <a:srgbClr val="F9E8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45" name="Rectangle 39">
            <a:extLst>
              <a:ext uri="{FF2B5EF4-FFF2-40B4-BE49-F238E27FC236}">
                <a16:creationId xmlns:a16="http://schemas.microsoft.com/office/drawing/2014/main" id="{B102F4C4-4892-40F4-800F-817D2F765D10}"/>
              </a:ext>
            </a:extLst>
          </p:cNvPr>
          <p:cNvSpPr>
            <a:spLocks noChangeArrowheads="1"/>
          </p:cNvSpPr>
          <p:nvPr/>
        </p:nvSpPr>
        <p:spPr bwMode="auto">
          <a:xfrm>
            <a:off x="7319965" y="3303570"/>
            <a:ext cx="1433513" cy="325438"/>
          </a:xfrm>
          <a:prstGeom prst="rect">
            <a:avLst/>
          </a:prstGeom>
          <a:solidFill>
            <a:srgbClr val="DEEA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46" name="Rectangle 40">
            <a:extLst>
              <a:ext uri="{FF2B5EF4-FFF2-40B4-BE49-F238E27FC236}">
                <a16:creationId xmlns:a16="http://schemas.microsoft.com/office/drawing/2014/main" id="{A7DB1A11-55C2-4406-A892-907EF4F6FB92}"/>
              </a:ext>
            </a:extLst>
          </p:cNvPr>
          <p:cNvSpPr>
            <a:spLocks noChangeArrowheads="1"/>
          </p:cNvSpPr>
          <p:nvPr/>
        </p:nvSpPr>
        <p:spPr bwMode="auto">
          <a:xfrm>
            <a:off x="598489" y="3629008"/>
            <a:ext cx="179388" cy="274638"/>
          </a:xfrm>
          <a:prstGeom prst="rect">
            <a:avLst/>
          </a:prstGeom>
          <a:solidFill>
            <a:srgbClr val="2F54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47" name="Rectangle 41">
            <a:extLst>
              <a:ext uri="{FF2B5EF4-FFF2-40B4-BE49-F238E27FC236}">
                <a16:creationId xmlns:a16="http://schemas.microsoft.com/office/drawing/2014/main" id="{B5121802-55E8-4EA1-86E9-875C0C1A1E19}"/>
              </a:ext>
            </a:extLst>
          </p:cNvPr>
          <p:cNvSpPr>
            <a:spLocks noChangeArrowheads="1"/>
          </p:cNvSpPr>
          <p:nvPr/>
        </p:nvSpPr>
        <p:spPr bwMode="auto">
          <a:xfrm>
            <a:off x="777876" y="3629008"/>
            <a:ext cx="2979738" cy="274638"/>
          </a:xfrm>
          <a:prstGeom prst="rect">
            <a:avLst/>
          </a:prstGeom>
          <a:solidFill>
            <a:srgbClr val="BDD6E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48" name="Rectangle 42">
            <a:extLst>
              <a:ext uri="{FF2B5EF4-FFF2-40B4-BE49-F238E27FC236}">
                <a16:creationId xmlns:a16="http://schemas.microsoft.com/office/drawing/2014/main" id="{14B9BE25-A5D5-48A3-8ABD-A2071968F82A}"/>
              </a:ext>
            </a:extLst>
          </p:cNvPr>
          <p:cNvSpPr>
            <a:spLocks noChangeArrowheads="1"/>
          </p:cNvSpPr>
          <p:nvPr/>
        </p:nvSpPr>
        <p:spPr bwMode="auto">
          <a:xfrm>
            <a:off x="3757615" y="3629008"/>
            <a:ext cx="1858963" cy="274638"/>
          </a:xfrm>
          <a:prstGeom prst="rect">
            <a:avLst/>
          </a:prstGeom>
          <a:solidFill>
            <a:srgbClr val="F8D7A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49" name="Rectangle 43">
            <a:extLst>
              <a:ext uri="{FF2B5EF4-FFF2-40B4-BE49-F238E27FC236}">
                <a16:creationId xmlns:a16="http://schemas.microsoft.com/office/drawing/2014/main" id="{D188EE67-A084-468A-804B-C9298114F65E}"/>
              </a:ext>
            </a:extLst>
          </p:cNvPr>
          <p:cNvSpPr>
            <a:spLocks noChangeArrowheads="1"/>
          </p:cNvSpPr>
          <p:nvPr/>
        </p:nvSpPr>
        <p:spPr bwMode="auto">
          <a:xfrm>
            <a:off x="5616576" y="3629008"/>
            <a:ext cx="1703388" cy="274638"/>
          </a:xfrm>
          <a:prstGeom prst="rect">
            <a:avLst/>
          </a:prstGeom>
          <a:solidFill>
            <a:srgbClr val="F8D7A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50" name="Rectangle 44">
            <a:extLst>
              <a:ext uri="{FF2B5EF4-FFF2-40B4-BE49-F238E27FC236}">
                <a16:creationId xmlns:a16="http://schemas.microsoft.com/office/drawing/2014/main" id="{22EC9563-D7D9-422B-963D-77353D732088}"/>
              </a:ext>
            </a:extLst>
          </p:cNvPr>
          <p:cNvSpPr>
            <a:spLocks noChangeArrowheads="1"/>
          </p:cNvSpPr>
          <p:nvPr/>
        </p:nvSpPr>
        <p:spPr bwMode="auto">
          <a:xfrm>
            <a:off x="7313614" y="3629007"/>
            <a:ext cx="1433513" cy="274638"/>
          </a:xfrm>
          <a:prstGeom prst="rect">
            <a:avLst/>
          </a:prstGeom>
          <a:solidFill>
            <a:srgbClr val="BDD6E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51" name="Line 45">
            <a:extLst>
              <a:ext uri="{FF2B5EF4-FFF2-40B4-BE49-F238E27FC236}">
                <a16:creationId xmlns:a16="http://schemas.microsoft.com/office/drawing/2014/main" id="{BFA73DBA-A0E7-428E-B4CA-02EC32CA2F15}"/>
              </a:ext>
            </a:extLst>
          </p:cNvPr>
          <p:cNvSpPr>
            <a:spLocks noChangeShapeType="1"/>
          </p:cNvSpPr>
          <p:nvPr/>
        </p:nvSpPr>
        <p:spPr bwMode="auto">
          <a:xfrm>
            <a:off x="777876" y="1346184"/>
            <a:ext cx="0" cy="2563813"/>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52" name="Line 46">
            <a:extLst>
              <a:ext uri="{FF2B5EF4-FFF2-40B4-BE49-F238E27FC236}">
                <a16:creationId xmlns:a16="http://schemas.microsoft.com/office/drawing/2014/main" id="{2497CE18-5C25-42B5-A7F4-8587B80C5D2D}"/>
              </a:ext>
            </a:extLst>
          </p:cNvPr>
          <p:cNvSpPr>
            <a:spLocks noChangeShapeType="1"/>
          </p:cNvSpPr>
          <p:nvPr/>
        </p:nvSpPr>
        <p:spPr bwMode="auto">
          <a:xfrm>
            <a:off x="3753645" y="141059"/>
            <a:ext cx="3969" cy="1211475"/>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53" name="Line 47">
            <a:extLst>
              <a:ext uri="{FF2B5EF4-FFF2-40B4-BE49-F238E27FC236}">
                <a16:creationId xmlns:a16="http://schemas.microsoft.com/office/drawing/2014/main" id="{9398FFAF-27F2-4A3F-95A0-F2E93DBA6C12}"/>
              </a:ext>
            </a:extLst>
          </p:cNvPr>
          <p:cNvSpPr>
            <a:spLocks noChangeShapeType="1"/>
          </p:cNvSpPr>
          <p:nvPr/>
        </p:nvSpPr>
        <p:spPr bwMode="auto">
          <a:xfrm>
            <a:off x="3757614" y="1352534"/>
            <a:ext cx="0" cy="2557463"/>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54" name="Line 48">
            <a:extLst>
              <a:ext uri="{FF2B5EF4-FFF2-40B4-BE49-F238E27FC236}">
                <a16:creationId xmlns:a16="http://schemas.microsoft.com/office/drawing/2014/main" id="{9876C883-207C-4967-A120-FA22A99DAB58}"/>
              </a:ext>
            </a:extLst>
          </p:cNvPr>
          <p:cNvSpPr>
            <a:spLocks noChangeShapeType="1"/>
          </p:cNvSpPr>
          <p:nvPr/>
        </p:nvSpPr>
        <p:spPr bwMode="auto">
          <a:xfrm>
            <a:off x="5616576" y="711766"/>
            <a:ext cx="0" cy="3198232"/>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55" name="Line 49">
            <a:extLst>
              <a:ext uri="{FF2B5EF4-FFF2-40B4-BE49-F238E27FC236}">
                <a16:creationId xmlns:a16="http://schemas.microsoft.com/office/drawing/2014/main" id="{1D3B9CA2-49D5-4986-A00F-5BB6DA34B8D7}"/>
              </a:ext>
            </a:extLst>
          </p:cNvPr>
          <p:cNvSpPr>
            <a:spLocks noChangeShapeType="1"/>
          </p:cNvSpPr>
          <p:nvPr/>
        </p:nvSpPr>
        <p:spPr bwMode="auto">
          <a:xfrm>
            <a:off x="7319964" y="710178"/>
            <a:ext cx="0" cy="319982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56" name="Line 50">
            <a:extLst>
              <a:ext uri="{FF2B5EF4-FFF2-40B4-BE49-F238E27FC236}">
                <a16:creationId xmlns:a16="http://schemas.microsoft.com/office/drawing/2014/main" id="{225687B1-05AD-4E41-A7BA-14D6265B511A}"/>
              </a:ext>
            </a:extLst>
          </p:cNvPr>
          <p:cNvSpPr>
            <a:spLocks noChangeShapeType="1"/>
          </p:cNvSpPr>
          <p:nvPr/>
        </p:nvSpPr>
        <p:spPr bwMode="auto">
          <a:xfrm>
            <a:off x="3757614" y="703246"/>
            <a:ext cx="50085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57" name="Line 51">
            <a:extLst>
              <a:ext uri="{FF2B5EF4-FFF2-40B4-BE49-F238E27FC236}">
                <a16:creationId xmlns:a16="http://schemas.microsoft.com/office/drawing/2014/main" id="{E4D98317-137D-411D-8100-FEF6D1DFC024}"/>
              </a:ext>
            </a:extLst>
          </p:cNvPr>
          <p:cNvSpPr>
            <a:spLocks noChangeShapeType="1"/>
          </p:cNvSpPr>
          <p:nvPr/>
        </p:nvSpPr>
        <p:spPr bwMode="auto">
          <a:xfrm>
            <a:off x="592140" y="1352533"/>
            <a:ext cx="5024438"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58" name="Line 52">
            <a:extLst>
              <a:ext uri="{FF2B5EF4-FFF2-40B4-BE49-F238E27FC236}">
                <a16:creationId xmlns:a16="http://schemas.microsoft.com/office/drawing/2014/main" id="{2C6E50F0-DB75-4C73-AF26-459F282FA408}"/>
              </a:ext>
            </a:extLst>
          </p:cNvPr>
          <p:cNvSpPr>
            <a:spLocks noChangeShapeType="1"/>
          </p:cNvSpPr>
          <p:nvPr/>
        </p:nvSpPr>
        <p:spPr bwMode="auto">
          <a:xfrm>
            <a:off x="5616576" y="1354120"/>
            <a:ext cx="3143250"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59" name="Line 53">
            <a:extLst>
              <a:ext uri="{FF2B5EF4-FFF2-40B4-BE49-F238E27FC236}">
                <a16:creationId xmlns:a16="http://schemas.microsoft.com/office/drawing/2014/main" id="{3B6913D9-A132-4BA8-B039-3C7E8CFA1F71}"/>
              </a:ext>
            </a:extLst>
          </p:cNvPr>
          <p:cNvSpPr>
            <a:spLocks noChangeShapeType="1"/>
          </p:cNvSpPr>
          <p:nvPr/>
        </p:nvSpPr>
        <p:spPr bwMode="auto">
          <a:xfrm>
            <a:off x="771526" y="1677970"/>
            <a:ext cx="7988300"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60" name="Line 54">
            <a:extLst>
              <a:ext uri="{FF2B5EF4-FFF2-40B4-BE49-F238E27FC236}">
                <a16:creationId xmlns:a16="http://schemas.microsoft.com/office/drawing/2014/main" id="{7CD8580A-88DA-4C77-83A9-07D844ADA63C}"/>
              </a:ext>
            </a:extLst>
          </p:cNvPr>
          <p:cNvSpPr>
            <a:spLocks noChangeShapeType="1"/>
          </p:cNvSpPr>
          <p:nvPr/>
        </p:nvSpPr>
        <p:spPr bwMode="auto">
          <a:xfrm>
            <a:off x="771526" y="2003408"/>
            <a:ext cx="7988300"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61" name="Line 55">
            <a:extLst>
              <a:ext uri="{FF2B5EF4-FFF2-40B4-BE49-F238E27FC236}">
                <a16:creationId xmlns:a16="http://schemas.microsoft.com/office/drawing/2014/main" id="{607D0161-B962-4C72-BC25-2ADFEED8EEA2}"/>
              </a:ext>
            </a:extLst>
          </p:cNvPr>
          <p:cNvSpPr>
            <a:spLocks noChangeShapeType="1"/>
          </p:cNvSpPr>
          <p:nvPr/>
        </p:nvSpPr>
        <p:spPr bwMode="auto">
          <a:xfrm>
            <a:off x="771526" y="2328845"/>
            <a:ext cx="7988300"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62" name="Line 56">
            <a:extLst>
              <a:ext uri="{FF2B5EF4-FFF2-40B4-BE49-F238E27FC236}">
                <a16:creationId xmlns:a16="http://schemas.microsoft.com/office/drawing/2014/main" id="{0E244873-0587-4798-B8DB-DC5A49872CF7}"/>
              </a:ext>
            </a:extLst>
          </p:cNvPr>
          <p:cNvSpPr>
            <a:spLocks noChangeShapeType="1"/>
          </p:cNvSpPr>
          <p:nvPr/>
        </p:nvSpPr>
        <p:spPr bwMode="auto">
          <a:xfrm>
            <a:off x="771526" y="2654283"/>
            <a:ext cx="7988300"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63" name="Line 57">
            <a:extLst>
              <a:ext uri="{FF2B5EF4-FFF2-40B4-BE49-F238E27FC236}">
                <a16:creationId xmlns:a16="http://schemas.microsoft.com/office/drawing/2014/main" id="{A1DE6A28-A8DD-4333-8E1E-2DCE1A43E015}"/>
              </a:ext>
            </a:extLst>
          </p:cNvPr>
          <p:cNvSpPr>
            <a:spLocks noChangeShapeType="1"/>
          </p:cNvSpPr>
          <p:nvPr/>
        </p:nvSpPr>
        <p:spPr bwMode="auto">
          <a:xfrm>
            <a:off x="592140" y="2978133"/>
            <a:ext cx="185738"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64" name="Line 58">
            <a:extLst>
              <a:ext uri="{FF2B5EF4-FFF2-40B4-BE49-F238E27FC236}">
                <a16:creationId xmlns:a16="http://schemas.microsoft.com/office/drawing/2014/main" id="{C78398BD-67E8-4B61-B559-5E82844D193D}"/>
              </a:ext>
            </a:extLst>
          </p:cNvPr>
          <p:cNvSpPr>
            <a:spLocks noChangeShapeType="1"/>
          </p:cNvSpPr>
          <p:nvPr/>
        </p:nvSpPr>
        <p:spPr bwMode="auto">
          <a:xfrm>
            <a:off x="809167" y="2978133"/>
            <a:ext cx="7981950"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65" name="Line 59">
            <a:extLst>
              <a:ext uri="{FF2B5EF4-FFF2-40B4-BE49-F238E27FC236}">
                <a16:creationId xmlns:a16="http://schemas.microsoft.com/office/drawing/2014/main" id="{7A6862E0-AA0F-4A66-B10B-57B25D3C8978}"/>
              </a:ext>
            </a:extLst>
          </p:cNvPr>
          <p:cNvSpPr>
            <a:spLocks noChangeShapeType="1"/>
          </p:cNvSpPr>
          <p:nvPr/>
        </p:nvSpPr>
        <p:spPr bwMode="auto">
          <a:xfrm>
            <a:off x="592140" y="3303570"/>
            <a:ext cx="185738"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66" name="Line 60">
            <a:extLst>
              <a:ext uri="{FF2B5EF4-FFF2-40B4-BE49-F238E27FC236}">
                <a16:creationId xmlns:a16="http://schemas.microsoft.com/office/drawing/2014/main" id="{7B710503-8381-4483-9B5A-23CB08EEBF18}"/>
              </a:ext>
            </a:extLst>
          </p:cNvPr>
          <p:cNvSpPr>
            <a:spLocks noChangeShapeType="1"/>
          </p:cNvSpPr>
          <p:nvPr/>
        </p:nvSpPr>
        <p:spPr bwMode="auto">
          <a:xfrm>
            <a:off x="809167" y="3303570"/>
            <a:ext cx="7981950"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67" name="Line 61">
            <a:extLst>
              <a:ext uri="{FF2B5EF4-FFF2-40B4-BE49-F238E27FC236}">
                <a16:creationId xmlns:a16="http://schemas.microsoft.com/office/drawing/2014/main" id="{00FDEAAE-5B21-420B-9E80-5DD829E5F1B6}"/>
              </a:ext>
            </a:extLst>
          </p:cNvPr>
          <p:cNvSpPr>
            <a:spLocks noChangeShapeType="1"/>
          </p:cNvSpPr>
          <p:nvPr/>
        </p:nvSpPr>
        <p:spPr bwMode="auto">
          <a:xfrm>
            <a:off x="592140" y="3629008"/>
            <a:ext cx="185738"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68" name="Line 62">
            <a:extLst>
              <a:ext uri="{FF2B5EF4-FFF2-40B4-BE49-F238E27FC236}">
                <a16:creationId xmlns:a16="http://schemas.microsoft.com/office/drawing/2014/main" id="{D16CEF49-E7EE-46C8-A97C-BEE917D5D988}"/>
              </a:ext>
            </a:extLst>
          </p:cNvPr>
          <p:cNvSpPr>
            <a:spLocks noChangeShapeType="1"/>
          </p:cNvSpPr>
          <p:nvPr/>
        </p:nvSpPr>
        <p:spPr bwMode="auto">
          <a:xfrm>
            <a:off x="1016001" y="3605196"/>
            <a:ext cx="7981950"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69" name="Line 63">
            <a:extLst>
              <a:ext uri="{FF2B5EF4-FFF2-40B4-BE49-F238E27FC236}">
                <a16:creationId xmlns:a16="http://schemas.microsoft.com/office/drawing/2014/main" id="{8B777611-D4C9-46B4-8B84-E2734DB257FF}"/>
              </a:ext>
            </a:extLst>
          </p:cNvPr>
          <p:cNvSpPr>
            <a:spLocks noChangeShapeType="1"/>
          </p:cNvSpPr>
          <p:nvPr/>
        </p:nvSpPr>
        <p:spPr bwMode="auto">
          <a:xfrm>
            <a:off x="598489" y="325421"/>
            <a:ext cx="0" cy="3584575"/>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70" name="Line 64">
            <a:extLst>
              <a:ext uri="{FF2B5EF4-FFF2-40B4-BE49-F238E27FC236}">
                <a16:creationId xmlns:a16="http://schemas.microsoft.com/office/drawing/2014/main" id="{72E141BA-020B-41CE-B7C8-D66988B91E4A}"/>
              </a:ext>
            </a:extLst>
          </p:cNvPr>
          <p:cNvSpPr>
            <a:spLocks noChangeShapeType="1"/>
          </p:cNvSpPr>
          <p:nvPr/>
        </p:nvSpPr>
        <p:spPr bwMode="auto">
          <a:xfrm>
            <a:off x="8753476" y="325421"/>
            <a:ext cx="0" cy="3584575"/>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72" name="Line 66">
            <a:extLst>
              <a:ext uri="{FF2B5EF4-FFF2-40B4-BE49-F238E27FC236}">
                <a16:creationId xmlns:a16="http://schemas.microsoft.com/office/drawing/2014/main" id="{E34E43AC-A68F-4002-B040-0A87F29FD975}"/>
              </a:ext>
            </a:extLst>
          </p:cNvPr>
          <p:cNvSpPr>
            <a:spLocks noChangeShapeType="1"/>
          </p:cNvSpPr>
          <p:nvPr/>
        </p:nvSpPr>
        <p:spPr bwMode="auto">
          <a:xfrm>
            <a:off x="592140" y="3903645"/>
            <a:ext cx="185738"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73" name="Line 67">
            <a:extLst>
              <a:ext uri="{FF2B5EF4-FFF2-40B4-BE49-F238E27FC236}">
                <a16:creationId xmlns:a16="http://schemas.microsoft.com/office/drawing/2014/main" id="{A7D0B448-C38A-4400-80D7-D98487DFAE91}"/>
              </a:ext>
            </a:extLst>
          </p:cNvPr>
          <p:cNvSpPr>
            <a:spLocks noChangeShapeType="1"/>
          </p:cNvSpPr>
          <p:nvPr/>
        </p:nvSpPr>
        <p:spPr bwMode="auto">
          <a:xfrm>
            <a:off x="777876" y="3903645"/>
            <a:ext cx="7981950"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77" name="Rectangle 71">
            <a:extLst>
              <a:ext uri="{FF2B5EF4-FFF2-40B4-BE49-F238E27FC236}">
                <a16:creationId xmlns:a16="http://schemas.microsoft.com/office/drawing/2014/main" id="{93B9285D-00CD-40EA-8459-14622232AF07}"/>
              </a:ext>
            </a:extLst>
          </p:cNvPr>
          <p:cNvSpPr>
            <a:spLocks noChangeArrowheads="1"/>
          </p:cNvSpPr>
          <p:nvPr/>
        </p:nvSpPr>
        <p:spPr bwMode="auto">
          <a:xfrm>
            <a:off x="3946524" y="173270"/>
            <a:ext cx="484505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400" b="1" dirty="0">
                <a:solidFill>
                  <a:srgbClr val="FFFFFF"/>
                </a:solidFill>
                <a:latin typeface="Trebuchet MS" panose="020B0603020202020204" pitchFamily="34" charset="0"/>
              </a:rPr>
              <a:t>For students who are ordinarily resident on reserve who </a:t>
            </a:r>
            <a:endParaRPr lang="en-US" altLang="en-US" dirty="0">
              <a:latin typeface="Arial" panose="020B0604020202020204" pitchFamily="34" charset="0"/>
            </a:endParaRPr>
          </a:p>
        </p:txBody>
      </p:sp>
      <p:sp>
        <p:nvSpPr>
          <p:cNvPr id="78" name="Rectangle 72">
            <a:extLst>
              <a:ext uri="{FF2B5EF4-FFF2-40B4-BE49-F238E27FC236}">
                <a16:creationId xmlns:a16="http://schemas.microsoft.com/office/drawing/2014/main" id="{C08DCF22-7423-413A-A15C-623AB77B9080}"/>
              </a:ext>
            </a:extLst>
          </p:cNvPr>
          <p:cNvSpPr>
            <a:spLocks noChangeArrowheads="1"/>
          </p:cNvSpPr>
          <p:nvPr/>
        </p:nvSpPr>
        <p:spPr bwMode="auto">
          <a:xfrm>
            <a:off x="4877117" y="426987"/>
            <a:ext cx="311467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400" b="1" dirty="0">
                <a:solidFill>
                  <a:srgbClr val="FFFFFF"/>
                </a:solidFill>
                <a:latin typeface="Trebuchet MS" panose="020B0603020202020204" pitchFamily="34" charset="0"/>
              </a:rPr>
              <a:t>must leave home to attend school</a:t>
            </a:r>
            <a:endParaRPr lang="en-US" altLang="en-US" dirty="0">
              <a:latin typeface="Arial" panose="020B0604020202020204" pitchFamily="34" charset="0"/>
            </a:endParaRPr>
          </a:p>
        </p:txBody>
      </p:sp>
      <p:sp>
        <p:nvSpPr>
          <p:cNvPr id="81" name="Rectangle 75">
            <a:extLst>
              <a:ext uri="{FF2B5EF4-FFF2-40B4-BE49-F238E27FC236}">
                <a16:creationId xmlns:a16="http://schemas.microsoft.com/office/drawing/2014/main" id="{67850197-567B-4BD3-8843-3AB8A45D169A}"/>
              </a:ext>
            </a:extLst>
          </p:cNvPr>
          <p:cNvSpPr>
            <a:spLocks noChangeArrowheads="1"/>
          </p:cNvSpPr>
          <p:nvPr/>
        </p:nvSpPr>
        <p:spPr bwMode="auto">
          <a:xfrm>
            <a:off x="3844819" y="862064"/>
            <a:ext cx="17645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eaLnBrk="0" hangingPunct="0">
              <a:lnSpc>
                <a:spcPct val="100000"/>
              </a:lnSpc>
              <a:spcAft>
                <a:spcPct val="0"/>
              </a:spcAft>
            </a:pPr>
            <a:r>
              <a:rPr lang="en-US" altLang="en-US" sz="1200" b="1" dirty="0">
                <a:solidFill>
                  <a:srgbClr val="000000"/>
                </a:solidFill>
                <a:latin typeface="Trebuchet MS" panose="020B0603020202020204" pitchFamily="34" charset="0"/>
              </a:rPr>
              <a:t>7-DAY ACCOMMODATION</a:t>
            </a:r>
          </a:p>
          <a:p>
            <a:pPr algn="ctr" defTabSz="914378" eaLnBrk="0" hangingPunct="0">
              <a:lnSpc>
                <a:spcPct val="100000"/>
              </a:lnSpc>
              <a:spcAft>
                <a:spcPct val="0"/>
              </a:spcAft>
            </a:pPr>
            <a:r>
              <a:rPr lang="en-US" altLang="en-US" sz="1200" b="1" dirty="0">
                <a:solidFill>
                  <a:srgbClr val="000000"/>
                </a:solidFill>
                <a:latin typeface="Trebuchet MS" panose="020B0603020202020204" pitchFamily="34" charset="0"/>
              </a:rPr>
              <a:t>(Remote/Isolated) </a:t>
            </a:r>
            <a:endParaRPr lang="en-US" altLang="en-US" sz="1200" dirty="0">
              <a:latin typeface="Arial" panose="020B0604020202020204" pitchFamily="34" charset="0"/>
            </a:endParaRPr>
          </a:p>
        </p:txBody>
      </p:sp>
      <p:sp>
        <p:nvSpPr>
          <p:cNvPr id="92" name="Rectangle 86">
            <a:extLst>
              <a:ext uri="{FF2B5EF4-FFF2-40B4-BE49-F238E27FC236}">
                <a16:creationId xmlns:a16="http://schemas.microsoft.com/office/drawing/2014/main" id="{B4F0E850-73B9-46B7-908A-430438A57135}"/>
              </a:ext>
            </a:extLst>
          </p:cNvPr>
          <p:cNvSpPr>
            <a:spLocks noChangeArrowheads="1"/>
          </p:cNvSpPr>
          <p:nvPr/>
        </p:nvSpPr>
        <p:spPr bwMode="auto">
          <a:xfrm>
            <a:off x="7353407" y="727660"/>
            <a:ext cx="137434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eaLnBrk="0" hangingPunct="0">
              <a:lnSpc>
                <a:spcPct val="100000"/>
              </a:lnSpc>
              <a:spcAft>
                <a:spcPct val="0"/>
              </a:spcAft>
            </a:pPr>
            <a:r>
              <a:rPr lang="en-US" altLang="en-US" sz="1200" b="1" dirty="0">
                <a:solidFill>
                  <a:srgbClr val="000000"/>
                </a:solidFill>
                <a:latin typeface="Trebuchet MS" panose="020B0603020202020204" pitchFamily="34" charset="0"/>
              </a:rPr>
              <a:t>5-DAY ACCOMMODATION (Non-Remote) </a:t>
            </a:r>
            <a:endParaRPr lang="en-US" altLang="en-US" sz="1200" dirty="0">
              <a:latin typeface="Arial" panose="020B0604020202020204" pitchFamily="34" charset="0"/>
            </a:endParaRPr>
          </a:p>
        </p:txBody>
      </p:sp>
      <p:sp>
        <p:nvSpPr>
          <p:cNvPr id="96" name="Rectangle 90">
            <a:extLst>
              <a:ext uri="{FF2B5EF4-FFF2-40B4-BE49-F238E27FC236}">
                <a16:creationId xmlns:a16="http://schemas.microsoft.com/office/drawing/2014/main" id="{AB382E41-BBC8-43C2-A91C-D4BB829FAAB1}"/>
              </a:ext>
            </a:extLst>
          </p:cNvPr>
          <p:cNvSpPr>
            <a:spLocks noChangeArrowheads="1"/>
          </p:cNvSpPr>
          <p:nvPr/>
        </p:nvSpPr>
        <p:spPr bwMode="auto">
          <a:xfrm>
            <a:off x="836615" y="1373171"/>
            <a:ext cx="18970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600" dirty="0">
                <a:solidFill>
                  <a:srgbClr val="000000"/>
                </a:solidFill>
                <a:latin typeface="Trebuchet MS "/>
              </a:rPr>
              <a:t>Room and Board</a:t>
            </a:r>
            <a:endParaRPr lang="en-US" altLang="en-US" dirty="0">
              <a:latin typeface="Trebuchet MS "/>
            </a:endParaRPr>
          </a:p>
        </p:txBody>
      </p:sp>
      <p:sp>
        <p:nvSpPr>
          <p:cNvPr id="99" name="Rectangle 93">
            <a:extLst>
              <a:ext uri="{FF2B5EF4-FFF2-40B4-BE49-F238E27FC236}">
                <a16:creationId xmlns:a16="http://schemas.microsoft.com/office/drawing/2014/main" id="{32F38DA8-5AAA-41E3-AC6B-D9BF2CC219E2}"/>
              </a:ext>
            </a:extLst>
          </p:cNvPr>
          <p:cNvSpPr>
            <a:spLocks noChangeArrowheads="1"/>
          </p:cNvSpPr>
          <p:nvPr/>
        </p:nvSpPr>
        <p:spPr bwMode="auto">
          <a:xfrm>
            <a:off x="7783514" y="1425558"/>
            <a:ext cx="5715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$4,629</a:t>
            </a:r>
            <a:endParaRPr lang="en-US" altLang="en-US" dirty="0">
              <a:latin typeface="Arial" panose="020B0604020202020204" pitchFamily="34" charset="0"/>
            </a:endParaRPr>
          </a:p>
        </p:txBody>
      </p:sp>
      <p:sp>
        <p:nvSpPr>
          <p:cNvPr id="100" name="Rectangle 94">
            <a:extLst>
              <a:ext uri="{FF2B5EF4-FFF2-40B4-BE49-F238E27FC236}">
                <a16:creationId xmlns:a16="http://schemas.microsoft.com/office/drawing/2014/main" id="{D8D9EBFB-E63A-42C3-87D3-0BAFB3CE1D72}"/>
              </a:ext>
            </a:extLst>
          </p:cNvPr>
          <p:cNvSpPr>
            <a:spLocks noChangeArrowheads="1"/>
          </p:cNvSpPr>
          <p:nvPr/>
        </p:nvSpPr>
        <p:spPr bwMode="auto">
          <a:xfrm>
            <a:off x="836614" y="1700196"/>
            <a:ext cx="111125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600" dirty="0">
                <a:solidFill>
                  <a:srgbClr val="000000"/>
                </a:solidFill>
                <a:latin typeface="Trebuchet MS "/>
              </a:rPr>
              <a:t>Ancillary </a:t>
            </a:r>
            <a:endParaRPr lang="en-US" altLang="en-US" dirty="0">
              <a:latin typeface="Trebuchet MS "/>
            </a:endParaRPr>
          </a:p>
        </p:txBody>
      </p:sp>
      <p:sp>
        <p:nvSpPr>
          <p:cNvPr id="103" name="Rectangle 97">
            <a:extLst>
              <a:ext uri="{FF2B5EF4-FFF2-40B4-BE49-F238E27FC236}">
                <a16:creationId xmlns:a16="http://schemas.microsoft.com/office/drawing/2014/main" id="{AE916D6D-7B4B-4B4C-9E7E-03C3D6485B85}"/>
              </a:ext>
            </a:extLst>
          </p:cNvPr>
          <p:cNvSpPr>
            <a:spLocks noChangeArrowheads="1"/>
          </p:cNvSpPr>
          <p:nvPr/>
        </p:nvSpPr>
        <p:spPr bwMode="auto">
          <a:xfrm>
            <a:off x="7856539" y="1750995"/>
            <a:ext cx="4270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$323</a:t>
            </a:r>
            <a:endParaRPr lang="en-US" altLang="en-US" dirty="0">
              <a:latin typeface="Arial" panose="020B0604020202020204" pitchFamily="34" charset="0"/>
            </a:endParaRPr>
          </a:p>
        </p:txBody>
      </p:sp>
      <p:sp>
        <p:nvSpPr>
          <p:cNvPr id="104" name="Rectangle 98">
            <a:extLst>
              <a:ext uri="{FF2B5EF4-FFF2-40B4-BE49-F238E27FC236}">
                <a16:creationId xmlns:a16="http://schemas.microsoft.com/office/drawing/2014/main" id="{A375C64B-BF79-4C58-AE8E-905AEA940E18}"/>
              </a:ext>
            </a:extLst>
          </p:cNvPr>
          <p:cNvSpPr>
            <a:spLocks noChangeArrowheads="1"/>
          </p:cNvSpPr>
          <p:nvPr/>
        </p:nvSpPr>
        <p:spPr bwMode="auto">
          <a:xfrm>
            <a:off x="836615" y="2025634"/>
            <a:ext cx="202247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600" dirty="0">
                <a:solidFill>
                  <a:srgbClr val="000000"/>
                </a:solidFill>
                <a:latin typeface="Trebuchet MS "/>
              </a:rPr>
              <a:t>Transition Support</a:t>
            </a:r>
            <a:endParaRPr lang="en-US" altLang="en-US" dirty="0">
              <a:latin typeface="Trebuchet MS "/>
            </a:endParaRPr>
          </a:p>
        </p:txBody>
      </p:sp>
      <p:sp>
        <p:nvSpPr>
          <p:cNvPr id="107" name="Rectangle 101">
            <a:extLst>
              <a:ext uri="{FF2B5EF4-FFF2-40B4-BE49-F238E27FC236}">
                <a16:creationId xmlns:a16="http://schemas.microsoft.com/office/drawing/2014/main" id="{CD00B403-6C54-4EAC-81C7-6EEEFF1EE0FA}"/>
              </a:ext>
            </a:extLst>
          </p:cNvPr>
          <p:cNvSpPr>
            <a:spLocks noChangeArrowheads="1"/>
          </p:cNvSpPr>
          <p:nvPr/>
        </p:nvSpPr>
        <p:spPr bwMode="auto">
          <a:xfrm>
            <a:off x="7783514" y="2074845"/>
            <a:ext cx="5715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$1,660</a:t>
            </a:r>
            <a:endParaRPr lang="en-US" altLang="en-US" dirty="0">
              <a:latin typeface="Arial" panose="020B0604020202020204" pitchFamily="34" charset="0"/>
            </a:endParaRPr>
          </a:p>
        </p:txBody>
      </p:sp>
      <p:sp>
        <p:nvSpPr>
          <p:cNvPr id="108" name="Rectangle 102">
            <a:extLst>
              <a:ext uri="{FF2B5EF4-FFF2-40B4-BE49-F238E27FC236}">
                <a16:creationId xmlns:a16="http://schemas.microsoft.com/office/drawing/2014/main" id="{23E67D89-DD19-4C40-BF41-17E1D8B4A1F3}"/>
              </a:ext>
            </a:extLst>
          </p:cNvPr>
          <p:cNvSpPr>
            <a:spLocks noChangeArrowheads="1"/>
          </p:cNvSpPr>
          <p:nvPr/>
        </p:nvSpPr>
        <p:spPr bwMode="auto">
          <a:xfrm>
            <a:off x="836615" y="2351071"/>
            <a:ext cx="24780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600" dirty="0">
                <a:solidFill>
                  <a:srgbClr val="000000"/>
                </a:solidFill>
                <a:latin typeface="Trebuchet MS "/>
              </a:rPr>
              <a:t>Criminal Record Check</a:t>
            </a:r>
            <a:endParaRPr lang="en-US" altLang="en-US" dirty="0">
              <a:latin typeface="Trebuchet MS "/>
            </a:endParaRPr>
          </a:p>
        </p:txBody>
      </p:sp>
      <p:sp>
        <p:nvSpPr>
          <p:cNvPr id="111" name="Rectangle 105">
            <a:extLst>
              <a:ext uri="{FF2B5EF4-FFF2-40B4-BE49-F238E27FC236}">
                <a16:creationId xmlns:a16="http://schemas.microsoft.com/office/drawing/2014/main" id="{0ED4BC24-9223-4C10-8B04-39960B2B363E}"/>
              </a:ext>
            </a:extLst>
          </p:cNvPr>
          <p:cNvSpPr>
            <a:spLocks noChangeArrowheads="1"/>
          </p:cNvSpPr>
          <p:nvPr/>
        </p:nvSpPr>
        <p:spPr bwMode="auto">
          <a:xfrm>
            <a:off x="7900990" y="2400283"/>
            <a:ext cx="3381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$28</a:t>
            </a:r>
            <a:endParaRPr lang="en-US" altLang="en-US" dirty="0">
              <a:latin typeface="Arial" panose="020B0604020202020204" pitchFamily="34" charset="0"/>
            </a:endParaRPr>
          </a:p>
        </p:txBody>
      </p:sp>
      <p:sp>
        <p:nvSpPr>
          <p:cNvPr id="112" name="Rectangle 106">
            <a:extLst>
              <a:ext uri="{FF2B5EF4-FFF2-40B4-BE49-F238E27FC236}">
                <a16:creationId xmlns:a16="http://schemas.microsoft.com/office/drawing/2014/main" id="{7930BCC0-5AAB-4AD8-BD6B-4A8F98BB4718}"/>
              </a:ext>
            </a:extLst>
          </p:cNvPr>
          <p:cNvSpPr>
            <a:spLocks noChangeArrowheads="1"/>
          </p:cNvSpPr>
          <p:nvPr/>
        </p:nvSpPr>
        <p:spPr bwMode="auto">
          <a:xfrm>
            <a:off x="836615" y="2673334"/>
            <a:ext cx="9747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600" dirty="0">
                <a:solidFill>
                  <a:srgbClr val="000000"/>
                </a:solidFill>
                <a:latin typeface="Trebuchet MS "/>
              </a:rPr>
              <a:t>Bus Pass</a:t>
            </a:r>
            <a:endParaRPr lang="en-US" altLang="en-US" dirty="0">
              <a:latin typeface="Trebuchet MS "/>
            </a:endParaRPr>
          </a:p>
        </p:txBody>
      </p:sp>
      <p:sp>
        <p:nvSpPr>
          <p:cNvPr id="115" name="Rectangle 109">
            <a:extLst>
              <a:ext uri="{FF2B5EF4-FFF2-40B4-BE49-F238E27FC236}">
                <a16:creationId xmlns:a16="http://schemas.microsoft.com/office/drawing/2014/main" id="{8A610631-49AE-4356-A0A4-F170A48EC7DE}"/>
              </a:ext>
            </a:extLst>
          </p:cNvPr>
          <p:cNvSpPr>
            <a:spLocks noChangeArrowheads="1"/>
          </p:cNvSpPr>
          <p:nvPr/>
        </p:nvSpPr>
        <p:spPr bwMode="auto">
          <a:xfrm>
            <a:off x="7856539" y="2725720"/>
            <a:ext cx="4270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$600</a:t>
            </a:r>
            <a:endParaRPr lang="en-US" altLang="en-US" dirty="0">
              <a:latin typeface="Arial" panose="020B0604020202020204" pitchFamily="34" charset="0"/>
            </a:endParaRPr>
          </a:p>
        </p:txBody>
      </p:sp>
      <p:sp>
        <p:nvSpPr>
          <p:cNvPr id="116" name="Rectangle 110">
            <a:extLst>
              <a:ext uri="{FF2B5EF4-FFF2-40B4-BE49-F238E27FC236}">
                <a16:creationId xmlns:a16="http://schemas.microsoft.com/office/drawing/2014/main" id="{0309E838-ED96-41BD-A30B-FBCA234EE80C}"/>
              </a:ext>
            </a:extLst>
          </p:cNvPr>
          <p:cNvSpPr>
            <a:spLocks noChangeArrowheads="1"/>
          </p:cNvSpPr>
          <p:nvPr/>
        </p:nvSpPr>
        <p:spPr bwMode="auto">
          <a:xfrm>
            <a:off x="836614" y="3000359"/>
            <a:ext cx="19700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600" dirty="0">
                <a:solidFill>
                  <a:srgbClr val="000000"/>
                </a:solidFill>
                <a:latin typeface="Trebuchet MS "/>
              </a:rPr>
              <a:t>Travel Chaperone</a:t>
            </a:r>
            <a:endParaRPr lang="en-US" altLang="en-US" dirty="0">
              <a:latin typeface="Trebuchet MS "/>
            </a:endParaRPr>
          </a:p>
        </p:txBody>
      </p:sp>
      <p:sp>
        <p:nvSpPr>
          <p:cNvPr id="119" name="Rectangle 113">
            <a:extLst>
              <a:ext uri="{FF2B5EF4-FFF2-40B4-BE49-F238E27FC236}">
                <a16:creationId xmlns:a16="http://schemas.microsoft.com/office/drawing/2014/main" id="{69EF2320-0463-4CCA-9C26-C91D894B8288}"/>
              </a:ext>
            </a:extLst>
          </p:cNvPr>
          <p:cNvSpPr>
            <a:spLocks noChangeArrowheads="1"/>
          </p:cNvSpPr>
          <p:nvPr/>
        </p:nvSpPr>
        <p:spPr bwMode="auto">
          <a:xfrm>
            <a:off x="7907340" y="3051158"/>
            <a:ext cx="3302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N/A</a:t>
            </a:r>
            <a:endParaRPr lang="en-US" altLang="en-US" dirty="0">
              <a:latin typeface="Arial" panose="020B0604020202020204" pitchFamily="34" charset="0"/>
            </a:endParaRPr>
          </a:p>
        </p:txBody>
      </p:sp>
      <p:sp>
        <p:nvSpPr>
          <p:cNvPr id="120" name="Rectangle 114">
            <a:extLst>
              <a:ext uri="{FF2B5EF4-FFF2-40B4-BE49-F238E27FC236}">
                <a16:creationId xmlns:a16="http://schemas.microsoft.com/office/drawing/2014/main" id="{FC95E573-656E-4400-94AE-07CC0CCE31CD}"/>
              </a:ext>
            </a:extLst>
          </p:cNvPr>
          <p:cNvSpPr>
            <a:spLocks noChangeArrowheads="1"/>
          </p:cNvSpPr>
          <p:nvPr/>
        </p:nvSpPr>
        <p:spPr bwMode="auto">
          <a:xfrm>
            <a:off x="836615" y="3325796"/>
            <a:ext cx="18034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600" dirty="0">
                <a:solidFill>
                  <a:srgbClr val="000000"/>
                </a:solidFill>
                <a:latin typeface="Trebuchet MS "/>
              </a:rPr>
              <a:t>Seasonal Travel </a:t>
            </a:r>
            <a:endParaRPr lang="en-US" altLang="en-US" dirty="0">
              <a:latin typeface="Trebuchet MS "/>
            </a:endParaRPr>
          </a:p>
        </p:txBody>
      </p:sp>
      <p:sp>
        <p:nvSpPr>
          <p:cNvPr id="97" name="Rectangle 91">
            <a:extLst>
              <a:ext uri="{FF2B5EF4-FFF2-40B4-BE49-F238E27FC236}">
                <a16:creationId xmlns:a16="http://schemas.microsoft.com/office/drawing/2014/main" id="{CD99A217-D089-4063-8D3E-D2C6EED6EF3C}"/>
              </a:ext>
            </a:extLst>
          </p:cNvPr>
          <p:cNvSpPr>
            <a:spLocks noChangeArrowheads="1"/>
          </p:cNvSpPr>
          <p:nvPr/>
        </p:nvSpPr>
        <p:spPr bwMode="auto">
          <a:xfrm>
            <a:off x="4435476" y="1425558"/>
            <a:ext cx="5715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$6,480</a:t>
            </a:r>
            <a:endParaRPr lang="en-US" altLang="en-US" dirty="0">
              <a:latin typeface="Arial" panose="020B0604020202020204" pitchFamily="34" charset="0"/>
            </a:endParaRPr>
          </a:p>
        </p:txBody>
      </p:sp>
      <p:sp>
        <p:nvSpPr>
          <p:cNvPr id="101" name="Rectangle 95">
            <a:extLst>
              <a:ext uri="{FF2B5EF4-FFF2-40B4-BE49-F238E27FC236}">
                <a16:creationId xmlns:a16="http://schemas.microsoft.com/office/drawing/2014/main" id="{C1AAB69A-37EC-46C6-9F7A-329067DEC1F7}"/>
              </a:ext>
            </a:extLst>
          </p:cNvPr>
          <p:cNvSpPr>
            <a:spLocks noChangeArrowheads="1"/>
          </p:cNvSpPr>
          <p:nvPr/>
        </p:nvSpPr>
        <p:spPr bwMode="auto">
          <a:xfrm>
            <a:off x="4508502" y="1750995"/>
            <a:ext cx="42545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$323</a:t>
            </a:r>
            <a:endParaRPr lang="en-US" altLang="en-US" dirty="0">
              <a:latin typeface="Arial" panose="020B0604020202020204" pitchFamily="34" charset="0"/>
            </a:endParaRPr>
          </a:p>
        </p:txBody>
      </p:sp>
      <p:sp>
        <p:nvSpPr>
          <p:cNvPr id="105" name="Rectangle 99">
            <a:extLst>
              <a:ext uri="{FF2B5EF4-FFF2-40B4-BE49-F238E27FC236}">
                <a16:creationId xmlns:a16="http://schemas.microsoft.com/office/drawing/2014/main" id="{EB80AC2E-8967-42E2-93B7-CD4A3F8426F9}"/>
              </a:ext>
            </a:extLst>
          </p:cNvPr>
          <p:cNvSpPr>
            <a:spLocks noChangeArrowheads="1"/>
          </p:cNvSpPr>
          <p:nvPr/>
        </p:nvSpPr>
        <p:spPr bwMode="auto">
          <a:xfrm>
            <a:off x="4435476" y="2074845"/>
            <a:ext cx="5715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$1,660</a:t>
            </a:r>
            <a:endParaRPr lang="en-US" altLang="en-US" dirty="0">
              <a:latin typeface="Arial" panose="020B0604020202020204" pitchFamily="34" charset="0"/>
            </a:endParaRPr>
          </a:p>
        </p:txBody>
      </p:sp>
      <p:sp>
        <p:nvSpPr>
          <p:cNvPr id="109" name="Rectangle 103">
            <a:extLst>
              <a:ext uri="{FF2B5EF4-FFF2-40B4-BE49-F238E27FC236}">
                <a16:creationId xmlns:a16="http://schemas.microsoft.com/office/drawing/2014/main" id="{323E51E8-6947-414F-B013-5829E4374DAE}"/>
              </a:ext>
            </a:extLst>
          </p:cNvPr>
          <p:cNvSpPr>
            <a:spLocks noChangeArrowheads="1"/>
          </p:cNvSpPr>
          <p:nvPr/>
        </p:nvSpPr>
        <p:spPr bwMode="auto">
          <a:xfrm>
            <a:off x="4552951" y="2400283"/>
            <a:ext cx="3381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$28</a:t>
            </a:r>
            <a:endParaRPr lang="en-US" altLang="en-US" dirty="0">
              <a:latin typeface="Arial" panose="020B0604020202020204" pitchFamily="34" charset="0"/>
            </a:endParaRPr>
          </a:p>
        </p:txBody>
      </p:sp>
      <p:sp>
        <p:nvSpPr>
          <p:cNvPr id="113" name="Rectangle 107">
            <a:extLst>
              <a:ext uri="{FF2B5EF4-FFF2-40B4-BE49-F238E27FC236}">
                <a16:creationId xmlns:a16="http://schemas.microsoft.com/office/drawing/2014/main" id="{0EF95C2D-34B8-4D22-ADF7-4A657A77AE81}"/>
              </a:ext>
            </a:extLst>
          </p:cNvPr>
          <p:cNvSpPr>
            <a:spLocks noChangeArrowheads="1"/>
          </p:cNvSpPr>
          <p:nvPr/>
        </p:nvSpPr>
        <p:spPr bwMode="auto">
          <a:xfrm>
            <a:off x="4508502" y="2725720"/>
            <a:ext cx="42545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$600</a:t>
            </a:r>
            <a:endParaRPr lang="en-US" altLang="en-US" dirty="0">
              <a:latin typeface="Arial" panose="020B0604020202020204" pitchFamily="34" charset="0"/>
            </a:endParaRPr>
          </a:p>
        </p:txBody>
      </p:sp>
      <p:sp>
        <p:nvSpPr>
          <p:cNvPr id="117" name="Rectangle 111">
            <a:extLst>
              <a:ext uri="{FF2B5EF4-FFF2-40B4-BE49-F238E27FC236}">
                <a16:creationId xmlns:a16="http://schemas.microsoft.com/office/drawing/2014/main" id="{7928AA02-D37B-4B51-800F-60BEF490E975}"/>
              </a:ext>
            </a:extLst>
          </p:cNvPr>
          <p:cNvSpPr>
            <a:spLocks noChangeArrowheads="1"/>
          </p:cNvSpPr>
          <p:nvPr/>
        </p:nvSpPr>
        <p:spPr bwMode="auto">
          <a:xfrm>
            <a:off x="4508502" y="3051158"/>
            <a:ext cx="42545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$596</a:t>
            </a:r>
            <a:endParaRPr lang="en-US" altLang="en-US" dirty="0">
              <a:latin typeface="Arial" panose="020B0604020202020204" pitchFamily="34" charset="0"/>
            </a:endParaRPr>
          </a:p>
        </p:txBody>
      </p:sp>
      <p:sp>
        <p:nvSpPr>
          <p:cNvPr id="121" name="Rectangle 115">
            <a:extLst>
              <a:ext uri="{FF2B5EF4-FFF2-40B4-BE49-F238E27FC236}">
                <a16:creationId xmlns:a16="http://schemas.microsoft.com/office/drawing/2014/main" id="{331669CD-E910-4797-B3D8-26C7CBD93DB1}"/>
              </a:ext>
            </a:extLst>
          </p:cNvPr>
          <p:cNvSpPr>
            <a:spLocks noChangeArrowheads="1"/>
          </p:cNvSpPr>
          <p:nvPr/>
        </p:nvSpPr>
        <p:spPr bwMode="auto">
          <a:xfrm>
            <a:off x="4260852" y="3375008"/>
            <a:ext cx="93662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$5,361 Avg*</a:t>
            </a:r>
            <a:endParaRPr lang="en-US" altLang="en-US" dirty="0">
              <a:latin typeface="Arial" panose="020B0604020202020204" pitchFamily="34" charset="0"/>
            </a:endParaRPr>
          </a:p>
        </p:txBody>
      </p:sp>
      <p:sp>
        <p:nvSpPr>
          <p:cNvPr id="98" name="Rectangle 92">
            <a:extLst>
              <a:ext uri="{FF2B5EF4-FFF2-40B4-BE49-F238E27FC236}">
                <a16:creationId xmlns:a16="http://schemas.microsoft.com/office/drawing/2014/main" id="{31C18FE6-EBB1-4AF5-8BD8-8E0034C707EF}"/>
              </a:ext>
            </a:extLst>
          </p:cNvPr>
          <p:cNvSpPr>
            <a:spLocks noChangeArrowheads="1"/>
          </p:cNvSpPr>
          <p:nvPr/>
        </p:nvSpPr>
        <p:spPr bwMode="auto">
          <a:xfrm>
            <a:off x="6247942" y="1425558"/>
            <a:ext cx="5715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$6,480</a:t>
            </a:r>
            <a:endParaRPr lang="en-US" altLang="en-US" dirty="0">
              <a:latin typeface="Arial" panose="020B0604020202020204" pitchFamily="34" charset="0"/>
            </a:endParaRPr>
          </a:p>
        </p:txBody>
      </p:sp>
      <p:sp>
        <p:nvSpPr>
          <p:cNvPr id="102" name="Rectangle 96">
            <a:extLst>
              <a:ext uri="{FF2B5EF4-FFF2-40B4-BE49-F238E27FC236}">
                <a16:creationId xmlns:a16="http://schemas.microsoft.com/office/drawing/2014/main" id="{5BCD7F70-9FB2-4975-B76A-C1694D370A2B}"/>
              </a:ext>
            </a:extLst>
          </p:cNvPr>
          <p:cNvSpPr>
            <a:spLocks noChangeArrowheads="1"/>
          </p:cNvSpPr>
          <p:nvPr/>
        </p:nvSpPr>
        <p:spPr bwMode="auto">
          <a:xfrm>
            <a:off x="6288089" y="1750995"/>
            <a:ext cx="4270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$323</a:t>
            </a:r>
            <a:endParaRPr lang="en-US" altLang="en-US" dirty="0">
              <a:latin typeface="Arial" panose="020B0604020202020204" pitchFamily="34" charset="0"/>
            </a:endParaRPr>
          </a:p>
        </p:txBody>
      </p:sp>
      <p:sp>
        <p:nvSpPr>
          <p:cNvPr id="106" name="Rectangle 100">
            <a:extLst>
              <a:ext uri="{FF2B5EF4-FFF2-40B4-BE49-F238E27FC236}">
                <a16:creationId xmlns:a16="http://schemas.microsoft.com/office/drawing/2014/main" id="{4094A783-B797-4B5E-8ED4-08300E2A484A}"/>
              </a:ext>
            </a:extLst>
          </p:cNvPr>
          <p:cNvSpPr>
            <a:spLocks noChangeArrowheads="1"/>
          </p:cNvSpPr>
          <p:nvPr/>
        </p:nvSpPr>
        <p:spPr bwMode="auto">
          <a:xfrm>
            <a:off x="6216651" y="2074845"/>
            <a:ext cx="5715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$1,660</a:t>
            </a:r>
            <a:endParaRPr lang="en-US" altLang="en-US" dirty="0">
              <a:latin typeface="Arial" panose="020B0604020202020204" pitchFamily="34" charset="0"/>
            </a:endParaRPr>
          </a:p>
        </p:txBody>
      </p:sp>
      <p:sp>
        <p:nvSpPr>
          <p:cNvPr id="110" name="Rectangle 104">
            <a:extLst>
              <a:ext uri="{FF2B5EF4-FFF2-40B4-BE49-F238E27FC236}">
                <a16:creationId xmlns:a16="http://schemas.microsoft.com/office/drawing/2014/main" id="{C6AAC07D-7FD0-4A8C-B17E-325DD62272F4}"/>
              </a:ext>
            </a:extLst>
          </p:cNvPr>
          <p:cNvSpPr>
            <a:spLocks noChangeArrowheads="1"/>
          </p:cNvSpPr>
          <p:nvPr/>
        </p:nvSpPr>
        <p:spPr bwMode="auto">
          <a:xfrm>
            <a:off x="6334126" y="2400283"/>
            <a:ext cx="3381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$28</a:t>
            </a:r>
            <a:endParaRPr lang="en-US" altLang="en-US" dirty="0">
              <a:latin typeface="Arial" panose="020B0604020202020204" pitchFamily="34" charset="0"/>
            </a:endParaRPr>
          </a:p>
        </p:txBody>
      </p:sp>
      <p:sp>
        <p:nvSpPr>
          <p:cNvPr id="114" name="Rectangle 108">
            <a:extLst>
              <a:ext uri="{FF2B5EF4-FFF2-40B4-BE49-F238E27FC236}">
                <a16:creationId xmlns:a16="http://schemas.microsoft.com/office/drawing/2014/main" id="{8D6C7373-7EA1-47D2-94B7-69C8C6DE8C0E}"/>
              </a:ext>
            </a:extLst>
          </p:cNvPr>
          <p:cNvSpPr>
            <a:spLocks noChangeArrowheads="1"/>
          </p:cNvSpPr>
          <p:nvPr/>
        </p:nvSpPr>
        <p:spPr bwMode="auto">
          <a:xfrm>
            <a:off x="6288089" y="2725720"/>
            <a:ext cx="4270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$600</a:t>
            </a:r>
            <a:endParaRPr lang="en-US" altLang="en-US" dirty="0">
              <a:latin typeface="Arial" panose="020B0604020202020204" pitchFamily="34" charset="0"/>
            </a:endParaRPr>
          </a:p>
        </p:txBody>
      </p:sp>
      <p:sp>
        <p:nvSpPr>
          <p:cNvPr id="118" name="Rectangle 112">
            <a:extLst>
              <a:ext uri="{FF2B5EF4-FFF2-40B4-BE49-F238E27FC236}">
                <a16:creationId xmlns:a16="http://schemas.microsoft.com/office/drawing/2014/main" id="{A916D7C5-C1D8-4590-A5BC-A085E6B65072}"/>
              </a:ext>
            </a:extLst>
          </p:cNvPr>
          <p:cNvSpPr>
            <a:spLocks noChangeArrowheads="1"/>
          </p:cNvSpPr>
          <p:nvPr/>
        </p:nvSpPr>
        <p:spPr bwMode="auto">
          <a:xfrm>
            <a:off x="6288089" y="3051158"/>
            <a:ext cx="4270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$179</a:t>
            </a:r>
            <a:endParaRPr lang="en-US" altLang="en-US" dirty="0">
              <a:latin typeface="Arial" panose="020B0604020202020204" pitchFamily="34" charset="0"/>
            </a:endParaRPr>
          </a:p>
        </p:txBody>
      </p:sp>
      <p:sp>
        <p:nvSpPr>
          <p:cNvPr id="122" name="Rectangle 116">
            <a:extLst>
              <a:ext uri="{FF2B5EF4-FFF2-40B4-BE49-F238E27FC236}">
                <a16:creationId xmlns:a16="http://schemas.microsoft.com/office/drawing/2014/main" id="{3183FE87-1A4A-4DEA-B515-54460B288EF0}"/>
              </a:ext>
            </a:extLst>
          </p:cNvPr>
          <p:cNvSpPr>
            <a:spLocks noChangeArrowheads="1"/>
          </p:cNvSpPr>
          <p:nvPr/>
        </p:nvSpPr>
        <p:spPr bwMode="auto">
          <a:xfrm>
            <a:off x="6216651" y="3375008"/>
            <a:ext cx="5715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$1,431	</a:t>
            </a:r>
            <a:endParaRPr lang="en-US" altLang="en-US" dirty="0">
              <a:latin typeface="Arial" panose="020B0604020202020204" pitchFamily="34" charset="0"/>
            </a:endParaRPr>
          </a:p>
        </p:txBody>
      </p:sp>
      <p:sp>
        <p:nvSpPr>
          <p:cNvPr id="123" name="Rectangle 117">
            <a:extLst>
              <a:ext uri="{FF2B5EF4-FFF2-40B4-BE49-F238E27FC236}">
                <a16:creationId xmlns:a16="http://schemas.microsoft.com/office/drawing/2014/main" id="{958F6FA3-844F-4DD8-81C8-43BC6E823257}"/>
              </a:ext>
            </a:extLst>
          </p:cNvPr>
          <p:cNvSpPr>
            <a:spLocks noChangeArrowheads="1"/>
          </p:cNvSpPr>
          <p:nvPr/>
        </p:nvSpPr>
        <p:spPr bwMode="auto">
          <a:xfrm>
            <a:off x="7783514" y="3375008"/>
            <a:ext cx="5715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$1,431</a:t>
            </a:r>
            <a:endParaRPr lang="en-US" altLang="en-US" dirty="0">
              <a:latin typeface="Arial" panose="020B0604020202020204" pitchFamily="34" charset="0"/>
            </a:endParaRPr>
          </a:p>
        </p:txBody>
      </p:sp>
      <p:sp>
        <p:nvSpPr>
          <p:cNvPr id="124" name="Rectangle 118">
            <a:extLst>
              <a:ext uri="{FF2B5EF4-FFF2-40B4-BE49-F238E27FC236}">
                <a16:creationId xmlns:a16="http://schemas.microsoft.com/office/drawing/2014/main" id="{52D2AB74-67B1-4A85-B53C-E48E00479472}"/>
              </a:ext>
            </a:extLst>
          </p:cNvPr>
          <p:cNvSpPr>
            <a:spLocks noChangeArrowheads="1"/>
          </p:cNvSpPr>
          <p:nvPr/>
        </p:nvSpPr>
        <p:spPr bwMode="auto">
          <a:xfrm>
            <a:off x="836614" y="3606784"/>
            <a:ext cx="9096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b="1" dirty="0">
                <a:solidFill>
                  <a:srgbClr val="000000"/>
                </a:solidFill>
                <a:latin typeface="Trebuchet MS "/>
              </a:rPr>
              <a:t>TOTALS</a:t>
            </a:r>
            <a:endParaRPr lang="en-US" altLang="en-US" b="1" dirty="0">
              <a:latin typeface="Trebuchet MS "/>
            </a:endParaRPr>
          </a:p>
        </p:txBody>
      </p:sp>
      <p:sp>
        <p:nvSpPr>
          <p:cNvPr id="125" name="Rectangle 119">
            <a:extLst>
              <a:ext uri="{FF2B5EF4-FFF2-40B4-BE49-F238E27FC236}">
                <a16:creationId xmlns:a16="http://schemas.microsoft.com/office/drawing/2014/main" id="{1EBD41F5-1B6A-4B1F-BF84-DF2E681CC1DF}"/>
              </a:ext>
            </a:extLst>
          </p:cNvPr>
          <p:cNvSpPr>
            <a:spLocks noChangeArrowheads="1"/>
          </p:cNvSpPr>
          <p:nvPr/>
        </p:nvSpPr>
        <p:spPr bwMode="auto">
          <a:xfrm>
            <a:off x="4392615" y="3675045"/>
            <a:ext cx="65881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$15,048</a:t>
            </a:r>
            <a:endParaRPr lang="en-US" altLang="en-US" dirty="0">
              <a:latin typeface="Arial" panose="020B0604020202020204" pitchFamily="34" charset="0"/>
            </a:endParaRPr>
          </a:p>
        </p:txBody>
      </p:sp>
      <p:sp>
        <p:nvSpPr>
          <p:cNvPr id="126" name="Rectangle 120">
            <a:extLst>
              <a:ext uri="{FF2B5EF4-FFF2-40B4-BE49-F238E27FC236}">
                <a16:creationId xmlns:a16="http://schemas.microsoft.com/office/drawing/2014/main" id="{D3D7F59C-B74F-45D2-A994-626595E4B253}"/>
              </a:ext>
            </a:extLst>
          </p:cNvPr>
          <p:cNvSpPr>
            <a:spLocks noChangeArrowheads="1"/>
          </p:cNvSpPr>
          <p:nvPr/>
        </p:nvSpPr>
        <p:spPr bwMode="auto">
          <a:xfrm>
            <a:off x="6172202" y="3675045"/>
            <a:ext cx="6604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$10,701</a:t>
            </a:r>
            <a:endParaRPr lang="en-US" altLang="en-US" dirty="0">
              <a:latin typeface="Arial" panose="020B0604020202020204" pitchFamily="34" charset="0"/>
            </a:endParaRPr>
          </a:p>
        </p:txBody>
      </p:sp>
      <p:sp>
        <p:nvSpPr>
          <p:cNvPr id="127" name="Rectangle 121">
            <a:extLst>
              <a:ext uri="{FF2B5EF4-FFF2-40B4-BE49-F238E27FC236}">
                <a16:creationId xmlns:a16="http://schemas.microsoft.com/office/drawing/2014/main" id="{19FFCB6B-F632-4D2C-A487-1E23C966042C}"/>
              </a:ext>
            </a:extLst>
          </p:cNvPr>
          <p:cNvSpPr>
            <a:spLocks noChangeArrowheads="1"/>
          </p:cNvSpPr>
          <p:nvPr/>
        </p:nvSpPr>
        <p:spPr bwMode="auto">
          <a:xfrm>
            <a:off x="7783514" y="3675045"/>
            <a:ext cx="6175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pPr>
            <a:r>
              <a:rPr lang="en-US" altLang="en-US" sz="1200" b="1" dirty="0">
                <a:solidFill>
                  <a:srgbClr val="000000"/>
                </a:solidFill>
                <a:latin typeface="Trebuchet MS" panose="020B0603020202020204" pitchFamily="34" charset="0"/>
              </a:rPr>
              <a:t>$8,671 </a:t>
            </a:r>
            <a:endParaRPr lang="en-US" altLang="en-US" dirty="0">
              <a:latin typeface="Arial" panose="020B0604020202020204" pitchFamily="34" charset="0"/>
            </a:endParaRPr>
          </a:p>
        </p:txBody>
      </p:sp>
      <p:sp>
        <p:nvSpPr>
          <p:cNvPr id="3" name="Rectangle 75">
            <a:extLst>
              <a:ext uri="{FF2B5EF4-FFF2-40B4-BE49-F238E27FC236}">
                <a16:creationId xmlns:a16="http://schemas.microsoft.com/office/drawing/2014/main" id="{97BB90F0-8FC1-4F88-11B2-D8660E676119}"/>
              </a:ext>
            </a:extLst>
          </p:cNvPr>
          <p:cNvSpPr>
            <a:spLocks noChangeArrowheads="1"/>
          </p:cNvSpPr>
          <p:nvPr/>
        </p:nvSpPr>
        <p:spPr bwMode="auto">
          <a:xfrm>
            <a:off x="5606457" y="750096"/>
            <a:ext cx="169837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eaLnBrk="0" hangingPunct="0">
              <a:lnSpc>
                <a:spcPct val="100000"/>
              </a:lnSpc>
              <a:spcAft>
                <a:spcPct val="0"/>
              </a:spcAft>
            </a:pPr>
            <a:r>
              <a:rPr lang="en-US" altLang="en-US" sz="1200" b="1" dirty="0">
                <a:solidFill>
                  <a:srgbClr val="000000"/>
                </a:solidFill>
                <a:latin typeface="Trebuchet MS" panose="020B0603020202020204" pitchFamily="34" charset="0"/>
              </a:rPr>
              <a:t>7-DAY ACCOMMODATION</a:t>
            </a:r>
          </a:p>
          <a:p>
            <a:pPr algn="ctr" defTabSz="914378" eaLnBrk="0" hangingPunct="0">
              <a:lnSpc>
                <a:spcPct val="100000"/>
              </a:lnSpc>
              <a:spcAft>
                <a:spcPct val="0"/>
              </a:spcAft>
            </a:pPr>
            <a:r>
              <a:rPr lang="en-US" altLang="en-US" sz="1200" b="1" dirty="0">
                <a:solidFill>
                  <a:srgbClr val="000000"/>
                </a:solidFill>
                <a:latin typeface="Trebuchet MS" panose="020B0603020202020204" pitchFamily="34" charset="0"/>
              </a:rPr>
              <a:t>(Non-Remote) </a:t>
            </a:r>
            <a:endParaRPr lang="en-US" altLang="en-US" sz="1200" dirty="0">
              <a:latin typeface="Arial" panose="020B0604020202020204" pitchFamily="34" charset="0"/>
            </a:endParaRPr>
          </a:p>
        </p:txBody>
      </p:sp>
      <p:sp>
        <p:nvSpPr>
          <p:cNvPr id="4" name="Slide Number Placeholder 3">
            <a:extLst>
              <a:ext uri="{FF2B5EF4-FFF2-40B4-BE49-F238E27FC236}">
                <a16:creationId xmlns:a16="http://schemas.microsoft.com/office/drawing/2014/main" id="{5DE8B95B-0D7C-382B-37C7-9BFF2F0D8D7B}"/>
              </a:ext>
            </a:extLst>
          </p:cNvPr>
          <p:cNvSpPr>
            <a:spLocks noGrp="1"/>
          </p:cNvSpPr>
          <p:nvPr>
            <p:ph type="sldNum" sz="quarter" idx="4"/>
          </p:nvPr>
        </p:nvSpPr>
        <p:spPr/>
        <p:txBody>
          <a:bodyPr/>
          <a:lstStyle/>
          <a:p>
            <a:pPr>
              <a:defRPr/>
            </a:pPr>
            <a:fld id="{E00B6E52-F07A-44C8-B7AE-D6EEC3D50429}" type="slidenum">
              <a:rPr lang="en-CA" smtClean="0"/>
              <a:pPr>
                <a:defRPr/>
              </a:pPr>
              <a:t>50</a:t>
            </a:fld>
            <a:endParaRPr lang="en-CA" dirty="0"/>
          </a:p>
        </p:txBody>
      </p:sp>
    </p:spTree>
    <p:extLst>
      <p:ext uri="{BB962C8B-B14F-4D97-AF65-F5344CB8AC3E}">
        <p14:creationId xmlns:p14="http://schemas.microsoft.com/office/powerpoint/2010/main" val="4174842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wipe(left)">
                                      <p:cBhvr>
                                        <p:cTn id="7" dur="500"/>
                                        <p:tgtEl>
                                          <p:spTgt spid="9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1"/>
                                        </p:tgtEl>
                                        <p:attrNameLst>
                                          <p:attrName>style.visibility</p:attrName>
                                        </p:attrNameLst>
                                      </p:cBhvr>
                                      <p:to>
                                        <p:strVal val="visible"/>
                                      </p:to>
                                    </p:set>
                                    <p:animEffect transition="in" filter="wipe(left)">
                                      <p:cBhvr>
                                        <p:cTn id="10" dur="500"/>
                                        <p:tgtEl>
                                          <p:spTgt spid="10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left)">
                                      <p:cBhvr>
                                        <p:cTn id="13" dur="500"/>
                                        <p:tgtEl>
                                          <p:spTgt spid="10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09"/>
                                        </p:tgtEl>
                                        <p:attrNameLst>
                                          <p:attrName>style.visibility</p:attrName>
                                        </p:attrNameLst>
                                      </p:cBhvr>
                                      <p:to>
                                        <p:strVal val="visible"/>
                                      </p:to>
                                    </p:set>
                                    <p:animEffect transition="in" filter="wipe(left)">
                                      <p:cBhvr>
                                        <p:cTn id="16" dur="500"/>
                                        <p:tgtEl>
                                          <p:spTgt spid="10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13"/>
                                        </p:tgtEl>
                                        <p:attrNameLst>
                                          <p:attrName>style.visibility</p:attrName>
                                        </p:attrNameLst>
                                      </p:cBhvr>
                                      <p:to>
                                        <p:strVal val="visible"/>
                                      </p:to>
                                    </p:set>
                                    <p:animEffect transition="in" filter="wipe(left)">
                                      <p:cBhvr>
                                        <p:cTn id="19" dur="500"/>
                                        <p:tgtEl>
                                          <p:spTgt spid="1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7"/>
                                        </p:tgtEl>
                                        <p:attrNameLst>
                                          <p:attrName>style.visibility</p:attrName>
                                        </p:attrNameLst>
                                      </p:cBhvr>
                                      <p:to>
                                        <p:strVal val="visible"/>
                                      </p:to>
                                    </p:set>
                                    <p:animEffect transition="in" filter="wipe(left)">
                                      <p:cBhvr>
                                        <p:cTn id="22" dur="500"/>
                                        <p:tgtEl>
                                          <p:spTgt spid="117"/>
                                        </p:tgtEl>
                                      </p:cBhvr>
                                    </p:animEffect>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121"/>
                                        </p:tgtEl>
                                        <p:attrNameLst>
                                          <p:attrName>style.visibility</p:attrName>
                                        </p:attrNameLst>
                                      </p:cBhvr>
                                      <p:to>
                                        <p:strVal val="visible"/>
                                      </p:to>
                                    </p:set>
                                    <p:animEffect transition="in" filter="wipe(left)">
                                      <p:cBhvr>
                                        <p:cTn id="26" dur="750"/>
                                        <p:tgtEl>
                                          <p:spTgt spid="121"/>
                                        </p:tgtEl>
                                      </p:cBhvr>
                                    </p:animEffect>
                                  </p:childTnLst>
                                </p:cTn>
                              </p:par>
                            </p:childTnLst>
                          </p:cTn>
                        </p:par>
                        <p:par>
                          <p:cTn id="27" fill="hold">
                            <p:stCondLst>
                              <p:cond delay="12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1000"/>
                                        <p:tgtEl>
                                          <p:spTgt spid="15"/>
                                        </p:tgtEl>
                                      </p:cBhvr>
                                    </p:animEffect>
                                  </p:childTnLst>
                                </p:cTn>
                              </p:par>
                            </p:childTnLst>
                          </p:cTn>
                        </p:par>
                        <p:par>
                          <p:cTn id="31" fill="hold">
                            <p:stCondLst>
                              <p:cond delay="2250"/>
                            </p:stCondLst>
                            <p:childTnLst>
                              <p:par>
                                <p:cTn id="32" presetID="22" presetClass="entr" presetSubtype="8" fill="hold" grpId="0" nodeType="afterEffect">
                                  <p:stCondLst>
                                    <p:cond delay="0"/>
                                  </p:stCondLst>
                                  <p:childTnLst>
                                    <p:set>
                                      <p:cBhvr>
                                        <p:cTn id="33" dur="1" fill="hold">
                                          <p:stCondLst>
                                            <p:cond delay="0"/>
                                          </p:stCondLst>
                                        </p:cTn>
                                        <p:tgtEl>
                                          <p:spTgt spid="125"/>
                                        </p:tgtEl>
                                        <p:attrNameLst>
                                          <p:attrName>style.visibility</p:attrName>
                                        </p:attrNameLst>
                                      </p:cBhvr>
                                      <p:to>
                                        <p:strVal val="visible"/>
                                      </p:to>
                                    </p:set>
                                    <p:animEffect transition="in" filter="wipe(left)">
                                      <p:cBhvr>
                                        <p:cTn id="34" dur="1000"/>
                                        <p:tgtEl>
                                          <p:spTgt spid="12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wipe(left)">
                                      <p:cBhvr>
                                        <p:cTn id="39" dur="500"/>
                                        <p:tgtEl>
                                          <p:spTgt spid="9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02"/>
                                        </p:tgtEl>
                                        <p:attrNameLst>
                                          <p:attrName>style.visibility</p:attrName>
                                        </p:attrNameLst>
                                      </p:cBhvr>
                                      <p:to>
                                        <p:strVal val="visible"/>
                                      </p:to>
                                    </p:set>
                                    <p:animEffect transition="in" filter="wipe(left)">
                                      <p:cBhvr>
                                        <p:cTn id="42" dur="500"/>
                                        <p:tgtEl>
                                          <p:spTgt spid="1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06"/>
                                        </p:tgtEl>
                                        <p:attrNameLst>
                                          <p:attrName>style.visibility</p:attrName>
                                        </p:attrNameLst>
                                      </p:cBhvr>
                                      <p:to>
                                        <p:strVal val="visible"/>
                                      </p:to>
                                    </p:set>
                                    <p:animEffect transition="in" filter="wipe(left)">
                                      <p:cBhvr>
                                        <p:cTn id="45" dur="500"/>
                                        <p:tgtEl>
                                          <p:spTgt spid="10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10"/>
                                        </p:tgtEl>
                                        <p:attrNameLst>
                                          <p:attrName>style.visibility</p:attrName>
                                        </p:attrNameLst>
                                      </p:cBhvr>
                                      <p:to>
                                        <p:strVal val="visible"/>
                                      </p:to>
                                    </p:set>
                                    <p:animEffect transition="in" filter="wipe(left)">
                                      <p:cBhvr>
                                        <p:cTn id="48" dur="500"/>
                                        <p:tgtEl>
                                          <p:spTgt spid="11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14"/>
                                        </p:tgtEl>
                                        <p:attrNameLst>
                                          <p:attrName>style.visibility</p:attrName>
                                        </p:attrNameLst>
                                      </p:cBhvr>
                                      <p:to>
                                        <p:strVal val="visible"/>
                                      </p:to>
                                    </p:set>
                                    <p:animEffect transition="in" filter="wipe(left)">
                                      <p:cBhvr>
                                        <p:cTn id="51" dur="500"/>
                                        <p:tgtEl>
                                          <p:spTgt spid="114"/>
                                        </p:tgtEl>
                                      </p:cBhvr>
                                    </p:animEffect>
                                  </p:child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118"/>
                                        </p:tgtEl>
                                        <p:attrNameLst>
                                          <p:attrName>style.visibility</p:attrName>
                                        </p:attrNameLst>
                                      </p:cBhvr>
                                      <p:to>
                                        <p:strVal val="visible"/>
                                      </p:to>
                                    </p:set>
                                    <p:animEffect transition="in" filter="wipe(left)">
                                      <p:cBhvr>
                                        <p:cTn id="55" dur="500"/>
                                        <p:tgtEl>
                                          <p:spTgt spid="118"/>
                                        </p:tgtEl>
                                      </p:cBhvr>
                                    </p:animEffect>
                                  </p:childTnLst>
                                </p:cTn>
                              </p:par>
                            </p:childTnLst>
                          </p:cTn>
                        </p:par>
                        <p:par>
                          <p:cTn id="56" fill="hold">
                            <p:stCondLst>
                              <p:cond delay="1000"/>
                            </p:stCondLst>
                            <p:childTnLst>
                              <p:par>
                                <p:cTn id="57" presetID="22" presetClass="entr" presetSubtype="8" fill="hold" grpId="0" nodeType="afterEffect">
                                  <p:stCondLst>
                                    <p:cond delay="0"/>
                                  </p:stCondLst>
                                  <p:childTnLst>
                                    <p:set>
                                      <p:cBhvr>
                                        <p:cTn id="58" dur="1" fill="hold">
                                          <p:stCondLst>
                                            <p:cond delay="0"/>
                                          </p:stCondLst>
                                        </p:cTn>
                                        <p:tgtEl>
                                          <p:spTgt spid="122"/>
                                        </p:tgtEl>
                                        <p:attrNameLst>
                                          <p:attrName>style.visibility</p:attrName>
                                        </p:attrNameLst>
                                      </p:cBhvr>
                                      <p:to>
                                        <p:strVal val="visible"/>
                                      </p:to>
                                    </p:set>
                                    <p:animEffect transition="in" filter="wipe(left)">
                                      <p:cBhvr>
                                        <p:cTn id="59" dur="1000"/>
                                        <p:tgtEl>
                                          <p:spTgt spid="122"/>
                                        </p:tgtEl>
                                      </p:cBhvr>
                                    </p:animEffect>
                                  </p:childTnLst>
                                </p:cTn>
                              </p:par>
                            </p:childTnLst>
                          </p:cTn>
                        </p:par>
                        <p:par>
                          <p:cTn id="60" fill="hold">
                            <p:stCondLst>
                              <p:cond delay="2000"/>
                            </p:stCondLst>
                            <p:childTnLst>
                              <p:par>
                                <p:cTn id="61" presetID="22" presetClass="entr" presetSubtype="8" fill="hold" grpId="0" nodeType="afterEffect">
                                  <p:stCondLst>
                                    <p:cond delay="0"/>
                                  </p:stCondLst>
                                  <p:childTnLst>
                                    <p:set>
                                      <p:cBhvr>
                                        <p:cTn id="62" dur="1" fill="hold">
                                          <p:stCondLst>
                                            <p:cond delay="0"/>
                                          </p:stCondLst>
                                        </p:cTn>
                                        <p:tgtEl>
                                          <p:spTgt spid="126"/>
                                        </p:tgtEl>
                                        <p:attrNameLst>
                                          <p:attrName>style.visibility</p:attrName>
                                        </p:attrNameLst>
                                      </p:cBhvr>
                                      <p:to>
                                        <p:strVal val="visible"/>
                                      </p:to>
                                    </p:set>
                                    <p:animEffect transition="in" filter="wipe(left)">
                                      <p:cBhvr>
                                        <p:cTn id="63" dur="1000"/>
                                        <p:tgtEl>
                                          <p:spTgt spid="126"/>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grpId="0" nodeType="clickEffect">
                                  <p:stCondLst>
                                    <p:cond delay="0"/>
                                  </p:stCondLst>
                                  <p:childTnLst>
                                    <p:set>
                                      <p:cBhvr>
                                        <p:cTn id="67" dur="1" fill="hold">
                                          <p:stCondLst>
                                            <p:cond delay="0"/>
                                          </p:stCondLst>
                                        </p:cTn>
                                        <p:tgtEl>
                                          <p:spTgt spid="99"/>
                                        </p:tgtEl>
                                        <p:attrNameLst>
                                          <p:attrName>style.visibility</p:attrName>
                                        </p:attrNameLst>
                                      </p:cBhvr>
                                      <p:to>
                                        <p:strVal val="visible"/>
                                      </p:to>
                                    </p:set>
                                    <p:animEffect transition="in" filter="wipe(left)">
                                      <p:cBhvr>
                                        <p:cTn id="68" dur="500"/>
                                        <p:tgtEl>
                                          <p:spTgt spid="99"/>
                                        </p:tgtEl>
                                      </p:cBhvr>
                                    </p:animEffect>
                                  </p:childTnLst>
                                </p:cTn>
                              </p:par>
                            </p:childTnLst>
                          </p:cTn>
                        </p:par>
                        <p:par>
                          <p:cTn id="69" fill="hold">
                            <p:stCondLst>
                              <p:cond delay="500"/>
                            </p:stCondLst>
                            <p:childTnLst>
                              <p:par>
                                <p:cTn id="70" presetID="22" presetClass="entr" presetSubtype="8" fill="hold" grpId="0" nodeType="afterEffect">
                                  <p:stCondLst>
                                    <p:cond delay="0"/>
                                  </p:stCondLst>
                                  <p:childTnLst>
                                    <p:set>
                                      <p:cBhvr>
                                        <p:cTn id="71" dur="1" fill="hold">
                                          <p:stCondLst>
                                            <p:cond delay="0"/>
                                          </p:stCondLst>
                                        </p:cTn>
                                        <p:tgtEl>
                                          <p:spTgt spid="103"/>
                                        </p:tgtEl>
                                        <p:attrNameLst>
                                          <p:attrName>style.visibility</p:attrName>
                                        </p:attrNameLst>
                                      </p:cBhvr>
                                      <p:to>
                                        <p:strVal val="visible"/>
                                      </p:to>
                                    </p:set>
                                    <p:animEffect transition="in" filter="wipe(left)">
                                      <p:cBhvr>
                                        <p:cTn id="72" dur="500"/>
                                        <p:tgtEl>
                                          <p:spTgt spid="103"/>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07"/>
                                        </p:tgtEl>
                                        <p:attrNameLst>
                                          <p:attrName>style.visibility</p:attrName>
                                        </p:attrNameLst>
                                      </p:cBhvr>
                                      <p:to>
                                        <p:strVal val="visible"/>
                                      </p:to>
                                    </p:set>
                                    <p:animEffect transition="in" filter="wipe(left)">
                                      <p:cBhvr>
                                        <p:cTn id="75" dur="500"/>
                                        <p:tgtEl>
                                          <p:spTgt spid="107"/>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11"/>
                                        </p:tgtEl>
                                        <p:attrNameLst>
                                          <p:attrName>style.visibility</p:attrName>
                                        </p:attrNameLst>
                                      </p:cBhvr>
                                      <p:to>
                                        <p:strVal val="visible"/>
                                      </p:to>
                                    </p:set>
                                    <p:animEffect transition="in" filter="wipe(left)">
                                      <p:cBhvr>
                                        <p:cTn id="78" dur="500"/>
                                        <p:tgtEl>
                                          <p:spTgt spid="11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115"/>
                                        </p:tgtEl>
                                        <p:attrNameLst>
                                          <p:attrName>style.visibility</p:attrName>
                                        </p:attrNameLst>
                                      </p:cBhvr>
                                      <p:to>
                                        <p:strVal val="visible"/>
                                      </p:to>
                                    </p:set>
                                    <p:animEffect transition="in" filter="wipe(left)">
                                      <p:cBhvr>
                                        <p:cTn id="81" dur="500"/>
                                        <p:tgtEl>
                                          <p:spTgt spid="115"/>
                                        </p:tgtEl>
                                      </p:cBhvr>
                                    </p:animEffect>
                                  </p:childTnLst>
                                </p:cTn>
                              </p:par>
                            </p:childTnLst>
                          </p:cTn>
                        </p:par>
                        <p:par>
                          <p:cTn id="82" fill="hold">
                            <p:stCondLst>
                              <p:cond delay="1000"/>
                            </p:stCondLst>
                            <p:childTnLst>
                              <p:par>
                                <p:cTn id="83" presetID="22" presetClass="entr" presetSubtype="8" fill="hold" grpId="0" nodeType="afterEffect">
                                  <p:stCondLst>
                                    <p:cond delay="0"/>
                                  </p:stCondLst>
                                  <p:childTnLst>
                                    <p:set>
                                      <p:cBhvr>
                                        <p:cTn id="84" dur="1" fill="hold">
                                          <p:stCondLst>
                                            <p:cond delay="0"/>
                                          </p:stCondLst>
                                        </p:cTn>
                                        <p:tgtEl>
                                          <p:spTgt spid="119"/>
                                        </p:tgtEl>
                                        <p:attrNameLst>
                                          <p:attrName>style.visibility</p:attrName>
                                        </p:attrNameLst>
                                      </p:cBhvr>
                                      <p:to>
                                        <p:strVal val="visible"/>
                                      </p:to>
                                    </p:set>
                                    <p:animEffect transition="in" filter="wipe(left)">
                                      <p:cBhvr>
                                        <p:cTn id="85" dur="500"/>
                                        <p:tgtEl>
                                          <p:spTgt spid="119"/>
                                        </p:tgtEl>
                                      </p:cBhvr>
                                    </p:animEffect>
                                  </p:childTnLst>
                                </p:cTn>
                              </p:par>
                            </p:childTnLst>
                          </p:cTn>
                        </p:par>
                        <p:par>
                          <p:cTn id="86" fill="hold">
                            <p:stCondLst>
                              <p:cond delay="1500"/>
                            </p:stCondLst>
                            <p:childTnLst>
                              <p:par>
                                <p:cTn id="87" presetID="22" presetClass="entr" presetSubtype="8" fill="hold" grpId="0" nodeType="afterEffect">
                                  <p:stCondLst>
                                    <p:cond delay="0"/>
                                  </p:stCondLst>
                                  <p:childTnLst>
                                    <p:set>
                                      <p:cBhvr>
                                        <p:cTn id="88" dur="1" fill="hold">
                                          <p:stCondLst>
                                            <p:cond delay="0"/>
                                          </p:stCondLst>
                                        </p:cTn>
                                        <p:tgtEl>
                                          <p:spTgt spid="123"/>
                                        </p:tgtEl>
                                        <p:attrNameLst>
                                          <p:attrName>style.visibility</p:attrName>
                                        </p:attrNameLst>
                                      </p:cBhvr>
                                      <p:to>
                                        <p:strVal val="visible"/>
                                      </p:to>
                                    </p:set>
                                    <p:animEffect transition="in" filter="wipe(left)">
                                      <p:cBhvr>
                                        <p:cTn id="89" dur="1000"/>
                                        <p:tgtEl>
                                          <p:spTgt spid="123"/>
                                        </p:tgtEl>
                                      </p:cBhvr>
                                    </p:animEffect>
                                  </p:childTnLst>
                                </p:cTn>
                              </p:par>
                            </p:childTnLst>
                          </p:cTn>
                        </p:par>
                        <p:par>
                          <p:cTn id="90" fill="hold">
                            <p:stCondLst>
                              <p:cond delay="2500"/>
                            </p:stCondLst>
                            <p:childTnLst>
                              <p:par>
                                <p:cTn id="91" presetID="22" presetClass="entr" presetSubtype="8" fill="hold" grpId="0" nodeType="afterEffect">
                                  <p:stCondLst>
                                    <p:cond delay="0"/>
                                  </p:stCondLst>
                                  <p:childTnLst>
                                    <p:set>
                                      <p:cBhvr>
                                        <p:cTn id="92" dur="1" fill="hold">
                                          <p:stCondLst>
                                            <p:cond delay="0"/>
                                          </p:stCondLst>
                                        </p:cTn>
                                        <p:tgtEl>
                                          <p:spTgt spid="127"/>
                                        </p:tgtEl>
                                        <p:attrNameLst>
                                          <p:attrName>style.visibility</p:attrName>
                                        </p:attrNameLst>
                                      </p:cBhvr>
                                      <p:to>
                                        <p:strVal val="visible"/>
                                      </p:to>
                                    </p:set>
                                    <p:animEffect transition="in" filter="wipe(left)">
                                      <p:cBhvr>
                                        <p:cTn id="93" dur="1000"/>
                                        <p:tgtEl>
                                          <p:spTgt spid="127"/>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13">
                                            <p:txEl>
                                              <p:pRg st="0" end="0"/>
                                            </p:txEl>
                                          </p:spTgt>
                                        </p:tgtEl>
                                        <p:attrNameLst>
                                          <p:attrName>style.visibility</p:attrName>
                                        </p:attrNameLst>
                                      </p:cBhvr>
                                      <p:to>
                                        <p:strVal val="visible"/>
                                      </p:to>
                                    </p:set>
                                    <p:animEffect transition="in" filter="wipe(left)">
                                      <p:cBhvr>
                                        <p:cTn id="97" dur="10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99" grpId="0"/>
      <p:bldP spid="103" grpId="0"/>
      <p:bldP spid="107" grpId="0"/>
      <p:bldP spid="111" grpId="0"/>
      <p:bldP spid="115" grpId="0"/>
      <p:bldP spid="119" grpId="0"/>
      <p:bldP spid="97" grpId="0"/>
      <p:bldP spid="101" grpId="0"/>
      <p:bldP spid="105" grpId="0"/>
      <p:bldP spid="109" grpId="0"/>
      <p:bldP spid="113" grpId="0"/>
      <p:bldP spid="117" grpId="0"/>
      <p:bldP spid="121" grpId="0"/>
      <p:bldP spid="98" grpId="0"/>
      <p:bldP spid="102" grpId="0"/>
      <p:bldP spid="106" grpId="0"/>
      <p:bldP spid="110" grpId="0"/>
      <p:bldP spid="114" grpId="0"/>
      <p:bldP spid="118" grpId="0"/>
      <p:bldP spid="122" grpId="0"/>
      <p:bldP spid="123" grpId="0"/>
      <p:bldP spid="125" grpId="0"/>
      <p:bldP spid="126" grpId="0"/>
      <p:bldP spid="12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29142" y="1072873"/>
            <a:ext cx="6877258" cy="923330"/>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CA" sz="2000" dirty="0">
                <a:latin typeface="Trebuchet MS "/>
                <a:ea typeface="Times New Roman" panose="02020603050405020304" pitchFamily="18" charset="0"/>
                <a:cs typeface="Segoe UI Semibold" panose="020B0702040204020203" pitchFamily="34" charset="0"/>
              </a:rPr>
              <a:t>Students may already be eligible for accommodation services if their First Nation, reserve and grade appear on the </a:t>
            </a:r>
            <a:r>
              <a:rPr lang="en-CA" sz="2000" b="1" dirty="0">
                <a:latin typeface="Trebuchet MS "/>
                <a:ea typeface="Times New Roman" panose="02020603050405020304" pitchFamily="18" charset="0"/>
                <a:cs typeface="Segoe UI Semibold" panose="020B0702040204020203" pitchFamily="34" charset="0"/>
              </a:rPr>
              <a:t>ISC Pre-Approved Accommodation List (Appendix 3)</a:t>
            </a:r>
            <a:r>
              <a:rPr lang="en-CA" sz="2000" dirty="0">
                <a:latin typeface="Trebuchet MS "/>
                <a:ea typeface="Times New Roman" panose="02020603050405020304" pitchFamily="18" charset="0"/>
                <a:cs typeface="Segoe UI Semibold" panose="020B0702040204020203" pitchFamily="34" charset="0"/>
              </a:rPr>
              <a:t>. </a:t>
            </a:r>
            <a:endParaRPr lang="en-US" sz="2000" dirty="0">
              <a:latin typeface="Trebuchet MS "/>
              <a:cs typeface="Segoe UI Semibold" panose="020B0702040204020203" pitchFamily="34" charset="0"/>
            </a:endParaRPr>
          </a:p>
        </p:txBody>
      </p:sp>
      <p:sp>
        <p:nvSpPr>
          <p:cNvPr id="5" name="TextBox 4"/>
          <p:cNvSpPr txBox="1"/>
          <p:nvPr/>
        </p:nvSpPr>
        <p:spPr>
          <a:xfrm>
            <a:off x="495827" y="2252397"/>
            <a:ext cx="8116831" cy="1982081"/>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50" indent="-285750">
              <a:buFont typeface="Arial" panose="020B0604020202020204" pitchFamily="34" charset="0"/>
              <a:buChar char="•"/>
            </a:pPr>
            <a:r>
              <a:rPr lang="en-CA" sz="2000" dirty="0">
                <a:latin typeface="Trebuchet MS "/>
                <a:cs typeface="Segoe UI Semilight" panose="020B0402040204020203" pitchFamily="34" charset="0"/>
              </a:rPr>
              <a:t>The List generally includes </a:t>
            </a:r>
            <a:r>
              <a:rPr lang="en-US" sz="2000" dirty="0">
                <a:latin typeface="Trebuchet MS "/>
                <a:cs typeface="Segoe UI Semilight" panose="020B0402040204020203" pitchFamily="34" charset="0"/>
              </a:rPr>
              <a:t>communities who </a:t>
            </a:r>
            <a:r>
              <a:rPr lang="en-US" sz="2000" b="1" u="sng" dirty="0">
                <a:latin typeface="Trebuchet MS "/>
                <a:cs typeface="Segoe UI Semilight" panose="020B0402040204020203" pitchFamily="34" charset="0"/>
              </a:rPr>
              <a:t>do not</a:t>
            </a:r>
            <a:r>
              <a:rPr lang="en-US" sz="2000" b="1" dirty="0">
                <a:latin typeface="Trebuchet MS "/>
                <a:cs typeface="Segoe UI Semilight" panose="020B0402040204020203" pitchFamily="34" charset="0"/>
              </a:rPr>
              <a:t> </a:t>
            </a:r>
            <a:r>
              <a:rPr lang="en-US" sz="2000" dirty="0">
                <a:latin typeface="Trebuchet MS "/>
                <a:cs typeface="Segoe UI Semilight" panose="020B0402040204020203" pitchFamily="34" charset="0"/>
              </a:rPr>
              <a:t>have a school within reasonable travelling distance of the community or do not offer appropriate grade levels or programs. </a:t>
            </a:r>
          </a:p>
          <a:p>
            <a:pPr marL="342900" indent="-342900">
              <a:buFont typeface="Arial" panose="020B0604020202020204" pitchFamily="34" charset="0"/>
              <a:buChar char="•"/>
            </a:pPr>
            <a:r>
              <a:rPr lang="en-US" sz="2000" dirty="0">
                <a:latin typeface="Trebuchet MS "/>
                <a:cs typeface="Segoe UI Semilight" panose="020B0402040204020203" pitchFamily="34" charset="0"/>
              </a:rPr>
              <a:t>The list will reflect</a:t>
            </a:r>
            <a:r>
              <a:rPr lang="en-US" sz="2000" dirty="0">
                <a:solidFill>
                  <a:srgbClr val="00B050"/>
                </a:solidFill>
                <a:latin typeface="Trebuchet MS "/>
                <a:cs typeface="Segoe UI Semilight" panose="020B0402040204020203" pitchFamily="34" charset="0"/>
              </a:rPr>
              <a:t> </a:t>
            </a:r>
            <a:r>
              <a:rPr lang="en-US" sz="2000" dirty="0">
                <a:latin typeface="Trebuchet MS "/>
                <a:cs typeface="Segoe UI Semilight" panose="020B0402040204020203" pitchFamily="34" charset="0"/>
              </a:rPr>
              <a:t>grades not offered in/near the community. </a:t>
            </a:r>
          </a:p>
          <a:p>
            <a:pPr marL="342900" indent="-342900">
              <a:buFont typeface="Arial" panose="020B0604020202020204" pitchFamily="34" charset="0"/>
              <a:buChar char="•"/>
            </a:pPr>
            <a:r>
              <a:rPr lang="en-US" sz="2000" dirty="0">
                <a:latin typeface="Trebuchet MS "/>
                <a:cs typeface="Segoe UI Semilight"/>
              </a:rPr>
              <a:t>It is </a:t>
            </a:r>
            <a:r>
              <a:rPr lang="en-US" sz="2000" u="sng" dirty="0">
                <a:latin typeface="Trebuchet MS "/>
                <a:cs typeface="Segoe UI Semilight"/>
              </a:rPr>
              <a:t>not</a:t>
            </a:r>
            <a:r>
              <a:rPr lang="en-US" sz="2000" dirty="0">
                <a:latin typeface="Trebuchet MS "/>
                <a:cs typeface="Segoe UI Semilight"/>
              </a:rPr>
              <a:t> necessary to apply to ISC for accommodation supports if the student would be included on the List. </a:t>
            </a:r>
            <a:endParaRPr lang="en-US" sz="2000" dirty="0">
              <a:latin typeface="Trebuchet MS "/>
              <a:cs typeface="Segoe UI Semilight" panose="020B0402040204020203" pitchFamily="34" charset="0"/>
            </a:endParaRPr>
          </a:p>
        </p:txBody>
      </p:sp>
      <p:grpSp>
        <p:nvGrpSpPr>
          <p:cNvPr id="11" name="Google Shape;5945;p52"/>
          <p:cNvGrpSpPr/>
          <p:nvPr/>
        </p:nvGrpSpPr>
        <p:grpSpPr>
          <a:xfrm>
            <a:off x="752753" y="1096982"/>
            <a:ext cx="766529" cy="980353"/>
            <a:chOff x="-39783425" y="2337925"/>
            <a:chExt cx="275700" cy="318350"/>
          </a:xfrm>
          <a:solidFill>
            <a:srgbClr val="FF7D01"/>
          </a:solidFill>
        </p:grpSpPr>
        <p:sp>
          <p:nvSpPr>
            <p:cNvPr id="13" name="Google Shape;5946;p52"/>
            <p:cNvSpPr/>
            <p:nvPr/>
          </p:nvSpPr>
          <p:spPr>
            <a:xfrm>
              <a:off x="-39739325" y="2468600"/>
              <a:ext cx="194575" cy="148500"/>
            </a:xfrm>
            <a:custGeom>
              <a:avLst/>
              <a:gdLst/>
              <a:ahLst/>
              <a:cxnLst/>
              <a:rect l="l" t="t" r="r" b="b"/>
              <a:pathLst>
                <a:path w="7783" h="5940" extrusionOk="0">
                  <a:moveTo>
                    <a:pt x="6349" y="772"/>
                  </a:moveTo>
                  <a:cubicBezTo>
                    <a:pt x="6459" y="772"/>
                    <a:pt x="6570" y="812"/>
                    <a:pt x="6648" y="891"/>
                  </a:cubicBezTo>
                  <a:cubicBezTo>
                    <a:pt x="6711" y="954"/>
                    <a:pt x="6743" y="1017"/>
                    <a:pt x="6806" y="1080"/>
                  </a:cubicBezTo>
                  <a:cubicBezTo>
                    <a:pt x="6837" y="1300"/>
                    <a:pt x="6837" y="1458"/>
                    <a:pt x="6711" y="1552"/>
                  </a:cubicBezTo>
                  <a:lnTo>
                    <a:pt x="3340" y="4955"/>
                  </a:lnTo>
                  <a:cubicBezTo>
                    <a:pt x="3261" y="5033"/>
                    <a:pt x="3151" y="5073"/>
                    <a:pt x="3041" y="5073"/>
                  </a:cubicBezTo>
                  <a:cubicBezTo>
                    <a:pt x="2931" y="5073"/>
                    <a:pt x="2820" y="5033"/>
                    <a:pt x="2742" y="4955"/>
                  </a:cubicBezTo>
                  <a:lnTo>
                    <a:pt x="1040" y="3253"/>
                  </a:lnTo>
                  <a:cubicBezTo>
                    <a:pt x="883" y="3096"/>
                    <a:pt x="883" y="2812"/>
                    <a:pt x="1040" y="2655"/>
                  </a:cubicBezTo>
                  <a:lnTo>
                    <a:pt x="1135" y="2592"/>
                  </a:lnTo>
                  <a:cubicBezTo>
                    <a:pt x="1214" y="2513"/>
                    <a:pt x="1316" y="2474"/>
                    <a:pt x="1418" y="2474"/>
                  </a:cubicBezTo>
                  <a:cubicBezTo>
                    <a:pt x="1521" y="2474"/>
                    <a:pt x="1623" y="2513"/>
                    <a:pt x="1702" y="2592"/>
                  </a:cubicBezTo>
                  <a:lnTo>
                    <a:pt x="2742" y="3600"/>
                  </a:lnTo>
                  <a:cubicBezTo>
                    <a:pt x="2820" y="3679"/>
                    <a:pt x="2931" y="3718"/>
                    <a:pt x="3041" y="3718"/>
                  </a:cubicBezTo>
                  <a:cubicBezTo>
                    <a:pt x="3151" y="3718"/>
                    <a:pt x="3261" y="3679"/>
                    <a:pt x="3340" y="3600"/>
                  </a:cubicBezTo>
                  <a:lnTo>
                    <a:pt x="6050" y="891"/>
                  </a:lnTo>
                  <a:cubicBezTo>
                    <a:pt x="6128" y="812"/>
                    <a:pt x="6239" y="772"/>
                    <a:pt x="6349" y="772"/>
                  </a:cubicBezTo>
                  <a:close/>
                  <a:moveTo>
                    <a:pt x="6369" y="1"/>
                  </a:moveTo>
                  <a:cubicBezTo>
                    <a:pt x="6050" y="1"/>
                    <a:pt x="5719" y="119"/>
                    <a:pt x="5451" y="355"/>
                  </a:cubicBezTo>
                  <a:lnTo>
                    <a:pt x="3025" y="2781"/>
                  </a:lnTo>
                  <a:lnTo>
                    <a:pt x="2269" y="2025"/>
                  </a:lnTo>
                  <a:cubicBezTo>
                    <a:pt x="2040" y="1796"/>
                    <a:pt x="1742" y="1663"/>
                    <a:pt x="1421" y="1663"/>
                  </a:cubicBezTo>
                  <a:cubicBezTo>
                    <a:pt x="1256" y="1663"/>
                    <a:pt x="1085" y="1698"/>
                    <a:pt x="914" y="1773"/>
                  </a:cubicBezTo>
                  <a:cubicBezTo>
                    <a:pt x="694" y="1867"/>
                    <a:pt x="536" y="1993"/>
                    <a:pt x="473" y="2119"/>
                  </a:cubicBezTo>
                  <a:cubicBezTo>
                    <a:pt x="1" y="2592"/>
                    <a:pt x="1" y="3379"/>
                    <a:pt x="473" y="3883"/>
                  </a:cubicBezTo>
                  <a:lnTo>
                    <a:pt x="2143" y="5585"/>
                  </a:lnTo>
                  <a:cubicBezTo>
                    <a:pt x="2379" y="5821"/>
                    <a:pt x="2694" y="5939"/>
                    <a:pt x="3017" y="5939"/>
                  </a:cubicBezTo>
                  <a:cubicBezTo>
                    <a:pt x="3340" y="5939"/>
                    <a:pt x="3671" y="5821"/>
                    <a:pt x="3939" y="5585"/>
                  </a:cubicBezTo>
                  <a:lnTo>
                    <a:pt x="7310" y="2182"/>
                  </a:lnTo>
                  <a:cubicBezTo>
                    <a:pt x="7656" y="1836"/>
                    <a:pt x="7782" y="1300"/>
                    <a:pt x="7593" y="859"/>
                  </a:cubicBezTo>
                  <a:cubicBezTo>
                    <a:pt x="7467" y="575"/>
                    <a:pt x="7310" y="418"/>
                    <a:pt x="7215" y="355"/>
                  </a:cubicBezTo>
                  <a:cubicBezTo>
                    <a:pt x="6995" y="119"/>
                    <a:pt x="6688" y="1"/>
                    <a:pt x="6369" y="1"/>
                  </a:cubicBezTo>
                  <a:close/>
                </a:path>
              </a:pathLst>
            </a:custGeom>
            <a:grpFill/>
            <a:ln>
              <a:solidFill>
                <a:schemeClr val="bg1"/>
              </a:solid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4" name="Google Shape;5947;p52"/>
            <p:cNvSpPr/>
            <p:nvPr/>
          </p:nvSpPr>
          <p:spPr>
            <a:xfrm>
              <a:off x="-39783425" y="2337925"/>
              <a:ext cx="275700" cy="318350"/>
            </a:xfrm>
            <a:custGeom>
              <a:avLst/>
              <a:gdLst/>
              <a:ahLst/>
              <a:cxnLst/>
              <a:rect l="l" t="t" r="r" b="b"/>
              <a:pathLst>
                <a:path w="11028" h="12734" extrusionOk="0">
                  <a:moveTo>
                    <a:pt x="5608" y="793"/>
                  </a:moveTo>
                  <a:cubicBezTo>
                    <a:pt x="5829" y="793"/>
                    <a:pt x="5986" y="1014"/>
                    <a:pt x="6049" y="1234"/>
                  </a:cubicBezTo>
                  <a:cubicBezTo>
                    <a:pt x="6049" y="1486"/>
                    <a:pt x="6238" y="1644"/>
                    <a:pt x="6459" y="1644"/>
                  </a:cubicBezTo>
                  <a:lnTo>
                    <a:pt x="8129" y="1644"/>
                  </a:lnTo>
                  <a:cubicBezTo>
                    <a:pt x="8349" y="1644"/>
                    <a:pt x="8507" y="1833"/>
                    <a:pt x="8570" y="2053"/>
                  </a:cubicBezTo>
                  <a:lnTo>
                    <a:pt x="8570" y="2494"/>
                  </a:lnTo>
                  <a:lnTo>
                    <a:pt x="2773" y="2494"/>
                  </a:lnTo>
                  <a:lnTo>
                    <a:pt x="2773" y="2116"/>
                  </a:lnTo>
                  <a:lnTo>
                    <a:pt x="2741" y="2116"/>
                  </a:lnTo>
                  <a:cubicBezTo>
                    <a:pt x="2741" y="1864"/>
                    <a:pt x="2930" y="1707"/>
                    <a:pt x="3119" y="1675"/>
                  </a:cubicBezTo>
                  <a:lnTo>
                    <a:pt x="4789" y="1675"/>
                  </a:lnTo>
                  <a:cubicBezTo>
                    <a:pt x="5010" y="1675"/>
                    <a:pt x="5167" y="1486"/>
                    <a:pt x="5167" y="1234"/>
                  </a:cubicBezTo>
                  <a:cubicBezTo>
                    <a:pt x="5167" y="1014"/>
                    <a:pt x="5356" y="856"/>
                    <a:pt x="5608" y="793"/>
                  </a:cubicBezTo>
                  <a:close/>
                  <a:moveTo>
                    <a:pt x="10177" y="2494"/>
                  </a:moveTo>
                  <a:lnTo>
                    <a:pt x="10177" y="11883"/>
                  </a:lnTo>
                  <a:lnTo>
                    <a:pt x="788" y="11883"/>
                  </a:lnTo>
                  <a:lnTo>
                    <a:pt x="788" y="2494"/>
                  </a:lnTo>
                  <a:lnTo>
                    <a:pt x="1891" y="2494"/>
                  </a:lnTo>
                  <a:lnTo>
                    <a:pt x="1891" y="2904"/>
                  </a:lnTo>
                  <a:cubicBezTo>
                    <a:pt x="1891" y="3125"/>
                    <a:pt x="2111" y="3314"/>
                    <a:pt x="2332" y="3314"/>
                  </a:cubicBezTo>
                  <a:lnTo>
                    <a:pt x="8948" y="3314"/>
                  </a:lnTo>
                  <a:cubicBezTo>
                    <a:pt x="9200" y="3314"/>
                    <a:pt x="9357" y="3125"/>
                    <a:pt x="9357" y="2904"/>
                  </a:cubicBezTo>
                  <a:lnTo>
                    <a:pt x="9357" y="2494"/>
                  </a:lnTo>
                  <a:close/>
                  <a:moveTo>
                    <a:pt x="5615" y="1"/>
                  </a:moveTo>
                  <a:cubicBezTo>
                    <a:pt x="5456" y="1"/>
                    <a:pt x="5293" y="33"/>
                    <a:pt x="5136" y="100"/>
                  </a:cubicBezTo>
                  <a:cubicBezTo>
                    <a:pt x="4821" y="226"/>
                    <a:pt x="4537" y="478"/>
                    <a:pt x="4474" y="856"/>
                  </a:cubicBezTo>
                  <a:lnTo>
                    <a:pt x="3151" y="856"/>
                  </a:lnTo>
                  <a:cubicBezTo>
                    <a:pt x="2647" y="856"/>
                    <a:pt x="2174" y="1203"/>
                    <a:pt x="1985" y="1675"/>
                  </a:cubicBezTo>
                  <a:lnTo>
                    <a:pt x="410" y="1675"/>
                  </a:lnTo>
                  <a:cubicBezTo>
                    <a:pt x="158" y="1675"/>
                    <a:pt x="0" y="1864"/>
                    <a:pt x="0" y="2116"/>
                  </a:cubicBezTo>
                  <a:lnTo>
                    <a:pt x="0" y="12292"/>
                  </a:lnTo>
                  <a:cubicBezTo>
                    <a:pt x="0" y="12544"/>
                    <a:pt x="221" y="12734"/>
                    <a:pt x="410" y="12734"/>
                  </a:cubicBezTo>
                  <a:lnTo>
                    <a:pt x="10618" y="12734"/>
                  </a:lnTo>
                  <a:cubicBezTo>
                    <a:pt x="10838" y="12734"/>
                    <a:pt x="11027" y="12544"/>
                    <a:pt x="11027" y="12292"/>
                  </a:cubicBezTo>
                  <a:lnTo>
                    <a:pt x="11027" y="2116"/>
                  </a:lnTo>
                  <a:cubicBezTo>
                    <a:pt x="10996" y="1864"/>
                    <a:pt x="10807" y="1675"/>
                    <a:pt x="10555" y="1675"/>
                  </a:cubicBezTo>
                  <a:lnTo>
                    <a:pt x="9263" y="1675"/>
                  </a:lnTo>
                  <a:cubicBezTo>
                    <a:pt x="9105" y="1203"/>
                    <a:pt x="8633" y="856"/>
                    <a:pt x="8097" y="856"/>
                  </a:cubicBezTo>
                  <a:lnTo>
                    <a:pt x="6774" y="856"/>
                  </a:lnTo>
                  <a:cubicBezTo>
                    <a:pt x="6606" y="328"/>
                    <a:pt x="6127" y="1"/>
                    <a:pt x="5615" y="1"/>
                  </a:cubicBezTo>
                  <a:close/>
                </a:path>
              </a:pathLst>
            </a:custGeom>
            <a:grpFill/>
            <a:ln>
              <a:solidFill>
                <a:schemeClr val="bg1"/>
              </a:solid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sp>
        <p:nvSpPr>
          <p:cNvPr id="3" name="Rectangle: Rounded Corners 2">
            <a:extLst>
              <a:ext uri="{FF2B5EF4-FFF2-40B4-BE49-F238E27FC236}">
                <a16:creationId xmlns:a16="http://schemas.microsoft.com/office/drawing/2014/main" id="{F936925E-985C-69A9-0594-8445A4AA61F9}"/>
              </a:ext>
            </a:extLst>
          </p:cNvPr>
          <p:cNvSpPr/>
          <p:nvPr/>
        </p:nvSpPr>
        <p:spPr bwMode="auto">
          <a:xfrm>
            <a:off x="194140" y="164592"/>
            <a:ext cx="8686800" cy="685800"/>
          </a:xfrm>
          <a:prstGeom prst="roundRect">
            <a:avLst/>
          </a:prstGeom>
          <a:solidFill>
            <a:srgbClr val="F2F2F2"/>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eaLnBrk="0" hangingPunct="0">
              <a:lnSpc>
                <a:spcPct val="100000"/>
              </a:lnSpc>
              <a:spcAft>
                <a:spcPct val="0"/>
              </a:spcAft>
              <a:defRPr/>
            </a:pPr>
            <a:r>
              <a:rPr lang="en-US" sz="3000" b="1" kern="0" dirty="0">
                <a:solidFill>
                  <a:srgbClr val="3167A9"/>
                </a:solidFill>
                <a:latin typeface="Trebuchet MS" panose="020B0603020202020204" pitchFamily="34" charset="0"/>
                <a:ea typeface="Tahoma" panose="020B0604030504040204" pitchFamily="34" charset="0"/>
                <a:cs typeface="Tahoma" panose="020B0604030504040204" pitchFamily="34" charset="0"/>
              </a:rPr>
              <a:t>PRE-APPROVED ACCOMMODATION LIST</a:t>
            </a:r>
          </a:p>
        </p:txBody>
      </p:sp>
      <p:grpSp>
        <p:nvGrpSpPr>
          <p:cNvPr id="6" name="Group 5">
            <a:extLst>
              <a:ext uri="{FF2B5EF4-FFF2-40B4-BE49-F238E27FC236}">
                <a16:creationId xmlns:a16="http://schemas.microsoft.com/office/drawing/2014/main" id="{3A066226-6962-7B2C-68E5-70760EA4289B}"/>
              </a:ext>
            </a:extLst>
          </p:cNvPr>
          <p:cNvGrpSpPr/>
          <p:nvPr/>
        </p:nvGrpSpPr>
        <p:grpSpPr>
          <a:xfrm>
            <a:off x="7558088" y="3048776"/>
            <a:ext cx="1807338" cy="2574384"/>
            <a:chOff x="7130114" y="2254720"/>
            <a:chExt cx="2299605" cy="3275572"/>
          </a:xfrm>
        </p:grpSpPr>
        <p:sp>
          <p:nvSpPr>
            <p:cNvPr id="7" name="Right Triangle 6">
              <a:extLst>
                <a:ext uri="{FF2B5EF4-FFF2-40B4-BE49-F238E27FC236}">
                  <a16:creationId xmlns:a16="http://schemas.microsoft.com/office/drawing/2014/main" id="{3E055870-4412-57AD-B99C-9DADB34271CE}"/>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8" name="Right Triangle 7">
              <a:extLst>
                <a:ext uri="{FF2B5EF4-FFF2-40B4-BE49-F238E27FC236}">
                  <a16:creationId xmlns:a16="http://schemas.microsoft.com/office/drawing/2014/main" id="{CDA55C4B-B6B0-9C3F-BB92-244FA282920C}"/>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9" name="Right Triangle 8">
              <a:extLst>
                <a:ext uri="{FF2B5EF4-FFF2-40B4-BE49-F238E27FC236}">
                  <a16:creationId xmlns:a16="http://schemas.microsoft.com/office/drawing/2014/main" id="{B0FC7218-A9F0-76AE-2567-0E3E1DFF7BCA}"/>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10" name="Slide Number Placeholder 9">
            <a:extLst>
              <a:ext uri="{FF2B5EF4-FFF2-40B4-BE49-F238E27FC236}">
                <a16:creationId xmlns:a16="http://schemas.microsoft.com/office/drawing/2014/main" id="{3B5A4E5F-1241-B3F8-E886-8672836FA5BE}"/>
              </a:ext>
            </a:extLst>
          </p:cNvPr>
          <p:cNvSpPr>
            <a:spLocks noGrp="1"/>
          </p:cNvSpPr>
          <p:nvPr>
            <p:ph type="sldNum" sz="quarter" idx="4"/>
          </p:nvPr>
        </p:nvSpPr>
        <p:spPr/>
        <p:txBody>
          <a:bodyPr/>
          <a:lstStyle/>
          <a:p>
            <a:pPr>
              <a:defRPr/>
            </a:pPr>
            <a:fld id="{E00B6E52-F07A-44C8-B7AE-D6EEC3D50429}" type="slidenum">
              <a:rPr lang="en-CA" smtClean="0"/>
              <a:pPr>
                <a:defRPr/>
              </a:pPr>
              <a:t>51</a:t>
            </a:fld>
            <a:endParaRPr lang="en-CA" dirty="0"/>
          </a:p>
        </p:txBody>
      </p:sp>
    </p:spTree>
    <p:extLst>
      <p:ext uri="{BB962C8B-B14F-4D97-AF65-F5344CB8AC3E}">
        <p14:creationId xmlns:p14="http://schemas.microsoft.com/office/powerpoint/2010/main" val="32565259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2753" y="1437871"/>
            <a:ext cx="7908689" cy="1071320"/>
          </a:xfr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dirty="0">
                <a:latin typeface="Trebuchet MS "/>
                <a:cs typeface="Segoe UI Semibold" panose="020B0702040204020203" pitchFamily="34" charset="0"/>
              </a:rPr>
              <a:t>In the Education Information System, accommodation is an objective located at bottom of each student record.</a:t>
            </a:r>
          </a:p>
          <a:p>
            <a:r>
              <a:rPr lang="en-US" dirty="0">
                <a:latin typeface="Trebuchet MS "/>
                <a:cs typeface="Segoe UI Semibold" panose="020B0702040204020203" pitchFamily="34" charset="0"/>
              </a:rPr>
              <a:t>To receive funding for eligible students approved (or pre-approved) for accommodation supports, click on the </a:t>
            </a:r>
            <a:r>
              <a:rPr lang="en-US" b="1" dirty="0">
                <a:solidFill>
                  <a:srgbClr val="2F5496"/>
                </a:solidFill>
                <a:latin typeface="Trebuchet MS "/>
                <a:cs typeface="Segoe UI Semibold" panose="020B0702040204020203" pitchFamily="34" charset="0"/>
              </a:rPr>
              <a:t>Add Objective </a:t>
            </a:r>
            <a:r>
              <a:rPr lang="en-US" dirty="0">
                <a:latin typeface="Trebuchet MS "/>
                <a:cs typeface="Segoe UI Semibold" panose="020B0702040204020203" pitchFamily="34" charset="0"/>
              </a:rPr>
              <a:t>button</a:t>
            </a:r>
            <a:r>
              <a:rPr lang="en-US" b="1" dirty="0">
                <a:solidFill>
                  <a:srgbClr val="2F5496"/>
                </a:solidFill>
                <a:latin typeface="Trebuchet MS "/>
                <a:cs typeface="Segoe UI Semibold" panose="020B0702040204020203" pitchFamily="34" charset="0"/>
              </a:rPr>
              <a:t> </a:t>
            </a:r>
            <a:r>
              <a:rPr lang="en-US" dirty="0">
                <a:latin typeface="Trebuchet MS "/>
                <a:cs typeface="Segoe UI Semibold" panose="020B0702040204020203" pitchFamily="34" charset="0"/>
              </a:rPr>
              <a:t>to add it to their record</a:t>
            </a:r>
          </a:p>
          <a:p>
            <a:endParaRPr lang="en-US" dirty="0">
              <a:latin typeface="Segoe UI Semilight" panose="020B0402040204020203" pitchFamily="34" charset="0"/>
              <a:cs typeface="Segoe UI Semilight" panose="020B0402040204020203" pitchFamily="34" charset="0"/>
            </a:endParaRPr>
          </a:p>
        </p:txBody>
      </p:sp>
      <p:pic>
        <p:nvPicPr>
          <p:cNvPr id="14" name="Content Placeholder 3"/>
          <p:cNvPicPr>
            <a:picLocks noChangeAspect="1"/>
          </p:cNvPicPr>
          <p:nvPr/>
        </p:nvPicPr>
        <p:blipFill>
          <a:blip r:embed="rId3"/>
          <a:stretch>
            <a:fillRect/>
          </a:stretch>
        </p:blipFill>
        <p:spPr bwMode="auto">
          <a:xfrm>
            <a:off x="1147944" y="2954813"/>
            <a:ext cx="7513498" cy="1697013"/>
          </a:xfrm>
          <a:prstGeom prst="rect">
            <a:avLst/>
          </a:prstGeom>
          <a:noFill/>
          <a:ln>
            <a:solidFill>
              <a:srgbClr val="000000"/>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 name="Google Shape;3198;p47"/>
          <p:cNvSpPr/>
          <p:nvPr/>
        </p:nvSpPr>
        <p:spPr>
          <a:xfrm>
            <a:off x="364916" y="4179940"/>
            <a:ext cx="723915" cy="451852"/>
          </a:xfrm>
          <a:custGeom>
            <a:avLst/>
            <a:gdLst/>
            <a:ahLst/>
            <a:cxnLst/>
            <a:rect l="l" t="t" r="r" b="b"/>
            <a:pathLst>
              <a:path w="2756" h="1918" extrusionOk="0">
                <a:moveTo>
                  <a:pt x="1757" y="0"/>
                </a:moveTo>
                <a:cubicBezTo>
                  <a:pt x="1693" y="0"/>
                  <a:pt x="1630" y="25"/>
                  <a:pt x="1580" y="75"/>
                </a:cubicBezTo>
                <a:cubicBezTo>
                  <a:pt x="1479" y="176"/>
                  <a:pt x="1479" y="335"/>
                  <a:pt x="1580" y="436"/>
                </a:cubicBezTo>
                <a:lnTo>
                  <a:pt x="1768" y="623"/>
                </a:lnTo>
                <a:cubicBezTo>
                  <a:pt x="1797" y="652"/>
                  <a:pt x="1775" y="702"/>
                  <a:pt x="1739" y="702"/>
                </a:cubicBezTo>
                <a:lnTo>
                  <a:pt x="253" y="702"/>
                </a:lnTo>
                <a:cubicBezTo>
                  <a:pt x="116" y="702"/>
                  <a:pt x="1" y="818"/>
                  <a:pt x="1" y="962"/>
                </a:cubicBezTo>
                <a:cubicBezTo>
                  <a:pt x="1" y="1099"/>
                  <a:pt x="116" y="1215"/>
                  <a:pt x="253" y="1215"/>
                </a:cubicBezTo>
                <a:lnTo>
                  <a:pt x="1739" y="1215"/>
                </a:lnTo>
                <a:cubicBezTo>
                  <a:pt x="1775" y="1215"/>
                  <a:pt x="1797" y="1265"/>
                  <a:pt x="1768" y="1294"/>
                </a:cubicBezTo>
                <a:lnTo>
                  <a:pt x="1580" y="1481"/>
                </a:lnTo>
                <a:cubicBezTo>
                  <a:pt x="1479" y="1582"/>
                  <a:pt x="1479" y="1741"/>
                  <a:pt x="1580" y="1842"/>
                </a:cubicBezTo>
                <a:cubicBezTo>
                  <a:pt x="1631" y="1892"/>
                  <a:pt x="1696" y="1918"/>
                  <a:pt x="1760" y="1918"/>
                </a:cubicBezTo>
                <a:cubicBezTo>
                  <a:pt x="1825" y="1918"/>
                  <a:pt x="1890" y="1892"/>
                  <a:pt x="1941" y="1842"/>
                </a:cubicBezTo>
                <a:lnTo>
                  <a:pt x="2676" y="1106"/>
                </a:lnTo>
                <a:cubicBezTo>
                  <a:pt x="2756" y="1027"/>
                  <a:pt x="2756" y="897"/>
                  <a:pt x="2676" y="811"/>
                </a:cubicBezTo>
                <a:lnTo>
                  <a:pt x="1941" y="82"/>
                </a:lnTo>
                <a:cubicBezTo>
                  <a:pt x="1889" y="27"/>
                  <a:pt x="1823" y="0"/>
                  <a:pt x="1757" y="0"/>
                </a:cubicBezTo>
                <a:close/>
              </a:path>
            </a:pathLst>
          </a:custGeom>
          <a:solidFill>
            <a:srgbClr val="FF7D01"/>
          </a:solidFill>
          <a:ln>
            <a:noFill/>
          </a:ln>
        </p:spPr>
        <p:txBody>
          <a:bodyPr spcFirstLastPara="1" wrap="square" lIns="91425" tIns="91425" rIns="91425" bIns="91425"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685783"/>
            <a:endParaRPr dirty="0">
              <a:solidFill>
                <a:srgbClr val="000000"/>
              </a:solidFill>
            </a:endParaRPr>
          </a:p>
        </p:txBody>
      </p:sp>
      <p:sp>
        <p:nvSpPr>
          <p:cNvPr id="29" name="Rounded Rectangle 28"/>
          <p:cNvSpPr/>
          <p:nvPr/>
        </p:nvSpPr>
        <p:spPr bwMode="auto">
          <a:xfrm>
            <a:off x="2355929" y="500385"/>
            <a:ext cx="4771464" cy="724811"/>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685783"/>
            <a:r>
              <a:rPr lang="en-US" sz="2100" dirty="0">
                <a:solidFill>
                  <a:srgbClr val="2F5496"/>
                </a:solidFill>
                <a:latin typeface="Trebuchet MS" panose="020B0603020202020204" pitchFamily="34" charset="0"/>
                <a:ea typeface="Tahoma" panose="020B0604030504040204" pitchFamily="34" charset="0"/>
                <a:cs typeface="Segoe UI Semibold" panose="020B0702040204020203" pitchFamily="34" charset="0"/>
              </a:rPr>
              <a:t>ACCOMMODATION in EIS</a:t>
            </a:r>
          </a:p>
        </p:txBody>
      </p:sp>
      <p:grpSp>
        <p:nvGrpSpPr>
          <p:cNvPr id="2" name="Group 1">
            <a:extLst>
              <a:ext uri="{FF2B5EF4-FFF2-40B4-BE49-F238E27FC236}">
                <a16:creationId xmlns:a16="http://schemas.microsoft.com/office/drawing/2014/main" id="{E26A519E-CDD9-A6DE-A233-C295374A11B4}"/>
              </a:ext>
            </a:extLst>
          </p:cNvPr>
          <p:cNvGrpSpPr/>
          <p:nvPr/>
        </p:nvGrpSpPr>
        <p:grpSpPr>
          <a:xfrm>
            <a:off x="-343649" y="-831808"/>
            <a:ext cx="2181603" cy="3644389"/>
            <a:chOff x="-343649" y="-831809"/>
            <a:chExt cx="2181603" cy="3644389"/>
          </a:xfrm>
        </p:grpSpPr>
        <p:sp>
          <p:nvSpPr>
            <p:cNvPr id="5" name="Right Triangle 4">
              <a:extLst>
                <a:ext uri="{FF2B5EF4-FFF2-40B4-BE49-F238E27FC236}">
                  <a16:creationId xmlns:a16="http://schemas.microsoft.com/office/drawing/2014/main" id="{7F1E554E-0735-5447-9EDD-ED3DB68A94B0}"/>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6" name="Right Triangle 5">
              <a:extLst>
                <a:ext uri="{FF2B5EF4-FFF2-40B4-BE49-F238E27FC236}">
                  <a16:creationId xmlns:a16="http://schemas.microsoft.com/office/drawing/2014/main" id="{445A9B89-23CD-B137-DFFF-4ED634FF4656}"/>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7" name="Right Triangle 6">
              <a:extLst>
                <a:ext uri="{FF2B5EF4-FFF2-40B4-BE49-F238E27FC236}">
                  <a16:creationId xmlns:a16="http://schemas.microsoft.com/office/drawing/2014/main" id="{E2FD5280-7696-5AFB-9DE7-37197525E283}"/>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grpSp>
        <p:nvGrpSpPr>
          <p:cNvPr id="8" name="Group 7">
            <a:extLst>
              <a:ext uri="{FF2B5EF4-FFF2-40B4-BE49-F238E27FC236}">
                <a16:creationId xmlns:a16="http://schemas.microsoft.com/office/drawing/2014/main" id="{D9D073CE-7E3E-10E1-76A9-BACAEDDCF2E2}"/>
              </a:ext>
            </a:extLst>
          </p:cNvPr>
          <p:cNvGrpSpPr/>
          <p:nvPr/>
        </p:nvGrpSpPr>
        <p:grpSpPr>
          <a:xfrm>
            <a:off x="7558088" y="3048776"/>
            <a:ext cx="1807338" cy="2574384"/>
            <a:chOff x="7130114" y="2254720"/>
            <a:chExt cx="2299605" cy="3275572"/>
          </a:xfrm>
        </p:grpSpPr>
        <p:sp>
          <p:nvSpPr>
            <p:cNvPr id="12" name="Right Triangle 11">
              <a:extLst>
                <a:ext uri="{FF2B5EF4-FFF2-40B4-BE49-F238E27FC236}">
                  <a16:creationId xmlns:a16="http://schemas.microsoft.com/office/drawing/2014/main" id="{170B04CB-0ADA-7A22-B6A8-A483D780C476}"/>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3" name="Right Triangle 12">
              <a:extLst>
                <a:ext uri="{FF2B5EF4-FFF2-40B4-BE49-F238E27FC236}">
                  <a16:creationId xmlns:a16="http://schemas.microsoft.com/office/drawing/2014/main" id="{C60DAFAA-3234-845B-3903-AACE1B25498C}"/>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5" name="Right Triangle 14">
              <a:extLst>
                <a:ext uri="{FF2B5EF4-FFF2-40B4-BE49-F238E27FC236}">
                  <a16:creationId xmlns:a16="http://schemas.microsoft.com/office/drawing/2014/main" id="{85B257E5-EA88-CB6E-2675-F2EA24D25595}"/>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9" name="Slide Number Placeholder 8">
            <a:extLst>
              <a:ext uri="{FF2B5EF4-FFF2-40B4-BE49-F238E27FC236}">
                <a16:creationId xmlns:a16="http://schemas.microsoft.com/office/drawing/2014/main" id="{C9DCE0D4-635D-AEA9-FE42-9A4A7281910C}"/>
              </a:ext>
            </a:extLst>
          </p:cNvPr>
          <p:cNvSpPr>
            <a:spLocks noGrp="1"/>
          </p:cNvSpPr>
          <p:nvPr>
            <p:ph type="sldNum" sz="quarter" idx="4"/>
          </p:nvPr>
        </p:nvSpPr>
        <p:spPr/>
        <p:txBody>
          <a:bodyPr/>
          <a:lstStyle/>
          <a:p>
            <a:pPr>
              <a:defRPr/>
            </a:pPr>
            <a:fld id="{E00B6E52-F07A-44C8-B7AE-D6EEC3D50429}" type="slidenum">
              <a:rPr lang="en-CA" smtClean="0"/>
              <a:pPr>
                <a:defRPr/>
              </a:pPr>
              <a:t>52</a:t>
            </a:fld>
            <a:endParaRPr lang="en-CA" dirty="0"/>
          </a:p>
        </p:txBody>
      </p:sp>
    </p:spTree>
    <p:extLst>
      <p:ext uri="{BB962C8B-B14F-4D97-AF65-F5344CB8AC3E}">
        <p14:creationId xmlns:p14="http://schemas.microsoft.com/office/powerpoint/2010/main" val="1779642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1279" y="1566236"/>
            <a:ext cx="5990044" cy="256731"/>
          </a:xfr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42871" indent="-142871">
              <a:tabLst>
                <a:tab pos="4286143" algn="l"/>
              </a:tabLst>
            </a:pPr>
            <a:r>
              <a:rPr lang="en-US" dirty="0">
                <a:latin typeface="Trebuchet MS "/>
                <a:cs typeface="Segoe UI Semibold" panose="020B0702040204020203" pitchFamily="34" charset="0"/>
              </a:rPr>
              <a:t>Select </a:t>
            </a:r>
            <a:r>
              <a:rPr lang="en-US" dirty="0">
                <a:solidFill>
                  <a:srgbClr val="0000FF"/>
                </a:solidFill>
                <a:latin typeface="Trebuchet MS "/>
                <a:cs typeface="Segoe UI Semibold" panose="020B0702040204020203" pitchFamily="34" charset="0"/>
              </a:rPr>
              <a:t>Accommodation</a:t>
            </a:r>
            <a:r>
              <a:rPr lang="en-US" dirty="0">
                <a:latin typeface="Trebuchet MS "/>
                <a:cs typeface="Segoe UI Semibold" panose="020B0702040204020203" pitchFamily="34" charset="0"/>
              </a:rPr>
              <a:t> from drop-down list</a:t>
            </a:r>
          </a:p>
          <a:p>
            <a:pPr marL="0" indent="0">
              <a:buNone/>
            </a:pPr>
            <a:endParaRPr lang="en-US" dirty="0">
              <a:latin typeface="Segoe UI Semilight" panose="020B0402040204020203" pitchFamily="34" charset="0"/>
              <a:cs typeface="Segoe UI Semilight" panose="020B0402040204020203" pitchFamily="34" charset="0"/>
            </a:endParaRPr>
          </a:p>
        </p:txBody>
      </p:sp>
      <p:pic>
        <p:nvPicPr>
          <p:cNvPr id="18" name="Picture 17"/>
          <p:cNvPicPr>
            <a:picLocks noChangeAspect="1"/>
          </p:cNvPicPr>
          <p:nvPr/>
        </p:nvPicPr>
        <p:blipFill>
          <a:blip r:embed="rId3"/>
          <a:stretch>
            <a:fillRect/>
          </a:stretch>
        </p:blipFill>
        <p:spPr>
          <a:xfrm>
            <a:off x="1360081" y="1996908"/>
            <a:ext cx="6424022" cy="1793852"/>
          </a:xfrm>
          <a:prstGeom prst="rect">
            <a:avLst/>
          </a:prstGeom>
          <a:ln>
            <a:solidFill>
              <a:srgbClr val="000000"/>
            </a:solidFill>
          </a:ln>
        </p:spPr>
      </p:pic>
      <p:grpSp>
        <p:nvGrpSpPr>
          <p:cNvPr id="20" name="Google Shape;4295;p48"/>
          <p:cNvGrpSpPr/>
          <p:nvPr/>
        </p:nvGrpSpPr>
        <p:grpSpPr>
          <a:xfrm>
            <a:off x="352887" y="2696907"/>
            <a:ext cx="766564" cy="779141"/>
            <a:chOff x="1487200" y="4993750"/>
            <a:chExt cx="483125" cy="483125"/>
          </a:xfrm>
          <a:solidFill>
            <a:srgbClr val="FF7D01"/>
          </a:solidFill>
        </p:grpSpPr>
        <p:sp>
          <p:nvSpPr>
            <p:cNvPr id="21" name="Google Shape;4296;p48"/>
            <p:cNvSpPr/>
            <p:nvPr/>
          </p:nvSpPr>
          <p:spPr>
            <a:xfrm>
              <a:off x="1487200" y="4993750"/>
              <a:ext cx="483125" cy="483125"/>
            </a:xfrm>
            <a:custGeom>
              <a:avLst/>
              <a:gdLst/>
              <a:ahLst/>
              <a:cxnLst/>
              <a:rect l="l" t="t" r="r" b="b"/>
              <a:pathLst>
                <a:path w="19325" h="19325" extrusionOk="0">
                  <a:moveTo>
                    <a:pt x="9662" y="1133"/>
                  </a:moveTo>
                  <a:cubicBezTo>
                    <a:pt x="11824" y="1133"/>
                    <a:pt x="13983" y="1975"/>
                    <a:pt x="15668" y="3657"/>
                  </a:cubicBezTo>
                  <a:cubicBezTo>
                    <a:pt x="19035" y="7027"/>
                    <a:pt x="19035" y="12302"/>
                    <a:pt x="15668" y="15668"/>
                  </a:cubicBezTo>
                  <a:cubicBezTo>
                    <a:pt x="13983" y="17352"/>
                    <a:pt x="11822" y="18193"/>
                    <a:pt x="9661" y="18193"/>
                  </a:cubicBezTo>
                  <a:cubicBezTo>
                    <a:pt x="7500" y="18193"/>
                    <a:pt x="5340" y="17352"/>
                    <a:pt x="3657" y="15668"/>
                  </a:cubicBezTo>
                  <a:cubicBezTo>
                    <a:pt x="290" y="12302"/>
                    <a:pt x="290" y="7024"/>
                    <a:pt x="3657" y="3657"/>
                  </a:cubicBezTo>
                  <a:cubicBezTo>
                    <a:pt x="5342" y="1975"/>
                    <a:pt x="7500" y="1133"/>
                    <a:pt x="9662" y="1133"/>
                  </a:cubicBezTo>
                  <a:close/>
                  <a:moveTo>
                    <a:pt x="9662" y="1"/>
                  </a:moveTo>
                  <a:cubicBezTo>
                    <a:pt x="7117" y="1"/>
                    <a:pt x="4698" y="1015"/>
                    <a:pt x="2857" y="2857"/>
                  </a:cubicBezTo>
                  <a:cubicBezTo>
                    <a:pt x="1015" y="4699"/>
                    <a:pt x="0" y="7117"/>
                    <a:pt x="0" y="9663"/>
                  </a:cubicBezTo>
                  <a:cubicBezTo>
                    <a:pt x="0" y="12208"/>
                    <a:pt x="1015" y="14627"/>
                    <a:pt x="2857" y="16469"/>
                  </a:cubicBezTo>
                  <a:cubicBezTo>
                    <a:pt x="4698" y="18310"/>
                    <a:pt x="7117" y="19325"/>
                    <a:pt x="9662" y="19325"/>
                  </a:cubicBezTo>
                  <a:cubicBezTo>
                    <a:pt x="12208" y="19325"/>
                    <a:pt x="14626" y="18310"/>
                    <a:pt x="16468" y="16469"/>
                  </a:cubicBezTo>
                  <a:cubicBezTo>
                    <a:pt x="18310" y="14627"/>
                    <a:pt x="19325" y="12208"/>
                    <a:pt x="19325" y="9663"/>
                  </a:cubicBezTo>
                  <a:cubicBezTo>
                    <a:pt x="19325" y="7117"/>
                    <a:pt x="18310" y="4699"/>
                    <a:pt x="16468" y="2857"/>
                  </a:cubicBezTo>
                  <a:cubicBezTo>
                    <a:pt x="14626" y="1015"/>
                    <a:pt x="12208" y="1"/>
                    <a:pt x="9662" y="1"/>
                  </a:cubicBezTo>
                  <a:close/>
                </a:path>
              </a:pathLst>
            </a:custGeom>
            <a:grpFill/>
            <a:ln>
              <a:noFill/>
            </a:ln>
          </p:spPr>
          <p:txBody>
            <a:bodyPr spcFirstLastPara="1" wrap="square" lIns="91425" tIns="91425" rIns="91425" bIns="91425"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685783"/>
              <a:endParaRPr dirty="0">
                <a:solidFill>
                  <a:srgbClr val="435D74"/>
                </a:solidFill>
              </a:endParaRPr>
            </a:p>
          </p:txBody>
        </p:sp>
        <p:sp>
          <p:nvSpPr>
            <p:cNvPr id="22" name="Google Shape;4297;p48"/>
            <p:cNvSpPr/>
            <p:nvPr/>
          </p:nvSpPr>
          <p:spPr>
            <a:xfrm>
              <a:off x="1602600" y="5143950"/>
              <a:ext cx="250350" cy="182725"/>
            </a:xfrm>
            <a:custGeom>
              <a:avLst/>
              <a:gdLst/>
              <a:ahLst/>
              <a:cxnLst/>
              <a:rect l="l" t="t" r="r" b="b"/>
              <a:pathLst>
                <a:path w="10014" h="7309" extrusionOk="0">
                  <a:moveTo>
                    <a:pt x="8149" y="1134"/>
                  </a:moveTo>
                  <a:cubicBezTo>
                    <a:pt x="8294" y="1134"/>
                    <a:pt x="8439" y="1189"/>
                    <a:pt x="8549" y="1300"/>
                  </a:cubicBezTo>
                  <a:cubicBezTo>
                    <a:pt x="8769" y="1520"/>
                    <a:pt x="8769" y="1879"/>
                    <a:pt x="8549" y="2100"/>
                  </a:cubicBezTo>
                  <a:lnTo>
                    <a:pt x="4639" y="6007"/>
                  </a:lnTo>
                  <a:cubicBezTo>
                    <a:pt x="4527" y="6120"/>
                    <a:pt x="4377" y="6177"/>
                    <a:pt x="4227" y="6177"/>
                  </a:cubicBezTo>
                  <a:cubicBezTo>
                    <a:pt x="4081" y="6177"/>
                    <a:pt x="3937" y="6123"/>
                    <a:pt x="3830" y="6016"/>
                  </a:cubicBezTo>
                  <a:lnTo>
                    <a:pt x="1547" y="3748"/>
                  </a:lnTo>
                  <a:cubicBezTo>
                    <a:pt x="1296" y="3534"/>
                    <a:pt x="1281" y="3151"/>
                    <a:pt x="1514" y="2918"/>
                  </a:cubicBezTo>
                  <a:cubicBezTo>
                    <a:pt x="1626" y="2806"/>
                    <a:pt x="1771" y="2750"/>
                    <a:pt x="1916" y="2750"/>
                  </a:cubicBezTo>
                  <a:cubicBezTo>
                    <a:pt x="2074" y="2750"/>
                    <a:pt x="2232" y="2817"/>
                    <a:pt x="2344" y="2948"/>
                  </a:cubicBezTo>
                  <a:lnTo>
                    <a:pt x="3784" y="4388"/>
                  </a:lnTo>
                  <a:cubicBezTo>
                    <a:pt x="3793" y="4401"/>
                    <a:pt x="3805" y="4410"/>
                    <a:pt x="3817" y="4419"/>
                  </a:cubicBezTo>
                  <a:cubicBezTo>
                    <a:pt x="3817" y="4422"/>
                    <a:pt x="3820" y="4422"/>
                    <a:pt x="3823" y="4425"/>
                  </a:cubicBezTo>
                  <a:cubicBezTo>
                    <a:pt x="3934" y="4535"/>
                    <a:pt x="4078" y="4590"/>
                    <a:pt x="4222" y="4590"/>
                  </a:cubicBezTo>
                  <a:cubicBezTo>
                    <a:pt x="4367" y="4590"/>
                    <a:pt x="4512" y="4535"/>
                    <a:pt x="4624" y="4425"/>
                  </a:cubicBezTo>
                  <a:lnTo>
                    <a:pt x="7749" y="1300"/>
                  </a:lnTo>
                  <a:cubicBezTo>
                    <a:pt x="7859" y="1189"/>
                    <a:pt x="8004" y="1134"/>
                    <a:pt x="8149" y="1134"/>
                  </a:cubicBezTo>
                  <a:close/>
                  <a:moveTo>
                    <a:pt x="8146" y="1"/>
                  </a:moveTo>
                  <a:cubicBezTo>
                    <a:pt x="7712" y="1"/>
                    <a:pt x="7279" y="166"/>
                    <a:pt x="6949" y="496"/>
                  </a:cubicBezTo>
                  <a:lnTo>
                    <a:pt x="6946" y="496"/>
                  </a:lnTo>
                  <a:lnTo>
                    <a:pt x="4219" y="3223"/>
                  </a:lnTo>
                  <a:lnTo>
                    <a:pt x="3144" y="2148"/>
                  </a:lnTo>
                  <a:cubicBezTo>
                    <a:pt x="2808" y="1779"/>
                    <a:pt x="2348" y="1594"/>
                    <a:pt x="1887" y="1594"/>
                  </a:cubicBezTo>
                  <a:cubicBezTo>
                    <a:pt x="1453" y="1594"/>
                    <a:pt x="1019" y="1758"/>
                    <a:pt x="686" y="2091"/>
                  </a:cubicBezTo>
                  <a:cubicBezTo>
                    <a:pt x="1" y="2776"/>
                    <a:pt x="28" y="3896"/>
                    <a:pt x="747" y="4549"/>
                  </a:cubicBezTo>
                  <a:lnTo>
                    <a:pt x="3029" y="6819"/>
                  </a:lnTo>
                  <a:cubicBezTo>
                    <a:pt x="3344" y="7131"/>
                    <a:pt x="3768" y="7308"/>
                    <a:pt x="4214" y="7308"/>
                  </a:cubicBezTo>
                  <a:cubicBezTo>
                    <a:pt x="4218" y="7308"/>
                    <a:pt x="4221" y="7308"/>
                    <a:pt x="4225" y="7308"/>
                  </a:cubicBezTo>
                  <a:cubicBezTo>
                    <a:pt x="4678" y="7308"/>
                    <a:pt x="5116" y="7127"/>
                    <a:pt x="5439" y="6807"/>
                  </a:cubicBezTo>
                  <a:lnTo>
                    <a:pt x="9349" y="2900"/>
                  </a:lnTo>
                  <a:cubicBezTo>
                    <a:pt x="10013" y="2236"/>
                    <a:pt x="10013" y="1161"/>
                    <a:pt x="9349" y="499"/>
                  </a:cubicBezTo>
                  <a:cubicBezTo>
                    <a:pt x="9017" y="167"/>
                    <a:pt x="8581" y="1"/>
                    <a:pt x="8146" y="1"/>
                  </a:cubicBezTo>
                  <a:close/>
                </a:path>
              </a:pathLst>
            </a:custGeom>
            <a:grpFill/>
            <a:ln>
              <a:noFill/>
            </a:ln>
          </p:spPr>
          <p:txBody>
            <a:bodyPr spcFirstLastPara="1" wrap="square" lIns="91425" tIns="91425" rIns="91425" bIns="91425"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685783"/>
              <a:endParaRPr dirty="0">
                <a:solidFill>
                  <a:srgbClr val="435D74"/>
                </a:solidFill>
              </a:endParaRPr>
            </a:p>
          </p:txBody>
        </p:sp>
      </p:grpSp>
      <p:sp>
        <p:nvSpPr>
          <p:cNvPr id="23" name="Rounded Rectangle 22"/>
          <p:cNvSpPr/>
          <p:nvPr/>
        </p:nvSpPr>
        <p:spPr bwMode="auto">
          <a:xfrm>
            <a:off x="2186268" y="536936"/>
            <a:ext cx="4771464" cy="724811"/>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685783"/>
            <a:r>
              <a:rPr lang="en-US" sz="2100" dirty="0">
                <a:solidFill>
                  <a:srgbClr val="2F5496"/>
                </a:solidFill>
                <a:latin typeface="Trebuchet MS" panose="020B0603020202020204" pitchFamily="34" charset="0"/>
                <a:ea typeface="Tahoma" panose="020B0604030504040204" pitchFamily="34" charset="0"/>
                <a:cs typeface="Segoe UI Semibold" panose="020B0702040204020203" pitchFamily="34" charset="0"/>
              </a:rPr>
              <a:t>ACCOMMODATION in EIS</a:t>
            </a:r>
          </a:p>
        </p:txBody>
      </p:sp>
      <p:sp>
        <p:nvSpPr>
          <p:cNvPr id="24" name="TextBox 23">
            <a:extLst>
              <a:ext uri="{FF2B5EF4-FFF2-40B4-BE49-F238E27FC236}">
                <a16:creationId xmlns:a16="http://schemas.microsoft.com/office/drawing/2014/main" id="{C6C1A223-CE9A-46C6-9E7D-33ACA27780E8}"/>
              </a:ext>
            </a:extLst>
          </p:cNvPr>
          <p:cNvSpPr txBox="1"/>
          <p:nvPr/>
        </p:nvSpPr>
        <p:spPr>
          <a:xfrm>
            <a:off x="1239172" y="3905420"/>
            <a:ext cx="6659018" cy="590931"/>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55"/>
            <a:r>
              <a:rPr lang="en-US" kern="0" dirty="0">
                <a:solidFill>
                  <a:srgbClr val="2F5496"/>
                </a:solidFill>
                <a:latin typeface="Trebuchet MS" panose="020B0603020202020204" pitchFamily="34" charset="0"/>
              </a:rPr>
              <a:t>Select Type Of Accommodation From The Activity Drop-down Lists  Of The Types Of Accommodations</a:t>
            </a:r>
          </a:p>
        </p:txBody>
      </p:sp>
      <p:grpSp>
        <p:nvGrpSpPr>
          <p:cNvPr id="5" name="Group 4">
            <a:extLst>
              <a:ext uri="{FF2B5EF4-FFF2-40B4-BE49-F238E27FC236}">
                <a16:creationId xmlns:a16="http://schemas.microsoft.com/office/drawing/2014/main" id="{08DAC2A2-0767-0387-1F38-2BB7CDD95018}"/>
              </a:ext>
            </a:extLst>
          </p:cNvPr>
          <p:cNvGrpSpPr/>
          <p:nvPr/>
        </p:nvGrpSpPr>
        <p:grpSpPr>
          <a:xfrm>
            <a:off x="-343649" y="-831808"/>
            <a:ext cx="2181603" cy="3644389"/>
            <a:chOff x="-343649" y="-831809"/>
            <a:chExt cx="2181603" cy="3644389"/>
          </a:xfrm>
        </p:grpSpPr>
        <p:sp>
          <p:nvSpPr>
            <p:cNvPr id="6" name="Right Triangle 5">
              <a:extLst>
                <a:ext uri="{FF2B5EF4-FFF2-40B4-BE49-F238E27FC236}">
                  <a16:creationId xmlns:a16="http://schemas.microsoft.com/office/drawing/2014/main" id="{1F157EBA-C909-C3FC-E647-7D24DBD5182C}"/>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7" name="Right Triangle 6">
              <a:extLst>
                <a:ext uri="{FF2B5EF4-FFF2-40B4-BE49-F238E27FC236}">
                  <a16:creationId xmlns:a16="http://schemas.microsoft.com/office/drawing/2014/main" id="{640DE428-6D69-C3C7-9341-0B70F7D6FDA0}"/>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8" name="Right Triangle 7">
              <a:extLst>
                <a:ext uri="{FF2B5EF4-FFF2-40B4-BE49-F238E27FC236}">
                  <a16:creationId xmlns:a16="http://schemas.microsoft.com/office/drawing/2014/main" id="{F58F9463-2C7A-85C9-09D1-2C6FD708651C}"/>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grpSp>
        <p:nvGrpSpPr>
          <p:cNvPr id="2" name="Group 1">
            <a:extLst>
              <a:ext uri="{FF2B5EF4-FFF2-40B4-BE49-F238E27FC236}">
                <a16:creationId xmlns:a16="http://schemas.microsoft.com/office/drawing/2014/main" id="{F909464F-EB96-ADF1-2AD9-E8200BD4A785}"/>
              </a:ext>
            </a:extLst>
          </p:cNvPr>
          <p:cNvGrpSpPr/>
          <p:nvPr/>
        </p:nvGrpSpPr>
        <p:grpSpPr>
          <a:xfrm>
            <a:off x="7558088" y="3048776"/>
            <a:ext cx="1807338" cy="2574384"/>
            <a:chOff x="7130114" y="2254720"/>
            <a:chExt cx="2299605" cy="3275572"/>
          </a:xfrm>
        </p:grpSpPr>
        <p:sp>
          <p:nvSpPr>
            <p:cNvPr id="12" name="Right Triangle 11">
              <a:extLst>
                <a:ext uri="{FF2B5EF4-FFF2-40B4-BE49-F238E27FC236}">
                  <a16:creationId xmlns:a16="http://schemas.microsoft.com/office/drawing/2014/main" id="{DBF27AD5-2B67-CADF-371F-97C84335AD1A}"/>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3" name="Right Triangle 12">
              <a:extLst>
                <a:ext uri="{FF2B5EF4-FFF2-40B4-BE49-F238E27FC236}">
                  <a16:creationId xmlns:a16="http://schemas.microsoft.com/office/drawing/2014/main" id="{CECC4B5F-6682-458E-0515-D2703632AD92}"/>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4" name="Right Triangle 13">
              <a:extLst>
                <a:ext uri="{FF2B5EF4-FFF2-40B4-BE49-F238E27FC236}">
                  <a16:creationId xmlns:a16="http://schemas.microsoft.com/office/drawing/2014/main" id="{162F2DD5-B20C-83B8-B22E-5D69086AD885}"/>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9" name="Slide Number Placeholder 8">
            <a:extLst>
              <a:ext uri="{FF2B5EF4-FFF2-40B4-BE49-F238E27FC236}">
                <a16:creationId xmlns:a16="http://schemas.microsoft.com/office/drawing/2014/main" id="{BF8A44E5-1F94-97A4-6954-B0F56E54DBB6}"/>
              </a:ext>
            </a:extLst>
          </p:cNvPr>
          <p:cNvSpPr>
            <a:spLocks noGrp="1"/>
          </p:cNvSpPr>
          <p:nvPr>
            <p:ph type="sldNum" sz="quarter" idx="4"/>
          </p:nvPr>
        </p:nvSpPr>
        <p:spPr/>
        <p:txBody>
          <a:bodyPr/>
          <a:lstStyle/>
          <a:p>
            <a:pPr>
              <a:defRPr/>
            </a:pPr>
            <a:fld id="{E00B6E52-F07A-44C8-B7AE-D6EEC3D50429}" type="slidenum">
              <a:rPr lang="en-CA" smtClean="0"/>
              <a:pPr>
                <a:defRPr/>
              </a:pPr>
              <a:t>53</a:t>
            </a:fld>
            <a:endParaRPr lang="en-CA" dirty="0"/>
          </a:p>
        </p:txBody>
      </p:sp>
    </p:spTree>
    <p:extLst>
      <p:ext uri="{BB962C8B-B14F-4D97-AF65-F5344CB8AC3E}">
        <p14:creationId xmlns:p14="http://schemas.microsoft.com/office/powerpoint/2010/main" val="1633454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1279" y="1566236"/>
            <a:ext cx="5990044" cy="256731"/>
          </a:xfr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42871" indent="-142871">
              <a:tabLst>
                <a:tab pos="4286143" algn="l"/>
              </a:tabLst>
            </a:pPr>
            <a:r>
              <a:rPr lang="en-US" dirty="0">
                <a:latin typeface="Trebuchet MS "/>
                <a:cs typeface="Segoe UI Semibold" panose="020B0702040204020203" pitchFamily="34" charset="0"/>
              </a:rPr>
              <a:t>Select </a:t>
            </a:r>
            <a:r>
              <a:rPr lang="en-US" dirty="0">
                <a:solidFill>
                  <a:srgbClr val="0000FF"/>
                </a:solidFill>
                <a:latin typeface="Trebuchet MS "/>
                <a:cs typeface="Segoe UI Semibold" panose="020B0702040204020203" pitchFamily="34" charset="0"/>
              </a:rPr>
              <a:t>Type of Accommodation</a:t>
            </a:r>
            <a:r>
              <a:rPr lang="en-US" dirty="0">
                <a:latin typeface="Trebuchet MS "/>
                <a:cs typeface="Segoe UI Semibold" panose="020B0702040204020203" pitchFamily="34" charset="0"/>
              </a:rPr>
              <a:t> from drop-down list</a:t>
            </a:r>
          </a:p>
          <a:p>
            <a:pPr marL="0" indent="0">
              <a:buNone/>
            </a:pPr>
            <a:endParaRPr lang="en-US" dirty="0">
              <a:latin typeface="Segoe UI Semilight" panose="020B0402040204020203" pitchFamily="34" charset="0"/>
              <a:cs typeface="Segoe UI Semilight" panose="020B0402040204020203" pitchFamily="34" charset="0"/>
            </a:endParaRPr>
          </a:p>
        </p:txBody>
      </p:sp>
      <p:grpSp>
        <p:nvGrpSpPr>
          <p:cNvPr id="20" name="Google Shape;4295;p48"/>
          <p:cNvGrpSpPr/>
          <p:nvPr/>
        </p:nvGrpSpPr>
        <p:grpSpPr>
          <a:xfrm>
            <a:off x="352887" y="2696907"/>
            <a:ext cx="766564" cy="779141"/>
            <a:chOff x="1487200" y="4993750"/>
            <a:chExt cx="483125" cy="483125"/>
          </a:xfrm>
          <a:solidFill>
            <a:srgbClr val="FF7D01"/>
          </a:solidFill>
        </p:grpSpPr>
        <p:sp>
          <p:nvSpPr>
            <p:cNvPr id="21" name="Google Shape;4296;p48"/>
            <p:cNvSpPr/>
            <p:nvPr/>
          </p:nvSpPr>
          <p:spPr>
            <a:xfrm>
              <a:off x="1487200" y="4993750"/>
              <a:ext cx="483125" cy="483125"/>
            </a:xfrm>
            <a:custGeom>
              <a:avLst/>
              <a:gdLst/>
              <a:ahLst/>
              <a:cxnLst/>
              <a:rect l="l" t="t" r="r" b="b"/>
              <a:pathLst>
                <a:path w="19325" h="19325" extrusionOk="0">
                  <a:moveTo>
                    <a:pt x="9662" y="1133"/>
                  </a:moveTo>
                  <a:cubicBezTo>
                    <a:pt x="11824" y="1133"/>
                    <a:pt x="13983" y="1975"/>
                    <a:pt x="15668" y="3657"/>
                  </a:cubicBezTo>
                  <a:cubicBezTo>
                    <a:pt x="19035" y="7027"/>
                    <a:pt x="19035" y="12302"/>
                    <a:pt x="15668" y="15668"/>
                  </a:cubicBezTo>
                  <a:cubicBezTo>
                    <a:pt x="13983" y="17352"/>
                    <a:pt x="11822" y="18193"/>
                    <a:pt x="9661" y="18193"/>
                  </a:cubicBezTo>
                  <a:cubicBezTo>
                    <a:pt x="7500" y="18193"/>
                    <a:pt x="5340" y="17352"/>
                    <a:pt x="3657" y="15668"/>
                  </a:cubicBezTo>
                  <a:cubicBezTo>
                    <a:pt x="290" y="12302"/>
                    <a:pt x="290" y="7024"/>
                    <a:pt x="3657" y="3657"/>
                  </a:cubicBezTo>
                  <a:cubicBezTo>
                    <a:pt x="5342" y="1975"/>
                    <a:pt x="7500" y="1133"/>
                    <a:pt x="9662" y="1133"/>
                  </a:cubicBezTo>
                  <a:close/>
                  <a:moveTo>
                    <a:pt x="9662" y="1"/>
                  </a:moveTo>
                  <a:cubicBezTo>
                    <a:pt x="7117" y="1"/>
                    <a:pt x="4698" y="1015"/>
                    <a:pt x="2857" y="2857"/>
                  </a:cubicBezTo>
                  <a:cubicBezTo>
                    <a:pt x="1015" y="4699"/>
                    <a:pt x="0" y="7117"/>
                    <a:pt x="0" y="9663"/>
                  </a:cubicBezTo>
                  <a:cubicBezTo>
                    <a:pt x="0" y="12208"/>
                    <a:pt x="1015" y="14627"/>
                    <a:pt x="2857" y="16469"/>
                  </a:cubicBezTo>
                  <a:cubicBezTo>
                    <a:pt x="4698" y="18310"/>
                    <a:pt x="7117" y="19325"/>
                    <a:pt x="9662" y="19325"/>
                  </a:cubicBezTo>
                  <a:cubicBezTo>
                    <a:pt x="12208" y="19325"/>
                    <a:pt x="14626" y="18310"/>
                    <a:pt x="16468" y="16469"/>
                  </a:cubicBezTo>
                  <a:cubicBezTo>
                    <a:pt x="18310" y="14627"/>
                    <a:pt x="19325" y="12208"/>
                    <a:pt x="19325" y="9663"/>
                  </a:cubicBezTo>
                  <a:cubicBezTo>
                    <a:pt x="19325" y="7117"/>
                    <a:pt x="18310" y="4699"/>
                    <a:pt x="16468" y="2857"/>
                  </a:cubicBezTo>
                  <a:cubicBezTo>
                    <a:pt x="14626" y="1015"/>
                    <a:pt x="12208" y="1"/>
                    <a:pt x="9662" y="1"/>
                  </a:cubicBezTo>
                  <a:close/>
                </a:path>
              </a:pathLst>
            </a:custGeom>
            <a:grpFill/>
            <a:ln>
              <a:noFill/>
            </a:ln>
          </p:spPr>
          <p:txBody>
            <a:bodyPr spcFirstLastPara="1" wrap="square" lIns="91425" tIns="91425" rIns="91425" bIns="91425"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685783"/>
              <a:endParaRPr dirty="0">
                <a:solidFill>
                  <a:srgbClr val="435D74"/>
                </a:solidFill>
              </a:endParaRPr>
            </a:p>
          </p:txBody>
        </p:sp>
        <p:sp>
          <p:nvSpPr>
            <p:cNvPr id="22" name="Google Shape;4297;p48"/>
            <p:cNvSpPr/>
            <p:nvPr/>
          </p:nvSpPr>
          <p:spPr>
            <a:xfrm>
              <a:off x="1602600" y="5143950"/>
              <a:ext cx="250350" cy="182725"/>
            </a:xfrm>
            <a:custGeom>
              <a:avLst/>
              <a:gdLst/>
              <a:ahLst/>
              <a:cxnLst/>
              <a:rect l="l" t="t" r="r" b="b"/>
              <a:pathLst>
                <a:path w="10014" h="7309" extrusionOk="0">
                  <a:moveTo>
                    <a:pt x="8149" y="1134"/>
                  </a:moveTo>
                  <a:cubicBezTo>
                    <a:pt x="8294" y="1134"/>
                    <a:pt x="8439" y="1189"/>
                    <a:pt x="8549" y="1300"/>
                  </a:cubicBezTo>
                  <a:cubicBezTo>
                    <a:pt x="8769" y="1520"/>
                    <a:pt x="8769" y="1879"/>
                    <a:pt x="8549" y="2100"/>
                  </a:cubicBezTo>
                  <a:lnTo>
                    <a:pt x="4639" y="6007"/>
                  </a:lnTo>
                  <a:cubicBezTo>
                    <a:pt x="4527" y="6120"/>
                    <a:pt x="4377" y="6177"/>
                    <a:pt x="4227" y="6177"/>
                  </a:cubicBezTo>
                  <a:cubicBezTo>
                    <a:pt x="4081" y="6177"/>
                    <a:pt x="3937" y="6123"/>
                    <a:pt x="3830" y="6016"/>
                  </a:cubicBezTo>
                  <a:lnTo>
                    <a:pt x="1547" y="3748"/>
                  </a:lnTo>
                  <a:cubicBezTo>
                    <a:pt x="1296" y="3534"/>
                    <a:pt x="1281" y="3151"/>
                    <a:pt x="1514" y="2918"/>
                  </a:cubicBezTo>
                  <a:cubicBezTo>
                    <a:pt x="1626" y="2806"/>
                    <a:pt x="1771" y="2750"/>
                    <a:pt x="1916" y="2750"/>
                  </a:cubicBezTo>
                  <a:cubicBezTo>
                    <a:pt x="2074" y="2750"/>
                    <a:pt x="2232" y="2817"/>
                    <a:pt x="2344" y="2948"/>
                  </a:cubicBezTo>
                  <a:lnTo>
                    <a:pt x="3784" y="4388"/>
                  </a:lnTo>
                  <a:cubicBezTo>
                    <a:pt x="3793" y="4401"/>
                    <a:pt x="3805" y="4410"/>
                    <a:pt x="3817" y="4419"/>
                  </a:cubicBezTo>
                  <a:cubicBezTo>
                    <a:pt x="3817" y="4422"/>
                    <a:pt x="3820" y="4422"/>
                    <a:pt x="3823" y="4425"/>
                  </a:cubicBezTo>
                  <a:cubicBezTo>
                    <a:pt x="3934" y="4535"/>
                    <a:pt x="4078" y="4590"/>
                    <a:pt x="4222" y="4590"/>
                  </a:cubicBezTo>
                  <a:cubicBezTo>
                    <a:pt x="4367" y="4590"/>
                    <a:pt x="4512" y="4535"/>
                    <a:pt x="4624" y="4425"/>
                  </a:cubicBezTo>
                  <a:lnTo>
                    <a:pt x="7749" y="1300"/>
                  </a:lnTo>
                  <a:cubicBezTo>
                    <a:pt x="7859" y="1189"/>
                    <a:pt x="8004" y="1134"/>
                    <a:pt x="8149" y="1134"/>
                  </a:cubicBezTo>
                  <a:close/>
                  <a:moveTo>
                    <a:pt x="8146" y="1"/>
                  </a:moveTo>
                  <a:cubicBezTo>
                    <a:pt x="7712" y="1"/>
                    <a:pt x="7279" y="166"/>
                    <a:pt x="6949" y="496"/>
                  </a:cubicBezTo>
                  <a:lnTo>
                    <a:pt x="6946" y="496"/>
                  </a:lnTo>
                  <a:lnTo>
                    <a:pt x="4219" y="3223"/>
                  </a:lnTo>
                  <a:lnTo>
                    <a:pt x="3144" y="2148"/>
                  </a:lnTo>
                  <a:cubicBezTo>
                    <a:pt x="2808" y="1779"/>
                    <a:pt x="2348" y="1594"/>
                    <a:pt x="1887" y="1594"/>
                  </a:cubicBezTo>
                  <a:cubicBezTo>
                    <a:pt x="1453" y="1594"/>
                    <a:pt x="1019" y="1758"/>
                    <a:pt x="686" y="2091"/>
                  </a:cubicBezTo>
                  <a:cubicBezTo>
                    <a:pt x="1" y="2776"/>
                    <a:pt x="28" y="3896"/>
                    <a:pt x="747" y="4549"/>
                  </a:cubicBezTo>
                  <a:lnTo>
                    <a:pt x="3029" y="6819"/>
                  </a:lnTo>
                  <a:cubicBezTo>
                    <a:pt x="3344" y="7131"/>
                    <a:pt x="3768" y="7308"/>
                    <a:pt x="4214" y="7308"/>
                  </a:cubicBezTo>
                  <a:cubicBezTo>
                    <a:pt x="4218" y="7308"/>
                    <a:pt x="4221" y="7308"/>
                    <a:pt x="4225" y="7308"/>
                  </a:cubicBezTo>
                  <a:cubicBezTo>
                    <a:pt x="4678" y="7308"/>
                    <a:pt x="5116" y="7127"/>
                    <a:pt x="5439" y="6807"/>
                  </a:cubicBezTo>
                  <a:lnTo>
                    <a:pt x="9349" y="2900"/>
                  </a:lnTo>
                  <a:cubicBezTo>
                    <a:pt x="10013" y="2236"/>
                    <a:pt x="10013" y="1161"/>
                    <a:pt x="9349" y="499"/>
                  </a:cubicBezTo>
                  <a:cubicBezTo>
                    <a:pt x="9017" y="167"/>
                    <a:pt x="8581" y="1"/>
                    <a:pt x="8146" y="1"/>
                  </a:cubicBezTo>
                  <a:close/>
                </a:path>
              </a:pathLst>
            </a:custGeom>
            <a:grpFill/>
            <a:ln>
              <a:noFill/>
            </a:ln>
          </p:spPr>
          <p:txBody>
            <a:bodyPr spcFirstLastPara="1" wrap="square" lIns="91425" tIns="91425" rIns="91425" bIns="91425"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685783"/>
              <a:endParaRPr dirty="0">
                <a:solidFill>
                  <a:srgbClr val="435D74"/>
                </a:solidFill>
              </a:endParaRPr>
            </a:p>
          </p:txBody>
        </p:sp>
      </p:grpSp>
      <p:sp>
        <p:nvSpPr>
          <p:cNvPr id="23" name="Rounded Rectangle 22"/>
          <p:cNvSpPr/>
          <p:nvPr/>
        </p:nvSpPr>
        <p:spPr bwMode="auto">
          <a:xfrm>
            <a:off x="2186268" y="536936"/>
            <a:ext cx="4771464" cy="724811"/>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685783"/>
            <a:r>
              <a:rPr lang="en-US" sz="2100" dirty="0">
                <a:solidFill>
                  <a:srgbClr val="2F5496"/>
                </a:solidFill>
                <a:latin typeface="Trebuchet MS" panose="020B0603020202020204" pitchFamily="34" charset="0"/>
                <a:ea typeface="Tahoma" panose="020B0604030504040204" pitchFamily="34" charset="0"/>
                <a:cs typeface="Segoe UI Semibold" panose="020B0702040204020203" pitchFamily="34" charset="0"/>
              </a:rPr>
              <a:t>ACCOMMODATION in EIS</a:t>
            </a:r>
          </a:p>
        </p:txBody>
      </p:sp>
      <p:pic>
        <p:nvPicPr>
          <p:cNvPr id="1027" name="Picture 6" descr="Graphical user interface, text, application&#10;&#10;Description automatically generated">
            <a:extLst>
              <a:ext uri="{FF2B5EF4-FFF2-40B4-BE49-F238E27FC236}">
                <a16:creationId xmlns:a16="http://schemas.microsoft.com/office/drawing/2014/main" id="{1B5ABFB7-F596-0EA1-439C-36525B3EAC6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826" b="5033"/>
          <a:stretch/>
        </p:blipFill>
        <p:spPr bwMode="auto">
          <a:xfrm>
            <a:off x="1291454" y="1946593"/>
            <a:ext cx="7135233" cy="219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a:extLst>
              <a:ext uri="{FF2B5EF4-FFF2-40B4-BE49-F238E27FC236}">
                <a16:creationId xmlns:a16="http://schemas.microsoft.com/office/drawing/2014/main" id="{563A052F-D09D-E12C-774C-F5063B9D2750}"/>
              </a:ext>
            </a:extLst>
          </p:cNvPr>
          <p:cNvGrpSpPr/>
          <p:nvPr/>
        </p:nvGrpSpPr>
        <p:grpSpPr>
          <a:xfrm>
            <a:off x="-343649" y="-831808"/>
            <a:ext cx="2181603" cy="3644389"/>
            <a:chOff x="-343649" y="-831809"/>
            <a:chExt cx="2181603" cy="3644389"/>
          </a:xfrm>
        </p:grpSpPr>
        <p:sp>
          <p:nvSpPr>
            <p:cNvPr id="6" name="Right Triangle 5">
              <a:extLst>
                <a:ext uri="{FF2B5EF4-FFF2-40B4-BE49-F238E27FC236}">
                  <a16:creationId xmlns:a16="http://schemas.microsoft.com/office/drawing/2014/main" id="{C7C0A337-7150-E54A-3855-A67F48730260}"/>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7" name="Right Triangle 6">
              <a:extLst>
                <a:ext uri="{FF2B5EF4-FFF2-40B4-BE49-F238E27FC236}">
                  <a16:creationId xmlns:a16="http://schemas.microsoft.com/office/drawing/2014/main" id="{A935F4C3-DB01-C030-891E-A8284BE92239}"/>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8" name="Right Triangle 7">
              <a:extLst>
                <a:ext uri="{FF2B5EF4-FFF2-40B4-BE49-F238E27FC236}">
                  <a16:creationId xmlns:a16="http://schemas.microsoft.com/office/drawing/2014/main" id="{9A1CDF98-E28C-0238-24ED-DEA97E514921}"/>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grpSp>
        <p:nvGrpSpPr>
          <p:cNvPr id="2" name="Group 1">
            <a:extLst>
              <a:ext uri="{FF2B5EF4-FFF2-40B4-BE49-F238E27FC236}">
                <a16:creationId xmlns:a16="http://schemas.microsoft.com/office/drawing/2014/main" id="{3560BD9C-86E9-0041-BCD1-6458E341B0EC}"/>
              </a:ext>
            </a:extLst>
          </p:cNvPr>
          <p:cNvGrpSpPr/>
          <p:nvPr/>
        </p:nvGrpSpPr>
        <p:grpSpPr>
          <a:xfrm>
            <a:off x="7558088" y="3048776"/>
            <a:ext cx="1807338" cy="2574384"/>
            <a:chOff x="7130114" y="2254720"/>
            <a:chExt cx="2299605" cy="3275572"/>
          </a:xfrm>
        </p:grpSpPr>
        <p:sp>
          <p:nvSpPr>
            <p:cNvPr id="12" name="Right Triangle 11">
              <a:extLst>
                <a:ext uri="{FF2B5EF4-FFF2-40B4-BE49-F238E27FC236}">
                  <a16:creationId xmlns:a16="http://schemas.microsoft.com/office/drawing/2014/main" id="{EF9EC4AF-2974-E185-CF68-01A0AD83A047}"/>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3" name="Right Triangle 12">
              <a:extLst>
                <a:ext uri="{FF2B5EF4-FFF2-40B4-BE49-F238E27FC236}">
                  <a16:creationId xmlns:a16="http://schemas.microsoft.com/office/drawing/2014/main" id="{6D1DCC9A-8825-846A-ECCF-2C9FAACDE440}"/>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4" name="Right Triangle 13">
              <a:extLst>
                <a:ext uri="{FF2B5EF4-FFF2-40B4-BE49-F238E27FC236}">
                  <a16:creationId xmlns:a16="http://schemas.microsoft.com/office/drawing/2014/main" id="{DAF3EBDC-F657-555F-6BD6-C21D5413A1E8}"/>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9" name="Slide Number Placeholder 8">
            <a:extLst>
              <a:ext uri="{FF2B5EF4-FFF2-40B4-BE49-F238E27FC236}">
                <a16:creationId xmlns:a16="http://schemas.microsoft.com/office/drawing/2014/main" id="{8F24AE2A-8690-DA67-23F0-C06CE02DF8BA}"/>
              </a:ext>
            </a:extLst>
          </p:cNvPr>
          <p:cNvSpPr>
            <a:spLocks noGrp="1"/>
          </p:cNvSpPr>
          <p:nvPr>
            <p:ph type="sldNum" sz="quarter" idx="4"/>
          </p:nvPr>
        </p:nvSpPr>
        <p:spPr/>
        <p:txBody>
          <a:bodyPr/>
          <a:lstStyle/>
          <a:p>
            <a:pPr>
              <a:defRPr/>
            </a:pPr>
            <a:fld id="{E00B6E52-F07A-44C8-B7AE-D6EEC3D50429}" type="slidenum">
              <a:rPr lang="en-CA" smtClean="0"/>
              <a:pPr>
                <a:defRPr/>
              </a:pPr>
              <a:t>54</a:t>
            </a:fld>
            <a:endParaRPr lang="en-CA" dirty="0"/>
          </a:p>
        </p:txBody>
      </p:sp>
    </p:spTree>
    <p:extLst>
      <p:ext uri="{BB962C8B-B14F-4D97-AF65-F5344CB8AC3E}">
        <p14:creationId xmlns:p14="http://schemas.microsoft.com/office/powerpoint/2010/main" val="2973693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0B9DE73-587D-A739-B854-B9A31B95725E}"/>
              </a:ext>
            </a:extLst>
          </p:cNvPr>
          <p:cNvSpPr/>
          <p:nvPr/>
        </p:nvSpPr>
        <p:spPr>
          <a:xfrm>
            <a:off x="3480021" y="3295689"/>
            <a:ext cx="5514552" cy="938719"/>
          </a:xfrm>
          <a:prstGeom prst="rect">
            <a:avLst/>
          </a:prstGeom>
          <a:solidFill>
            <a:schemeClr val="bg1"/>
          </a:solid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71446" indent="-171446">
              <a:lnSpc>
                <a:spcPct val="100000"/>
              </a:lnSpc>
              <a:spcBef>
                <a:spcPts val="0"/>
              </a:spcBef>
              <a:spcAft>
                <a:spcPts val="0"/>
              </a:spcAft>
              <a:buFont typeface="Arial" panose="020B0604020202020204" pitchFamily="34" charset="0"/>
              <a:buChar char="•"/>
              <a:tabLst>
                <a:tab pos="514337" algn="l"/>
              </a:tabLst>
            </a:pPr>
            <a:r>
              <a:rPr lang="en-US" sz="1100" dirty="0">
                <a:solidFill>
                  <a:srgbClr val="00B050"/>
                </a:solidFill>
                <a:latin typeface="Trebuchet MS "/>
                <a:ea typeface="Times New Roman" panose="02020603050405020304" pitchFamily="18" charset="0"/>
                <a:cs typeface="Segoe UI Semilight" panose="020B0402040204020203" pitchFamily="34" charset="0"/>
              </a:rPr>
              <a:t>Registered First Nations student (status) ordinarily resident on reserve or leased reserve lands </a:t>
            </a:r>
            <a:r>
              <a:rPr lang="en-US" sz="1100" dirty="0">
                <a:solidFill>
                  <a:schemeClr val="tx2">
                    <a:lumMod val="75000"/>
                  </a:schemeClr>
                </a:solidFill>
                <a:latin typeface="Segoe UI Semilight" panose="020B0402040204020203" pitchFamily="34" charset="0"/>
                <a:ea typeface="Times New Roman" panose="02020603050405020304" pitchFamily="18" charset="0"/>
                <a:cs typeface="Segoe UI Semilight" panose="020B0402040204020203" pitchFamily="34" charset="0"/>
              </a:rPr>
              <a:t>	  </a:t>
            </a:r>
          </a:p>
          <a:p>
            <a:pPr marL="171446" indent="-171446">
              <a:lnSpc>
                <a:spcPct val="100000"/>
              </a:lnSpc>
              <a:spcBef>
                <a:spcPts val="0"/>
              </a:spcBef>
              <a:spcAft>
                <a:spcPts val="0"/>
              </a:spcAft>
              <a:buFont typeface="Arial" panose="020B0604020202020204" pitchFamily="34" charset="0"/>
              <a:buChar char="•"/>
              <a:tabLst>
                <a:tab pos="514337" algn="l"/>
              </a:tabLst>
            </a:pPr>
            <a:r>
              <a:rPr lang="en-US" sz="1100" dirty="0">
                <a:solidFill>
                  <a:schemeClr val="tx2">
                    <a:lumMod val="60000"/>
                    <a:lumOff val="40000"/>
                  </a:schemeClr>
                </a:solidFill>
                <a:latin typeface="Segoe UI Semilight" panose="020B0402040204020203" pitchFamily="34" charset="0"/>
                <a:ea typeface="Times New Roman" panose="02020603050405020304" pitchFamily="18" charset="0"/>
                <a:cs typeface="Segoe UI Semilight" panose="020B0402040204020203" pitchFamily="34" charset="0"/>
              </a:rPr>
              <a:t>Non-registered First Nations student (non-status) or other Indigenous students ordinarily resident on reserve</a:t>
            </a:r>
          </a:p>
          <a:p>
            <a:pPr marL="171446" indent="-171446">
              <a:lnSpc>
                <a:spcPct val="100000"/>
              </a:lnSpc>
              <a:spcBef>
                <a:spcPts val="0"/>
              </a:spcBef>
              <a:spcAft>
                <a:spcPts val="0"/>
              </a:spcAft>
              <a:buFont typeface="Arial" panose="020B0604020202020204" pitchFamily="34" charset="0"/>
              <a:buChar char="•"/>
              <a:tabLst>
                <a:tab pos="514337" algn="l"/>
              </a:tabLst>
            </a:pPr>
            <a:r>
              <a:rPr lang="en-US" sz="1100" dirty="0">
                <a:solidFill>
                  <a:schemeClr val="tx2">
                    <a:lumMod val="60000"/>
                    <a:lumOff val="40000"/>
                  </a:schemeClr>
                </a:solidFill>
                <a:latin typeface="Segoe UI Semilight" panose="020B0402040204020203" pitchFamily="34" charset="0"/>
                <a:ea typeface="Times New Roman" panose="02020603050405020304" pitchFamily="18" charset="0"/>
                <a:cs typeface="Segoe UI Semilight" panose="020B0402040204020203" pitchFamily="34" charset="0"/>
              </a:rPr>
              <a:t>Non-Indigenous student ordinarily resident on reserve</a:t>
            </a:r>
          </a:p>
        </p:txBody>
      </p:sp>
      <p:sp>
        <p:nvSpPr>
          <p:cNvPr id="5" name="Rectangle 4">
            <a:extLst>
              <a:ext uri="{FF2B5EF4-FFF2-40B4-BE49-F238E27FC236}">
                <a16:creationId xmlns:a16="http://schemas.microsoft.com/office/drawing/2014/main" id="{A1CF80DB-98CD-7CCB-A30D-16C31A619D12}"/>
              </a:ext>
            </a:extLst>
          </p:cNvPr>
          <p:cNvSpPr/>
          <p:nvPr/>
        </p:nvSpPr>
        <p:spPr>
          <a:xfrm>
            <a:off x="3480021" y="1701167"/>
            <a:ext cx="5404677" cy="1107996"/>
          </a:xfrm>
          <a:prstGeom prst="rect">
            <a:avLst/>
          </a:prstGeom>
          <a:solidFill>
            <a:schemeClr val="bg1"/>
          </a:solid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spcBef>
                <a:spcPts val="0"/>
              </a:spcBef>
              <a:spcAft>
                <a:spcPts val="0"/>
              </a:spcAft>
              <a:buFont typeface="Arial" panose="020B0604020202020204" pitchFamily="34" charset="0"/>
              <a:buChar char="•"/>
            </a:pPr>
            <a:r>
              <a:rPr lang="en-US" sz="1100" b="1" dirty="0">
                <a:solidFill>
                  <a:schemeClr val="tx2">
                    <a:lumMod val="60000"/>
                    <a:lumOff val="40000"/>
                  </a:schemeClr>
                </a:solidFill>
                <a:latin typeface="Segoe UI Semilight" panose="020B0402040204020203" pitchFamily="34" charset="0"/>
                <a:ea typeface="Times New Roman" panose="02020603050405020304" pitchFamily="18" charset="0"/>
                <a:cs typeface="Segoe UI Semilight" panose="020B0402040204020203" pitchFamily="34" charset="0"/>
              </a:rPr>
              <a:t>Age 4</a:t>
            </a:r>
            <a:r>
              <a:rPr lang="en-US" sz="1100" dirty="0">
                <a:solidFill>
                  <a:schemeClr val="tx2">
                    <a:lumMod val="60000"/>
                    <a:lumOff val="40000"/>
                  </a:schemeClr>
                </a:solidFill>
                <a:latin typeface="Segoe UI Semilight" panose="020B0402040204020203" pitchFamily="34" charset="0"/>
                <a:ea typeface="Times New Roman" panose="02020603050405020304" pitchFamily="18" charset="0"/>
                <a:cs typeface="Segoe UI Semilight" panose="020B0402040204020203" pitchFamily="34" charset="0"/>
              </a:rPr>
              <a:t> by December 31 of the current school year and enrolled in an ISC approved Kindergarten 4 (K4) program operated by a First Nations school or a First Nations operated early childhood program.</a:t>
            </a:r>
          </a:p>
          <a:p>
            <a:pPr marL="285743" indent="-285743">
              <a:lnSpc>
                <a:spcPct val="100000"/>
              </a:lnSpc>
              <a:spcBef>
                <a:spcPts val="0"/>
              </a:spcBef>
              <a:spcAft>
                <a:spcPts val="0"/>
              </a:spcAft>
              <a:buFont typeface="Arial" panose="020B0604020202020204" pitchFamily="34" charset="0"/>
              <a:buChar char="•"/>
            </a:pPr>
            <a:r>
              <a:rPr lang="en-CA" sz="1100" b="1" dirty="0">
                <a:solidFill>
                  <a:srgbClr val="00B050"/>
                </a:solidFill>
                <a:latin typeface="Trebuchet MS "/>
                <a:cs typeface="Segoe UI Semilight" panose="020B0402040204020203" pitchFamily="34" charset="0"/>
              </a:rPr>
              <a:t>Age 5 to 21 </a:t>
            </a:r>
            <a:r>
              <a:rPr lang="en-CA" sz="1100" dirty="0">
                <a:solidFill>
                  <a:srgbClr val="00B050"/>
                </a:solidFill>
                <a:latin typeface="Trebuchet MS "/>
                <a:cs typeface="Segoe UI Semilight" panose="020B0402040204020203" pitchFamily="34" charset="0"/>
              </a:rPr>
              <a:t>(students are considered to be “school age” to the completion of the school year in which they turn 21). </a:t>
            </a:r>
            <a:endParaRPr lang="en-US" sz="1100" dirty="0">
              <a:solidFill>
                <a:srgbClr val="00B050"/>
              </a:solidFill>
              <a:latin typeface="Trebuchet MS "/>
              <a:cs typeface="Segoe UI Semilight" panose="020B0402040204020203" pitchFamily="34" charset="0"/>
            </a:endParaRPr>
          </a:p>
          <a:p>
            <a:pPr marL="285743" indent="-285743">
              <a:lnSpc>
                <a:spcPct val="100000"/>
              </a:lnSpc>
              <a:spcBef>
                <a:spcPts val="0"/>
              </a:spcBef>
              <a:spcAft>
                <a:spcPts val="0"/>
              </a:spcAft>
              <a:buFont typeface="Arial" panose="020B0604020202020204" pitchFamily="34" charset="0"/>
              <a:buChar char="•"/>
            </a:pPr>
            <a:r>
              <a:rPr lang="en-US" sz="1100" b="1" dirty="0">
                <a:solidFill>
                  <a:schemeClr val="tx2">
                    <a:lumMod val="60000"/>
                    <a:lumOff val="40000"/>
                  </a:schemeClr>
                </a:solidFill>
                <a:latin typeface="Segoe UI Semilight" panose="020B0402040204020203" pitchFamily="34" charset="0"/>
                <a:cs typeface="Segoe UI Semilight" panose="020B0402040204020203" pitchFamily="34" charset="0"/>
              </a:rPr>
              <a:t>Age 22 or older </a:t>
            </a:r>
            <a:r>
              <a:rPr lang="en-US" sz="1100" dirty="0">
                <a:solidFill>
                  <a:schemeClr val="tx2">
                    <a:lumMod val="60000"/>
                    <a:lumOff val="40000"/>
                  </a:schemeClr>
                </a:solidFill>
                <a:latin typeface="Segoe UI Semilight" panose="020B0402040204020203" pitchFamily="34" charset="0"/>
                <a:cs typeface="Segoe UI Semilight" panose="020B0402040204020203" pitchFamily="34" charset="0"/>
              </a:rPr>
              <a:t>(born prior to July 1 of the current school year).</a:t>
            </a:r>
          </a:p>
        </p:txBody>
      </p:sp>
      <p:sp>
        <p:nvSpPr>
          <p:cNvPr id="39" name="Rectangle 38"/>
          <p:cNvSpPr/>
          <p:nvPr/>
        </p:nvSpPr>
        <p:spPr>
          <a:xfrm>
            <a:off x="3535788" y="485648"/>
            <a:ext cx="5488347" cy="938719"/>
          </a:xfrm>
          <a:prstGeom prst="rect">
            <a:avLst/>
          </a:prstGeom>
          <a:solidFill>
            <a:schemeClr val="bg1"/>
          </a:solid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spcAft>
                <a:spcPts val="0"/>
              </a:spcAft>
              <a:buFont typeface="Arial" panose="020B0604020202020204" pitchFamily="34" charset="0"/>
              <a:buChar char="•"/>
            </a:pPr>
            <a:r>
              <a:rPr lang="en-US" sz="1100" b="1" dirty="0">
                <a:solidFill>
                  <a:srgbClr val="00B050"/>
                </a:solidFill>
                <a:latin typeface="Trebuchet MS "/>
                <a:cs typeface="Segoe UI Semilight" panose="020B0402040204020203" pitchFamily="34" charset="0"/>
              </a:rPr>
              <a:t>Public school</a:t>
            </a:r>
            <a:r>
              <a:rPr lang="en-US" sz="1100" dirty="0">
                <a:solidFill>
                  <a:srgbClr val="00B050"/>
                </a:solidFill>
                <a:latin typeface="Trebuchet MS "/>
                <a:cs typeface="Segoe UI Semilight" panose="020B0402040204020203" pitchFamily="34" charset="0"/>
              </a:rPr>
              <a:t>;</a:t>
            </a:r>
          </a:p>
          <a:p>
            <a:pPr marL="285743" indent="-285743">
              <a:lnSpc>
                <a:spcPct val="100000"/>
              </a:lnSpc>
              <a:spcAft>
                <a:spcPts val="0"/>
              </a:spcAft>
              <a:buFont typeface="Arial" panose="020B0604020202020204" pitchFamily="34" charset="0"/>
              <a:buChar char="•"/>
            </a:pPr>
            <a:r>
              <a:rPr lang="en-US" sz="1100" dirty="0">
                <a:solidFill>
                  <a:schemeClr val="tx2">
                    <a:lumMod val="60000"/>
                    <a:lumOff val="40000"/>
                  </a:schemeClr>
                </a:solidFill>
                <a:latin typeface="Segoe UI Semilight" panose="020B0402040204020203" pitchFamily="34" charset="0"/>
                <a:cs typeface="Segoe UI Semilight" panose="020B0402040204020203" pitchFamily="34" charset="0"/>
              </a:rPr>
              <a:t>First Nations school (including First Nations Independent Schools), Approved Adult Program, First Nations Early Childhood Education Program (for K4); or </a:t>
            </a:r>
          </a:p>
          <a:p>
            <a:pPr marL="285743" indent="-285743">
              <a:lnSpc>
                <a:spcPct val="100000"/>
              </a:lnSpc>
              <a:spcAft>
                <a:spcPts val="0"/>
              </a:spcAft>
              <a:buFont typeface="Arial" panose="020B0604020202020204" pitchFamily="34" charset="0"/>
              <a:buChar char="•"/>
            </a:pPr>
            <a:r>
              <a:rPr lang="en-US" sz="1100" dirty="0">
                <a:solidFill>
                  <a:schemeClr val="tx2">
                    <a:lumMod val="60000"/>
                    <a:lumOff val="40000"/>
                  </a:schemeClr>
                </a:solidFill>
                <a:latin typeface="Segoe UI Semilight" panose="020B0402040204020203" pitchFamily="34" charset="0"/>
                <a:cs typeface="Segoe UI Semilight" panose="020B0402040204020203" pitchFamily="34" charset="0"/>
              </a:rPr>
              <a:t>Independent (private) school (Group 1 &amp; 2) recognized by the province as an elementary/secondary institution</a:t>
            </a:r>
          </a:p>
        </p:txBody>
      </p:sp>
      <p:sp>
        <p:nvSpPr>
          <p:cNvPr id="22" name="Rectangle 21"/>
          <p:cNvSpPr/>
          <p:nvPr/>
        </p:nvSpPr>
        <p:spPr>
          <a:xfrm>
            <a:off x="25319" y="6775"/>
            <a:ext cx="3429000" cy="5143500"/>
          </a:xfrm>
          <a:prstGeom prst="rect">
            <a:avLst/>
          </a:prstGeom>
          <a:solidFill>
            <a:schemeClr val="bg1"/>
          </a:solid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9" name="Rectangle 28"/>
          <p:cNvSpPr/>
          <p:nvPr/>
        </p:nvSpPr>
        <p:spPr>
          <a:xfrm>
            <a:off x="2819401" y="1117312"/>
            <a:ext cx="3597015" cy="29238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endParaRPr lang="en-US" sz="1300" dirty="0">
              <a:latin typeface="Segoe UI Semilight" panose="020B0402040204020203" pitchFamily="34" charset="0"/>
              <a:ea typeface="Times New Roman" panose="02020603050405020304" pitchFamily="18" charset="0"/>
              <a:cs typeface="Segoe UI Semilight" panose="020B0402040204020203" pitchFamily="34" charset="0"/>
            </a:endParaRPr>
          </a:p>
        </p:txBody>
      </p:sp>
      <p:sp>
        <p:nvSpPr>
          <p:cNvPr id="30" name="Rectangle 29"/>
          <p:cNvSpPr/>
          <p:nvPr/>
        </p:nvSpPr>
        <p:spPr>
          <a:xfrm>
            <a:off x="13223" y="1044964"/>
            <a:ext cx="3218503" cy="3144322"/>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71450" indent="-171450">
              <a:lnSpc>
                <a:spcPts val="1800"/>
              </a:lnSpc>
              <a:spcBef>
                <a:spcPts val="0"/>
              </a:spcBef>
              <a:spcAft>
                <a:spcPts val="600"/>
              </a:spcAft>
              <a:buFont typeface="Arial" panose="020B0604020202020204" pitchFamily="34" charset="0"/>
              <a:buChar char="•"/>
            </a:pPr>
            <a:r>
              <a:rPr lang="en-US" sz="1100" dirty="0">
                <a:solidFill>
                  <a:schemeClr val="tx2">
                    <a:lumMod val="50000"/>
                  </a:schemeClr>
                </a:solidFill>
                <a:latin typeface="Trebuchet MS "/>
                <a:ea typeface="Times New Roman" panose="02020603050405020304" pitchFamily="18" charset="0"/>
                <a:cs typeface="Segoe UI Semilight" panose="020B0402040204020203" pitchFamily="34" charset="0"/>
              </a:rPr>
              <a:t>Enrolled in a public school in Vancouver, BC</a:t>
            </a:r>
          </a:p>
          <a:p>
            <a:pPr marL="171450" indent="-171450">
              <a:lnSpc>
                <a:spcPts val="1800"/>
              </a:lnSpc>
              <a:spcBef>
                <a:spcPts val="0"/>
              </a:spcBef>
              <a:spcAft>
                <a:spcPts val="600"/>
              </a:spcAft>
              <a:buFont typeface="Arial" panose="020B0604020202020204" pitchFamily="34" charset="0"/>
              <a:buChar char="•"/>
            </a:pPr>
            <a:r>
              <a:rPr lang="en-US" sz="1100" dirty="0">
                <a:solidFill>
                  <a:schemeClr val="tx2">
                    <a:lumMod val="50000"/>
                  </a:schemeClr>
                </a:solidFill>
                <a:latin typeface="Trebuchet MS "/>
                <a:ea typeface="Times New Roman" panose="02020603050405020304" pitchFamily="18" charset="0"/>
                <a:cs typeface="Segoe UI Semilight" panose="020B0402040204020203" pitchFamily="34" charset="0"/>
              </a:rPr>
              <a:t>Temporarily attending school in the city due to medical reasons - they need to live with family near BC Children’s Hospital for treatment. They will be returning home on-reserve (4+ hours away) some weekends during the school year, and holidays. </a:t>
            </a:r>
          </a:p>
          <a:p>
            <a:pPr marL="171450" indent="-171450">
              <a:lnSpc>
                <a:spcPts val="1800"/>
              </a:lnSpc>
              <a:spcBef>
                <a:spcPts val="0"/>
              </a:spcBef>
              <a:spcAft>
                <a:spcPts val="600"/>
              </a:spcAft>
              <a:buFont typeface="Arial" panose="020B0604020202020204" pitchFamily="34" charset="0"/>
              <a:buChar char="•"/>
            </a:pPr>
            <a:r>
              <a:rPr lang="en-US" sz="1100" dirty="0">
                <a:solidFill>
                  <a:schemeClr val="tx2">
                    <a:lumMod val="50000"/>
                  </a:schemeClr>
                </a:solidFill>
                <a:latin typeface="Trebuchet MS "/>
                <a:ea typeface="Times New Roman" panose="02020603050405020304" pitchFamily="18" charset="0"/>
                <a:cs typeface="Segoe UI Semilight" panose="020B0402040204020203" pitchFamily="34" charset="0"/>
              </a:rPr>
              <a:t>Age 12, Grade 7</a:t>
            </a:r>
          </a:p>
          <a:p>
            <a:pPr marL="171450" indent="-171450">
              <a:lnSpc>
                <a:spcPts val="1800"/>
              </a:lnSpc>
              <a:spcBef>
                <a:spcPts val="0"/>
              </a:spcBef>
              <a:spcAft>
                <a:spcPts val="600"/>
              </a:spcAft>
              <a:buFont typeface="Arial" panose="020B0604020202020204" pitchFamily="34" charset="0"/>
              <a:buChar char="•"/>
            </a:pPr>
            <a:r>
              <a:rPr lang="en-US" sz="1100" dirty="0">
                <a:solidFill>
                  <a:schemeClr val="tx2">
                    <a:lumMod val="50000"/>
                  </a:schemeClr>
                </a:solidFill>
                <a:latin typeface="Trebuchet MS "/>
                <a:ea typeface="Times New Roman" panose="02020603050405020304" pitchFamily="18" charset="0"/>
                <a:cs typeface="Segoe UI Semilight" panose="020B0402040204020203" pitchFamily="34" charset="0"/>
              </a:rPr>
              <a:t>Ordinarily resident on reserve or leased reserve lands</a:t>
            </a:r>
          </a:p>
          <a:p>
            <a:pPr marL="171450" indent="-171450">
              <a:lnSpc>
                <a:spcPts val="1800"/>
              </a:lnSpc>
              <a:spcBef>
                <a:spcPts val="0"/>
              </a:spcBef>
              <a:spcAft>
                <a:spcPts val="600"/>
              </a:spcAft>
              <a:buFont typeface="Arial" panose="020B0604020202020204" pitchFamily="34" charset="0"/>
              <a:buChar char="•"/>
            </a:pPr>
            <a:r>
              <a:rPr lang="en-US" sz="1100" dirty="0">
                <a:solidFill>
                  <a:schemeClr val="tx2">
                    <a:lumMod val="50000"/>
                  </a:schemeClr>
                </a:solidFill>
                <a:latin typeface="Trebuchet MS "/>
                <a:ea typeface="Times New Roman" panose="02020603050405020304" pitchFamily="18" charset="0"/>
                <a:cs typeface="Segoe UI Semilight" panose="020B0402040204020203" pitchFamily="34" charset="0"/>
              </a:rPr>
              <a:t>Not eligible for pre-approval according to the pre-approved List</a:t>
            </a:r>
          </a:p>
        </p:txBody>
      </p:sp>
      <p:sp>
        <p:nvSpPr>
          <p:cNvPr id="31" name="Rectangle 30"/>
          <p:cNvSpPr/>
          <p:nvPr/>
        </p:nvSpPr>
        <p:spPr>
          <a:xfrm>
            <a:off x="3445274" y="6775"/>
            <a:ext cx="5698726" cy="292388"/>
          </a:xfrm>
          <a:prstGeom prst="rect">
            <a:avLst/>
          </a:prstGeom>
          <a:solidFill>
            <a:srgbClr val="336FAE"/>
          </a:solidFill>
          <a:ln w="38100">
            <a:solidFill>
              <a:schemeClr val="tx2">
                <a:lumMod val="20000"/>
                <a:lumOff val="80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ELIGIBLE PROGRAMS</a:t>
            </a:r>
          </a:p>
        </p:txBody>
      </p:sp>
      <p:sp>
        <p:nvSpPr>
          <p:cNvPr id="32" name="Rectangle 31"/>
          <p:cNvSpPr/>
          <p:nvPr/>
        </p:nvSpPr>
        <p:spPr>
          <a:xfrm>
            <a:off x="3428031" y="1380787"/>
            <a:ext cx="5698726" cy="292388"/>
          </a:xfrm>
          <a:prstGeom prst="rect">
            <a:avLst/>
          </a:prstGeom>
          <a:solidFill>
            <a:srgbClr val="336FAE"/>
          </a:solidFill>
          <a:ln w="38100">
            <a:solidFill>
              <a:schemeClr val="tx2">
                <a:lumMod val="20000"/>
                <a:lumOff val="80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ELIGIBLE AGES</a:t>
            </a:r>
          </a:p>
        </p:txBody>
      </p:sp>
      <p:sp>
        <p:nvSpPr>
          <p:cNvPr id="35" name="Rectangle 34"/>
          <p:cNvSpPr/>
          <p:nvPr/>
        </p:nvSpPr>
        <p:spPr>
          <a:xfrm>
            <a:off x="3426752" y="2809163"/>
            <a:ext cx="5717248" cy="292388"/>
          </a:xfrm>
          <a:prstGeom prst="rect">
            <a:avLst/>
          </a:prstGeom>
          <a:solidFill>
            <a:srgbClr val="336FAE"/>
          </a:solidFill>
          <a:ln w="38100">
            <a:solidFill>
              <a:schemeClr val="tx2">
                <a:lumMod val="20000"/>
                <a:lumOff val="80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RESIDENCY REQUIREMENTS</a:t>
            </a:r>
          </a:p>
        </p:txBody>
      </p:sp>
      <p:sp>
        <p:nvSpPr>
          <p:cNvPr id="37" name="Rectangle 36"/>
          <p:cNvSpPr/>
          <p:nvPr/>
        </p:nvSpPr>
        <p:spPr>
          <a:xfrm>
            <a:off x="3426752" y="3130802"/>
            <a:ext cx="3753997" cy="244682"/>
          </a:xfrm>
          <a:prstGeom prst="rect">
            <a:avLst/>
          </a:prstGeom>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spcBef>
                <a:spcPts val="300"/>
              </a:spcBef>
              <a:spcAft>
                <a:spcPts val="600"/>
              </a:spcAft>
            </a:pPr>
            <a:r>
              <a:rPr lang="en-US" sz="1100" dirty="0">
                <a:solidFill>
                  <a:schemeClr val="tx2">
                    <a:lumMod val="75000"/>
                  </a:schemeClr>
                </a:solidFill>
                <a:latin typeface="Segoe UI Semilight"/>
                <a:ea typeface="Times New Roman" panose="02020603050405020304" pitchFamily="18" charset="0"/>
                <a:cs typeface="Segoe UI Semilight"/>
              </a:rPr>
              <a:t>Students must be </a:t>
            </a:r>
            <a:r>
              <a:rPr lang="en-US" sz="1100" b="1" u="sng" dirty="0">
                <a:solidFill>
                  <a:schemeClr val="tx2">
                    <a:lumMod val="75000"/>
                  </a:schemeClr>
                </a:solidFill>
                <a:latin typeface="Segoe UI Semilight"/>
                <a:ea typeface="Times New Roman" panose="02020603050405020304" pitchFamily="18" charset="0"/>
                <a:cs typeface="Segoe UI Semilight"/>
              </a:rPr>
              <a:t>one of the following</a:t>
            </a:r>
            <a:endParaRPr lang="en-US" sz="1100" i="1" dirty="0">
              <a:solidFill>
                <a:schemeClr val="tx2">
                  <a:lumMod val="75000"/>
                </a:schemeClr>
              </a:solidFill>
              <a:latin typeface="Segoe UI Semilight" panose="020B0402040204020203" pitchFamily="34" charset="0"/>
              <a:ea typeface="Times New Roman" panose="02020603050405020304" pitchFamily="18" charset="0"/>
              <a:cs typeface="Segoe UI Semilight" panose="020B0402040204020203" pitchFamily="34" charset="0"/>
            </a:endParaRPr>
          </a:p>
        </p:txBody>
      </p:sp>
      <p:sp>
        <p:nvSpPr>
          <p:cNvPr id="53" name="TextBox 52"/>
          <p:cNvSpPr txBox="1"/>
          <p:nvPr/>
        </p:nvSpPr>
        <p:spPr>
          <a:xfrm>
            <a:off x="-3694" y="56690"/>
            <a:ext cx="1427356" cy="313932"/>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1600" b="1" dirty="0">
                <a:solidFill>
                  <a:schemeClr val="tx2">
                    <a:lumMod val="50000"/>
                  </a:schemeClr>
                </a:solidFill>
                <a:latin typeface="Segoe UI Semilight" panose="020B0402040204020203" pitchFamily="34" charset="0"/>
                <a:cs typeface="Segoe UI Semilight" panose="020B0402040204020203" pitchFamily="34" charset="0"/>
              </a:rPr>
              <a:t>Example 1</a:t>
            </a:r>
          </a:p>
        </p:txBody>
      </p:sp>
      <p:sp>
        <p:nvSpPr>
          <p:cNvPr id="23" name="Rectangle 22"/>
          <p:cNvSpPr/>
          <p:nvPr/>
        </p:nvSpPr>
        <p:spPr>
          <a:xfrm>
            <a:off x="500468" y="4118813"/>
            <a:ext cx="3270697" cy="931024"/>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r>
              <a:rPr lang="en-US" sz="1200" b="1" i="1" dirty="0">
                <a:solidFill>
                  <a:srgbClr val="336FAE"/>
                </a:solidFill>
                <a:latin typeface="Trebuchet MS "/>
                <a:ea typeface="Times New Roman" panose="02020603050405020304" pitchFamily="18" charset="0"/>
                <a:cs typeface="Segoe UI Semilight" panose="020B0402040204020203" pitchFamily="34" charset="0"/>
              </a:rPr>
              <a:t>Could this student be a candidate for Accommodation? If so - what </a:t>
            </a:r>
            <a:r>
              <a:rPr lang="en-US" sz="1200" b="1" i="1" u="sng" dirty="0">
                <a:solidFill>
                  <a:srgbClr val="336FAE"/>
                </a:solidFill>
                <a:latin typeface="Trebuchet MS "/>
                <a:ea typeface="Times New Roman" panose="02020603050405020304" pitchFamily="18" charset="0"/>
                <a:cs typeface="Segoe UI Semilight" panose="020B0402040204020203" pitchFamily="34" charset="0"/>
              </a:rPr>
              <a:t>type</a:t>
            </a:r>
            <a:r>
              <a:rPr lang="en-US" sz="1200" b="1" i="1" dirty="0">
                <a:solidFill>
                  <a:srgbClr val="336FAE"/>
                </a:solidFill>
                <a:latin typeface="Trebuchet MS "/>
                <a:ea typeface="Times New Roman" panose="02020603050405020304" pitchFamily="18" charset="0"/>
                <a:cs typeface="Segoe UI Semilight" panose="020B0402040204020203" pitchFamily="34" charset="0"/>
              </a:rPr>
              <a:t> of Accommodation is applicable for them? </a:t>
            </a:r>
          </a:p>
          <a:p>
            <a:pPr>
              <a:lnSpc>
                <a:spcPct val="100000"/>
              </a:lnSpc>
              <a:spcBef>
                <a:spcPts val="300"/>
              </a:spcBef>
              <a:spcAft>
                <a:spcPts val="600"/>
              </a:spcAft>
            </a:pPr>
            <a:endParaRPr lang="en-US" sz="1100" b="1" i="1" dirty="0">
              <a:solidFill>
                <a:srgbClr val="336FAE"/>
              </a:solidFill>
              <a:latin typeface="Segoe UI Semilight" panose="020B0402040204020203" pitchFamily="34" charset="0"/>
              <a:ea typeface="Times New Roman" panose="02020603050405020304" pitchFamily="18" charset="0"/>
              <a:cs typeface="Segoe UI Semilight" panose="020B0402040204020203" pitchFamily="34" charset="0"/>
            </a:endParaRPr>
          </a:p>
        </p:txBody>
      </p:sp>
      <p:sp>
        <p:nvSpPr>
          <p:cNvPr id="27" name="Rectangle 26"/>
          <p:cNvSpPr/>
          <p:nvPr/>
        </p:nvSpPr>
        <p:spPr>
          <a:xfrm>
            <a:off x="3412522" y="304599"/>
            <a:ext cx="5173793" cy="261610"/>
          </a:xfrm>
          <a:prstGeom prst="rect">
            <a:avLst/>
          </a:prstGeom>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r>
              <a:rPr lang="en-CA" sz="1100" dirty="0">
                <a:solidFill>
                  <a:schemeClr val="tx2">
                    <a:lumMod val="75000"/>
                  </a:schemeClr>
                </a:solidFill>
                <a:latin typeface="Segoe UI Semilight"/>
                <a:ea typeface="Times New Roman" panose="02020603050405020304" pitchFamily="18" charset="0"/>
                <a:cs typeface="Segoe UI Semilight"/>
              </a:rPr>
              <a:t>Students must be </a:t>
            </a:r>
            <a:r>
              <a:rPr lang="en-CA" sz="1100" b="1" u="sng" dirty="0">
                <a:solidFill>
                  <a:schemeClr val="tx2">
                    <a:lumMod val="75000"/>
                  </a:schemeClr>
                </a:solidFill>
                <a:latin typeface="Segoe UI Semilight"/>
                <a:ea typeface="Times New Roman" panose="02020603050405020304" pitchFamily="18" charset="0"/>
                <a:cs typeface="Segoe UI Semilight"/>
              </a:rPr>
              <a:t>enrolled</a:t>
            </a:r>
            <a:r>
              <a:rPr lang="en-CA" sz="1100" dirty="0">
                <a:solidFill>
                  <a:schemeClr val="tx2">
                    <a:lumMod val="75000"/>
                  </a:schemeClr>
                </a:solidFill>
                <a:latin typeface="Segoe UI Semilight"/>
                <a:ea typeface="Times New Roman" panose="02020603050405020304" pitchFamily="18" charset="0"/>
                <a:cs typeface="Segoe UI Semilight"/>
              </a:rPr>
              <a:t> in one of the following</a:t>
            </a:r>
            <a:endParaRPr lang="en-US" sz="1100" dirty="0">
              <a:solidFill>
                <a:schemeClr val="tx2">
                  <a:lumMod val="75000"/>
                </a:schemeClr>
              </a:solidFill>
              <a:latin typeface="Segoe UI Semilight"/>
              <a:ea typeface="Times New Roman" panose="02020603050405020304" pitchFamily="18" charset="0"/>
              <a:cs typeface="Segoe UI Semilight"/>
            </a:endParaRPr>
          </a:p>
        </p:txBody>
      </p:sp>
      <p:sp>
        <p:nvSpPr>
          <p:cNvPr id="24" name="Oval Callout 5">
            <a:extLst>
              <a:ext uri="{FF2B5EF4-FFF2-40B4-BE49-F238E27FC236}">
                <a16:creationId xmlns:a16="http://schemas.microsoft.com/office/drawing/2014/main" id="{FE122A3D-04AD-41F7-8751-23CB1222B59B}"/>
              </a:ext>
            </a:extLst>
          </p:cNvPr>
          <p:cNvSpPr/>
          <p:nvPr/>
        </p:nvSpPr>
        <p:spPr bwMode="auto">
          <a:xfrm rot="567350">
            <a:off x="1053701" y="146747"/>
            <a:ext cx="1445885" cy="838925"/>
          </a:xfrm>
          <a:prstGeom prst="wedgeEllipseCallout">
            <a:avLst/>
          </a:prstGeom>
          <a:solidFill>
            <a:srgbClr val="FFFFFF"/>
          </a:solidFill>
          <a:ln w="381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solidFill>
                <a:srgbClr val="3675CA"/>
              </a:solidFill>
              <a:highlight>
                <a:srgbClr val="3675CA"/>
              </a:highlight>
              <a:latin typeface="Tahoma" panose="020B0604030504040204" pitchFamily="34" charset="0"/>
              <a:ea typeface="Tahoma" panose="020B0604030504040204" pitchFamily="34" charset="0"/>
              <a:cs typeface="Tahoma" panose="020B0604030504040204" pitchFamily="34" charset="0"/>
            </a:endParaRPr>
          </a:p>
        </p:txBody>
      </p:sp>
      <p:sp>
        <p:nvSpPr>
          <p:cNvPr id="4" name="Slide Number Placeholder 3">
            <a:extLst>
              <a:ext uri="{FF2B5EF4-FFF2-40B4-BE49-F238E27FC236}">
                <a16:creationId xmlns:a16="http://schemas.microsoft.com/office/drawing/2014/main" id="{E16468A4-B38C-2FEC-F891-778AC02185D9}"/>
              </a:ext>
            </a:extLst>
          </p:cNvPr>
          <p:cNvSpPr>
            <a:spLocks noGrp="1"/>
          </p:cNvSpPr>
          <p:nvPr>
            <p:ph type="sldNum" sz="quarter" idx="4"/>
          </p:nvPr>
        </p:nvSpPr>
        <p:spPr>
          <a:xfrm>
            <a:off x="0" y="4781882"/>
            <a:ext cx="762000" cy="228600"/>
          </a:xfrm>
        </p:spPr>
        <p:txBody>
          <a:bodyPr/>
          <a:lstStyle/>
          <a:p>
            <a:pPr>
              <a:defRPr/>
            </a:pPr>
            <a:fld id="{E00B6E52-F07A-44C8-B7AE-D6EEC3D50429}" type="slidenum">
              <a:rPr lang="en-CA" smtClean="0"/>
              <a:pPr>
                <a:defRPr/>
              </a:pPr>
              <a:t>55</a:t>
            </a:fld>
            <a:endParaRPr lang="en-CA" dirty="0"/>
          </a:p>
        </p:txBody>
      </p:sp>
      <p:sp>
        <p:nvSpPr>
          <p:cNvPr id="7" name="TextBox 6">
            <a:extLst>
              <a:ext uri="{FF2B5EF4-FFF2-40B4-BE49-F238E27FC236}">
                <a16:creationId xmlns:a16="http://schemas.microsoft.com/office/drawing/2014/main" id="{3B73AA95-8DEC-0E63-7351-9B6D54B88EB1}"/>
              </a:ext>
            </a:extLst>
          </p:cNvPr>
          <p:cNvSpPr txBox="1"/>
          <p:nvPr/>
        </p:nvSpPr>
        <p:spPr>
          <a:xfrm>
            <a:off x="-137342" y="295613"/>
            <a:ext cx="3863067" cy="402867"/>
          </a:xfrm>
          <a:prstGeom prst="rect">
            <a:avLst/>
          </a:prstGeom>
          <a:noFill/>
        </p:spPr>
        <p:txBody>
          <a:bodyPr wrap="square">
            <a:spAutoFit/>
          </a:bodyPr>
          <a:lstStyle/>
          <a:p>
            <a:pPr algn="ctr">
              <a:lnSpc>
                <a:spcPts val="2800"/>
              </a:lnSpc>
            </a:pPr>
            <a:r>
              <a:rPr lang="en-US" sz="1300" kern="0" dirty="0">
                <a:solidFill>
                  <a:srgbClr val="3167A9"/>
                </a:solidFill>
                <a:latin typeface="Trebuchet MS" panose="020B0603020202020204" pitchFamily="34" charset="0"/>
              </a:rPr>
              <a:t>MY STUDENT IS… </a:t>
            </a:r>
          </a:p>
        </p:txBody>
      </p:sp>
      <p:sp>
        <p:nvSpPr>
          <p:cNvPr id="9" name="Rectangle 8">
            <a:extLst>
              <a:ext uri="{FF2B5EF4-FFF2-40B4-BE49-F238E27FC236}">
                <a16:creationId xmlns:a16="http://schemas.microsoft.com/office/drawing/2014/main" id="{76854F44-C644-187F-59AF-3BF2A6491590}"/>
              </a:ext>
            </a:extLst>
          </p:cNvPr>
          <p:cNvSpPr/>
          <p:nvPr/>
        </p:nvSpPr>
        <p:spPr>
          <a:xfrm>
            <a:off x="3436013" y="4258775"/>
            <a:ext cx="5717248" cy="292388"/>
          </a:xfrm>
          <a:prstGeom prst="rect">
            <a:avLst/>
          </a:prstGeom>
          <a:solidFill>
            <a:srgbClr val="336FAE"/>
          </a:solidFill>
          <a:ln w="38100">
            <a:solidFill>
              <a:schemeClr val="tx2">
                <a:lumMod val="20000"/>
                <a:lumOff val="80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TYPES OF ACCOMMODATION</a:t>
            </a:r>
          </a:p>
        </p:txBody>
      </p:sp>
      <p:sp>
        <p:nvSpPr>
          <p:cNvPr id="11" name="TextBox 10">
            <a:extLst>
              <a:ext uri="{FF2B5EF4-FFF2-40B4-BE49-F238E27FC236}">
                <a16:creationId xmlns:a16="http://schemas.microsoft.com/office/drawing/2014/main" id="{C1BCD529-9009-43CE-0235-DE3876B7EE56}"/>
              </a:ext>
            </a:extLst>
          </p:cNvPr>
          <p:cNvSpPr txBox="1"/>
          <p:nvPr/>
        </p:nvSpPr>
        <p:spPr>
          <a:xfrm>
            <a:off x="4502227" y="4550599"/>
            <a:ext cx="4910254" cy="600164"/>
          </a:xfrm>
          <a:prstGeom prst="rect">
            <a:avLst/>
          </a:prstGeom>
          <a:noFill/>
        </p:spPr>
        <p:txBody>
          <a:bodyPr wrap="square" numCol="3">
            <a:spAutoFit/>
          </a:bodyPr>
          <a:lstStyle/>
          <a:p>
            <a:pPr>
              <a:lnSpc>
                <a:spcPct val="100000"/>
              </a:lnSpc>
              <a:spcAft>
                <a:spcPts val="0"/>
              </a:spcAft>
            </a:pPr>
            <a:r>
              <a:rPr lang="en-US" sz="1100" dirty="0">
                <a:solidFill>
                  <a:schemeClr val="tx2">
                    <a:lumMod val="60000"/>
                    <a:lumOff val="40000"/>
                  </a:schemeClr>
                </a:solidFill>
                <a:latin typeface="Segoe UI Semilight" panose="020B0402040204020203" pitchFamily="34" charset="0"/>
                <a:cs typeface="Segoe UI Semilight" panose="020B0402040204020203" pitchFamily="34" charset="0"/>
              </a:rPr>
              <a:t>Boarding School</a:t>
            </a:r>
          </a:p>
          <a:p>
            <a:pPr>
              <a:lnSpc>
                <a:spcPct val="100000"/>
              </a:lnSpc>
              <a:spcAft>
                <a:spcPts val="0"/>
              </a:spcAft>
            </a:pPr>
            <a:r>
              <a:rPr lang="en-US" sz="1100" dirty="0">
                <a:solidFill>
                  <a:schemeClr val="tx2">
                    <a:lumMod val="60000"/>
                    <a:lumOff val="40000"/>
                  </a:schemeClr>
                </a:solidFill>
                <a:latin typeface="Segoe UI Semilight" panose="020B0402040204020203" pitchFamily="34" charset="0"/>
                <a:cs typeface="Segoe UI Semilight" panose="020B0402040204020203" pitchFamily="34" charset="0"/>
              </a:rPr>
              <a:t>Group Home</a:t>
            </a:r>
          </a:p>
          <a:p>
            <a:pPr>
              <a:lnSpc>
                <a:spcPct val="100000"/>
              </a:lnSpc>
              <a:spcAft>
                <a:spcPts val="0"/>
              </a:spcAft>
            </a:pPr>
            <a:r>
              <a:rPr lang="en-US" sz="1100" b="1" dirty="0">
                <a:solidFill>
                  <a:srgbClr val="00B050"/>
                </a:solidFill>
                <a:latin typeface="Trebuchet MS "/>
                <a:cs typeface="Segoe UI Semilight" panose="020B0402040204020203" pitchFamily="34" charset="0"/>
              </a:rPr>
              <a:t>Residence </a:t>
            </a:r>
          </a:p>
          <a:p>
            <a:pPr>
              <a:lnSpc>
                <a:spcPct val="100000"/>
              </a:lnSpc>
              <a:spcAft>
                <a:spcPts val="0"/>
              </a:spcAft>
            </a:pPr>
            <a:r>
              <a:rPr lang="en-US" sz="1100" dirty="0">
                <a:solidFill>
                  <a:schemeClr val="tx2">
                    <a:lumMod val="60000"/>
                    <a:lumOff val="40000"/>
                  </a:schemeClr>
                </a:solidFill>
                <a:latin typeface="Segoe UI Semilight" panose="020B0402040204020203" pitchFamily="34" charset="0"/>
                <a:cs typeface="Segoe UI Semilight" panose="020B0402040204020203" pitchFamily="34" charset="0"/>
              </a:rPr>
              <a:t>Temporary</a:t>
            </a:r>
          </a:p>
          <a:p>
            <a:pPr>
              <a:lnSpc>
                <a:spcPct val="100000"/>
              </a:lnSpc>
              <a:spcAft>
                <a:spcPts val="0"/>
              </a:spcAft>
            </a:pPr>
            <a:r>
              <a:rPr lang="en-US" sz="1100" b="1" dirty="0">
                <a:solidFill>
                  <a:srgbClr val="00B050"/>
                </a:solidFill>
                <a:latin typeface="Trebuchet MS "/>
                <a:cs typeface="Segoe UI Semilight" panose="020B0402040204020203" pitchFamily="34" charset="0"/>
              </a:rPr>
              <a:t>Room &amp; Board – 7 Day</a:t>
            </a:r>
          </a:p>
          <a:p>
            <a:pPr>
              <a:lnSpc>
                <a:spcPct val="100000"/>
              </a:lnSpc>
              <a:spcAft>
                <a:spcPts val="0"/>
              </a:spcAft>
            </a:pPr>
            <a:r>
              <a:rPr lang="en-US" sz="1100" dirty="0">
                <a:solidFill>
                  <a:schemeClr val="tx2">
                    <a:lumMod val="60000"/>
                    <a:lumOff val="40000"/>
                  </a:schemeClr>
                </a:solidFill>
                <a:latin typeface="Segoe UI Semilight" panose="020B0402040204020203" pitchFamily="34" charset="0"/>
                <a:cs typeface="Segoe UI Semilight" panose="020B0402040204020203" pitchFamily="34" charset="0"/>
              </a:rPr>
              <a:t>Room &amp; Board – 5 Day </a:t>
            </a:r>
          </a:p>
        </p:txBody>
      </p:sp>
      <p:pic>
        <p:nvPicPr>
          <p:cNvPr id="13" name="Graphic 12" descr="Question mark with solid fill">
            <a:extLst>
              <a:ext uri="{FF2B5EF4-FFF2-40B4-BE49-F238E27FC236}">
                <a16:creationId xmlns:a16="http://schemas.microsoft.com/office/drawing/2014/main" id="{B7002C86-0BF2-8A3C-222B-CEEE5D2F594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341" y="4151365"/>
            <a:ext cx="613317" cy="613317"/>
          </a:xfrm>
          <a:prstGeom prst="rect">
            <a:avLst/>
          </a:prstGeom>
        </p:spPr>
      </p:pic>
      <p:sp>
        <p:nvSpPr>
          <p:cNvPr id="2" name="TextBox 1">
            <a:extLst>
              <a:ext uri="{FF2B5EF4-FFF2-40B4-BE49-F238E27FC236}">
                <a16:creationId xmlns:a16="http://schemas.microsoft.com/office/drawing/2014/main" id="{D738CB6C-C3B6-05DA-1AA5-859AC0D7DD96}"/>
              </a:ext>
            </a:extLst>
          </p:cNvPr>
          <p:cNvSpPr txBox="1"/>
          <p:nvPr/>
        </p:nvSpPr>
        <p:spPr>
          <a:xfrm>
            <a:off x="755709" y="4711993"/>
            <a:ext cx="2586406" cy="424732"/>
          </a:xfrm>
          <a:prstGeom prst="rect">
            <a:avLst/>
          </a:prstGeom>
          <a:noFill/>
        </p:spPr>
        <p:txBody>
          <a:bodyPr wrap="square" rtlCol="0">
            <a:spAutoFit/>
          </a:bodyPr>
          <a:lstStyle/>
          <a:p>
            <a:r>
              <a:rPr lang="en-US" sz="1200" b="1" i="1" dirty="0">
                <a:solidFill>
                  <a:srgbClr val="3167A9"/>
                </a:solidFill>
                <a:latin typeface="Trebuchet MS "/>
              </a:rPr>
              <a:t>Yes – this student could be a candidate for Accommodation</a:t>
            </a:r>
          </a:p>
        </p:txBody>
      </p:sp>
    </p:spTree>
    <p:extLst>
      <p:ext uri="{BB962C8B-B14F-4D97-AF65-F5344CB8AC3E}">
        <p14:creationId xmlns:p14="http://schemas.microsoft.com/office/powerpoint/2010/main" val="3585897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600"/>
                                  </p:stCondLst>
                                  <p:childTnLst>
                                    <p:set>
                                      <p:cBhvr>
                                        <p:cTn id="10" dur="1" fill="hold">
                                          <p:stCondLst>
                                            <p:cond delay="0"/>
                                          </p:stCondLst>
                                        </p:cTn>
                                        <p:tgtEl>
                                          <p:spTgt spid="30">
                                            <p:txEl>
                                              <p:pRg st="0" end="0"/>
                                            </p:txEl>
                                          </p:spTgt>
                                        </p:tgtEl>
                                        <p:attrNameLst>
                                          <p:attrName>style.visibility</p:attrName>
                                        </p:attrNameLst>
                                      </p:cBhvr>
                                      <p:to>
                                        <p:strVal val="visible"/>
                                      </p:to>
                                    </p:set>
                                    <p:animEffect transition="in" filter="fade">
                                      <p:cBhvr>
                                        <p:cTn id="11" dur="1000"/>
                                        <p:tgtEl>
                                          <p:spTgt spid="30">
                                            <p:txEl>
                                              <p:pRg st="0" end="0"/>
                                            </p:txEl>
                                          </p:spTgt>
                                        </p:tgtEl>
                                      </p:cBhvr>
                                    </p:animEffect>
                                  </p:childTnLst>
                                </p:cTn>
                              </p:par>
                              <p:par>
                                <p:cTn id="12" presetID="10" presetClass="entr" presetSubtype="0" fill="hold" nodeType="withEffect">
                                  <p:stCondLst>
                                    <p:cond delay="2700"/>
                                  </p:stCondLst>
                                  <p:childTnLst>
                                    <p:set>
                                      <p:cBhvr>
                                        <p:cTn id="13" dur="1" fill="hold">
                                          <p:stCondLst>
                                            <p:cond delay="0"/>
                                          </p:stCondLst>
                                        </p:cTn>
                                        <p:tgtEl>
                                          <p:spTgt spid="30">
                                            <p:txEl>
                                              <p:pRg st="1" end="1"/>
                                            </p:txEl>
                                          </p:spTgt>
                                        </p:tgtEl>
                                        <p:attrNameLst>
                                          <p:attrName>style.visibility</p:attrName>
                                        </p:attrNameLst>
                                      </p:cBhvr>
                                      <p:to>
                                        <p:strVal val="visible"/>
                                      </p:to>
                                    </p:set>
                                    <p:animEffect transition="in" filter="fade">
                                      <p:cBhvr>
                                        <p:cTn id="14" dur="1000"/>
                                        <p:tgtEl>
                                          <p:spTgt spid="30">
                                            <p:txEl>
                                              <p:pRg st="1" end="1"/>
                                            </p:txEl>
                                          </p:spTgt>
                                        </p:tgtEl>
                                      </p:cBhvr>
                                    </p:animEffect>
                                  </p:childTnLst>
                                </p:cTn>
                              </p:par>
                            </p:childTnLst>
                          </p:cTn>
                        </p:par>
                        <p:par>
                          <p:cTn id="15" fill="hold">
                            <p:stCondLst>
                              <p:cond delay="3700"/>
                            </p:stCondLst>
                            <p:childTnLst>
                              <p:par>
                                <p:cTn id="16" presetID="10" presetClass="entr" presetSubtype="0" fill="hold" nodeType="afterEffect">
                                  <p:stCondLst>
                                    <p:cond delay="0"/>
                                  </p:stCondLst>
                                  <p:childTnLst>
                                    <p:set>
                                      <p:cBhvr>
                                        <p:cTn id="17" dur="1" fill="hold">
                                          <p:stCondLst>
                                            <p:cond delay="0"/>
                                          </p:stCondLst>
                                        </p:cTn>
                                        <p:tgtEl>
                                          <p:spTgt spid="30">
                                            <p:txEl>
                                              <p:pRg st="2" end="2"/>
                                            </p:txEl>
                                          </p:spTgt>
                                        </p:tgtEl>
                                        <p:attrNameLst>
                                          <p:attrName>style.visibility</p:attrName>
                                        </p:attrNameLst>
                                      </p:cBhvr>
                                      <p:to>
                                        <p:strVal val="visible"/>
                                      </p:to>
                                    </p:set>
                                    <p:animEffect transition="in" filter="fade">
                                      <p:cBhvr>
                                        <p:cTn id="18" dur="1000"/>
                                        <p:tgtEl>
                                          <p:spTgt spid="30">
                                            <p:txEl>
                                              <p:pRg st="2" end="2"/>
                                            </p:txEl>
                                          </p:spTgt>
                                        </p:tgtEl>
                                      </p:cBhvr>
                                    </p:animEffect>
                                  </p:childTnLst>
                                </p:cTn>
                              </p:par>
                            </p:childTnLst>
                          </p:cTn>
                        </p:par>
                        <p:par>
                          <p:cTn id="19" fill="hold">
                            <p:stCondLst>
                              <p:cond delay="4700"/>
                            </p:stCondLst>
                            <p:childTnLst>
                              <p:par>
                                <p:cTn id="20" presetID="10" presetClass="entr" presetSubtype="0" fill="hold" nodeType="afterEffect">
                                  <p:stCondLst>
                                    <p:cond delay="0"/>
                                  </p:stCondLst>
                                  <p:childTnLst>
                                    <p:set>
                                      <p:cBhvr>
                                        <p:cTn id="21" dur="1" fill="hold">
                                          <p:stCondLst>
                                            <p:cond delay="0"/>
                                          </p:stCondLst>
                                        </p:cTn>
                                        <p:tgtEl>
                                          <p:spTgt spid="30">
                                            <p:txEl>
                                              <p:pRg st="3" end="3"/>
                                            </p:txEl>
                                          </p:spTgt>
                                        </p:tgtEl>
                                        <p:attrNameLst>
                                          <p:attrName>style.visibility</p:attrName>
                                        </p:attrNameLst>
                                      </p:cBhvr>
                                      <p:to>
                                        <p:strVal val="visible"/>
                                      </p:to>
                                    </p:set>
                                    <p:animEffect transition="in" filter="fade">
                                      <p:cBhvr>
                                        <p:cTn id="22" dur="1000"/>
                                        <p:tgtEl>
                                          <p:spTgt spid="30">
                                            <p:txEl>
                                              <p:pRg st="3" end="3"/>
                                            </p:txEl>
                                          </p:spTgt>
                                        </p:tgtEl>
                                      </p:cBhvr>
                                    </p:animEffect>
                                  </p:childTnLst>
                                </p:cTn>
                              </p:par>
                            </p:childTnLst>
                          </p:cTn>
                        </p:par>
                        <p:par>
                          <p:cTn id="23" fill="hold">
                            <p:stCondLst>
                              <p:cond delay="5700"/>
                            </p:stCondLst>
                            <p:childTnLst>
                              <p:par>
                                <p:cTn id="24" presetID="10" presetClass="entr" presetSubtype="0" fill="hold" nodeType="afterEffect">
                                  <p:stCondLst>
                                    <p:cond delay="200"/>
                                  </p:stCondLst>
                                  <p:childTnLst>
                                    <p:set>
                                      <p:cBhvr>
                                        <p:cTn id="25" dur="1" fill="hold">
                                          <p:stCondLst>
                                            <p:cond delay="0"/>
                                          </p:stCondLst>
                                        </p:cTn>
                                        <p:tgtEl>
                                          <p:spTgt spid="30">
                                            <p:txEl>
                                              <p:pRg st="4" end="4"/>
                                            </p:txEl>
                                          </p:spTgt>
                                        </p:tgtEl>
                                        <p:attrNameLst>
                                          <p:attrName>style.visibility</p:attrName>
                                        </p:attrNameLst>
                                      </p:cBhvr>
                                      <p:to>
                                        <p:strVal val="visible"/>
                                      </p:to>
                                    </p:set>
                                    <p:animEffect transition="in" filter="fade">
                                      <p:cBhvr>
                                        <p:cTn id="26" dur="1000"/>
                                        <p:tgtEl>
                                          <p:spTgt spid="30">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300"/>
                                        <p:tgtEl>
                                          <p:spTgt spid="23"/>
                                        </p:tgtEl>
                                      </p:cBhvr>
                                    </p:animEffect>
                                    <p:anim calcmode="lin" valueType="num">
                                      <p:cBhvr>
                                        <p:cTn id="32" dur="1300" fill="hold"/>
                                        <p:tgtEl>
                                          <p:spTgt spid="23"/>
                                        </p:tgtEl>
                                        <p:attrNameLst>
                                          <p:attrName>ppt_x</p:attrName>
                                        </p:attrNameLst>
                                      </p:cBhvr>
                                      <p:tavLst>
                                        <p:tav tm="0">
                                          <p:val>
                                            <p:strVal val="#ppt_x"/>
                                          </p:val>
                                        </p:tav>
                                        <p:tav tm="100000">
                                          <p:val>
                                            <p:strVal val="#ppt_x"/>
                                          </p:val>
                                        </p:tav>
                                      </p:tavLst>
                                    </p:anim>
                                    <p:anim calcmode="lin" valueType="num">
                                      <p:cBhvr>
                                        <p:cTn id="33" dur="13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39">
                                            <p:txEl>
                                              <p:pRg st="0" end="0"/>
                                            </p:txEl>
                                          </p:spTgt>
                                        </p:tgtEl>
                                        <p:attrNameLst>
                                          <p:attrName>style.visibility</p:attrName>
                                        </p:attrNameLst>
                                      </p:cBhvr>
                                      <p:to>
                                        <p:strVal val="visible"/>
                                      </p:to>
                                    </p:set>
                                  </p:childTnLst>
                                </p:cTn>
                              </p:par>
                            </p:childTnLst>
                          </p:cTn>
                        </p:par>
                        <p:par>
                          <p:cTn id="38" fill="hold">
                            <p:stCondLst>
                              <p:cond delay="0"/>
                            </p:stCondLst>
                            <p:childTnLst>
                              <p:par>
                                <p:cTn id="39" presetID="1" presetClass="entr" presetSubtype="0" fill="hold" nodeType="afterEffect">
                                  <p:stCondLst>
                                    <p:cond delay="1200"/>
                                  </p:stCondLst>
                                  <p:childTnLst>
                                    <p:set>
                                      <p:cBhvr>
                                        <p:cTn id="40" dur="1" fill="hold">
                                          <p:stCondLst>
                                            <p:cond delay="0"/>
                                          </p:stCondLst>
                                        </p:cTn>
                                        <p:tgtEl>
                                          <p:spTgt spid="39">
                                            <p:txEl>
                                              <p:pRg st="1" end="1"/>
                                            </p:txEl>
                                          </p:spTgt>
                                        </p:tgtEl>
                                        <p:attrNameLst>
                                          <p:attrName>style.visibility</p:attrName>
                                        </p:attrNameLst>
                                      </p:cBhvr>
                                      <p:to>
                                        <p:strVal val="visible"/>
                                      </p:to>
                                    </p:set>
                                  </p:childTnLst>
                                </p:cTn>
                              </p:par>
                            </p:childTnLst>
                          </p:cTn>
                        </p:par>
                        <p:par>
                          <p:cTn id="41" fill="hold">
                            <p:stCondLst>
                              <p:cond delay="1200"/>
                            </p:stCondLst>
                            <p:childTnLst>
                              <p:par>
                                <p:cTn id="42" presetID="1" presetClass="entr" presetSubtype="0" fill="hold" nodeType="afterEffect">
                                  <p:stCondLst>
                                    <p:cond delay="1300"/>
                                  </p:stCondLst>
                                  <p:childTnLst>
                                    <p:set>
                                      <p:cBhvr>
                                        <p:cTn id="43" dur="1" fill="hold">
                                          <p:stCondLst>
                                            <p:cond delay="0"/>
                                          </p:stCondLst>
                                        </p:cTn>
                                        <p:tgtEl>
                                          <p:spTgt spid="39">
                                            <p:txEl>
                                              <p:pRg st="2" end="2"/>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26" presetClass="emph" presetSubtype="0" fill="hold" nodeType="clickEffect">
                                  <p:stCondLst>
                                    <p:cond delay="0"/>
                                  </p:stCondLst>
                                  <p:childTnLst>
                                    <p:animEffect transition="out" filter="fade">
                                      <p:cBhvr>
                                        <p:cTn id="47" dur="500" tmFilter="0, 0; .2, .5; .8, .5; 1, 0"/>
                                        <p:tgtEl>
                                          <p:spTgt spid="39">
                                            <p:txEl>
                                              <p:pRg st="0" end="0"/>
                                            </p:txEl>
                                          </p:spTgt>
                                        </p:tgtEl>
                                      </p:cBhvr>
                                    </p:animEffect>
                                    <p:animScale>
                                      <p:cBhvr>
                                        <p:cTn id="48" dur="250" autoRev="1" fill="hold"/>
                                        <p:tgtEl>
                                          <p:spTgt spid="39">
                                            <p:txEl>
                                              <p:pRg st="0" end="0"/>
                                            </p:txEl>
                                          </p:spTgt>
                                        </p:tgtEl>
                                      </p:cBhvr>
                                      <p:by x="105000" y="105000"/>
                                    </p:animScale>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5">
                                            <p:txEl>
                                              <p:pRg st="0" end="0"/>
                                            </p:txEl>
                                          </p:spTgt>
                                        </p:tgtEl>
                                        <p:attrNameLst>
                                          <p:attrName>style.visibility</p:attrName>
                                        </p:attrNameLst>
                                      </p:cBhvr>
                                      <p:to>
                                        <p:strVal val="visible"/>
                                      </p:to>
                                    </p:set>
                                  </p:childTnLst>
                                </p:cTn>
                              </p:par>
                            </p:childTnLst>
                          </p:cTn>
                        </p:par>
                        <p:par>
                          <p:cTn id="53" fill="hold">
                            <p:stCondLst>
                              <p:cond delay="0"/>
                            </p:stCondLst>
                            <p:childTnLst>
                              <p:par>
                                <p:cTn id="54" presetID="1" presetClass="entr" presetSubtype="0" fill="hold" nodeType="afterEffect">
                                  <p:stCondLst>
                                    <p:cond delay="2000"/>
                                  </p:stCondLst>
                                  <p:childTnLst>
                                    <p:set>
                                      <p:cBhvr>
                                        <p:cTn id="55" dur="1" fill="hold">
                                          <p:stCondLst>
                                            <p:cond delay="0"/>
                                          </p:stCondLst>
                                        </p:cTn>
                                        <p:tgtEl>
                                          <p:spTgt spid="5">
                                            <p:txEl>
                                              <p:pRg st="1" end="1"/>
                                            </p:txEl>
                                          </p:spTgt>
                                        </p:tgtEl>
                                        <p:attrNameLst>
                                          <p:attrName>style.visibility</p:attrName>
                                        </p:attrNameLst>
                                      </p:cBhvr>
                                      <p:to>
                                        <p:strVal val="visible"/>
                                      </p:to>
                                    </p:set>
                                  </p:childTnLst>
                                </p:cTn>
                              </p:par>
                            </p:childTnLst>
                          </p:cTn>
                        </p:par>
                        <p:par>
                          <p:cTn id="56" fill="hold">
                            <p:stCondLst>
                              <p:cond delay="2000"/>
                            </p:stCondLst>
                            <p:childTnLst>
                              <p:par>
                                <p:cTn id="57" presetID="1" presetClass="entr" presetSubtype="0" fill="hold" nodeType="afterEffect">
                                  <p:stCondLst>
                                    <p:cond delay="2000"/>
                                  </p:stCondLst>
                                  <p:childTnLst>
                                    <p:set>
                                      <p:cBhvr>
                                        <p:cTn id="5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26" presetClass="emph" presetSubtype="0" fill="hold" nodeType="clickEffect">
                                  <p:stCondLst>
                                    <p:cond delay="300"/>
                                  </p:stCondLst>
                                  <p:childTnLst>
                                    <p:animEffect transition="out" filter="fade">
                                      <p:cBhvr>
                                        <p:cTn id="62" dur="500" tmFilter="0, 0; .2, .5; .8, .5; 1, 0"/>
                                        <p:tgtEl>
                                          <p:spTgt spid="5">
                                            <p:txEl>
                                              <p:pRg st="1" end="1"/>
                                            </p:txEl>
                                          </p:spTgt>
                                        </p:tgtEl>
                                      </p:cBhvr>
                                    </p:animEffect>
                                    <p:animScale>
                                      <p:cBhvr>
                                        <p:cTn id="63" dur="250" autoRev="1" fill="hold"/>
                                        <p:tgtEl>
                                          <p:spTgt spid="5">
                                            <p:txEl>
                                              <p:pRg st="1" end="1"/>
                                            </p:txEl>
                                          </p:spTgt>
                                        </p:tgtEl>
                                      </p:cBhvr>
                                      <p:by x="105000" y="105000"/>
                                    </p:animScale>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6">
                                            <p:txEl>
                                              <p:pRg st="0" end="0"/>
                                            </p:txEl>
                                          </p:spTgt>
                                        </p:tgtEl>
                                        <p:attrNameLst>
                                          <p:attrName>style.visibility</p:attrName>
                                        </p:attrNameLst>
                                      </p:cBhvr>
                                      <p:to>
                                        <p:strVal val="visible"/>
                                      </p:to>
                                    </p:set>
                                  </p:childTnLst>
                                </p:cTn>
                              </p:par>
                            </p:childTnLst>
                          </p:cTn>
                        </p:par>
                        <p:par>
                          <p:cTn id="68" fill="hold">
                            <p:stCondLst>
                              <p:cond delay="0"/>
                            </p:stCondLst>
                            <p:childTnLst>
                              <p:par>
                                <p:cTn id="69" presetID="1" presetClass="entr" presetSubtype="0" fill="hold" nodeType="afterEffect">
                                  <p:stCondLst>
                                    <p:cond delay="2000"/>
                                  </p:stCondLst>
                                  <p:childTnLst>
                                    <p:set>
                                      <p:cBhvr>
                                        <p:cTn id="70" dur="1" fill="hold">
                                          <p:stCondLst>
                                            <p:cond delay="0"/>
                                          </p:stCondLst>
                                        </p:cTn>
                                        <p:tgtEl>
                                          <p:spTgt spid="6">
                                            <p:txEl>
                                              <p:pRg st="1" end="1"/>
                                            </p:txEl>
                                          </p:spTgt>
                                        </p:tgtEl>
                                        <p:attrNameLst>
                                          <p:attrName>style.visibility</p:attrName>
                                        </p:attrNameLst>
                                      </p:cBhvr>
                                      <p:to>
                                        <p:strVal val="visible"/>
                                      </p:to>
                                    </p:set>
                                  </p:childTnLst>
                                </p:cTn>
                              </p:par>
                            </p:childTnLst>
                          </p:cTn>
                        </p:par>
                        <p:par>
                          <p:cTn id="71" fill="hold">
                            <p:stCondLst>
                              <p:cond delay="2000"/>
                            </p:stCondLst>
                            <p:childTnLst>
                              <p:par>
                                <p:cTn id="72" presetID="1" presetClass="entr" presetSubtype="0" fill="hold" nodeType="afterEffect">
                                  <p:stCondLst>
                                    <p:cond delay="2000"/>
                                  </p:stCondLst>
                                  <p:childTnLst>
                                    <p:set>
                                      <p:cBhvr>
                                        <p:cTn id="73"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26" presetClass="emph" presetSubtype="0" fill="hold" nodeType="clickEffect">
                                  <p:stCondLst>
                                    <p:cond delay="0"/>
                                  </p:stCondLst>
                                  <p:childTnLst>
                                    <p:animEffect transition="out" filter="fade">
                                      <p:cBhvr>
                                        <p:cTn id="77" dur="500" tmFilter="0, 0; .2, .5; .8, .5; 1, 0"/>
                                        <p:tgtEl>
                                          <p:spTgt spid="6">
                                            <p:txEl>
                                              <p:pRg st="0" end="0"/>
                                            </p:txEl>
                                          </p:spTgt>
                                        </p:tgtEl>
                                      </p:cBhvr>
                                    </p:animEffect>
                                    <p:animScale>
                                      <p:cBhvr>
                                        <p:cTn id="78" dur="250" autoRev="1" fill="hold"/>
                                        <p:tgtEl>
                                          <p:spTgt spid="6">
                                            <p:txEl>
                                              <p:pRg st="0" end="0"/>
                                            </p:txEl>
                                          </p:spTgt>
                                        </p:tgtEl>
                                      </p:cBhvr>
                                      <p:by x="105000" y="105000"/>
                                    </p:animScale>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1">
                                            <p:txEl>
                                              <p:pRg st="0" end="0"/>
                                            </p:txEl>
                                          </p:spTgt>
                                        </p:tgtEl>
                                        <p:attrNameLst>
                                          <p:attrName>style.visibility</p:attrName>
                                        </p:attrNameLst>
                                      </p:cBhvr>
                                      <p:to>
                                        <p:strVal val="visible"/>
                                      </p:to>
                                    </p:set>
                                  </p:childTnLst>
                                </p:cTn>
                              </p:par>
                            </p:childTnLst>
                          </p:cTn>
                        </p:par>
                        <p:par>
                          <p:cTn id="83" fill="hold">
                            <p:stCondLst>
                              <p:cond delay="0"/>
                            </p:stCondLst>
                            <p:childTnLst>
                              <p:par>
                                <p:cTn id="84" presetID="1" presetClass="entr" presetSubtype="0" fill="hold" nodeType="afterEffect">
                                  <p:stCondLst>
                                    <p:cond delay="1000"/>
                                  </p:stCondLst>
                                  <p:childTnLst>
                                    <p:set>
                                      <p:cBhvr>
                                        <p:cTn id="85" dur="1" fill="hold">
                                          <p:stCondLst>
                                            <p:cond delay="0"/>
                                          </p:stCondLst>
                                        </p:cTn>
                                        <p:tgtEl>
                                          <p:spTgt spid="11">
                                            <p:txEl>
                                              <p:pRg st="1" end="1"/>
                                            </p:txEl>
                                          </p:spTgt>
                                        </p:tgtEl>
                                        <p:attrNameLst>
                                          <p:attrName>style.visibility</p:attrName>
                                        </p:attrNameLst>
                                      </p:cBhvr>
                                      <p:to>
                                        <p:strVal val="visible"/>
                                      </p:to>
                                    </p:set>
                                  </p:childTnLst>
                                </p:cTn>
                              </p:par>
                            </p:childTnLst>
                          </p:cTn>
                        </p:par>
                        <p:par>
                          <p:cTn id="86" fill="hold">
                            <p:stCondLst>
                              <p:cond delay="1000"/>
                            </p:stCondLst>
                            <p:childTnLst>
                              <p:par>
                                <p:cTn id="87" presetID="1" presetClass="entr" presetSubtype="0" fill="hold" nodeType="afterEffect">
                                  <p:stCondLst>
                                    <p:cond delay="1000"/>
                                  </p:stCondLst>
                                  <p:childTnLst>
                                    <p:set>
                                      <p:cBhvr>
                                        <p:cTn id="88" dur="1" fill="hold">
                                          <p:stCondLst>
                                            <p:cond delay="0"/>
                                          </p:stCondLst>
                                        </p:cTn>
                                        <p:tgtEl>
                                          <p:spTgt spid="11">
                                            <p:txEl>
                                              <p:pRg st="2" end="2"/>
                                            </p:txEl>
                                          </p:spTgt>
                                        </p:tgtEl>
                                        <p:attrNameLst>
                                          <p:attrName>style.visibility</p:attrName>
                                        </p:attrNameLst>
                                      </p:cBhvr>
                                      <p:to>
                                        <p:strVal val="visible"/>
                                      </p:to>
                                    </p:set>
                                  </p:childTnLst>
                                </p:cTn>
                              </p:par>
                            </p:childTnLst>
                          </p:cTn>
                        </p:par>
                        <p:par>
                          <p:cTn id="89" fill="hold">
                            <p:stCondLst>
                              <p:cond delay="2000"/>
                            </p:stCondLst>
                            <p:childTnLst>
                              <p:par>
                                <p:cTn id="90" presetID="1" presetClass="entr" presetSubtype="0" fill="hold" nodeType="afterEffect">
                                  <p:stCondLst>
                                    <p:cond delay="1000"/>
                                  </p:stCondLst>
                                  <p:childTnLst>
                                    <p:set>
                                      <p:cBhvr>
                                        <p:cTn id="91" dur="1" fill="hold">
                                          <p:stCondLst>
                                            <p:cond delay="0"/>
                                          </p:stCondLst>
                                        </p:cTn>
                                        <p:tgtEl>
                                          <p:spTgt spid="11">
                                            <p:txEl>
                                              <p:pRg st="3" end="3"/>
                                            </p:txEl>
                                          </p:spTgt>
                                        </p:tgtEl>
                                        <p:attrNameLst>
                                          <p:attrName>style.visibility</p:attrName>
                                        </p:attrNameLst>
                                      </p:cBhvr>
                                      <p:to>
                                        <p:strVal val="visible"/>
                                      </p:to>
                                    </p:set>
                                  </p:childTnLst>
                                </p:cTn>
                              </p:par>
                            </p:childTnLst>
                          </p:cTn>
                        </p:par>
                        <p:par>
                          <p:cTn id="92" fill="hold">
                            <p:stCondLst>
                              <p:cond delay="3000"/>
                            </p:stCondLst>
                            <p:childTnLst>
                              <p:par>
                                <p:cTn id="93" presetID="1" presetClass="entr" presetSubtype="0" fill="hold" nodeType="afterEffect">
                                  <p:stCondLst>
                                    <p:cond delay="1000"/>
                                  </p:stCondLst>
                                  <p:childTnLst>
                                    <p:set>
                                      <p:cBhvr>
                                        <p:cTn id="94" dur="1" fill="hold">
                                          <p:stCondLst>
                                            <p:cond delay="0"/>
                                          </p:stCondLst>
                                        </p:cTn>
                                        <p:tgtEl>
                                          <p:spTgt spid="11">
                                            <p:txEl>
                                              <p:pRg st="4" end="4"/>
                                            </p:txEl>
                                          </p:spTgt>
                                        </p:tgtEl>
                                        <p:attrNameLst>
                                          <p:attrName>style.visibility</p:attrName>
                                        </p:attrNameLst>
                                      </p:cBhvr>
                                      <p:to>
                                        <p:strVal val="visible"/>
                                      </p:to>
                                    </p:set>
                                  </p:childTnLst>
                                </p:cTn>
                              </p:par>
                            </p:childTnLst>
                          </p:cTn>
                        </p:par>
                        <p:par>
                          <p:cTn id="95" fill="hold">
                            <p:stCondLst>
                              <p:cond delay="4000"/>
                            </p:stCondLst>
                            <p:childTnLst>
                              <p:par>
                                <p:cTn id="96" presetID="1" presetClass="entr" presetSubtype="0" fill="hold" nodeType="afterEffect">
                                  <p:stCondLst>
                                    <p:cond delay="750"/>
                                  </p:stCondLst>
                                  <p:childTnLst>
                                    <p:set>
                                      <p:cBhvr>
                                        <p:cTn id="97"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98" fill="hold">
                      <p:stCondLst>
                        <p:cond delay="indefinite"/>
                      </p:stCondLst>
                      <p:childTnLst>
                        <p:par>
                          <p:cTn id="99" fill="hold">
                            <p:stCondLst>
                              <p:cond delay="0"/>
                            </p:stCondLst>
                            <p:childTnLst>
                              <p:par>
                                <p:cTn id="100" presetID="26" presetClass="emph" presetSubtype="0" fill="hold" nodeType="clickEffect">
                                  <p:stCondLst>
                                    <p:cond delay="0"/>
                                  </p:stCondLst>
                                  <p:childTnLst>
                                    <p:animEffect transition="out" filter="fade">
                                      <p:cBhvr>
                                        <p:cTn id="101" dur="500" tmFilter="0, 0; .2, .5; .8, .5; 1, 0"/>
                                        <p:tgtEl>
                                          <p:spTgt spid="11">
                                            <p:txEl>
                                              <p:pRg st="2" end="2"/>
                                            </p:txEl>
                                          </p:spTgt>
                                        </p:tgtEl>
                                      </p:cBhvr>
                                    </p:animEffect>
                                    <p:animScale>
                                      <p:cBhvr>
                                        <p:cTn id="102" dur="250" autoRev="1" fill="hold"/>
                                        <p:tgtEl>
                                          <p:spTgt spid="11">
                                            <p:txEl>
                                              <p:pRg st="2" end="2"/>
                                            </p:txEl>
                                          </p:spTgt>
                                        </p:tgtEl>
                                      </p:cBhvr>
                                      <p:by x="105000" y="105000"/>
                                    </p:animScale>
                                  </p:childTnLst>
                                </p:cTn>
                              </p:par>
                            </p:childTnLst>
                          </p:cTn>
                        </p:par>
                      </p:childTnLst>
                    </p:cTn>
                  </p:par>
                  <p:par>
                    <p:cTn id="103" fill="hold">
                      <p:stCondLst>
                        <p:cond delay="indefinite"/>
                      </p:stCondLst>
                      <p:childTnLst>
                        <p:par>
                          <p:cTn id="104" fill="hold">
                            <p:stCondLst>
                              <p:cond delay="0"/>
                            </p:stCondLst>
                            <p:childTnLst>
                              <p:par>
                                <p:cTn id="105" presetID="26" presetClass="emph" presetSubtype="0" fill="hold" nodeType="clickEffect">
                                  <p:stCondLst>
                                    <p:cond delay="0"/>
                                  </p:stCondLst>
                                  <p:childTnLst>
                                    <p:animEffect transition="out" filter="fade">
                                      <p:cBhvr>
                                        <p:cTn id="106" dur="500" tmFilter="0, 0; .2, .5; .8, .5; 1, 0"/>
                                        <p:tgtEl>
                                          <p:spTgt spid="11">
                                            <p:txEl>
                                              <p:pRg st="4" end="4"/>
                                            </p:txEl>
                                          </p:spTgt>
                                        </p:tgtEl>
                                      </p:cBhvr>
                                    </p:animEffect>
                                    <p:animScale>
                                      <p:cBhvr>
                                        <p:cTn id="107" dur="250" autoRev="1" fill="hold"/>
                                        <p:tgtEl>
                                          <p:spTgt spid="11">
                                            <p:txEl>
                                              <p:pRg st="4" end="4"/>
                                            </p:txEl>
                                          </p:spTgt>
                                        </p:tgtEl>
                                      </p:cBhvr>
                                      <p:by x="105000" y="105000"/>
                                    </p:animScale>
                                  </p:childTnLst>
                                </p:cTn>
                              </p:par>
                            </p:childTnLst>
                          </p:cTn>
                        </p:par>
                      </p:childTnLst>
                    </p:cTn>
                  </p:par>
                  <p:par>
                    <p:cTn id="108" fill="hold">
                      <p:stCondLst>
                        <p:cond delay="indefinite"/>
                      </p:stCondLst>
                      <p:childTnLst>
                        <p:par>
                          <p:cTn id="109" fill="hold">
                            <p:stCondLst>
                              <p:cond delay="0"/>
                            </p:stCondLst>
                            <p:childTnLst>
                              <p:par>
                                <p:cTn id="110" presetID="1" presetClass="entr" presetSubtype="0" fill="hold" grpId="0" nodeType="clickEffect">
                                  <p:stCondLst>
                                    <p:cond delay="0"/>
                                  </p:stCondLst>
                                  <p:childTnLst>
                                    <p:set>
                                      <p:cBhvr>
                                        <p:cTn id="1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0B9DE73-587D-A739-B854-B9A31B95725E}"/>
              </a:ext>
            </a:extLst>
          </p:cNvPr>
          <p:cNvSpPr/>
          <p:nvPr/>
        </p:nvSpPr>
        <p:spPr>
          <a:xfrm>
            <a:off x="3480021" y="3295689"/>
            <a:ext cx="5514552" cy="938719"/>
          </a:xfrm>
          <a:prstGeom prst="rect">
            <a:avLst/>
          </a:prstGeom>
          <a:solidFill>
            <a:schemeClr val="bg1"/>
          </a:solid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71446" indent="-171446">
              <a:lnSpc>
                <a:spcPct val="100000"/>
              </a:lnSpc>
              <a:spcBef>
                <a:spcPts val="0"/>
              </a:spcBef>
              <a:spcAft>
                <a:spcPts val="0"/>
              </a:spcAft>
              <a:buFont typeface="Arial" panose="020B0604020202020204" pitchFamily="34" charset="0"/>
              <a:buChar char="•"/>
              <a:tabLst>
                <a:tab pos="514337" algn="l"/>
              </a:tabLst>
            </a:pPr>
            <a:r>
              <a:rPr lang="en-US" sz="1100" dirty="0">
                <a:solidFill>
                  <a:srgbClr val="00B050"/>
                </a:solidFill>
                <a:latin typeface="Trebuchet MS "/>
                <a:ea typeface="Times New Roman" panose="02020603050405020304" pitchFamily="18" charset="0"/>
                <a:cs typeface="Segoe UI Semilight" panose="020B0402040204020203" pitchFamily="34" charset="0"/>
              </a:rPr>
              <a:t>Registered First Nations student (status) ordinarily resident on reserve or leased reserve lands </a:t>
            </a:r>
            <a:r>
              <a:rPr lang="en-US" sz="1100" dirty="0">
                <a:solidFill>
                  <a:schemeClr val="tx2">
                    <a:lumMod val="75000"/>
                  </a:schemeClr>
                </a:solidFill>
                <a:latin typeface="Segoe UI Semilight" panose="020B0402040204020203" pitchFamily="34" charset="0"/>
                <a:ea typeface="Times New Roman" panose="02020603050405020304" pitchFamily="18" charset="0"/>
                <a:cs typeface="Segoe UI Semilight" panose="020B0402040204020203" pitchFamily="34" charset="0"/>
              </a:rPr>
              <a:t>	  </a:t>
            </a:r>
          </a:p>
          <a:p>
            <a:pPr marL="171446" indent="-171446">
              <a:lnSpc>
                <a:spcPct val="100000"/>
              </a:lnSpc>
              <a:spcBef>
                <a:spcPts val="0"/>
              </a:spcBef>
              <a:spcAft>
                <a:spcPts val="0"/>
              </a:spcAft>
              <a:buFont typeface="Arial" panose="020B0604020202020204" pitchFamily="34" charset="0"/>
              <a:buChar char="•"/>
              <a:tabLst>
                <a:tab pos="514337" algn="l"/>
              </a:tabLst>
            </a:pPr>
            <a:r>
              <a:rPr lang="en-US" sz="1100" dirty="0">
                <a:solidFill>
                  <a:schemeClr val="tx2">
                    <a:lumMod val="60000"/>
                    <a:lumOff val="40000"/>
                  </a:schemeClr>
                </a:solidFill>
                <a:latin typeface="Segoe UI Semilight" panose="020B0402040204020203" pitchFamily="34" charset="0"/>
                <a:ea typeface="Times New Roman" panose="02020603050405020304" pitchFamily="18" charset="0"/>
                <a:cs typeface="Segoe UI Semilight" panose="020B0402040204020203" pitchFamily="34" charset="0"/>
              </a:rPr>
              <a:t>Non-registered First Nations student (non-status) or other Indigenous students ordinarily resident on reserve</a:t>
            </a:r>
          </a:p>
          <a:p>
            <a:pPr marL="171446" indent="-171446">
              <a:lnSpc>
                <a:spcPct val="100000"/>
              </a:lnSpc>
              <a:spcBef>
                <a:spcPts val="0"/>
              </a:spcBef>
              <a:spcAft>
                <a:spcPts val="0"/>
              </a:spcAft>
              <a:buFont typeface="Arial" panose="020B0604020202020204" pitchFamily="34" charset="0"/>
              <a:buChar char="•"/>
              <a:tabLst>
                <a:tab pos="514337" algn="l"/>
              </a:tabLst>
            </a:pPr>
            <a:r>
              <a:rPr lang="en-US" sz="1100" dirty="0">
                <a:solidFill>
                  <a:schemeClr val="tx2">
                    <a:lumMod val="60000"/>
                    <a:lumOff val="40000"/>
                  </a:schemeClr>
                </a:solidFill>
                <a:latin typeface="Segoe UI Semilight" panose="020B0402040204020203" pitchFamily="34" charset="0"/>
                <a:ea typeface="Times New Roman" panose="02020603050405020304" pitchFamily="18" charset="0"/>
                <a:cs typeface="Segoe UI Semilight" panose="020B0402040204020203" pitchFamily="34" charset="0"/>
              </a:rPr>
              <a:t>Non-Indigenous student ordinarily resident on reserve</a:t>
            </a:r>
          </a:p>
        </p:txBody>
      </p:sp>
      <p:sp>
        <p:nvSpPr>
          <p:cNvPr id="5" name="Rectangle 4">
            <a:extLst>
              <a:ext uri="{FF2B5EF4-FFF2-40B4-BE49-F238E27FC236}">
                <a16:creationId xmlns:a16="http://schemas.microsoft.com/office/drawing/2014/main" id="{A1CF80DB-98CD-7CCB-A30D-16C31A619D12}"/>
              </a:ext>
            </a:extLst>
          </p:cNvPr>
          <p:cNvSpPr/>
          <p:nvPr/>
        </p:nvSpPr>
        <p:spPr>
          <a:xfrm>
            <a:off x="3480021" y="1701167"/>
            <a:ext cx="5404677" cy="1107996"/>
          </a:xfrm>
          <a:prstGeom prst="rect">
            <a:avLst/>
          </a:prstGeom>
          <a:solidFill>
            <a:schemeClr val="bg1"/>
          </a:solid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spcBef>
                <a:spcPts val="0"/>
              </a:spcBef>
              <a:spcAft>
                <a:spcPts val="0"/>
              </a:spcAft>
              <a:buFont typeface="Arial" panose="020B0604020202020204" pitchFamily="34" charset="0"/>
              <a:buChar char="•"/>
            </a:pPr>
            <a:r>
              <a:rPr lang="en-US" sz="1100" b="1" dirty="0">
                <a:solidFill>
                  <a:schemeClr val="tx2">
                    <a:lumMod val="60000"/>
                    <a:lumOff val="40000"/>
                  </a:schemeClr>
                </a:solidFill>
                <a:latin typeface="Segoe UI Semilight" panose="020B0402040204020203" pitchFamily="34" charset="0"/>
                <a:ea typeface="Times New Roman" panose="02020603050405020304" pitchFamily="18" charset="0"/>
                <a:cs typeface="Segoe UI Semilight" panose="020B0402040204020203" pitchFamily="34" charset="0"/>
              </a:rPr>
              <a:t>Age 4</a:t>
            </a:r>
            <a:r>
              <a:rPr lang="en-US" sz="1100" dirty="0">
                <a:solidFill>
                  <a:schemeClr val="tx2">
                    <a:lumMod val="60000"/>
                    <a:lumOff val="40000"/>
                  </a:schemeClr>
                </a:solidFill>
                <a:latin typeface="Segoe UI Semilight" panose="020B0402040204020203" pitchFamily="34" charset="0"/>
                <a:ea typeface="Times New Roman" panose="02020603050405020304" pitchFamily="18" charset="0"/>
                <a:cs typeface="Segoe UI Semilight" panose="020B0402040204020203" pitchFamily="34" charset="0"/>
              </a:rPr>
              <a:t> by December 31 of the current school year and enrolled in an ISC approved Kindergarten 4 (K4) program operated by a First Nations school or a First Nations operated early childhood program.</a:t>
            </a:r>
          </a:p>
          <a:p>
            <a:pPr marL="285743" indent="-285743">
              <a:lnSpc>
                <a:spcPct val="100000"/>
              </a:lnSpc>
              <a:spcBef>
                <a:spcPts val="0"/>
              </a:spcBef>
              <a:spcAft>
                <a:spcPts val="0"/>
              </a:spcAft>
              <a:buFont typeface="Arial" panose="020B0604020202020204" pitchFamily="34" charset="0"/>
              <a:buChar char="•"/>
            </a:pPr>
            <a:r>
              <a:rPr lang="en-CA" sz="1100" b="1" dirty="0">
                <a:solidFill>
                  <a:srgbClr val="00B050"/>
                </a:solidFill>
                <a:latin typeface="Trebuchet MS "/>
                <a:cs typeface="Segoe UI Semilight" panose="020B0402040204020203" pitchFamily="34" charset="0"/>
              </a:rPr>
              <a:t>Age 5 to 21 </a:t>
            </a:r>
            <a:r>
              <a:rPr lang="en-CA" sz="1100" dirty="0">
                <a:solidFill>
                  <a:srgbClr val="00B050"/>
                </a:solidFill>
                <a:latin typeface="Trebuchet MS "/>
                <a:cs typeface="Segoe UI Semilight" panose="020B0402040204020203" pitchFamily="34" charset="0"/>
              </a:rPr>
              <a:t>(students are considered to be “school age” to the completion of the school year in which they turn 21). </a:t>
            </a:r>
            <a:endParaRPr lang="en-US" sz="1100" dirty="0">
              <a:solidFill>
                <a:srgbClr val="00B050"/>
              </a:solidFill>
              <a:latin typeface="Trebuchet MS "/>
              <a:cs typeface="Segoe UI Semilight" panose="020B0402040204020203" pitchFamily="34" charset="0"/>
            </a:endParaRPr>
          </a:p>
          <a:p>
            <a:pPr marL="285743" indent="-285743">
              <a:lnSpc>
                <a:spcPct val="100000"/>
              </a:lnSpc>
              <a:spcBef>
                <a:spcPts val="0"/>
              </a:spcBef>
              <a:spcAft>
                <a:spcPts val="0"/>
              </a:spcAft>
              <a:buFont typeface="Arial" panose="020B0604020202020204" pitchFamily="34" charset="0"/>
              <a:buChar char="•"/>
            </a:pPr>
            <a:r>
              <a:rPr lang="en-US" sz="1100" b="1" dirty="0">
                <a:solidFill>
                  <a:schemeClr val="tx2">
                    <a:lumMod val="60000"/>
                    <a:lumOff val="40000"/>
                  </a:schemeClr>
                </a:solidFill>
                <a:latin typeface="Segoe UI Semilight" panose="020B0402040204020203" pitchFamily="34" charset="0"/>
                <a:cs typeface="Segoe UI Semilight" panose="020B0402040204020203" pitchFamily="34" charset="0"/>
              </a:rPr>
              <a:t>Age 22 or older </a:t>
            </a:r>
            <a:r>
              <a:rPr lang="en-US" sz="1100" dirty="0">
                <a:solidFill>
                  <a:schemeClr val="tx2">
                    <a:lumMod val="60000"/>
                    <a:lumOff val="40000"/>
                  </a:schemeClr>
                </a:solidFill>
                <a:latin typeface="Segoe UI Semilight" panose="020B0402040204020203" pitchFamily="34" charset="0"/>
                <a:cs typeface="Segoe UI Semilight" panose="020B0402040204020203" pitchFamily="34" charset="0"/>
              </a:rPr>
              <a:t>(born prior to July 1 of the current school year).</a:t>
            </a:r>
          </a:p>
        </p:txBody>
      </p:sp>
      <p:sp>
        <p:nvSpPr>
          <p:cNvPr id="39" name="Rectangle 38"/>
          <p:cNvSpPr/>
          <p:nvPr/>
        </p:nvSpPr>
        <p:spPr>
          <a:xfrm>
            <a:off x="3535788" y="485648"/>
            <a:ext cx="5488347" cy="938719"/>
          </a:xfrm>
          <a:prstGeom prst="rect">
            <a:avLst/>
          </a:prstGeom>
          <a:solidFill>
            <a:schemeClr val="bg1"/>
          </a:solid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lnSpc>
                <a:spcPct val="100000"/>
              </a:lnSpc>
              <a:spcAft>
                <a:spcPts val="0"/>
              </a:spcAft>
              <a:buFont typeface="Arial" panose="020B0604020202020204" pitchFamily="34" charset="0"/>
              <a:buChar char="•"/>
            </a:pPr>
            <a:r>
              <a:rPr lang="en-US" sz="1100" b="1" dirty="0">
                <a:solidFill>
                  <a:srgbClr val="00B050"/>
                </a:solidFill>
                <a:latin typeface="Trebuchet MS "/>
                <a:cs typeface="Segoe UI Semilight" panose="020B0402040204020203" pitchFamily="34" charset="0"/>
              </a:rPr>
              <a:t>Public school</a:t>
            </a:r>
            <a:r>
              <a:rPr lang="en-US" sz="1100" dirty="0">
                <a:solidFill>
                  <a:srgbClr val="00B050"/>
                </a:solidFill>
                <a:latin typeface="Trebuchet MS "/>
                <a:cs typeface="Segoe UI Semilight" panose="020B0402040204020203" pitchFamily="34" charset="0"/>
              </a:rPr>
              <a:t>;</a:t>
            </a:r>
          </a:p>
          <a:p>
            <a:pPr marL="285743" indent="-285743">
              <a:lnSpc>
                <a:spcPct val="100000"/>
              </a:lnSpc>
              <a:spcAft>
                <a:spcPts val="0"/>
              </a:spcAft>
              <a:buFont typeface="Arial" panose="020B0604020202020204" pitchFamily="34" charset="0"/>
              <a:buChar char="•"/>
            </a:pPr>
            <a:r>
              <a:rPr lang="en-US" sz="1100" dirty="0">
                <a:solidFill>
                  <a:schemeClr val="tx2">
                    <a:lumMod val="60000"/>
                    <a:lumOff val="40000"/>
                  </a:schemeClr>
                </a:solidFill>
                <a:latin typeface="Segoe UI Semilight" panose="020B0402040204020203" pitchFamily="34" charset="0"/>
                <a:cs typeface="Segoe UI Semilight" panose="020B0402040204020203" pitchFamily="34" charset="0"/>
              </a:rPr>
              <a:t>First Nations school (including First Nations Independent Schools), Approved Adult Program, First Nations Early Childhood Education Program (for K4); or </a:t>
            </a:r>
          </a:p>
          <a:p>
            <a:pPr marL="285743" indent="-285743">
              <a:lnSpc>
                <a:spcPct val="100000"/>
              </a:lnSpc>
              <a:spcAft>
                <a:spcPts val="0"/>
              </a:spcAft>
              <a:buFont typeface="Arial" panose="020B0604020202020204" pitchFamily="34" charset="0"/>
              <a:buChar char="•"/>
            </a:pPr>
            <a:r>
              <a:rPr lang="en-US" sz="1100" dirty="0">
                <a:solidFill>
                  <a:schemeClr val="tx2">
                    <a:lumMod val="60000"/>
                    <a:lumOff val="40000"/>
                  </a:schemeClr>
                </a:solidFill>
                <a:latin typeface="Segoe UI Semilight" panose="020B0402040204020203" pitchFamily="34" charset="0"/>
                <a:cs typeface="Segoe UI Semilight" panose="020B0402040204020203" pitchFamily="34" charset="0"/>
              </a:rPr>
              <a:t>Independent (private) school (Group 1 &amp; 2) recognized by the province as an elementary/secondary institution</a:t>
            </a:r>
          </a:p>
        </p:txBody>
      </p:sp>
      <p:sp>
        <p:nvSpPr>
          <p:cNvPr id="22" name="Rectangle 21"/>
          <p:cNvSpPr/>
          <p:nvPr/>
        </p:nvSpPr>
        <p:spPr>
          <a:xfrm>
            <a:off x="11285" y="56690"/>
            <a:ext cx="3429000" cy="5143500"/>
          </a:xfrm>
          <a:prstGeom prst="rect">
            <a:avLst/>
          </a:prstGeom>
          <a:solidFill>
            <a:schemeClr val="bg1"/>
          </a:solid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9" name="Rectangle 28"/>
          <p:cNvSpPr/>
          <p:nvPr/>
        </p:nvSpPr>
        <p:spPr>
          <a:xfrm>
            <a:off x="2819401" y="1117312"/>
            <a:ext cx="3597015" cy="29238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endParaRPr lang="en-US" sz="1300" dirty="0">
              <a:latin typeface="Segoe UI Semilight" panose="020B0402040204020203" pitchFamily="34" charset="0"/>
              <a:ea typeface="Times New Roman" panose="02020603050405020304" pitchFamily="18" charset="0"/>
              <a:cs typeface="Segoe UI Semilight" panose="020B0402040204020203" pitchFamily="34" charset="0"/>
            </a:endParaRPr>
          </a:p>
        </p:txBody>
      </p:sp>
      <p:sp>
        <p:nvSpPr>
          <p:cNvPr id="30" name="Rectangle 29"/>
          <p:cNvSpPr/>
          <p:nvPr/>
        </p:nvSpPr>
        <p:spPr>
          <a:xfrm>
            <a:off x="17243" y="1216191"/>
            <a:ext cx="3218503" cy="2683107"/>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71450" indent="-171450">
              <a:lnSpc>
                <a:spcPts val="1800"/>
              </a:lnSpc>
              <a:spcBef>
                <a:spcPts val="0"/>
              </a:spcBef>
              <a:spcAft>
                <a:spcPts val="600"/>
              </a:spcAft>
              <a:buFont typeface="Arial" panose="020B0604020202020204" pitchFamily="34" charset="0"/>
              <a:buChar char="•"/>
            </a:pPr>
            <a:r>
              <a:rPr lang="en-US" sz="1100" dirty="0">
                <a:solidFill>
                  <a:schemeClr val="tx2">
                    <a:lumMod val="50000"/>
                  </a:schemeClr>
                </a:solidFill>
                <a:latin typeface="Trebuchet MS "/>
                <a:ea typeface="Times New Roman" panose="02020603050405020304" pitchFamily="18" charset="0"/>
                <a:cs typeface="Segoe UI Semilight" panose="020B0402040204020203" pitchFamily="34" charset="0"/>
              </a:rPr>
              <a:t>Enrolled in a public school in Williams Lake, BC</a:t>
            </a:r>
          </a:p>
          <a:p>
            <a:pPr marL="171450" indent="-171450">
              <a:lnSpc>
                <a:spcPts val="1800"/>
              </a:lnSpc>
              <a:spcBef>
                <a:spcPts val="0"/>
              </a:spcBef>
              <a:spcAft>
                <a:spcPts val="600"/>
              </a:spcAft>
              <a:buFont typeface="Arial" panose="020B0604020202020204" pitchFamily="34" charset="0"/>
              <a:buChar char="•"/>
            </a:pPr>
            <a:r>
              <a:rPr lang="en-US" sz="1100" dirty="0">
                <a:solidFill>
                  <a:schemeClr val="tx2">
                    <a:lumMod val="50000"/>
                  </a:schemeClr>
                </a:solidFill>
                <a:latin typeface="Trebuchet MS "/>
                <a:ea typeface="Times New Roman" panose="02020603050405020304" pitchFamily="18" charset="0"/>
                <a:cs typeface="Segoe UI Semilight" panose="020B0402040204020203" pitchFamily="34" charset="0"/>
              </a:rPr>
              <a:t>Attending school in the city (away from their community/reserve) because their parents/guardians and family live in the city year-round</a:t>
            </a:r>
          </a:p>
          <a:p>
            <a:pPr marL="171450" indent="-171450">
              <a:lnSpc>
                <a:spcPts val="1800"/>
              </a:lnSpc>
              <a:spcBef>
                <a:spcPts val="0"/>
              </a:spcBef>
              <a:spcAft>
                <a:spcPts val="600"/>
              </a:spcAft>
              <a:buFont typeface="Arial" panose="020B0604020202020204" pitchFamily="34" charset="0"/>
              <a:buChar char="•"/>
            </a:pPr>
            <a:r>
              <a:rPr lang="en-US" sz="1100" dirty="0">
                <a:solidFill>
                  <a:schemeClr val="tx2">
                    <a:lumMod val="50000"/>
                  </a:schemeClr>
                </a:solidFill>
                <a:latin typeface="Trebuchet MS "/>
                <a:ea typeface="Times New Roman" panose="02020603050405020304" pitchFamily="18" charset="0"/>
                <a:cs typeface="Segoe UI Semilight" panose="020B0402040204020203" pitchFamily="34" charset="0"/>
              </a:rPr>
              <a:t>Age 16, Grade 11</a:t>
            </a:r>
          </a:p>
          <a:p>
            <a:pPr marL="171450" indent="-171450">
              <a:lnSpc>
                <a:spcPts val="1800"/>
              </a:lnSpc>
              <a:spcBef>
                <a:spcPts val="0"/>
              </a:spcBef>
              <a:spcAft>
                <a:spcPts val="600"/>
              </a:spcAft>
              <a:buFont typeface="Arial" panose="020B0604020202020204" pitchFamily="34" charset="0"/>
              <a:buChar char="•"/>
            </a:pPr>
            <a:r>
              <a:rPr lang="en-US" sz="1100" dirty="0">
                <a:solidFill>
                  <a:schemeClr val="tx2">
                    <a:lumMod val="50000"/>
                  </a:schemeClr>
                </a:solidFill>
                <a:latin typeface="Trebuchet MS "/>
                <a:ea typeface="Times New Roman" panose="02020603050405020304" pitchFamily="18" charset="0"/>
                <a:cs typeface="Segoe UI Semilight" panose="020B0402040204020203" pitchFamily="34" charset="0"/>
              </a:rPr>
              <a:t>Registered First Nations student (status)</a:t>
            </a:r>
          </a:p>
          <a:p>
            <a:pPr marL="171450" indent="-171450">
              <a:lnSpc>
                <a:spcPts val="1800"/>
              </a:lnSpc>
              <a:spcBef>
                <a:spcPts val="0"/>
              </a:spcBef>
              <a:spcAft>
                <a:spcPts val="600"/>
              </a:spcAft>
              <a:buFont typeface="Arial" panose="020B0604020202020204" pitchFamily="34" charset="0"/>
              <a:buChar char="•"/>
            </a:pPr>
            <a:r>
              <a:rPr lang="en-US" sz="1100" dirty="0">
                <a:solidFill>
                  <a:schemeClr val="tx2">
                    <a:lumMod val="50000"/>
                  </a:schemeClr>
                </a:solidFill>
                <a:latin typeface="Trebuchet MS "/>
                <a:ea typeface="Times New Roman" panose="02020603050405020304" pitchFamily="18" charset="0"/>
                <a:cs typeface="Segoe UI Semilight" panose="020B0402040204020203" pitchFamily="34" charset="0"/>
              </a:rPr>
              <a:t>Eligible for pre-approval according to the pre-approved List</a:t>
            </a:r>
          </a:p>
        </p:txBody>
      </p:sp>
      <p:sp>
        <p:nvSpPr>
          <p:cNvPr id="31" name="Rectangle 30"/>
          <p:cNvSpPr/>
          <p:nvPr/>
        </p:nvSpPr>
        <p:spPr>
          <a:xfrm>
            <a:off x="3445274" y="6775"/>
            <a:ext cx="5698726" cy="292388"/>
          </a:xfrm>
          <a:prstGeom prst="rect">
            <a:avLst/>
          </a:prstGeom>
          <a:solidFill>
            <a:srgbClr val="2F5496"/>
          </a:solidFill>
          <a:ln w="38100">
            <a:solidFill>
              <a:schemeClr val="tx2">
                <a:lumMod val="20000"/>
                <a:lumOff val="80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ELIGIBLE PROGRAMS</a:t>
            </a:r>
          </a:p>
        </p:txBody>
      </p:sp>
      <p:sp>
        <p:nvSpPr>
          <p:cNvPr id="32" name="Rectangle 31"/>
          <p:cNvSpPr/>
          <p:nvPr/>
        </p:nvSpPr>
        <p:spPr>
          <a:xfrm>
            <a:off x="3428031" y="1380787"/>
            <a:ext cx="5698726" cy="292388"/>
          </a:xfrm>
          <a:prstGeom prst="rect">
            <a:avLst/>
          </a:prstGeom>
          <a:solidFill>
            <a:srgbClr val="2F5496"/>
          </a:solidFill>
          <a:ln w="38100">
            <a:solidFill>
              <a:schemeClr val="tx2">
                <a:lumMod val="20000"/>
                <a:lumOff val="80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ELIGIBLE AGES</a:t>
            </a:r>
          </a:p>
        </p:txBody>
      </p:sp>
      <p:sp>
        <p:nvSpPr>
          <p:cNvPr id="35" name="Rectangle 34"/>
          <p:cNvSpPr/>
          <p:nvPr/>
        </p:nvSpPr>
        <p:spPr>
          <a:xfrm>
            <a:off x="3426752" y="2809163"/>
            <a:ext cx="5717248" cy="292388"/>
          </a:xfrm>
          <a:prstGeom prst="rect">
            <a:avLst/>
          </a:prstGeom>
          <a:solidFill>
            <a:srgbClr val="2F5496"/>
          </a:solidFill>
          <a:ln w="38100">
            <a:solidFill>
              <a:schemeClr val="tx2">
                <a:lumMod val="20000"/>
                <a:lumOff val="80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RESIDENCY REQUIREMENTS</a:t>
            </a:r>
          </a:p>
        </p:txBody>
      </p:sp>
      <p:sp>
        <p:nvSpPr>
          <p:cNvPr id="37" name="Rectangle 36"/>
          <p:cNvSpPr/>
          <p:nvPr/>
        </p:nvSpPr>
        <p:spPr>
          <a:xfrm>
            <a:off x="3426752" y="3130802"/>
            <a:ext cx="3753997" cy="244682"/>
          </a:xfrm>
          <a:prstGeom prst="rect">
            <a:avLst/>
          </a:prstGeom>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spcBef>
                <a:spcPts val="300"/>
              </a:spcBef>
              <a:spcAft>
                <a:spcPts val="600"/>
              </a:spcAft>
            </a:pPr>
            <a:r>
              <a:rPr lang="en-US" sz="1100" dirty="0">
                <a:solidFill>
                  <a:schemeClr val="tx2">
                    <a:lumMod val="75000"/>
                  </a:schemeClr>
                </a:solidFill>
                <a:latin typeface="Trebuchet MS "/>
                <a:ea typeface="Times New Roman" panose="02020603050405020304" pitchFamily="18" charset="0"/>
                <a:cs typeface="Segoe UI Semilight"/>
              </a:rPr>
              <a:t>Students must be </a:t>
            </a:r>
            <a:r>
              <a:rPr lang="en-US" sz="1100" b="1" u="sng" dirty="0">
                <a:solidFill>
                  <a:schemeClr val="tx2">
                    <a:lumMod val="75000"/>
                  </a:schemeClr>
                </a:solidFill>
                <a:latin typeface="Trebuchet MS "/>
                <a:ea typeface="Times New Roman" panose="02020603050405020304" pitchFamily="18" charset="0"/>
                <a:cs typeface="Segoe UI Semilight"/>
              </a:rPr>
              <a:t>one of the following</a:t>
            </a:r>
            <a:endParaRPr lang="en-US" sz="1100" i="1" dirty="0">
              <a:solidFill>
                <a:schemeClr val="tx2">
                  <a:lumMod val="75000"/>
                </a:schemeClr>
              </a:solidFill>
              <a:latin typeface="Trebuchet MS "/>
              <a:ea typeface="Times New Roman" panose="02020603050405020304" pitchFamily="18" charset="0"/>
              <a:cs typeface="Segoe UI Semilight" panose="020B0402040204020203" pitchFamily="34" charset="0"/>
            </a:endParaRPr>
          </a:p>
        </p:txBody>
      </p:sp>
      <p:sp>
        <p:nvSpPr>
          <p:cNvPr id="53" name="TextBox 52"/>
          <p:cNvSpPr txBox="1"/>
          <p:nvPr/>
        </p:nvSpPr>
        <p:spPr>
          <a:xfrm>
            <a:off x="-3694" y="56690"/>
            <a:ext cx="1427356" cy="313932"/>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1600" b="1" dirty="0">
                <a:solidFill>
                  <a:schemeClr val="tx2">
                    <a:lumMod val="50000"/>
                  </a:schemeClr>
                </a:solidFill>
                <a:latin typeface="Segoe UI Semilight" panose="020B0402040204020203" pitchFamily="34" charset="0"/>
                <a:cs typeface="Segoe UI Semilight" panose="020B0402040204020203" pitchFamily="34" charset="0"/>
              </a:rPr>
              <a:t>Example 2</a:t>
            </a:r>
          </a:p>
        </p:txBody>
      </p:sp>
      <p:sp>
        <p:nvSpPr>
          <p:cNvPr id="23" name="Rectangle 22"/>
          <p:cNvSpPr/>
          <p:nvPr/>
        </p:nvSpPr>
        <p:spPr>
          <a:xfrm>
            <a:off x="666586" y="3899298"/>
            <a:ext cx="2745936" cy="646331"/>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r>
              <a:rPr lang="en-US" sz="1200" b="1" i="1" dirty="0">
                <a:solidFill>
                  <a:srgbClr val="FF7D01"/>
                </a:solidFill>
                <a:latin typeface="Segoe UI Semilight" panose="020B0402040204020203" pitchFamily="34" charset="0"/>
                <a:ea typeface="Times New Roman" panose="02020603050405020304" pitchFamily="18" charset="0"/>
                <a:cs typeface="Segoe UI Semilight" panose="020B0402040204020203" pitchFamily="34" charset="0"/>
              </a:rPr>
              <a:t>Could this student be a candidate for Accommodation? If so - what </a:t>
            </a:r>
            <a:r>
              <a:rPr lang="en-US" sz="1200" b="1" i="1" u="sng" dirty="0">
                <a:solidFill>
                  <a:srgbClr val="FF7D01"/>
                </a:solidFill>
                <a:latin typeface="Segoe UI Semilight" panose="020B0402040204020203" pitchFamily="34" charset="0"/>
                <a:ea typeface="Times New Roman" panose="02020603050405020304" pitchFamily="18" charset="0"/>
                <a:cs typeface="Segoe UI Semilight" panose="020B0402040204020203" pitchFamily="34" charset="0"/>
              </a:rPr>
              <a:t>type</a:t>
            </a:r>
            <a:r>
              <a:rPr lang="en-US" sz="1200" b="1" i="1" dirty="0">
                <a:solidFill>
                  <a:srgbClr val="FF7D01"/>
                </a:solidFill>
                <a:latin typeface="Segoe UI Semilight" panose="020B0402040204020203" pitchFamily="34" charset="0"/>
                <a:ea typeface="Times New Roman" panose="02020603050405020304" pitchFamily="18" charset="0"/>
                <a:cs typeface="Segoe UI Semilight" panose="020B0402040204020203" pitchFamily="34" charset="0"/>
              </a:rPr>
              <a:t> of Accommodation is applicable for them? </a:t>
            </a:r>
          </a:p>
        </p:txBody>
      </p:sp>
      <p:sp>
        <p:nvSpPr>
          <p:cNvPr id="27" name="Rectangle 26"/>
          <p:cNvSpPr/>
          <p:nvPr/>
        </p:nvSpPr>
        <p:spPr>
          <a:xfrm>
            <a:off x="3412522" y="304599"/>
            <a:ext cx="5173793" cy="261610"/>
          </a:xfrm>
          <a:prstGeom prst="rect">
            <a:avLst/>
          </a:prstGeom>
        </p:spPr>
        <p:txBody>
          <a:bodyPr wrap="square" lIns="91440" tIns="45720" rIns="91440" bIns="4572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r>
              <a:rPr lang="en-CA" sz="1100" dirty="0">
                <a:solidFill>
                  <a:schemeClr val="tx2">
                    <a:lumMod val="75000"/>
                  </a:schemeClr>
                </a:solidFill>
                <a:latin typeface="Trebuchet MS "/>
                <a:ea typeface="Times New Roman" panose="02020603050405020304" pitchFamily="18" charset="0"/>
                <a:cs typeface="Segoe UI Semilight"/>
              </a:rPr>
              <a:t>Students must be </a:t>
            </a:r>
            <a:r>
              <a:rPr lang="en-CA" sz="1100" b="1" u="sng" dirty="0">
                <a:solidFill>
                  <a:schemeClr val="tx2">
                    <a:lumMod val="75000"/>
                  </a:schemeClr>
                </a:solidFill>
                <a:latin typeface="Trebuchet MS "/>
                <a:ea typeface="Times New Roman" panose="02020603050405020304" pitchFamily="18" charset="0"/>
                <a:cs typeface="Segoe UI Semilight"/>
              </a:rPr>
              <a:t>enrolled</a:t>
            </a:r>
            <a:r>
              <a:rPr lang="en-CA" sz="1100" dirty="0">
                <a:solidFill>
                  <a:schemeClr val="tx2">
                    <a:lumMod val="75000"/>
                  </a:schemeClr>
                </a:solidFill>
                <a:latin typeface="Trebuchet MS "/>
                <a:ea typeface="Times New Roman" panose="02020603050405020304" pitchFamily="18" charset="0"/>
                <a:cs typeface="Segoe UI Semilight"/>
              </a:rPr>
              <a:t> in one of the following</a:t>
            </a:r>
            <a:endParaRPr lang="en-US" sz="1100" dirty="0">
              <a:solidFill>
                <a:schemeClr val="tx2">
                  <a:lumMod val="75000"/>
                </a:schemeClr>
              </a:solidFill>
              <a:latin typeface="Trebuchet MS "/>
              <a:ea typeface="Times New Roman" panose="02020603050405020304" pitchFamily="18" charset="0"/>
              <a:cs typeface="Segoe UI Semilight"/>
            </a:endParaRPr>
          </a:p>
        </p:txBody>
      </p:sp>
      <p:sp>
        <p:nvSpPr>
          <p:cNvPr id="24" name="Oval Callout 5">
            <a:extLst>
              <a:ext uri="{FF2B5EF4-FFF2-40B4-BE49-F238E27FC236}">
                <a16:creationId xmlns:a16="http://schemas.microsoft.com/office/drawing/2014/main" id="{FE122A3D-04AD-41F7-8751-23CB1222B59B}"/>
              </a:ext>
            </a:extLst>
          </p:cNvPr>
          <p:cNvSpPr/>
          <p:nvPr/>
        </p:nvSpPr>
        <p:spPr bwMode="auto">
          <a:xfrm rot="567350">
            <a:off x="891717" y="310602"/>
            <a:ext cx="1445885" cy="838925"/>
          </a:xfrm>
          <a:prstGeom prst="wedgeEllipseCallout">
            <a:avLst/>
          </a:prstGeom>
          <a:solidFill>
            <a:srgbClr val="FFFFFF"/>
          </a:solidFill>
          <a:ln w="38100" cap="flat" cmpd="sng" algn="ctr">
            <a:solidFill>
              <a:srgbClr val="FF7D0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solidFill>
                <a:srgbClr val="3675CA"/>
              </a:solidFill>
              <a:highlight>
                <a:srgbClr val="3675CA"/>
              </a:highlight>
              <a:latin typeface="Tahoma" panose="020B0604030504040204" pitchFamily="34" charset="0"/>
              <a:ea typeface="Tahoma" panose="020B0604030504040204" pitchFamily="34" charset="0"/>
              <a:cs typeface="Tahoma" panose="020B0604030504040204" pitchFamily="34" charset="0"/>
            </a:endParaRPr>
          </a:p>
        </p:txBody>
      </p:sp>
      <p:sp>
        <p:nvSpPr>
          <p:cNvPr id="4" name="Slide Number Placeholder 3">
            <a:extLst>
              <a:ext uri="{FF2B5EF4-FFF2-40B4-BE49-F238E27FC236}">
                <a16:creationId xmlns:a16="http://schemas.microsoft.com/office/drawing/2014/main" id="{E16468A4-B38C-2FEC-F891-778AC02185D9}"/>
              </a:ext>
            </a:extLst>
          </p:cNvPr>
          <p:cNvSpPr>
            <a:spLocks noGrp="1"/>
          </p:cNvSpPr>
          <p:nvPr>
            <p:ph type="sldNum" sz="quarter" idx="4"/>
          </p:nvPr>
        </p:nvSpPr>
        <p:spPr>
          <a:xfrm>
            <a:off x="0" y="4781882"/>
            <a:ext cx="762000" cy="228600"/>
          </a:xfrm>
        </p:spPr>
        <p:txBody>
          <a:bodyPr/>
          <a:lstStyle/>
          <a:p>
            <a:pPr>
              <a:defRPr/>
            </a:pPr>
            <a:fld id="{E00B6E52-F07A-44C8-B7AE-D6EEC3D50429}" type="slidenum">
              <a:rPr lang="en-CA" smtClean="0"/>
              <a:pPr>
                <a:defRPr/>
              </a:pPr>
              <a:t>56</a:t>
            </a:fld>
            <a:endParaRPr lang="en-CA" dirty="0"/>
          </a:p>
        </p:txBody>
      </p:sp>
      <p:sp>
        <p:nvSpPr>
          <p:cNvPr id="7" name="TextBox 6">
            <a:extLst>
              <a:ext uri="{FF2B5EF4-FFF2-40B4-BE49-F238E27FC236}">
                <a16:creationId xmlns:a16="http://schemas.microsoft.com/office/drawing/2014/main" id="{3B73AA95-8DEC-0E63-7351-9B6D54B88EB1}"/>
              </a:ext>
            </a:extLst>
          </p:cNvPr>
          <p:cNvSpPr txBox="1"/>
          <p:nvPr/>
        </p:nvSpPr>
        <p:spPr>
          <a:xfrm>
            <a:off x="-316875" y="481035"/>
            <a:ext cx="3863067" cy="402867"/>
          </a:xfrm>
          <a:prstGeom prst="rect">
            <a:avLst/>
          </a:prstGeom>
          <a:noFill/>
        </p:spPr>
        <p:txBody>
          <a:bodyPr wrap="square">
            <a:spAutoFit/>
          </a:bodyPr>
          <a:lstStyle/>
          <a:p>
            <a:pPr algn="ctr">
              <a:lnSpc>
                <a:spcPts val="2800"/>
              </a:lnSpc>
            </a:pPr>
            <a:r>
              <a:rPr lang="en-US" sz="1300" kern="0" dirty="0">
                <a:solidFill>
                  <a:srgbClr val="FF7D01"/>
                </a:solidFill>
                <a:latin typeface="Trebuchet MS" panose="020B0603020202020204" pitchFamily="34" charset="0"/>
              </a:rPr>
              <a:t>MY STUDENT IS… </a:t>
            </a:r>
          </a:p>
        </p:txBody>
      </p:sp>
      <p:sp>
        <p:nvSpPr>
          <p:cNvPr id="9" name="Rectangle 8">
            <a:extLst>
              <a:ext uri="{FF2B5EF4-FFF2-40B4-BE49-F238E27FC236}">
                <a16:creationId xmlns:a16="http://schemas.microsoft.com/office/drawing/2014/main" id="{76854F44-C644-187F-59AF-3BF2A6491590}"/>
              </a:ext>
            </a:extLst>
          </p:cNvPr>
          <p:cNvSpPr/>
          <p:nvPr/>
        </p:nvSpPr>
        <p:spPr>
          <a:xfrm>
            <a:off x="3471562" y="4258211"/>
            <a:ext cx="5717248" cy="292388"/>
          </a:xfrm>
          <a:prstGeom prst="rect">
            <a:avLst/>
          </a:prstGeom>
          <a:solidFill>
            <a:srgbClr val="2F5496"/>
          </a:solidFill>
          <a:ln w="38100">
            <a:solidFill>
              <a:schemeClr val="tx2">
                <a:lumMod val="20000"/>
                <a:lumOff val="80000"/>
              </a:schemeClr>
            </a:solidFill>
          </a:ln>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spcBef>
                <a:spcPts val="300"/>
              </a:spcBef>
              <a:spcAft>
                <a:spcPts val="600"/>
              </a:spcAft>
            </a:pPr>
            <a:r>
              <a:rPr lang="en-US" sz="1300" b="1" dirty="0">
                <a:solidFill>
                  <a:schemeClr val="bg1"/>
                </a:solidFill>
                <a:latin typeface="Trebuchet MS" panose="020B0603020202020204" pitchFamily="34" charset="0"/>
                <a:ea typeface="Times New Roman" panose="02020603050405020304" pitchFamily="18" charset="0"/>
                <a:cs typeface="Segoe UI Semilight" panose="020B0402040204020203" pitchFamily="34" charset="0"/>
              </a:rPr>
              <a:t>TYPES OF ACCOMMODATION</a:t>
            </a:r>
          </a:p>
        </p:txBody>
      </p:sp>
      <p:sp>
        <p:nvSpPr>
          <p:cNvPr id="11" name="TextBox 10">
            <a:extLst>
              <a:ext uri="{FF2B5EF4-FFF2-40B4-BE49-F238E27FC236}">
                <a16:creationId xmlns:a16="http://schemas.microsoft.com/office/drawing/2014/main" id="{C1BCD529-9009-43CE-0235-DE3876B7EE56}"/>
              </a:ext>
            </a:extLst>
          </p:cNvPr>
          <p:cNvSpPr txBox="1"/>
          <p:nvPr/>
        </p:nvSpPr>
        <p:spPr>
          <a:xfrm>
            <a:off x="4502227" y="4550599"/>
            <a:ext cx="4910254" cy="600164"/>
          </a:xfrm>
          <a:prstGeom prst="rect">
            <a:avLst/>
          </a:prstGeom>
          <a:noFill/>
        </p:spPr>
        <p:txBody>
          <a:bodyPr wrap="square" numCol="3">
            <a:spAutoFit/>
          </a:bodyPr>
          <a:lstStyle/>
          <a:p>
            <a:pPr>
              <a:lnSpc>
                <a:spcPct val="100000"/>
              </a:lnSpc>
              <a:spcAft>
                <a:spcPts val="0"/>
              </a:spcAft>
            </a:pPr>
            <a:r>
              <a:rPr lang="en-US" sz="1100" dirty="0">
                <a:solidFill>
                  <a:schemeClr val="tx2">
                    <a:lumMod val="60000"/>
                    <a:lumOff val="40000"/>
                  </a:schemeClr>
                </a:solidFill>
                <a:latin typeface="Segoe UI Semilight" panose="020B0402040204020203" pitchFamily="34" charset="0"/>
                <a:cs typeface="Segoe UI Semilight" panose="020B0402040204020203" pitchFamily="34" charset="0"/>
              </a:rPr>
              <a:t>Boarding School</a:t>
            </a:r>
          </a:p>
          <a:p>
            <a:pPr>
              <a:lnSpc>
                <a:spcPct val="100000"/>
              </a:lnSpc>
              <a:spcAft>
                <a:spcPts val="0"/>
              </a:spcAft>
            </a:pPr>
            <a:r>
              <a:rPr lang="en-US" sz="1100" dirty="0">
                <a:solidFill>
                  <a:schemeClr val="tx2">
                    <a:lumMod val="60000"/>
                    <a:lumOff val="40000"/>
                  </a:schemeClr>
                </a:solidFill>
                <a:latin typeface="Segoe UI Semilight" panose="020B0402040204020203" pitchFamily="34" charset="0"/>
                <a:cs typeface="Segoe UI Semilight" panose="020B0402040204020203" pitchFamily="34" charset="0"/>
              </a:rPr>
              <a:t>Group Home</a:t>
            </a:r>
          </a:p>
          <a:p>
            <a:pPr>
              <a:lnSpc>
                <a:spcPct val="100000"/>
              </a:lnSpc>
              <a:spcAft>
                <a:spcPts val="0"/>
              </a:spcAft>
            </a:pPr>
            <a:r>
              <a:rPr lang="en-US" sz="1100" dirty="0">
                <a:solidFill>
                  <a:schemeClr val="tx2">
                    <a:lumMod val="60000"/>
                    <a:lumOff val="40000"/>
                  </a:schemeClr>
                </a:solidFill>
                <a:latin typeface="Segoe UI Semilight" panose="020B0402040204020203" pitchFamily="34" charset="0"/>
                <a:cs typeface="Segoe UI Semilight" panose="020B0402040204020203" pitchFamily="34" charset="0"/>
              </a:rPr>
              <a:t>Residence </a:t>
            </a:r>
          </a:p>
          <a:p>
            <a:pPr>
              <a:lnSpc>
                <a:spcPct val="100000"/>
              </a:lnSpc>
              <a:spcAft>
                <a:spcPts val="0"/>
              </a:spcAft>
            </a:pPr>
            <a:r>
              <a:rPr lang="en-US" sz="1100" dirty="0">
                <a:solidFill>
                  <a:schemeClr val="tx2">
                    <a:lumMod val="60000"/>
                    <a:lumOff val="40000"/>
                  </a:schemeClr>
                </a:solidFill>
                <a:latin typeface="Segoe UI Semilight" panose="020B0402040204020203" pitchFamily="34" charset="0"/>
                <a:cs typeface="Segoe UI Semilight" panose="020B0402040204020203" pitchFamily="34" charset="0"/>
              </a:rPr>
              <a:t>Temporary</a:t>
            </a:r>
          </a:p>
          <a:p>
            <a:pPr>
              <a:lnSpc>
                <a:spcPct val="100000"/>
              </a:lnSpc>
              <a:spcAft>
                <a:spcPts val="0"/>
              </a:spcAft>
            </a:pPr>
            <a:r>
              <a:rPr lang="en-US" sz="1100" dirty="0">
                <a:solidFill>
                  <a:schemeClr val="tx2">
                    <a:lumMod val="60000"/>
                    <a:lumOff val="40000"/>
                  </a:schemeClr>
                </a:solidFill>
                <a:latin typeface="Segoe UI Semilight" panose="020B0402040204020203" pitchFamily="34" charset="0"/>
                <a:cs typeface="Segoe UI Semilight" panose="020B0402040204020203" pitchFamily="34" charset="0"/>
              </a:rPr>
              <a:t>Room &amp; Board – 7 Day</a:t>
            </a:r>
          </a:p>
          <a:p>
            <a:pPr>
              <a:lnSpc>
                <a:spcPct val="100000"/>
              </a:lnSpc>
              <a:spcAft>
                <a:spcPts val="0"/>
              </a:spcAft>
            </a:pPr>
            <a:r>
              <a:rPr lang="en-US" sz="1100" dirty="0">
                <a:solidFill>
                  <a:schemeClr val="tx2">
                    <a:lumMod val="60000"/>
                    <a:lumOff val="40000"/>
                  </a:schemeClr>
                </a:solidFill>
                <a:latin typeface="Segoe UI Semilight" panose="020B0402040204020203" pitchFamily="34" charset="0"/>
                <a:cs typeface="Segoe UI Semilight" panose="020B0402040204020203" pitchFamily="34" charset="0"/>
              </a:rPr>
              <a:t>Room &amp; Board – 5 Day </a:t>
            </a:r>
          </a:p>
        </p:txBody>
      </p:sp>
      <p:pic>
        <p:nvPicPr>
          <p:cNvPr id="13" name="Graphic 12" descr="Question mark with solid fill">
            <a:extLst>
              <a:ext uri="{FF2B5EF4-FFF2-40B4-BE49-F238E27FC236}">
                <a16:creationId xmlns:a16="http://schemas.microsoft.com/office/drawing/2014/main" id="{B7002C86-0BF2-8A3C-222B-CEEE5D2F594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95445" y="3998178"/>
            <a:ext cx="477262" cy="495186"/>
          </a:xfrm>
          <a:prstGeom prst="rect">
            <a:avLst/>
          </a:prstGeom>
        </p:spPr>
      </p:pic>
      <p:sp>
        <p:nvSpPr>
          <p:cNvPr id="2" name="Rectangle 1">
            <a:extLst>
              <a:ext uri="{FF2B5EF4-FFF2-40B4-BE49-F238E27FC236}">
                <a16:creationId xmlns:a16="http://schemas.microsoft.com/office/drawing/2014/main" id="{560B4AE1-7F97-2019-C9FC-0DC07827F4F9}"/>
              </a:ext>
            </a:extLst>
          </p:cNvPr>
          <p:cNvSpPr/>
          <p:nvPr/>
        </p:nvSpPr>
        <p:spPr>
          <a:xfrm>
            <a:off x="772707" y="4493363"/>
            <a:ext cx="2791258" cy="461665"/>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ct val="100000"/>
              </a:lnSpc>
              <a:spcBef>
                <a:spcPts val="300"/>
              </a:spcBef>
              <a:spcAft>
                <a:spcPts val="600"/>
              </a:spcAft>
            </a:pPr>
            <a:r>
              <a:rPr lang="en-US" sz="1200" b="1" i="1" u="sng" dirty="0">
                <a:solidFill>
                  <a:srgbClr val="2F5496"/>
                </a:solidFill>
                <a:latin typeface="Segoe UI Semilight" panose="020B0402040204020203" pitchFamily="34" charset="0"/>
                <a:ea typeface="Times New Roman" panose="02020603050405020304" pitchFamily="18" charset="0"/>
                <a:cs typeface="Segoe UI Semilight" panose="020B0402040204020203" pitchFamily="34" charset="0"/>
              </a:rPr>
              <a:t>No</a:t>
            </a:r>
            <a:r>
              <a:rPr lang="en-US" sz="1200" b="1" i="1" dirty="0">
                <a:solidFill>
                  <a:srgbClr val="2F5496"/>
                </a:solidFill>
                <a:latin typeface="Segoe UI Semilight" panose="020B0402040204020203" pitchFamily="34" charset="0"/>
                <a:ea typeface="Times New Roman" panose="02020603050405020304" pitchFamily="18" charset="0"/>
                <a:cs typeface="Segoe UI Semilight" panose="020B0402040204020203" pitchFamily="34" charset="0"/>
              </a:rPr>
              <a:t> – this student would not be a candidate for Accommodation </a:t>
            </a:r>
          </a:p>
        </p:txBody>
      </p:sp>
    </p:spTree>
    <p:extLst>
      <p:ext uri="{BB962C8B-B14F-4D97-AF65-F5344CB8AC3E}">
        <p14:creationId xmlns:p14="http://schemas.microsoft.com/office/powerpoint/2010/main" val="2374740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750"/>
                                  </p:stCondLst>
                                  <p:childTnLst>
                                    <p:set>
                                      <p:cBhvr>
                                        <p:cTn id="6" dur="1" fill="hold">
                                          <p:stCondLst>
                                            <p:cond delay="0"/>
                                          </p:stCondLst>
                                        </p:cTn>
                                        <p:tgtEl>
                                          <p:spTgt spid="30">
                                            <p:txEl>
                                              <p:pRg st="0" end="0"/>
                                            </p:txEl>
                                          </p:spTgt>
                                        </p:tgtEl>
                                        <p:attrNameLst>
                                          <p:attrName>style.visibility</p:attrName>
                                        </p:attrNameLst>
                                      </p:cBhvr>
                                      <p:to>
                                        <p:strVal val="visible"/>
                                      </p:to>
                                    </p:set>
                                    <p:animEffect transition="in" filter="wipe(left)">
                                      <p:cBhvr>
                                        <p:cTn id="7" dur="1000"/>
                                        <p:tgtEl>
                                          <p:spTgt spid="30">
                                            <p:txEl>
                                              <p:pRg st="0" end="0"/>
                                            </p:txEl>
                                          </p:spTgt>
                                        </p:tgtEl>
                                      </p:cBhvr>
                                    </p:animEffect>
                                  </p:childTnLst>
                                </p:cTn>
                              </p:par>
                              <p:par>
                                <p:cTn id="8" presetID="22" presetClass="entr" presetSubtype="8" fill="hold" nodeType="withEffect">
                                  <p:stCondLst>
                                    <p:cond delay="2000"/>
                                  </p:stCondLst>
                                  <p:childTnLst>
                                    <p:set>
                                      <p:cBhvr>
                                        <p:cTn id="9" dur="1" fill="hold">
                                          <p:stCondLst>
                                            <p:cond delay="0"/>
                                          </p:stCondLst>
                                        </p:cTn>
                                        <p:tgtEl>
                                          <p:spTgt spid="30">
                                            <p:txEl>
                                              <p:pRg st="1" end="1"/>
                                            </p:txEl>
                                          </p:spTgt>
                                        </p:tgtEl>
                                        <p:attrNameLst>
                                          <p:attrName>style.visibility</p:attrName>
                                        </p:attrNameLst>
                                      </p:cBhvr>
                                      <p:to>
                                        <p:strVal val="visible"/>
                                      </p:to>
                                    </p:set>
                                    <p:animEffect transition="in" filter="wipe(left)">
                                      <p:cBhvr>
                                        <p:cTn id="10" dur="1900"/>
                                        <p:tgtEl>
                                          <p:spTgt spid="30">
                                            <p:txEl>
                                              <p:pRg st="1" end="1"/>
                                            </p:txEl>
                                          </p:spTgt>
                                        </p:tgtEl>
                                      </p:cBhvr>
                                    </p:animEffect>
                                  </p:childTnLst>
                                </p:cTn>
                              </p:par>
                            </p:childTnLst>
                          </p:cTn>
                        </p:par>
                        <p:par>
                          <p:cTn id="11" fill="hold">
                            <p:stCondLst>
                              <p:cond delay="3900"/>
                            </p:stCondLst>
                            <p:childTnLst>
                              <p:par>
                                <p:cTn id="12" presetID="22" presetClass="entr" presetSubtype="8" fill="hold" nodeType="afterEffect">
                                  <p:stCondLst>
                                    <p:cond delay="0"/>
                                  </p:stCondLst>
                                  <p:childTnLst>
                                    <p:set>
                                      <p:cBhvr>
                                        <p:cTn id="13" dur="1" fill="hold">
                                          <p:stCondLst>
                                            <p:cond delay="0"/>
                                          </p:stCondLst>
                                        </p:cTn>
                                        <p:tgtEl>
                                          <p:spTgt spid="30">
                                            <p:txEl>
                                              <p:pRg st="2" end="2"/>
                                            </p:txEl>
                                          </p:spTgt>
                                        </p:tgtEl>
                                        <p:attrNameLst>
                                          <p:attrName>style.visibility</p:attrName>
                                        </p:attrNameLst>
                                      </p:cBhvr>
                                      <p:to>
                                        <p:strVal val="visible"/>
                                      </p:to>
                                    </p:set>
                                    <p:animEffect transition="in" filter="wipe(left)">
                                      <p:cBhvr>
                                        <p:cTn id="14" dur="1700"/>
                                        <p:tgtEl>
                                          <p:spTgt spid="30">
                                            <p:txEl>
                                              <p:pRg st="2" end="2"/>
                                            </p:txEl>
                                          </p:spTgt>
                                        </p:tgtEl>
                                      </p:cBhvr>
                                    </p:animEffect>
                                  </p:childTnLst>
                                </p:cTn>
                              </p:par>
                            </p:childTnLst>
                          </p:cTn>
                        </p:par>
                        <p:par>
                          <p:cTn id="15" fill="hold">
                            <p:stCondLst>
                              <p:cond delay="5600"/>
                            </p:stCondLst>
                            <p:childTnLst>
                              <p:par>
                                <p:cTn id="16" presetID="22" presetClass="entr" presetSubtype="8" fill="hold" nodeType="afterEffect">
                                  <p:stCondLst>
                                    <p:cond delay="0"/>
                                  </p:stCondLst>
                                  <p:childTnLst>
                                    <p:set>
                                      <p:cBhvr>
                                        <p:cTn id="17" dur="1" fill="hold">
                                          <p:stCondLst>
                                            <p:cond delay="0"/>
                                          </p:stCondLst>
                                        </p:cTn>
                                        <p:tgtEl>
                                          <p:spTgt spid="30">
                                            <p:txEl>
                                              <p:pRg st="3" end="3"/>
                                            </p:txEl>
                                          </p:spTgt>
                                        </p:tgtEl>
                                        <p:attrNameLst>
                                          <p:attrName>style.visibility</p:attrName>
                                        </p:attrNameLst>
                                      </p:cBhvr>
                                      <p:to>
                                        <p:strVal val="visible"/>
                                      </p:to>
                                    </p:set>
                                    <p:animEffect transition="in" filter="wipe(left)">
                                      <p:cBhvr>
                                        <p:cTn id="18" dur="1700"/>
                                        <p:tgtEl>
                                          <p:spTgt spid="30">
                                            <p:txEl>
                                              <p:pRg st="3" end="3"/>
                                            </p:txEl>
                                          </p:spTgt>
                                        </p:tgtEl>
                                      </p:cBhvr>
                                    </p:animEffect>
                                  </p:childTnLst>
                                </p:cTn>
                              </p:par>
                            </p:childTnLst>
                          </p:cTn>
                        </p:par>
                        <p:par>
                          <p:cTn id="19" fill="hold">
                            <p:stCondLst>
                              <p:cond delay="7300"/>
                            </p:stCondLst>
                            <p:childTnLst>
                              <p:par>
                                <p:cTn id="20" presetID="22" presetClass="entr" presetSubtype="1" fill="hold" nodeType="afterEffect">
                                  <p:stCondLst>
                                    <p:cond delay="250"/>
                                  </p:stCondLst>
                                  <p:childTnLst>
                                    <p:set>
                                      <p:cBhvr>
                                        <p:cTn id="21" dur="1" fill="hold">
                                          <p:stCondLst>
                                            <p:cond delay="0"/>
                                          </p:stCondLst>
                                        </p:cTn>
                                        <p:tgtEl>
                                          <p:spTgt spid="30">
                                            <p:txEl>
                                              <p:pRg st="4" end="4"/>
                                            </p:txEl>
                                          </p:spTgt>
                                        </p:tgtEl>
                                        <p:attrNameLst>
                                          <p:attrName>style.visibility</p:attrName>
                                        </p:attrNameLst>
                                      </p:cBhvr>
                                      <p:to>
                                        <p:strVal val="visible"/>
                                      </p:to>
                                    </p:set>
                                    <p:animEffect transition="in" filter="wipe(up)">
                                      <p:cBhvr>
                                        <p:cTn id="22" dur="2150"/>
                                        <p:tgtEl>
                                          <p:spTgt spid="30">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9"/>
                                        </p:tgtEl>
                                        <p:attrNameLst>
                                          <p:attrName>style.visibility</p:attrName>
                                        </p:attrNameLst>
                                      </p:cBhvr>
                                      <p:to>
                                        <p:strVal val="visible"/>
                                      </p:to>
                                    </p:set>
                                  </p:childTnLst>
                                </p:cTn>
                              </p:par>
                              <p:par>
                                <p:cTn id="34" presetID="26" presetClass="emph" presetSubtype="0" fill="hold" nodeType="withEffect">
                                  <p:stCondLst>
                                    <p:cond delay="0"/>
                                  </p:stCondLst>
                                  <p:childTnLst>
                                    <p:animEffect transition="out" filter="fade">
                                      <p:cBhvr>
                                        <p:cTn id="35" dur="500" tmFilter="0, 0; .2, .5; .8, .5; 1, 0"/>
                                        <p:tgtEl>
                                          <p:spTgt spid="39">
                                            <p:txEl>
                                              <p:pRg st="0" end="0"/>
                                            </p:txEl>
                                          </p:spTgt>
                                        </p:tgtEl>
                                      </p:cBhvr>
                                    </p:animEffect>
                                    <p:animScale>
                                      <p:cBhvr>
                                        <p:cTn id="36" dur="250" autoRev="1" fill="hold"/>
                                        <p:tgtEl>
                                          <p:spTgt spid="39">
                                            <p:txEl>
                                              <p:pRg st="0" end="0"/>
                                            </p:txEl>
                                          </p:spTgt>
                                        </p:tgtEl>
                                      </p:cBhvr>
                                      <p:by x="105000" y="105000"/>
                                    </p:animScale>
                                  </p:childTnLst>
                                </p:cTn>
                              </p:par>
                              <p:par>
                                <p:cTn id="37" presetID="1" presetClass="entr" presetSubtype="0" fill="hold" nodeType="withEffect">
                                  <p:stCondLst>
                                    <p:cond delay="0"/>
                                  </p:stCondLst>
                                  <p:childTnLst>
                                    <p:set>
                                      <p:cBhvr>
                                        <p:cTn id="38" dur="1" fill="hold">
                                          <p:stCondLst>
                                            <p:cond delay="0"/>
                                          </p:stCondLst>
                                        </p:cTn>
                                        <p:tgtEl>
                                          <p:spTgt spid="39">
                                            <p:txEl>
                                              <p:pRg st="1" end="1"/>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9">
                                            <p:txEl>
                                              <p:pRg st="2" end="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childTnLst>
                                </p:cTn>
                              </p:par>
                              <p:par>
                                <p:cTn id="45" presetID="26" presetClass="emph" presetSubtype="0" fill="hold" nodeType="withEffect">
                                  <p:stCondLst>
                                    <p:cond delay="0"/>
                                  </p:stCondLst>
                                  <p:childTnLst>
                                    <p:animEffect transition="out" filter="fade">
                                      <p:cBhvr>
                                        <p:cTn id="46" dur="500" tmFilter="0, 0; .2, .5; .8, .5; 1, 0"/>
                                        <p:tgtEl>
                                          <p:spTgt spid="5">
                                            <p:txEl>
                                              <p:pRg st="1" end="1"/>
                                            </p:txEl>
                                          </p:spTgt>
                                        </p:tgtEl>
                                      </p:cBhvr>
                                    </p:animEffect>
                                    <p:animScale>
                                      <p:cBhvr>
                                        <p:cTn id="47" dur="250" autoRev="1" fill="hold"/>
                                        <p:tgtEl>
                                          <p:spTgt spid="5">
                                            <p:txEl>
                                              <p:pRg st="1" end="1"/>
                                            </p:txEl>
                                          </p:spTgt>
                                        </p:tgtEl>
                                      </p:cBhvr>
                                      <p:by x="105000" y="105000"/>
                                    </p:animScale>
                                  </p:childTnLst>
                                </p:cTn>
                              </p:par>
                              <p:par>
                                <p:cTn id="48" presetID="1" presetClass="entr" presetSubtype="0" fill="hold" nodeType="withEffect">
                                  <p:stCondLst>
                                    <p:cond delay="0"/>
                                  </p:stCondLst>
                                  <p:childTnLst>
                                    <p:set>
                                      <p:cBhvr>
                                        <p:cTn id="49" dur="1" fill="hold">
                                          <p:stCondLst>
                                            <p:cond delay="0"/>
                                          </p:stCondLst>
                                        </p:cTn>
                                        <p:tgtEl>
                                          <p:spTgt spid="5">
                                            <p:txEl>
                                              <p:pRg st="2" end="2"/>
                                            </p:txEl>
                                          </p:spTgt>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6"/>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6">
                                            <p:txEl>
                                              <p:pRg st="1" end="1"/>
                                            </p:txEl>
                                          </p:spTgt>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6">
                                            <p:txEl>
                                              <p:pRg st="2" end="2"/>
                                            </p:txEl>
                                          </p:spTgt>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fade">
                                      <p:cBhvr>
                                        <p:cTn id="66" dur="1000"/>
                                        <p:tgtEl>
                                          <p:spTgt spid="2"/>
                                        </p:tgtEl>
                                      </p:cBhvr>
                                    </p:animEffect>
                                    <p:anim calcmode="lin" valueType="num">
                                      <p:cBhvr>
                                        <p:cTn id="67" dur="1000" fill="hold"/>
                                        <p:tgtEl>
                                          <p:spTgt spid="2"/>
                                        </p:tgtEl>
                                        <p:attrNameLst>
                                          <p:attrName>ppt_x</p:attrName>
                                        </p:attrNameLst>
                                      </p:cBhvr>
                                      <p:tavLst>
                                        <p:tav tm="0">
                                          <p:val>
                                            <p:strVal val="#ppt_x"/>
                                          </p:val>
                                        </p:tav>
                                        <p:tav tm="100000">
                                          <p:val>
                                            <p:strVal val="#ppt_x"/>
                                          </p:val>
                                        </p:tav>
                                      </p:tavLst>
                                    </p:anim>
                                    <p:anim calcmode="lin" valueType="num">
                                      <p:cBhvr>
                                        <p:cTn id="6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39" grpId="0" animBg="1"/>
      <p:bldP spid="23" grpId="0"/>
      <p:bldP spid="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ight Triangle 24"/>
          <p:cNvSpPr/>
          <p:nvPr/>
        </p:nvSpPr>
        <p:spPr>
          <a:xfrm rot="5400000">
            <a:off x="1254113" y="-2963236"/>
            <a:ext cx="3282978" cy="9144001"/>
          </a:xfrm>
          <a:prstGeom prst="rtTriangle">
            <a:avLst/>
          </a:prstGeom>
          <a:solidFill>
            <a:schemeClr val="tx2">
              <a:lumMod val="60000"/>
              <a:lumOff val="40000"/>
            </a:schemeClr>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3" name="Right Triangle 22"/>
          <p:cNvSpPr/>
          <p:nvPr/>
        </p:nvSpPr>
        <p:spPr>
          <a:xfrm rot="17593543">
            <a:off x="5011370" y="-4725145"/>
            <a:ext cx="3830656" cy="9144001"/>
          </a:xfrm>
          <a:prstGeom prst="rtTriangle">
            <a:avLst/>
          </a:prstGeom>
          <a:solidFill>
            <a:srgbClr val="2F5496"/>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 name="TextBox 2"/>
          <p:cNvSpPr txBox="1"/>
          <p:nvPr/>
        </p:nvSpPr>
        <p:spPr>
          <a:xfrm>
            <a:off x="457200" y="1701255"/>
            <a:ext cx="8534400" cy="784830"/>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5000" b="1" dirty="0">
                <a:solidFill>
                  <a:srgbClr val="2F5496"/>
                </a:solidFill>
                <a:latin typeface="Trebuchet MS" panose="020B0603020202020204" pitchFamily="34" charset="0"/>
              </a:rPr>
              <a:t>Q&amp;A</a:t>
            </a:r>
          </a:p>
        </p:txBody>
      </p:sp>
      <p:grpSp>
        <p:nvGrpSpPr>
          <p:cNvPr id="10" name="Google Shape;6419;p53"/>
          <p:cNvGrpSpPr/>
          <p:nvPr/>
        </p:nvGrpSpPr>
        <p:grpSpPr>
          <a:xfrm>
            <a:off x="3523424" y="1839833"/>
            <a:ext cx="446559" cy="444840"/>
            <a:chOff x="-35123050" y="3561225"/>
            <a:chExt cx="292225" cy="291100"/>
          </a:xfrm>
          <a:solidFill>
            <a:srgbClr val="FF7D01"/>
          </a:solidFill>
        </p:grpSpPr>
        <p:sp>
          <p:nvSpPr>
            <p:cNvPr id="11" name="Google Shape;6420;p53"/>
            <p:cNvSpPr/>
            <p:nvPr/>
          </p:nvSpPr>
          <p:spPr>
            <a:xfrm>
              <a:off x="-35123050" y="3629750"/>
              <a:ext cx="205575" cy="222575"/>
            </a:xfrm>
            <a:custGeom>
              <a:avLst/>
              <a:gdLst/>
              <a:ahLst/>
              <a:cxnLst/>
              <a:rect l="l" t="t" r="r" b="b"/>
              <a:pathLst>
                <a:path w="8223" h="8903" extrusionOk="0">
                  <a:moveTo>
                    <a:pt x="2080" y="2710"/>
                  </a:moveTo>
                  <a:cubicBezTo>
                    <a:pt x="2458" y="2710"/>
                    <a:pt x="2741" y="3056"/>
                    <a:pt x="2741" y="3403"/>
                  </a:cubicBezTo>
                  <a:cubicBezTo>
                    <a:pt x="2741" y="3781"/>
                    <a:pt x="2426" y="4065"/>
                    <a:pt x="2080" y="4065"/>
                  </a:cubicBezTo>
                  <a:cubicBezTo>
                    <a:pt x="1733" y="4065"/>
                    <a:pt x="1418" y="3750"/>
                    <a:pt x="1418" y="3403"/>
                  </a:cubicBezTo>
                  <a:cubicBezTo>
                    <a:pt x="1418" y="3056"/>
                    <a:pt x="1670" y="2710"/>
                    <a:pt x="2080" y="2710"/>
                  </a:cubicBezTo>
                  <a:close/>
                  <a:moveTo>
                    <a:pt x="4127" y="2710"/>
                  </a:moveTo>
                  <a:cubicBezTo>
                    <a:pt x="4506" y="2710"/>
                    <a:pt x="4789" y="3056"/>
                    <a:pt x="4789" y="3403"/>
                  </a:cubicBezTo>
                  <a:cubicBezTo>
                    <a:pt x="4789" y="3781"/>
                    <a:pt x="4474" y="4065"/>
                    <a:pt x="4127" y="4065"/>
                  </a:cubicBezTo>
                  <a:cubicBezTo>
                    <a:pt x="3718" y="4065"/>
                    <a:pt x="3466" y="3750"/>
                    <a:pt x="3466" y="3403"/>
                  </a:cubicBezTo>
                  <a:cubicBezTo>
                    <a:pt x="3466" y="3056"/>
                    <a:pt x="3718" y="2710"/>
                    <a:pt x="4127" y="2710"/>
                  </a:cubicBezTo>
                  <a:close/>
                  <a:moveTo>
                    <a:pt x="6207" y="2710"/>
                  </a:moveTo>
                  <a:cubicBezTo>
                    <a:pt x="6616" y="2710"/>
                    <a:pt x="6868" y="3056"/>
                    <a:pt x="6868" y="3403"/>
                  </a:cubicBezTo>
                  <a:cubicBezTo>
                    <a:pt x="6868" y="3781"/>
                    <a:pt x="6553" y="4065"/>
                    <a:pt x="6207" y="4065"/>
                  </a:cubicBezTo>
                  <a:cubicBezTo>
                    <a:pt x="5829" y="4065"/>
                    <a:pt x="5545" y="3750"/>
                    <a:pt x="5545" y="3403"/>
                  </a:cubicBezTo>
                  <a:cubicBezTo>
                    <a:pt x="5514" y="3056"/>
                    <a:pt x="5829" y="2710"/>
                    <a:pt x="6207" y="2710"/>
                  </a:cubicBezTo>
                  <a:close/>
                  <a:moveTo>
                    <a:pt x="1733" y="0"/>
                  </a:moveTo>
                  <a:cubicBezTo>
                    <a:pt x="788" y="0"/>
                    <a:pt x="0" y="757"/>
                    <a:pt x="0" y="1702"/>
                  </a:cubicBezTo>
                  <a:lnTo>
                    <a:pt x="0" y="5136"/>
                  </a:lnTo>
                  <a:cubicBezTo>
                    <a:pt x="0" y="5955"/>
                    <a:pt x="630" y="6616"/>
                    <a:pt x="1418" y="6774"/>
                  </a:cubicBezTo>
                  <a:lnTo>
                    <a:pt x="1418" y="8570"/>
                  </a:lnTo>
                  <a:cubicBezTo>
                    <a:pt x="1418" y="8696"/>
                    <a:pt x="1481" y="8822"/>
                    <a:pt x="1607" y="8885"/>
                  </a:cubicBezTo>
                  <a:cubicBezTo>
                    <a:pt x="1649" y="8895"/>
                    <a:pt x="1695" y="8902"/>
                    <a:pt x="1739" y="8902"/>
                  </a:cubicBezTo>
                  <a:cubicBezTo>
                    <a:pt x="1828" y="8902"/>
                    <a:pt x="1912" y="8874"/>
                    <a:pt x="1954" y="8790"/>
                  </a:cubicBezTo>
                  <a:lnTo>
                    <a:pt x="3938" y="6837"/>
                  </a:lnTo>
                  <a:lnTo>
                    <a:pt x="6522" y="6837"/>
                  </a:lnTo>
                  <a:cubicBezTo>
                    <a:pt x="7467" y="6837"/>
                    <a:pt x="8223" y="6081"/>
                    <a:pt x="8223" y="5136"/>
                  </a:cubicBezTo>
                  <a:lnTo>
                    <a:pt x="8223" y="1702"/>
                  </a:lnTo>
                  <a:cubicBezTo>
                    <a:pt x="8223" y="757"/>
                    <a:pt x="7467" y="0"/>
                    <a:pt x="6522"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2" name="Google Shape;6421;p53"/>
            <p:cNvSpPr/>
            <p:nvPr/>
          </p:nvSpPr>
          <p:spPr>
            <a:xfrm>
              <a:off x="-35053750" y="3561225"/>
              <a:ext cx="222925" cy="221825"/>
            </a:xfrm>
            <a:custGeom>
              <a:avLst/>
              <a:gdLst/>
              <a:ahLst/>
              <a:cxnLst/>
              <a:rect l="l" t="t" r="r" b="b"/>
              <a:pathLst>
                <a:path w="8917" h="8873" extrusionOk="0">
                  <a:moveTo>
                    <a:pt x="1702" y="1"/>
                  </a:moveTo>
                  <a:cubicBezTo>
                    <a:pt x="757" y="1"/>
                    <a:pt x="1" y="725"/>
                    <a:pt x="1" y="1702"/>
                  </a:cubicBezTo>
                  <a:lnTo>
                    <a:pt x="1" y="2048"/>
                  </a:lnTo>
                  <a:lnTo>
                    <a:pt x="3781" y="2048"/>
                  </a:lnTo>
                  <a:cubicBezTo>
                    <a:pt x="5136" y="2048"/>
                    <a:pt x="6207" y="3088"/>
                    <a:pt x="6207" y="4443"/>
                  </a:cubicBezTo>
                  <a:lnTo>
                    <a:pt x="6207" y="7877"/>
                  </a:lnTo>
                  <a:lnTo>
                    <a:pt x="6207" y="8003"/>
                  </a:lnTo>
                  <a:lnTo>
                    <a:pt x="6995" y="8790"/>
                  </a:lnTo>
                  <a:cubicBezTo>
                    <a:pt x="7055" y="8850"/>
                    <a:pt x="7127" y="8872"/>
                    <a:pt x="7205" y="8872"/>
                  </a:cubicBezTo>
                  <a:cubicBezTo>
                    <a:pt x="7249" y="8872"/>
                    <a:pt x="7295" y="8865"/>
                    <a:pt x="7341" y="8853"/>
                  </a:cubicBezTo>
                  <a:cubicBezTo>
                    <a:pt x="7467" y="8822"/>
                    <a:pt x="7530" y="8664"/>
                    <a:pt x="7530" y="8538"/>
                  </a:cubicBezTo>
                  <a:lnTo>
                    <a:pt x="7530" y="6806"/>
                  </a:lnTo>
                  <a:cubicBezTo>
                    <a:pt x="8318" y="6648"/>
                    <a:pt x="8917" y="5955"/>
                    <a:pt x="8917" y="5104"/>
                  </a:cubicBezTo>
                  <a:lnTo>
                    <a:pt x="8917" y="1702"/>
                  </a:lnTo>
                  <a:cubicBezTo>
                    <a:pt x="8917" y="725"/>
                    <a:pt x="8129" y="1"/>
                    <a:pt x="7184"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sp>
        <p:nvSpPr>
          <p:cNvPr id="4" name="Rectangle 3"/>
          <p:cNvSpPr/>
          <p:nvPr/>
        </p:nvSpPr>
        <p:spPr>
          <a:xfrm>
            <a:off x="1223963" y="2564156"/>
            <a:ext cx="7153275" cy="942694"/>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342892" indent="-342892">
              <a:buFont typeface="Arial" panose="020B0604020202020204" pitchFamily="34" charset="0"/>
              <a:buChar char="•"/>
            </a:pPr>
            <a:r>
              <a:rPr lang="en-US" dirty="0">
                <a:solidFill>
                  <a:srgbClr val="2F5496"/>
                </a:solidFill>
                <a:latin typeface="+mj-lt"/>
                <a:cs typeface="Segoe UI Semilight" panose="020B0402040204020203" pitchFamily="34" charset="0"/>
              </a:rPr>
              <a:t>If you have a question, use the </a:t>
            </a:r>
            <a:r>
              <a:rPr lang="en-US" b="1" dirty="0">
                <a:solidFill>
                  <a:srgbClr val="2F5496"/>
                </a:solidFill>
                <a:latin typeface="+mj-lt"/>
                <a:cs typeface="Segoe UI Semilight" panose="020B0402040204020203" pitchFamily="34" charset="0"/>
              </a:rPr>
              <a:t>‘chat’ function</a:t>
            </a:r>
          </a:p>
          <a:p>
            <a:pPr marL="342892" indent="-342892">
              <a:buFont typeface="Arial" panose="020B0604020202020204" pitchFamily="34" charset="0"/>
              <a:buChar char="•"/>
            </a:pPr>
            <a:r>
              <a:rPr lang="en-US" dirty="0">
                <a:solidFill>
                  <a:srgbClr val="2F5496"/>
                </a:solidFill>
                <a:latin typeface="+mj-lt"/>
                <a:cs typeface="Segoe UI Semilight" panose="020B0402040204020203" pitchFamily="34" charset="0"/>
              </a:rPr>
              <a:t>If you want to ask a question verbally, use the </a:t>
            </a:r>
            <a:r>
              <a:rPr lang="en-US" b="1" dirty="0">
                <a:solidFill>
                  <a:srgbClr val="2F5496"/>
                </a:solidFill>
                <a:latin typeface="+mj-lt"/>
                <a:cs typeface="Segoe UI Semilight" panose="020B0402040204020203" pitchFamily="34" charset="0"/>
              </a:rPr>
              <a:t>‘raise hand’ function </a:t>
            </a:r>
          </a:p>
        </p:txBody>
      </p:sp>
      <p:grpSp>
        <p:nvGrpSpPr>
          <p:cNvPr id="5" name="Group 4">
            <a:extLst>
              <a:ext uri="{FF2B5EF4-FFF2-40B4-BE49-F238E27FC236}">
                <a16:creationId xmlns:a16="http://schemas.microsoft.com/office/drawing/2014/main" id="{34CD93FB-C772-142B-B307-777C7ED44758}"/>
              </a:ext>
            </a:extLst>
          </p:cNvPr>
          <p:cNvGrpSpPr/>
          <p:nvPr/>
        </p:nvGrpSpPr>
        <p:grpSpPr>
          <a:xfrm>
            <a:off x="-343649" y="-831808"/>
            <a:ext cx="2181603" cy="3644389"/>
            <a:chOff x="-343649" y="-831809"/>
            <a:chExt cx="2181603" cy="3644389"/>
          </a:xfrm>
        </p:grpSpPr>
        <p:sp>
          <p:nvSpPr>
            <p:cNvPr id="6" name="Right Triangle 5">
              <a:extLst>
                <a:ext uri="{FF2B5EF4-FFF2-40B4-BE49-F238E27FC236}">
                  <a16:creationId xmlns:a16="http://schemas.microsoft.com/office/drawing/2014/main" id="{4E731A88-BC27-AF11-C38B-CD193F9E0DE2}"/>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7" name="Right Triangle 6">
              <a:extLst>
                <a:ext uri="{FF2B5EF4-FFF2-40B4-BE49-F238E27FC236}">
                  <a16:creationId xmlns:a16="http://schemas.microsoft.com/office/drawing/2014/main" id="{9CBDDC48-4DB7-CE5B-A244-A639F8EEE7FB}"/>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8" name="Right Triangle 7">
              <a:extLst>
                <a:ext uri="{FF2B5EF4-FFF2-40B4-BE49-F238E27FC236}">
                  <a16:creationId xmlns:a16="http://schemas.microsoft.com/office/drawing/2014/main" id="{627A73C4-5325-CE6B-4D09-7858E2B60BDD}"/>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9" name="Slide Number Placeholder 8">
            <a:extLst>
              <a:ext uri="{FF2B5EF4-FFF2-40B4-BE49-F238E27FC236}">
                <a16:creationId xmlns:a16="http://schemas.microsoft.com/office/drawing/2014/main" id="{3959A096-2AC1-BB0E-A3DB-AC2C4C18FC49}"/>
              </a:ext>
            </a:extLst>
          </p:cNvPr>
          <p:cNvSpPr>
            <a:spLocks noGrp="1"/>
          </p:cNvSpPr>
          <p:nvPr>
            <p:ph type="sldNum" sz="quarter" idx="4"/>
          </p:nvPr>
        </p:nvSpPr>
        <p:spPr/>
        <p:txBody>
          <a:bodyPr/>
          <a:lstStyle/>
          <a:p>
            <a:pPr>
              <a:defRPr/>
            </a:pPr>
            <a:fld id="{E00B6E52-F07A-44C8-B7AE-D6EEC3D50429}" type="slidenum">
              <a:rPr lang="en-CA" smtClean="0"/>
              <a:pPr>
                <a:defRPr/>
              </a:pPr>
              <a:t>57</a:t>
            </a:fld>
            <a:endParaRPr lang="en-CA" dirty="0"/>
          </a:p>
        </p:txBody>
      </p:sp>
    </p:spTree>
    <p:extLst>
      <p:ext uri="{BB962C8B-B14F-4D97-AF65-F5344CB8AC3E}">
        <p14:creationId xmlns:p14="http://schemas.microsoft.com/office/powerpoint/2010/main" val="282769441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0000"/>
            <a:lum/>
          </a:blip>
          <a:srcRect/>
          <a:stretch>
            <a:fillRect l="-32000" t="-9000" r="30000" b="-9000"/>
          </a:stretch>
        </a:blipFill>
        <a:effectLst/>
      </p:bgPr>
    </p:bg>
    <p:spTree>
      <p:nvGrpSpPr>
        <p:cNvPr id="1" name=""/>
        <p:cNvGrpSpPr/>
        <p:nvPr/>
      </p:nvGrpSpPr>
      <p:grpSpPr>
        <a:xfrm>
          <a:off x="0" y="0"/>
          <a:ext cx="0" cy="0"/>
          <a:chOff x="0" y="0"/>
          <a:chExt cx="0" cy="0"/>
        </a:xfrm>
      </p:grpSpPr>
      <p:sp>
        <p:nvSpPr>
          <p:cNvPr id="4" name="Right Triangle 3"/>
          <p:cNvSpPr/>
          <p:nvPr/>
        </p:nvSpPr>
        <p:spPr>
          <a:xfrm rot="13998353">
            <a:off x="193947" y="-2667248"/>
            <a:ext cx="8376676" cy="1231877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3" name="Title 7"/>
          <p:cNvSpPr txBox="1">
            <a:spLocks/>
          </p:cNvSpPr>
          <p:nvPr/>
        </p:nvSpPr>
        <p:spPr>
          <a:xfrm>
            <a:off x="5183074" y="1805977"/>
            <a:ext cx="3754097" cy="119551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342892" indent="-342892">
              <a:lnSpc>
                <a:spcPts val="2200"/>
              </a:lnSpc>
              <a:buFont typeface="Arial" panose="020B0604020202020204" pitchFamily="34" charset="0"/>
              <a:buChar char="•"/>
            </a:pPr>
            <a:r>
              <a:rPr lang="en-US" i="1" kern="0" dirty="0">
                <a:solidFill>
                  <a:schemeClr val="bg1"/>
                </a:solidFill>
                <a:latin typeface="Trebuchet MS" panose="020B0603020202020204" pitchFamily="34" charset="0"/>
              </a:rPr>
              <a:t>Addition to Grades/Programs* </a:t>
            </a:r>
          </a:p>
          <a:p>
            <a:pPr marL="342892" indent="-342892">
              <a:lnSpc>
                <a:spcPts val="2200"/>
              </a:lnSpc>
              <a:buFont typeface="Arial" panose="020B0604020202020204" pitchFamily="34" charset="0"/>
              <a:buChar char="•"/>
            </a:pPr>
            <a:r>
              <a:rPr lang="en-US" i="1" kern="0" dirty="0">
                <a:solidFill>
                  <a:schemeClr val="bg1"/>
                </a:solidFill>
                <a:latin typeface="Trebuchet MS" panose="020B0603020202020204" pitchFamily="34" charset="0"/>
              </a:rPr>
              <a:t>On-Reserve Adult Education Programs</a:t>
            </a:r>
          </a:p>
          <a:p>
            <a:pPr marL="342892" indent="-342892">
              <a:lnSpc>
                <a:spcPts val="2200"/>
              </a:lnSpc>
              <a:buFont typeface="Arial" panose="020B0604020202020204" pitchFamily="34" charset="0"/>
              <a:buChar char="•"/>
            </a:pPr>
            <a:r>
              <a:rPr lang="en-US" i="1" kern="0" dirty="0">
                <a:solidFill>
                  <a:schemeClr val="bg1"/>
                </a:solidFill>
                <a:latin typeface="Trebuchet MS" panose="020B0603020202020204" pitchFamily="34" charset="0"/>
              </a:rPr>
              <a:t>Changing a School Name </a:t>
            </a:r>
          </a:p>
        </p:txBody>
      </p:sp>
      <p:sp>
        <p:nvSpPr>
          <p:cNvPr id="19" name="Title 7"/>
          <p:cNvSpPr txBox="1">
            <a:spLocks/>
          </p:cNvSpPr>
          <p:nvPr/>
        </p:nvSpPr>
        <p:spPr>
          <a:xfrm>
            <a:off x="3810000" y="1694602"/>
            <a:ext cx="4692624" cy="119551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kern="0" dirty="0">
              <a:solidFill>
                <a:schemeClr val="bg1"/>
              </a:solidFill>
              <a:latin typeface="Trebuchet MS" panose="020B0603020202020204" pitchFamily="34" charset="0"/>
            </a:endParaRPr>
          </a:p>
        </p:txBody>
      </p:sp>
      <p:sp>
        <p:nvSpPr>
          <p:cNvPr id="20" name="TextBox 19"/>
          <p:cNvSpPr txBox="1"/>
          <p:nvPr/>
        </p:nvSpPr>
        <p:spPr>
          <a:xfrm>
            <a:off x="3802757" y="3707722"/>
            <a:ext cx="5486400" cy="1168910"/>
          </a:xfrm>
          <a:prstGeom prst="rect">
            <a:avLst/>
          </a:prstGeom>
          <a:noFill/>
        </p:spPr>
        <p:txBody>
          <a:bodyPr wrap="square" lIns="68580" tIns="34290" rIns="68580" bIns="34290" rtlCol="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dirty="0">
                <a:solidFill>
                  <a:schemeClr val="bg1"/>
                </a:solidFill>
                <a:latin typeface="Segoe UI Semilight"/>
                <a:cs typeface="Segoe UI Semilight"/>
              </a:rPr>
              <a:t>*Application deadline for 2026/2027: </a:t>
            </a:r>
            <a:br>
              <a:rPr lang="en-US" dirty="0">
                <a:latin typeface="Segoe UI Semilight" panose="020B0402040204020203" pitchFamily="34" charset="0"/>
                <a:cs typeface="Segoe UI Semilight" panose="020B0402040204020203" pitchFamily="34" charset="0"/>
              </a:rPr>
            </a:br>
            <a:r>
              <a:rPr lang="en-US" b="1" dirty="0">
                <a:solidFill>
                  <a:schemeClr val="bg1"/>
                </a:solidFill>
                <a:latin typeface="Segoe UI Semilight"/>
                <a:cs typeface="Segoe UI Semilight"/>
              </a:rPr>
              <a:t>January 31, 2026</a:t>
            </a:r>
            <a:endParaRPr lang="en-US" dirty="0">
              <a:solidFill>
                <a:schemeClr val="bg1"/>
              </a:solidFill>
              <a:latin typeface="Segoe UI Semilight"/>
              <a:cs typeface="Segoe UI Semilight"/>
            </a:endParaRPr>
          </a:p>
          <a:p>
            <a:pPr algn="ctr"/>
            <a:r>
              <a:rPr lang="en-US" dirty="0">
                <a:solidFill>
                  <a:schemeClr val="bg1"/>
                </a:solidFill>
                <a:latin typeface="Segoe UI Semilight"/>
                <a:cs typeface="Segoe UI Semilight"/>
              </a:rPr>
              <a:t>Contact ISC BC Education Programs to apply: </a:t>
            </a:r>
            <a:r>
              <a:rPr lang="en-US" dirty="0">
                <a:solidFill>
                  <a:schemeClr val="bg1"/>
                </a:solidFill>
                <a:latin typeface="Segoe UI Semilight"/>
                <a:cs typeface="Segoe UI Semilight"/>
                <a:hlinkClick r:id="rId4">
                  <a:extLst>
                    <a:ext uri="{A12FA001-AC4F-418D-AE19-62706E023703}">
                      <ahyp:hlinkClr xmlns:ahyp="http://schemas.microsoft.com/office/drawing/2018/hyperlinkcolor" val="tx"/>
                    </a:ext>
                  </a:extLst>
                </a:hlinkClick>
              </a:rPr>
              <a:t>BCEducation@sac-isc.gc.ca</a:t>
            </a:r>
            <a:r>
              <a:rPr lang="en-US" dirty="0">
                <a:solidFill>
                  <a:schemeClr val="bg1"/>
                </a:solidFill>
                <a:latin typeface="Segoe UI Semilight"/>
                <a:cs typeface="Segoe UI Semilight"/>
              </a:rPr>
              <a:t> </a:t>
            </a:r>
            <a:endParaRPr lang="en-US" kern="0" dirty="0">
              <a:solidFill>
                <a:schemeClr val="bg1"/>
              </a:solidFill>
              <a:latin typeface="Segoe UI Semilight"/>
              <a:cs typeface="Segoe UI Semilight"/>
            </a:endParaRPr>
          </a:p>
        </p:txBody>
      </p:sp>
      <p:sp>
        <p:nvSpPr>
          <p:cNvPr id="3" name="Rectangle 2"/>
          <p:cNvSpPr/>
          <p:nvPr/>
        </p:nvSpPr>
        <p:spPr>
          <a:xfrm>
            <a:off x="5536581" y="1438378"/>
            <a:ext cx="2053767" cy="341632"/>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kern="0" dirty="0">
                <a:solidFill>
                  <a:schemeClr val="bg1"/>
                </a:solidFill>
                <a:latin typeface="Trebuchet MS" panose="020B0603020202020204" pitchFamily="34" charset="0"/>
              </a:rPr>
              <a:t>……………………………</a:t>
            </a:r>
          </a:p>
        </p:txBody>
      </p:sp>
      <p:grpSp>
        <p:nvGrpSpPr>
          <p:cNvPr id="5" name="Group 4">
            <a:extLst>
              <a:ext uri="{FF2B5EF4-FFF2-40B4-BE49-F238E27FC236}">
                <a16:creationId xmlns:a16="http://schemas.microsoft.com/office/drawing/2014/main" id="{E9A540E6-DDF5-89E9-C461-A17C548B3131}"/>
              </a:ext>
            </a:extLst>
          </p:cNvPr>
          <p:cNvGrpSpPr/>
          <p:nvPr/>
        </p:nvGrpSpPr>
        <p:grpSpPr>
          <a:xfrm>
            <a:off x="-343649" y="-831808"/>
            <a:ext cx="2181603" cy="3644389"/>
            <a:chOff x="-343649" y="-831809"/>
            <a:chExt cx="2181603" cy="3644389"/>
          </a:xfrm>
        </p:grpSpPr>
        <p:sp>
          <p:nvSpPr>
            <p:cNvPr id="8" name="Right Triangle 7">
              <a:extLst>
                <a:ext uri="{FF2B5EF4-FFF2-40B4-BE49-F238E27FC236}">
                  <a16:creationId xmlns:a16="http://schemas.microsoft.com/office/drawing/2014/main" id="{6AB8CAF7-978B-299F-53D6-F810EBF46D80}"/>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9" name="Right Triangle 8">
              <a:extLst>
                <a:ext uri="{FF2B5EF4-FFF2-40B4-BE49-F238E27FC236}">
                  <a16:creationId xmlns:a16="http://schemas.microsoft.com/office/drawing/2014/main" id="{6CF3F93C-0ACA-FF5C-4D07-E2DB89210A2D}"/>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1" name="Right Triangle 10">
              <a:extLst>
                <a:ext uri="{FF2B5EF4-FFF2-40B4-BE49-F238E27FC236}">
                  <a16:creationId xmlns:a16="http://schemas.microsoft.com/office/drawing/2014/main" id="{926610FF-526A-E3AB-A9F1-53AB4B354CA5}"/>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6" name="TextBox 5">
            <a:extLst>
              <a:ext uri="{FF2B5EF4-FFF2-40B4-BE49-F238E27FC236}">
                <a16:creationId xmlns:a16="http://schemas.microsoft.com/office/drawing/2014/main" id="{1C9ECE7C-F5C7-8592-803A-A501AB22A548}"/>
              </a:ext>
            </a:extLst>
          </p:cNvPr>
          <p:cNvSpPr txBox="1"/>
          <p:nvPr/>
        </p:nvSpPr>
        <p:spPr>
          <a:xfrm>
            <a:off x="5486400" y="542529"/>
            <a:ext cx="1600200" cy="1200329"/>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8000" dirty="0">
                <a:solidFill>
                  <a:schemeClr val="bg1"/>
                </a:solidFill>
                <a:latin typeface="Trebuchet MS" panose="020B0603020202020204" pitchFamily="34" charset="0"/>
              </a:rPr>
              <a:t>06</a:t>
            </a:r>
          </a:p>
        </p:txBody>
      </p:sp>
      <p:sp>
        <p:nvSpPr>
          <p:cNvPr id="7" name="Slide Number Placeholder 6">
            <a:extLst>
              <a:ext uri="{FF2B5EF4-FFF2-40B4-BE49-F238E27FC236}">
                <a16:creationId xmlns:a16="http://schemas.microsoft.com/office/drawing/2014/main" id="{8165FBC3-1E8E-60A5-817E-D2FB95E94362}"/>
              </a:ext>
            </a:extLst>
          </p:cNvPr>
          <p:cNvSpPr>
            <a:spLocks noGrp="1"/>
          </p:cNvSpPr>
          <p:nvPr>
            <p:ph type="sldNum" sz="quarter" idx="4"/>
          </p:nvPr>
        </p:nvSpPr>
        <p:spPr/>
        <p:txBody>
          <a:bodyPr/>
          <a:lstStyle/>
          <a:p>
            <a:pPr>
              <a:defRPr/>
            </a:pPr>
            <a:fld id="{E00B6E52-F07A-44C8-B7AE-D6EEC3D50429}" type="slidenum">
              <a:rPr lang="en-CA" smtClean="0"/>
              <a:pPr>
                <a:defRPr/>
              </a:pPr>
              <a:t>58</a:t>
            </a:fld>
            <a:endParaRPr lang="en-CA" dirty="0"/>
          </a:p>
        </p:txBody>
      </p:sp>
    </p:spTree>
    <p:extLst>
      <p:ext uri="{BB962C8B-B14F-4D97-AF65-F5344CB8AC3E}">
        <p14:creationId xmlns:p14="http://schemas.microsoft.com/office/powerpoint/2010/main" val="31129796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10"/>
          <p:cNvSpPr txBox="1"/>
          <p:nvPr/>
        </p:nvSpPr>
        <p:spPr>
          <a:xfrm>
            <a:off x="2461260" y="666750"/>
            <a:ext cx="281940" cy="3276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spcBef>
                <a:spcPts val="300"/>
              </a:spcBef>
              <a:spcAft>
                <a:spcPts val="600"/>
              </a:spcAft>
            </a:pPr>
            <a:endParaRPr lang="en-US" sz="2500" dirty="0">
              <a:latin typeface="+mj-lt"/>
              <a:ea typeface="Times New Roman" panose="02020603050405020304" pitchFamily="18" charset="0"/>
              <a:cs typeface="Times New Roman" panose="02020603050405020304" pitchFamily="18" charset="0"/>
            </a:endParaRPr>
          </a:p>
        </p:txBody>
      </p:sp>
      <p:sp>
        <p:nvSpPr>
          <p:cNvPr id="15" name="Rectangle: Rounded Corners 14">
            <a:extLst>
              <a:ext uri="{FF2B5EF4-FFF2-40B4-BE49-F238E27FC236}">
                <a16:creationId xmlns:a16="http://schemas.microsoft.com/office/drawing/2014/main" id="{40DE11CF-657F-E4DC-817F-4A512CD57F84}"/>
              </a:ext>
            </a:extLst>
          </p:cNvPr>
          <p:cNvSpPr/>
          <p:nvPr/>
        </p:nvSpPr>
        <p:spPr bwMode="auto">
          <a:xfrm>
            <a:off x="194140" y="164592"/>
            <a:ext cx="8686800" cy="685800"/>
          </a:xfrm>
          <a:prstGeom prst="roundRect">
            <a:avLst/>
          </a:prstGeom>
          <a:solidFill>
            <a:srgbClr val="2F5496"/>
          </a:solidFill>
          <a:ln w="3175"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eaLnBrk="0" hangingPunct="0">
              <a:lnSpc>
                <a:spcPct val="100000"/>
              </a:lnSpc>
              <a:spcAft>
                <a:spcPct val="0"/>
              </a:spcAft>
              <a:defRPr/>
            </a:pPr>
            <a:r>
              <a:rPr lang="en-US" sz="3000" b="1" kern="0" dirty="0">
                <a:solidFill>
                  <a:srgbClr val="FFFFFF"/>
                </a:solidFill>
                <a:latin typeface="+mj-lt"/>
                <a:ea typeface="Tahoma" panose="020B0604030504040204" pitchFamily="34" charset="0"/>
                <a:cs typeface="Tahoma" panose="020B0604030504040204" pitchFamily="34" charset="0"/>
              </a:rPr>
              <a:t>ADDITIONS TO GRADES/PROGRAMS</a:t>
            </a:r>
          </a:p>
        </p:txBody>
      </p:sp>
      <p:grpSp>
        <p:nvGrpSpPr>
          <p:cNvPr id="3" name="Group 2">
            <a:extLst>
              <a:ext uri="{FF2B5EF4-FFF2-40B4-BE49-F238E27FC236}">
                <a16:creationId xmlns:a16="http://schemas.microsoft.com/office/drawing/2014/main" id="{FB44E21F-DC61-2B3A-38F3-9FD3A86540CD}"/>
              </a:ext>
            </a:extLst>
          </p:cNvPr>
          <p:cNvGrpSpPr/>
          <p:nvPr/>
        </p:nvGrpSpPr>
        <p:grpSpPr>
          <a:xfrm>
            <a:off x="7594349" y="3011689"/>
            <a:ext cx="1807338" cy="2574384"/>
            <a:chOff x="7130114" y="2254720"/>
            <a:chExt cx="2299605" cy="3275572"/>
          </a:xfrm>
        </p:grpSpPr>
        <p:sp>
          <p:nvSpPr>
            <p:cNvPr id="6" name="Right Triangle 5">
              <a:extLst>
                <a:ext uri="{FF2B5EF4-FFF2-40B4-BE49-F238E27FC236}">
                  <a16:creationId xmlns:a16="http://schemas.microsoft.com/office/drawing/2014/main" id="{56819385-4354-1262-EC72-A71701071451}"/>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mj-lt"/>
              </a:endParaRPr>
            </a:p>
          </p:txBody>
        </p:sp>
        <p:sp>
          <p:nvSpPr>
            <p:cNvPr id="7" name="Right Triangle 6">
              <a:extLst>
                <a:ext uri="{FF2B5EF4-FFF2-40B4-BE49-F238E27FC236}">
                  <a16:creationId xmlns:a16="http://schemas.microsoft.com/office/drawing/2014/main" id="{3671F5DC-FB7D-83FB-3DCD-4ED8DA3CC21C}"/>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mj-lt"/>
              </a:endParaRPr>
            </a:p>
          </p:txBody>
        </p:sp>
        <p:sp>
          <p:nvSpPr>
            <p:cNvPr id="11" name="Right Triangle 10">
              <a:extLst>
                <a:ext uri="{FF2B5EF4-FFF2-40B4-BE49-F238E27FC236}">
                  <a16:creationId xmlns:a16="http://schemas.microsoft.com/office/drawing/2014/main" id="{64F23916-D23F-2857-E85E-B5547781C80C}"/>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mj-lt"/>
              </a:endParaRPr>
            </a:p>
          </p:txBody>
        </p:sp>
      </p:grpSp>
      <p:sp>
        <p:nvSpPr>
          <p:cNvPr id="4" name="Slide Number Placeholder 3">
            <a:extLst>
              <a:ext uri="{FF2B5EF4-FFF2-40B4-BE49-F238E27FC236}">
                <a16:creationId xmlns:a16="http://schemas.microsoft.com/office/drawing/2014/main" id="{7F37E344-D03D-0BFF-EC54-5D8E7B59F643}"/>
              </a:ext>
            </a:extLst>
          </p:cNvPr>
          <p:cNvSpPr>
            <a:spLocks noGrp="1"/>
          </p:cNvSpPr>
          <p:nvPr>
            <p:ph type="sldNum" sz="quarter" idx="4"/>
          </p:nvPr>
        </p:nvSpPr>
        <p:spPr/>
        <p:txBody>
          <a:bodyPr/>
          <a:lstStyle/>
          <a:p>
            <a:pPr>
              <a:defRPr/>
            </a:pPr>
            <a:fld id="{E00B6E52-F07A-44C8-B7AE-D6EEC3D50429}" type="slidenum">
              <a:rPr lang="en-CA" smtClean="0"/>
              <a:pPr>
                <a:defRPr/>
              </a:pPr>
              <a:t>59</a:t>
            </a:fld>
            <a:endParaRPr lang="en-CA" dirty="0"/>
          </a:p>
        </p:txBody>
      </p:sp>
      <p:sp>
        <p:nvSpPr>
          <p:cNvPr id="24" name="Oval 23">
            <a:extLst>
              <a:ext uri="{FF2B5EF4-FFF2-40B4-BE49-F238E27FC236}">
                <a16:creationId xmlns:a16="http://schemas.microsoft.com/office/drawing/2014/main" id="{01230DA7-AEBE-9EE9-BA02-9C37C9B094FB}"/>
              </a:ext>
            </a:extLst>
          </p:cNvPr>
          <p:cNvSpPr/>
          <p:nvPr/>
        </p:nvSpPr>
        <p:spPr bwMode="auto">
          <a:xfrm>
            <a:off x="1386371" y="1060090"/>
            <a:ext cx="802047" cy="728787"/>
          </a:xfrm>
          <a:prstGeom prst="ellipse">
            <a:avLst/>
          </a:prstGeom>
          <a:solidFill>
            <a:srgbClr val="2F5496"/>
          </a:solidFill>
          <a:ln w="88900" cap="flat" cmpd="sng" algn="ctr">
            <a:solidFill>
              <a:srgbClr val="2F549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mj-lt"/>
              <a:ea typeface="Tahoma" panose="020B0604030504040204" pitchFamily="34" charset="0"/>
              <a:cs typeface="Tahoma" panose="020B0604030504040204" pitchFamily="34" charset="0"/>
            </a:endParaRPr>
          </a:p>
        </p:txBody>
      </p:sp>
      <p:pic>
        <p:nvPicPr>
          <p:cNvPr id="10" name="Graphic 9" descr="Schoolhouse with solid fill">
            <a:extLst>
              <a:ext uri="{FF2B5EF4-FFF2-40B4-BE49-F238E27FC236}">
                <a16:creationId xmlns:a16="http://schemas.microsoft.com/office/drawing/2014/main" id="{C648D236-3758-DF54-76E1-E355E7C4FEE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44494" y="1060090"/>
            <a:ext cx="685800" cy="685800"/>
          </a:xfrm>
          <a:prstGeom prst="rect">
            <a:avLst/>
          </a:prstGeom>
        </p:spPr>
      </p:pic>
      <p:sp>
        <p:nvSpPr>
          <p:cNvPr id="28" name="Oval 27">
            <a:extLst>
              <a:ext uri="{FF2B5EF4-FFF2-40B4-BE49-F238E27FC236}">
                <a16:creationId xmlns:a16="http://schemas.microsoft.com/office/drawing/2014/main" id="{71156496-C220-AAE4-EEAC-0B4A0CCAD8D1}"/>
              </a:ext>
            </a:extLst>
          </p:cNvPr>
          <p:cNvSpPr/>
          <p:nvPr/>
        </p:nvSpPr>
        <p:spPr bwMode="auto">
          <a:xfrm>
            <a:off x="4241312" y="1060090"/>
            <a:ext cx="802047" cy="728787"/>
          </a:xfrm>
          <a:prstGeom prst="ellipse">
            <a:avLst/>
          </a:prstGeom>
          <a:solidFill>
            <a:srgbClr val="2F5496"/>
          </a:solidFill>
          <a:ln w="88900" cap="flat" cmpd="sng" algn="ctr">
            <a:solidFill>
              <a:srgbClr val="2F549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mj-lt"/>
              <a:ea typeface="Tahoma" panose="020B0604030504040204" pitchFamily="34" charset="0"/>
              <a:cs typeface="Tahoma" panose="020B0604030504040204" pitchFamily="34" charset="0"/>
            </a:endParaRPr>
          </a:p>
        </p:txBody>
      </p:sp>
      <p:pic>
        <p:nvPicPr>
          <p:cNvPr id="21" name="Graphic 20" descr="Daily calendar with solid fill">
            <a:extLst>
              <a:ext uri="{FF2B5EF4-FFF2-40B4-BE49-F238E27FC236}">
                <a16:creationId xmlns:a16="http://schemas.microsoft.com/office/drawing/2014/main" id="{582EC3B1-6F00-B86E-A49E-664F15249DC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312760" y="1086741"/>
            <a:ext cx="659149" cy="659149"/>
          </a:xfrm>
          <a:prstGeom prst="rect">
            <a:avLst/>
          </a:prstGeom>
        </p:spPr>
      </p:pic>
      <p:sp>
        <p:nvSpPr>
          <p:cNvPr id="29" name="Oval 28">
            <a:extLst>
              <a:ext uri="{FF2B5EF4-FFF2-40B4-BE49-F238E27FC236}">
                <a16:creationId xmlns:a16="http://schemas.microsoft.com/office/drawing/2014/main" id="{A7FE4FCB-B0F7-F01C-2FDD-EDB40031E7EC}"/>
              </a:ext>
            </a:extLst>
          </p:cNvPr>
          <p:cNvSpPr/>
          <p:nvPr/>
        </p:nvSpPr>
        <p:spPr bwMode="auto">
          <a:xfrm>
            <a:off x="7043501" y="1068882"/>
            <a:ext cx="802047" cy="728787"/>
          </a:xfrm>
          <a:prstGeom prst="ellipse">
            <a:avLst/>
          </a:prstGeom>
          <a:solidFill>
            <a:srgbClr val="2F5496"/>
          </a:solidFill>
          <a:ln w="88900" cap="flat" cmpd="sng" algn="ctr">
            <a:solidFill>
              <a:srgbClr val="2F549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mj-lt"/>
              <a:ea typeface="Tahoma" panose="020B0604030504040204" pitchFamily="34" charset="0"/>
              <a:cs typeface="Tahoma" panose="020B0604030504040204" pitchFamily="34" charset="0"/>
            </a:endParaRPr>
          </a:p>
        </p:txBody>
      </p:sp>
      <p:pic>
        <p:nvPicPr>
          <p:cNvPr id="23" name="Graphic 22" descr="Envelope with solid fill">
            <a:extLst>
              <a:ext uri="{FF2B5EF4-FFF2-40B4-BE49-F238E27FC236}">
                <a16:creationId xmlns:a16="http://schemas.microsoft.com/office/drawing/2014/main" id="{17988C86-EB87-FC42-1C2E-15FB821713B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114949" y="1090376"/>
            <a:ext cx="659149" cy="659149"/>
          </a:xfrm>
          <a:prstGeom prst="rect">
            <a:avLst/>
          </a:prstGeom>
        </p:spPr>
      </p:pic>
      <p:sp>
        <p:nvSpPr>
          <p:cNvPr id="30" name="TextBox 29">
            <a:extLst>
              <a:ext uri="{FF2B5EF4-FFF2-40B4-BE49-F238E27FC236}">
                <a16:creationId xmlns:a16="http://schemas.microsoft.com/office/drawing/2014/main" id="{E9FD9209-D763-5706-EE22-0A2FFB4B2F97}"/>
              </a:ext>
            </a:extLst>
          </p:cNvPr>
          <p:cNvSpPr txBox="1"/>
          <p:nvPr/>
        </p:nvSpPr>
        <p:spPr>
          <a:xfrm>
            <a:off x="172245" y="2326477"/>
            <a:ext cx="2966969" cy="1996829"/>
          </a:xfrm>
          <a:prstGeom prst="rect">
            <a:avLst/>
          </a:prstGeom>
          <a:noFill/>
        </p:spPr>
        <p:txBody>
          <a:bodyPr wrap="square" rtlCol="0">
            <a:spAutoFit/>
          </a:bodyPr>
          <a:lstStyle/>
          <a:p>
            <a:pPr marL="285750" indent="-285750">
              <a:buFont typeface="Arial" panose="020B0604020202020204" pitchFamily="34" charset="0"/>
              <a:buChar char="•"/>
              <a:defRPr sz="1400"/>
            </a:pPr>
            <a:r>
              <a:rPr lang="en-US" sz="1400" dirty="0">
                <a:latin typeface="+mj-lt"/>
              </a:rPr>
              <a:t>Adding grades, changing facilities, or starting a new on-reserve K–12 or adult program</a:t>
            </a:r>
          </a:p>
          <a:p>
            <a:pPr marL="285750" indent="-285750">
              <a:buFont typeface="Arial" panose="020B0604020202020204" pitchFamily="34" charset="0"/>
              <a:buChar char="•"/>
              <a:defRPr sz="1400"/>
            </a:pPr>
            <a:r>
              <a:rPr lang="en-US" sz="1400" dirty="0">
                <a:latin typeface="+mj-lt"/>
              </a:rPr>
              <a:t>Before including in Nominal Roll as funding will not flow without ISC’s approval</a:t>
            </a:r>
          </a:p>
          <a:p>
            <a:pPr marL="285750" indent="-285750">
              <a:buFont typeface="Arial" panose="020B0604020202020204" pitchFamily="34" charset="0"/>
              <a:buChar char="•"/>
              <a:defRPr sz="1400"/>
            </a:pPr>
            <a:r>
              <a:rPr lang="en-US" sz="1400" dirty="0">
                <a:latin typeface="+mj-lt"/>
              </a:rPr>
              <a:t>Community Infrastructure may be involved for additions involving school-age students</a:t>
            </a:r>
          </a:p>
        </p:txBody>
      </p:sp>
      <p:sp>
        <p:nvSpPr>
          <p:cNvPr id="32" name="TextBox 31">
            <a:extLst>
              <a:ext uri="{FF2B5EF4-FFF2-40B4-BE49-F238E27FC236}">
                <a16:creationId xmlns:a16="http://schemas.microsoft.com/office/drawing/2014/main" id="{A48C6560-5B32-07AF-F23A-9CB1297A5F13}"/>
              </a:ext>
            </a:extLst>
          </p:cNvPr>
          <p:cNvSpPr txBox="1"/>
          <p:nvPr/>
        </p:nvSpPr>
        <p:spPr>
          <a:xfrm>
            <a:off x="3169846" y="2286875"/>
            <a:ext cx="2883425" cy="2821029"/>
          </a:xfrm>
          <a:prstGeom prst="rect">
            <a:avLst/>
          </a:prstGeom>
          <a:noFill/>
        </p:spPr>
        <p:txBody>
          <a:bodyPr wrap="square">
            <a:spAutoFit/>
          </a:bodyPr>
          <a:lstStyle/>
          <a:p>
            <a:pPr marL="285750" indent="-285750">
              <a:buFont typeface="Arial" panose="020B0604020202020204" pitchFamily="34" charset="0"/>
              <a:buChar char="•"/>
              <a:defRPr sz="1400"/>
            </a:pPr>
            <a:r>
              <a:rPr lang="en-US" sz="1400" dirty="0">
                <a:latin typeface="+mj-lt"/>
              </a:rPr>
              <a:t>Deadline to add or change grades/programs is </a:t>
            </a:r>
            <a:r>
              <a:rPr lang="en-US" sz="1400" b="1" dirty="0">
                <a:latin typeface="+mj-lt"/>
              </a:rPr>
              <a:t>January 31 </a:t>
            </a:r>
            <a:r>
              <a:rPr lang="en-US" sz="1400" dirty="0">
                <a:latin typeface="+mj-lt"/>
              </a:rPr>
              <a:t>preceding school year of implementation </a:t>
            </a:r>
          </a:p>
          <a:p>
            <a:pPr marL="285750" indent="-285750">
              <a:buFont typeface="Arial" panose="020B0604020202020204" pitchFamily="34" charset="0"/>
              <a:buChar char="•"/>
              <a:defRPr sz="1400"/>
            </a:pPr>
            <a:r>
              <a:rPr lang="en-US" sz="1400" b="1" dirty="0">
                <a:latin typeface="+mj-lt"/>
              </a:rPr>
              <a:t>Next intake: </a:t>
            </a:r>
            <a:r>
              <a:rPr lang="en-US" sz="1400" dirty="0">
                <a:latin typeface="+mj-lt"/>
              </a:rPr>
              <a:t>2026–2027 school year</a:t>
            </a:r>
          </a:p>
          <a:p>
            <a:pPr marL="628650" lvl="1" indent="-285750">
              <a:buFont typeface="Courier New" panose="02070309020205020404" pitchFamily="49" charset="0"/>
              <a:buChar char="o"/>
              <a:defRPr sz="1400"/>
            </a:pPr>
            <a:r>
              <a:rPr lang="en-US" sz="1400" dirty="0">
                <a:latin typeface="+mj-lt"/>
              </a:rPr>
              <a:t>Deadline: </a:t>
            </a:r>
            <a:r>
              <a:rPr lang="en-US" sz="1400" b="1" dirty="0">
                <a:solidFill>
                  <a:srgbClr val="FF0000"/>
                </a:solidFill>
                <a:latin typeface="+mj-lt"/>
              </a:rPr>
              <a:t>January 31, 2026</a:t>
            </a:r>
          </a:p>
          <a:p>
            <a:pPr marL="285750" indent="-285750">
              <a:buFont typeface="Arial" panose="020B0604020202020204" pitchFamily="34" charset="0"/>
              <a:buChar char="•"/>
              <a:defRPr sz="1400"/>
            </a:pPr>
            <a:r>
              <a:rPr lang="en-US" sz="1400" b="1" u="sng" dirty="0">
                <a:latin typeface="+mj-lt"/>
              </a:rPr>
              <a:t>Note</a:t>
            </a:r>
            <a:r>
              <a:rPr lang="en-US" sz="1400" dirty="0">
                <a:latin typeface="+mj-lt"/>
              </a:rPr>
              <a:t>: Late applications may not be approved in time for the upcoming school year</a:t>
            </a:r>
          </a:p>
          <a:p>
            <a:pPr algn="ctr"/>
            <a:endParaRPr lang="en-US" sz="2000" dirty="0">
              <a:latin typeface="+mj-lt"/>
            </a:endParaRPr>
          </a:p>
        </p:txBody>
      </p:sp>
      <p:sp>
        <p:nvSpPr>
          <p:cNvPr id="34" name="TextBox 33">
            <a:extLst>
              <a:ext uri="{FF2B5EF4-FFF2-40B4-BE49-F238E27FC236}">
                <a16:creationId xmlns:a16="http://schemas.microsoft.com/office/drawing/2014/main" id="{82DF2533-7735-4BF8-418D-FE2D4C21DABC}"/>
              </a:ext>
            </a:extLst>
          </p:cNvPr>
          <p:cNvSpPr txBox="1"/>
          <p:nvPr/>
        </p:nvSpPr>
        <p:spPr>
          <a:xfrm>
            <a:off x="6089728" y="2280206"/>
            <a:ext cx="2922557" cy="1255728"/>
          </a:xfrm>
          <a:prstGeom prst="rect">
            <a:avLst/>
          </a:prstGeom>
          <a:noFill/>
        </p:spPr>
        <p:txBody>
          <a:bodyPr wrap="square">
            <a:spAutoFit/>
          </a:bodyPr>
          <a:lstStyle/>
          <a:p>
            <a:pPr algn="ctr">
              <a:defRPr sz="1400"/>
            </a:pPr>
            <a:r>
              <a:rPr lang="en-US" sz="1400" dirty="0">
                <a:latin typeface="+mj-lt"/>
              </a:rPr>
              <a:t>Contact ISC </a:t>
            </a:r>
            <a:r>
              <a:rPr lang="en-US" sz="1400" dirty="0">
                <a:latin typeface="+mj-lt"/>
                <a:hlinkClick r:id="rId9"/>
              </a:rPr>
              <a:t>(bceducation@sac-isc.gc.ca</a:t>
            </a:r>
            <a:r>
              <a:rPr lang="en-US" sz="1400" dirty="0">
                <a:latin typeface="+mj-lt"/>
              </a:rPr>
              <a:t>) to apply prior to the January 31 deadline before including students enrolled in new grades or programs on the Nominal Roll report</a:t>
            </a:r>
          </a:p>
        </p:txBody>
      </p:sp>
      <p:sp>
        <p:nvSpPr>
          <p:cNvPr id="39" name="TextBox 38">
            <a:extLst>
              <a:ext uri="{FF2B5EF4-FFF2-40B4-BE49-F238E27FC236}">
                <a16:creationId xmlns:a16="http://schemas.microsoft.com/office/drawing/2014/main" id="{4DFF7DBB-23FD-FBB6-799B-1E6CCFC2D255}"/>
              </a:ext>
            </a:extLst>
          </p:cNvPr>
          <p:cNvSpPr txBox="1"/>
          <p:nvPr/>
        </p:nvSpPr>
        <p:spPr>
          <a:xfrm>
            <a:off x="3492973" y="1930041"/>
            <a:ext cx="2233497" cy="313932"/>
          </a:xfrm>
          <a:prstGeom prst="rect">
            <a:avLst/>
          </a:prstGeom>
          <a:noFill/>
        </p:spPr>
        <p:txBody>
          <a:bodyPr wrap="square" rtlCol="0">
            <a:spAutoFit/>
          </a:bodyPr>
          <a:lstStyle/>
          <a:p>
            <a:pPr algn="ctr"/>
            <a:r>
              <a:rPr lang="en-US" sz="1600" b="1" dirty="0">
                <a:solidFill>
                  <a:srgbClr val="FF7D01"/>
                </a:solidFill>
                <a:latin typeface="+mj-lt"/>
              </a:rPr>
              <a:t>Application Timing</a:t>
            </a:r>
          </a:p>
        </p:txBody>
      </p:sp>
      <p:sp>
        <p:nvSpPr>
          <p:cNvPr id="40" name="TextBox 39">
            <a:extLst>
              <a:ext uri="{FF2B5EF4-FFF2-40B4-BE49-F238E27FC236}">
                <a16:creationId xmlns:a16="http://schemas.microsoft.com/office/drawing/2014/main" id="{B1536CCE-13AA-C37F-70AE-7B95586EEB93}"/>
              </a:ext>
            </a:extLst>
          </p:cNvPr>
          <p:cNvSpPr txBox="1"/>
          <p:nvPr/>
        </p:nvSpPr>
        <p:spPr>
          <a:xfrm>
            <a:off x="327793" y="1930676"/>
            <a:ext cx="2860889" cy="313932"/>
          </a:xfrm>
          <a:prstGeom prst="rect">
            <a:avLst/>
          </a:prstGeom>
          <a:noFill/>
        </p:spPr>
        <p:txBody>
          <a:bodyPr wrap="square" rtlCol="0">
            <a:spAutoFit/>
          </a:bodyPr>
          <a:lstStyle/>
          <a:p>
            <a:pPr algn="ctr"/>
            <a:r>
              <a:rPr lang="en-US" sz="1600" b="1" dirty="0">
                <a:solidFill>
                  <a:srgbClr val="FF7D01"/>
                </a:solidFill>
                <a:latin typeface="+mj-lt"/>
              </a:rPr>
              <a:t>When is approval required?</a:t>
            </a:r>
            <a:endParaRPr lang="en-US" sz="1600" dirty="0">
              <a:latin typeface="+mj-lt"/>
            </a:endParaRPr>
          </a:p>
        </p:txBody>
      </p:sp>
      <p:sp>
        <p:nvSpPr>
          <p:cNvPr id="42" name="TextBox 41">
            <a:extLst>
              <a:ext uri="{FF2B5EF4-FFF2-40B4-BE49-F238E27FC236}">
                <a16:creationId xmlns:a16="http://schemas.microsoft.com/office/drawing/2014/main" id="{0797F96F-EC31-2D04-A6FC-DD6E4342C8AC}"/>
              </a:ext>
            </a:extLst>
          </p:cNvPr>
          <p:cNvSpPr txBox="1"/>
          <p:nvPr/>
        </p:nvSpPr>
        <p:spPr>
          <a:xfrm>
            <a:off x="6591280" y="1976709"/>
            <a:ext cx="1776821" cy="313932"/>
          </a:xfrm>
          <a:prstGeom prst="rect">
            <a:avLst/>
          </a:prstGeom>
          <a:noFill/>
        </p:spPr>
        <p:txBody>
          <a:bodyPr wrap="square">
            <a:spAutoFit/>
          </a:bodyPr>
          <a:lstStyle/>
          <a:p>
            <a:pPr algn="ctr"/>
            <a:r>
              <a:rPr lang="en-US" sz="1600" b="1" dirty="0">
                <a:solidFill>
                  <a:srgbClr val="FF7D01"/>
                </a:solidFill>
                <a:latin typeface="+mj-lt"/>
                <a:ea typeface="Verdana" panose="020B0604030504040204" pitchFamily="34" charset="0"/>
              </a:rPr>
              <a:t>Reminder</a:t>
            </a:r>
          </a:p>
        </p:txBody>
      </p:sp>
      <p:cxnSp>
        <p:nvCxnSpPr>
          <p:cNvPr id="45" name="Straight Connector 44">
            <a:extLst>
              <a:ext uri="{FF2B5EF4-FFF2-40B4-BE49-F238E27FC236}">
                <a16:creationId xmlns:a16="http://schemas.microsoft.com/office/drawing/2014/main" id="{5006ADBC-C3A7-FE65-74EE-DE27BA3BBD27}"/>
              </a:ext>
            </a:extLst>
          </p:cNvPr>
          <p:cNvCxnSpPr>
            <a:cxnSpLocks/>
          </p:cNvCxnSpPr>
          <p:nvPr/>
        </p:nvCxnSpPr>
        <p:spPr bwMode="auto">
          <a:xfrm>
            <a:off x="3194162" y="1081584"/>
            <a:ext cx="0" cy="3682065"/>
          </a:xfrm>
          <a:prstGeom prst="line">
            <a:avLst/>
          </a:prstGeom>
          <a:solidFill>
            <a:srgbClr val="E5E5CC"/>
          </a:solidFill>
          <a:ln w="25400" cap="flat" cmpd="sng" algn="ctr">
            <a:solidFill>
              <a:schemeClr val="bg2">
                <a:lumMod val="40000"/>
                <a:lumOff val="60000"/>
              </a:schemeClr>
            </a:solidFill>
            <a:prstDash val="solid"/>
            <a:round/>
            <a:headEnd type="none" w="med" len="med"/>
            <a:tailEnd type="none" w="med" len="med"/>
          </a:ln>
          <a:effectLst/>
        </p:spPr>
      </p:cxnSp>
      <p:cxnSp>
        <p:nvCxnSpPr>
          <p:cNvPr id="46" name="Straight Connector 45">
            <a:extLst>
              <a:ext uri="{FF2B5EF4-FFF2-40B4-BE49-F238E27FC236}">
                <a16:creationId xmlns:a16="http://schemas.microsoft.com/office/drawing/2014/main" id="{ABBE806F-FB0A-B734-8907-2E154990954D}"/>
              </a:ext>
            </a:extLst>
          </p:cNvPr>
          <p:cNvCxnSpPr/>
          <p:nvPr/>
        </p:nvCxnSpPr>
        <p:spPr bwMode="auto">
          <a:xfrm>
            <a:off x="6051234" y="1081584"/>
            <a:ext cx="0" cy="3682065"/>
          </a:xfrm>
          <a:prstGeom prst="line">
            <a:avLst/>
          </a:prstGeom>
          <a:solidFill>
            <a:srgbClr val="E5E5CC"/>
          </a:solidFill>
          <a:ln w="25400" cap="flat" cmpd="sng" algn="ctr">
            <a:solidFill>
              <a:schemeClr val="bg2">
                <a:lumMod val="40000"/>
                <a:lumOff val="60000"/>
              </a:schemeClr>
            </a:solidFill>
            <a:prstDash val="solid"/>
            <a:round/>
            <a:headEnd type="none" w="med" len="med"/>
            <a:tailEnd type="none" w="med" len="med"/>
          </a:ln>
          <a:effectLst/>
        </p:spPr>
      </p:cxnSp>
    </p:spTree>
    <p:extLst>
      <p:ext uri="{BB962C8B-B14F-4D97-AF65-F5344CB8AC3E}">
        <p14:creationId xmlns:p14="http://schemas.microsoft.com/office/powerpoint/2010/main" val="3002417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1000"/>
                                        <p:tgtEl>
                                          <p:spTgt spid="4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000"/>
                                        <p:tgtEl>
                                          <p:spTgt spid="2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1000"/>
                                        <p:tgtEl>
                                          <p:spTgt spid="3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1000"/>
                                        <p:tgtEl>
                                          <p:spTgt spid="3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1000"/>
                                        <p:tgtEl>
                                          <p:spTgt spid="2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1000"/>
                                        <p:tgtEl>
                                          <p:spTgt spid="4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29" grpId="0" animBg="1"/>
      <p:bldP spid="30" grpId="0"/>
      <p:bldP spid="32" grpId="0"/>
      <p:bldP spid="34" grpId="0"/>
      <p:bldP spid="39" grpId="0"/>
      <p:bldP spid="40" grpId="0"/>
      <p:bldP spid="4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0000"/>
            <a:lum/>
          </a:blip>
          <a:srcRect/>
          <a:stretch>
            <a:fillRect l="-28000" t="-16000" r="28000" b="-16000"/>
          </a:stretch>
        </a:blipFill>
        <a:effectLst/>
      </p:bgPr>
    </p:bg>
    <p:spTree>
      <p:nvGrpSpPr>
        <p:cNvPr id="1" name=""/>
        <p:cNvGrpSpPr/>
        <p:nvPr/>
      </p:nvGrpSpPr>
      <p:grpSpPr>
        <a:xfrm>
          <a:off x="0" y="0"/>
          <a:ext cx="0" cy="0"/>
          <a:chOff x="0" y="0"/>
          <a:chExt cx="0" cy="0"/>
        </a:xfrm>
      </p:grpSpPr>
      <p:sp>
        <p:nvSpPr>
          <p:cNvPr id="4" name="Right Triangle 3"/>
          <p:cNvSpPr/>
          <p:nvPr/>
        </p:nvSpPr>
        <p:spPr>
          <a:xfrm rot="15455504">
            <a:off x="618450" y="-2942219"/>
            <a:ext cx="8376676" cy="10090333"/>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3" name="Title 7"/>
          <p:cNvSpPr txBox="1">
            <a:spLocks/>
          </p:cNvSpPr>
          <p:nvPr/>
        </p:nvSpPr>
        <p:spPr>
          <a:xfrm>
            <a:off x="961530" y="746530"/>
            <a:ext cx="2971800" cy="3522743"/>
          </a:xfrm>
          <a:prstGeom prst="rect">
            <a:avLst/>
          </a:prstGeom>
        </p:spPr>
        <p:txBody>
          <a:bodyPr lIns="68580" tIns="34290" rIns="68580" bIns="34290" anchor="t"/>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spcAft>
                <a:spcPts val="600"/>
              </a:spcAft>
            </a:pPr>
            <a:r>
              <a:rPr lang="en-US" sz="8000" kern="0" dirty="0">
                <a:solidFill>
                  <a:srgbClr val="2F5496"/>
                </a:solidFill>
                <a:latin typeface="Trebuchet MS"/>
              </a:rPr>
              <a:t>01</a:t>
            </a:r>
            <a:endParaRPr lang="en-US" dirty="0">
              <a:solidFill>
                <a:srgbClr val="2F5496"/>
              </a:solidFill>
              <a:latin typeface="Trebuchet MS"/>
            </a:endParaRPr>
          </a:p>
          <a:p>
            <a:pPr marL="456724" indent="-456724">
              <a:lnSpc>
                <a:spcPct val="100000"/>
              </a:lnSpc>
              <a:spcAft>
                <a:spcPts val="0"/>
              </a:spcAft>
              <a:buFont typeface="Arial" panose="020B0604020202020204" pitchFamily="34" charset="0"/>
              <a:buChar char="•"/>
            </a:pPr>
            <a:r>
              <a:rPr lang="en-US" sz="2400" i="1" kern="0" dirty="0">
                <a:solidFill>
                  <a:srgbClr val="002060"/>
                </a:solidFill>
                <a:latin typeface="Trebuchet MS"/>
              </a:rPr>
              <a:t>Overview of Nominal Roll</a:t>
            </a:r>
            <a:endParaRPr lang="en-US" sz="2400" dirty="0">
              <a:solidFill>
                <a:srgbClr val="002060"/>
              </a:solidFill>
              <a:ea typeface="Verdana" pitchFamily="34" charset="0"/>
            </a:endParaRPr>
          </a:p>
          <a:p>
            <a:pPr marL="456724" indent="-456724">
              <a:lnSpc>
                <a:spcPct val="100000"/>
              </a:lnSpc>
              <a:spcAft>
                <a:spcPts val="0"/>
              </a:spcAft>
              <a:buFont typeface="Arial" panose="020B0604020202020204" pitchFamily="34" charset="0"/>
              <a:buChar char="•"/>
            </a:pPr>
            <a:r>
              <a:rPr lang="en-US" sz="2400" i="1" kern="0" dirty="0">
                <a:solidFill>
                  <a:srgbClr val="002060"/>
                </a:solidFill>
                <a:latin typeface="Trebuchet MS"/>
              </a:rPr>
              <a:t>Key Dates and Planning</a:t>
            </a:r>
          </a:p>
        </p:txBody>
      </p:sp>
      <p:sp>
        <p:nvSpPr>
          <p:cNvPr id="19" name="Title 7"/>
          <p:cNvSpPr txBox="1">
            <a:spLocks/>
          </p:cNvSpPr>
          <p:nvPr/>
        </p:nvSpPr>
        <p:spPr>
          <a:xfrm>
            <a:off x="3810000" y="1694602"/>
            <a:ext cx="4692624" cy="119551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kern="0" dirty="0">
              <a:solidFill>
                <a:schemeClr val="bg1"/>
              </a:solidFill>
              <a:latin typeface="Trebuchet MS" panose="020B0603020202020204" pitchFamily="34" charset="0"/>
            </a:endParaRPr>
          </a:p>
        </p:txBody>
      </p:sp>
      <p:sp>
        <p:nvSpPr>
          <p:cNvPr id="20" name="TextBox 19"/>
          <p:cNvSpPr txBox="1"/>
          <p:nvPr/>
        </p:nvSpPr>
        <p:spPr>
          <a:xfrm>
            <a:off x="3832538" y="3308365"/>
            <a:ext cx="5486400" cy="1314206"/>
          </a:xfrm>
          <a:prstGeom prst="rect">
            <a:avLst/>
          </a:prstGeom>
          <a:noFill/>
        </p:spPr>
        <p:txBody>
          <a:bodyPr wrap="square" lIns="91440" tIns="45720" rIns="91440" bIns="45720" rtlCol="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342892" indent="-342892">
              <a:buFont typeface="Arial" panose="020B0604020202020204" pitchFamily="34" charset="0"/>
              <a:buChar char="•"/>
            </a:pPr>
            <a:r>
              <a:rPr lang="en-US" sz="2000" dirty="0">
                <a:solidFill>
                  <a:schemeClr val="bg1"/>
                </a:solidFill>
                <a:latin typeface="Trebuchet MS "/>
                <a:cs typeface="Segoe UI Semilight"/>
              </a:rPr>
              <a:t>Nominal Roll due date for 2025-2026: </a:t>
            </a:r>
            <a:br>
              <a:rPr lang="en-US" sz="2000" dirty="0">
                <a:latin typeface="Trebuchet MS "/>
                <a:cs typeface="Segoe UI Semilight" panose="020B0402040204020203" pitchFamily="34" charset="0"/>
              </a:rPr>
            </a:br>
            <a:r>
              <a:rPr lang="en-US" sz="2000" b="1" dirty="0">
                <a:solidFill>
                  <a:schemeClr val="bg1"/>
                </a:solidFill>
                <a:latin typeface="Trebuchet MS "/>
                <a:cs typeface="Segoe UI Semilight"/>
              </a:rPr>
              <a:t>October 15, 2025</a:t>
            </a:r>
          </a:p>
          <a:p>
            <a:pPr marL="285743" indent="-285743">
              <a:buFont typeface="Arial" panose="020B0604020202020204" pitchFamily="34" charset="0"/>
              <a:buChar char="•"/>
            </a:pPr>
            <a:r>
              <a:rPr lang="en-US" sz="2000" dirty="0">
                <a:solidFill>
                  <a:schemeClr val="bg1"/>
                </a:solidFill>
                <a:latin typeface="Trebuchet MS "/>
                <a:cs typeface="Segoe UI Semilight" panose="020B0402040204020203" pitchFamily="34" charset="0"/>
              </a:rPr>
              <a:t>Contact ISC BC Education at BCEducation@sac-isc.gc.ca</a:t>
            </a:r>
            <a:endParaRPr lang="en-US" sz="2000" kern="0" dirty="0">
              <a:solidFill>
                <a:schemeClr val="bg1"/>
              </a:solidFill>
              <a:latin typeface="Trebuchet MS "/>
              <a:cs typeface="Segoe UI Semilight" panose="020B0402040204020203" pitchFamily="34" charset="0"/>
            </a:endParaRPr>
          </a:p>
        </p:txBody>
      </p:sp>
      <p:sp>
        <p:nvSpPr>
          <p:cNvPr id="3" name="Rectangle 2"/>
          <p:cNvSpPr/>
          <p:nvPr/>
        </p:nvSpPr>
        <p:spPr>
          <a:xfrm>
            <a:off x="960140" y="1618340"/>
            <a:ext cx="2238503" cy="341632"/>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kern="0" dirty="0">
                <a:solidFill>
                  <a:srgbClr val="FF7D01"/>
                </a:solidFill>
                <a:latin typeface="Trebuchet MS" panose="020B0603020202020204" pitchFamily="34" charset="0"/>
              </a:rPr>
              <a:t>………………………………</a:t>
            </a:r>
          </a:p>
        </p:txBody>
      </p:sp>
      <p:grpSp>
        <p:nvGrpSpPr>
          <p:cNvPr id="5" name="Group 4">
            <a:extLst>
              <a:ext uri="{FF2B5EF4-FFF2-40B4-BE49-F238E27FC236}">
                <a16:creationId xmlns:a16="http://schemas.microsoft.com/office/drawing/2014/main" id="{E9A540E6-DDF5-89E9-C461-A17C548B3131}"/>
              </a:ext>
            </a:extLst>
          </p:cNvPr>
          <p:cNvGrpSpPr/>
          <p:nvPr/>
        </p:nvGrpSpPr>
        <p:grpSpPr>
          <a:xfrm>
            <a:off x="-343649" y="-831808"/>
            <a:ext cx="2181603" cy="3644389"/>
            <a:chOff x="-343649" y="-831809"/>
            <a:chExt cx="2181603" cy="3644389"/>
          </a:xfrm>
        </p:grpSpPr>
        <p:sp>
          <p:nvSpPr>
            <p:cNvPr id="8" name="Right Triangle 7">
              <a:extLst>
                <a:ext uri="{FF2B5EF4-FFF2-40B4-BE49-F238E27FC236}">
                  <a16:creationId xmlns:a16="http://schemas.microsoft.com/office/drawing/2014/main" id="{6AB8CAF7-978B-299F-53D6-F810EBF46D80}"/>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9" name="Right Triangle 8">
              <a:extLst>
                <a:ext uri="{FF2B5EF4-FFF2-40B4-BE49-F238E27FC236}">
                  <a16:creationId xmlns:a16="http://schemas.microsoft.com/office/drawing/2014/main" id="{6CF3F93C-0ACA-FF5C-4D07-E2DB89210A2D}"/>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1" name="Right Triangle 10">
              <a:extLst>
                <a:ext uri="{FF2B5EF4-FFF2-40B4-BE49-F238E27FC236}">
                  <a16:creationId xmlns:a16="http://schemas.microsoft.com/office/drawing/2014/main" id="{926610FF-526A-E3AB-A9F1-53AB4B354CA5}"/>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6" name="Slide Number Placeholder 5">
            <a:extLst>
              <a:ext uri="{FF2B5EF4-FFF2-40B4-BE49-F238E27FC236}">
                <a16:creationId xmlns:a16="http://schemas.microsoft.com/office/drawing/2014/main" id="{BDA97534-D6C5-E8D0-79BB-45A95AB8CE81}"/>
              </a:ext>
            </a:extLst>
          </p:cNvPr>
          <p:cNvSpPr>
            <a:spLocks noGrp="1"/>
          </p:cNvSpPr>
          <p:nvPr>
            <p:ph type="sldNum" sz="quarter" idx="4"/>
          </p:nvPr>
        </p:nvSpPr>
        <p:spPr/>
        <p:txBody>
          <a:bodyPr/>
          <a:lstStyle/>
          <a:p>
            <a:pPr>
              <a:defRPr/>
            </a:pPr>
            <a:fld id="{E00B6E52-F07A-44C8-B7AE-D6EEC3D50429}" type="slidenum">
              <a:rPr lang="en-CA" smtClean="0"/>
              <a:pPr>
                <a:defRPr/>
              </a:pPr>
              <a:t>6</a:t>
            </a:fld>
            <a:endParaRPr lang="en-CA" dirty="0"/>
          </a:p>
        </p:txBody>
      </p:sp>
    </p:spTree>
    <p:extLst>
      <p:ext uri="{BB962C8B-B14F-4D97-AF65-F5344CB8AC3E}">
        <p14:creationId xmlns:p14="http://schemas.microsoft.com/office/powerpoint/2010/main" val="3660346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E61E3F-95E3-E703-45FA-613F886AB94B}"/>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6615DB69-9BAF-DE08-4738-BE8C0D5C0715}"/>
              </a:ext>
            </a:extLst>
          </p:cNvPr>
          <p:cNvSpPr txBox="1">
            <a:spLocks/>
          </p:cNvSpPr>
          <p:nvPr/>
        </p:nvSpPr>
        <p:spPr>
          <a:xfrm>
            <a:off x="2057401" y="861639"/>
            <a:ext cx="5714999" cy="832963"/>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sz="3000" kern="0" dirty="0">
              <a:solidFill>
                <a:srgbClr val="2F5496"/>
              </a:solidFill>
              <a:latin typeface="Trebuchet MS" panose="020B0603020202020204" pitchFamily="34" charset="0"/>
            </a:endParaRPr>
          </a:p>
        </p:txBody>
      </p:sp>
      <p:sp>
        <p:nvSpPr>
          <p:cNvPr id="13" name="Text Box 10">
            <a:extLst>
              <a:ext uri="{FF2B5EF4-FFF2-40B4-BE49-F238E27FC236}">
                <a16:creationId xmlns:a16="http://schemas.microsoft.com/office/drawing/2014/main" id="{3E85FA1D-65AB-0B47-15BF-0D9277C5A099}"/>
              </a:ext>
            </a:extLst>
          </p:cNvPr>
          <p:cNvSpPr txBox="1"/>
          <p:nvPr/>
        </p:nvSpPr>
        <p:spPr>
          <a:xfrm>
            <a:off x="2461260" y="666750"/>
            <a:ext cx="281940" cy="3276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spcBef>
                <a:spcPts val="300"/>
              </a:spcBef>
              <a:spcAft>
                <a:spcPts val="600"/>
              </a:spcAft>
            </a:pPr>
            <a:endParaRPr lang="en-US" sz="2500" dirty="0">
              <a:latin typeface="Arial" panose="020B0604020202020204" pitchFamily="34" charset="0"/>
              <a:ea typeface="Times New Roman" panose="02020603050405020304" pitchFamily="18" charset="0"/>
              <a:cs typeface="Times New Roman" panose="02020603050405020304" pitchFamily="18" charset="0"/>
            </a:endParaRPr>
          </a:p>
        </p:txBody>
      </p:sp>
      <p:sp>
        <p:nvSpPr>
          <p:cNvPr id="15" name="Rectangle: Rounded Corners 14">
            <a:extLst>
              <a:ext uri="{FF2B5EF4-FFF2-40B4-BE49-F238E27FC236}">
                <a16:creationId xmlns:a16="http://schemas.microsoft.com/office/drawing/2014/main" id="{88DE3C6F-5F05-9EB1-37BB-14378505150B}"/>
              </a:ext>
            </a:extLst>
          </p:cNvPr>
          <p:cNvSpPr/>
          <p:nvPr/>
        </p:nvSpPr>
        <p:spPr bwMode="auto">
          <a:xfrm>
            <a:off x="194140" y="164592"/>
            <a:ext cx="8686800" cy="685800"/>
          </a:xfrm>
          <a:prstGeom prst="roundRect">
            <a:avLst/>
          </a:prstGeom>
          <a:solidFill>
            <a:srgbClr val="2F5496"/>
          </a:solidFill>
          <a:ln w="3175"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eaLnBrk="0" hangingPunct="0">
              <a:lnSpc>
                <a:spcPct val="100000"/>
              </a:lnSpc>
              <a:spcAft>
                <a:spcPct val="0"/>
              </a:spcAft>
              <a:defRPr/>
            </a:pPr>
            <a:r>
              <a:rPr lang="en-US" sz="3000" b="1" kern="0" dirty="0">
                <a:solidFill>
                  <a:srgbClr val="FFFFFF"/>
                </a:solidFill>
                <a:latin typeface="Trebuchet MS" panose="020B0603020202020204" pitchFamily="34" charset="0"/>
                <a:ea typeface="Tahoma" panose="020B0604030504040204" pitchFamily="34" charset="0"/>
                <a:cs typeface="Tahoma" panose="020B0604030504040204" pitchFamily="34" charset="0"/>
              </a:rPr>
              <a:t>ADULT EDUCATION PROGRAMS</a:t>
            </a:r>
          </a:p>
        </p:txBody>
      </p:sp>
      <p:grpSp>
        <p:nvGrpSpPr>
          <p:cNvPr id="3" name="Group 2">
            <a:extLst>
              <a:ext uri="{FF2B5EF4-FFF2-40B4-BE49-F238E27FC236}">
                <a16:creationId xmlns:a16="http://schemas.microsoft.com/office/drawing/2014/main" id="{8C51C678-F2EF-91D2-DAF1-5752A2471E15}"/>
              </a:ext>
            </a:extLst>
          </p:cNvPr>
          <p:cNvGrpSpPr/>
          <p:nvPr/>
        </p:nvGrpSpPr>
        <p:grpSpPr>
          <a:xfrm>
            <a:off x="7558088" y="3048776"/>
            <a:ext cx="1807338" cy="2574384"/>
            <a:chOff x="7130114" y="2254720"/>
            <a:chExt cx="2299605" cy="3275572"/>
          </a:xfrm>
        </p:grpSpPr>
        <p:sp>
          <p:nvSpPr>
            <p:cNvPr id="6" name="Right Triangle 5">
              <a:extLst>
                <a:ext uri="{FF2B5EF4-FFF2-40B4-BE49-F238E27FC236}">
                  <a16:creationId xmlns:a16="http://schemas.microsoft.com/office/drawing/2014/main" id="{67F6AF7B-8077-0487-5150-F2FFC080565A}"/>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7" name="Right Triangle 6">
              <a:extLst>
                <a:ext uri="{FF2B5EF4-FFF2-40B4-BE49-F238E27FC236}">
                  <a16:creationId xmlns:a16="http://schemas.microsoft.com/office/drawing/2014/main" id="{6DAE8439-7645-5BC8-D238-41CAD92217C1}"/>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1" name="Right Triangle 10">
              <a:extLst>
                <a:ext uri="{FF2B5EF4-FFF2-40B4-BE49-F238E27FC236}">
                  <a16:creationId xmlns:a16="http://schemas.microsoft.com/office/drawing/2014/main" id="{0C5D0DA9-CDBC-88EB-B594-250F2D9415D0}"/>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4" name="Slide Number Placeholder 3">
            <a:extLst>
              <a:ext uri="{FF2B5EF4-FFF2-40B4-BE49-F238E27FC236}">
                <a16:creationId xmlns:a16="http://schemas.microsoft.com/office/drawing/2014/main" id="{00580608-DC46-6894-1E71-4B412731170A}"/>
              </a:ext>
            </a:extLst>
          </p:cNvPr>
          <p:cNvSpPr>
            <a:spLocks noGrp="1"/>
          </p:cNvSpPr>
          <p:nvPr>
            <p:ph type="sldNum" sz="quarter" idx="4"/>
          </p:nvPr>
        </p:nvSpPr>
        <p:spPr/>
        <p:txBody>
          <a:bodyPr/>
          <a:lstStyle/>
          <a:p>
            <a:pPr>
              <a:defRPr/>
            </a:pPr>
            <a:fld id="{E00B6E52-F07A-44C8-B7AE-D6EEC3D50429}" type="slidenum">
              <a:rPr lang="en-CA" smtClean="0"/>
              <a:pPr>
                <a:defRPr/>
              </a:pPr>
              <a:t>60</a:t>
            </a:fld>
            <a:endParaRPr lang="en-CA" dirty="0"/>
          </a:p>
        </p:txBody>
      </p:sp>
      <p:sp>
        <p:nvSpPr>
          <p:cNvPr id="5" name="TextBox 4">
            <a:extLst>
              <a:ext uri="{FF2B5EF4-FFF2-40B4-BE49-F238E27FC236}">
                <a16:creationId xmlns:a16="http://schemas.microsoft.com/office/drawing/2014/main" id="{4952780D-7666-9368-4994-05008ED45CDB}"/>
              </a:ext>
            </a:extLst>
          </p:cNvPr>
          <p:cNvSpPr txBox="1"/>
          <p:nvPr/>
        </p:nvSpPr>
        <p:spPr>
          <a:xfrm>
            <a:off x="-151940" y="1008750"/>
            <a:ext cx="9447878" cy="563231"/>
          </a:xfrm>
          <a:prstGeom prst="rect">
            <a:avLst/>
          </a:prstGeom>
          <a:noFill/>
        </p:spPr>
        <p:txBody>
          <a:bodyPr wrap="square">
            <a:spAutoFit/>
          </a:bodyPr>
          <a:lstStyle/>
          <a:p>
            <a:pPr algn="ctr"/>
            <a:r>
              <a:rPr lang="en-US" sz="1700" b="1" dirty="0">
                <a:latin typeface="+mj-lt"/>
              </a:rPr>
              <a:t>Key reminders </a:t>
            </a:r>
            <a:r>
              <a:rPr lang="en-US" sz="1700" dirty="0">
                <a:latin typeface="+mj-lt"/>
              </a:rPr>
              <a:t>for First Nations who are approved by ISC to operate an Adult Education Program in community (on-reserve) and report those students on the Nominal Roll </a:t>
            </a:r>
          </a:p>
        </p:txBody>
      </p:sp>
      <p:cxnSp>
        <p:nvCxnSpPr>
          <p:cNvPr id="9" name="Straight Connector 8">
            <a:extLst>
              <a:ext uri="{FF2B5EF4-FFF2-40B4-BE49-F238E27FC236}">
                <a16:creationId xmlns:a16="http://schemas.microsoft.com/office/drawing/2014/main" id="{B00F1EBE-2E57-4BEA-E148-3EF2BECC943B}"/>
              </a:ext>
            </a:extLst>
          </p:cNvPr>
          <p:cNvCxnSpPr>
            <a:cxnSpLocks/>
          </p:cNvCxnSpPr>
          <p:nvPr/>
        </p:nvCxnSpPr>
        <p:spPr bwMode="auto">
          <a:xfrm flipH="1">
            <a:off x="4571999" y="1694602"/>
            <a:ext cx="1" cy="2781640"/>
          </a:xfrm>
          <a:prstGeom prst="line">
            <a:avLst/>
          </a:prstGeom>
          <a:solidFill>
            <a:srgbClr val="E5E5CC"/>
          </a:solidFill>
          <a:ln w="25400" cap="flat" cmpd="sng" algn="ctr">
            <a:solidFill>
              <a:schemeClr val="bg2">
                <a:lumMod val="40000"/>
                <a:lumOff val="60000"/>
              </a:schemeClr>
            </a:solidFill>
            <a:prstDash val="solid"/>
            <a:round/>
            <a:headEnd type="none" w="med" len="med"/>
            <a:tailEnd type="none" w="med" len="med"/>
          </a:ln>
          <a:effectLst/>
        </p:spPr>
      </p:cxnSp>
      <p:cxnSp>
        <p:nvCxnSpPr>
          <p:cNvPr id="17" name="Straight Connector 16">
            <a:extLst>
              <a:ext uri="{FF2B5EF4-FFF2-40B4-BE49-F238E27FC236}">
                <a16:creationId xmlns:a16="http://schemas.microsoft.com/office/drawing/2014/main" id="{C19A4027-E67A-03F6-37DF-C3344ABEB361}"/>
              </a:ext>
            </a:extLst>
          </p:cNvPr>
          <p:cNvCxnSpPr/>
          <p:nvPr/>
        </p:nvCxnSpPr>
        <p:spPr bwMode="auto">
          <a:xfrm flipH="1">
            <a:off x="529936" y="3048776"/>
            <a:ext cx="7710055" cy="0"/>
          </a:xfrm>
          <a:prstGeom prst="line">
            <a:avLst/>
          </a:prstGeom>
          <a:solidFill>
            <a:srgbClr val="E5E5CC"/>
          </a:solidFill>
          <a:ln w="25400" cap="flat" cmpd="sng" algn="ctr">
            <a:solidFill>
              <a:schemeClr val="bg2">
                <a:lumMod val="40000"/>
                <a:lumOff val="60000"/>
              </a:schemeClr>
            </a:solidFill>
            <a:prstDash val="solid"/>
            <a:round/>
            <a:headEnd type="none" w="med" len="med"/>
            <a:tailEnd type="none" w="med" len="med"/>
          </a:ln>
          <a:effectLst/>
        </p:spPr>
      </p:cxnSp>
      <p:pic>
        <p:nvPicPr>
          <p:cNvPr id="22" name="Graphic 21" descr="Checklist with solid fill">
            <a:extLst>
              <a:ext uri="{FF2B5EF4-FFF2-40B4-BE49-F238E27FC236}">
                <a16:creationId xmlns:a16="http://schemas.microsoft.com/office/drawing/2014/main" id="{25C6670A-00F3-6656-CFAB-A8DFB563279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5037" y="1860698"/>
            <a:ext cx="820883" cy="820883"/>
          </a:xfrm>
          <a:prstGeom prst="rect">
            <a:avLst/>
          </a:prstGeom>
        </p:spPr>
      </p:pic>
      <p:pic>
        <p:nvPicPr>
          <p:cNvPr id="24" name="Graphic 23" descr="Daily calendar with solid fill">
            <a:extLst>
              <a:ext uri="{FF2B5EF4-FFF2-40B4-BE49-F238E27FC236}">
                <a16:creationId xmlns:a16="http://schemas.microsoft.com/office/drawing/2014/main" id="{F4150631-D75E-DF58-8985-BD8C64ACEB0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23500" y="1799467"/>
            <a:ext cx="820883" cy="820883"/>
          </a:xfrm>
          <a:prstGeom prst="rect">
            <a:avLst/>
          </a:prstGeom>
        </p:spPr>
      </p:pic>
      <p:pic>
        <p:nvPicPr>
          <p:cNvPr id="26" name="Graphic 25" descr="Envelope with solid fill">
            <a:extLst>
              <a:ext uri="{FF2B5EF4-FFF2-40B4-BE49-F238E27FC236}">
                <a16:creationId xmlns:a16="http://schemas.microsoft.com/office/drawing/2014/main" id="{86ED8489-6B97-BB91-D810-2AC42C2DCCB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723500" y="3391268"/>
            <a:ext cx="820883" cy="820883"/>
          </a:xfrm>
          <a:prstGeom prst="rect">
            <a:avLst/>
          </a:prstGeom>
        </p:spPr>
      </p:pic>
      <p:sp>
        <p:nvSpPr>
          <p:cNvPr id="29" name="TextBox 28">
            <a:extLst>
              <a:ext uri="{FF2B5EF4-FFF2-40B4-BE49-F238E27FC236}">
                <a16:creationId xmlns:a16="http://schemas.microsoft.com/office/drawing/2014/main" id="{5DE99745-767B-A1ED-1B0F-1D521CAD1D1E}"/>
              </a:ext>
            </a:extLst>
          </p:cNvPr>
          <p:cNvSpPr txBox="1"/>
          <p:nvPr/>
        </p:nvSpPr>
        <p:spPr>
          <a:xfrm>
            <a:off x="1544517" y="1794689"/>
            <a:ext cx="2993023" cy="978729"/>
          </a:xfrm>
          <a:prstGeom prst="rect">
            <a:avLst/>
          </a:prstGeom>
          <a:noFill/>
        </p:spPr>
        <p:txBody>
          <a:bodyPr wrap="square" rtlCol="0">
            <a:spAutoFit/>
          </a:bodyPr>
          <a:lstStyle/>
          <a:p>
            <a:r>
              <a:rPr lang="en-US" sz="1600" dirty="0">
                <a:latin typeface="Trebuchet MS" panose="020B0603020202020204" pitchFamily="34" charset="0"/>
              </a:rPr>
              <a:t>Adult students can only be funded for certain courses, dependent on if they are graduated or ungraduated</a:t>
            </a:r>
          </a:p>
        </p:txBody>
      </p:sp>
      <p:sp>
        <p:nvSpPr>
          <p:cNvPr id="30" name="TextBox 29">
            <a:extLst>
              <a:ext uri="{FF2B5EF4-FFF2-40B4-BE49-F238E27FC236}">
                <a16:creationId xmlns:a16="http://schemas.microsoft.com/office/drawing/2014/main" id="{36A04411-76A6-7379-8DB9-DE5996CA86C6}"/>
              </a:ext>
            </a:extLst>
          </p:cNvPr>
          <p:cNvSpPr txBox="1"/>
          <p:nvPr/>
        </p:nvSpPr>
        <p:spPr>
          <a:xfrm>
            <a:off x="1509057" y="3312344"/>
            <a:ext cx="2993023" cy="1200329"/>
          </a:xfrm>
          <a:prstGeom prst="rect">
            <a:avLst/>
          </a:prstGeom>
          <a:noFill/>
        </p:spPr>
        <p:txBody>
          <a:bodyPr wrap="square" rtlCol="0">
            <a:spAutoFit/>
          </a:bodyPr>
          <a:lstStyle/>
          <a:p>
            <a:r>
              <a:rPr lang="en-US" sz="1600" dirty="0">
                <a:latin typeface="Trebuchet MS" panose="020B0603020202020204" pitchFamily="34" charset="0"/>
              </a:rPr>
              <a:t>FTE values should reflect the number of eligible courses they are taking, their learning level, and if they are graduated or ungraduated</a:t>
            </a:r>
          </a:p>
        </p:txBody>
      </p:sp>
      <p:sp>
        <p:nvSpPr>
          <p:cNvPr id="31" name="TextBox 30">
            <a:extLst>
              <a:ext uri="{FF2B5EF4-FFF2-40B4-BE49-F238E27FC236}">
                <a16:creationId xmlns:a16="http://schemas.microsoft.com/office/drawing/2014/main" id="{8F4CB8A7-E1C9-2137-4799-AD0134031F98}"/>
              </a:ext>
            </a:extLst>
          </p:cNvPr>
          <p:cNvSpPr txBox="1"/>
          <p:nvPr/>
        </p:nvSpPr>
        <p:spPr>
          <a:xfrm>
            <a:off x="5621040" y="3312344"/>
            <a:ext cx="2993023" cy="1200329"/>
          </a:xfrm>
          <a:prstGeom prst="rect">
            <a:avLst/>
          </a:prstGeom>
          <a:noFill/>
        </p:spPr>
        <p:txBody>
          <a:bodyPr wrap="square" rtlCol="0">
            <a:spAutoFit/>
          </a:bodyPr>
          <a:lstStyle/>
          <a:p>
            <a:r>
              <a:rPr lang="en-US" sz="1600" dirty="0">
                <a:latin typeface="Trebuchet MS" panose="020B0603020202020204" pitchFamily="34" charset="0"/>
              </a:rPr>
              <a:t>ISC-approved Adult Education Programs are intended for students aged </a:t>
            </a:r>
            <a:r>
              <a:rPr lang="en-US" sz="1600" b="1" dirty="0">
                <a:latin typeface="Trebuchet MS" panose="020B0603020202020204" pitchFamily="34" charset="0"/>
              </a:rPr>
              <a:t>18 or older</a:t>
            </a:r>
            <a:r>
              <a:rPr lang="en-US" sz="1600" dirty="0">
                <a:latin typeface="Trebuchet MS" panose="020B0603020202020204" pitchFamily="34" charset="0"/>
              </a:rPr>
              <a:t>. Contact ISC staff before enrolling students under 18.</a:t>
            </a:r>
          </a:p>
        </p:txBody>
      </p:sp>
      <p:sp>
        <p:nvSpPr>
          <p:cNvPr id="32" name="TextBox 31">
            <a:extLst>
              <a:ext uri="{FF2B5EF4-FFF2-40B4-BE49-F238E27FC236}">
                <a16:creationId xmlns:a16="http://schemas.microsoft.com/office/drawing/2014/main" id="{7C5BE5C8-CCBE-28DF-AB3C-1FB3944B5997}"/>
              </a:ext>
            </a:extLst>
          </p:cNvPr>
          <p:cNvSpPr txBox="1"/>
          <p:nvPr/>
        </p:nvSpPr>
        <p:spPr>
          <a:xfrm>
            <a:off x="5621039" y="1794690"/>
            <a:ext cx="2993023" cy="978729"/>
          </a:xfrm>
          <a:prstGeom prst="rect">
            <a:avLst/>
          </a:prstGeom>
          <a:noFill/>
        </p:spPr>
        <p:txBody>
          <a:bodyPr wrap="square" rtlCol="0">
            <a:spAutoFit/>
          </a:bodyPr>
          <a:lstStyle/>
          <a:p>
            <a:r>
              <a:rPr lang="en-US" sz="1600" dirty="0">
                <a:latin typeface="Trebuchet MS" panose="020B0603020202020204" pitchFamily="34" charset="0"/>
              </a:rPr>
              <a:t>Like all students, adult students must be enrolled by the Count Date to be included on the Nominal Roll</a:t>
            </a:r>
          </a:p>
        </p:txBody>
      </p:sp>
      <p:pic>
        <p:nvPicPr>
          <p:cNvPr id="34" name="Graphic 33" descr="Pie chart with solid fill">
            <a:extLst>
              <a:ext uri="{FF2B5EF4-FFF2-40B4-BE49-F238E27FC236}">
                <a16:creationId xmlns:a16="http://schemas.microsoft.com/office/drawing/2014/main" id="{B955F0F2-0355-A7D6-0735-42708472E0F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18257" y="3389191"/>
            <a:ext cx="822960" cy="822960"/>
          </a:xfrm>
          <a:prstGeom prst="rect">
            <a:avLst/>
          </a:prstGeom>
        </p:spPr>
      </p:pic>
    </p:spTree>
    <p:extLst>
      <p:ext uri="{BB962C8B-B14F-4D97-AF65-F5344CB8AC3E}">
        <p14:creationId xmlns:p14="http://schemas.microsoft.com/office/powerpoint/2010/main" val="2729608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10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1000"/>
                                        <p:tgtEl>
                                          <p:spTgt spid="3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1000"/>
                                        <p:tgtEl>
                                          <p:spTgt spid="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1000"/>
                                        <p:tgtEl>
                                          <p:spTgt spid="3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1000"/>
                                        <p:tgtEl>
                                          <p:spTgt spid="2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Table 36"/>
          <p:cNvGraphicFramePr>
            <a:graphicFrameLocks noGrp="1"/>
          </p:cNvGraphicFramePr>
          <p:nvPr>
            <p:extLst>
              <p:ext uri="{D42A27DB-BD31-4B8C-83A1-F6EECF244321}">
                <p14:modId xmlns:p14="http://schemas.microsoft.com/office/powerpoint/2010/main" val="3737229948"/>
              </p:ext>
            </p:extLst>
          </p:nvPr>
        </p:nvGraphicFramePr>
        <p:xfrm>
          <a:off x="1312768" y="1780303"/>
          <a:ext cx="6354504" cy="1761820"/>
        </p:xfrm>
        <a:graphic>
          <a:graphicData uri="http://schemas.openxmlformats.org/drawingml/2006/table">
            <a:tbl>
              <a:tblPr firstRow="1" firstCol="1" bandRow="1">
                <a:tableStyleId>{08FB837D-C827-4EFA-A057-4D05807E0F7C}</a:tableStyleId>
              </a:tblPr>
              <a:tblGrid>
                <a:gridCol w="3992242">
                  <a:extLst>
                    <a:ext uri="{9D8B030D-6E8A-4147-A177-3AD203B41FA5}">
                      <a16:colId xmlns:a16="http://schemas.microsoft.com/office/drawing/2014/main" val="3203697788"/>
                    </a:ext>
                  </a:extLst>
                </a:gridCol>
                <a:gridCol w="1260389">
                  <a:extLst>
                    <a:ext uri="{9D8B030D-6E8A-4147-A177-3AD203B41FA5}">
                      <a16:colId xmlns:a16="http://schemas.microsoft.com/office/drawing/2014/main" val="933663376"/>
                    </a:ext>
                  </a:extLst>
                </a:gridCol>
                <a:gridCol w="1101873">
                  <a:extLst>
                    <a:ext uri="{9D8B030D-6E8A-4147-A177-3AD203B41FA5}">
                      <a16:colId xmlns:a16="http://schemas.microsoft.com/office/drawing/2014/main" val="3275603592"/>
                    </a:ext>
                  </a:extLst>
                </a:gridCol>
              </a:tblGrid>
              <a:tr h="381769">
                <a:tc>
                  <a:txBody>
                    <a:bodyPr/>
                    <a:lstStyle/>
                    <a:p>
                      <a:pPr marL="0" marR="0" algn="ctr">
                        <a:spcBef>
                          <a:spcPts val="0"/>
                        </a:spcBef>
                        <a:spcAft>
                          <a:spcPts val="0"/>
                        </a:spcAft>
                      </a:pPr>
                      <a:r>
                        <a:rPr lang="en-US" sz="1100" b="1" dirty="0">
                          <a:solidFill>
                            <a:schemeClr val="bg1"/>
                          </a:solidFill>
                          <a:effectLst/>
                          <a:latin typeface="+mj-lt"/>
                          <a:cs typeface="Segoe UI Semilight" panose="020B0402040204020203" pitchFamily="34" charset="0"/>
                        </a:rPr>
                        <a:t> </a:t>
                      </a:r>
                      <a:endParaRPr lang="en-US" sz="1100" b="1" dirty="0">
                        <a:solidFill>
                          <a:schemeClr val="bg1"/>
                        </a:solidFill>
                        <a:effectLst/>
                        <a:latin typeface="+mj-lt"/>
                        <a:ea typeface="Calibri" panose="020F0502020204030204" pitchFamily="34" charset="0"/>
                        <a:cs typeface="Segoe UI Semilight" panose="020B0402040204020203" pitchFamily="34" charset="0"/>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2F5496"/>
                    </a:solidFill>
                  </a:tcPr>
                </a:tc>
                <a:tc>
                  <a:txBody>
                    <a:bodyPr/>
                    <a:lstStyle/>
                    <a:p>
                      <a:pPr marL="0" marR="0" algn="ctr">
                        <a:spcBef>
                          <a:spcPts val="0"/>
                        </a:spcBef>
                        <a:spcAft>
                          <a:spcPts val="0"/>
                        </a:spcAft>
                      </a:pPr>
                      <a:r>
                        <a:rPr lang="en-US" sz="1400" b="1" dirty="0">
                          <a:solidFill>
                            <a:schemeClr val="bg1"/>
                          </a:solidFill>
                          <a:effectLst/>
                          <a:latin typeface="+mj-lt"/>
                          <a:cs typeface="Segoe UI Semilight" panose="020B0402040204020203" pitchFamily="34" charset="0"/>
                        </a:rPr>
                        <a:t>PREVIOUS/</a:t>
                      </a:r>
                      <a:br>
                        <a:rPr lang="en-US" sz="1400" b="1" dirty="0">
                          <a:solidFill>
                            <a:schemeClr val="bg1"/>
                          </a:solidFill>
                          <a:effectLst/>
                          <a:latin typeface="+mj-lt"/>
                          <a:cs typeface="Segoe UI Semilight" panose="020B0402040204020203" pitchFamily="34" charset="0"/>
                        </a:rPr>
                      </a:br>
                      <a:r>
                        <a:rPr lang="en-US" sz="1400" b="1" dirty="0">
                          <a:solidFill>
                            <a:schemeClr val="bg1"/>
                          </a:solidFill>
                          <a:effectLst/>
                          <a:latin typeface="+mj-lt"/>
                          <a:cs typeface="Segoe UI Semilight" panose="020B0402040204020203" pitchFamily="34" charset="0"/>
                        </a:rPr>
                        <a:t>CURRENT</a:t>
                      </a:r>
                      <a:endParaRPr lang="en-US" sz="1400" b="1" dirty="0">
                        <a:solidFill>
                          <a:schemeClr val="bg1"/>
                        </a:solidFill>
                        <a:effectLst/>
                        <a:latin typeface="+mj-lt"/>
                        <a:ea typeface="Calibri" panose="020F0502020204030204" pitchFamily="34" charset="0"/>
                        <a:cs typeface="Segoe UI Semilight" panose="020B0402040204020203" pitchFamily="34" charset="0"/>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2F5496"/>
                    </a:solidFill>
                  </a:tcPr>
                </a:tc>
                <a:tc>
                  <a:txBody>
                    <a:bodyPr/>
                    <a:lstStyle/>
                    <a:p>
                      <a:pPr marL="0" marR="0" algn="ctr">
                        <a:spcBef>
                          <a:spcPts val="0"/>
                        </a:spcBef>
                        <a:spcAft>
                          <a:spcPts val="0"/>
                        </a:spcAft>
                      </a:pPr>
                      <a:r>
                        <a:rPr lang="en-US" sz="1600" b="1" dirty="0">
                          <a:solidFill>
                            <a:schemeClr val="bg1"/>
                          </a:solidFill>
                          <a:effectLst/>
                          <a:latin typeface="+mj-lt"/>
                          <a:cs typeface="Segoe UI Semilight" panose="020B0402040204020203" pitchFamily="34" charset="0"/>
                        </a:rPr>
                        <a:t>NEW</a:t>
                      </a:r>
                      <a:endParaRPr lang="en-US" sz="1600" b="1" dirty="0">
                        <a:solidFill>
                          <a:schemeClr val="bg1"/>
                        </a:solidFill>
                        <a:effectLst/>
                        <a:latin typeface="+mj-lt"/>
                        <a:ea typeface="Calibri" panose="020F0502020204030204" pitchFamily="34" charset="0"/>
                        <a:cs typeface="Segoe UI Semilight" panose="020B0402040204020203" pitchFamily="34" charset="0"/>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2F5496"/>
                    </a:solidFill>
                  </a:tcPr>
                </a:tc>
                <a:extLst>
                  <a:ext uri="{0D108BD9-81ED-4DB2-BD59-A6C34878D82A}">
                    <a16:rowId xmlns:a16="http://schemas.microsoft.com/office/drawing/2014/main" val="3897263949"/>
                  </a:ext>
                </a:extLst>
              </a:tr>
              <a:tr h="190885">
                <a:tc>
                  <a:txBody>
                    <a:bodyPr/>
                    <a:lstStyle/>
                    <a:p>
                      <a:pPr marL="0" marR="0">
                        <a:spcBef>
                          <a:spcPts val="0"/>
                        </a:spcBef>
                        <a:spcAft>
                          <a:spcPts val="0"/>
                        </a:spcAft>
                      </a:pPr>
                      <a:r>
                        <a:rPr lang="en-US" sz="1400" b="1" dirty="0">
                          <a:solidFill>
                            <a:schemeClr val="tx1"/>
                          </a:solidFill>
                          <a:effectLst/>
                          <a:latin typeface="+mj-lt"/>
                          <a:cs typeface="Segoe UI Semilight" panose="020B0402040204020203" pitchFamily="34" charset="0"/>
                        </a:rPr>
                        <a:t>Grades/Programs Offered</a:t>
                      </a:r>
                      <a:endParaRPr lang="en-US" sz="1400" b="1" dirty="0">
                        <a:solidFill>
                          <a:schemeClr val="tx1"/>
                        </a:solidFill>
                        <a:effectLst/>
                        <a:latin typeface="+mj-lt"/>
                        <a:ea typeface="Calibri" panose="020F0502020204030204" pitchFamily="34" charset="0"/>
                        <a:cs typeface="Segoe UI Semilight" panose="020B0402040204020203" pitchFamily="34" charset="0"/>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marL="0" marR="0">
                        <a:spcBef>
                          <a:spcPts val="0"/>
                        </a:spcBef>
                        <a:spcAft>
                          <a:spcPts val="0"/>
                        </a:spcAft>
                      </a:pPr>
                      <a:r>
                        <a:rPr lang="en-US" sz="1100" b="1" dirty="0">
                          <a:solidFill>
                            <a:schemeClr val="bg1"/>
                          </a:solidFill>
                          <a:effectLst/>
                          <a:latin typeface="Segoe UI Semilight" panose="020B0402040204020203" pitchFamily="34" charset="0"/>
                          <a:cs typeface="Segoe UI Semilight" panose="020B0402040204020203" pitchFamily="34" charset="0"/>
                        </a:rPr>
                        <a:t> </a:t>
                      </a:r>
                      <a:endParaRPr lang="en-US" sz="1100" b="1" dirty="0">
                        <a:solidFill>
                          <a:schemeClr val="bg1"/>
                        </a:solidFill>
                        <a:effectLst/>
                        <a:latin typeface="Segoe UI Semilight" panose="020B0402040204020203" pitchFamily="34" charset="0"/>
                        <a:ea typeface="Calibri" panose="020F0502020204030204" pitchFamily="34" charset="0"/>
                        <a:cs typeface="Segoe UI Semilight" panose="020B0402040204020203" pitchFamily="34" charset="0"/>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marL="0" marR="0">
                        <a:spcBef>
                          <a:spcPts val="0"/>
                        </a:spcBef>
                        <a:spcAft>
                          <a:spcPts val="0"/>
                        </a:spcAft>
                      </a:pPr>
                      <a:r>
                        <a:rPr lang="en-US" sz="1100" b="1" dirty="0">
                          <a:solidFill>
                            <a:schemeClr val="bg1"/>
                          </a:solidFill>
                          <a:effectLst/>
                          <a:latin typeface="Segoe UI Semilight" panose="020B0402040204020203" pitchFamily="34" charset="0"/>
                          <a:cs typeface="Segoe UI Semilight" panose="020B0402040204020203" pitchFamily="34" charset="0"/>
                        </a:rPr>
                        <a:t> </a:t>
                      </a:r>
                      <a:endParaRPr lang="en-US" sz="1100" b="1" dirty="0">
                        <a:solidFill>
                          <a:schemeClr val="bg1"/>
                        </a:solidFill>
                        <a:effectLst/>
                        <a:latin typeface="Segoe UI Semilight" panose="020B0402040204020203" pitchFamily="34" charset="0"/>
                        <a:ea typeface="Calibri" panose="020F0502020204030204" pitchFamily="34" charset="0"/>
                        <a:cs typeface="Segoe UI Semilight" panose="020B0402040204020203" pitchFamily="34" charset="0"/>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2152128093"/>
                  </a:ext>
                </a:extLst>
              </a:tr>
              <a:tr h="190885">
                <a:tc>
                  <a:txBody>
                    <a:bodyPr/>
                    <a:lstStyle/>
                    <a:p>
                      <a:pPr marL="0" marR="0">
                        <a:spcBef>
                          <a:spcPts val="0"/>
                        </a:spcBef>
                        <a:spcAft>
                          <a:spcPts val="0"/>
                        </a:spcAft>
                      </a:pPr>
                      <a:r>
                        <a:rPr lang="en-US" sz="1400" b="1" dirty="0">
                          <a:solidFill>
                            <a:schemeClr val="tx1"/>
                          </a:solidFill>
                          <a:effectLst/>
                          <a:latin typeface="+mj-lt"/>
                          <a:cs typeface="Segoe UI Semilight" panose="020B0402040204020203" pitchFamily="34" charset="0"/>
                        </a:rPr>
                        <a:t>“School” Name</a:t>
                      </a:r>
                      <a:endParaRPr lang="en-US" sz="1400" b="1" dirty="0">
                        <a:solidFill>
                          <a:schemeClr val="tx1"/>
                        </a:solidFill>
                        <a:effectLst/>
                        <a:latin typeface="+mj-lt"/>
                        <a:ea typeface="Calibri" panose="020F0502020204030204" pitchFamily="34" charset="0"/>
                        <a:cs typeface="Segoe UI Semilight" panose="020B0402040204020203" pitchFamily="34" charset="0"/>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100" b="1" dirty="0">
                          <a:solidFill>
                            <a:schemeClr val="bg1"/>
                          </a:solidFill>
                          <a:effectLst/>
                          <a:latin typeface="Segoe UI Semilight" panose="020B0402040204020203" pitchFamily="34" charset="0"/>
                          <a:cs typeface="Segoe UI Semilight" panose="020B0402040204020203" pitchFamily="34" charset="0"/>
                        </a:rPr>
                        <a:t> </a:t>
                      </a:r>
                      <a:endParaRPr lang="en-US" sz="1100" b="1" dirty="0">
                        <a:solidFill>
                          <a:schemeClr val="bg1"/>
                        </a:solidFill>
                        <a:effectLst/>
                        <a:latin typeface="Segoe UI Semilight" panose="020B0402040204020203" pitchFamily="34" charset="0"/>
                        <a:ea typeface="Calibri" panose="020F0502020204030204" pitchFamily="34" charset="0"/>
                        <a:cs typeface="Segoe UI Semilight" panose="020B0402040204020203" pitchFamily="34" charset="0"/>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100" b="1" dirty="0">
                          <a:solidFill>
                            <a:schemeClr val="bg1"/>
                          </a:solidFill>
                          <a:effectLst/>
                          <a:latin typeface="Segoe UI Semilight" panose="020B0402040204020203" pitchFamily="34" charset="0"/>
                          <a:cs typeface="Segoe UI Semilight" panose="020B0402040204020203" pitchFamily="34" charset="0"/>
                        </a:rPr>
                        <a:t> </a:t>
                      </a:r>
                      <a:endParaRPr lang="en-US" sz="1100" b="1" dirty="0">
                        <a:solidFill>
                          <a:schemeClr val="bg1"/>
                        </a:solidFill>
                        <a:effectLst/>
                        <a:latin typeface="Segoe UI Semilight" panose="020B0402040204020203" pitchFamily="34" charset="0"/>
                        <a:ea typeface="Calibri" panose="020F0502020204030204" pitchFamily="34" charset="0"/>
                        <a:cs typeface="Segoe UI Semilight" panose="020B0402040204020203" pitchFamily="34" charset="0"/>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67228465"/>
                  </a:ext>
                </a:extLst>
              </a:tr>
              <a:tr h="495910">
                <a:tc>
                  <a:txBody>
                    <a:bodyPr/>
                    <a:lstStyle/>
                    <a:p>
                      <a:pPr marL="0" marR="0">
                        <a:spcBef>
                          <a:spcPts val="0"/>
                        </a:spcBef>
                        <a:spcAft>
                          <a:spcPts val="0"/>
                        </a:spcAft>
                      </a:pPr>
                      <a:r>
                        <a:rPr lang="en-US" sz="1400" b="1" dirty="0">
                          <a:solidFill>
                            <a:schemeClr val="tx1"/>
                          </a:solidFill>
                          <a:effectLst/>
                          <a:latin typeface="+mj-lt"/>
                          <a:cs typeface="Segoe UI Semilight" panose="020B0402040204020203" pitchFamily="34" charset="0"/>
                        </a:rPr>
                        <a:t>Address</a:t>
                      </a:r>
                      <a:r>
                        <a:rPr lang="en-US" sz="1500" b="1" dirty="0">
                          <a:solidFill>
                            <a:schemeClr val="tx1"/>
                          </a:solidFill>
                          <a:effectLst/>
                          <a:latin typeface="+mj-lt"/>
                          <a:cs typeface="Segoe UI Semilight" panose="020B0402040204020203" pitchFamily="34" charset="0"/>
                        </a:rPr>
                        <a:t> </a:t>
                      </a:r>
                    </a:p>
                    <a:p>
                      <a:pPr marL="0" marR="0">
                        <a:spcBef>
                          <a:spcPts val="0"/>
                        </a:spcBef>
                        <a:spcAft>
                          <a:spcPts val="0"/>
                        </a:spcAft>
                      </a:pPr>
                      <a:r>
                        <a:rPr lang="en-US" sz="1400" b="1" dirty="0">
                          <a:solidFill>
                            <a:schemeClr val="tx1"/>
                          </a:solidFill>
                          <a:effectLst/>
                          <a:latin typeface="+mj-lt"/>
                          <a:cs typeface="Segoe UI Semilight" panose="020B0402040204020203" pitchFamily="34" charset="0"/>
                        </a:rPr>
                        <a:t>(physical location as well as mailing address)</a:t>
                      </a:r>
                      <a:endParaRPr lang="en-US" sz="1400" b="1" dirty="0">
                        <a:solidFill>
                          <a:schemeClr val="tx1"/>
                        </a:solidFill>
                        <a:effectLst/>
                        <a:latin typeface="+mj-lt"/>
                        <a:ea typeface="Calibri" panose="020F0502020204030204" pitchFamily="34" charset="0"/>
                        <a:cs typeface="Segoe UI Semilight" panose="020B0402040204020203" pitchFamily="34" charset="0"/>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marL="0" marR="0">
                        <a:spcBef>
                          <a:spcPts val="0"/>
                        </a:spcBef>
                        <a:spcAft>
                          <a:spcPts val="0"/>
                        </a:spcAft>
                      </a:pPr>
                      <a:r>
                        <a:rPr lang="en-US" sz="1100" b="1" dirty="0">
                          <a:solidFill>
                            <a:schemeClr val="bg1"/>
                          </a:solidFill>
                          <a:effectLst/>
                          <a:latin typeface="Segoe UI Semilight" panose="020B0402040204020203" pitchFamily="34" charset="0"/>
                          <a:cs typeface="Segoe UI Semilight" panose="020B0402040204020203" pitchFamily="34" charset="0"/>
                        </a:rPr>
                        <a:t> </a:t>
                      </a:r>
                      <a:endParaRPr lang="en-US" sz="1100" b="1" dirty="0">
                        <a:solidFill>
                          <a:schemeClr val="bg1"/>
                        </a:solidFill>
                        <a:effectLst/>
                        <a:latin typeface="Segoe UI Semilight" panose="020B0402040204020203" pitchFamily="34" charset="0"/>
                        <a:ea typeface="Calibri" panose="020F0502020204030204" pitchFamily="34" charset="0"/>
                        <a:cs typeface="Segoe UI Semilight" panose="020B0402040204020203" pitchFamily="34" charset="0"/>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marL="0" marR="0">
                        <a:spcBef>
                          <a:spcPts val="0"/>
                        </a:spcBef>
                        <a:spcAft>
                          <a:spcPts val="0"/>
                        </a:spcAft>
                      </a:pPr>
                      <a:r>
                        <a:rPr lang="en-US" sz="1100" b="1" dirty="0">
                          <a:solidFill>
                            <a:schemeClr val="bg1"/>
                          </a:solidFill>
                          <a:effectLst/>
                          <a:latin typeface="Segoe UI Semilight" panose="020B0402040204020203" pitchFamily="34" charset="0"/>
                          <a:cs typeface="Segoe UI Semilight" panose="020B0402040204020203" pitchFamily="34" charset="0"/>
                        </a:rPr>
                        <a:t> </a:t>
                      </a:r>
                      <a:endParaRPr lang="en-US" sz="1100" b="1" dirty="0">
                        <a:solidFill>
                          <a:schemeClr val="bg1"/>
                        </a:solidFill>
                        <a:effectLst/>
                        <a:latin typeface="Segoe UI Semilight" panose="020B0402040204020203" pitchFamily="34" charset="0"/>
                        <a:ea typeface="Calibri" panose="020F0502020204030204" pitchFamily="34" charset="0"/>
                        <a:cs typeface="Segoe UI Semilight" panose="020B0402040204020203" pitchFamily="34" charset="0"/>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1332233814"/>
                  </a:ext>
                </a:extLst>
              </a:tr>
              <a:tr h="412470">
                <a:tc>
                  <a:txBody>
                    <a:bodyPr/>
                    <a:lstStyle/>
                    <a:p>
                      <a:pPr marL="0" marR="0">
                        <a:spcBef>
                          <a:spcPts val="0"/>
                        </a:spcBef>
                        <a:spcAft>
                          <a:spcPts val="0"/>
                        </a:spcAft>
                      </a:pPr>
                      <a:r>
                        <a:rPr lang="en-US" sz="1400" b="1" dirty="0">
                          <a:solidFill>
                            <a:schemeClr val="tx1"/>
                          </a:solidFill>
                          <a:effectLst/>
                          <a:latin typeface="+mj-lt"/>
                          <a:cs typeface="Segoe UI Semilight" panose="020B0402040204020203" pitchFamily="34" charset="0"/>
                        </a:rPr>
                        <a:t>Contact Information (phone number/website)</a:t>
                      </a:r>
                      <a:endParaRPr lang="en-US" sz="1400" b="1" dirty="0">
                        <a:solidFill>
                          <a:schemeClr val="tx1"/>
                        </a:solidFill>
                        <a:effectLst/>
                        <a:latin typeface="+mj-lt"/>
                        <a:ea typeface="Calibri" panose="020F0502020204030204" pitchFamily="34" charset="0"/>
                        <a:cs typeface="Segoe UI Semilight" panose="020B0402040204020203" pitchFamily="34" charset="0"/>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100" b="1" dirty="0">
                          <a:solidFill>
                            <a:schemeClr val="bg1"/>
                          </a:solidFill>
                          <a:effectLst/>
                          <a:latin typeface="Segoe UI Semilight" panose="020B0402040204020203" pitchFamily="34" charset="0"/>
                          <a:cs typeface="Segoe UI Semilight" panose="020B0402040204020203" pitchFamily="34" charset="0"/>
                        </a:rPr>
                        <a:t> </a:t>
                      </a:r>
                      <a:endParaRPr lang="en-US" sz="1100" b="1" dirty="0">
                        <a:solidFill>
                          <a:schemeClr val="bg1"/>
                        </a:solidFill>
                        <a:effectLst/>
                        <a:latin typeface="Segoe UI Semilight" panose="020B0402040204020203" pitchFamily="34" charset="0"/>
                        <a:ea typeface="Calibri" panose="020F0502020204030204" pitchFamily="34" charset="0"/>
                        <a:cs typeface="Segoe UI Semilight" panose="020B0402040204020203" pitchFamily="34" charset="0"/>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100" b="1" dirty="0">
                          <a:solidFill>
                            <a:schemeClr val="bg1"/>
                          </a:solidFill>
                          <a:effectLst/>
                          <a:latin typeface="Segoe UI Semilight" panose="020B0402040204020203" pitchFamily="34" charset="0"/>
                          <a:cs typeface="Segoe UI Semilight" panose="020B0402040204020203" pitchFamily="34" charset="0"/>
                        </a:rPr>
                        <a:t> </a:t>
                      </a:r>
                      <a:endParaRPr lang="en-US" sz="1100" b="1" dirty="0">
                        <a:solidFill>
                          <a:schemeClr val="bg1"/>
                        </a:solidFill>
                        <a:effectLst/>
                        <a:latin typeface="Segoe UI Semilight" panose="020B0402040204020203" pitchFamily="34" charset="0"/>
                        <a:ea typeface="Calibri" panose="020F0502020204030204" pitchFamily="34" charset="0"/>
                        <a:cs typeface="Segoe UI Semilight" panose="020B0402040204020203" pitchFamily="34" charset="0"/>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13389305"/>
                  </a:ext>
                </a:extLst>
              </a:tr>
            </a:tbl>
          </a:graphicData>
        </a:graphic>
      </p:graphicFrame>
      <p:sp>
        <p:nvSpPr>
          <p:cNvPr id="39" name="Title 7"/>
          <p:cNvSpPr txBox="1">
            <a:spLocks/>
          </p:cNvSpPr>
          <p:nvPr/>
        </p:nvSpPr>
        <p:spPr>
          <a:xfrm>
            <a:off x="643498" y="1095793"/>
            <a:ext cx="7280411" cy="595486"/>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pPr>
            <a:r>
              <a:rPr lang="en-US" sz="1600" kern="0" dirty="0">
                <a:solidFill>
                  <a:srgbClr val="2F5496"/>
                </a:solidFill>
                <a:latin typeface="+mj-lt"/>
                <a:cs typeface="Segoe UI Semilight" panose="020B0402040204020203" pitchFamily="34" charset="0"/>
              </a:rPr>
              <a:t>To update your </a:t>
            </a:r>
            <a:r>
              <a:rPr lang="en-US" sz="1600" b="1" kern="0" dirty="0">
                <a:solidFill>
                  <a:srgbClr val="FF7D01"/>
                </a:solidFill>
                <a:latin typeface="+mj-lt"/>
                <a:cs typeface="Segoe UI Semilight" panose="020B0402040204020203" pitchFamily="34" charset="0"/>
              </a:rPr>
              <a:t>First Nation school’s </a:t>
            </a:r>
            <a:r>
              <a:rPr lang="en-US" sz="1600" b="1" kern="0" dirty="0">
                <a:solidFill>
                  <a:srgbClr val="2F5496"/>
                </a:solidFill>
                <a:latin typeface="+mj-lt"/>
                <a:cs typeface="Segoe UI Semilight" panose="020B0402040204020203" pitchFamily="34" charset="0"/>
              </a:rPr>
              <a:t>name</a:t>
            </a:r>
            <a:r>
              <a:rPr lang="en-US" sz="1600" kern="0" dirty="0">
                <a:solidFill>
                  <a:srgbClr val="2F5496"/>
                </a:solidFill>
                <a:latin typeface="+mj-lt"/>
                <a:cs typeface="Segoe UI Semilight" panose="020B0402040204020203" pitchFamily="34" charset="0"/>
              </a:rPr>
              <a:t>, provide the information below and send it to ISC BC Education Programs  (</a:t>
            </a:r>
            <a:r>
              <a:rPr lang="en-US" sz="1600" dirty="0">
                <a:solidFill>
                  <a:srgbClr val="2F5496"/>
                </a:solidFill>
                <a:latin typeface="+mj-lt"/>
                <a:cs typeface="Segoe UI Semilight" panose="020B0402040204020203" pitchFamily="34" charset="0"/>
                <a:hlinkClick r:id="rId3"/>
              </a:rPr>
              <a:t>BCEducation@sac-isc.gc.ca</a:t>
            </a:r>
            <a:r>
              <a:rPr lang="en-US" sz="1600" dirty="0">
                <a:solidFill>
                  <a:srgbClr val="2F5496"/>
                </a:solidFill>
                <a:latin typeface="+mj-lt"/>
                <a:cs typeface="Segoe UI Semilight" panose="020B0402040204020203" pitchFamily="34" charset="0"/>
              </a:rPr>
              <a:t>)</a:t>
            </a:r>
            <a:r>
              <a:rPr lang="en-US" sz="1600" kern="0" dirty="0">
                <a:solidFill>
                  <a:srgbClr val="2F5496"/>
                </a:solidFill>
                <a:latin typeface="+mj-lt"/>
                <a:cs typeface="Segoe UI Semilight" panose="020B0402040204020203" pitchFamily="34" charset="0"/>
              </a:rPr>
              <a:t> </a:t>
            </a:r>
          </a:p>
        </p:txBody>
      </p:sp>
      <p:sp>
        <p:nvSpPr>
          <p:cNvPr id="3" name="Rectangle: Rounded Corners 2">
            <a:extLst>
              <a:ext uri="{FF2B5EF4-FFF2-40B4-BE49-F238E27FC236}">
                <a16:creationId xmlns:a16="http://schemas.microsoft.com/office/drawing/2014/main" id="{18F1D166-6D41-9C49-6CA6-8E087304E5EC}"/>
              </a:ext>
            </a:extLst>
          </p:cNvPr>
          <p:cNvSpPr/>
          <p:nvPr/>
        </p:nvSpPr>
        <p:spPr bwMode="auto">
          <a:xfrm>
            <a:off x="194140" y="164592"/>
            <a:ext cx="8686800" cy="685800"/>
          </a:xfrm>
          <a:prstGeom prst="roundRect">
            <a:avLst/>
          </a:prstGeom>
          <a:solidFill>
            <a:srgbClr val="2F5496"/>
          </a:solidFill>
          <a:ln w="3175"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eaLnBrk="0" hangingPunct="0">
              <a:lnSpc>
                <a:spcPct val="100000"/>
              </a:lnSpc>
              <a:spcAft>
                <a:spcPct val="0"/>
              </a:spcAft>
              <a:defRPr/>
            </a:pPr>
            <a:r>
              <a:rPr lang="en-US" sz="3000" b="1" kern="0" dirty="0">
                <a:solidFill>
                  <a:srgbClr val="FFFFFF"/>
                </a:solidFill>
                <a:latin typeface="Trebuchet MS" panose="020B0603020202020204" pitchFamily="34" charset="0"/>
                <a:ea typeface="Tahoma" panose="020B0604030504040204" pitchFamily="34" charset="0"/>
                <a:cs typeface="Tahoma" panose="020B0604030504040204" pitchFamily="34" charset="0"/>
              </a:rPr>
              <a:t>CHANGING A SCHOOL OR FIRST NATION NAME</a:t>
            </a:r>
          </a:p>
        </p:txBody>
      </p:sp>
      <p:grpSp>
        <p:nvGrpSpPr>
          <p:cNvPr id="4" name="Group 3">
            <a:extLst>
              <a:ext uri="{FF2B5EF4-FFF2-40B4-BE49-F238E27FC236}">
                <a16:creationId xmlns:a16="http://schemas.microsoft.com/office/drawing/2014/main" id="{871F1AE9-8FE2-B3A1-04D7-DE0A1EBBB9A2}"/>
              </a:ext>
            </a:extLst>
          </p:cNvPr>
          <p:cNvGrpSpPr/>
          <p:nvPr/>
        </p:nvGrpSpPr>
        <p:grpSpPr>
          <a:xfrm>
            <a:off x="7558088" y="3048776"/>
            <a:ext cx="1807338" cy="2574384"/>
            <a:chOff x="7130114" y="2254720"/>
            <a:chExt cx="2299605" cy="3275572"/>
          </a:xfrm>
        </p:grpSpPr>
        <p:sp>
          <p:nvSpPr>
            <p:cNvPr id="5" name="Right Triangle 4">
              <a:extLst>
                <a:ext uri="{FF2B5EF4-FFF2-40B4-BE49-F238E27FC236}">
                  <a16:creationId xmlns:a16="http://schemas.microsoft.com/office/drawing/2014/main" id="{5EE1F29D-D9DF-86EF-1B82-A81977A69E4F}"/>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6" name="Right Triangle 5">
              <a:extLst>
                <a:ext uri="{FF2B5EF4-FFF2-40B4-BE49-F238E27FC236}">
                  <a16:creationId xmlns:a16="http://schemas.microsoft.com/office/drawing/2014/main" id="{FC1BFB37-0DCB-6A04-F3A0-11CC04ED7842}"/>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7" name="Right Triangle 6">
              <a:extLst>
                <a:ext uri="{FF2B5EF4-FFF2-40B4-BE49-F238E27FC236}">
                  <a16:creationId xmlns:a16="http://schemas.microsoft.com/office/drawing/2014/main" id="{64C853F6-292A-77D3-4308-3C0934B63183}"/>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8" name="Slide Number Placeholder 7">
            <a:extLst>
              <a:ext uri="{FF2B5EF4-FFF2-40B4-BE49-F238E27FC236}">
                <a16:creationId xmlns:a16="http://schemas.microsoft.com/office/drawing/2014/main" id="{9A9FA30E-EF45-5DFB-3C87-1CA9A0818BAF}"/>
              </a:ext>
            </a:extLst>
          </p:cNvPr>
          <p:cNvSpPr>
            <a:spLocks noGrp="1"/>
          </p:cNvSpPr>
          <p:nvPr>
            <p:ph type="sldNum" sz="quarter" idx="4"/>
          </p:nvPr>
        </p:nvSpPr>
        <p:spPr/>
        <p:txBody>
          <a:bodyPr/>
          <a:lstStyle/>
          <a:p>
            <a:pPr>
              <a:defRPr/>
            </a:pPr>
            <a:fld id="{E00B6E52-F07A-44C8-B7AE-D6EEC3D50429}" type="slidenum">
              <a:rPr lang="en-CA" smtClean="0"/>
              <a:pPr>
                <a:defRPr/>
              </a:pPr>
              <a:t>61</a:t>
            </a:fld>
            <a:endParaRPr lang="en-CA" dirty="0"/>
          </a:p>
        </p:txBody>
      </p:sp>
      <p:sp>
        <p:nvSpPr>
          <p:cNvPr id="10" name="Title 7">
            <a:extLst>
              <a:ext uri="{FF2B5EF4-FFF2-40B4-BE49-F238E27FC236}">
                <a16:creationId xmlns:a16="http://schemas.microsoft.com/office/drawing/2014/main" id="{8F312F3F-7ACA-91B4-34CA-06CA536DCC78}"/>
              </a:ext>
            </a:extLst>
          </p:cNvPr>
          <p:cNvSpPr txBox="1">
            <a:spLocks/>
          </p:cNvSpPr>
          <p:nvPr/>
        </p:nvSpPr>
        <p:spPr>
          <a:xfrm>
            <a:off x="849815" y="3834177"/>
            <a:ext cx="7280411" cy="595486"/>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100000"/>
              </a:lnSpc>
            </a:pPr>
            <a:r>
              <a:rPr lang="en-US" sz="1600" kern="0" dirty="0">
                <a:solidFill>
                  <a:srgbClr val="2F5496"/>
                </a:solidFill>
                <a:latin typeface="+mj-lt"/>
                <a:cs typeface="Segoe UI Semilight" panose="020B0402040204020203" pitchFamily="34" charset="0"/>
              </a:rPr>
              <a:t>To change a </a:t>
            </a:r>
            <a:r>
              <a:rPr lang="en-US" sz="1600" b="1" kern="0" dirty="0">
                <a:solidFill>
                  <a:srgbClr val="00B0F0"/>
                </a:solidFill>
                <a:latin typeface="+mj-lt"/>
                <a:cs typeface="Segoe UI Semilight" panose="020B0402040204020203" pitchFamily="34" charset="0"/>
              </a:rPr>
              <a:t>First Nation’s name</a:t>
            </a:r>
            <a:r>
              <a:rPr lang="en-US" sz="1600" kern="0" dirty="0">
                <a:solidFill>
                  <a:srgbClr val="2F5496"/>
                </a:solidFill>
                <a:latin typeface="+mj-lt"/>
                <a:cs typeface="Segoe UI Semilight" panose="020B0402040204020203" pitchFamily="34" charset="0"/>
              </a:rPr>
              <a:t>, send a Band Council Resolution (BCR) requesting a legal name change to your ISC Governance Officer</a:t>
            </a:r>
          </a:p>
        </p:txBody>
      </p:sp>
    </p:spTree>
    <p:extLst>
      <p:ext uri="{BB962C8B-B14F-4D97-AF65-F5344CB8AC3E}">
        <p14:creationId xmlns:p14="http://schemas.microsoft.com/office/powerpoint/2010/main" val="167674016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ight Triangle 24"/>
          <p:cNvSpPr/>
          <p:nvPr/>
        </p:nvSpPr>
        <p:spPr>
          <a:xfrm rot="5400000">
            <a:off x="1254113" y="-2963236"/>
            <a:ext cx="3282978" cy="9144001"/>
          </a:xfrm>
          <a:prstGeom prst="rtTriangle">
            <a:avLst/>
          </a:prstGeom>
          <a:solidFill>
            <a:schemeClr val="tx2">
              <a:lumMod val="60000"/>
              <a:lumOff val="40000"/>
            </a:schemeClr>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3" name="Right Triangle 22"/>
          <p:cNvSpPr/>
          <p:nvPr/>
        </p:nvSpPr>
        <p:spPr>
          <a:xfrm rot="17593543">
            <a:off x="5011370" y="-4725145"/>
            <a:ext cx="3830656" cy="9144001"/>
          </a:xfrm>
          <a:prstGeom prst="rtTriangle">
            <a:avLst/>
          </a:prstGeom>
          <a:solidFill>
            <a:srgbClr val="2F5496"/>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 name="TextBox 2"/>
          <p:cNvSpPr txBox="1"/>
          <p:nvPr/>
        </p:nvSpPr>
        <p:spPr>
          <a:xfrm>
            <a:off x="457200" y="1701255"/>
            <a:ext cx="8534400" cy="784830"/>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5000" b="1" dirty="0">
                <a:solidFill>
                  <a:srgbClr val="2F5496"/>
                </a:solidFill>
                <a:latin typeface="Trebuchet MS" panose="020B0603020202020204" pitchFamily="34" charset="0"/>
              </a:rPr>
              <a:t>Q&amp;A</a:t>
            </a:r>
          </a:p>
        </p:txBody>
      </p:sp>
      <p:grpSp>
        <p:nvGrpSpPr>
          <p:cNvPr id="10" name="Google Shape;6419;p53"/>
          <p:cNvGrpSpPr/>
          <p:nvPr/>
        </p:nvGrpSpPr>
        <p:grpSpPr>
          <a:xfrm>
            <a:off x="3523424" y="1839833"/>
            <a:ext cx="446559" cy="444840"/>
            <a:chOff x="-35123050" y="3561225"/>
            <a:chExt cx="292225" cy="291100"/>
          </a:xfrm>
          <a:solidFill>
            <a:srgbClr val="FF7D01"/>
          </a:solidFill>
        </p:grpSpPr>
        <p:sp>
          <p:nvSpPr>
            <p:cNvPr id="11" name="Google Shape;6420;p53"/>
            <p:cNvSpPr/>
            <p:nvPr/>
          </p:nvSpPr>
          <p:spPr>
            <a:xfrm>
              <a:off x="-35123050" y="3629750"/>
              <a:ext cx="205575" cy="222575"/>
            </a:xfrm>
            <a:custGeom>
              <a:avLst/>
              <a:gdLst/>
              <a:ahLst/>
              <a:cxnLst/>
              <a:rect l="l" t="t" r="r" b="b"/>
              <a:pathLst>
                <a:path w="8223" h="8903" extrusionOk="0">
                  <a:moveTo>
                    <a:pt x="2080" y="2710"/>
                  </a:moveTo>
                  <a:cubicBezTo>
                    <a:pt x="2458" y="2710"/>
                    <a:pt x="2741" y="3056"/>
                    <a:pt x="2741" y="3403"/>
                  </a:cubicBezTo>
                  <a:cubicBezTo>
                    <a:pt x="2741" y="3781"/>
                    <a:pt x="2426" y="4065"/>
                    <a:pt x="2080" y="4065"/>
                  </a:cubicBezTo>
                  <a:cubicBezTo>
                    <a:pt x="1733" y="4065"/>
                    <a:pt x="1418" y="3750"/>
                    <a:pt x="1418" y="3403"/>
                  </a:cubicBezTo>
                  <a:cubicBezTo>
                    <a:pt x="1418" y="3056"/>
                    <a:pt x="1670" y="2710"/>
                    <a:pt x="2080" y="2710"/>
                  </a:cubicBezTo>
                  <a:close/>
                  <a:moveTo>
                    <a:pt x="4127" y="2710"/>
                  </a:moveTo>
                  <a:cubicBezTo>
                    <a:pt x="4506" y="2710"/>
                    <a:pt x="4789" y="3056"/>
                    <a:pt x="4789" y="3403"/>
                  </a:cubicBezTo>
                  <a:cubicBezTo>
                    <a:pt x="4789" y="3781"/>
                    <a:pt x="4474" y="4065"/>
                    <a:pt x="4127" y="4065"/>
                  </a:cubicBezTo>
                  <a:cubicBezTo>
                    <a:pt x="3718" y="4065"/>
                    <a:pt x="3466" y="3750"/>
                    <a:pt x="3466" y="3403"/>
                  </a:cubicBezTo>
                  <a:cubicBezTo>
                    <a:pt x="3466" y="3056"/>
                    <a:pt x="3718" y="2710"/>
                    <a:pt x="4127" y="2710"/>
                  </a:cubicBezTo>
                  <a:close/>
                  <a:moveTo>
                    <a:pt x="6207" y="2710"/>
                  </a:moveTo>
                  <a:cubicBezTo>
                    <a:pt x="6616" y="2710"/>
                    <a:pt x="6868" y="3056"/>
                    <a:pt x="6868" y="3403"/>
                  </a:cubicBezTo>
                  <a:cubicBezTo>
                    <a:pt x="6868" y="3781"/>
                    <a:pt x="6553" y="4065"/>
                    <a:pt x="6207" y="4065"/>
                  </a:cubicBezTo>
                  <a:cubicBezTo>
                    <a:pt x="5829" y="4065"/>
                    <a:pt x="5545" y="3750"/>
                    <a:pt x="5545" y="3403"/>
                  </a:cubicBezTo>
                  <a:cubicBezTo>
                    <a:pt x="5514" y="3056"/>
                    <a:pt x="5829" y="2710"/>
                    <a:pt x="6207" y="2710"/>
                  </a:cubicBezTo>
                  <a:close/>
                  <a:moveTo>
                    <a:pt x="1733" y="0"/>
                  </a:moveTo>
                  <a:cubicBezTo>
                    <a:pt x="788" y="0"/>
                    <a:pt x="0" y="757"/>
                    <a:pt x="0" y="1702"/>
                  </a:cubicBezTo>
                  <a:lnTo>
                    <a:pt x="0" y="5136"/>
                  </a:lnTo>
                  <a:cubicBezTo>
                    <a:pt x="0" y="5955"/>
                    <a:pt x="630" y="6616"/>
                    <a:pt x="1418" y="6774"/>
                  </a:cubicBezTo>
                  <a:lnTo>
                    <a:pt x="1418" y="8570"/>
                  </a:lnTo>
                  <a:cubicBezTo>
                    <a:pt x="1418" y="8696"/>
                    <a:pt x="1481" y="8822"/>
                    <a:pt x="1607" y="8885"/>
                  </a:cubicBezTo>
                  <a:cubicBezTo>
                    <a:pt x="1649" y="8895"/>
                    <a:pt x="1695" y="8902"/>
                    <a:pt x="1739" y="8902"/>
                  </a:cubicBezTo>
                  <a:cubicBezTo>
                    <a:pt x="1828" y="8902"/>
                    <a:pt x="1912" y="8874"/>
                    <a:pt x="1954" y="8790"/>
                  </a:cubicBezTo>
                  <a:lnTo>
                    <a:pt x="3938" y="6837"/>
                  </a:lnTo>
                  <a:lnTo>
                    <a:pt x="6522" y="6837"/>
                  </a:lnTo>
                  <a:cubicBezTo>
                    <a:pt x="7467" y="6837"/>
                    <a:pt x="8223" y="6081"/>
                    <a:pt x="8223" y="5136"/>
                  </a:cubicBezTo>
                  <a:lnTo>
                    <a:pt x="8223" y="1702"/>
                  </a:lnTo>
                  <a:cubicBezTo>
                    <a:pt x="8223" y="757"/>
                    <a:pt x="7467" y="0"/>
                    <a:pt x="6522"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12" name="Google Shape;6421;p53"/>
            <p:cNvSpPr/>
            <p:nvPr/>
          </p:nvSpPr>
          <p:spPr>
            <a:xfrm>
              <a:off x="-35053750" y="3561225"/>
              <a:ext cx="222925" cy="221825"/>
            </a:xfrm>
            <a:custGeom>
              <a:avLst/>
              <a:gdLst/>
              <a:ahLst/>
              <a:cxnLst/>
              <a:rect l="l" t="t" r="r" b="b"/>
              <a:pathLst>
                <a:path w="8917" h="8873" extrusionOk="0">
                  <a:moveTo>
                    <a:pt x="1702" y="1"/>
                  </a:moveTo>
                  <a:cubicBezTo>
                    <a:pt x="757" y="1"/>
                    <a:pt x="1" y="725"/>
                    <a:pt x="1" y="1702"/>
                  </a:cubicBezTo>
                  <a:lnTo>
                    <a:pt x="1" y="2048"/>
                  </a:lnTo>
                  <a:lnTo>
                    <a:pt x="3781" y="2048"/>
                  </a:lnTo>
                  <a:cubicBezTo>
                    <a:pt x="5136" y="2048"/>
                    <a:pt x="6207" y="3088"/>
                    <a:pt x="6207" y="4443"/>
                  </a:cubicBezTo>
                  <a:lnTo>
                    <a:pt x="6207" y="7877"/>
                  </a:lnTo>
                  <a:lnTo>
                    <a:pt x="6207" y="8003"/>
                  </a:lnTo>
                  <a:lnTo>
                    <a:pt x="6995" y="8790"/>
                  </a:lnTo>
                  <a:cubicBezTo>
                    <a:pt x="7055" y="8850"/>
                    <a:pt x="7127" y="8872"/>
                    <a:pt x="7205" y="8872"/>
                  </a:cubicBezTo>
                  <a:cubicBezTo>
                    <a:pt x="7249" y="8872"/>
                    <a:pt x="7295" y="8865"/>
                    <a:pt x="7341" y="8853"/>
                  </a:cubicBezTo>
                  <a:cubicBezTo>
                    <a:pt x="7467" y="8822"/>
                    <a:pt x="7530" y="8664"/>
                    <a:pt x="7530" y="8538"/>
                  </a:cubicBezTo>
                  <a:lnTo>
                    <a:pt x="7530" y="6806"/>
                  </a:lnTo>
                  <a:cubicBezTo>
                    <a:pt x="8318" y="6648"/>
                    <a:pt x="8917" y="5955"/>
                    <a:pt x="8917" y="5104"/>
                  </a:cubicBezTo>
                  <a:lnTo>
                    <a:pt x="8917" y="1702"/>
                  </a:lnTo>
                  <a:cubicBezTo>
                    <a:pt x="8917" y="725"/>
                    <a:pt x="8129" y="1"/>
                    <a:pt x="7184"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sp>
        <p:nvSpPr>
          <p:cNvPr id="4" name="Rectangle 3"/>
          <p:cNvSpPr/>
          <p:nvPr/>
        </p:nvSpPr>
        <p:spPr>
          <a:xfrm>
            <a:off x="1223963" y="2564156"/>
            <a:ext cx="7153275" cy="942694"/>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342892" indent="-342892">
              <a:buFont typeface="Arial" panose="020B0604020202020204" pitchFamily="34" charset="0"/>
              <a:buChar char="•"/>
            </a:pPr>
            <a:r>
              <a:rPr lang="en-US" dirty="0">
                <a:solidFill>
                  <a:srgbClr val="2F5496"/>
                </a:solidFill>
                <a:latin typeface="Trebuchet MS "/>
                <a:cs typeface="Segoe UI Semilight" panose="020B0402040204020203" pitchFamily="34" charset="0"/>
              </a:rPr>
              <a:t>If you have a question, use the </a:t>
            </a:r>
            <a:r>
              <a:rPr lang="en-US" b="1" dirty="0">
                <a:solidFill>
                  <a:srgbClr val="2F5496"/>
                </a:solidFill>
                <a:latin typeface="Trebuchet MS "/>
                <a:cs typeface="Segoe UI Semilight" panose="020B0402040204020203" pitchFamily="34" charset="0"/>
              </a:rPr>
              <a:t>‘chat’ function</a:t>
            </a:r>
          </a:p>
          <a:p>
            <a:pPr marL="342892" indent="-342892">
              <a:buFont typeface="Arial" panose="020B0604020202020204" pitchFamily="34" charset="0"/>
              <a:buChar char="•"/>
            </a:pPr>
            <a:r>
              <a:rPr lang="en-US" dirty="0">
                <a:solidFill>
                  <a:srgbClr val="2F5496"/>
                </a:solidFill>
                <a:latin typeface="Trebuchet MS "/>
                <a:cs typeface="Segoe UI Semilight" panose="020B0402040204020203" pitchFamily="34" charset="0"/>
              </a:rPr>
              <a:t>If you want to ask a question verbally, use the </a:t>
            </a:r>
            <a:r>
              <a:rPr lang="en-US" b="1" dirty="0">
                <a:solidFill>
                  <a:srgbClr val="2F5496"/>
                </a:solidFill>
                <a:latin typeface="Trebuchet MS "/>
                <a:cs typeface="Segoe UI Semilight" panose="020B0402040204020203" pitchFamily="34" charset="0"/>
              </a:rPr>
              <a:t>‘raise hand’ function </a:t>
            </a:r>
          </a:p>
        </p:txBody>
      </p:sp>
      <p:grpSp>
        <p:nvGrpSpPr>
          <p:cNvPr id="5" name="Group 4">
            <a:extLst>
              <a:ext uri="{FF2B5EF4-FFF2-40B4-BE49-F238E27FC236}">
                <a16:creationId xmlns:a16="http://schemas.microsoft.com/office/drawing/2014/main" id="{897AFE43-8B9B-AF63-E035-1574986D158B}"/>
              </a:ext>
            </a:extLst>
          </p:cNvPr>
          <p:cNvGrpSpPr/>
          <p:nvPr/>
        </p:nvGrpSpPr>
        <p:grpSpPr>
          <a:xfrm>
            <a:off x="-343649" y="-831808"/>
            <a:ext cx="2181603" cy="3644389"/>
            <a:chOff x="-343649" y="-831809"/>
            <a:chExt cx="2181603" cy="3644389"/>
          </a:xfrm>
        </p:grpSpPr>
        <p:sp>
          <p:nvSpPr>
            <p:cNvPr id="6" name="Right Triangle 5">
              <a:extLst>
                <a:ext uri="{FF2B5EF4-FFF2-40B4-BE49-F238E27FC236}">
                  <a16:creationId xmlns:a16="http://schemas.microsoft.com/office/drawing/2014/main" id="{E9820766-9B70-0054-7499-1C3A2F491855}"/>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7" name="Right Triangle 6">
              <a:extLst>
                <a:ext uri="{FF2B5EF4-FFF2-40B4-BE49-F238E27FC236}">
                  <a16:creationId xmlns:a16="http://schemas.microsoft.com/office/drawing/2014/main" id="{85D72FBB-A044-9210-52FC-867CF963B50B}"/>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8" name="Right Triangle 7">
              <a:extLst>
                <a:ext uri="{FF2B5EF4-FFF2-40B4-BE49-F238E27FC236}">
                  <a16:creationId xmlns:a16="http://schemas.microsoft.com/office/drawing/2014/main" id="{962001A2-4C9B-84D7-5266-CE82129481DE}"/>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grpSp>
      <p:sp>
        <p:nvSpPr>
          <p:cNvPr id="9" name="Slide Number Placeholder 8">
            <a:extLst>
              <a:ext uri="{FF2B5EF4-FFF2-40B4-BE49-F238E27FC236}">
                <a16:creationId xmlns:a16="http://schemas.microsoft.com/office/drawing/2014/main" id="{09112CBA-E81D-8EB3-9FCD-35156E04C39E}"/>
              </a:ext>
            </a:extLst>
          </p:cNvPr>
          <p:cNvSpPr>
            <a:spLocks noGrp="1"/>
          </p:cNvSpPr>
          <p:nvPr>
            <p:ph type="sldNum" sz="quarter" idx="4"/>
          </p:nvPr>
        </p:nvSpPr>
        <p:spPr/>
        <p:txBody>
          <a:bodyPr/>
          <a:lstStyle/>
          <a:p>
            <a:pPr>
              <a:defRPr/>
            </a:pPr>
            <a:fld id="{E00B6E52-F07A-44C8-B7AE-D6EEC3D50429}" type="slidenum">
              <a:rPr lang="en-CA" smtClean="0"/>
              <a:pPr>
                <a:defRPr/>
              </a:pPr>
              <a:t>62</a:t>
            </a:fld>
            <a:endParaRPr lang="en-CA" dirty="0"/>
          </a:p>
        </p:txBody>
      </p:sp>
    </p:spTree>
    <p:extLst>
      <p:ext uri="{BB962C8B-B14F-4D97-AF65-F5344CB8AC3E}">
        <p14:creationId xmlns:p14="http://schemas.microsoft.com/office/powerpoint/2010/main" val="126835157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p:cNvSpPr/>
          <p:nvPr/>
        </p:nvSpPr>
        <p:spPr bwMode="auto">
          <a:xfrm>
            <a:off x="152400" y="164592"/>
            <a:ext cx="8686800" cy="685800"/>
          </a:xfrm>
          <a:prstGeom prst="roundRect">
            <a:avLst/>
          </a:prstGeom>
          <a:solidFill>
            <a:srgbClr val="2F5496"/>
          </a:solidFill>
          <a:ln w="3175"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12" name="Title 7"/>
          <p:cNvSpPr txBox="1">
            <a:spLocks/>
          </p:cNvSpPr>
          <p:nvPr/>
        </p:nvSpPr>
        <p:spPr>
          <a:xfrm>
            <a:off x="429086" y="326479"/>
            <a:ext cx="8534400" cy="32427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3000" kern="0" dirty="0">
                <a:solidFill>
                  <a:schemeClr val="bg1"/>
                </a:solidFill>
                <a:latin typeface="Trebuchet MS" panose="020B0603020202020204" pitchFamily="34" charset="0"/>
              </a:rPr>
              <a:t>2025 LEARNING SERIES - UPCOMING WEBINARS </a:t>
            </a:r>
          </a:p>
        </p:txBody>
      </p:sp>
      <p:sp>
        <p:nvSpPr>
          <p:cNvPr id="38" name="Rectangle 37"/>
          <p:cNvSpPr/>
          <p:nvPr/>
        </p:nvSpPr>
        <p:spPr>
          <a:xfrm>
            <a:off x="733886" y="994416"/>
            <a:ext cx="8229600" cy="45967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1100" i="1" dirty="0">
                <a:latin typeface="+mj-lt"/>
                <a:cs typeface="Segoe UI Semilight" panose="020B0402040204020203" pitchFamily="34" charset="0"/>
              </a:rPr>
              <a:t>*Webinars for Day 1, 2 and 3 will cover the same material, so it is not necessary for participants to attend multiple sessions</a:t>
            </a:r>
            <a:endParaRPr lang="en-US" sz="1100" dirty="0">
              <a:latin typeface="+mj-lt"/>
              <a:cs typeface="Segoe UI Semilight" panose="020B0402040204020203" pitchFamily="34" charset="0"/>
            </a:endParaRPr>
          </a:p>
          <a:p>
            <a:r>
              <a:rPr lang="en-US" sz="1100" dirty="0">
                <a:latin typeface="Segoe UI Semilight" panose="020B0402040204020203" pitchFamily="34" charset="0"/>
                <a:cs typeface="Segoe UI Semilight" panose="020B0402040204020203" pitchFamily="34" charset="0"/>
              </a:rPr>
              <a:t> </a:t>
            </a:r>
          </a:p>
        </p:txBody>
      </p:sp>
      <p:grpSp>
        <p:nvGrpSpPr>
          <p:cNvPr id="5" name="Group 4">
            <a:extLst>
              <a:ext uri="{FF2B5EF4-FFF2-40B4-BE49-F238E27FC236}">
                <a16:creationId xmlns:a16="http://schemas.microsoft.com/office/drawing/2014/main" id="{AAC3713A-A76C-992C-C326-669F9B915767}"/>
              </a:ext>
            </a:extLst>
          </p:cNvPr>
          <p:cNvGrpSpPr/>
          <p:nvPr/>
        </p:nvGrpSpPr>
        <p:grpSpPr>
          <a:xfrm>
            <a:off x="265518" y="1370787"/>
            <a:ext cx="8612964" cy="2578914"/>
            <a:chOff x="344314" y="1370787"/>
            <a:chExt cx="8612964" cy="2578914"/>
          </a:xfrm>
        </p:grpSpPr>
        <p:sp>
          <p:nvSpPr>
            <p:cNvPr id="8" name="Folded Corner 5">
              <a:extLst>
                <a:ext uri="{FF2B5EF4-FFF2-40B4-BE49-F238E27FC236}">
                  <a16:creationId xmlns:a16="http://schemas.microsoft.com/office/drawing/2014/main" id="{91F21D4B-FA37-BE82-1C08-74C823695D21}"/>
                </a:ext>
              </a:extLst>
            </p:cNvPr>
            <p:cNvSpPr/>
            <p:nvPr/>
          </p:nvSpPr>
          <p:spPr bwMode="auto">
            <a:xfrm>
              <a:off x="344314" y="1370787"/>
              <a:ext cx="2684635" cy="2578913"/>
            </a:xfrm>
            <a:prstGeom prst="roundRect">
              <a:avLst/>
            </a:prstGeom>
            <a:solidFill>
              <a:schemeClr val="bg2">
                <a:lumMod val="20000"/>
                <a:lumOff val="80000"/>
              </a:schemeClr>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50000"/>
                </a:lnSpc>
                <a:spcAft>
                  <a:spcPts val="0"/>
                </a:spcAft>
                <a:tabLst>
                  <a:tab pos="5714715" algn="l"/>
                </a:tabLst>
              </a:pPr>
              <a:endParaRPr lang="en-US" sz="3000" dirty="0">
                <a:solidFill>
                  <a:srgbClr val="FF7D01"/>
                </a:solidFill>
                <a:latin typeface="Trebuchet MS" panose="020B0603020202020204" pitchFamily="34" charset="0"/>
                <a:ea typeface="Tahoma" panose="020B0604030504040204" pitchFamily="34" charset="0"/>
                <a:cs typeface="Tahoma" panose="020B0604030504040204" pitchFamily="34" charset="0"/>
              </a:endParaRPr>
            </a:p>
            <a:p>
              <a:pPr algn="ctr">
                <a:lnSpc>
                  <a:spcPct val="50000"/>
                </a:lnSpc>
                <a:spcAft>
                  <a:spcPts val="0"/>
                </a:spcAft>
                <a:tabLst>
                  <a:tab pos="5714715" algn="l"/>
                </a:tabLst>
              </a:pPr>
              <a:r>
                <a:rPr lang="en-US" sz="3000" dirty="0">
                  <a:solidFill>
                    <a:srgbClr val="FF7D01"/>
                  </a:solidFill>
                  <a:latin typeface="Trebuchet MS" panose="020B0603020202020204" pitchFamily="34" charset="0"/>
                  <a:ea typeface="Tahoma" panose="020B0604030504040204" pitchFamily="34" charset="0"/>
                  <a:cs typeface="Tahoma" panose="020B0604030504040204" pitchFamily="34" charset="0"/>
                </a:rPr>
                <a:t>DAY </a:t>
              </a:r>
              <a:r>
                <a:rPr lang="en-US" sz="3000" dirty="0">
                  <a:solidFill>
                    <a:schemeClr val="bg1"/>
                  </a:solidFill>
                  <a:latin typeface="Trebuchet MS" panose="020B0603020202020204" pitchFamily="34" charset="0"/>
                  <a:ea typeface="Tahoma" panose="020B0604030504040204" pitchFamily="34" charset="0"/>
                  <a:cs typeface="Tahoma" panose="020B0604030504040204" pitchFamily="34" charset="0"/>
                </a:rPr>
                <a:t>1</a:t>
              </a:r>
            </a:p>
            <a:p>
              <a:pPr algn="ctr">
                <a:lnSpc>
                  <a:spcPct val="50000"/>
                </a:lnSpc>
                <a:spcAft>
                  <a:spcPts val="0"/>
                </a:spcAft>
                <a:tabLst>
                  <a:tab pos="5714715" algn="l"/>
                </a:tabLst>
              </a:pPr>
              <a:r>
                <a:rPr lang="en-US" sz="1500" dirty="0">
                  <a:solidFill>
                    <a:srgbClr val="FF7D01"/>
                  </a:solidFill>
                  <a:latin typeface="Trebuchet MS" panose="020B0603020202020204" pitchFamily="34" charset="0"/>
                  <a:ea typeface="Tahoma" panose="020B0604030504040204" pitchFamily="34" charset="0"/>
                  <a:cs typeface="Tahoma" panose="020B0604030504040204" pitchFamily="34" charset="0"/>
                </a:rPr>
                <a:t>...............................</a:t>
              </a:r>
            </a:p>
            <a:p>
              <a:pPr marL="190491" indent="-190491" algn="ctr">
                <a:tabLst>
                  <a:tab pos="5714715" algn="l"/>
                </a:tabLst>
              </a:pPr>
              <a:endParaRPr lang="en-US" sz="600" dirty="0">
                <a:solidFill>
                  <a:srgbClr val="2F5496"/>
                </a:solidFill>
                <a:latin typeface="Trebuchet MS" panose="020B0603020202020204" pitchFamily="34" charset="0"/>
                <a:ea typeface="Tahoma" panose="020B0604030504040204" pitchFamily="34" charset="0"/>
                <a:cs typeface="Tahoma" panose="020B0604030504040204" pitchFamily="34" charset="0"/>
              </a:endParaRPr>
            </a:p>
            <a:p>
              <a:pPr marL="190491" indent="-190491" algn="ctr">
                <a:tabLst>
                  <a:tab pos="5714715" algn="l"/>
                </a:tabLst>
              </a:pPr>
              <a:r>
                <a:rPr lang="en-US" u="sng" dirty="0">
                  <a:solidFill>
                    <a:srgbClr val="2F5496"/>
                  </a:solidFill>
                  <a:latin typeface="Trebuchet MS" panose="020B0603020202020204" pitchFamily="34" charset="0"/>
                  <a:ea typeface="Tahoma" panose="020B0604030504040204" pitchFamily="34" charset="0"/>
                  <a:cs typeface="Tahoma" panose="020B0604030504040204" pitchFamily="34" charset="0"/>
                </a:rPr>
                <a:t>Nominal Roll Policy</a:t>
              </a:r>
            </a:p>
            <a:p>
              <a:pPr marL="190491" indent="-190491" algn="ctr">
                <a:tabLst>
                  <a:tab pos="5714715" algn="l"/>
                </a:tabLst>
              </a:pPr>
              <a:r>
                <a:rPr lang="en-US" sz="1400" dirty="0">
                  <a:latin typeface="Trebuchet MS" panose="020B0603020202020204" pitchFamily="34" charset="0"/>
                  <a:ea typeface="Tahoma" panose="020B0604030504040204" pitchFamily="34" charset="0"/>
                  <a:cs typeface="Tahoma" panose="020B0604030504040204" pitchFamily="34" charset="0"/>
                </a:rPr>
                <a:t>Tuesday, August 12</a:t>
              </a:r>
            </a:p>
            <a:p>
              <a:pPr marL="190491" indent="-190491" algn="ctr">
                <a:tabLst>
                  <a:tab pos="5714715" algn="l"/>
                </a:tabLst>
              </a:pPr>
              <a:r>
                <a:rPr lang="en-US" sz="1400" dirty="0">
                  <a:latin typeface="Trebuchet MS" panose="020B0603020202020204" pitchFamily="34" charset="0"/>
                  <a:ea typeface="Tahoma" panose="020B0604030504040204" pitchFamily="34" charset="0"/>
                  <a:cs typeface="Tahoma" panose="020B0604030504040204" pitchFamily="34" charset="0"/>
                </a:rPr>
                <a:t>Tuesday, August 19</a:t>
              </a:r>
            </a:p>
            <a:p>
              <a:pPr marL="190491" indent="-190491" algn="ctr">
                <a:tabLst>
                  <a:tab pos="5714715" algn="l"/>
                </a:tabLst>
              </a:pPr>
              <a:r>
                <a:rPr lang="en-US" sz="1400" dirty="0">
                  <a:latin typeface="Trebuchet MS" panose="020B0603020202020204" pitchFamily="34" charset="0"/>
                  <a:ea typeface="Tahoma" panose="020B0604030504040204" pitchFamily="34" charset="0"/>
                  <a:cs typeface="Tahoma" panose="020B0604030504040204" pitchFamily="34" charset="0"/>
                </a:rPr>
                <a:t>Tuesday, August 26</a:t>
              </a:r>
            </a:p>
            <a:p>
              <a:pPr marL="190491" indent="-190491" algn="ctr">
                <a:tabLst>
                  <a:tab pos="5714715" algn="l"/>
                </a:tabLst>
              </a:pPr>
              <a:r>
                <a:rPr lang="en-US" sz="1400" dirty="0">
                  <a:latin typeface="Trebuchet MS" panose="020B0603020202020204" pitchFamily="34" charset="0"/>
                  <a:ea typeface="Tahoma" panose="020B0604030504040204" pitchFamily="34" charset="0"/>
                  <a:cs typeface="Tahoma" panose="020B0604030504040204" pitchFamily="34" charset="0"/>
                </a:rPr>
                <a:t>from 9:00 a.m. – 12 p.m</a:t>
              </a:r>
              <a:r>
                <a:rPr lang="en-US" sz="1500" dirty="0">
                  <a:latin typeface="+mn-lt"/>
                  <a:ea typeface="Tahoma" panose="020B0604030504040204" pitchFamily="34" charset="0"/>
                  <a:cs typeface="Tahoma" panose="020B0604030504040204" pitchFamily="34" charset="0"/>
                </a:rPr>
                <a:t>.</a:t>
              </a:r>
            </a:p>
          </p:txBody>
        </p:sp>
        <p:sp>
          <p:nvSpPr>
            <p:cNvPr id="9" name="Folded Corner 5">
              <a:extLst>
                <a:ext uri="{FF2B5EF4-FFF2-40B4-BE49-F238E27FC236}">
                  <a16:creationId xmlns:a16="http://schemas.microsoft.com/office/drawing/2014/main" id="{03FC4769-D5CD-100D-B0EB-45CE29D3F30F}"/>
                </a:ext>
              </a:extLst>
            </p:cNvPr>
            <p:cNvSpPr/>
            <p:nvPr/>
          </p:nvSpPr>
          <p:spPr bwMode="auto">
            <a:xfrm>
              <a:off x="3308478" y="1370787"/>
              <a:ext cx="2684635" cy="2578914"/>
            </a:xfrm>
            <a:prstGeom prst="roundRect">
              <a:avLst/>
            </a:prstGeom>
            <a:solidFill>
              <a:schemeClr val="bg2">
                <a:lumMod val="20000"/>
                <a:lumOff val="80000"/>
              </a:schemeClr>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685783" fontAlgn="auto">
                <a:lnSpc>
                  <a:spcPct val="50000"/>
                </a:lnSpc>
                <a:spcBef>
                  <a:spcPts val="0"/>
                </a:spcBef>
                <a:spcAft>
                  <a:spcPts val="0"/>
                </a:spcAft>
                <a:tabLst>
                  <a:tab pos="5714715" algn="l"/>
                </a:tabLst>
                <a:defRPr/>
              </a:pPr>
              <a:endParaRPr lang="en-US" sz="3000" dirty="0">
                <a:solidFill>
                  <a:srgbClr val="FF7D01"/>
                </a:solidFill>
                <a:latin typeface="Trebuchet MS"/>
                <a:ea typeface="Tahoma" panose="020B0604030504040204" pitchFamily="34" charset="0"/>
                <a:cs typeface="Tahoma" panose="020B0604030504040204" pitchFamily="34" charset="0"/>
              </a:endParaRPr>
            </a:p>
            <a:p>
              <a:pPr algn="ctr" defTabSz="685783" fontAlgn="auto">
                <a:lnSpc>
                  <a:spcPct val="50000"/>
                </a:lnSpc>
                <a:spcBef>
                  <a:spcPts val="0"/>
                </a:spcBef>
                <a:spcAft>
                  <a:spcPts val="0"/>
                </a:spcAft>
                <a:tabLst>
                  <a:tab pos="5714715" algn="l"/>
                </a:tabLst>
                <a:defRPr/>
              </a:pPr>
              <a:r>
                <a:rPr lang="en-US" sz="3000" dirty="0">
                  <a:solidFill>
                    <a:srgbClr val="FF7D01"/>
                  </a:solidFill>
                  <a:latin typeface="Trebuchet MS"/>
                  <a:ea typeface="Tahoma" panose="020B0604030504040204" pitchFamily="34" charset="0"/>
                  <a:cs typeface="Tahoma" panose="020B0604030504040204" pitchFamily="34" charset="0"/>
                </a:rPr>
                <a:t>DAY</a:t>
              </a:r>
              <a:r>
                <a:rPr lang="en-US" sz="3000" dirty="0">
                  <a:solidFill>
                    <a:schemeClr val="bg1"/>
                  </a:solidFill>
                  <a:latin typeface="Trebuchet MS"/>
                  <a:ea typeface="Tahoma" panose="020B0604030504040204" pitchFamily="34" charset="0"/>
                  <a:cs typeface="Tahoma" panose="020B0604030504040204" pitchFamily="34" charset="0"/>
                </a:rPr>
                <a:t> 2</a:t>
              </a:r>
            </a:p>
            <a:p>
              <a:pPr algn="ctr" defTabSz="685783" fontAlgn="auto">
                <a:lnSpc>
                  <a:spcPct val="50000"/>
                </a:lnSpc>
                <a:spcBef>
                  <a:spcPts val="0"/>
                </a:spcBef>
                <a:spcAft>
                  <a:spcPts val="0"/>
                </a:spcAft>
                <a:tabLst>
                  <a:tab pos="5714715" algn="l"/>
                </a:tabLst>
                <a:defRPr/>
              </a:pPr>
              <a:r>
                <a:rPr lang="en-US" sz="1500" dirty="0">
                  <a:solidFill>
                    <a:srgbClr val="FF7D01"/>
                  </a:solidFill>
                  <a:latin typeface="Trebuchet MS"/>
                  <a:ea typeface="Tahoma" panose="020B0604030504040204" pitchFamily="34" charset="0"/>
                  <a:cs typeface="Tahoma" panose="020B0604030504040204" pitchFamily="34" charset="0"/>
                </a:rPr>
                <a:t>...............................</a:t>
              </a:r>
            </a:p>
            <a:p>
              <a:pPr marL="190491" indent="-190491" algn="ctr" defTabSz="685783" fontAlgn="auto">
                <a:lnSpc>
                  <a:spcPct val="100000"/>
                </a:lnSpc>
                <a:spcBef>
                  <a:spcPts val="0"/>
                </a:spcBef>
                <a:spcAft>
                  <a:spcPts val="0"/>
                </a:spcAft>
                <a:tabLst>
                  <a:tab pos="5714715" algn="l"/>
                </a:tabLst>
                <a:defRPr/>
              </a:pPr>
              <a:endParaRPr lang="en-US" sz="600" dirty="0">
                <a:solidFill>
                  <a:srgbClr val="2F5496"/>
                </a:solidFill>
                <a:latin typeface="Trebuchet MS"/>
                <a:ea typeface="Tahoma" panose="020B0604030504040204" pitchFamily="34" charset="0"/>
                <a:cs typeface="Tahoma" panose="020B0604030504040204" pitchFamily="34" charset="0"/>
              </a:endParaRPr>
            </a:p>
            <a:p>
              <a:pPr marL="190491" indent="-190491" algn="ctr" defTabSz="685783" fontAlgn="auto">
                <a:spcBef>
                  <a:spcPts val="660"/>
                </a:spcBef>
                <a:spcAft>
                  <a:spcPts val="0"/>
                </a:spcAft>
                <a:tabLst>
                  <a:tab pos="5714715" algn="l"/>
                </a:tabLst>
                <a:defRPr/>
              </a:pPr>
              <a:r>
                <a:rPr lang="en-US" u="sng" dirty="0">
                  <a:solidFill>
                    <a:srgbClr val="2F5496"/>
                  </a:solidFill>
                  <a:latin typeface="Trebuchet MS"/>
                  <a:ea typeface="Tahoma" panose="020B0604030504040204" pitchFamily="34" charset="0"/>
                  <a:cs typeface="Tahoma" panose="020B0604030504040204" pitchFamily="34" charset="0"/>
                </a:rPr>
                <a:t>Joint Verification Process</a:t>
              </a:r>
            </a:p>
            <a:p>
              <a:pPr marL="190491" indent="-190491" algn="ctr" defTabSz="685783" fontAlgn="auto">
                <a:spcBef>
                  <a:spcPts val="660"/>
                </a:spcBef>
                <a:spcAft>
                  <a:spcPts val="0"/>
                </a:spcAft>
                <a:tabLst>
                  <a:tab pos="5714715" algn="l"/>
                </a:tabLst>
                <a:defRPr/>
              </a:pPr>
              <a:r>
                <a:rPr lang="en-US" sz="1400" dirty="0">
                  <a:solidFill>
                    <a:prstClr val="black"/>
                  </a:solidFill>
                  <a:latin typeface="Trebuchet MS"/>
                  <a:ea typeface="Tahoma" panose="020B0604030504040204" pitchFamily="34" charset="0"/>
                  <a:cs typeface="Tahoma" panose="020B0604030504040204" pitchFamily="34" charset="0"/>
                </a:rPr>
                <a:t>Wednesday, August 13</a:t>
              </a:r>
            </a:p>
            <a:p>
              <a:pPr marL="190491" indent="-190491" algn="ctr" defTabSz="685783" fontAlgn="auto">
                <a:spcBef>
                  <a:spcPts val="660"/>
                </a:spcBef>
                <a:spcAft>
                  <a:spcPts val="0"/>
                </a:spcAft>
                <a:tabLst>
                  <a:tab pos="5714715" algn="l"/>
                </a:tabLst>
                <a:defRPr/>
              </a:pPr>
              <a:r>
                <a:rPr lang="en-US" sz="1400" dirty="0">
                  <a:solidFill>
                    <a:prstClr val="black"/>
                  </a:solidFill>
                  <a:latin typeface="Trebuchet MS"/>
                  <a:ea typeface="Tahoma" panose="020B0604030504040204" pitchFamily="34" charset="0"/>
                  <a:cs typeface="Tahoma" panose="020B0604030504040204" pitchFamily="34" charset="0"/>
                </a:rPr>
                <a:t>Wednesday, August 20</a:t>
              </a:r>
            </a:p>
            <a:p>
              <a:pPr marL="190491" indent="-190491" algn="ctr" defTabSz="685783" fontAlgn="auto">
                <a:spcBef>
                  <a:spcPts val="660"/>
                </a:spcBef>
                <a:spcAft>
                  <a:spcPts val="0"/>
                </a:spcAft>
                <a:tabLst>
                  <a:tab pos="5714715" algn="l"/>
                </a:tabLst>
                <a:defRPr/>
              </a:pPr>
              <a:r>
                <a:rPr lang="en-US" sz="1400" dirty="0">
                  <a:solidFill>
                    <a:prstClr val="black"/>
                  </a:solidFill>
                  <a:latin typeface="Trebuchet MS"/>
                  <a:ea typeface="Tahoma" panose="020B0604030504040204" pitchFamily="34" charset="0"/>
                  <a:cs typeface="Tahoma" panose="020B0604030504040204" pitchFamily="34" charset="0"/>
                </a:rPr>
                <a:t>Wednesday, August 27</a:t>
              </a:r>
            </a:p>
            <a:p>
              <a:pPr marL="190491" indent="-190491" algn="ctr" defTabSz="685783" fontAlgn="auto">
                <a:spcBef>
                  <a:spcPts val="660"/>
                </a:spcBef>
                <a:spcAft>
                  <a:spcPts val="0"/>
                </a:spcAft>
                <a:tabLst>
                  <a:tab pos="5714715" algn="l"/>
                </a:tabLst>
                <a:defRPr/>
              </a:pPr>
              <a:r>
                <a:rPr lang="en-US" sz="1400" dirty="0">
                  <a:solidFill>
                    <a:prstClr val="black"/>
                  </a:solidFill>
                  <a:latin typeface="Trebuchet MS"/>
                  <a:ea typeface="Tahoma" panose="020B0604030504040204" pitchFamily="34" charset="0"/>
                  <a:cs typeface="Tahoma" panose="020B0604030504040204" pitchFamily="34" charset="0"/>
                </a:rPr>
                <a:t>from 9:00 a.m. – 11 a.m.</a:t>
              </a:r>
            </a:p>
          </p:txBody>
        </p:sp>
        <p:sp>
          <p:nvSpPr>
            <p:cNvPr id="10" name="Folded Corner 5">
              <a:extLst>
                <a:ext uri="{FF2B5EF4-FFF2-40B4-BE49-F238E27FC236}">
                  <a16:creationId xmlns:a16="http://schemas.microsoft.com/office/drawing/2014/main" id="{1C148F9A-7726-4C0D-1C5B-9D81260971E2}"/>
                </a:ext>
              </a:extLst>
            </p:cNvPr>
            <p:cNvSpPr/>
            <p:nvPr/>
          </p:nvSpPr>
          <p:spPr bwMode="auto">
            <a:xfrm>
              <a:off x="6272643" y="1370787"/>
              <a:ext cx="2684635" cy="2578914"/>
            </a:xfrm>
            <a:prstGeom prst="roundRect">
              <a:avLst/>
            </a:prstGeom>
            <a:solidFill>
              <a:schemeClr val="bg2">
                <a:lumMod val="20000"/>
                <a:lumOff val="80000"/>
              </a:schemeClr>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685783" fontAlgn="auto">
                <a:lnSpc>
                  <a:spcPct val="50000"/>
                </a:lnSpc>
                <a:spcBef>
                  <a:spcPts val="0"/>
                </a:spcBef>
                <a:spcAft>
                  <a:spcPts val="0"/>
                </a:spcAft>
                <a:tabLst>
                  <a:tab pos="5714715" algn="l"/>
                </a:tabLst>
                <a:defRPr/>
              </a:pPr>
              <a:endParaRPr lang="en-US" sz="3000" dirty="0">
                <a:solidFill>
                  <a:srgbClr val="FF7D01"/>
                </a:solidFill>
                <a:latin typeface="Trebuchet MS"/>
                <a:ea typeface="Tahoma" panose="020B0604030504040204" pitchFamily="34" charset="0"/>
                <a:cs typeface="Tahoma" panose="020B0604030504040204" pitchFamily="34" charset="0"/>
              </a:endParaRPr>
            </a:p>
            <a:p>
              <a:pPr algn="ctr" defTabSz="685783" fontAlgn="auto">
                <a:lnSpc>
                  <a:spcPct val="50000"/>
                </a:lnSpc>
                <a:spcBef>
                  <a:spcPts val="0"/>
                </a:spcBef>
                <a:spcAft>
                  <a:spcPts val="0"/>
                </a:spcAft>
                <a:tabLst>
                  <a:tab pos="5714715" algn="l"/>
                </a:tabLst>
                <a:defRPr/>
              </a:pPr>
              <a:r>
                <a:rPr lang="en-US" sz="3000" dirty="0">
                  <a:solidFill>
                    <a:srgbClr val="FF7D01"/>
                  </a:solidFill>
                  <a:latin typeface="Trebuchet MS"/>
                  <a:ea typeface="Tahoma" panose="020B0604030504040204" pitchFamily="34" charset="0"/>
                  <a:cs typeface="Tahoma" panose="020B0604030504040204" pitchFamily="34" charset="0"/>
                </a:rPr>
                <a:t>DAY </a:t>
              </a:r>
              <a:r>
                <a:rPr lang="en-US" sz="3000" dirty="0">
                  <a:solidFill>
                    <a:schemeClr val="bg1"/>
                  </a:solidFill>
                  <a:latin typeface="Trebuchet MS"/>
                  <a:ea typeface="Tahoma" panose="020B0604030504040204" pitchFamily="34" charset="0"/>
                  <a:cs typeface="Tahoma" panose="020B0604030504040204" pitchFamily="34" charset="0"/>
                </a:rPr>
                <a:t>3</a:t>
              </a:r>
            </a:p>
            <a:p>
              <a:pPr algn="ctr" defTabSz="685783" fontAlgn="auto">
                <a:lnSpc>
                  <a:spcPct val="50000"/>
                </a:lnSpc>
                <a:spcBef>
                  <a:spcPts val="0"/>
                </a:spcBef>
                <a:spcAft>
                  <a:spcPts val="0"/>
                </a:spcAft>
                <a:tabLst>
                  <a:tab pos="5714715" algn="l"/>
                </a:tabLst>
                <a:defRPr/>
              </a:pPr>
              <a:r>
                <a:rPr lang="en-US" sz="1500" dirty="0">
                  <a:solidFill>
                    <a:srgbClr val="FF7D01"/>
                  </a:solidFill>
                  <a:latin typeface="Trebuchet MS"/>
                  <a:ea typeface="Tahoma" panose="020B0604030504040204" pitchFamily="34" charset="0"/>
                  <a:cs typeface="Tahoma" panose="020B0604030504040204" pitchFamily="34" charset="0"/>
                </a:rPr>
                <a:t>...............................</a:t>
              </a:r>
            </a:p>
            <a:p>
              <a:pPr marL="190491" indent="-190491" algn="ctr" defTabSz="685783" fontAlgn="auto">
                <a:lnSpc>
                  <a:spcPct val="100000"/>
                </a:lnSpc>
                <a:spcBef>
                  <a:spcPts val="0"/>
                </a:spcBef>
                <a:spcAft>
                  <a:spcPts val="0"/>
                </a:spcAft>
                <a:tabLst>
                  <a:tab pos="5714715" algn="l"/>
                </a:tabLst>
                <a:defRPr/>
              </a:pPr>
              <a:endParaRPr lang="en-US" sz="600" dirty="0">
                <a:solidFill>
                  <a:srgbClr val="2F5496"/>
                </a:solidFill>
                <a:latin typeface="Trebuchet MS"/>
                <a:ea typeface="Tahoma" panose="020B0604030504040204" pitchFamily="34" charset="0"/>
                <a:cs typeface="Tahoma" panose="020B0604030504040204" pitchFamily="34" charset="0"/>
              </a:endParaRPr>
            </a:p>
            <a:p>
              <a:pPr marL="190491" indent="-190491" algn="ctr" defTabSz="685783" fontAlgn="auto">
                <a:spcBef>
                  <a:spcPts val="660"/>
                </a:spcBef>
                <a:spcAft>
                  <a:spcPts val="0"/>
                </a:spcAft>
                <a:tabLst>
                  <a:tab pos="5714715" algn="l"/>
                </a:tabLst>
                <a:defRPr/>
              </a:pPr>
              <a:r>
                <a:rPr lang="en-US" sz="1600" u="sng" dirty="0">
                  <a:solidFill>
                    <a:srgbClr val="2F5496"/>
                  </a:solidFill>
                  <a:latin typeface="Trebuchet MS"/>
                  <a:ea typeface="Tahoma" panose="020B0604030504040204" pitchFamily="34" charset="0"/>
                  <a:cs typeface="Tahoma" panose="020B0604030504040204" pitchFamily="34" charset="0"/>
                </a:rPr>
                <a:t>Education Information System (EIS)</a:t>
              </a:r>
            </a:p>
            <a:p>
              <a:pPr marL="190491" indent="-190491" algn="ctr" defTabSz="685783" fontAlgn="auto">
                <a:spcBef>
                  <a:spcPts val="660"/>
                </a:spcBef>
                <a:spcAft>
                  <a:spcPts val="0"/>
                </a:spcAft>
                <a:tabLst>
                  <a:tab pos="5714715" algn="l"/>
                </a:tabLst>
                <a:defRPr/>
              </a:pPr>
              <a:r>
                <a:rPr lang="en-US" sz="1400" dirty="0">
                  <a:solidFill>
                    <a:prstClr val="black"/>
                  </a:solidFill>
                  <a:latin typeface="Trebuchet MS"/>
                  <a:ea typeface="Tahoma" panose="020B0604030504040204" pitchFamily="34" charset="0"/>
                  <a:cs typeface="Tahoma" panose="020B0604030504040204" pitchFamily="34" charset="0"/>
                </a:rPr>
                <a:t>Thursday, August 14</a:t>
              </a:r>
            </a:p>
            <a:p>
              <a:pPr marL="190491" indent="-190491" algn="ctr" defTabSz="685783" fontAlgn="auto">
                <a:spcBef>
                  <a:spcPts val="660"/>
                </a:spcBef>
                <a:spcAft>
                  <a:spcPts val="0"/>
                </a:spcAft>
                <a:tabLst>
                  <a:tab pos="5714715" algn="l"/>
                </a:tabLst>
                <a:defRPr/>
              </a:pPr>
              <a:r>
                <a:rPr lang="en-US" sz="1400" dirty="0">
                  <a:solidFill>
                    <a:prstClr val="black"/>
                  </a:solidFill>
                  <a:latin typeface="Trebuchet MS"/>
                  <a:ea typeface="Tahoma" panose="020B0604030504040204" pitchFamily="34" charset="0"/>
                  <a:cs typeface="Tahoma" panose="020B0604030504040204" pitchFamily="34" charset="0"/>
                </a:rPr>
                <a:t>Thursday, August 21</a:t>
              </a:r>
            </a:p>
            <a:p>
              <a:pPr marL="190491" indent="-190491" algn="ctr" defTabSz="685783" fontAlgn="auto">
                <a:spcBef>
                  <a:spcPts val="660"/>
                </a:spcBef>
                <a:spcAft>
                  <a:spcPts val="0"/>
                </a:spcAft>
                <a:tabLst>
                  <a:tab pos="5714715" algn="l"/>
                </a:tabLst>
                <a:defRPr/>
              </a:pPr>
              <a:r>
                <a:rPr lang="en-US" sz="1400" dirty="0">
                  <a:solidFill>
                    <a:prstClr val="black"/>
                  </a:solidFill>
                  <a:latin typeface="Trebuchet MS"/>
                  <a:ea typeface="Tahoma" panose="020B0604030504040204" pitchFamily="34" charset="0"/>
                  <a:cs typeface="Tahoma" panose="020B0604030504040204" pitchFamily="34" charset="0"/>
                </a:rPr>
                <a:t>Thursday, August 28</a:t>
              </a:r>
            </a:p>
            <a:p>
              <a:pPr marL="190491" indent="-190491" algn="ctr" defTabSz="685783" fontAlgn="auto">
                <a:spcBef>
                  <a:spcPts val="660"/>
                </a:spcBef>
                <a:spcAft>
                  <a:spcPts val="0"/>
                </a:spcAft>
                <a:tabLst>
                  <a:tab pos="5714715" algn="l"/>
                </a:tabLst>
                <a:defRPr/>
              </a:pPr>
              <a:r>
                <a:rPr lang="en-US" sz="1400" dirty="0">
                  <a:solidFill>
                    <a:prstClr val="black"/>
                  </a:solidFill>
                  <a:latin typeface="Trebuchet MS"/>
                  <a:ea typeface="Tahoma" panose="020B0604030504040204" pitchFamily="34" charset="0"/>
                  <a:cs typeface="Tahoma" panose="020B0604030504040204" pitchFamily="34" charset="0"/>
                </a:rPr>
                <a:t>from 9:00 a.m. – 11 a.m</a:t>
              </a:r>
              <a:r>
                <a:rPr lang="en-US" sz="1600" dirty="0">
                  <a:solidFill>
                    <a:prstClr val="black"/>
                  </a:solidFill>
                  <a:latin typeface="Trebuchet MS"/>
                  <a:ea typeface="Tahoma" panose="020B0604030504040204" pitchFamily="34" charset="0"/>
                  <a:cs typeface="Tahoma" panose="020B0604030504040204" pitchFamily="34" charset="0"/>
                </a:rPr>
                <a:t>.</a:t>
              </a:r>
            </a:p>
          </p:txBody>
        </p:sp>
      </p:grpSp>
      <p:pic>
        <p:nvPicPr>
          <p:cNvPr id="16" name="Graphic 15" descr="Badge 1 with solid fill">
            <a:extLst>
              <a:ext uri="{FF2B5EF4-FFF2-40B4-BE49-F238E27FC236}">
                <a16:creationId xmlns:a16="http://schemas.microsoft.com/office/drawing/2014/main" id="{C56C0CDA-4D71-C36F-C915-92B35C942F7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712214" y="1495044"/>
            <a:ext cx="541782" cy="541782"/>
          </a:xfrm>
          <a:prstGeom prst="rect">
            <a:avLst/>
          </a:prstGeom>
        </p:spPr>
      </p:pic>
      <p:pic>
        <p:nvPicPr>
          <p:cNvPr id="17" name="Graphic 16" descr="Badge with solid fill">
            <a:extLst>
              <a:ext uri="{FF2B5EF4-FFF2-40B4-BE49-F238E27FC236}">
                <a16:creationId xmlns:a16="http://schemas.microsoft.com/office/drawing/2014/main" id="{73687113-122A-3D1C-AEEB-AF2CEAA5FC2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681728" y="1495044"/>
            <a:ext cx="541782" cy="541782"/>
          </a:xfrm>
          <a:prstGeom prst="rect">
            <a:avLst/>
          </a:prstGeom>
        </p:spPr>
      </p:pic>
      <p:pic>
        <p:nvPicPr>
          <p:cNvPr id="18" name="Graphic 17" descr="Badge 3 with solid fill">
            <a:extLst>
              <a:ext uri="{FF2B5EF4-FFF2-40B4-BE49-F238E27FC236}">
                <a16:creationId xmlns:a16="http://schemas.microsoft.com/office/drawing/2014/main" id="{B5CE3C87-E1F2-346E-C547-8FB9968E13D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644384" y="1495044"/>
            <a:ext cx="541782" cy="541782"/>
          </a:xfrm>
          <a:prstGeom prst="rect">
            <a:avLst/>
          </a:prstGeom>
        </p:spPr>
      </p:pic>
      <p:sp>
        <p:nvSpPr>
          <p:cNvPr id="6" name="Slide Number Placeholder 5">
            <a:extLst>
              <a:ext uri="{FF2B5EF4-FFF2-40B4-BE49-F238E27FC236}">
                <a16:creationId xmlns:a16="http://schemas.microsoft.com/office/drawing/2014/main" id="{7802EE5A-E924-195B-55D9-E32E404410F2}"/>
              </a:ext>
            </a:extLst>
          </p:cNvPr>
          <p:cNvSpPr>
            <a:spLocks noGrp="1"/>
          </p:cNvSpPr>
          <p:nvPr>
            <p:ph type="sldNum" sz="quarter" idx="4"/>
          </p:nvPr>
        </p:nvSpPr>
        <p:spPr/>
        <p:txBody>
          <a:bodyPr/>
          <a:lstStyle/>
          <a:p>
            <a:pPr>
              <a:defRPr/>
            </a:pPr>
            <a:fld id="{E00B6E52-F07A-44C8-B7AE-D6EEC3D50429}" type="slidenum">
              <a:rPr lang="en-CA" smtClean="0"/>
              <a:pPr>
                <a:defRPr/>
              </a:pPr>
              <a:t>63</a:t>
            </a:fld>
            <a:endParaRPr lang="en-CA" dirty="0"/>
          </a:p>
        </p:txBody>
      </p:sp>
      <p:sp>
        <p:nvSpPr>
          <p:cNvPr id="2" name="Content Placeholder 2">
            <a:extLst>
              <a:ext uri="{FF2B5EF4-FFF2-40B4-BE49-F238E27FC236}">
                <a16:creationId xmlns:a16="http://schemas.microsoft.com/office/drawing/2014/main" id="{97CADFEC-940C-0969-F45A-FA57CEA74837}"/>
              </a:ext>
            </a:extLst>
          </p:cNvPr>
          <p:cNvSpPr txBox="1">
            <a:spLocks/>
          </p:cNvSpPr>
          <p:nvPr/>
        </p:nvSpPr>
        <p:spPr>
          <a:xfrm>
            <a:off x="1752401" y="4299745"/>
            <a:ext cx="5891983" cy="340700"/>
          </a:xfrm>
          <a:prstGeom prst="rect">
            <a:avLst/>
          </a:prstGeom>
        </p:spPr>
        <p:txBody>
          <a:bodyPr/>
          <a:lstStyle>
            <a:defPPr>
              <a:defRPr lang="en-CA"/>
            </a:defPPr>
            <a:lvl1pPr marL="142875" indent="-142875" algn="l" rtl="0" eaLnBrk="0" fontAlgn="base" hangingPunct="0">
              <a:lnSpc>
                <a:spcPct val="90000"/>
              </a:lnSpc>
              <a:spcBef>
                <a:spcPct val="0"/>
              </a:spcBef>
              <a:spcAft>
                <a:spcPct val="37000"/>
              </a:spcAft>
              <a:buChar char="•"/>
              <a:tabLst>
                <a:tab pos="4286250" algn="l"/>
              </a:tabLst>
              <a:defRPr kern="1200">
                <a:solidFill>
                  <a:schemeClr val="tx1"/>
                </a:solidFill>
                <a:latin typeface="Verdana" pitchFamily="34" charset="0"/>
                <a:ea typeface="+mn-ea"/>
                <a:cs typeface="+mn-cs"/>
              </a:defRPr>
            </a:lvl1pPr>
            <a:lvl2pPr marL="609585" indent="-142875" algn="l" rtl="0" eaLnBrk="0" fontAlgn="base" hangingPunct="0">
              <a:lnSpc>
                <a:spcPct val="90000"/>
              </a:lnSpc>
              <a:spcBef>
                <a:spcPct val="0"/>
              </a:spcBef>
              <a:spcAft>
                <a:spcPct val="37000"/>
              </a:spcAft>
              <a:buChar char="–"/>
              <a:tabLst>
                <a:tab pos="4286250" algn="l"/>
              </a:tabLst>
              <a:defRPr sz="1200" kern="1200">
                <a:solidFill>
                  <a:schemeClr val="tx1"/>
                </a:solidFill>
                <a:latin typeface="Verdana" pitchFamily="34" charset="0"/>
                <a:ea typeface="+mn-ea"/>
                <a:cs typeface="+mn-cs"/>
              </a:defRPr>
            </a:lvl2pPr>
            <a:lvl3pPr marL="1219170" indent="-142875" algn="l" rtl="0" eaLnBrk="0" fontAlgn="base" hangingPunct="0">
              <a:lnSpc>
                <a:spcPct val="90000"/>
              </a:lnSpc>
              <a:spcBef>
                <a:spcPct val="0"/>
              </a:spcBef>
              <a:spcAft>
                <a:spcPct val="37000"/>
              </a:spcAft>
              <a:buChar char="–"/>
              <a:tabLst>
                <a:tab pos="4286250" algn="l"/>
              </a:tabLst>
              <a:defRPr sz="1050" kern="1200">
                <a:solidFill>
                  <a:schemeClr val="tx1"/>
                </a:solidFill>
                <a:latin typeface="Verdana" pitchFamily="34" charset="0"/>
                <a:ea typeface="+mn-ea"/>
                <a:cs typeface="+mn-cs"/>
              </a:defRPr>
            </a:lvl3pPr>
            <a:lvl4pPr marL="1828754" indent="-146447" algn="l" rtl="0" eaLnBrk="0" fontAlgn="base" hangingPunct="0">
              <a:lnSpc>
                <a:spcPct val="90000"/>
              </a:lnSpc>
              <a:spcBef>
                <a:spcPct val="0"/>
              </a:spcBef>
              <a:spcAft>
                <a:spcPct val="37000"/>
              </a:spcAft>
              <a:buChar char="–"/>
              <a:tabLst>
                <a:tab pos="4286250" algn="l"/>
              </a:tabLst>
              <a:defRPr sz="900" kern="1200">
                <a:solidFill>
                  <a:schemeClr val="tx1"/>
                </a:solidFill>
                <a:latin typeface="Verdana" pitchFamily="34" charset="0"/>
                <a:ea typeface="+mn-ea"/>
                <a:cs typeface="+mn-cs"/>
              </a:defRPr>
            </a:lvl4pPr>
            <a:lvl5pPr marL="2438339" indent="-140494" algn="l" rtl="0" eaLnBrk="0" fontAlgn="base" hangingPunct="0">
              <a:lnSpc>
                <a:spcPct val="90000"/>
              </a:lnSpc>
              <a:spcBef>
                <a:spcPct val="0"/>
              </a:spcBef>
              <a:spcAft>
                <a:spcPct val="37000"/>
              </a:spcAft>
              <a:buChar char="–"/>
              <a:tabLst>
                <a:tab pos="4286250" algn="l"/>
              </a:tabLst>
              <a:defRPr sz="900" kern="1200">
                <a:solidFill>
                  <a:schemeClr val="tx1"/>
                </a:solidFill>
                <a:latin typeface="Verdana" pitchFamily="34" charset="0"/>
                <a:ea typeface="+mn-ea"/>
                <a:cs typeface="+mn-cs"/>
              </a:defRPr>
            </a:lvl5pPr>
            <a:lvl6pPr marL="3047924" indent="-140494" algn="l" defTabSz="1219170" rtl="0" eaLnBrk="1" fontAlgn="base" latinLnBrk="0" hangingPunct="1">
              <a:lnSpc>
                <a:spcPts val="1200"/>
              </a:lnSpc>
              <a:spcBef>
                <a:spcPct val="0"/>
              </a:spcBef>
              <a:spcAft>
                <a:spcPct val="0"/>
              </a:spcAft>
              <a:buChar char="–"/>
              <a:tabLst>
                <a:tab pos="4286250" algn="l"/>
              </a:tabLst>
              <a:defRPr sz="900" kern="1200">
                <a:solidFill>
                  <a:schemeClr val="tx1"/>
                </a:solidFill>
                <a:latin typeface="Verdana" pitchFamily="34" charset="0"/>
                <a:ea typeface="+mn-ea"/>
                <a:cs typeface="+mn-cs"/>
              </a:defRPr>
            </a:lvl6pPr>
            <a:lvl7pPr marL="3657509" indent="-140494" algn="l" defTabSz="1219170" rtl="0" eaLnBrk="1" fontAlgn="base" latinLnBrk="0" hangingPunct="1">
              <a:lnSpc>
                <a:spcPts val="1200"/>
              </a:lnSpc>
              <a:spcBef>
                <a:spcPct val="0"/>
              </a:spcBef>
              <a:spcAft>
                <a:spcPct val="0"/>
              </a:spcAft>
              <a:buChar char="–"/>
              <a:tabLst>
                <a:tab pos="4286250" algn="l"/>
              </a:tabLst>
              <a:defRPr sz="900" kern="1200">
                <a:solidFill>
                  <a:schemeClr val="tx1"/>
                </a:solidFill>
                <a:latin typeface="Verdana" pitchFamily="34" charset="0"/>
                <a:ea typeface="+mn-ea"/>
                <a:cs typeface="+mn-cs"/>
              </a:defRPr>
            </a:lvl7pPr>
            <a:lvl8pPr marL="4267093" indent="-140494" algn="l" defTabSz="1219170" rtl="0" eaLnBrk="1" fontAlgn="base" latinLnBrk="0" hangingPunct="1">
              <a:lnSpc>
                <a:spcPts val="1200"/>
              </a:lnSpc>
              <a:spcBef>
                <a:spcPct val="0"/>
              </a:spcBef>
              <a:spcAft>
                <a:spcPct val="0"/>
              </a:spcAft>
              <a:buChar char="–"/>
              <a:tabLst>
                <a:tab pos="4286250" algn="l"/>
              </a:tabLst>
              <a:defRPr sz="900" kern="1200">
                <a:solidFill>
                  <a:schemeClr val="tx1"/>
                </a:solidFill>
                <a:latin typeface="Verdana" pitchFamily="34" charset="0"/>
                <a:ea typeface="+mn-ea"/>
                <a:cs typeface="+mn-cs"/>
              </a:defRPr>
            </a:lvl8pPr>
            <a:lvl9pPr marL="4876678" indent="-140494" algn="l" defTabSz="1219170" rtl="0" eaLnBrk="1" fontAlgn="base" latinLnBrk="0" hangingPunct="1">
              <a:lnSpc>
                <a:spcPts val="1200"/>
              </a:lnSpc>
              <a:spcBef>
                <a:spcPct val="0"/>
              </a:spcBef>
              <a:spcAft>
                <a:spcPct val="0"/>
              </a:spcAft>
              <a:buChar char="–"/>
              <a:tabLst>
                <a:tab pos="4286250" algn="l"/>
              </a:tabLst>
              <a:defRPr sz="900" kern="1200">
                <a:solidFill>
                  <a:schemeClr val="tx1"/>
                </a:solidFill>
                <a:latin typeface="Verdana" pitchFamily="34" charset="0"/>
                <a:ea typeface="+mn-ea"/>
                <a:cs typeface="+mn-cs"/>
              </a:defRPr>
            </a:lvl9pPr>
          </a:lstStyle>
          <a:p>
            <a:pPr marL="0" indent="0">
              <a:buNone/>
            </a:pPr>
            <a:r>
              <a:rPr lang="en-US" dirty="0">
                <a:latin typeface="Trebuchet MS "/>
                <a:cs typeface="Segoe UI Semibold" panose="020B0702040204020203" pitchFamily="34" charset="0"/>
              </a:rPr>
              <a:t>To register, please email: </a:t>
            </a:r>
            <a:r>
              <a:rPr lang="en-US" dirty="0">
                <a:latin typeface="Trebuchet MS "/>
                <a:cs typeface="Segoe UI Semibold" panose="020B0702040204020203" pitchFamily="34" charset="0"/>
                <a:hlinkClick r:id="rId9"/>
              </a:rPr>
              <a:t>BCEducation@sac-isc.gc.ca</a:t>
            </a:r>
            <a:endParaRPr lang="en-US" dirty="0">
              <a:latin typeface="Trebuchet MS "/>
              <a:cs typeface="Segoe UI Semibold" panose="020B0702040204020203" pitchFamily="34" charset="0"/>
            </a:endParaRPr>
          </a:p>
          <a:p>
            <a:pPr marL="0" indent="0">
              <a:buNone/>
            </a:pPr>
            <a:endParaRPr lang="en-US" dirty="0">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39356506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ight Triangle 77"/>
          <p:cNvSpPr/>
          <p:nvPr/>
        </p:nvSpPr>
        <p:spPr>
          <a:xfrm rot="20634444">
            <a:off x="2999147" y="-2921961"/>
            <a:ext cx="5963883" cy="9144001"/>
          </a:xfrm>
          <a:prstGeom prst="rtTriangle">
            <a:avLst/>
          </a:prstGeom>
          <a:solidFill>
            <a:schemeClr val="tx2">
              <a:lumMod val="60000"/>
              <a:lumOff val="40000"/>
            </a:schemeClr>
          </a:solid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1" name="Title 7">
            <a:extLst>
              <a:ext uri="{FF2B5EF4-FFF2-40B4-BE49-F238E27FC236}">
                <a16:creationId xmlns:a16="http://schemas.microsoft.com/office/drawing/2014/main" id="{3565E85F-2060-12C7-46FB-CAFE30122B57}"/>
              </a:ext>
            </a:extLst>
          </p:cNvPr>
          <p:cNvSpPr txBox="1">
            <a:spLocks/>
          </p:cNvSpPr>
          <p:nvPr/>
        </p:nvSpPr>
        <p:spPr>
          <a:xfrm>
            <a:off x="84711" y="2172759"/>
            <a:ext cx="2696480" cy="701486"/>
          </a:xfrm>
          <a:prstGeom prst="rect">
            <a:avLst/>
          </a:prstGeom>
        </p:spPr>
        <p:txBody>
          <a:bodyPr anchor="ctr"/>
          <a:lstStyle>
            <a:defPPr>
              <a:defRPr lang="en-CA"/>
            </a:defPPr>
            <a:lvl1pPr algn="l" defTabSz="914400" rtl="0" eaLnBrk="1" fontAlgn="base" latinLnBrk="0" hangingPunct="1">
              <a:lnSpc>
                <a:spcPct val="90000"/>
              </a:lnSpc>
              <a:spcBef>
                <a:spcPct val="0"/>
              </a:spcBef>
              <a:spcAft>
                <a:spcPct val="37000"/>
              </a:spcAft>
              <a:buNone/>
              <a:defRPr sz="4400"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ctr" defTabSz="914400" rtl="0" eaLnBrk="1" fontAlgn="base" latinLnBrk="0" hangingPunct="1">
              <a:lnSpc>
                <a:spcPct val="90000"/>
              </a:lnSpc>
              <a:spcBef>
                <a:spcPct val="0"/>
              </a:spcBef>
              <a:spcAft>
                <a:spcPct val="37000"/>
              </a:spcAft>
              <a:buClrTx/>
              <a:buSzTx/>
              <a:buFontTx/>
              <a:buNone/>
              <a:tabLst/>
              <a:defRPr/>
            </a:pPr>
            <a:r>
              <a:rPr kumimoji="0" lang="en-CA" sz="1600" b="0" i="0" u="none" strike="noStrike" kern="1200" cap="none" spc="0" normalizeH="0" baseline="0" noProof="0" dirty="0">
                <a:ln>
                  <a:noFill/>
                </a:ln>
                <a:solidFill>
                  <a:srgbClr val="2F5496"/>
                </a:solidFill>
                <a:effectLst/>
                <a:uLnTx/>
                <a:uFillTx/>
                <a:latin typeface="Trebuchet MS "/>
                <a:ea typeface="Times New Roman" panose="02020603050405020304" pitchFamily="18" charset="0"/>
                <a:cs typeface="Segoe UI Semilight" panose="020B0402040204020203" pitchFamily="34" charset="0"/>
              </a:rPr>
              <a:t>Nominal Roll Policy </a:t>
            </a:r>
            <a:br>
              <a:rPr kumimoji="0" lang="en-CA" sz="1600" b="0" i="0" u="none" strike="noStrike" kern="1200" cap="none" spc="0" normalizeH="0" baseline="0" noProof="0" dirty="0">
                <a:ln>
                  <a:noFill/>
                </a:ln>
                <a:solidFill>
                  <a:srgbClr val="2F5496"/>
                </a:solidFill>
                <a:effectLst/>
                <a:uLnTx/>
                <a:uFillTx/>
                <a:latin typeface="Trebuchet MS "/>
                <a:ea typeface="Times New Roman" panose="02020603050405020304" pitchFamily="18" charset="0"/>
                <a:cs typeface="Segoe UI Semilight" panose="020B0402040204020203" pitchFamily="34" charset="0"/>
              </a:rPr>
            </a:br>
            <a:r>
              <a:rPr kumimoji="0" lang="en-CA" sz="1600" b="0" i="0" u="none" strike="noStrike" kern="1200" cap="none" spc="0" normalizeH="0" baseline="0" noProof="0" dirty="0">
                <a:ln>
                  <a:noFill/>
                </a:ln>
                <a:solidFill>
                  <a:srgbClr val="2F5496"/>
                </a:solidFill>
                <a:effectLst/>
                <a:uLnTx/>
                <a:uFillTx/>
                <a:latin typeface="Trebuchet MS "/>
                <a:ea typeface="Times New Roman" panose="02020603050405020304" pitchFamily="18" charset="0"/>
                <a:cs typeface="Segoe UI Semilight" panose="020B0402040204020203" pitchFamily="34" charset="0"/>
              </a:rPr>
              <a:t>and Eligibility</a:t>
            </a:r>
            <a:endParaRPr kumimoji="0" lang="en-US" sz="1600" b="0" i="1" u="none" strike="noStrike" kern="1200" cap="none" spc="0" normalizeH="0" baseline="0" noProof="0" dirty="0">
              <a:ln>
                <a:noFill/>
              </a:ln>
              <a:solidFill>
                <a:srgbClr val="2F5496"/>
              </a:solidFill>
              <a:effectLst/>
              <a:uLnTx/>
              <a:uFillTx/>
              <a:latin typeface="Trebuchet MS "/>
            </a:endParaRPr>
          </a:p>
        </p:txBody>
      </p:sp>
      <p:sp>
        <p:nvSpPr>
          <p:cNvPr id="12" name="Rectangle: Rounded Corners 11">
            <a:extLst>
              <a:ext uri="{FF2B5EF4-FFF2-40B4-BE49-F238E27FC236}">
                <a16:creationId xmlns:a16="http://schemas.microsoft.com/office/drawing/2014/main" id="{C48CB491-ABA9-621C-4978-2978BFC7BC17}"/>
              </a:ext>
            </a:extLst>
          </p:cNvPr>
          <p:cNvSpPr/>
          <p:nvPr/>
        </p:nvSpPr>
        <p:spPr bwMode="auto">
          <a:xfrm>
            <a:off x="146025" y="3167206"/>
            <a:ext cx="3022097" cy="701486"/>
          </a:xfrm>
          <a:prstGeom prst="roundRect">
            <a:avLst/>
          </a:prstGeom>
          <a:solidFill>
            <a:srgbClr val="FFDD7D"/>
          </a:solidFill>
          <a:ln w="889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1" marR="0" lvl="0" indent="-190491" algn="ctr" defTabSz="457200" rtl="0" eaLnBrk="1" fontAlgn="base" latinLnBrk="0" hangingPunct="1">
              <a:lnSpc>
                <a:spcPct val="90000"/>
              </a:lnSpc>
              <a:spcBef>
                <a:spcPct val="0"/>
              </a:spcBef>
              <a:spcAft>
                <a:spcPct val="37000"/>
              </a:spcAft>
              <a:buClrTx/>
              <a:buSzTx/>
              <a:buFontTx/>
              <a:buNone/>
              <a:tabLst>
                <a:tab pos="5714715" algn="l"/>
              </a:tabLst>
              <a:defRPr/>
            </a:pPr>
            <a:r>
              <a:rPr kumimoji="0" lang="en-US" sz="1800" b="1" i="0" u="none" strike="noStrike" kern="1200" cap="none" spc="0" normalizeH="0" baseline="0" noProof="0" dirty="0">
                <a:ln>
                  <a:noFill/>
                </a:ln>
                <a:solidFill>
                  <a:srgbClr val="2F5496"/>
                </a:solidFill>
                <a:effectLst/>
                <a:uLnTx/>
                <a:uFillTx/>
                <a:latin typeface="Trebuchet MS "/>
                <a:ea typeface="Segoe UI Historic" panose="020B0502040204020203" pitchFamily="34" charset="0"/>
                <a:cs typeface="Segoe UI" panose="020B0502040204020203" pitchFamily="34" charset="0"/>
              </a:rPr>
              <a:t>ISC BC Education Inbox </a:t>
            </a:r>
            <a:br>
              <a:rPr kumimoji="0" lang="en-US" sz="1800" b="0" i="0" u="none" strike="noStrike" kern="1200" cap="none" spc="0" normalizeH="0" baseline="0" noProof="0" dirty="0">
                <a:ln>
                  <a:noFill/>
                </a:ln>
                <a:solidFill>
                  <a:prstClr val="black"/>
                </a:solidFill>
                <a:effectLst/>
                <a:uLnTx/>
                <a:uFillTx/>
                <a:latin typeface="Trebuchet MS "/>
                <a:ea typeface="Segoe UI Historic" panose="020B0502040204020203" pitchFamily="34" charset="0"/>
                <a:cs typeface="Segoe UI" panose="020B0502040204020203" pitchFamily="34" charset="0"/>
              </a:rPr>
            </a:br>
            <a:r>
              <a:rPr kumimoji="0" lang="en-US" sz="1800" b="0" i="0" u="none" strike="noStrike" kern="1200" cap="none" spc="0" normalizeH="0" baseline="0" noProof="0" dirty="0">
                <a:ln>
                  <a:noFill/>
                </a:ln>
                <a:solidFill>
                  <a:prstClr val="black"/>
                </a:solidFill>
                <a:effectLst/>
                <a:uLnTx/>
                <a:uFillTx/>
                <a:latin typeface="Trebuchet MS "/>
                <a:ea typeface="Segoe UI Historic" panose="020B0502040204020203" pitchFamily="34" charset="0"/>
                <a:cs typeface="Segoe UI" panose="020B0502040204020203" pitchFamily="34" charset="0"/>
                <a:hlinkClick r:id="rId3"/>
              </a:rPr>
              <a:t>BCEducation@sac-isc.gc.ca</a:t>
            </a:r>
            <a:r>
              <a:rPr kumimoji="0" lang="en-US" sz="1800" b="0" i="0" u="none" strike="noStrike" kern="1200" cap="none" spc="0" normalizeH="0" baseline="0" noProof="0" dirty="0">
                <a:ln>
                  <a:noFill/>
                </a:ln>
                <a:solidFill>
                  <a:prstClr val="black"/>
                </a:solidFill>
                <a:effectLst/>
                <a:uLnTx/>
                <a:uFillTx/>
                <a:latin typeface="Trebuchet MS "/>
                <a:ea typeface="Segoe UI Historic" panose="020B0502040204020203" pitchFamily="34" charset="0"/>
                <a:cs typeface="Segoe UI" panose="020B0502040204020203" pitchFamily="34" charset="0"/>
              </a:rPr>
              <a:t> </a:t>
            </a:r>
          </a:p>
        </p:txBody>
      </p:sp>
      <p:sp>
        <p:nvSpPr>
          <p:cNvPr id="14" name="Rectangle: Rounded Corners 13">
            <a:extLst>
              <a:ext uri="{FF2B5EF4-FFF2-40B4-BE49-F238E27FC236}">
                <a16:creationId xmlns:a16="http://schemas.microsoft.com/office/drawing/2014/main" id="{76099B72-3EE1-8187-7C5C-1FAD32750849}"/>
              </a:ext>
            </a:extLst>
          </p:cNvPr>
          <p:cNvSpPr/>
          <p:nvPr/>
        </p:nvSpPr>
        <p:spPr bwMode="auto">
          <a:xfrm>
            <a:off x="3632519" y="986653"/>
            <a:ext cx="2638151" cy="966475"/>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6858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srgbClr val="FFFFFF"/>
                </a:solidFill>
                <a:effectLst/>
                <a:uLnTx/>
                <a:uFillTx/>
                <a:latin typeface="Trebuchet MS"/>
                <a:ea typeface="Montserrat"/>
                <a:cs typeface="Segoe UI Semilight" panose="020B0402040204020203" pitchFamily="34" charset="0"/>
                <a:sym typeface="Montserrat"/>
              </a:rPr>
              <a:t>ALEXIS FELLS</a:t>
            </a: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srgbClr val="FFFFFF"/>
                </a:solidFill>
                <a:effectLst/>
                <a:uLnTx/>
                <a:uFillTx/>
                <a:latin typeface="Trebuchet MS"/>
                <a:ea typeface="+mn-ea"/>
                <a:cs typeface="Segoe UI Semilight" panose="020B0402040204020203" pitchFamily="34" charset="0"/>
                <a:sym typeface="Montserrat"/>
              </a:rPr>
              <a:t>Manager, Education Programs</a:t>
            </a: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975" b="0" i="0" u="none" strike="noStrike" kern="1200" cap="none" spc="0" normalizeH="0" baseline="0" noProof="0" dirty="0">
                <a:ln>
                  <a:noFill/>
                </a:ln>
                <a:solidFill>
                  <a:srgbClr val="FFFFFF"/>
                </a:solidFill>
                <a:effectLst/>
                <a:uLnTx/>
                <a:uFillTx/>
                <a:latin typeface="Segoe UI Semilight" panose="020B0402040204020203" pitchFamily="34" charset="0"/>
                <a:ea typeface="+mn-ea"/>
                <a:cs typeface="Segoe UI Semilight" panose="020B0402040204020203" pitchFamily="34" charset="0"/>
              </a:rPr>
              <a:t>604-561-8468, alexis.fells@sac-isc.gc.ca</a:t>
            </a:r>
          </a:p>
        </p:txBody>
      </p:sp>
      <p:sp>
        <p:nvSpPr>
          <p:cNvPr id="21" name="Rectangle: Rounded Corners 20">
            <a:extLst>
              <a:ext uri="{FF2B5EF4-FFF2-40B4-BE49-F238E27FC236}">
                <a16:creationId xmlns:a16="http://schemas.microsoft.com/office/drawing/2014/main" id="{8B5C097F-C9BC-832A-6BD4-A13E06B8CF7E}"/>
              </a:ext>
            </a:extLst>
          </p:cNvPr>
          <p:cNvSpPr/>
          <p:nvPr/>
        </p:nvSpPr>
        <p:spPr bwMode="auto">
          <a:xfrm>
            <a:off x="6359825" y="986653"/>
            <a:ext cx="2638151" cy="966475"/>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6858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srgbClr val="FFFFFF"/>
                </a:solidFill>
                <a:effectLst/>
                <a:uLnTx/>
                <a:uFillTx/>
                <a:latin typeface="Trebuchet MS"/>
                <a:ea typeface="Montserrat"/>
                <a:cs typeface="Segoe UI Semilight" panose="020B0402040204020203" pitchFamily="34" charset="0"/>
                <a:sym typeface="Montserrat"/>
              </a:rPr>
              <a:t>MARIE URDIGA</a:t>
            </a: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srgbClr val="FFFFFF"/>
                </a:solidFill>
                <a:effectLst/>
                <a:uLnTx/>
                <a:uFillTx/>
                <a:latin typeface="Trebuchet MS"/>
                <a:ea typeface="+mn-ea"/>
                <a:cs typeface="Segoe UI Semilight" panose="020B0402040204020203" pitchFamily="34" charset="0"/>
                <a:sym typeface="Montserrat"/>
              </a:rPr>
              <a:t>Program Advisor</a:t>
            </a: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975" b="0" i="0" u="none" strike="noStrike" kern="1200" cap="none" spc="0" normalizeH="0" baseline="0" noProof="0" dirty="0">
                <a:ln>
                  <a:noFill/>
                </a:ln>
                <a:solidFill>
                  <a:srgbClr val="FFFFFF"/>
                </a:solidFill>
                <a:effectLst/>
                <a:uLnTx/>
                <a:uFillTx/>
                <a:latin typeface="Segoe UI Semilight" panose="020B0402040204020203" pitchFamily="34" charset="0"/>
                <a:ea typeface="+mn-ea"/>
                <a:cs typeface="Segoe UI Semilight" panose="020B0402040204020203" pitchFamily="34" charset="0"/>
              </a:rPr>
              <a:t>236-335-1674, </a:t>
            </a:r>
            <a:r>
              <a:rPr kumimoji="0" lang="en-US" sz="975" b="0" i="0" u="none" strike="noStrike" kern="1200" cap="none" spc="0" normalizeH="0" baseline="0" noProof="0" dirty="0">
                <a:ln>
                  <a:noFill/>
                </a:ln>
                <a:solidFill>
                  <a:prstClr val="white"/>
                </a:solidFill>
                <a:effectLst/>
                <a:uLnTx/>
                <a:uFillTx/>
                <a:latin typeface="Segoe UI Semilight" panose="020B0402040204020203" pitchFamily="34" charset="0"/>
                <a:ea typeface="+mn-ea"/>
                <a:cs typeface="Segoe UI Semilight" panose="020B0402040204020203" pitchFamily="34" charset="0"/>
              </a:rPr>
              <a:t>delainn.urdiga@sac-isc.gc.ca</a:t>
            </a:r>
            <a:endParaRPr kumimoji="0" lang="en-US" sz="975" b="0" i="0" u="none" strike="noStrike" kern="1200" cap="none" spc="0" normalizeH="0" baseline="0" noProof="0" dirty="0">
              <a:ln>
                <a:noFill/>
              </a:ln>
              <a:solidFill>
                <a:srgbClr val="FFFFFF"/>
              </a:solidFill>
              <a:effectLst/>
              <a:uLnTx/>
              <a:uFillTx/>
              <a:latin typeface="Segoe UI Semilight" panose="020B0402040204020203" pitchFamily="34" charset="0"/>
              <a:ea typeface="+mn-ea"/>
              <a:cs typeface="Segoe UI Semilight" panose="020B0402040204020203" pitchFamily="34" charset="0"/>
            </a:endParaRPr>
          </a:p>
        </p:txBody>
      </p:sp>
      <p:sp>
        <p:nvSpPr>
          <p:cNvPr id="22" name="Rectangle: Rounded Corners 21">
            <a:extLst>
              <a:ext uri="{FF2B5EF4-FFF2-40B4-BE49-F238E27FC236}">
                <a16:creationId xmlns:a16="http://schemas.microsoft.com/office/drawing/2014/main" id="{A6B93B10-AC99-1385-AAD7-FA37E5DA8FC8}"/>
              </a:ext>
            </a:extLst>
          </p:cNvPr>
          <p:cNvSpPr/>
          <p:nvPr/>
        </p:nvSpPr>
        <p:spPr bwMode="auto">
          <a:xfrm>
            <a:off x="3632518" y="2076929"/>
            <a:ext cx="2638151" cy="966475"/>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6858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srgbClr val="FFFFFF"/>
                </a:solidFill>
                <a:effectLst/>
                <a:uLnTx/>
                <a:uFillTx/>
                <a:latin typeface="Trebuchet MS"/>
                <a:ea typeface="Montserrat"/>
                <a:cs typeface="Segoe UI Semilight" panose="020B0402040204020203" pitchFamily="34" charset="0"/>
                <a:sym typeface="Montserrat"/>
              </a:rPr>
              <a:t>DEBRA</a:t>
            </a:r>
            <a:r>
              <a:rPr kumimoji="0" lang="en-US" sz="1500" b="1" i="0" u="none" strike="noStrike" kern="0" cap="none" spc="0" normalizeH="0" baseline="0" noProof="0" dirty="0">
                <a:ln>
                  <a:noFill/>
                </a:ln>
                <a:solidFill>
                  <a:srgbClr val="FFFFFF"/>
                </a:solidFill>
                <a:effectLst/>
                <a:uLnTx/>
                <a:uFillTx/>
                <a:latin typeface="+mj-lt"/>
                <a:ea typeface="Montserrat"/>
                <a:cs typeface="Segoe UI Semilight" panose="020B0402040204020203" pitchFamily="34" charset="0"/>
                <a:sym typeface="Montserrat"/>
              </a:rPr>
              <a:t> </a:t>
            </a:r>
            <a:r>
              <a:rPr kumimoji="0" lang="en-US" sz="1500" b="1" i="0" u="none" strike="noStrike" kern="0" cap="none" spc="0" normalizeH="0" baseline="0" noProof="0" dirty="0">
                <a:ln>
                  <a:noFill/>
                </a:ln>
                <a:solidFill>
                  <a:prstClr val="white"/>
                </a:solidFill>
                <a:effectLst/>
                <a:uLnTx/>
                <a:uFillTx/>
                <a:latin typeface="+mj-lt"/>
                <a:ea typeface="Montserrat"/>
                <a:cs typeface="Segoe UI Semilight" panose="020B0402040204020203" pitchFamily="34" charset="0"/>
                <a:sym typeface="Montserrat"/>
              </a:rPr>
              <a:t>KINEQUON</a:t>
            </a:r>
            <a:endParaRPr kumimoji="0" lang="en-US" sz="1500" b="1" i="0" u="none" strike="noStrike" kern="0" cap="none" spc="0" normalizeH="0" baseline="0" noProof="0" dirty="0">
              <a:ln>
                <a:noFill/>
              </a:ln>
              <a:solidFill>
                <a:srgbClr val="FFFFFF"/>
              </a:solidFill>
              <a:effectLst/>
              <a:uLnTx/>
              <a:uFillTx/>
              <a:latin typeface="+mj-lt"/>
              <a:ea typeface="Montserrat"/>
              <a:cs typeface="Segoe UI Semilight" panose="020B0402040204020203" pitchFamily="34" charset="0"/>
              <a:sym typeface="Montserrat"/>
            </a:endParaRP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srgbClr val="FFFFFF"/>
                </a:solidFill>
                <a:effectLst/>
                <a:uLnTx/>
                <a:uFillTx/>
                <a:latin typeface="Trebuchet MS"/>
                <a:ea typeface="+mn-ea"/>
                <a:cs typeface="Segoe UI Semilight" panose="020B0402040204020203" pitchFamily="34" charset="0"/>
                <a:sym typeface="Montserrat"/>
              </a:rPr>
              <a:t>Program Officer</a:t>
            </a: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Segoe UI Semilight" panose="020B0402040204020203" pitchFamily="34" charset="0"/>
                <a:ea typeface="+mn-ea"/>
                <a:cs typeface="Segoe UI Semilight" panose="020B0402040204020203" pitchFamily="34" charset="0"/>
              </a:rPr>
              <a:t>604-655-2816</a:t>
            </a:r>
            <a:r>
              <a:rPr kumimoji="0" lang="en-US" sz="975" b="0" i="0" u="none" strike="noStrike" kern="1200" cap="none" spc="0" normalizeH="0" baseline="0" noProof="0" dirty="0">
                <a:ln>
                  <a:noFill/>
                </a:ln>
                <a:solidFill>
                  <a:srgbClr val="FFFFFF"/>
                </a:solidFill>
                <a:effectLst/>
                <a:uLnTx/>
                <a:uFillTx/>
                <a:latin typeface="Segoe UI Semilight" panose="020B0402040204020203" pitchFamily="34" charset="0"/>
                <a:ea typeface="+mn-ea"/>
                <a:cs typeface="Segoe UI Semilight" panose="020B0402040204020203" pitchFamily="34" charset="0"/>
              </a:rPr>
              <a:t>, debra.kinequon@sac-isc.gc.ca</a:t>
            </a:r>
          </a:p>
        </p:txBody>
      </p:sp>
      <p:sp>
        <p:nvSpPr>
          <p:cNvPr id="26" name="Rectangle: Rounded Corners 25">
            <a:extLst>
              <a:ext uri="{FF2B5EF4-FFF2-40B4-BE49-F238E27FC236}">
                <a16:creationId xmlns:a16="http://schemas.microsoft.com/office/drawing/2014/main" id="{9F58A8BF-DF40-44EE-8E1C-B4CB4F0E1602}"/>
              </a:ext>
            </a:extLst>
          </p:cNvPr>
          <p:cNvSpPr/>
          <p:nvPr/>
        </p:nvSpPr>
        <p:spPr bwMode="auto">
          <a:xfrm>
            <a:off x="3607373" y="3167206"/>
            <a:ext cx="2638151" cy="966475"/>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6858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457200" rtl="0" eaLnBrk="1" fontAlgn="base"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prstClr val="white"/>
                </a:solidFill>
                <a:effectLst/>
                <a:uLnTx/>
                <a:uFillTx/>
                <a:latin typeface="+mj-lt"/>
                <a:ea typeface="Montserrat"/>
                <a:cs typeface="Segoe UI Semilight" panose="020B0402040204020203" pitchFamily="34" charset="0"/>
                <a:sym typeface="Montserrat"/>
              </a:rPr>
              <a:t>LAURA LANGS</a:t>
            </a:r>
          </a:p>
          <a:p>
            <a:pPr marL="0" marR="0" lvl="0" indent="0" algn="l" defTabSz="457200" rtl="0" eaLnBrk="1" fontAlgn="base"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prstClr val="white"/>
                </a:solidFill>
                <a:effectLst/>
                <a:uLnTx/>
                <a:uFillTx/>
                <a:latin typeface="+mj-lt"/>
                <a:ea typeface="+mn-ea"/>
                <a:cs typeface="Segoe UI Semilight" panose="020B0402040204020203" pitchFamily="34" charset="0"/>
              </a:rPr>
              <a:t>Program Advisor</a:t>
            </a:r>
          </a:p>
          <a:p>
            <a:pPr marL="0" marR="0" lvl="0" indent="0" algn="l" defTabSz="457200" rtl="0" eaLnBrk="1" fontAlgn="base" latinLnBrk="0" hangingPunct="1">
              <a:lnSpc>
                <a:spcPct val="100000"/>
              </a:lnSpc>
              <a:spcBef>
                <a:spcPts val="0"/>
              </a:spcBef>
              <a:spcAft>
                <a:spcPts val="200"/>
              </a:spcAft>
              <a:buClrTx/>
              <a:buSzTx/>
              <a:buFontTx/>
              <a:buNone/>
              <a:tabLst/>
              <a:defRPr/>
            </a:pPr>
            <a:r>
              <a:rPr kumimoji="0" lang="en-US" sz="975" b="0" i="0" u="none" strike="noStrike" kern="1200" cap="none" spc="0" normalizeH="0" baseline="0" noProof="0" dirty="0">
                <a:ln>
                  <a:noFill/>
                </a:ln>
                <a:solidFill>
                  <a:prstClr val="white"/>
                </a:solidFill>
                <a:effectLst/>
                <a:uLnTx/>
                <a:uFillTx/>
                <a:latin typeface="Segoe UI Semilight" panose="020B0402040204020203" pitchFamily="34" charset="0"/>
                <a:ea typeface="+mn-ea"/>
                <a:cs typeface="Segoe UI Semilight" panose="020B0402040204020203" pitchFamily="34" charset="0"/>
              </a:rPr>
              <a:t>778-846-5132, laura.langs@sac-isc.gc.ca</a:t>
            </a:r>
          </a:p>
        </p:txBody>
      </p:sp>
      <p:sp>
        <p:nvSpPr>
          <p:cNvPr id="30" name="Rectangle: Rounded Corners 29">
            <a:extLst>
              <a:ext uri="{FF2B5EF4-FFF2-40B4-BE49-F238E27FC236}">
                <a16:creationId xmlns:a16="http://schemas.microsoft.com/office/drawing/2014/main" id="{D4545A5A-1B88-2B7E-4880-F3889D031983}"/>
              </a:ext>
            </a:extLst>
          </p:cNvPr>
          <p:cNvSpPr/>
          <p:nvPr/>
        </p:nvSpPr>
        <p:spPr bwMode="auto">
          <a:xfrm>
            <a:off x="6359823" y="2076929"/>
            <a:ext cx="2638151" cy="966475"/>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6858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457200" rtl="0" eaLnBrk="1" fontAlgn="base"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prstClr val="white"/>
                </a:solidFill>
                <a:effectLst/>
                <a:uLnTx/>
                <a:uFillTx/>
                <a:latin typeface="+mj-lt"/>
                <a:ea typeface="Montserrat"/>
                <a:cs typeface="Segoe UI Semilight"/>
              </a:rPr>
              <a:t>NICOLE LUI</a:t>
            </a:r>
            <a:endParaRPr kumimoji="0" lang="en-US" sz="1500" b="1" i="0" u="none" strike="noStrike" kern="0" cap="none" spc="0" normalizeH="0" baseline="0" noProof="0" dirty="0">
              <a:ln>
                <a:noFill/>
              </a:ln>
              <a:solidFill>
                <a:prstClr val="white"/>
              </a:solidFill>
              <a:effectLst/>
              <a:uLnTx/>
              <a:uFillTx/>
              <a:latin typeface="+mj-lt"/>
              <a:ea typeface="Montserrat"/>
              <a:cs typeface="Segoe UI Semilight"/>
              <a:sym typeface="Montserrat"/>
            </a:endParaRP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srgbClr val="FFFFFF"/>
                </a:solidFill>
                <a:effectLst/>
                <a:uLnTx/>
                <a:uFillTx/>
                <a:latin typeface="Trebuchet MS"/>
                <a:ea typeface="+mn-ea"/>
                <a:cs typeface="Segoe UI Semilight" panose="020B0402040204020203" pitchFamily="34" charset="0"/>
                <a:sym typeface="Montserrat"/>
              </a:rPr>
              <a:t>Program Advisor</a:t>
            </a:r>
          </a:p>
          <a:p>
            <a:pPr marL="0" marR="0" lvl="0" indent="0" algn="l" defTabSz="457200" rtl="0" eaLnBrk="1" fontAlgn="base" latinLnBrk="0" hangingPunct="1">
              <a:lnSpc>
                <a:spcPct val="100000"/>
              </a:lnSpc>
              <a:spcBef>
                <a:spcPts val="0"/>
              </a:spcBef>
              <a:spcAft>
                <a:spcPts val="200"/>
              </a:spcAft>
              <a:buClrTx/>
              <a:buSzTx/>
              <a:buFontTx/>
              <a:buNone/>
              <a:tabLst/>
              <a:defRPr/>
            </a:pPr>
            <a:r>
              <a:rPr kumimoji="0" lang="en-US" sz="975" b="0" i="0" u="none" strike="noStrike" kern="0" cap="none" spc="0" normalizeH="0" baseline="0" noProof="0" dirty="0">
                <a:ln>
                  <a:noFill/>
                </a:ln>
                <a:solidFill>
                  <a:prstClr val="white"/>
                </a:solidFill>
                <a:effectLst/>
                <a:uLnTx/>
                <a:uFillTx/>
                <a:latin typeface="Segoe UI Semilight"/>
                <a:ea typeface="Verdana"/>
                <a:cs typeface="Segoe UI Semilight"/>
                <a:sym typeface="Montserrat"/>
              </a:rPr>
              <a:t>236-330-7064</a:t>
            </a:r>
            <a:r>
              <a:rPr kumimoji="0" lang="en-US" sz="975" b="0" i="0" u="none" strike="noStrike" kern="0" cap="none" spc="0" normalizeH="0" baseline="0" noProof="0" dirty="0">
                <a:ln>
                  <a:noFill/>
                </a:ln>
                <a:solidFill>
                  <a:prstClr val="white"/>
                </a:solidFill>
                <a:effectLst/>
                <a:uLnTx/>
                <a:uFillTx/>
                <a:latin typeface="Segoe UI Semilight"/>
                <a:ea typeface="+mn-ea"/>
                <a:cs typeface="Segoe UI Semilight"/>
                <a:sym typeface="Montserrat"/>
              </a:rPr>
              <a:t>, </a:t>
            </a:r>
            <a:r>
              <a:rPr kumimoji="0" lang="en-US" sz="975" b="0" i="0" u="none" strike="noStrike" kern="0" cap="none" spc="0" normalizeH="0" baseline="0" noProof="0" dirty="0">
                <a:ln>
                  <a:noFill/>
                </a:ln>
                <a:solidFill>
                  <a:prstClr val="white"/>
                </a:solidFill>
                <a:effectLst/>
                <a:uLnTx/>
                <a:uFillTx/>
                <a:latin typeface="Segoe UI Semilight"/>
                <a:ea typeface="Verdana"/>
                <a:cs typeface="Segoe UI Semilight"/>
                <a:sym typeface="Montserrat"/>
              </a:rPr>
              <a:t>nicole.lui@sac-isc.gc.ca</a:t>
            </a:r>
            <a:endParaRPr kumimoji="0" lang="en-US" sz="975" b="0" i="0" u="none" strike="noStrike" kern="0" cap="none" spc="0" normalizeH="0" baseline="0" noProof="0" dirty="0">
              <a:ln>
                <a:noFill/>
              </a:ln>
              <a:solidFill>
                <a:prstClr val="white"/>
              </a:solidFill>
              <a:effectLst/>
              <a:uLnTx/>
              <a:uFillTx/>
              <a:latin typeface="Segoe UI Semilight"/>
              <a:ea typeface="Verdana"/>
              <a:cs typeface="Segoe UI Semilight"/>
            </a:endParaRPr>
          </a:p>
        </p:txBody>
      </p:sp>
      <p:sp>
        <p:nvSpPr>
          <p:cNvPr id="64" name="Rectangle: Rounded Corners 63">
            <a:extLst>
              <a:ext uri="{FF2B5EF4-FFF2-40B4-BE49-F238E27FC236}">
                <a16:creationId xmlns:a16="http://schemas.microsoft.com/office/drawing/2014/main" id="{83B1F106-B04C-5AC7-143A-46676CD11783}"/>
              </a:ext>
            </a:extLst>
          </p:cNvPr>
          <p:cNvSpPr/>
          <p:nvPr/>
        </p:nvSpPr>
        <p:spPr bwMode="auto">
          <a:xfrm>
            <a:off x="6359824" y="3167206"/>
            <a:ext cx="2638151" cy="966475"/>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6858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srgbClr val="FFFFFF"/>
                </a:solidFill>
                <a:effectLst/>
                <a:uLnTx/>
                <a:uFillTx/>
                <a:latin typeface="Trebuchet MS"/>
                <a:ea typeface="Montserrat"/>
                <a:cs typeface="Segoe UI Semilight" panose="020B0402040204020203" pitchFamily="34" charset="0"/>
                <a:sym typeface="Montserrat"/>
              </a:rPr>
              <a:t>PHILIP WONG</a:t>
            </a: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srgbClr val="FFFFFF"/>
                </a:solidFill>
                <a:effectLst/>
                <a:uLnTx/>
                <a:uFillTx/>
                <a:latin typeface="Trebuchet MS"/>
                <a:ea typeface="+mn-ea"/>
                <a:cs typeface="Segoe UI Semilight" panose="020B0402040204020203" pitchFamily="34" charset="0"/>
                <a:sym typeface="Montserrat"/>
              </a:rPr>
              <a:t>Program Advisor</a:t>
            </a: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975" b="0" i="0" u="none" strike="noStrike" kern="1200" cap="none" spc="0" normalizeH="0" baseline="0" noProof="0" dirty="0">
                <a:ln>
                  <a:noFill/>
                </a:ln>
                <a:solidFill>
                  <a:srgbClr val="FFFFFF"/>
                </a:solidFill>
                <a:effectLst/>
                <a:uLnTx/>
                <a:uFillTx/>
                <a:latin typeface="Segoe UI Semilight" panose="020B0402040204020203" pitchFamily="34" charset="0"/>
                <a:ea typeface="+mn-ea"/>
                <a:cs typeface="Segoe UI Semilight" panose="020B0402040204020203" pitchFamily="34" charset="0"/>
              </a:rPr>
              <a:t>604-368-7069, philip.wong4@sac-isc.gc.ca</a:t>
            </a:r>
          </a:p>
        </p:txBody>
      </p:sp>
      <p:sp>
        <p:nvSpPr>
          <p:cNvPr id="2" name="Slide Number Placeholder 1">
            <a:extLst>
              <a:ext uri="{FF2B5EF4-FFF2-40B4-BE49-F238E27FC236}">
                <a16:creationId xmlns:a16="http://schemas.microsoft.com/office/drawing/2014/main" id="{29381C1E-34F6-0707-1C23-B3636AD6C752}"/>
              </a:ext>
            </a:extLst>
          </p:cNvPr>
          <p:cNvSpPr>
            <a:spLocks noGrp="1"/>
          </p:cNvSpPr>
          <p:nvPr>
            <p:ph type="sldNum" sz="quarter" idx="4"/>
          </p:nvPr>
        </p:nvSpPr>
        <p:spPr/>
        <p:txBody>
          <a:bodyPr/>
          <a:lstStyle/>
          <a:p>
            <a:pPr>
              <a:defRPr/>
            </a:pPr>
            <a:fld id="{E00B6E52-F07A-44C8-B7AE-D6EEC3D50429}" type="slidenum">
              <a:rPr lang="en-CA" smtClean="0"/>
              <a:pPr>
                <a:defRPr/>
              </a:pPr>
              <a:t>64</a:t>
            </a:fld>
            <a:endParaRPr lang="en-CA" dirty="0"/>
          </a:p>
        </p:txBody>
      </p:sp>
      <p:sp>
        <p:nvSpPr>
          <p:cNvPr id="3" name="Title 7">
            <a:extLst>
              <a:ext uri="{FF2B5EF4-FFF2-40B4-BE49-F238E27FC236}">
                <a16:creationId xmlns:a16="http://schemas.microsoft.com/office/drawing/2014/main" id="{C70ED8C1-28B3-F83F-DF71-E8604B0BCCD9}"/>
              </a:ext>
            </a:extLst>
          </p:cNvPr>
          <p:cNvSpPr>
            <a:spLocks noGrp="1"/>
          </p:cNvSpPr>
          <p:nvPr>
            <p:ph type="title"/>
          </p:nvPr>
        </p:nvSpPr>
        <p:spPr>
          <a:xfrm>
            <a:off x="317616" y="403937"/>
            <a:ext cx="2287859" cy="1246102"/>
          </a:xfr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3000" dirty="0">
                <a:solidFill>
                  <a:srgbClr val="2F5496"/>
                </a:solidFill>
                <a:latin typeface="Trebuchet MS" panose="020B0603020202020204" pitchFamily="34" charset="0"/>
              </a:rPr>
              <a:t>ISC BC EDUCATION PROGRAMS</a:t>
            </a:r>
            <a:br>
              <a:rPr lang="en-US" sz="3000" dirty="0">
                <a:solidFill>
                  <a:srgbClr val="2F5496"/>
                </a:solidFill>
                <a:latin typeface="Trebuchet MS" panose="020B0603020202020204" pitchFamily="34" charset="0"/>
              </a:rPr>
            </a:br>
            <a:r>
              <a:rPr lang="en-US" sz="2000" i="1" dirty="0">
                <a:solidFill>
                  <a:srgbClr val="2F5496"/>
                </a:solidFill>
                <a:latin typeface="Trebuchet MS" panose="020B0603020202020204" pitchFamily="34" charset="0"/>
              </a:rPr>
              <a:t>KEY CONTACTS</a:t>
            </a:r>
          </a:p>
        </p:txBody>
      </p:sp>
    </p:spTree>
    <p:extLst>
      <p:ext uri="{BB962C8B-B14F-4D97-AF65-F5344CB8AC3E}">
        <p14:creationId xmlns:p14="http://schemas.microsoft.com/office/powerpoint/2010/main" val="152467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2"/>
                                        </p:tgtEl>
                                      </p:cBhvr>
                                    </p:animEffect>
                                    <p:animScale>
                                      <p:cBhvr>
                                        <p:cTn id="7"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ight Triangle 77"/>
          <p:cNvSpPr/>
          <p:nvPr/>
        </p:nvSpPr>
        <p:spPr>
          <a:xfrm rot="20634444">
            <a:off x="3284062" y="-2900821"/>
            <a:ext cx="5963883" cy="9144001"/>
          </a:xfrm>
          <a:prstGeom prst="rtTriangle">
            <a:avLst/>
          </a:prstGeom>
          <a:solidFill>
            <a:schemeClr val="tx2">
              <a:lumMod val="60000"/>
              <a:lumOff val="40000"/>
            </a:schemeClr>
          </a:solid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9" name="Title 7"/>
          <p:cNvSpPr>
            <a:spLocks noGrp="1"/>
          </p:cNvSpPr>
          <p:nvPr>
            <p:ph type="title"/>
          </p:nvPr>
        </p:nvSpPr>
        <p:spPr>
          <a:xfrm>
            <a:off x="371753" y="358169"/>
            <a:ext cx="2287859" cy="1246102"/>
          </a:xfr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3000" dirty="0">
                <a:solidFill>
                  <a:srgbClr val="2F5496"/>
                </a:solidFill>
                <a:latin typeface="Trebuchet MS" panose="020B0603020202020204" pitchFamily="34" charset="0"/>
              </a:rPr>
              <a:t>ISC BC AGREEMENT SERVICES  </a:t>
            </a:r>
            <a:r>
              <a:rPr lang="en-US" sz="2000" i="1" dirty="0">
                <a:solidFill>
                  <a:srgbClr val="2F5496"/>
                </a:solidFill>
                <a:latin typeface="Trebuchet MS" panose="020B0603020202020204" pitchFamily="34" charset="0"/>
              </a:rPr>
              <a:t>KEY CONTACTS</a:t>
            </a:r>
          </a:p>
        </p:txBody>
      </p:sp>
      <p:sp>
        <p:nvSpPr>
          <p:cNvPr id="6" name="Rectangle 5"/>
          <p:cNvSpPr/>
          <p:nvPr/>
        </p:nvSpPr>
        <p:spPr>
          <a:xfrm>
            <a:off x="289811" y="2103707"/>
            <a:ext cx="3300882" cy="1069845"/>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buFont typeface="Arial" panose="020B0604020202020204" pitchFamily="34" charset="0"/>
              <a:buChar char="•"/>
            </a:pPr>
            <a:r>
              <a:rPr lang="en-CA" sz="1600" dirty="0">
                <a:solidFill>
                  <a:srgbClr val="2F5496"/>
                </a:solidFill>
                <a:latin typeface="Trebuchet MS "/>
                <a:ea typeface="Times New Roman" panose="02020603050405020304" pitchFamily="18" charset="0"/>
                <a:cs typeface="Segoe UI Semilight" panose="020B0402040204020203" pitchFamily="34" charset="0"/>
              </a:rPr>
              <a:t>Access to EIS / Log-in assistance</a:t>
            </a:r>
          </a:p>
          <a:p>
            <a:pPr marL="285743" indent="-285743">
              <a:buFont typeface="Arial" panose="020B0604020202020204" pitchFamily="34" charset="0"/>
              <a:buChar char="•"/>
            </a:pPr>
            <a:r>
              <a:rPr lang="en-CA" sz="1600" dirty="0">
                <a:solidFill>
                  <a:srgbClr val="2F5496"/>
                </a:solidFill>
                <a:latin typeface="Trebuchet MS "/>
                <a:ea typeface="Times New Roman" panose="02020603050405020304" pitchFamily="18" charset="0"/>
                <a:cs typeface="Segoe UI Semilight" panose="020B0402040204020203" pitchFamily="34" charset="0"/>
              </a:rPr>
              <a:t>Support with Nominal Roll Report Entry and Verification</a:t>
            </a:r>
            <a:endParaRPr lang="en-US" sz="1600" dirty="0">
              <a:solidFill>
                <a:srgbClr val="2F5496"/>
              </a:solidFill>
              <a:latin typeface="Trebuchet MS "/>
              <a:cs typeface="Segoe UI Semilight" panose="020B0402040204020203" pitchFamily="34" charset="0"/>
            </a:endParaRPr>
          </a:p>
        </p:txBody>
      </p:sp>
      <p:sp>
        <p:nvSpPr>
          <p:cNvPr id="5" name="Rectangle: Rounded Corners 4">
            <a:extLst>
              <a:ext uri="{FF2B5EF4-FFF2-40B4-BE49-F238E27FC236}">
                <a16:creationId xmlns:a16="http://schemas.microsoft.com/office/drawing/2014/main" id="{0B185B8D-3126-684F-B28C-21CC8F125AF1}"/>
              </a:ext>
            </a:extLst>
          </p:cNvPr>
          <p:cNvSpPr/>
          <p:nvPr/>
        </p:nvSpPr>
        <p:spPr bwMode="auto">
          <a:xfrm>
            <a:off x="4696812" y="692893"/>
            <a:ext cx="2905873" cy="1122253"/>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685783" rtl="0" eaLnBrk="1" fontAlgn="auto"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prstClr val="white"/>
                </a:solidFill>
                <a:effectLst/>
                <a:uLnTx/>
                <a:uFillTx/>
                <a:latin typeface="Trebuchet MS"/>
                <a:ea typeface="Montserrat"/>
                <a:cs typeface="Segoe UI Semilight" panose="020B0402040204020203" pitchFamily="34" charset="0"/>
                <a:sym typeface="Montserrat"/>
              </a:rPr>
              <a:t>PHIL CAPPELLINI</a:t>
            </a:r>
          </a:p>
          <a:p>
            <a:pPr marL="0" marR="0" lvl="0" indent="0" algn="l" defTabSz="685783" rtl="0" eaLnBrk="1" fontAlgn="auto"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prstClr val="white"/>
                </a:solidFill>
                <a:effectLst/>
                <a:uLnTx/>
                <a:uFillTx/>
                <a:latin typeface="Trebuchet MS"/>
                <a:ea typeface="+mn-ea"/>
                <a:cs typeface="Segoe UI Semilight" panose="020B0402040204020203" pitchFamily="34" charset="0"/>
              </a:rPr>
              <a:t>Funding Services Manager, Transfer Payment &amp; Agreement Services </a:t>
            </a:r>
          </a:p>
          <a:p>
            <a:pPr marL="0" marR="0" lvl="0" indent="0" algn="l" defTabSz="685783" rtl="0" eaLnBrk="1" fontAlgn="auto" latinLnBrk="0" hangingPunct="1">
              <a:lnSpc>
                <a:spcPct val="100000"/>
              </a:lnSpc>
              <a:spcBef>
                <a:spcPts val="0"/>
              </a:spcBef>
              <a:spcAft>
                <a:spcPts val="200"/>
              </a:spcAft>
              <a:buClrTx/>
              <a:buSzTx/>
              <a:buFontTx/>
              <a:buNone/>
              <a:tabLst/>
              <a:defRPr/>
            </a:pPr>
            <a:r>
              <a:rPr kumimoji="0" lang="en-US" sz="975" b="0" i="0" u="none" strike="noStrike" kern="1200" cap="none" spc="0" normalizeH="0" baseline="0" noProof="0" dirty="0">
                <a:ln>
                  <a:noFill/>
                </a:ln>
                <a:solidFill>
                  <a:prstClr val="white"/>
                </a:solidFill>
                <a:effectLst/>
                <a:uLnTx/>
                <a:uFillTx/>
                <a:latin typeface="Segoe UI Semilight" panose="020B0402040204020203" pitchFamily="34" charset="0"/>
                <a:ea typeface="+mn-ea"/>
                <a:cs typeface="Segoe UI Semilight" panose="020B0402040204020203" pitchFamily="34" charset="0"/>
              </a:rPr>
              <a:t>604-368-4421, </a:t>
            </a:r>
            <a:r>
              <a:rPr kumimoji="0" lang="en-US" sz="1050" b="0" i="0" u="none" strike="noStrike" kern="0" cap="none" spc="0" normalizeH="0" baseline="0" noProof="0" dirty="0">
                <a:ln>
                  <a:noFill/>
                </a:ln>
                <a:solidFill>
                  <a:prstClr val="white"/>
                </a:solidFill>
                <a:effectLst/>
                <a:uLnTx/>
                <a:uFillTx/>
                <a:latin typeface="Segoe UI Semilight" panose="020B0402040204020203" pitchFamily="34" charset="0"/>
                <a:ea typeface="+mn-ea"/>
                <a:cs typeface="Segoe UI Semilight" panose="020B0402040204020203" pitchFamily="34" charset="0"/>
                <a:sym typeface="Montserrat"/>
              </a:rPr>
              <a:t>phil.cappellini2@</a:t>
            </a:r>
            <a:r>
              <a:rPr kumimoji="0" lang="en-US" sz="1050" b="0" i="0" u="none" strike="noStrike" kern="1200" cap="none" spc="0" normalizeH="0" baseline="0" noProof="0" dirty="0">
                <a:ln>
                  <a:noFill/>
                </a:ln>
                <a:solidFill>
                  <a:prstClr val="white"/>
                </a:solidFill>
                <a:effectLst/>
                <a:uLnTx/>
                <a:uFillTx/>
                <a:latin typeface="Segoe UI Semilight" panose="020B0402040204020203" pitchFamily="34" charset="0"/>
                <a:ea typeface="+mn-ea"/>
                <a:cs typeface="Segoe UI Semilight" panose="020B0402040204020203" pitchFamily="34" charset="0"/>
              </a:rPr>
              <a:t>sac-isc.gc.ca</a:t>
            </a:r>
            <a:endParaRPr kumimoji="0" lang="en-US" sz="975" b="0" i="0" u="none" strike="noStrike" kern="1200" cap="none" spc="0" normalizeH="0" baseline="0" noProof="0" dirty="0">
              <a:ln>
                <a:noFill/>
              </a:ln>
              <a:solidFill>
                <a:prstClr val="white"/>
              </a:solidFill>
              <a:effectLst/>
              <a:uLnTx/>
              <a:uFillTx/>
              <a:latin typeface="Calibri" panose="020F0502020204030204"/>
              <a:ea typeface="Tahoma" panose="020B0604030504040204" pitchFamily="34" charset="0"/>
              <a:cs typeface="Tahoma" panose="020B0604030504040204" pitchFamily="34" charset="0"/>
            </a:endParaRPr>
          </a:p>
        </p:txBody>
      </p:sp>
      <p:sp>
        <p:nvSpPr>
          <p:cNvPr id="7" name="Rectangle: Rounded Corners 6">
            <a:extLst>
              <a:ext uri="{FF2B5EF4-FFF2-40B4-BE49-F238E27FC236}">
                <a16:creationId xmlns:a16="http://schemas.microsoft.com/office/drawing/2014/main" id="{67E0E4BF-9558-D112-F414-A9F35CC041BF}"/>
              </a:ext>
            </a:extLst>
          </p:cNvPr>
          <p:cNvSpPr/>
          <p:nvPr/>
        </p:nvSpPr>
        <p:spPr bwMode="auto">
          <a:xfrm>
            <a:off x="4696812" y="3300814"/>
            <a:ext cx="2905873" cy="1122253"/>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457200" rtl="0" eaLnBrk="1" fontAlgn="base"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prstClr val="white"/>
                </a:solidFill>
                <a:effectLst/>
                <a:uLnTx/>
                <a:uFillTx/>
                <a:latin typeface="+mj-lt"/>
                <a:ea typeface="Montserrat"/>
                <a:cs typeface="Segoe UI Semilight" panose="020B0402040204020203" pitchFamily="34" charset="0"/>
                <a:sym typeface="Montserrat"/>
              </a:rPr>
              <a:t>BAHAR FARAHBAKHSH</a:t>
            </a:r>
          </a:p>
          <a:p>
            <a:pPr marL="0" marR="0" lvl="0" indent="0" algn="l" defTabSz="457200" rtl="0" eaLnBrk="1" fontAlgn="base"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prstClr val="white"/>
                </a:solidFill>
                <a:effectLst/>
                <a:uLnTx/>
                <a:uFillTx/>
                <a:latin typeface="+mj-lt"/>
                <a:ea typeface="+mn-ea"/>
                <a:cs typeface="Segoe UI Semilight" panose="020B0402040204020203" pitchFamily="34" charset="0"/>
                <a:sym typeface="Montserrat"/>
              </a:rPr>
              <a:t>Agreement Officer </a:t>
            </a:r>
          </a:p>
          <a:p>
            <a:pPr marL="0" marR="0" lvl="0" indent="0" algn="l" defTabSz="457200" rtl="0" eaLnBrk="1" fontAlgn="base" latinLnBrk="0" hangingPunct="1">
              <a:lnSpc>
                <a:spcPct val="100000"/>
              </a:lnSpc>
              <a:spcBef>
                <a:spcPts val="0"/>
              </a:spcBef>
              <a:spcAft>
                <a:spcPts val="200"/>
              </a:spcAft>
              <a:buClrTx/>
              <a:buSzTx/>
              <a:buFontTx/>
              <a:buNone/>
              <a:tabLst/>
              <a:defRPr/>
            </a:pPr>
            <a:r>
              <a:rPr kumimoji="0" lang="en-US" sz="975" b="0" i="0" u="none" strike="noStrike" kern="0" cap="none" spc="0" normalizeH="0" baseline="0" noProof="0" dirty="0">
                <a:ln>
                  <a:noFill/>
                </a:ln>
                <a:solidFill>
                  <a:prstClr val="white"/>
                </a:solidFill>
                <a:effectLst/>
                <a:uLnTx/>
                <a:uFillTx/>
                <a:latin typeface="+mj-lt"/>
                <a:ea typeface="+mn-ea"/>
                <a:cs typeface="Segoe UI Semilight" panose="020B0402040204020203" pitchFamily="34" charset="0"/>
                <a:sym typeface="Montserrat"/>
              </a:rPr>
              <a:t>604-499-4563</a:t>
            </a:r>
            <a:r>
              <a:rPr kumimoji="0" lang="en-US" sz="1050" b="0" i="0" u="none" strike="noStrike" kern="0" cap="none" spc="0" normalizeH="0" baseline="0" noProof="0" dirty="0">
                <a:ln>
                  <a:noFill/>
                </a:ln>
                <a:solidFill>
                  <a:prstClr val="white"/>
                </a:solidFill>
                <a:effectLst/>
                <a:uLnTx/>
                <a:uFillTx/>
                <a:latin typeface="+mj-lt"/>
                <a:ea typeface="+mn-ea"/>
                <a:cs typeface="Segoe UI Semilight" panose="020B0402040204020203" pitchFamily="34" charset="0"/>
                <a:sym typeface="Montserrat"/>
              </a:rPr>
              <a:t>, bahar.farahbakhsh@</a:t>
            </a:r>
            <a:r>
              <a:rPr kumimoji="0" lang="en-US" sz="1050" b="0" i="0" u="none" strike="noStrike" kern="1200" cap="none" spc="0" normalizeH="0" baseline="0" noProof="0" dirty="0">
                <a:ln>
                  <a:noFill/>
                </a:ln>
                <a:solidFill>
                  <a:prstClr val="white"/>
                </a:solidFill>
                <a:effectLst/>
                <a:uLnTx/>
                <a:uFillTx/>
                <a:latin typeface="+mj-lt"/>
                <a:ea typeface="+mn-ea"/>
                <a:cs typeface="Segoe UI Semilight" panose="020B0402040204020203" pitchFamily="34" charset="0"/>
              </a:rPr>
              <a:t>sac-isc.gc.ca</a:t>
            </a:r>
            <a:endParaRPr kumimoji="0" lang="en-US" sz="1050" b="0" i="0" u="none" strike="noStrike" kern="0" cap="none" spc="0" normalizeH="0" baseline="0" noProof="0" dirty="0">
              <a:ln>
                <a:noFill/>
              </a:ln>
              <a:solidFill>
                <a:prstClr val="white"/>
              </a:solidFill>
              <a:effectLst/>
              <a:uLnTx/>
              <a:uFillTx/>
              <a:latin typeface="+mj-lt"/>
              <a:ea typeface="+mn-ea"/>
              <a:cs typeface="Segoe UI Semilight" panose="020B0402040204020203" pitchFamily="34" charset="0"/>
              <a:sym typeface="Montserrat"/>
            </a:endParaRPr>
          </a:p>
        </p:txBody>
      </p:sp>
      <p:sp>
        <p:nvSpPr>
          <p:cNvPr id="12" name="Rectangle: Rounded Corners 11">
            <a:extLst>
              <a:ext uri="{FF2B5EF4-FFF2-40B4-BE49-F238E27FC236}">
                <a16:creationId xmlns:a16="http://schemas.microsoft.com/office/drawing/2014/main" id="{0FC18DBF-21FF-7C15-5965-DF2D064B0079}"/>
              </a:ext>
            </a:extLst>
          </p:cNvPr>
          <p:cNvSpPr/>
          <p:nvPr/>
        </p:nvSpPr>
        <p:spPr bwMode="auto">
          <a:xfrm>
            <a:off x="4696812" y="2010625"/>
            <a:ext cx="2905873" cy="1122253"/>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685783" rtl="0" eaLnBrk="1" fontAlgn="auto"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prstClr val="white"/>
                </a:solidFill>
                <a:effectLst/>
                <a:uLnTx/>
                <a:uFillTx/>
                <a:latin typeface="Trebuchet MS"/>
                <a:ea typeface="Montserrat"/>
                <a:cs typeface="Segoe UI Semilight" panose="020B0402040204020203" pitchFamily="34" charset="0"/>
                <a:sym typeface="Montserrat"/>
              </a:rPr>
              <a:t>RYAN BURNS</a:t>
            </a:r>
          </a:p>
          <a:p>
            <a:pPr marL="0" marR="0" lvl="0" indent="0" algn="l" defTabSz="685783" rtl="0" eaLnBrk="1" fontAlgn="auto"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prstClr val="white"/>
                </a:solidFill>
                <a:effectLst/>
                <a:uLnTx/>
                <a:uFillTx/>
                <a:latin typeface="Trebuchet MS"/>
                <a:ea typeface="+mn-ea"/>
                <a:cs typeface="Segoe UI Semilight" panose="020B0402040204020203" pitchFamily="34" charset="0"/>
              </a:rPr>
              <a:t>Business Analyst</a:t>
            </a:r>
          </a:p>
          <a:p>
            <a:pPr marL="0" marR="0" lvl="0" indent="0" algn="l" defTabSz="685783" rtl="0" eaLnBrk="1" fontAlgn="auto" latinLnBrk="0" hangingPunct="1">
              <a:lnSpc>
                <a:spcPct val="100000"/>
              </a:lnSpc>
              <a:spcBef>
                <a:spcPts val="0"/>
              </a:spcBef>
              <a:spcAft>
                <a:spcPts val="200"/>
              </a:spcAft>
              <a:buClrTx/>
              <a:buSzTx/>
              <a:buFontTx/>
              <a:buNone/>
              <a:tabLst/>
              <a:defRPr/>
            </a:pPr>
            <a:r>
              <a:rPr kumimoji="0" lang="en-US" sz="975" b="0" i="0" u="none" strike="noStrike" kern="1200" cap="none" spc="0" normalizeH="0" baseline="0" noProof="0" dirty="0">
                <a:ln>
                  <a:noFill/>
                </a:ln>
                <a:solidFill>
                  <a:prstClr val="white"/>
                </a:solidFill>
                <a:effectLst/>
                <a:uLnTx/>
                <a:uFillTx/>
                <a:latin typeface="Segoe UI Semilight" panose="020B0402040204020203" pitchFamily="34" charset="0"/>
                <a:ea typeface="+mn-ea"/>
                <a:cs typeface="Segoe UI Semilight" panose="020B0402040204020203" pitchFamily="34" charset="0"/>
              </a:rPr>
              <a:t>236-334-0495, ryan.burns@sac.isc.gc.ca </a:t>
            </a:r>
            <a:endParaRPr kumimoji="0" lang="en-US" sz="1050" b="0" i="0" u="none" strike="noStrike" kern="1200" cap="none" spc="0" normalizeH="0" baseline="0" noProof="0" dirty="0">
              <a:ln>
                <a:noFill/>
              </a:ln>
              <a:solidFill>
                <a:prstClr val="white"/>
              </a:solidFill>
              <a:effectLst/>
              <a:uLnTx/>
              <a:uFillTx/>
              <a:latin typeface="Segoe UI Semilight" panose="020B0402040204020203" pitchFamily="34" charset="0"/>
              <a:ea typeface="+mn-ea"/>
              <a:cs typeface="Segoe UI Semilight" panose="020B0402040204020203" pitchFamily="34" charset="0"/>
            </a:endParaRPr>
          </a:p>
        </p:txBody>
      </p:sp>
      <p:sp>
        <p:nvSpPr>
          <p:cNvPr id="17" name="Rectangle: Rounded Corners 16">
            <a:extLst>
              <a:ext uri="{FF2B5EF4-FFF2-40B4-BE49-F238E27FC236}">
                <a16:creationId xmlns:a16="http://schemas.microsoft.com/office/drawing/2014/main" id="{7752E40C-D416-E017-AFD1-50A00DD610E0}"/>
              </a:ext>
            </a:extLst>
          </p:cNvPr>
          <p:cNvSpPr/>
          <p:nvPr/>
        </p:nvSpPr>
        <p:spPr bwMode="auto">
          <a:xfrm>
            <a:off x="289814" y="3328694"/>
            <a:ext cx="3118613" cy="1136048"/>
          </a:xfrm>
          <a:prstGeom prst="roundRect">
            <a:avLst/>
          </a:prstGeom>
          <a:solidFill>
            <a:srgbClr val="FFDD7D"/>
          </a:solidFill>
          <a:ln w="889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457200" rtl="0" eaLnBrk="1" fontAlgn="base" latinLnBrk="0" hangingPunct="1">
              <a:lnSpc>
                <a:spcPct val="90000"/>
              </a:lnSpc>
              <a:spcBef>
                <a:spcPct val="0"/>
              </a:spcBef>
              <a:spcAft>
                <a:spcPct val="37000"/>
              </a:spcAft>
              <a:buClrTx/>
              <a:buSzTx/>
              <a:buFontTx/>
              <a:buNone/>
              <a:tabLst/>
              <a:defRPr/>
            </a:pPr>
            <a:r>
              <a:rPr kumimoji="0" lang="en-US" sz="1800" b="1" i="0" u="none" strike="noStrike" kern="1200" cap="none" spc="0" normalizeH="0" baseline="0" noProof="0" dirty="0">
                <a:ln>
                  <a:noFill/>
                </a:ln>
                <a:solidFill>
                  <a:srgbClr val="2F5496"/>
                </a:solidFill>
                <a:effectLst/>
                <a:uLnTx/>
                <a:uFillTx/>
                <a:latin typeface="Trebuchet MS "/>
                <a:cs typeface="Segoe UI" panose="020B0502040204020203" pitchFamily="34" charset="0"/>
              </a:rPr>
              <a:t>ISC BC Agreement Services</a:t>
            </a:r>
            <a:br>
              <a:rPr kumimoji="0" lang="en-US" sz="1013" b="1" i="0" u="none" strike="noStrike" kern="1200" cap="none" spc="0" normalizeH="0" baseline="0" noProof="0" dirty="0">
                <a:ln>
                  <a:noFill/>
                </a:ln>
                <a:solidFill>
                  <a:srgbClr val="2F5496"/>
                </a:solidFill>
                <a:effectLst/>
                <a:uLnTx/>
                <a:uFillTx/>
                <a:latin typeface="Trebuchet MS "/>
                <a:cs typeface="Segoe UI Semilight" panose="020B0402040204020203" pitchFamily="34" charset="0"/>
              </a:rPr>
            </a:br>
            <a:br>
              <a:rPr kumimoji="0" lang="en-US" sz="1013" b="1" i="0" u="none" strike="noStrike" kern="1200" cap="none" spc="0" normalizeH="0" baseline="0" noProof="0" dirty="0">
                <a:ln>
                  <a:noFill/>
                </a:ln>
                <a:solidFill>
                  <a:srgbClr val="2F5496"/>
                </a:solidFill>
                <a:effectLst/>
                <a:uLnTx/>
                <a:uFillTx/>
                <a:latin typeface="Trebuchet MS "/>
                <a:cs typeface="Segoe UI Semilight" panose="020B0402040204020203" pitchFamily="34" charset="0"/>
              </a:rPr>
            </a:br>
            <a:r>
              <a:rPr kumimoji="0" lang="en-CA" sz="1500" b="0" i="0" u="none" strike="noStrike" kern="1200" cap="none" spc="0" normalizeH="0" baseline="0" noProof="0" dirty="0">
                <a:ln>
                  <a:noFill/>
                </a:ln>
                <a:solidFill>
                  <a:srgbClr val="2F5496"/>
                </a:solidFill>
                <a:effectLst/>
                <a:uLnTx/>
                <a:uFillTx/>
                <a:latin typeface="Trebuchet MS "/>
                <a:cs typeface="Segoe UI Semilight" panose="020B0402040204020203" pitchFamily="34" charset="0"/>
                <a:hlinkClick r:id="rId3"/>
              </a:rPr>
              <a:t>BCFundingservices-cbservicesdefinancement@sac-isc.gc.ca</a:t>
            </a:r>
            <a:endParaRPr kumimoji="0" lang="en-US" sz="1400" b="1" i="0" u="none" strike="noStrike" kern="1200" cap="none" spc="0" normalizeH="0" baseline="0" noProof="0" dirty="0">
              <a:ln>
                <a:noFill/>
              </a:ln>
              <a:solidFill>
                <a:srgbClr val="2F5496"/>
              </a:solidFill>
              <a:effectLst/>
              <a:uLnTx/>
              <a:uFillTx/>
              <a:latin typeface="Trebuchet MS "/>
              <a:cs typeface="Segoe UI Semilight" panose="020B0402040204020203" pitchFamily="34" charset="0"/>
            </a:endParaRPr>
          </a:p>
        </p:txBody>
      </p:sp>
      <p:sp>
        <p:nvSpPr>
          <p:cNvPr id="2" name="Slide Number Placeholder 1">
            <a:extLst>
              <a:ext uri="{FF2B5EF4-FFF2-40B4-BE49-F238E27FC236}">
                <a16:creationId xmlns:a16="http://schemas.microsoft.com/office/drawing/2014/main" id="{2A43A21D-DC62-7EBC-D9FE-C7C79D0E12A2}"/>
              </a:ext>
            </a:extLst>
          </p:cNvPr>
          <p:cNvSpPr>
            <a:spLocks noGrp="1"/>
          </p:cNvSpPr>
          <p:nvPr>
            <p:ph type="sldNum" sz="quarter" idx="4"/>
          </p:nvPr>
        </p:nvSpPr>
        <p:spPr/>
        <p:txBody>
          <a:bodyPr/>
          <a:lstStyle/>
          <a:p>
            <a:pPr>
              <a:defRPr/>
            </a:pPr>
            <a:fld id="{E00B6E52-F07A-44C8-B7AE-D6EEC3D50429}" type="slidenum">
              <a:rPr lang="en-CA" smtClean="0"/>
              <a:pPr>
                <a:defRPr/>
              </a:pPr>
              <a:t>65</a:t>
            </a:fld>
            <a:endParaRPr lang="en-CA" dirty="0"/>
          </a:p>
        </p:txBody>
      </p:sp>
    </p:spTree>
    <p:extLst>
      <p:ext uri="{BB962C8B-B14F-4D97-AF65-F5344CB8AC3E}">
        <p14:creationId xmlns:p14="http://schemas.microsoft.com/office/powerpoint/2010/main" val="3942127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7"/>
                                        </p:tgtEl>
                                      </p:cBhvr>
                                    </p:animEffect>
                                    <p:animScale>
                                      <p:cBhvr>
                                        <p:cTn id="7" dur="250" autoRev="1" fill="hold"/>
                                        <p:tgtEl>
                                          <p:spTgt spid="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bwMode="auto">
          <a:xfrm rot="938387">
            <a:off x="-480126" y="588975"/>
            <a:ext cx="10497454" cy="3528703"/>
          </a:xfrm>
          <a:prstGeom prst="rect">
            <a:avLst/>
          </a:prstGeom>
          <a:solidFill>
            <a:schemeClr val="tx2"/>
          </a:solidFill>
          <a:ln w="38100" cap="flat" cmpd="sng" algn="ctr">
            <a:solidFill>
              <a:schemeClr val="tx2">
                <a:lumMod val="20000"/>
                <a:lumOff val="80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20" name="Rectangle 19"/>
          <p:cNvSpPr/>
          <p:nvPr/>
        </p:nvSpPr>
        <p:spPr bwMode="auto">
          <a:xfrm rot="21080927">
            <a:off x="-632526" y="389737"/>
            <a:ext cx="10497454" cy="3528703"/>
          </a:xfrm>
          <a:prstGeom prst="rect">
            <a:avLst/>
          </a:prstGeom>
          <a:solidFill>
            <a:srgbClr val="2F5496"/>
          </a:solidFill>
          <a:ln w="38100" cap="flat" cmpd="sng" algn="ctr">
            <a:solidFill>
              <a:schemeClr val="tx2">
                <a:lumMod val="20000"/>
                <a:lumOff val="80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 name="TextBox 2"/>
          <p:cNvSpPr txBox="1"/>
          <p:nvPr/>
        </p:nvSpPr>
        <p:spPr>
          <a:xfrm>
            <a:off x="615701" y="1419739"/>
            <a:ext cx="8534400" cy="715581"/>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4500" dirty="0">
                <a:solidFill>
                  <a:schemeClr val="bg1"/>
                </a:solidFill>
                <a:latin typeface="Trebuchet MS" panose="020B0603020202020204" pitchFamily="34" charset="0"/>
              </a:rPr>
              <a:t>Thanks for joining us today! </a:t>
            </a:r>
          </a:p>
        </p:txBody>
      </p:sp>
      <p:sp>
        <p:nvSpPr>
          <p:cNvPr id="23" name="TextBox 22"/>
          <p:cNvSpPr txBox="1"/>
          <p:nvPr/>
        </p:nvSpPr>
        <p:spPr>
          <a:xfrm>
            <a:off x="615701" y="2281127"/>
            <a:ext cx="8305800" cy="815608"/>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2000" i="1" dirty="0">
                <a:solidFill>
                  <a:schemeClr val="bg1"/>
                </a:solidFill>
                <a:latin typeface="Trebuchet MS" panose="020B0603020202020204" pitchFamily="34" charset="0"/>
              </a:rPr>
              <a:t>Please share any feedback or suggestions</a:t>
            </a:r>
          </a:p>
          <a:p>
            <a:pPr algn="ctr"/>
            <a:r>
              <a:rPr lang="en-US" sz="2400" b="1" i="1" dirty="0">
                <a:solidFill>
                  <a:schemeClr val="bg1"/>
                </a:solidFill>
                <a:latin typeface="Trebuchet MS" panose="020B0603020202020204" pitchFamily="34" charset="0"/>
              </a:rPr>
              <a:t>We would love to hear from you</a:t>
            </a:r>
          </a:p>
        </p:txBody>
      </p:sp>
      <p:grpSp>
        <p:nvGrpSpPr>
          <p:cNvPr id="25" name="Google Shape;4374;p49"/>
          <p:cNvGrpSpPr/>
          <p:nvPr/>
        </p:nvGrpSpPr>
        <p:grpSpPr>
          <a:xfrm>
            <a:off x="4267201" y="909685"/>
            <a:ext cx="464757" cy="456685"/>
            <a:chOff x="-60988625" y="2310475"/>
            <a:chExt cx="316650" cy="311150"/>
          </a:xfrm>
          <a:solidFill>
            <a:srgbClr val="FF7D01"/>
          </a:solidFill>
        </p:grpSpPr>
        <p:sp>
          <p:nvSpPr>
            <p:cNvPr id="26" name="Google Shape;4375;p49"/>
            <p:cNvSpPr/>
            <p:nvPr/>
          </p:nvSpPr>
          <p:spPr>
            <a:xfrm>
              <a:off x="-60988625" y="2310475"/>
              <a:ext cx="311125" cy="311150"/>
            </a:xfrm>
            <a:custGeom>
              <a:avLst/>
              <a:gdLst/>
              <a:ahLst/>
              <a:cxnLst/>
              <a:rect l="l" t="t" r="r" b="b"/>
              <a:pathLst>
                <a:path w="12445" h="12446" extrusionOk="0">
                  <a:moveTo>
                    <a:pt x="7877" y="883"/>
                  </a:moveTo>
                  <a:cubicBezTo>
                    <a:pt x="8097" y="883"/>
                    <a:pt x="8318" y="1072"/>
                    <a:pt x="8318" y="1324"/>
                  </a:cubicBezTo>
                  <a:lnTo>
                    <a:pt x="8318" y="10398"/>
                  </a:lnTo>
                  <a:cubicBezTo>
                    <a:pt x="8318" y="10870"/>
                    <a:pt x="8444" y="11311"/>
                    <a:pt x="8727" y="11626"/>
                  </a:cubicBezTo>
                  <a:lnTo>
                    <a:pt x="2111" y="11626"/>
                  </a:lnTo>
                  <a:cubicBezTo>
                    <a:pt x="1450" y="11626"/>
                    <a:pt x="851" y="11091"/>
                    <a:pt x="851" y="10398"/>
                  </a:cubicBezTo>
                  <a:lnTo>
                    <a:pt x="851" y="1324"/>
                  </a:lnTo>
                  <a:lnTo>
                    <a:pt x="820" y="1324"/>
                  </a:lnTo>
                  <a:cubicBezTo>
                    <a:pt x="820" y="1072"/>
                    <a:pt x="1009" y="883"/>
                    <a:pt x="1261" y="883"/>
                  </a:cubicBezTo>
                  <a:close/>
                  <a:moveTo>
                    <a:pt x="11500" y="10807"/>
                  </a:moveTo>
                  <a:cubicBezTo>
                    <a:pt x="11342" y="11280"/>
                    <a:pt x="10870" y="11626"/>
                    <a:pt x="10303" y="11626"/>
                  </a:cubicBezTo>
                  <a:cubicBezTo>
                    <a:pt x="9767" y="11626"/>
                    <a:pt x="9326" y="11280"/>
                    <a:pt x="9137" y="10807"/>
                  </a:cubicBezTo>
                  <a:close/>
                  <a:moveTo>
                    <a:pt x="1261" y="1"/>
                  </a:moveTo>
                  <a:cubicBezTo>
                    <a:pt x="568" y="1"/>
                    <a:pt x="32" y="568"/>
                    <a:pt x="32" y="1230"/>
                  </a:cubicBezTo>
                  <a:lnTo>
                    <a:pt x="32" y="10334"/>
                  </a:lnTo>
                  <a:cubicBezTo>
                    <a:pt x="0" y="11563"/>
                    <a:pt x="946" y="12445"/>
                    <a:pt x="2080" y="12445"/>
                  </a:cubicBezTo>
                  <a:lnTo>
                    <a:pt x="10334" y="12445"/>
                  </a:lnTo>
                  <a:cubicBezTo>
                    <a:pt x="11500" y="12445"/>
                    <a:pt x="12445" y="11500"/>
                    <a:pt x="12445" y="10366"/>
                  </a:cubicBezTo>
                  <a:cubicBezTo>
                    <a:pt x="12445" y="10145"/>
                    <a:pt x="12224" y="9925"/>
                    <a:pt x="12004" y="9925"/>
                  </a:cubicBezTo>
                  <a:lnTo>
                    <a:pt x="9074" y="9925"/>
                  </a:lnTo>
                  <a:lnTo>
                    <a:pt x="9074" y="1230"/>
                  </a:lnTo>
                  <a:cubicBezTo>
                    <a:pt x="9074" y="568"/>
                    <a:pt x="8538" y="1"/>
                    <a:pt x="7877"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27" name="Google Shape;4376;p49"/>
            <p:cNvSpPr/>
            <p:nvPr/>
          </p:nvSpPr>
          <p:spPr>
            <a:xfrm>
              <a:off x="-60947675" y="2353025"/>
              <a:ext cx="145725" cy="20500"/>
            </a:xfrm>
            <a:custGeom>
              <a:avLst/>
              <a:gdLst/>
              <a:ahLst/>
              <a:cxnLst/>
              <a:rect l="l" t="t" r="r" b="b"/>
              <a:pathLst>
                <a:path w="5829" h="820" extrusionOk="0">
                  <a:moveTo>
                    <a:pt x="442" y="0"/>
                  </a:moveTo>
                  <a:cubicBezTo>
                    <a:pt x="190" y="0"/>
                    <a:pt x="1" y="189"/>
                    <a:pt x="1" y="441"/>
                  </a:cubicBezTo>
                  <a:cubicBezTo>
                    <a:pt x="1" y="630"/>
                    <a:pt x="190" y="819"/>
                    <a:pt x="442" y="819"/>
                  </a:cubicBezTo>
                  <a:lnTo>
                    <a:pt x="5388" y="819"/>
                  </a:lnTo>
                  <a:cubicBezTo>
                    <a:pt x="5640" y="819"/>
                    <a:pt x="5829" y="630"/>
                    <a:pt x="5829" y="441"/>
                  </a:cubicBezTo>
                  <a:cubicBezTo>
                    <a:pt x="5829" y="189"/>
                    <a:pt x="5640" y="0"/>
                    <a:pt x="5388"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28" name="Google Shape;4377;p49"/>
            <p:cNvSpPr/>
            <p:nvPr/>
          </p:nvSpPr>
          <p:spPr>
            <a:xfrm>
              <a:off x="-60947675" y="2415250"/>
              <a:ext cx="145725" cy="20500"/>
            </a:xfrm>
            <a:custGeom>
              <a:avLst/>
              <a:gdLst/>
              <a:ahLst/>
              <a:cxnLst/>
              <a:rect l="l" t="t" r="r" b="b"/>
              <a:pathLst>
                <a:path w="5829" h="820" extrusionOk="0">
                  <a:moveTo>
                    <a:pt x="442" y="0"/>
                  </a:moveTo>
                  <a:cubicBezTo>
                    <a:pt x="190" y="0"/>
                    <a:pt x="1" y="189"/>
                    <a:pt x="1" y="378"/>
                  </a:cubicBezTo>
                  <a:cubicBezTo>
                    <a:pt x="1" y="630"/>
                    <a:pt x="190" y="819"/>
                    <a:pt x="442" y="819"/>
                  </a:cubicBezTo>
                  <a:lnTo>
                    <a:pt x="5388" y="819"/>
                  </a:lnTo>
                  <a:cubicBezTo>
                    <a:pt x="5640" y="819"/>
                    <a:pt x="5829" y="630"/>
                    <a:pt x="5829" y="378"/>
                  </a:cubicBezTo>
                  <a:cubicBezTo>
                    <a:pt x="5829" y="158"/>
                    <a:pt x="5640" y="0"/>
                    <a:pt x="5388"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29" name="Google Shape;4378;p49"/>
            <p:cNvSpPr/>
            <p:nvPr/>
          </p:nvSpPr>
          <p:spPr>
            <a:xfrm>
              <a:off x="-60947675" y="2475875"/>
              <a:ext cx="145725" cy="22100"/>
            </a:xfrm>
            <a:custGeom>
              <a:avLst/>
              <a:gdLst/>
              <a:ahLst/>
              <a:cxnLst/>
              <a:rect l="l" t="t" r="r" b="b"/>
              <a:pathLst>
                <a:path w="5829" h="884" extrusionOk="0">
                  <a:moveTo>
                    <a:pt x="442" y="1"/>
                  </a:moveTo>
                  <a:cubicBezTo>
                    <a:pt x="190" y="1"/>
                    <a:pt x="1" y="221"/>
                    <a:pt x="1" y="442"/>
                  </a:cubicBezTo>
                  <a:cubicBezTo>
                    <a:pt x="1" y="694"/>
                    <a:pt x="190" y="883"/>
                    <a:pt x="442" y="883"/>
                  </a:cubicBezTo>
                  <a:lnTo>
                    <a:pt x="5388" y="883"/>
                  </a:lnTo>
                  <a:cubicBezTo>
                    <a:pt x="5640" y="883"/>
                    <a:pt x="5829" y="694"/>
                    <a:pt x="5829" y="442"/>
                  </a:cubicBezTo>
                  <a:cubicBezTo>
                    <a:pt x="5829" y="221"/>
                    <a:pt x="5640" y="1"/>
                    <a:pt x="5388"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30" name="Google Shape;4379;p49"/>
            <p:cNvSpPr/>
            <p:nvPr/>
          </p:nvSpPr>
          <p:spPr>
            <a:xfrm>
              <a:off x="-60947675" y="2538100"/>
              <a:ext cx="145725" cy="22075"/>
            </a:xfrm>
            <a:custGeom>
              <a:avLst/>
              <a:gdLst/>
              <a:ahLst/>
              <a:cxnLst/>
              <a:rect l="l" t="t" r="r" b="b"/>
              <a:pathLst>
                <a:path w="5829" h="883" extrusionOk="0">
                  <a:moveTo>
                    <a:pt x="442" y="1"/>
                  </a:moveTo>
                  <a:cubicBezTo>
                    <a:pt x="190" y="1"/>
                    <a:pt x="1" y="190"/>
                    <a:pt x="1" y="442"/>
                  </a:cubicBezTo>
                  <a:cubicBezTo>
                    <a:pt x="1" y="662"/>
                    <a:pt x="190" y="883"/>
                    <a:pt x="442" y="883"/>
                  </a:cubicBezTo>
                  <a:lnTo>
                    <a:pt x="5388" y="883"/>
                  </a:lnTo>
                  <a:cubicBezTo>
                    <a:pt x="5640" y="883"/>
                    <a:pt x="5829" y="662"/>
                    <a:pt x="5829" y="442"/>
                  </a:cubicBezTo>
                  <a:cubicBezTo>
                    <a:pt x="5829" y="190"/>
                    <a:pt x="5640" y="1"/>
                    <a:pt x="5388"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31" name="Google Shape;4380;p49"/>
            <p:cNvSpPr/>
            <p:nvPr/>
          </p:nvSpPr>
          <p:spPr>
            <a:xfrm>
              <a:off x="-60740525" y="2312050"/>
              <a:ext cx="68550" cy="233950"/>
            </a:xfrm>
            <a:custGeom>
              <a:avLst/>
              <a:gdLst/>
              <a:ahLst/>
              <a:cxnLst/>
              <a:rect l="l" t="t" r="r" b="b"/>
              <a:pathLst>
                <a:path w="2742" h="9358" extrusionOk="0">
                  <a:moveTo>
                    <a:pt x="1796" y="789"/>
                  </a:moveTo>
                  <a:cubicBezTo>
                    <a:pt x="1891" y="789"/>
                    <a:pt x="1922" y="852"/>
                    <a:pt x="1922" y="946"/>
                  </a:cubicBezTo>
                  <a:lnTo>
                    <a:pt x="1922" y="1639"/>
                  </a:lnTo>
                  <a:lnTo>
                    <a:pt x="820" y="1639"/>
                  </a:lnTo>
                  <a:lnTo>
                    <a:pt x="820" y="946"/>
                  </a:lnTo>
                  <a:cubicBezTo>
                    <a:pt x="820" y="852"/>
                    <a:pt x="883" y="789"/>
                    <a:pt x="977" y="789"/>
                  </a:cubicBezTo>
                  <a:close/>
                  <a:moveTo>
                    <a:pt x="1922" y="2458"/>
                  </a:moveTo>
                  <a:lnTo>
                    <a:pt x="1922" y="6617"/>
                  </a:lnTo>
                  <a:lnTo>
                    <a:pt x="820" y="6617"/>
                  </a:lnTo>
                  <a:lnTo>
                    <a:pt x="820" y="2458"/>
                  </a:lnTo>
                  <a:close/>
                  <a:moveTo>
                    <a:pt x="1639" y="7436"/>
                  </a:moveTo>
                  <a:lnTo>
                    <a:pt x="1355" y="8035"/>
                  </a:lnTo>
                  <a:lnTo>
                    <a:pt x="1040" y="7436"/>
                  </a:lnTo>
                  <a:close/>
                  <a:moveTo>
                    <a:pt x="977" y="1"/>
                  </a:moveTo>
                  <a:cubicBezTo>
                    <a:pt x="410" y="1"/>
                    <a:pt x="1" y="410"/>
                    <a:pt x="1" y="946"/>
                  </a:cubicBezTo>
                  <a:lnTo>
                    <a:pt x="1" y="6995"/>
                  </a:lnTo>
                  <a:cubicBezTo>
                    <a:pt x="1" y="7090"/>
                    <a:pt x="1" y="7121"/>
                    <a:pt x="32" y="7184"/>
                  </a:cubicBezTo>
                  <a:lnTo>
                    <a:pt x="1009" y="9137"/>
                  </a:lnTo>
                  <a:cubicBezTo>
                    <a:pt x="1103" y="9295"/>
                    <a:pt x="1198" y="9358"/>
                    <a:pt x="1355" y="9358"/>
                  </a:cubicBezTo>
                  <a:cubicBezTo>
                    <a:pt x="1513" y="9358"/>
                    <a:pt x="1670" y="9295"/>
                    <a:pt x="1733" y="9137"/>
                  </a:cubicBezTo>
                  <a:lnTo>
                    <a:pt x="2678" y="7184"/>
                  </a:lnTo>
                  <a:cubicBezTo>
                    <a:pt x="2710" y="7153"/>
                    <a:pt x="2710" y="7090"/>
                    <a:pt x="2710" y="6995"/>
                  </a:cubicBezTo>
                  <a:lnTo>
                    <a:pt x="2710" y="946"/>
                  </a:lnTo>
                  <a:cubicBezTo>
                    <a:pt x="2741" y="410"/>
                    <a:pt x="2300" y="1"/>
                    <a:pt x="1796"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sp>
        <p:nvSpPr>
          <p:cNvPr id="4" name="Slide Number Placeholder 3">
            <a:extLst>
              <a:ext uri="{FF2B5EF4-FFF2-40B4-BE49-F238E27FC236}">
                <a16:creationId xmlns:a16="http://schemas.microsoft.com/office/drawing/2014/main" id="{77CB6F12-3A1E-7420-D6E6-EF4B6B5B7235}"/>
              </a:ext>
            </a:extLst>
          </p:cNvPr>
          <p:cNvSpPr>
            <a:spLocks noGrp="1"/>
          </p:cNvSpPr>
          <p:nvPr>
            <p:ph type="sldNum" sz="quarter" idx="4"/>
          </p:nvPr>
        </p:nvSpPr>
        <p:spPr/>
        <p:txBody>
          <a:bodyPr/>
          <a:lstStyle/>
          <a:p>
            <a:pPr>
              <a:defRPr/>
            </a:pPr>
            <a:fld id="{E00B6E52-F07A-44C8-B7AE-D6EEC3D50429}" type="slidenum">
              <a:rPr lang="en-CA" smtClean="0"/>
              <a:pPr>
                <a:defRPr/>
              </a:pPr>
              <a:t>66</a:t>
            </a:fld>
            <a:endParaRPr lang="en-CA" dirty="0"/>
          </a:p>
        </p:txBody>
      </p:sp>
    </p:spTree>
    <p:extLst>
      <p:ext uri="{BB962C8B-B14F-4D97-AF65-F5344CB8AC3E}">
        <p14:creationId xmlns:p14="http://schemas.microsoft.com/office/powerpoint/2010/main" val="4233987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7">
            <a:extLst>
              <a:ext uri="{FF2B5EF4-FFF2-40B4-BE49-F238E27FC236}">
                <a16:creationId xmlns:a16="http://schemas.microsoft.com/office/drawing/2014/main" id="{ADB68019-8800-4063-B2F3-02463A8E637B}"/>
              </a:ext>
            </a:extLst>
          </p:cNvPr>
          <p:cNvSpPr txBox="1">
            <a:spLocks/>
          </p:cNvSpPr>
          <p:nvPr/>
        </p:nvSpPr>
        <p:spPr>
          <a:xfrm>
            <a:off x="4604013" y="3143490"/>
            <a:ext cx="2941320" cy="1334656"/>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eaLnBrk="0" hangingPunct="0">
              <a:lnSpc>
                <a:spcPct val="100000"/>
              </a:lnSpc>
              <a:spcAft>
                <a:spcPct val="0"/>
              </a:spcAft>
              <a:defRPr/>
            </a:pPr>
            <a:endParaRPr lang="en-US" kern="0" dirty="0">
              <a:solidFill>
                <a:srgbClr val="336FAE"/>
              </a:solidFill>
              <a:latin typeface="Trebuchet MS" panose="020B0603020202020204" pitchFamily="34" charset="0"/>
              <a:ea typeface="Tahoma" panose="020B0604030504040204" pitchFamily="34" charset="0"/>
              <a:cs typeface="Tahoma" panose="020B0604030504040204" pitchFamily="34" charset="0"/>
            </a:endParaRPr>
          </a:p>
        </p:txBody>
      </p:sp>
      <p:grpSp>
        <p:nvGrpSpPr>
          <p:cNvPr id="3" name="Group 2">
            <a:extLst>
              <a:ext uri="{FF2B5EF4-FFF2-40B4-BE49-F238E27FC236}">
                <a16:creationId xmlns:a16="http://schemas.microsoft.com/office/drawing/2014/main" id="{8A128A63-4A95-5961-39A1-9CB13BFD121F}"/>
              </a:ext>
            </a:extLst>
          </p:cNvPr>
          <p:cNvGrpSpPr/>
          <p:nvPr/>
        </p:nvGrpSpPr>
        <p:grpSpPr>
          <a:xfrm>
            <a:off x="-343649" y="-831808"/>
            <a:ext cx="2181603" cy="3644389"/>
            <a:chOff x="-343649" y="-831809"/>
            <a:chExt cx="2181603" cy="3644389"/>
          </a:xfrm>
        </p:grpSpPr>
        <p:sp>
          <p:nvSpPr>
            <p:cNvPr id="8" name="Right Triangle 7">
              <a:extLst>
                <a:ext uri="{FF2B5EF4-FFF2-40B4-BE49-F238E27FC236}">
                  <a16:creationId xmlns:a16="http://schemas.microsoft.com/office/drawing/2014/main" id="{C31F4209-1811-8E62-B387-B7DEE7B6A316}"/>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1" name="Right Triangle 10">
              <a:extLst>
                <a:ext uri="{FF2B5EF4-FFF2-40B4-BE49-F238E27FC236}">
                  <a16:creationId xmlns:a16="http://schemas.microsoft.com/office/drawing/2014/main" id="{2518D303-7C77-C80F-78B1-8718AF99B27B}"/>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9" name="Right Triangle 18">
              <a:extLst>
                <a:ext uri="{FF2B5EF4-FFF2-40B4-BE49-F238E27FC236}">
                  <a16:creationId xmlns:a16="http://schemas.microsoft.com/office/drawing/2014/main" id="{0BF8747F-C793-5A81-B1B9-71765D09AF1C}"/>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6" name="Rectangle 5">
            <a:extLst>
              <a:ext uri="{FF2B5EF4-FFF2-40B4-BE49-F238E27FC236}">
                <a16:creationId xmlns:a16="http://schemas.microsoft.com/office/drawing/2014/main" id="{767DCD80-BE13-1A09-ED07-02C1DD885398}"/>
              </a:ext>
            </a:extLst>
          </p:cNvPr>
          <p:cNvSpPr/>
          <p:nvPr/>
        </p:nvSpPr>
        <p:spPr>
          <a:xfrm>
            <a:off x="947853" y="1748632"/>
            <a:ext cx="7543003" cy="281307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342900" indent="-342900">
              <a:buFont typeface="Arial" panose="020B0604020202020204" pitchFamily="34" charset="0"/>
              <a:buChar char="•"/>
            </a:pPr>
            <a:r>
              <a:rPr lang="en-US" sz="2000" dirty="0">
                <a:latin typeface="+mj-lt"/>
                <a:cs typeface="Segoe UI Semilight" panose="020B0402040204020203" pitchFamily="34" charset="0"/>
              </a:rPr>
              <a:t>The </a:t>
            </a:r>
            <a:r>
              <a:rPr lang="en-US" sz="2000" b="1" dirty="0">
                <a:latin typeface="+mj-lt"/>
                <a:cs typeface="Segoe UI Semilight" panose="020B0402040204020203" pitchFamily="34" charset="0"/>
              </a:rPr>
              <a:t>Nominal Roll </a:t>
            </a:r>
            <a:r>
              <a:rPr lang="en-US" sz="2000" dirty="0">
                <a:latin typeface="+mj-lt"/>
                <a:cs typeface="Segoe UI Semilight" panose="020B0402040204020203" pitchFamily="34" charset="0"/>
              </a:rPr>
              <a:t>is the registry of all eligible elementary and secondary students federally funded to attend a First Nations, public, or Independent (private) school as of the count date </a:t>
            </a:r>
            <a:r>
              <a:rPr lang="en-US" sz="2000" b="1" dirty="0">
                <a:latin typeface="+mj-lt"/>
                <a:cs typeface="Segoe UI Semilight" panose="020B0402040204020203" pitchFamily="34" charset="0"/>
              </a:rPr>
              <a:t>(September 29, 2025)</a:t>
            </a:r>
            <a:endParaRPr lang="en-US" sz="2000" b="1" dirty="0">
              <a:latin typeface="Trebuchet MS "/>
              <a:cs typeface="Segoe UI Semilight" panose="020B0402040204020203" pitchFamily="34" charset="0"/>
            </a:endParaRPr>
          </a:p>
          <a:p>
            <a:pPr marL="342900" indent="-342900">
              <a:buFont typeface="Arial" panose="020B0604020202020204" pitchFamily="34" charset="0"/>
              <a:buChar char="•"/>
            </a:pPr>
            <a:r>
              <a:rPr lang="en-US" sz="2000" dirty="0">
                <a:solidFill>
                  <a:srgbClr val="000000"/>
                </a:solidFill>
                <a:latin typeface="Trebuchet MS"/>
                <a:cs typeface="Segoe UI Semilight" panose="020B0402040204020203" pitchFamily="34" charset="0"/>
              </a:rPr>
              <a:t>It serves as an annual student census which is used to calculate education funding for students ordinarily residing in your community</a:t>
            </a:r>
          </a:p>
          <a:p>
            <a:pPr marL="342900" indent="-342900">
              <a:buFont typeface="Arial" panose="020B0604020202020204" pitchFamily="34" charset="0"/>
              <a:buChar char="•"/>
            </a:pPr>
            <a:r>
              <a:rPr lang="en-US" sz="2000" dirty="0">
                <a:solidFill>
                  <a:srgbClr val="000000"/>
                </a:solidFill>
                <a:latin typeface="Trebuchet MS"/>
                <a:cs typeface="Segoe UI Semilight" panose="020B0402040204020203" pitchFamily="34" charset="0"/>
              </a:rPr>
              <a:t>A term &amp; condition of a First Nation’s funding agreement with ISC</a:t>
            </a:r>
            <a:endParaRPr lang="en-US" sz="2000" dirty="0">
              <a:solidFill>
                <a:srgbClr val="2F5496"/>
              </a:solidFill>
              <a:latin typeface="Segoe UI Semilight" panose="020B0402040204020203" pitchFamily="34" charset="0"/>
              <a:cs typeface="Segoe UI Semilight" panose="020B0402040204020203" pitchFamily="34" charset="0"/>
            </a:endParaRPr>
          </a:p>
        </p:txBody>
      </p:sp>
      <p:sp>
        <p:nvSpPr>
          <p:cNvPr id="7" name="Rounded Rectangle 28">
            <a:extLst>
              <a:ext uri="{FF2B5EF4-FFF2-40B4-BE49-F238E27FC236}">
                <a16:creationId xmlns:a16="http://schemas.microsoft.com/office/drawing/2014/main" id="{76A4787A-AD66-C903-6077-649E2F9EBD01}"/>
              </a:ext>
            </a:extLst>
          </p:cNvPr>
          <p:cNvSpPr/>
          <p:nvPr/>
        </p:nvSpPr>
        <p:spPr bwMode="auto">
          <a:xfrm>
            <a:off x="1463488" y="580797"/>
            <a:ext cx="6217025" cy="771754"/>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2400" kern="0" dirty="0">
                <a:solidFill>
                  <a:srgbClr val="2F5496"/>
                </a:solidFill>
                <a:latin typeface="Trebuchet MS" panose="020B0603020202020204" pitchFamily="34" charset="0"/>
              </a:rPr>
              <a:t>What is the Nominal Roll?</a:t>
            </a:r>
          </a:p>
        </p:txBody>
      </p:sp>
      <p:grpSp>
        <p:nvGrpSpPr>
          <p:cNvPr id="10" name="Group 9">
            <a:extLst>
              <a:ext uri="{FF2B5EF4-FFF2-40B4-BE49-F238E27FC236}">
                <a16:creationId xmlns:a16="http://schemas.microsoft.com/office/drawing/2014/main" id="{7BD8E8B5-190D-3B25-5ABC-31D9A2A90F2A}"/>
              </a:ext>
            </a:extLst>
          </p:cNvPr>
          <p:cNvGrpSpPr/>
          <p:nvPr/>
        </p:nvGrpSpPr>
        <p:grpSpPr>
          <a:xfrm>
            <a:off x="7558088" y="3048776"/>
            <a:ext cx="1807338" cy="2574384"/>
            <a:chOff x="7130114" y="2254720"/>
            <a:chExt cx="2299605" cy="3275572"/>
          </a:xfrm>
        </p:grpSpPr>
        <p:sp>
          <p:nvSpPr>
            <p:cNvPr id="13" name="Right Triangle 12">
              <a:extLst>
                <a:ext uri="{FF2B5EF4-FFF2-40B4-BE49-F238E27FC236}">
                  <a16:creationId xmlns:a16="http://schemas.microsoft.com/office/drawing/2014/main" id="{57FF750D-41FB-1DFC-34A4-352C72DB5641}"/>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4" name="Right Triangle 13">
              <a:extLst>
                <a:ext uri="{FF2B5EF4-FFF2-40B4-BE49-F238E27FC236}">
                  <a16:creationId xmlns:a16="http://schemas.microsoft.com/office/drawing/2014/main" id="{4A561FCB-CBDC-7DC5-2E94-2E8D30059B29}"/>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5" name="Right Triangle 14">
              <a:extLst>
                <a:ext uri="{FF2B5EF4-FFF2-40B4-BE49-F238E27FC236}">
                  <a16:creationId xmlns:a16="http://schemas.microsoft.com/office/drawing/2014/main" id="{9F63A1A1-88B0-9E06-4501-BF6BBBBFFC22}"/>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4" name="Slide Number Placeholder 3">
            <a:extLst>
              <a:ext uri="{FF2B5EF4-FFF2-40B4-BE49-F238E27FC236}">
                <a16:creationId xmlns:a16="http://schemas.microsoft.com/office/drawing/2014/main" id="{77E1E9D1-4236-CDC3-70E4-ED231BC63DEA}"/>
              </a:ext>
            </a:extLst>
          </p:cNvPr>
          <p:cNvSpPr>
            <a:spLocks noGrp="1"/>
          </p:cNvSpPr>
          <p:nvPr>
            <p:ph type="sldNum" sz="quarter" idx="4"/>
          </p:nvPr>
        </p:nvSpPr>
        <p:spPr/>
        <p:txBody>
          <a:bodyPr/>
          <a:lstStyle/>
          <a:p>
            <a:pPr>
              <a:defRPr/>
            </a:pPr>
            <a:fld id="{E00B6E52-F07A-44C8-B7AE-D6EEC3D50429}" type="slidenum">
              <a:rPr lang="en-CA" smtClean="0"/>
              <a:pPr>
                <a:defRPr/>
              </a:pPr>
              <a:t>7</a:t>
            </a:fld>
            <a:endParaRPr lang="en-CA" dirty="0"/>
          </a:p>
        </p:txBody>
      </p:sp>
    </p:spTree>
    <p:extLst>
      <p:ext uri="{BB962C8B-B14F-4D97-AF65-F5344CB8AC3E}">
        <p14:creationId xmlns:p14="http://schemas.microsoft.com/office/powerpoint/2010/main" val="170382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up)">
                                      <p:cBhvr>
                                        <p:cTn id="7" dur="1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up)">
                                      <p:cBhvr>
                                        <p:cTn id="12" dur="10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wipe(up)">
                                      <p:cBhvr>
                                        <p:cTn id="17" dur="1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a:extLst>
              <a:ext uri="{FF2B5EF4-FFF2-40B4-BE49-F238E27FC236}">
                <a16:creationId xmlns:a16="http://schemas.microsoft.com/office/drawing/2014/main" id="{3EE2AEB4-FACD-96EB-5052-005AF19DDFDA}"/>
              </a:ext>
            </a:extLst>
          </p:cNvPr>
          <p:cNvGrpSpPr/>
          <p:nvPr/>
        </p:nvGrpSpPr>
        <p:grpSpPr>
          <a:xfrm>
            <a:off x="362411" y="1580673"/>
            <a:ext cx="7492398" cy="457200"/>
            <a:chOff x="362411" y="1577854"/>
            <a:chExt cx="7492398" cy="457200"/>
          </a:xfrm>
        </p:grpSpPr>
        <p:sp>
          <p:nvSpPr>
            <p:cNvPr id="3" name="Rounded Rectangle 2"/>
            <p:cNvSpPr/>
            <p:nvPr/>
          </p:nvSpPr>
          <p:spPr bwMode="auto">
            <a:xfrm>
              <a:off x="362411" y="1577854"/>
              <a:ext cx="3533314" cy="457200"/>
            </a:xfrm>
            <a:prstGeom prst="roundRect">
              <a:avLst/>
            </a:prstGeom>
            <a:solidFill>
              <a:schemeClr val="tx2">
                <a:lumMod val="20000"/>
                <a:lumOff val="80000"/>
              </a:schemeClr>
            </a:solidFill>
            <a:ln w="381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ctr" defTabSz="914400" rtl="0" eaLnBrk="1" fontAlgn="base"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336FAE"/>
                  </a:solidFill>
                  <a:effectLst/>
                  <a:uLnTx/>
                  <a:uFillTx/>
                  <a:latin typeface="Trebuchet MS"/>
                  <a:ea typeface="+mn-ea"/>
                  <a:cs typeface="+mn-cs"/>
                </a:rPr>
                <a:t>SEPTEMBER </a:t>
              </a:r>
              <a:r>
                <a:rPr lang="en-US" b="1" kern="0" dirty="0">
                  <a:solidFill>
                    <a:srgbClr val="336FAE"/>
                  </a:solidFill>
                  <a:latin typeface="Trebuchet MS"/>
                </a:rPr>
                <a:t>29</a:t>
              </a:r>
              <a:r>
                <a:rPr kumimoji="0" lang="en-US" b="1" i="0" u="none" strike="noStrike" kern="0" cap="none" spc="0" normalizeH="0" baseline="0" noProof="0" dirty="0">
                  <a:ln>
                    <a:noFill/>
                  </a:ln>
                  <a:solidFill>
                    <a:srgbClr val="336FAE"/>
                  </a:solidFill>
                  <a:effectLst/>
                  <a:uLnTx/>
                  <a:uFillTx/>
                  <a:latin typeface="Trebuchet MS"/>
                  <a:ea typeface="+mn-ea"/>
                  <a:cs typeface="+mn-cs"/>
                </a:rPr>
                <a:t>, 2025 </a:t>
              </a:r>
              <a:endParaRPr kumimoji="0" lang="en-US" b="1" i="0" u="none" strike="noStrike" kern="0" cap="none" spc="0" normalizeH="0" baseline="0" noProof="0" dirty="0">
                <a:ln>
                  <a:noFill/>
                </a:ln>
                <a:solidFill>
                  <a:srgbClr val="336FAE"/>
                </a:solidFill>
                <a:effectLst/>
                <a:uLnTx/>
                <a:uFillTx/>
                <a:latin typeface="Trebuchet MS" panose="020B0603020202020204" pitchFamily="34" charset="0"/>
                <a:ea typeface="+mn-ea"/>
                <a:cs typeface="+mn-cs"/>
              </a:endParaRPr>
            </a:p>
          </p:txBody>
        </p:sp>
        <p:sp>
          <p:nvSpPr>
            <p:cNvPr id="20" name="Rectangle 19"/>
            <p:cNvSpPr/>
            <p:nvPr/>
          </p:nvSpPr>
          <p:spPr>
            <a:xfrm>
              <a:off x="4137125" y="1635638"/>
              <a:ext cx="3717684" cy="341632"/>
            </a:xfrm>
            <a:prstGeom prst="rect">
              <a:avLst/>
            </a:prstGeom>
          </p:spPr>
          <p:txBody>
            <a:bodyPr wrap="non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kern="0" dirty="0">
                  <a:solidFill>
                    <a:srgbClr val="336FAE"/>
                  </a:solidFill>
                  <a:latin typeface="Trebuchet MS" panose="020B0603020202020204" pitchFamily="34" charset="0"/>
                </a:rPr>
                <a:t>Nominal Roll and 1701 Count Date</a:t>
              </a:r>
              <a:endParaRPr lang="en-US" sz="1000" kern="0" dirty="0">
                <a:solidFill>
                  <a:srgbClr val="336FAE"/>
                </a:solidFill>
                <a:latin typeface="Trebuchet MS" panose="020B0603020202020204" pitchFamily="34" charset="0"/>
              </a:endParaRPr>
            </a:p>
          </p:txBody>
        </p:sp>
      </p:grpSp>
      <p:grpSp>
        <p:nvGrpSpPr>
          <p:cNvPr id="43" name="Group 42">
            <a:extLst>
              <a:ext uri="{FF2B5EF4-FFF2-40B4-BE49-F238E27FC236}">
                <a16:creationId xmlns:a16="http://schemas.microsoft.com/office/drawing/2014/main" id="{29C2441D-7131-D381-54D6-AF42FE8D441C}"/>
              </a:ext>
            </a:extLst>
          </p:cNvPr>
          <p:cNvGrpSpPr/>
          <p:nvPr/>
        </p:nvGrpSpPr>
        <p:grpSpPr>
          <a:xfrm>
            <a:off x="362411" y="2843374"/>
            <a:ext cx="8702076" cy="590931"/>
            <a:chOff x="362412" y="2798330"/>
            <a:chExt cx="8702076" cy="590931"/>
          </a:xfrm>
        </p:grpSpPr>
        <p:sp>
          <p:nvSpPr>
            <p:cNvPr id="24" name="Rounded Rectangle 23"/>
            <p:cNvSpPr/>
            <p:nvPr/>
          </p:nvSpPr>
          <p:spPr bwMode="auto">
            <a:xfrm>
              <a:off x="362412" y="2837495"/>
              <a:ext cx="3533314" cy="457200"/>
            </a:xfrm>
            <a:prstGeom prst="roundRect">
              <a:avLst/>
            </a:prstGeom>
            <a:solidFill>
              <a:srgbClr val="FFC000"/>
            </a:solidFill>
            <a:ln w="381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ctr" defTabSz="914400" rtl="0" eaLnBrk="1" fontAlgn="base" latinLnBrk="0" hangingPunct="1">
                <a:lnSpc>
                  <a:spcPct val="100000"/>
                </a:lnSpc>
                <a:spcBef>
                  <a:spcPct val="0"/>
                </a:spcBef>
                <a:spcAft>
                  <a:spcPts val="0"/>
                </a:spcAft>
                <a:buClrTx/>
                <a:buSzTx/>
                <a:buFontTx/>
                <a:buNone/>
                <a:tabLst/>
                <a:defRPr/>
              </a:pPr>
              <a:r>
                <a:rPr kumimoji="0" lang="en-US" b="1" i="0" strike="noStrike" kern="0" cap="none" spc="0" normalizeH="0" baseline="0" noProof="0" dirty="0">
                  <a:ln>
                    <a:noFill/>
                  </a:ln>
                  <a:solidFill>
                    <a:srgbClr val="336FAE"/>
                  </a:solidFill>
                  <a:effectLst/>
                  <a:uLnTx/>
                  <a:uFillTx/>
                  <a:latin typeface="Trebuchet MS"/>
                  <a:ea typeface="+mn-ea"/>
                  <a:cs typeface="+mn-cs"/>
                </a:rPr>
                <a:t>OCTOBER 15, 2025</a:t>
              </a:r>
              <a:endParaRPr kumimoji="0" lang="en-US" b="1" i="0" strike="noStrike" kern="0" cap="none" spc="0" normalizeH="0" baseline="0" noProof="0" dirty="0">
                <a:ln>
                  <a:noFill/>
                </a:ln>
                <a:solidFill>
                  <a:srgbClr val="336FAE"/>
                </a:solidFill>
                <a:effectLst/>
                <a:uLnTx/>
                <a:uFillTx/>
                <a:latin typeface="Trebuchet MS" panose="020B0603020202020204" pitchFamily="34" charset="0"/>
                <a:ea typeface="+mn-ea"/>
                <a:cs typeface="+mn-cs"/>
              </a:endParaRPr>
            </a:p>
          </p:txBody>
        </p:sp>
        <p:sp>
          <p:nvSpPr>
            <p:cNvPr id="26" name="Rectangle 25"/>
            <p:cNvSpPr/>
            <p:nvPr/>
          </p:nvSpPr>
          <p:spPr>
            <a:xfrm>
              <a:off x="4137126" y="2798330"/>
              <a:ext cx="4927362" cy="590931"/>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kern="0" dirty="0">
                  <a:solidFill>
                    <a:srgbClr val="336FAE"/>
                  </a:solidFill>
                  <a:latin typeface="Trebuchet MS" panose="020B0603020202020204" pitchFamily="34" charset="0"/>
                </a:rPr>
                <a:t>First Nations submit Nominal Roll to ISC with signed Joint Verification Form</a:t>
              </a:r>
            </a:p>
          </p:txBody>
        </p:sp>
      </p:grpSp>
      <p:sp>
        <p:nvSpPr>
          <p:cNvPr id="27" name="Rounded Rectangle 26"/>
          <p:cNvSpPr/>
          <p:nvPr/>
        </p:nvSpPr>
        <p:spPr bwMode="auto">
          <a:xfrm>
            <a:off x="362411" y="3513890"/>
            <a:ext cx="3533314" cy="457200"/>
          </a:xfrm>
          <a:prstGeom prst="roundRect">
            <a:avLst/>
          </a:prstGeom>
          <a:solidFill>
            <a:schemeClr val="tx2">
              <a:lumMod val="20000"/>
              <a:lumOff val="80000"/>
            </a:schemeClr>
          </a:solidFill>
          <a:ln w="381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ctr" defTabSz="914400" rtl="0" eaLnBrk="1" fontAlgn="base"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336FAE"/>
                </a:solidFill>
                <a:effectLst/>
                <a:uLnTx/>
                <a:uFillTx/>
                <a:latin typeface="Trebuchet MS"/>
                <a:ea typeface="+mn-ea"/>
                <a:cs typeface="+mn-cs"/>
              </a:rPr>
              <a:t>JANUARY 23, 2026</a:t>
            </a:r>
            <a:endParaRPr kumimoji="0" lang="en-US" b="1" i="0" u="none" strike="noStrike" kern="0" cap="none" spc="0" normalizeH="0" baseline="0" noProof="0" dirty="0">
              <a:ln>
                <a:noFill/>
              </a:ln>
              <a:solidFill>
                <a:srgbClr val="336FAE"/>
              </a:solidFill>
              <a:effectLst/>
              <a:uLnTx/>
              <a:uFillTx/>
              <a:latin typeface="Trebuchet MS" panose="020B0603020202020204" pitchFamily="34" charset="0"/>
              <a:ea typeface="+mn-ea"/>
              <a:cs typeface="+mn-cs"/>
            </a:endParaRPr>
          </a:p>
        </p:txBody>
      </p:sp>
      <p:grpSp>
        <p:nvGrpSpPr>
          <p:cNvPr id="49" name="Group 48">
            <a:extLst>
              <a:ext uri="{FF2B5EF4-FFF2-40B4-BE49-F238E27FC236}">
                <a16:creationId xmlns:a16="http://schemas.microsoft.com/office/drawing/2014/main" id="{852DA535-DD16-3602-D453-4D03B6776994}"/>
              </a:ext>
            </a:extLst>
          </p:cNvPr>
          <p:cNvGrpSpPr/>
          <p:nvPr/>
        </p:nvGrpSpPr>
        <p:grpSpPr>
          <a:xfrm>
            <a:off x="362411" y="4106074"/>
            <a:ext cx="6264773" cy="457200"/>
            <a:chOff x="365343" y="4106074"/>
            <a:chExt cx="6264773" cy="457200"/>
          </a:xfrm>
        </p:grpSpPr>
        <p:sp>
          <p:nvSpPr>
            <p:cNvPr id="30" name="Rounded Rectangle 29"/>
            <p:cNvSpPr/>
            <p:nvPr/>
          </p:nvSpPr>
          <p:spPr bwMode="auto">
            <a:xfrm>
              <a:off x="365343" y="4106074"/>
              <a:ext cx="3533314" cy="457200"/>
            </a:xfrm>
            <a:prstGeom prst="roundRect">
              <a:avLst/>
            </a:prstGeom>
            <a:solidFill>
              <a:schemeClr val="tx2">
                <a:lumMod val="20000"/>
                <a:lumOff val="80000"/>
              </a:schemeClr>
            </a:solidFill>
            <a:ln w="381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r>
                <a:rPr lang="en-US" b="1" dirty="0">
                  <a:solidFill>
                    <a:srgbClr val="336FAE"/>
                  </a:solidFill>
                  <a:latin typeface="+mj-lt"/>
                  <a:ea typeface="Tahoma" panose="020B0604030504040204" pitchFamily="34" charset="0"/>
                  <a:cs typeface="Tahoma" panose="020B0604030504040204" pitchFamily="34" charset="0"/>
                </a:rPr>
                <a:t>FEBRUARY 1, 2026</a:t>
              </a:r>
            </a:p>
          </p:txBody>
        </p:sp>
        <p:sp>
          <p:nvSpPr>
            <p:cNvPr id="32" name="Rectangle 31"/>
            <p:cNvSpPr/>
            <p:nvPr/>
          </p:nvSpPr>
          <p:spPr>
            <a:xfrm>
              <a:off x="4137126" y="4163858"/>
              <a:ext cx="2492990" cy="341632"/>
            </a:xfrm>
            <a:prstGeom prst="rect">
              <a:avLst/>
            </a:prstGeom>
          </p:spPr>
          <p:txBody>
            <a:bodyPr wrap="non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kern="0" dirty="0">
                  <a:solidFill>
                    <a:srgbClr val="336FAE"/>
                  </a:solidFill>
                  <a:latin typeface="Trebuchet MS" panose="020B0603020202020204" pitchFamily="34" charset="0"/>
                </a:rPr>
                <a:t>Nominal Roll Finalized</a:t>
              </a:r>
            </a:p>
          </p:txBody>
        </p:sp>
      </p:grpSp>
      <p:grpSp>
        <p:nvGrpSpPr>
          <p:cNvPr id="42" name="Group 41">
            <a:extLst>
              <a:ext uri="{FF2B5EF4-FFF2-40B4-BE49-F238E27FC236}">
                <a16:creationId xmlns:a16="http://schemas.microsoft.com/office/drawing/2014/main" id="{3664758B-476E-0905-35A4-80DFC093BDEF}"/>
              </a:ext>
            </a:extLst>
          </p:cNvPr>
          <p:cNvGrpSpPr/>
          <p:nvPr/>
        </p:nvGrpSpPr>
        <p:grpSpPr>
          <a:xfrm>
            <a:off x="362411" y="2167059"/>
            <a:ext cx="8254815" cy="590931"/>
            <a:chOff x="362412" y="2172114"/>
            <a:chExt cx="8254815" cy="590931"/>
          </a:xfrm>
        </p:grpSpPr>
        <p:sp>
          <p:nvSpPr>
            <p:cNvPr id="21" name="Rounded Rectangle 20"/>
            <p:cNvSpPr/>
            <p:nvPr/>
          </p:nvSpPr>
          <p:spPr bwMode="auto">
            <a:xfrm>
              <a:off x="362412" y="2217078"/>
              <a:ext cx="3533314" cy="457200"/>
            </a:xfrm>
            <a:prstGeom prst="roundRect">
              <a:avLst/>
            </a:prstGeom>
            <a:solidFill>
              <a:schemeClr val="tx2">
                <a:lumMod val="20000"/>
                <a:lumOff val="80000"/>
              </a:schemeClr>
            </a:solidFill>
            <a:ln w="381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ctr" defTabSz="914400" rtl="0" eaLnBrk="1" fontAlgn="base"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336FAE"/>
                  </a:solidFill>
                  <a:effectLst/>
                  <a:uLnTx/>
                  <a:uFillTx/>
                  <a:latin typeface="Trebuchet MS"/>
                  <a:ea typeface="+mn-ea"/>
                  <a:cs typeface="+mn-cs"/>
                </a:rPr>
                <a:t>OCTOBER 10, 2025</a:t>
              </a:r>
              <a:endParaRPr kumimoji="0" lang="en-US" b="1" i="0" u="none" strike="noStrike" kern="0" cap="none" spc="0" normalizeH="0" baseline="0" noProof="0" dirty="0">
                <a:ln>
                  <a:noFill/>
                </a:ln>
                <a:solidFill>
                  <a:srgbClr val="336FAE"/>
                </a:solidFill>
                <a:effectLst/>
                <a:uLnTx/>
                <a:uFillTx/>
                <a:latin typeface="Trebuchet MS" panose="020B0603020202020204" pitchFamily="34" charset="0"/>
                <a:ea typeface="+mn-ea"/>
                <a:cs typeface="+mn-cs"/>
              </a:endParaRPr>
            </a:p>
          </p:txBody>
        </p:sp>
        <p:sp>
          <p:nvSpPr>
            <p:cNvPr id="33" name="Rectangle 32">
              <a:extLst>
                <a:ext uri="{FF2B5EF4-FFF2-40B4-BE49-F238E27FC236}">
                  <a16:creationId xmlns:a16="http://schemas.microsoft.com/office/drawing/2014/main" id="{AC0A70A7-E48D-B210-43C3-373D8928C6E5}"/>
                </a:ext>
              </a:extLst>
            </p:cNvPr>
            <p:cNvSpPr/>
            <p:nvPr/>
          </p:nvSpPr>
          <p:spPr>
            <a:xfrm>
              <a:off x="4129959" y="2172114"/>
              <a:ext cx="4487268" cy="590931"/>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dirty="0">
                  <a:solidFill>
                    <a:srgbClr val="336FAE"/>
                  </a:solidFill>
                  <a:latin typeface="Trebuchet MS" panose="020B0603020202020204" pitchFamily="34" charset="0"/>
                  <a:cs typeface="Segoe UI Semilight" panose="020B0402040204020203" pitchFamily="34" charset="0"/>
                </a:rPr>
                <a:t>School districts submit 1701 to BC</a:t>
              </a:r>
              <a:br>
                <a:rPr lang="en-US" dirty="0">
                  <a:solidFill>
                    <a:srgbClr val="336FAE"/>
                  </a:solidFill>
                  <a:latin typeface="Trebuchet MS" panose="020B0603020202020204" pitchFamily="34" charset="0"/>
                  <a:cs typeface="Segoe UI Semilight" panose="020B0402040204020203" pitchFamily="34" charset="0"/>
                </a:rPr>
              </a:br>
              <a:r>
                <a:rPr lang="en-US" dirty="0">
                  <a:solidFill>
                    <a:srgbClr val="336FAE"/>
                  </a:solidFill>
                  <a:latin typeface="Trebuchet MS" panose="020B0603020202020204" pitchFamily="34" charset="0"/>
                  <a:cs typeface="Segoe UI Semilight" panose="020B0402040204020203" pitchFamily="34" charset="0"/>
                </a:rPr>
                <a:t>Joint Verification Process due date</a:t>
              </a:r>
            </a:p>
          </p:txBody>
        </p:sp>
      </p:grpSp>
      <p:sp>
        <p:nvSpPr>
          <p:cNvPr id="15" name="Rectangle: Rounded Corners 14">
            <a:extLst>
              <a:ext uri="{FF2B5EF4-FFF2-40B4-BE49-F238E27FC236}">
                <a16:creationId xmlns:a16="http://schemas.microsoft.com/office/drawing/2014/main" id="{CB7FDA71-D3C7-B614-6F3F-05DCE460CB44}"/>
              </a:ext>
            </a:extLst>
          </p:cNvPr>
          <p:cNvSpPr/>
          <p:nvPr/>
        </p:nvSpPr>
        <p:spPr bwMode="auto">
          <a:xfrm>
            <a:off x="228600" y="164591"/>
            <a:ext cx="8686800" cy="685800"/>
          </a:xfrm>
          <a:prstGeom prst="roundRect">
            <a:avLst/>
          </a:prstGeom>
          <a:solidFill>
            <a:srgbClr val="F2F2F2"/>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lnSpc>
                <a:spcPct val="100000"/>
              </a:lnSpc>
              <a:spcAft>
                <a:spcPts val="0"/>
              </a:spcAft>
              <a:tabLst>
                <a:tab pos="5714858" algn="l"/>
              </a:tabLst>
            </a:pPr>
            <a:r>
              <a:rPr lang="en-US" sz="3200" b="1" dirty="0">
                <a:solidFill>
                  <a:srgbClr val="3167A9"/>
                </a:solidFill>
                <a:latin typeface="Trebuchet MS" panose="020B0603020202020204" pitchFamily="34" charset="0"/>
                <a:ea typeface="Tahoma" panose="020B0604030504040204" pitchFamily="34" charset="0"/>
                <a:cs typeface="Tahoma" panose="020B0604030504040204" pitchFamily="34" charset="0"/>
              </a:rPr>
              <a:t>KEY DATES</a:t>
            </a:r>
          </a:p>
        </p:txBody>
      </p:sp>
      <p:grpSp>
        <p:nvGrpSpPr>
          <p:cNvPr id="40" name="Group 39">
            <a:extLst>
              <a:ext uri="{FF2B5EF4-FFF2-40B4-BE49-F238E27FC236}">
                <a16:creationId xmlns:a16="http://schemas.microsoft.com/office/drawing/2014/main" id="{E61F27CF-DA7E-0AB3-911A-F152FE3411B0}"/>
              </a:ext>
            </a:extLst>
          </p:cNvPr>
          <p:cNvGrpSpPr/>
          <p:nvPr/>
        </p:nvGrpSpPr>
        <p:grpSpPr>
          <a:xfrm>
            <a:off x="362411" y="997117"/>
            <a:ext cx="7986123" cy="457200"/>
            <a:chOff x="362412" y="997117"/>
            <a:chExt cx="7986123" cy="457200"/>
          </a:xfrm>
        </p:grpSpPr>
        <p:sp>
          <p:nvSpPr>
            <p:cNvPr id="18" name="Rounded Rectangle 2">
              <a:extLst>
                <a:ext uri="{FF2B5EF4-FFF2-40B4-BE49-F238E27FC236}">
                  <a16:creationId xmlns:a16="http://schemas.microsoft.com/office/drawing/2014/main" id="{44D2F38A-33F1-F7CB-CCED-882DD46FB299}"/>
                </a:ext>
              </a:extLst>
            </p:cNvPr>
            <p:cNvSpPr/>
            <p:nvPr/>
          </p:nvSpPr>
          <p:spPr bwMode="auto">
            <a:xfrm>
              <a:off x="362412" y="997117"/>
              <a:ext cx="3533314" cy="457200"/>
            </a:xfrm>
            <a:prstGeom prst="roundRect">
              <a:avLst/>
            </a:prstGeom>
            <a:solidFill>
              <a:schemeClr val="tx2">
                <a:lumMod val="20000"/>
                <a:lumOff val="80000"/>
              </a:schemeClr>
            </a:solidFill>
            <a:ln w="381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ctr" defTabSz="914400" rtl="0" eaLnBrk="1" fontAlgn="base" latinLnBrk="0" hangingPunct="1">
                <a:lnSpc>
                  <a:spcPct val="90000"/>
                </a:lnSpc>
                <a:spcBef>
                  <a:spcPct val="0"/>
                </a:spcBef>
                <a:spcAft>
                  <a:spcPct val="37000"/>
                </a:spcAft>
                <a:buClrTx/>
                <a:buSzTx/>
                <a:buFontTx/>
                <a:buNone/>
                <a:tabLst/>
                <a:defRPr/>
              </a:pPr>
              <a:r>
                <a:rPr lang="en-US" b="1" kern="0" dirty="0">
                  <a:solidFill>
                    <a:srgbClr val="336FAE"/>
                  </a:solidFill>
                  <a:latin typeface="Trebuchet MS"/>
                </a:rPr>
                <a:t>AUGUST 14</a:t>
              </a:r>
              <a:r>
                <a:rPr kumimoji="0" lang="en-US" b="1" i="0" strike="noStrike" kern="0" cap="none" spc="0" normalizeH="0" baseline="0" noProof="0" dirty="0">
                  <a:ln>
                    <a:noFill/>
                  </a:ln>
                  <a:solidFill>
                    <a:srgbClr val="336FAE"/>
                  </a:solidFill>
                  <a:effectLst/>
                  <a:uLnTx/>
                  <a:uFillTx/>
                  <a:latin typeface="Trebuchet MS"/>
                  <a:ea typeface="+mn-ea"/>
                  <a:cs typeface="+mn-cs"/>
                </a:rPr>
                <a:t>, 2025 </a:t>
              </a:r>
              <a:endParaRPr kumimoji="0" lang="en-US" b="1" i="0" strike="noStrike" kern="0" cap="none" spc="0" normalizeH="0" baseline="0" noProof="0" dirty="0">
                <a:ln>
                  <a:noFill/>
                </a:ln>
                <a:solidFill>
                  <a:srgbClr val="336FAE"/>
                </a:solidFill>
                <a:effectLst/>
                <a:uLnTx/>
                <a:uFillTx/>
                <a:latin typeface="Trebuchet MS" panose="020B0603020202020204" pitchFamily="34" charset="0"/>
                <a:ea typeface="+mn-ea"/>
                <a:cs typeface="+mn-cs"/>
              </a:endParaRPr>
            </a:p>
          </p:txBody>
        </p:sp>
        <p:sp>
          <p:nvSpPr>
            <p:cNvPr id="23" name="Rectangle 22">
              <a:extLst>
                <a:ext uri="{FF2B5EF4-FFF2-40B4-BE49-F238E27FC236}">
                  <a16:creationId xmlns:a16="http://schemas.microsoft.com/office/drawing/2014/main" id="{41943A8B-9C83-00F5-5D07-717211EEF9B0}"/>
                </a:ext>
              </a:extLst>
            </p:cNvPr>
            <p:cNvSpPr/>
            <p:nvPr/>
          </p:nvSpPr>
          <p:spPr>
            <a:xfrm>
              <a:off x="4137126" y="1046272"/>
              <a:ext cx="4211409" cy="341632"/>
            </a:xfrm>
            <a:prstGeom prst="rect">
              <a:avLst/>
            </a:prstGeom>
          </p:spPr>
          <p:txBody>
            <a:bodyPr wrap="non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kern="0" dirty="0">
                  <a:solidFill>
                    <a:srgbClr val="336FAE"/>
                  </a:solidFill>
                  <a:latin typeface="Trebuchet MS" panose="020B0603020202020204" pitchFamily="34" charset="0"/>
                </a:rPr>
                <a:t>EIS Opens for Nominal Roll Submissions</a:t>
              </a:r>
              <a:endParaRPr lang="en-US" sz="1000" kern="0" dirty="0">
                <a:solidFill>
                  <a:srgbClr val="336FAE"/>
                </a:solidFill>
                <a:latin typeface="Trebuchet MS" panose="020B0603020202020204" pitchFamily="34" charset="0"/>
              </a:endParaRPr>
            </a:p>
          </p:txBody>
        </p:sp>
      </p:grpSp>
      <p:grpSp>
        <p:nvGrpSpPr>
          <p:cNvPr id="6" name="Group 5">
            <a:extLst>
              <a:ext uri="{FF2B5EF4-FFF2-40B4-BE49-F238E27FC236}">
                <a16:creationId xmlns:a16="http://schemas.microsoft.com/office/drawing/2014/main" id="{BE73707E-0205-2342-886C-D3A9C59F47AF}"/>
              </a:ext>
            </a:extLst>
          </p:cNvPr>
          <p:cNvGrpSpPr/>
          <p:nvPr/>
        </p:nvGrpSpPr>
        <p:grpSpPr>
          <a:xfrm>
            <a:off x="7558088" y="3048776"/>
            <a:ext cx="1807338" cy="2574384"/>
            <a:chOff x="7130114" y="2254720"/>
            <a:chExt cx="2299605" cy="3275572"/>
          </a:xfrm>
        </p:grpSpPr>
        <p:sp>
          <p:nvSpPr>
            <p:cNvPr id="7" name="Right Triangle 6">
              <a:extLst>
                <a:ext uri="{FF2B5EF4-FFF2-40B4-BE49-F238E27FC236}">
                  <a16:creationId xmlns:a16="http://schemas.microsoft.com/office/drawing/2014/main" id="{C20F688F-27C5-102E-8AA2-0F3A04436C8A}"/>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8" name="Right Triangle 7">
              <a:extLst>
                <a:ext uri="{FF2B5EF4-FFF2-40B4-BE49-F238E27FC236}">
                  <a16:creationId xmlns:a16="http://schemas.microsoft.com/office/drawing/2014/main" id="{7BE21FC1-5A96-CB58-B770-C04DE931E633}"/>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0" name="Right Triangle 9">
              <a:extLst>
                <a:ext uri="{FF2B5EF4-FFF2-40B4-BE49-F238E27FC236}">
                  <a16:creationId xmlns:a16="http://schemas.microsoft.com/office/drawing/2014/main" id="{4706A579-5693-C06C-FE7C-1017BAA48212}"/>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5" name="Slide Number Placeholder 4">
            <a:extLst>
              <a:ext uri="{FF2B5EF4-FFF2-40B4-BE49-F238E27FC236}">
                <a16:creationId xmlns:a16="http://schemas.microsoft.com/office/drawing/2014/main" id="{9928B89C-CD7A-D9E0-7F0A-041D7A6521B5}"/>
              </a:ext>
            </a:extLst>
          </p:cNvPr>
          <p:cNvSpPr>
            <a:spLocks noGrp="1"/>
          </p:cNvSpPr>
          <p:nvPr>
            <p:ph type="sldNum" sz="quarter" idx="4"/>
          </p:nvPr>
        </p:nvSpPr>
        <p:spPr/>
        <p:txBody>
          <a:bodyPr/>
          <a:lstStyle/>
          <a:p>
            <a:pPr>
              <a:defRPr/>
            </a:pPr>
            <a:fld id="{E00B6E52-F07A-44C8-B7AE-D6EEC3D50429}" type="slidenum">
              <a:rPr lang="en-CA" smtClean="0"/>
              <a:pPr>
                <a:defRPr/>
              </a:pPr>
              <a:t>8</a:t>
            </a:fld>
            <a:endParaRPr lang="en-CA" dirty="0"/>
          </a:p>
        </p:txBody>
      </p:sp>
      <p:sp>
        <p:nvSpPr>
          <p:cNvPr id="2" name="Rectangle 1">
            <a:extLst>
              <a:ext uri="{FF2B5EF4-FFF2-40B4-BE49-F238E27FC236}">
                <a16:creationId xmlns:a16="http://schemas.microsoft.com/office/drawing/2014/main" id="{BA202861-6A72-D542-89AB-1BDB6A4B4C96}"/>
              </a:ext>
            </a:extLst>
          </p:cNvPr>
          <p:cNvSpPr/>
          <p:nvPr/>
        </p:nvSpPr>
        <p:spPr>
          <a:xfrm>
            <a:off x="4129958" y="3468415"/>
            <a:ext cx="3770584" cy="590931"/>
          </a:xfrm>
          <a:prstGeom prst="rect">
            <a:avLst/>
          </a:prstGeom>
        </p:spPr>
        <p:txBody>
          <a:bodyPr wrap="non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kern="0" dirty="0">
                <a:solidFill>
                  <a:srgbClr val="336FAE"/>
                </a:solidFill>
                <a:latin typeface="Trebuchet MS" panose="020B0603020202020204" pitchFamily="34" charset="0"/>
              </a:rPr>
              <a:t>Nominal Roll Appeal Period: </a:t>
            </a:r>
            <a:br>
              <a:rPr lang="en-US" kern="0" dirty="0">
                <a:solidFill>
                  <a:srgbClr val="336FAE"/>
                </a:solidFill>
                <a:latin typeface="Trebuchet MS" panose="020B0603020202020204" pitchFamily="34" charset="0"/>
              </a:rPr>
            </a:br>
            <a:r>
              <a:rPr lang="en-US" kern="0" dirty="0">
                <a:solidFill>
                  <a:srgbClr val="336FAE"/>
                </a:solidFill>
                <a:latin typeface="Trebuchet MS" panose="020B0603020202020204" pitchFamily="34" charset="0"/>
              </a:rPr>
              <a:t>Deadline for Revisions/Corrections</a:t>
            </a:r>
          </a:p>
        </p:txBody>
      </p:sp>
    </p:spTree>
    <p:extLst>
      <p:ext uri="{BB962C8B-B14F-4D97-AF65-F5344CB8AC3E}">
        <p14:creationId xmlns:p14="http://schemas.microsoft.com/office/powerpoint/2010/main" val="2427307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wipe(down)">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down)">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ipe(down)">
                                      <p:cBhvr>
                                        <p:cTn id="22" dur="500"/>
                                        <p:tgtEl>
                                          <p:spTgt spid="4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down)">
                                      <p:cBhvr>
                                        <p:cTn id="27" dur="500"/>
                                        <p:tgtEl>
                                          <p:spTgt spid="27"/>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down)">
                                      <p:cBhvr>
                                        <p:cTn id="30" dur="500"/>
                                        <p:tgtEl>
                                          <p:spTgt spid="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down)">
                                      <p:cBhvr>
                                        <p:cTn id="3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a:extLst>
              <a:ext uri="{FF2B5EF4-FFF2-40B4-BE49-F238E27FC236}">
                <a16:creationId xmlns:a16="http://schemas.microsoft.com/office/drawing/2014/main" id="{29247FA6-33E6-0051-D9A9-CD544757114D}"/>
              </a:ext>
            </a:extLst>
          </p:cNvPr>
          <p:cNvGraphicFramePr>
            <a:graphicFrameLocks noGrp="1"/>
          </p:cNvGraphicFramePr>
          <p:nvPr>
            <p:ph idx="1"/>
            <p:extLst>
              <p:ext uri="{D42A27DB-BD31-4B8C-83A1-F6EECF244321}">
                <p14:modId xmlns:p14="http://schemas.microsoft.com/office/powerpoint/2010/main" val="1502698776"/>
              </p:ext>
            </p:extLst>
          </p:nvPr>
        </p:nvGraphicFramePr>
        <p:xfrm>
          <a:off x="144398" y="942976"/>
          <a:ext cx="8390003" cy="36757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Left Brace 10">
            <a:extLst>
              <a:ext uri="{FF2B5EF4-FFF2-40B4-BE49-F238E27FC236}">
                <a16:creationId xmlns:a16="http://schemas.microsoft.com/office/drawing/2014/main" id="{D55146F5-CF1D-6E4C-D4F8-47136143CA66}"/>
              </a:ext>
            </a:extLst>
          </p:cNvPr>
          <p:cNvSpPr/>
          <p:nvPr/>
        </p:nvSpPr>
        <p:spPr bwMode="auto">
          <a:xfrm rot="5400000">
            <a:off x="728237" y="1723293"/>
            <a:ext cx="226223" cy="1294419"/>
          </a:xfrm>
          <a:prstGeom prst="leftBrace">
            <a:avLst>
              <a:gd name="adj1" fmla="val 171436"/>
              <a:gd name="adj2" fmla="val 49294"/>
            </a:avLst>
          </a:prstGeom>
          <a:noFill/>
          <a:ln w="25400" cap="flat" cmpd="sng" algn="ctr">
            <a:solidFill>
              <a:srgbClr val="FFDD7D"/>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defTabSz="914378">
              <a:tabLst>
                <a:tab pos="5714858" algn="l"/>
              </a:tabLst>
              <a:defRPr/>
            </a:pPr>
            <a:endParaRPr lang="en-US" sz="1200" dirty="0">
              <a:solidFill>
                <a:srgbClr val="000000"/>
              </a:solidFill>
            </a:endParaRPr>
          </a:p>
        </p:txBody>
      </p:sp>
      <p:sp>
        <p:nvSpPr>
          <p:cNvPr id="12" name="TextBox 11">
            <a:extLst>
              <a:ext uri="{FF2B5EF4-FFF2-40B4-BE49-F238E27FC236}">
                <a16:creationId xmlns:a16="http://schemas.microsoft.com/office/drawing/2014/main" id="{3268AEE3-A563-5664-A4CD-053B0430F318}"/>
              </a:ext>
            </a:extLst>
          </p:cNvPr>
          <p:cNvSpPr txBox="1"/>
          <p:nvPr/>
        </p:nvSpPr>
        <p:spPr>
          <a:xfrm>
            <a:off x="229156" y="1429253"/>
            <a:ext cx="1255369" cy="590931"/>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defRPr/>
            </a:pPr>
            <a:r>
              <a:rPr lang="en-CA" sz="1200" dirty="0">
                <a:solidFill>
                  <a:srgbClr val="000000"/>
                </a:solidFill>
                <a:latin typeface="Trebuchet MS"/>
                <a:cs typeface="Segoe UI Semilight" panose="020B0402040204020203" pitchFamily="34" charset="0"/>
              </a:rPr>
              <a:t>Advise ISC if you require EIS access</a:t>
            </a:r>
          </a:p>
        </p:txBody>
      </p:sp>
      <p:sp>
        <p:nvSpPr>
          <p:cNvPr id="15" name="TextBox 14">
            <a:extLst>
              <a:ext uri="{FF2B5EF4-FFF2-40B4-BE49-F238E27FC236}">
                <a16:creationId xmlns:a16="http://schemas.microsoft.com/office/drawing/2014/main" id="{723BFC1A-7C2D-4ED3-2D57-665856D8C664}"/>
              </a:ext>
            </a:extLst>
          </p:cNvPr>
          <p:cNvSpPr txBox="1"/>
          <p:nvPr/>
        </p:nvSpPr>
        <p:spPr>
          <a:xfrm>
            <a:off x="1547512" y="1429253"/>
            <a:ext cx="1444384" cy="590931"/>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defRPr/>
            </a:pPr>
            <a:r>
              <a:rPr lang="en-CA" sz="1200" dirty="0">
                <a:solidFill>
                  <a:srgbClr val="000000"/>
                </a:solidFill>
                <a:latin typeface="Trebuchet MS"/>
                <a:cs typeface="Segoe UI Semilight" panose="020B0402040204020203" pitchFamily="34" charset="0"/>
              </a:rPr>
              <a:t>New Student Accommodation Requests</a:t>
            </a:r>
          </a:p>
        </p:txBody>
      </p:sp>
      <p:sp>
        <p:nvSpPr>
          <p:cNvPr id="3" name="Left Brace 2">
            <a:extLst>
              <a:ext uri="{FF2B5EF4-FFF2-40B4-BE49-F238E27FC236}">
                <a16:creationId xmlns:a16="http://schemas.microsoft.com/office/drawing/2014/main" id="{ABB4ACE2-D103-6FBA-01F6-13893225CDDE}"/>
              </a:ext>
            </a:extLst>
          </p:cNvPr>
          <p:cNvSpPr/>
          <p:nvPr/>
        </p:nvSpPr>
        <p:spPr bwMode="auto">
          <a:xfrm rot="5400000">
            <a:off x="2131390" y="1815698"/>
            <a:ext cx="298049" cy="1143005"/>
          </a:xfrm>
          <a:prstGeom prst="leftBrace">
            <a:avLst>
              <a:gd name="adj1" fmla="val 8333"/>
              <a:gd name="adj2" fmla="val 49294"/>
            </a:avLst>
          </a:prstGeom>
          <a:noFill/>
          <a:ln w="25400" cap="flat" cmpd="sng" algn="ctr">
            <a:solidFill>
              <a:srgbClr val="00006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defTabSz="914378">
              <a:tabLst>
                <a:tab pos="5714858" algn="l"/>
              </a:tabLst>
              <a:defRPr/>
            </a:pPr>
            <a:endParaRPr lang="en-US" sz="1200" dirty="0">
              <a:solidFill>
                <a:srgbClr val="000000"/>
              </a:solidFill>
            </a:endParaRPr>
          </a:p>
        </p:txBody>
      </p:sp>
      <p:cxnSp>
        <p:nvCxnSpPr>
          <p:cNvPr id="7" name="Straight Arrow Connector 6">
            <a:extLst>
              <a:ext uri="{FF2B5EF4-FFF2-40B4-BE49-F238E27FC236}">
                <a16:creationId xmlns:a16="http://schemas.microsoft.com/office/drawing/2014/main" id="{48013D58-8461-64EE-5146-AAAF029D4B0A}"/>
              </a:ext>
            </a:extLst>
          </p:cNvPr>
          <p:cNvCxnSpPr>
            <a:cxnSpLocks/>
          </p:cNvCxnSpPr>
          <p:nvPr/>
        </p:nvCxnSpPr>
        <p:spPr bwMode="auto">
          <a:xfrm>
            <a:off x="3460132" y="2199733"/>
            <a:ext cx="607" cy="287223"/>
          </a:xfrm>
          <a:prstGeom prst="straightConnector1">
            <a:avLst/>
          </a:prstGeom>
          <a:solidFill>
            <a:srgbClr val="E5E5CC"/>
          </a:solidFill>
          <a:ln w="25400" cap="flat" cmpd="sng" algn="ctr">
            <a:solidFill>
              <a:schemeClr val="accent4">
                <a:lumMod val="90000"/>
                <a:lumOff val="10000"/>
              </a:schemeClr>
            </a:solidFill>
            <a:prstDash val="solid"/>
            <a:round/>
            <a:headEnd type="none" w="med" len="med"/>
            <a:tailEnd type="triangle"/>
          </a:ln>
          <a:effectLst/>
        </p:spPr>
      </p:cxnSp>
      <p:sp>
        <p:nvSpPr>
          <p:cNvPr id="8" name="TextBox 7">
            <a:extLst>
              <a:ext uri="{FF2B5EF4-FFF2-40B4-BE49-F238E27FC236}">
                <a16:creationId xmlns:a16="http://schemas.microsoft.com/office/drawing/2014/main" id="{CFFBBD0E-5CAA-851B-1C32-C22F5C4AC16F}"/>
              </a:ext>
            </a:extLst>
          </p:cNvPr>
          <p:cNvSpPr txBox="1"/>
          <p:nvPr/>
        </p:nvSpPr>
        <p:spPr>
          <a:xfrm>
            <a:off x="3862133" y="1386710"/>
            <a:ext cx="999513" cy="757130"/>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defRPr/>
            </a:pPr>
            <a:r>
              <a:rPr lang="en-US" sz="1200" dirty="0">
                <a:solidFill>
                  <a:srgbClr val="000000"/>
                </a:solidFill>
                <a:latin typeface="Trebuchet MS"/>
                <a:cs typeface="Segoe UI Semilight" panose="020B0402040204020203" pitchFamily="34" charset="0"/>
              </a:rPr>
              <a:t>Nominal Roll Student Count Date</a:t>
            </a:r>
          </a:p>
        </p:txBody>
      </p:sp>
      <p:cxnSp>
        <p:nvCxnSpPr>
          <p:cNvPr id="9" name="Straight Arrow Connector 8">
            <a:extLst>
              <a:ext uri="{FF2B5EF4-FFF2-40B4-BE49-F238E27FC236}">
                <a16:creationId xmlns:a16="http://schemas.microsoft.com/office/drawing/2014/main" id="{76041311-B30F-92C2-A5B3-C4A879187384}"/>
              </a:ext>
            </a:extLst>
          </p:cNvPr>
          <p:cNvCxnSpPr>
            <a:cxnSpLocks/>
          </p:cNvCxnSpPr>
          <p:nvPr/>
        </p:nvCxnSpPr>
        <p:spPr bwMode="auto">
          <a:xfrm>
            <a:off x="5330485" y="2260167"/>
            <a:ext cx="0" cy="276058"/>
          </a:xfrm>
          <a:prstGeom prst="straightConnector1">
            <a:avLst/>
          </a:prstGeom>
          <a:solidFill>
            <a:srgbClr val="E5E5CC"/>
          </a:solidFill>
          <a:ln w="25400" cap="flat" cmpd="sng" algn="ctr">
            <a:solidFill>
              <a:srgbClr val="FF7D01"/>
            </a:solidFill>
            <a:prstDash val="solid"/>
            <a:round/>
            <a:headEnd type="none" w="med" len="med"/>
            <a:tailEnd type="triangle"/>
          </a:ln>
          <a:effectLst/>
        </p:spPr>
      </p:cxnSp>
      <p:sp>
        <p:nvSpPr>
          <p:cNvPr id="14" name="TextBox 13">
            <a:extLst>
              <a:ext uri="{FF2B5EF4-FFF2-40B4-BE49-F238E27FC236}">
                <a16:creationId xmlns:a16="http://schemas.microsoft.com/office/drawing/2014/main" id="{1370F5AF-8074-4FBC-1CA8-3F93D2274337}"/>
              </a:ext>
            </a:extLst>
          </p:cNvPr>
          <p:cNvSpPr txBox="1"/>
          <p:nvPr/>
        </p:nvSpPr>
        <p:spPr>
          <a:xfrm>
            <a:off x="4812532" y="1370779"/>
            <a:ext cx="1043765" cy="923330"/>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defRPr/>
            </a:pPr>
            <a:r>
              <a:rPr lang="en-US" sz="1200" dirty="0">
                <a:solidFill>
                  <a:srgbClr val="000000"/>
                </a:solidFill>
                <a:latin typeface="Trebuchet MS"/>
                <a:cs typeface="Segoe UI Semilight" panose="020B0402040204020203" pitchFamily="34" charset="0"/>
              </a:rPr>
              <a:t>Joint Verification Process (JVP) / 1701 Due Date</a:t>
            </a:r>
          </a:p>
        </p:txBody>
      </p:sp>
      <p:cxnSp>
        <p:nvCxnSpPr>
          <p:cNvPr id="21" name="Straight Arrow Connector 20">
            <a:extLst>
              <a:ext uri="{FF2B5EF4-FFF2-40B4-BE49-F238E27FC236}">
                <a16:creationId xmlns:a16="http://schemas.microsoft.com/office/drawing/2014/main" id="{E4D9D16A-AFCA-7B66-871C-E5223429E044}"/>
              </a:ext>
            </a:extLst>
          </p:cNvPr>
          <p:cNvCxnSpPr>
            <a:cxnSpLocks/>
          </p:cNvCxnSpPr>
          <p:nvPr/>
        </p:nvCxnSpPr>
        <p:spPr bwMode="auto">
          <a:xfrm>
            <a:off x="6403534" y="2194321"/>
            <a:ext cx="0" cy="298049"/>
          </a:xfrm>
          <a:prstGeom prst="straightConnector1">
            <a:avLst/>
          </a:prstGeom>
          <a:ln>
            <a:headEnd type="none" w="med" len="med"/>
            <a:tailEnd type="triangle"/>
          </a:ln>
        </p:spPr>
        <p:style>
          <a:lnRef idx="2">
            <a:schemeClr val="accent4"/>
          </a:lnRef>
          <a:fillRef idx="0">
            <a:schemeClr val="accent4"/>
          </a:fillRef>
          <a:effectRef idx="1">
            <a:schemeClr val="accent4"/>
          </a:effectRef>
          <a:fontRef idx="minor">
            <a:schemeClr val="tx1"/>
          </a:fontRef>
        </p:style>
      </p:cxnSp>
      <p:sp>
        <p:nvSpPr>
          <p:cNvPr id="22" name="Left Brace 21">
            <a:extLst>
              <a:ext uri="{FF2B5EF4-FFF2-40B4-BE49-F238E27FC236}">
                <a16:creationId xmlns:a16="http://schemas.microsoft.com/office/drawing/2014/main" id="{4A4F6E0C-E0B2-E75D-2F3B-31860E82AC57}"/>
              </a:ext>
            </a:extLst>
          </p:cNvPr>
          <p:cNvSpPr/>
          <p:nvPr/>
        </p:nvSpPr>
        <p:spPr bwMode="auto">
          <a:xfrm rot="16200000">
            <a:off x="4209210" y="1771909"/>
            <a:ext cx="267562" cy="2793658"/>
          </a:xfrm>
          <a:prstGeom prst="leftBrace">
            <a:avLst>
              <a:gd name="adj1" fmla="val 236362"/>
              <a:gd name="adj2" fmla="val 49294"/>
            </a:avLst>
          </a:prstGeom>
          <a:noFill/>
          <a:ln w="25400" cap="flat" cmpd="sng" algn="ctr">
            <a:solidFill>
              <a:srgbClr val="FF7D0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defTabSz="914378">
              <a:tabLst>
                <a:tab pos="5714858" algn="l"/>
              </a:tabLst>
              <a:defRPr/>
            </a:pPr>
            <a:endParaRPr lang="en-US" sz="1200" dirty="0">
              <a:solidFill>
                <a:srgbClr val="000000"/>
              </a:solidFill>
            </a:endParaRPr>
          </a:p>
        </p:txBody>
      </p:sp>
      <p:sp>
        <p:nvSpPr>
          <p:cNvPr id="24" name="TextBox 23">
            <a:extLst>
              <a:ext uri="{FF2B5EF4-FFF2-40B4-BE49-F238E27FC236}">
                <a16:creationId xmlns:a16="http://schemas.microsoft.com/office/drawing/2014/main" id="{C944C0C8-B4D0-E56D-7500-433820604942}"/>
              </a:ext>
            </a:extLst>
          </p:cNvPr>
          <p:cNvSpPr txBox="1"/>
          <p:nvPr/>
        </p:nvSpPr>
        <p:spPr>
          <a:xfrm>
            <a:off x="2373422" y="3454592"/>
            <a:ext cx="4052663" cy="1187248"/>
          </a:xfrm>
          <a:prstGeom prst="rect">
            <a:avLst/>
          </a:prstGeom>
          <a:noFill/>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defRPr/>
            </a:pPr>
            <a:r>
              <a:rPr lang="en-US" sz="1200" b="1" dirty="0">
                <a:solidFill>
                  <a:srgbClr val="000000"/>
                </a:solidFill>
                <a:latin typeface="Trebuchet MS"/>
                <a:cs typeface="Segoe UI Semilight" panose="020B0402040204020203" pitchFamily="34" charset="0"/>
              </a:rPr>
              <a:t>Joint Verification Process conversations </a:t>
            </a:r>
            <a:br>
              <a:rPr lang="en-US" sz="1200" dirty="0">
                <a:solidFill>
                  <a:srgbClr val="000000"/>
                </a:solidFill>
                <a:latin typeface="Trebuchet MS"/>
                <a:cs typeface="Segoe UI Semilight" panose="020B0402040204020203" pitchFamily="34" charset="0"/>
              </a:rPr>
            </a:br>
            <a:r>
              <a:rPr lang="en-US" sz="1200" dirty="0">
                <a:solidFill>
                  <a:srgbClr val="000000"/>
                </a:solidFill>
                <a:latin typeface="Trebuchet MS"/>
                <a:cs typeface="Segoe UI Semilight" panose="020B0402040204020203" pitchFamily="34" charset="0"/>
              </a:rPr>
              <a:t>(</a:t>
            </a:r>
            <a:r>
              <a:rPr lang="en-US" sz="1200" i="1" dirty="0">
                <a:solidFill>
                  <a:srgbClr val="000000"/>
                </a:solidFill>
                <a:latin typeface="Trebuchet MS"/>
                <a:cs typeface="Segoe UI Semilight" panose="020B0402040204020203" pitchFamily="34" charset="0"/>
              </a:rPr>
              <a:t>September</a:t>
            </a:r>
            <a:r>
              <a:rPr lang="en-US" sz="1200" dirty="0">
                <a:solidFill>
                  <a:srgbClr val="000000"/>
                </a:solidFill>
                <a:latin typeface="Trebuchet MS"/>
                <a:cs typeface="Segoe UI Semilight" panose="020B0402040204020203" pitchFamily="34" charset="0"/>
              </a:rPr>
              <a:t> or earlier) </a:t>
            </a:r>
            <a:br>
              <a:rPr lang="en-US" sz="1200" dirty="0">
                <a:solidFill>
                  <a:srgbClr val="000000"/>
                </a:solidFill>
                <a:latin typeface="Trebuchet MS"/>
                <a:cs typeface="Segoe UI Semilight" panose="020B0402040204020203" pitchFamily="34" charset="0"/>
              </a:rPr>
            </a:br>
            <a:endParaRPr lang="en-US" sz="500" dirty="0">
              <a:solidFill>
                <a:srgbClr val="000000"/>
              </a:solidFill>
              <a:latin typeface="Trebuchet MS"/>
              <a:cs typeface="Segoe UI Semilight" panose="020B0402040204020203" pitchFamily="34" charset="0"/>
            </a:endParaRPr>
          </a:p>
          <a:p>
            <a:pPr algn="ctr" defTabSz="914378">
              <a:defRPr/>
            </a:pPr>
            <a:r>
              <a:rPr lang="en-CA" sz="1200" dirty="0">
                <a:solidFill>
                  <a:srgbClr val="000000"/>
                </a:solidFill>
                <a:latin typeface="Trebuchet MS"/>
                <a:cs typeface="Segoe UI Semilight" panose="020B0402040204020203" pitchFamily="34" charset="0"/>
              </a:rPr>
              <a:t>First Nations &amp; school district(s) complete Joint Verification of the Nominal Roll &amp; 1701 student data to resolve discrepancies and attain </a:t>
            </a:r>
            <a:r>
              <a:rPr lang="en-CA" sz="1200" b="1" dirty="0">
                <a:solidFill>
                  <a:srgbClr val="000000"/>
                </a:solidFill>
                <a:latin typeface="Trebuchet MS"/>
                <a:cs typeface="Segoe UI Semilight" panose="020B0402040204020203" pitchFamily="34" charset="0"/>
              </a:rPr>
              <a:t>agreement </a:t>
            </a:r>
            <a:r>
              <a:rPr lang="en-CA" sz="1200" dirty="0">
                <a:solidFill>
                  <a:srgbClr val="000000"/>
                </a:solidFill>
                <a:latin typeface="Trebuchet MS"/>
                <a:cs typeface="Segoe UI Semilight" panose="020B0402040204020203" pitchFamily="34" charset="0"/>
              </a:rPr>
              <a:t>(signatures) on the completed </a:t>
            </a:r>
            <a:r>
              <a:rPr lang="en-US" sz="1200" dirty="0">
                <a:solidFill>
                  <a:srgbClr val="000000"/>
                </a:solidFill>
                <a:latin typeface="Trebuchet MS"/>
                <a:cs typeface="Segoe UI Semilight" panose="020B0402040204020203" pitchFamily="34" charset="0"/>
              </a:rPr>
              <a:t>Joint Verification Process form</a:t>
            </a:r>
            <a:endParaRPr lang="en-US" sz="1200" b="1" dirty="0">
              <a:solidFill>
                <a:srgbClr val="000000"/>
              </a:solidFill>
              <a:latin typeface="Trebuchet MS"/>
              <a:cs typeface="Segoe UI Semilight" panose="020B0402040204020203" pitchFamily="34" charset="0"/>
            </a:endParaRPr>
          </a:p>
        </p:txBody>
      </p:sp>
      <p:sp>
        <p:nvSpPr>
          <p:cNvPr id="28" name="TextBox 27">
            <a:extLst>
              <a:ext uri="{FF2B5EF4-FFF2-40B4-BE49-F238E27FC236}">
                <a16:creationId xmlns:a16="http://schemas.microsoft.com/office/drawing/2014/main" id="{5DA9D4F1-E730-914C-BD86-BA397F81E21F}"/>
              </a:ext>
            </a:extLst>
          </p:cNvPr>
          <p:cNvSpPr txBox="1"/>
          <p:nvPr/>
        </p:nvSpPr>
        <p:spPr>
          <a:xfrm>
            <a:off x="6934201" y="1047751"/>
            <a:ext cx="1142999" cy="341632"/>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000000"/>
              </a:solidFill>
            </a:endParaRPr>
          </a:p>
        </p:txBody>
      </p:sp>
      <p:cxnSp>
        <p:nvCxnSpPr>
          <p:cNvPr id="30" name="Straight Arrow Connector 29">
            <a:extLst>
              <a:ext uri="{FF2B5EF4-FFF2-40B4-BE49-F238E27FC236}">
                <a16:creationId xmlns:a16="http://schemas.microsoft.com/office/drawing/2014/main" id="{C3D22ADD-FC3E-EA60-2D4E-D50E5E004FD6}"/>
              </a:ext>
            </a:extLst>
          </p:cNvPr>
          <p:cNvCxnSpPr>
            <a:cxnSpLocks/>
          </p:cNvCxnSpPr>
          <p:nvPr/>
        </p:nvCxnSpPr>
        <p:spPr bwMode="auto">
          <a:xfrm>
            <a:off x="8103704" y="2223895"/>
            <a:ext cx="0" cy="294686"/>
          </a:xfrm>
          <a:prstGeom prst="straightConnector1">
            <a:avLst/>
          </a:prstGeom>
          <a:solidFill>
            <a:srgbClr val="E5E5CC"/>
          </a:solidFill>
          <a:ln w="25400" cap="flat" cmpd="sng" algn="ctr">
            <a:solidFill>
              <a:srgbClr val="00B050"/>
            </a:solidFill>
            <a:prstDash val="solid"/>
            <a:round/>
            <a:headEnd type="none" w="med" len="med"/>
            <a:tailEnd type="triangle"/>
          </a:ln>
          <a:effectLst/>
        </p:spPr>
      </p:cxnSp>
      <p:sp>
        <p:nvSpPr>
          <p:cNvPr id="31" name="TextBox 30">
            <a:extLst>
              <a:ext uri="{FF2B5EF4-FFF2-40B4-BE49-F238E27FC236}">
                <a16:creationId xmlns:a16="http://schemas.microsoft.com/office/drawing/2014/main" id="{99FD7339-9BCC-2340-61E0-7929974681CC}"/>
              </a:ext>
            </a:extLst>
          </p:cNvPr>
          <p:cNvSpPr txBox="1"/>
          <p:nvPr/>
        </p:nvSpPr>
        <p:spPr>
          <a:xfrm>
            <a:off x="7692836" y="1401106"/>
            <a:ext cx="856166" cy="590931"/>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defRPr/>
            </a:pPr>
            <a:r>
              <a:rPr lang="en-US" sz="1200" dirty="0">
                <a:solidFill>
                  <a:srgbClr val="000000"/>
                </a:solidFill>
                <a:latin typeface="Trebuchet MS"/>
              </a:rPr>
              <a:t>Nominal Roll Finalized</a:t>
            </a:r>
          </a:p>
        </p:txBody>
      </p:sp>
      <p:sp>
        <p:nvSpPr>
          <p:cNvPr id="40" name="Rectangle: Rounded Corners 39">
            <a:extLst>
              <a:ext uri="{FF2B5EF4-FFF2-40B4-BE49-F238E27FC236}">
                <a16:creationId xmlns:a16="http://schemas.microsoft.com/office/drawing/2014/main" id="{F381A5E9-17F8-3992-5DFC-3B47F4863F1B}"/>
              </a:ext>
            </a:extLst>
          </p:cNvPr>
          <p:cNvSpPr/>
          <p:nvPr/>
        </p:nvSpPr>
        <p:spPr bwMode="auto">
          <a:xfrm>
            <a:off x="228600" y="164592"/>
            <a:ext cx="8686800" cy="685800"/>
          </a:xfrm>
          <a:prstGeom prst="roundRect">
            <a:avLst/>
          </a:prstGeom>
          <a:solidFill>
            <a:srgbClr val="F2F2F2"/>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defTabSz="914378">
              <a:lnSpc>
                <a:spcPct val="100000"/>
              </a:lnSpc>
              <a:spcAft>
                <a:spcPts val="0"/>
              </a:spcAft>
              <a:tabLst>
                <a:tab pos="5714858" algn="l"/>
              </a:tabLst>
              <a:defRPr/>
            </a:pPr>
            <a:r>
              <a:rPr lang="en-US" sz="3000" b="1" dirty="0">
                <a:solidFill>
                  <a:srgbClr val="3167A9"/>
                </a:solidFill>
                <a:latin typeface="Trebuchet MS"/>
                <a:ea typeface="Tahoma" panose="020B0604030504040204" pitchFamily="34" charset="0"/>
                <a:cs typeface="Tahoma" panose="020B0604030504040204" pitchFamily="34" charset="0"/>
              </a:rPr>
              <a:t>PLANNING FOR NOMINAL ROLL</a:t>
            </a:r>
          </a:p>
        </p:txBody>
      </p:sp>
      <p:sp>
        <p:nvSpPr>
          <p:cNvPr id="41" name="TextBox 40">
            <a:extLst>
              <a:ext uri="{FF2B5EF4-FFF2-40B4-BE49-F238E27FC236}">
                <a16:creationId xmlns:a16="http://schemas.microsoft.com/office/drawing/2014/main" id="{01D41876-3F7C-FA74-6C88-A6B553E905A5}"/>
              </a:ext>
            </a:extLst>
          </p:cNvPr>
          <p:cNvSpPr txBox="1"/>
          <p:nvPr/>
        </p:nvSpPr>
        <p:spPr>
          <a:xfrm>
            <a:off x="6889571" y="1394120"/>
            <a:ext cx="944878" cy="757130"/>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defRPr/>
            </a:pPr>
            <a:r>
              <a:rPr lang="en-US" sz="1200" dirty="0">
                <a:solidFill>
                  <a:srgbClr val="000000"/>
                </a:solidFill>
                <a:latin typeface="Trebuchet MS"/>
              </a:rPr>
              <a:t>Nominal Roll Appeal Period ends</a:t>
            </a:r>
          </a:p>
        </p:txBody>
      </p:sp>
      <p:cxnSp>
        <p:nvCxnSpPr>
          <p:cNvPr id="26" name="Connector: Curved 25">
            <a:extLst>
              <a:ext uri="{FF2B5EF4-FFF2-40B4-BE49-F238E27FC236}">
                <a16:creationId xmlns:a16="http://schemas.microsoft.com/office/drawing/2014/main" id="{2F6B17CE-FE95-8ABA-ED48-AE33FDE1D7B5}"/>
              </a:ext>
            </a:extLst>
          </p:cNvPr>
          <p:cNvCxnSpPr>
            <a:cxnSpLocks/>
          </p:cNvCxnSpPr>
          <p:nvPr/>
        </p:nvCxnSpPr>
        <p:spPr bwMode="auto">
          <a:xfrm rot="5400000" flipH="1" flipV="1">
            <a:off x="2256480" y="3085796"/>
            <a:ext cx="318615" cy="283352"/>
          </a:xfrm>
          <a:prstGeom prst="curvedConnector3">
            <a:avLst>
              <a:gd name="adj1" fmla="val 50000"/>
            </a:avLst>
          </a:prstGeom>
          <a:solidFill>
            <a:srgbClr val="E5E5CC"/>
          </a:solidFill>
          <a:ln w="25400" cap="flat" cmpd="sng" algn="ctr">
            <a:solidFill>
              <a:srgbClr val="00B0F0"/>
            </a:solidFill>
            <a:prstDash val="solid"/>
            <a:round/>
            <a:headEnd type="none" w="med" len="med"/>
            <a:tailEnd type="triangle"/>
          </a:ln>
          <a:effectLst/>
        </p:spPr>
      </p:cxnSp>
      <p:sp>
        <p:nvSpPr>
          <p:cNvPr id="27" name="TextBox 26">
            <a:extLst>
              <a:ext uri="{FF2B5EF4-FFF2-40B4-BE49-F238E27FC236}">
                <a16:creationId xmlns:a16="http://schemas.microsoft.com/office/drawing/2014/main" id="{1D64DC07-B06E-782F-2941-08C56A878232}"/>
              </a:ext>
            </a:extLst>
          </p:cNvPr>
          <p:cNvSpPr txBox="1"/>
          <p:nvPr/>
        </p:nvSpPr>
        <p:spPr>
          <a:xfrm rot="10800000" flipV="1">
            <a:off x="1521939" y="3302520"/>
            <a:ext cx="752172" cy="429348"/>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r>
              <a:rPr lang="en-US" sz="1200" b="1" dirty="0">
                <a:solidFill>
                  <a:srgbClr val="00B0F0"/>
                </a:solidFill>
                <a:latin typeface="Segoe Script" panose="030B0504020000000003" pitchFamily="66" charset="0"/>
                <a:cs typeface="Segoe UI Semilight" panose="020B0402040204020203" pitchFamily="34" charset="0"/>
              </a:rPr>
              <a:t>We are here</a:t>
            </a:r>
          </a:p>
        </p:txBody>
      </p:sp>
      <p:sp>
        <p:nvSpPr>
          <p:cNvPr id="17" name="TextBox 16">
            <a:extLst>
              <a:ext uri="{FF2B5EF4-FFF2-40B4-BE49-F238E27FC236}">
                <a16:creationId xmlns:a16="http://schemas.microsoft.com/office/drawing/2014/main" id="{41D0415F-AEDA-133F-9861-4DF2A993BBB9}"/>
              </a:ext>
            </a:extLst>
          </p:cNvPr>
          <p:cNvSpPr txBox="1"/>
          <p:nvPr/>
        </p:nvSpPr>
        <p:spPr>
          <a:xfrm>
            <a:off x="5838508" y="1284518"/>
            <a:ext cx="1092783" cy="867930"/>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spcAft>
                <a:spcPts val="0"/>
              </a:spcAft>
              <a:defRPr/>
            </a:pPr>
            <a:r>
              <a:rPr lang="en-US" sz="1400" b="1" dirty="0">
                <a:solidFill>
                  <a:srgbClr val="000000"/>
                </a:solidFill>
                <a:latin typeface="Trebuchet MS"/>
                <a:cs typeface="Segoe UI Semilight" panose="020B0402040204020203" pitchFamily="34" charset="0"/>
              </a:rPr>
              <a:t>Nominal </a:t>
            </a:r>
          </a:p>
          <a:p>
            <a:pPr algn="ctr" defTabSz="914378">
              <a:spcAft>
                <a:spcPts val="0"/>
              </a:spcAft>
              <a:defRPr/>
            </a:pPr>
            <a:r>
              <a:rPr lang="en-US" sz="1400" b="1" dirty="0">
                <a:solidFill>
                  <a:srgbClr val="000000"/>
                </a:solidFill>
                <a:latin typeface="Trebuchet MS"/>
                <a:cs typeface="Segoe UI Semilight" panose="020B0402040204020203" pitchFamily="34" charset="0"/>
              </a:rPr>
              <a:t>Roll due to ISC with signed JVP</a:t>
            </a:r>
          </a:p>
        </p:txBody>
      </p:sp>
      <p:cxnSp>
        <p:nvCxnSpPr>
          <p:cNvPr id="18" name="Straight Arrow Connector 17">
            <a:extLst>
              <a:ext uri="{FF2B5EF4-FFF2-40B4-BE49-F238E27FC236}">
                <a16:creationId xmlns:a16="http://schemas.microsoft.com/office/drawing/2014/main" id="{8D702C60-0232-EFC9-DAC3-FF3D391B932A}"/>
              </a:ext>
            </a:extLst>
          </p:cNvPr>
          <p:cNvCxnSpPr>
            <a:cxnSpLocks/>
          </p:cNvCxnSpPr>
          <p:nvPr/>
        </p:nvCxnSpPr>
        <p:spPr bwMode="auto">
          <a:xfrm>
            <a:off x="4372388" y="2193997"/>
            <a:ext cx="0" cy="316835"/>
          </a:xfrm>
          <a:prstGeom prst="straightConnector1">
            <a:avLst/>
          </a:prstGeom>
          <a:solidFill>
            <a:srgbClr val="E5E5CC"/>
          </a:solidFill>
          <a:ln w="25400" cap="flat" cmpd="sng" algn="ctr">
            <a:solidFill>
              <a:srgbClr val="FF7D01"/>
            </a:solidFill>
            <a:prstDash val="solid"/>
            <a:round/>
            <a:headEnd type="none" w="med" len="med"/>
            <a:tailEnd type="triangle"/>
          </a:ln>
          <a:effectLst/>
        </p:spPr>
      </p:cxnSp>
      <p:sp>
        <p:nvSpPr>
          <p:cNvPr id="23" name="TextBox 22">
            <a:extLst>
              <a:ext uri="{FF2B5EF4-FFF2-40B4-BE49-F238E27FC236}">
                <a16:creationId xmlns:a16="http://schemas.microsoft.com/office/drawing/2014/main" id="{5318B3DA-167B-B296-FD23-F32D7B4F3780}"/>
              </a:ext>
            </a:extLst>
          </p:cNvPr>
          <p:cNvSpPr txBox="1"/>
          <p:nvPr/>
        </p:nvSpPr>
        <p:spPr>
          <a:xfrm>
            <a:off x="2946162" y="1410794"/>
            <a:ext cx="1002166" cy="757130"/>
          </a:xfrm>
          <a:prstGeom prst="rect">
            <a:avLst/>
          </a:prstGeom>
          <a:noFill/>
        </p:spPr>
        <p:txBody>
          <a:bodyPr wrap="square" rtlCol="0" anchor="ctr">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914378">
              <a:spcAft>
                <a:spcPts val="0"/>
              </a:spcAft>
              <a:defRPr/>
            </a:pPr>
            <a:r>
              <a:rPr lang="en-US" sz="1200" dirty="0">
                <a:solidFill>
                  <a:srgbClr val="000000"/>
                </a:solidFill>
                <a:latin typeface="Trebuchet MS"/>
                <a:cs typeface="Segoe UI Semilight" panose="020B0402040204020203" pitchFamily="34" charset="0"/>
              </a:rPr>
              <a:t>EIS </a:t>
            </a:r>
          </a:p>
          <a:p>
            <a:pPr algn="ctr" defTabSz="914378">
              <a:spcAft>
                <a:spcPts val="0"/>
              </a:spcAft>
              <a:defRPr/>
            </a:pPr>
            <a:r>
              <a:rPr lang="en-US" sz="1200" dirty="0">
                <a:solidFill>
                  <a:srgbClr val="000000"/>
                </a:solidFill>
                <a:latin typeface="Trebuchet MS"/>
                <a:cs typeface="Segoe UI Semilight" panose="020B0402040204020203" pitchFamily="34" charset="0"/>
              </a:rPr>
              <a:t>Opens for Nominal Roll entry</a:t>
            </a:r>
          </a:p>
        </p:txBody>
      </p:sp>
      <p:grpSp>
        <p:nvGrpSpPr>
          <p:cNvPr id="2" name="Group 1">
            <a:extLst>
              <a:ext uri="{FF2B5EF4-FFF2-40B4-BE49-F238E27FC236}">
                <a16:creationId xmlns:a16="http://schemas.microsoft.com/office/drawing/2014/main" id="{9C06573E-F4B8-41E0-2414-CF1A3F3F0EB7}"/>
              </a:ext>
            </a:extLst>
          </p:cNvPr>
          <p:cNvGrpSpPr/>
          <p:nvPr/>
        </p:nvGrpSpPr>
        <p:grpSpPr>
          <a:xfrm>
            <a:off x="7558088" y="3048776"/>
            <a:ext cx="1807338" cy="2574384"/>
            <a:chOff x="7130114" y="2254720"/>
            <a:chExt cx="2299605" cy="3275572"/>
          </a:xfrm>
        </p:grpSpPr>
        <p:sp>
          <p:nvSpPr>
            <p:cNvPr id="5" name="Right Triangle 4">
              <a:extLst>
                <a:ext uri="{FF2B5EF4-FFF2-40B4-BE49-F238E27FC236}">
                  <a16:creationId xmlns:a16="http://schemas.microsoft.com/office/drawing/2014/main" id="{BBD3AB70-2478-AB9E-A9FB-BF9C2F027551}"/>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6" name="Right Triangle 5">
              <a:extLst>
                <a:ext uri="{FF2B5EF4-FFF2-40B4-BE49-F238E27FC236}">
                  <a16:creationId xmlns:a16="http://schemas.microsoft.com/office/drawing/2014/main" id="{0AA128DB-EE85-69E9-D407-C91D21BFD5C7}"/>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9" name="Right Triangle 18">
              <a:extLst>
                <a:ext uri="{FF2B5EF4-FFF2-40B4-BE49-F238E27FC236}">
                  <a16:creationId xmlns:a16="http://schemas.microsoft.com/office/drawing/2014/main" id="{5420AEBA-90B7-472E-13C5-B561F967A6BF}"/>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32" name="Slide Number Placeholder 31">
            <a:extLst>
              <a:ext uri="{FF2B5EF4-FFF2-40B4-BE49-F238E27FC236}">
                <a16:creationId xmlns:a16="http://schemas.microsoft.com/office/drawing/2014/main" id="{36459AAA-6B13-D702-A0E6-DCC1845B6C63}"/>
              </a:ext>
            </a:extLst>
          </p:cNvPr>
          <p:cNvSpPr>
            <a:spLocks noGrp="1"/>
          </p:cNvSpPr>
          <p:nvPr>
            <p:ph type="sldNum" sz="quarter" idx="4"/>
          </p:nvPr>
        </p:nvSpPr>
        <p:spPr/>
        <p:txBody>
          <a:bodyPr/>
          <a:lstStyle/>
          <a:p>
            <a:pPr>
              <a:defRPr/>
            </a:pPr>
            <a:fld id="{E00B6E52-F07A-44C8-B7AE-D6EEC3D50429}" type="slidenum">
              <a:rPr lang="en-CA" smtClean="0"/>
              <a:pPr>
                <a:defRPr/>
              </a:pPr>
              <a:t>9</a:t>
            </a:fld>
            <a:endParaRPr lang="en-CA" dirty="0"/>
          </a:p>
        </p:txBody>
      </p:sp>
      <p:cxnSp>
        <p:nvCxnSpPr>
          <p:cNvPr id="4" name="Straight Arrow Connector 3">
            <a:extLst>
              <a:ext uri="{FF2B5EF4-FFF2-40B4-BE49-F238E27FC236}">
                <a16:creationId xmlns:a16="http://schemas.microsoft.com/office/drawing/2014/main" id="{BF1BF6DB-6AA6-9500-9A25-045E72CE8686}"/>
              </a:ext>
            </a:extLst>
          </p:cNvPr>
          <p:cNvCxnSpPr>
            <a:cxnSpLocks/>
          </p:cNvCxnSpPr>
          <p:nvPr/>
        </p:nvCxnSpPr>
        <p:spPr bwMode="auto">
          <a:xfrm>
            <a:off x="7362010" y="2223895"/>
            <a:ext cx="0" cy="268475"/>
          </a:xfrm>
          <a:prstGeom prst="straightConnector1">
            <a:avLst/>
          </a:prstGeom>
          <a:solidFill>
            <a:srgbClr val="E5E5CC"/>
          </a:solidFill>
          <a:ln w="25400" cap="flat" cmpd="sng" algn="ctr">
            <a:solidFill>
              <a:srgbClr val="00B050"/>
            </a:solidFill>
            <a:prstDash val="solid"/>
            <a:round/>
            <a:headEnd type="none" w="med" len="med"/>
            <a:tailEnd type="triangle"/>
          </a:ln>
          <a:effectLst/>
        </p:spPr>
      </p:cxnSp>
    </p:spTree>
    <p:extLst>
      <p:ext uri="{BB962C8B-B14F-4D97-AF65-F5344CB8AC3E}">
        <p14:creationId xmlns:p14="http://schemas.microsoft.com/office/powerpoint/2010/main" val="1217202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down)">
                                      <p:cBhvr>
                                        <p:cTn id="16" dur="500"/>
                                        <p:tgtEl>
                                          <p:spTgt spid="15"/>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down)">
                                      <p:cBhvr>
                                        <p:cTn id="24" dur="500"/>
                                        <p:tgtEl>
                                          <p:spTgt spid="23"/>
                                        </p:tgtEl>
                                      </p:cBhvr>
                                    </p:animEffect>
                                  </p:childTnLst>
                                </p:cTn>
                              </p:par>
                              <p:par>
                                <p:cTn id="25" presetID="22" presetClass="entr" presetSubtype="4"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down)">
                                      <p:cBhvr>
                                        <p:cTn id="32" dur="500"/>
                                        <p:tgtEl>
                                          <p:spTgt spid="8"/>
                                        </p:tgtEl>
                                      </p:cBhvr>
                                    </p:animEffect>
                                  </p:childTnLst>
                                </p:cTn>
                              </p:par>
                              <p:par>
                                <p:cTn id="33" presetID="22" presetClass="entr" presetSubtype="4"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down)">
                                      <p:cBhvr>
                                        <p:cTn id="35" dur="500"/>
                                        <p:tgtEl>
                                          <p:spTgt spid="18"/>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down)">
                                      <p:cBhvr>
                                        <p:cTn id="40" dur="500"/>
                                        <p:tgtEl>
                                          <p:spTgt spid="14"/>
                                        </p:tgtEl>
                                      </p:cBhvr>
                                    </p:animEffect>
                                  </p:childTnLst>
                                </p:cTn>
                              </p:par>
                              <p:par>
                                <p:cTn id="41" presetID="22" presetClass="entr" presetSubtype="4"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down)">
                                      <p:cBhvr>
                                        <p:cTn id="43" dur="500"/>
                                        <p:tgtEl>
                                          <p:spTgt spid="9"/>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down)">
                                      <p:cBhvr>
                                        <p:cTn id="48" dur="500"/>
                                        <p:tgtEl>
                                          <p:spTgt spid="2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down)">
                                      <p:cBhvr>
                                        <p:cTn id="51" dur="500"/>
                                        <p:tgtEl>
                                          <p:spTgt spid="24"/>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down)">
                                      <p:cBhvr>
                                        <p:cTn id="56" dur="500"/>
                                        <p:tgtEl>
                                          <p:spTgt spid="17"/>
                                        </p:tgtEl>
                                      </p:cBhvr>
                                    </p:animEffect>
                                  </p:childTnLst>
                                </p:cTn>
                              </p:par>
                              <p:par>
                                <p:cTn id="57" presetID="22" presetClass="entr" presetSubtype="4" fill="hold"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down)">
                                      <p:cBhvr>
                                        <p:cTn id="59" dur="500"/>
                                        <p:tgtEl>
                                          <p:spTgt spid="21"/>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wipe(down)">
                                      <p:cBhvr>
                                        <p:cTn id="64" dur="500"/>
                                        <p:tgtEl>
                                          <p:spTgt spid="41"/>
                                        </p:tgtEl>
                                      </p:cBhvr>
                                    </p:animEffect>
                                  </p:childTnLst>
                                </p:cTn>
                              </p:par>
                              <p:par>
                                <p:cTn id="65" presetID="22" presetClass="entr" presetSubtype="4" fill="hold" nodeType="with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wipe(down)">
                                      <p:cBhvr>
                                        <p:cTn id="67" dur="500"/>
                                        <p:tgtEl>
                                          <p:spTgt spid="4"/>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wipe(down)">
                                      <p:cBhvr>
                                        <p:cTn id="72" dur="500"/>
                                        <p:tgtEl>
                                          <p:spTgt spid="31"/>
                                        </p:tgtEl>
                                      </p:cBhvr>
                                    </p:animEffect>
                                  </p:childTnLst>
                                </p:cTn>
                              </p:par>
                              <p:par>
                                <p:cTn id="73" presetID="22" presetClass="entr" presetSubtype="4" fill="hold"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down)">
                                      <p:cBhvr>
                                        <p:cTn id="75" dur="500"/>
                                        <p:tgtEl>
                                          <p:spTgt spid="30"/>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grpId="0" nodeType="click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wipe(down)">
                                      <p:cBhvr>
                                        <p:cTn id="80" dur="500"/>
                                        <p:tgtEl>
                                          <p:spTgt spid="27"/>
                                        </p:tgtEl>
                                      </p:cBhvr>
                                    </p:animEffect>
                                  </p:childTnLst>
                                </p:cTn>
                              </p:par>
                              <p:par>
                                <p:cTn id="81" presetID="22" presetClass="entr" presetSubtype="4" fill="hold" nodeType="with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wipe(down)">
                                      <p:cBhvr>
                                        <p:cTn id="8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5" grpId="0"/>
      <p:bldP spid="3" grpId="0" animBg="1"/>
      <p:bldP spid="8" grpId="0"/>
      <p:bldP spid="14" grpId="0"/>
      <p:bldP spid="22" grpId="0" animBg="1"/>
      <p:bldP spid="24" grpId="0"/>
      <p:bldP spid="31" grpId="0"/>
      <p:bldP spid="41" grpId="0"/>
      <p:bldP spid="27" grpId="0"/>
      <p:bldP spid="17"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ENGAGE" val="{&quot;SavedSwatch&quot;:&quot;-9661250|-6926519|-3161487|-10379576|-10856873|INAC / AANC&quot;,&quot;Id&quot;:&quot;578796463533352f046df1a2&quot;,&quot;SmartGridHorizontal&quot;:0,&quot;LinkedExcelSources&quot;:{},&quot;LinkedProjectSources&quot;:{}}"/>
</p:tagLst>
</file>

<file path=ppt/theme/theme1.xml><?xml version="1.0" encoding="utf-8"?>
<a:theme xmlns:a="http://schemas.openxmlformats.org/drawingml/2006/main" name="Standard_white">
  <a:themeElements>
    <a:clrScheme name="Custom 1">
      <a:dk1>
        <a:srgbClr val="000000"/>
      </a:dk1>
      <a:lt1>
        <a:srgbClr val="FFFFFF"/>
      </a:lt1>
      <a:dk2>
        <a:srgbClr val="C0C0C0"/>
      </a:dk2>
      <a:lt2>
        <a:srgbClr val="C0C0C0"/>
      </a:lt2>
      <a:accent1>
        <a:srgbClr val="532E59"/>
      </a:accent1>
      <a:accent2>
        <a:srgbClr val="FFC627"/>
      </a:accent2>
      <a:accent3>
        <a:srgbClr val="F0F0E2"/>
      </a:accent3>
      <a:accent4>
        <a:srgbClr val="000056"/>
      </a:accent4>
      <a:accent5>
        <a:srgbClr val="AACACA"/>
      </a:accent5>
      <a:accent6>
        <a:srgbClr val="E7B900"/>
      </a:accent6>
      <a:hlink>
        <a:srgbClr val="003399"/>
      </a:hlink>
      <a:folHlink>
        <a:srgbClr val="336699"/>
      </a:folHlink>
    </a:clrScheme>
    <a:fontScheme name="Custom 2">
      <a:majorFont>
        <a:latin typeface="Trebuchet MS"/>
        <a:ea typeface=""/>
        <a:cs typeface=""/>
      </a:majorFont>
      <a:minorFont>
        <a:latin typeface="Segoe UI Semi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FFFF"/>
        </a:solidFill>
        <a:ln w="88900" cap="flat" cmpd="sng" algn="ctr">
          <a:solidFill>
            <a:srgbClr val="3167A9"/>
          </a:solidFill>
          <a:prstDash val="solid"/>
          <a:round/>
          <a:headEnd type="none" w="med" len="med"/>
          <a:tailEnd type="none" w="med" len="med"/>
        </a:ln>
        <a:effectLst/>
      </a:spPr>
      <a:bodyPr vert="horz" wrap="square" lIns="0" tIns="0" rIns="0" bIns="0" numCol="1" rtlCol="0" anchor="t" anchorCtr="0" compatLnSpc="1">
        <a:prstTxWarp prst="textNoShape">
          <a:avLst/>
        </a:prstTxWarp>
      </a:bodyPr>
      <a:lstStyle>
        <a:defPPr marL="190500" indent="-190500">
          <a:tabLst>
            <a:tab pos="5715000" algn="l"/>
          </a:tabLst>
          <a:defRPr dirty="0">
            <a:latin typeface="Tahoma" panose="020B0604030504040204" pitchFamily="34" charset="0"/>
            <a:ea typeface="Tahoma" panose="020B0604030504040204" pitchFamily="34" charset="0"/>
            <a:cs typeface="Tahoma" panose="020B0604030504040204" pitchFamily="34" charset="0"/>
          </a:defRPr>
        </a:defPPr>
      </a:lstStyle>
    </a:spDef>
    <a:lnDef>
      <a:spPr bwMode="auto">
        <a:xfrm>
          <a:off x="0" y="0"/>
          <a:ext cx="1" cy="1"/>
        </a:xfrm>
        <a:custGeom>
          <a:avLst/>
          <a:gdLst/>
          <a:ahLst/>
          <a:cxnLst/>
          <a:rect l="0" t="0" r="0" b="0"/>
          <a:pathLst/>
        </a:custGeom>
        <a:solidFill>
          <a:srgbClr val="E5E5CC"/>
        </a:solidFill>
        <a:ln w="25400" cap="flat" cmpd="sng" algn="ctr">
          <a:solidFill>
            <a:srgbClr val="000066"/>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190500" marR="0" indent="-190500" algn="l" defTabSz="914400" rtl="0" eaLnBrk="1" fontAlgn="base" latinLnBrk="0" hangingPunct="1">
          <a:lnSpc>
            <a:spcPct val="90000"/>
          </a:lnSpc>
          <a:spcBef>
            <a:spcPct val="0"/>
          </a:spcBef>
          <a:spcAft>
            <a:spcPct val="37000"/>
          </a:spcAft>
          <a:buClrTx/>
          <a:buSzTx/>
          <a:buFontTx/>
          <a:buNone/>
          <a:tabLst>
            <a:tab pos="5715000" algn="l"/>
          </a:tabLst>
          <a:defRPr kumimoji="0" lang="en-CA"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Standard_white 1">
        <a:dk1>
          <a:srgbClr val="000066"/>
        </a:dk1>
        <a:lt1>
          <a:srgbClr val="E5E5CC"/>
        </a:lt1>
        <a:dk2>
          <a:srgbClr val="000066"/>
        </a:dk2>
        <a:lt2>
          <a:srgbClr val="E5E5CC"/>
        </a:lt2>
        <a:accent1>
          <a:srgbClr val="009999"/>
        </a:accent1>
        <a:accent2>
          <a:srgbClr val="FFCC00"/>
        </a:accent2>
        <a:accent3>
          <a:srgbClr val="F0F0E2"/>
        </a:accent3>
        <a:accent4>
          <a:srgbClr val="000056"/>
        </a:accent4>
        <a:accent5>
          <a:srgbClr val="AACACA"/>
        </a:accent5>
        <a:accent6>
          <a:srgbClr val="E7B900"/>
        </a:accent6>
        <a:hlink>
          <a:srgbClr val="003399"/>
        </a:hlink>
        <a:folHlink>
          <a:srgbClr val="3366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B7714A32EDDA4DB6507DAFE3DB5A71" ma:contentTypeVersion="11" ma:contentTypeDescription="Create a new document." ma:contentTypeScope="" ma:versionID="f94c80b646b9b8495b76a2549ad21681">
  <xsd:schema xmlns:xsd="http://www.w3.org/2001/XMLSchema" xmlns:xs="http://www.w3.org/2001/XMLSchema" xmlns:p="http://schemas.microsoft.com/office/2006/metadata/properties" xmlns:ns2="40312aee-472b-4c53-9c5a-feb444ad86b1" xmlns:ns3="614e72f0-fc25-4c9e-a977-c6ce73bcb7e5" targetNamespace="http://schemas.microsoft.com/office/2006/metadata/properties" ma:root="true" ma:fieldsID="2c50d1d76589134c285388f0b8825441" ns2:_="" ns3:_="">
    <xsd:import namespace="40312aee-472b-4c53-9c5a-feb444ad86b1"/>
    <xsd:import namespace="614e72f0-fc25-4c9e-a977-c6ce73bcb7e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312aee-472b-4c53-9c5a-feb444ad86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d25b5bc2-b322-4d13-8684-8a4107f633c6"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14e72f0-fc25-4c9e-a977-c6ce73bcb7e5"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3fb9005a-59d7-421d-be20-05351550c9e4}" ma:internalName="TaxCatchAll" ma:showField="CatchAllData" ma:web="614e72f0-fc25-4c9e-a977-c6ce73bcb7e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614e72f0-fc25-4c9e-a977-c6ce73bcb7e5" xsi:nil="true"/>
    <lcf76f155ced4ddcb4097134ff3c332f xmlns="40312aee-472b-4c53-9c5a-feb444ad86b1">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FF1EC21-D88F-48F9-A86E-9B9C55F5DA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312aee-472b-4c53-9c5a-feb444ad86b1"/>
    <ds:schemaRef ds:uri="614e72f0-fc25-4c9e-a977-c6ce73bcb7e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DF1C2EE-39D9-4B7C-8809-7B62A96FD04B}">
  <ds:schemaRefs>
    <ds:schemaRef ds:uri="http://purl.org/dc/elements/1.1/"/>
    <ds:schemaRef ds:uri="http://schemas.openxmlformats.org/package/2006/metadata/core-properties"/>
    <ds:schemaRef ds:uri="http://purl.org/dc/terms/"/>
    <ds:schemaRef ds:uri="614e72f0-fc25-4c9e-a977-c6ce73bcb7e5"/>
    <ds:schemaRef ds:uri="http://schemas.microsoft.com/office/infopath/2007/PartnerControls"/>
    <ds:schemaRef ds:uri="http://schemas.microsoft.com/office/2006/documentManagement/types"/>
    <ds:schemaRef ds:uri="http://schemas.microsoft.com/office/2006/metadata/properties"/>
    <ds:schemaRef ds:uri="40312aee-472b-4c53-9c5a-feb444ad86b1"/>
    <ds:schemaRef ds:uri="http://www.w3.org/XML/1998/namespace"/>
    <ds:schemaRef ds:uri="http://purl.org/dc/dcmitype/"/>
  </ds:schemaRefs>
</ds:datastoreItem>
</file>

<file path=customXml/itemProps3.xml><?xml version="1.0" encoding="utf-8"?>
<ds:datastoreItem xmlns:ds="http://schemas.openxmlformats.org/officeDocument/2006/customXml" ds:itemID="{F02F861C-0CF3-4511-957D-BD5A58F86FB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10440</TotalTime>
  <Words>15273</Words>
  <Application>Microsoft Office PowerPoint</Application>
  <PresentationFormat>On-screen Show (16:9)</PresentationFormat>
  <Paragraphs>1373</Paragraphs>
  <Slides>66</Slides>
  <Notes>66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66</vt:i4>
      </vt:variant>
    </vt:vector>
  </HeadingPairs>
  <TitlesOfParts>
    <vt:vector size="78" baseType="lpstr">
      <vt:lpstr>Arial</vt:lpstr>
      <vt:lpstr>Calibri</vt:lpstr>
      <vt:lpstr>Courier New</vt:lpstr>
      <vt:lpstr>Segoe Script</vt:lpstr>
      <vt:lpstr>Segoe UI</vt:lpstr>
      <vt:lpstr>Segoe UI Semibold</vt:lpstr>
      <vt:lpstr>Segoe UI Semilight</vt:lpstr>
      <vt:lpstr>Tahoma</vt:lpstr>
      <vt:lpstr>Trebuchet MS</vt:lpstr>
      <vt:lpstr>Trebuchet MS </vt:lpstr>
      <vt:lpstr>Verdana</vt:lpstr>
      <vt:lpstr>Standard_white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ISC BC EDUCATION PROGRAMS KEY CONTACTS</vt:lpstr>
      <vt:lpstr>ISC BC AGREEMENT SERVICES  KEY CONTACTS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2025-26 Learning Series Nominal Roll Presentation</dc:title>
  <cp:lastModifiedBy>Kinequon, Debra (she-elle)</cp:lastModifiedBy>
  <cp:lastPrinted>2021-06-23T16:05:17Z</cp:lastPrinted>
  <dcterms:created xsi:type="dcterms:W3CDTF">2007-03-13T16:30:24Z</dcterms:created>
  <dcterms:modified xsi:type="dcterms:W3CDTF">2025-08-25T21:32:53Z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0x010100EEB7714A32EDDA4DB6507DAFE3DB5A71</vt:lpwstr>
  </property>
</Properties>
</file>