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9" r:id="rId4"/>
    <p:sldMasterId id="2147483686" r:id="rId5"/>
  </p:sldMasterIdLst>
  <p:notesMasterIdLst>
    <p:notesMasterId r:id="rId46"/>
  </p:notesMasterIdLst>
  <p:handoutMasterIdLst>
    <p:handoutMasterId r:id="rId47"/>
  </p:handoutMasterIdLst>
  <p:sldIdLst>
    <p:sldId id="599" r:id="rId6"/>
    <p:sldId id="595" r:id="rId7"/>
    <p:sldId id="717" r:id="rId8"/>
    <p:sldId id="305" r:id="rId9"/>
    <p:sldId id="593" r:id="rId10"/>
    <p:sldId id="724" r:id="rId11"/>
    <p:sldId id="718" r:id="rId12"/>
    <p:sldId id="689" r:id="rId13"/>
    <p:sldId id="640" r:id="rId14"/>
    <p:sldId id="641" r:id="rId15"/>
    <p:sldId id="674" r:id="rId16"/>
    <p:sldId id="696" r:id="rId17"/>
    <p:sldId id="690" r:id="rId18"/>
    <p:sldId id="672" r:id="rId19"/>
    <p:sldId id="639" r:id="rId20"/>
    <p:sldId id="723" r:id="rId21"/>
    <p:sldId id="719" r:id="rId22"/>
    <p:sldId id="676" r:id="rId23"/>
    <p:sldId id="677" r:id="rId24"/>
    <p:sldId id="678" r:id="rId25"/>
    <p:sldId id="713" r:id="rId26"/>
    <p:sldId id="714" r:id="rId27"/>
    <p:sldId id="680" r:id="rId28"/>
    <p:sldId id="700" r:id="rId29"/>
    <p:sldId id="681" r:id="rId30"/>
    <p:sldId id="682" r:id="rId31"/>
    <p:sldId id="716" r:id="rId32"/>
    <p:sldId id="692" r:id="rId33"/>
    <p:sldId id="725" r:id="rId34"/>
    <p:sldId id="684" r:id="rId35"/>
    <p:sldId id="685" r:id="rId36"/>
    <p:sldId id="697" r:id="rId37"/>
    <p:sldId id="698" r:id="rId38"/>
    <p:sldId id="686" r:id="rId39"/>
    <p:sldId id="715" r:id="rId40"/>
    <p:sldId id="702" r:id="rId41"/>
    <p:sldId id="559" r:id="rId42"/>
    <p:sldId id="355" r:id="rId43"/>
    <p:sldId id="328" r:id="rId44"/>
    <p:sldId id="263" r:id="rId45"/>
  </p:sldIdLst>
  <p:sldSz cx="9144000" cy="5143500" type="screen16x9"/>
  <p:notesSz cx="7315200" cy="9601200"/>
  <p:custDataLst>
    <p:tags r:id="rId48"/>
  </p:custDataLst>
  <p:defaultTex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342900"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68580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028700"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1371600"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1714500" algn="l" defTabSz="685800" rtl="0" eaLnBrk="1" latinLnBrk="0" hangingPunct="1">
      <a:defRPr kern="1200">
        <a:solidFill>
          <a:schemeClr val="tx1"/>
        </a:solidFill>
        <a:latin typeface="Verdana" pitchFamily="34" charset="0"/>
        <a:ea typeface="+mn-ea"/>
        <a:cs typeface="+mn-cs"/>
      </a:defRPr>
    </a:lvl6pPr>
    <a:lvl7pPr marL="2057400" algn="l" defTabSz="685800" rtl="0" eaLnBrk="1" latinLnBrk="0" hangingPunct="1">
      <a:defRPr kern="1200">
        <a:solidFill>
          <a:schemeClr val="tx1"/>
        </a:solidFill>
        <a:latin typeface="Verdana" pitchFamily="34" charset="0"/>
        <a:ea typeface="+mn-ea"/>
        <a:cs typeface="+mn-cs"/>
      </a:defRPr>
    </a:lvl7pPr>
    <a:lvl8pPr marL="2400300" algn="l" defTabSz="685800" rtl="0" eaLnBrk="1" latinLnBrk="0" hangingPunct="1">
      <a:defRPr kern="1200">
        <a:solidFill>
          <a:schemeClr val="tx1"/>
        </a:solidFill>
        <a:latin typeface="Verdana" pitchFamily="34" charset="0"/>
        <a:ea typeface="+mn-ea"/>
        <a:cs typeface="+mn-cs"/>
      </a:defRPr>
    </a:lvl8pPr>
    <a:lvl9pPr marL="2743200" algn="l" defTabSz="6858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2" pos="192" userDrawn="1">
          <p15:clr>
            <a:srgbClr val="A4A3A4"/>
          </p15:clr>
        </p15:guide>
        <p15:guide id="3" orient="horz" pos="276" userDrawn="1">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5"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539110A-A07F-4770-E444-E49FBB516790}" name="Olney, Alison" initials="OA" userId="S::Alison.Olney@sac-isc.gc.ca::4e1b7f22-3636-44cc-b179-1a361a7dbad8" providerId="AD"/>
  <p188:author id="{B36E9F3B-3AA9-9ED9-84CC-DE3E4777B43B}" name="Kinequon, Debra (she-elle)" initials="DK" userId="S::Debra.Kinequon@sac-isc.gc.ca::dbb86470-641b-459a-a922-9ae2f7cc2927" providerId="AD"/>
  <p188:author id="{962E053D-CE97-C9A4-6242-AD68BEAA0CB9}" name="Nolie, Jonathon" initials="NJ" userId="S::jonathon.nolie@sac-isc.gc.ca::8fd92365-0487-4a14-968d-59f191b0f267" providerId="AD"/>
  <p188:author id="{EF1B2544-9F51-00B2-A95E-56635B106616}" name="O'Rae, Becki ECC:EX" initials="BO" userId="S::Becki.ORae@gov.bc.ca::f74d2a39-2376-4141-a3f5-e48c6085d590" providerId="AD"/>
  <p188:author id="{FD4A738A-DA2B-E157-F7E5-FC102781AD6E}" name="London, Jane ECC:EX" initials="JL" userId="S::Jane.London@gov.bc.ca::4c6c3e60-dad5-414f-b898-0a617cb79d7b" providerId="AD"/>
  <p188:author id="{1B8ABA8A-0949-B4FC-F008-6CFF4A8AB52D}" name="Wong, Philip" initials="WP" userId="S::philip.wong4@sac-isc.gc.ca::749a6be2-326e-4377-9720-44f95ccdac9b" providerId="AD"/>
  <p188:author id="{B49596F9-275E-2B9E-C777-4CFBCEAEB323}" name="Fells, Alexis" initials="AF" userId="S::Alexis.Fells@sac-isc.gc.ca::15111276-8352-4d3d-b12c-cc10d0c775c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Brenda Beck" initials="BB" lastIdx="3" clrIdx="0"/>
  <p:cmAuthor id="1" name="Nicole Lui" initials="NL" lastIdx="1" clrIdx="1">
    <p:extLst>
      <p:ext uri="{19B8F6BF-5375-455C-9EA6-DF929625EA0E}">
        <p15:presenceInfo xmlns:p15="http://schemas.microsoft.com/office/powerpoint/2012/main" userId="S-1-5-21-56248481-1131155372-1737835142-312945" providerId="AD"/>
      </p:ext>
    </p:extLst>
  </p:cmAuthor>
  <p:cmAuthor id="2" name="Wong, Philip" initials="WP" lastIdx="20" clrIdx="2">
    <p:extLst>
      <p:ext uri="{19B8F6BF-5375-455C-9EA6-DF929625EA0E}">
        <p15:presenceInfo xmlns:p15="http://schemas.microsoft.com/office/powerpoint/2012/main" userId="S::philip.wong4@sac-isc.gc.ca::749a6be2-326e-4377-9720-44f95ccdac9b" providerId="AD"/>
      </p:ext>
    </p:extLst>
  </p:cmAuthor>
  <p:cmAuthor id="3" name="Nolie, Jonathon" initials="NJ" lastIdx="2" clrIdx="3">
    <p:extLst>
      <p:ext uri="{19B8F6BF-5375-455C-9EA6-DF929625EA0E}">
        <p15:presenceInfo xmlns:p15="http://schemas.microsoft.com/office/powerpoint/2012/main" userId="S::jonathon.nolie@sac-isc.gc.ca::8fd92365-0487-4a14-968d-59f191b0f267" providerId="AD"/>
      </p:ext>
    </p:extLst>
  </p:cmAuthor>
  <p:cmAuthor id="4" name="London, Jane EDUC:EX" initials="LJE" lastIdx="1" clrIdx="4">
    <p:extLst>
      <p:ext uri="{19B8F6BF-5375-455C-9EA6-DF929625EA0E}">
        <p15:presenceInfo xmlns:p15="http://schemas.microsoft.com/office/powerpoint/2012/main" userId="S::Jane.London@gov.bc.ca::4c6c3e60-dad5-414f-b898-0a617cb79d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3167A9"/>
    <a:srgbClr val="3675CA"/>
    <a:srgbClr val="2F5496"/>
    <a:srgbClr val="FFDD7D"/>
    <a:srgbClr val="FF7D01"/>
    <a:srgbClr val="336FAE"/>
    <a:srgbClr val="7DA2C8"/>
    <a:srgbClr val="99D6D6"/>
    <a:srgbClr val="8F8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31" autoAdjust="0"/>
    <p:restoredTop sz="67140" autoAdjust="0"/>
  </p:normalViewPr>
  <p:slideViewPr>
    <p:cSldViewPr snapToGrid="0">
      <p:cViewPr varScale="1">
        <p:scale>
          <a:sx n="52" d="100"/>
          <a:sy n="52" d="100"/>
        </p:scale>
        <p:origin x="1440" y="48"/>
      </p:cViewPr>
      <p:guideLst>
        <p:guide pos="192"/>
        <p:guide orient="horz" pos="276"/>
      </p:guideLst>
    </p:cSldViewPr>
  </p:slideViewPr>
  <p:notesTextViewPr>
    <p:cViewPr>
      <p:scale>
        <a:sx n="3" d="2"/>
        <a:sy n="3" d="2"/>
      </p:scale>
      <p:origin x="0" y="0"/>
    </p:cViewPr>
  </p:notesTextViewPr>
  <p:notesViewPr>
    <p:cSldViewPr snapToGrid="0">
      <p:cViewPr>
        <p:scale>
          <a:sx n="100" d="100"/>
          <a:sy n="100" d="100"/>
        </p:scale>
        <p:origin x="2430" y="-498"/>
      </p:cViewPr>
      <p:guideLst>
        <p:guide orient="horz" pos="3025"/>
        <p:guide pos="2305"/>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handoutMaster" Target="handoutMasters/handoutMaster1.xml"/><Relationship Id="rId50"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ags" Target="tags/tag1.xml"/><Relationship Id="rId8" Type="http://schemas.openxmlformats.org/officeDocument/2006/relationships/slide" Target="slides/slide3.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FD2CDB-9F92-4575-BC38-39A1D44564A2}" type="doc">
      <dgm:prSet loTypeId="urn:microsoft.com/office/officeart/2005/8/layout/hChevron3" loCatId="process" qsTypeId="urn:microsoft.com/office/officeart/2005/8/quickstyle/simple1" qsCatId="simple" csTypeId="urn:microsoft.com/office/officeart/2005/8/colors/accent1_2" csCatId="accent1" phldr="1"/>
      <dgm:spPr/>
      <dgm:t>
        <a:bodyPr/>
        <a:lstStyle/>
        <a:p>
          <a:endParaRPr lang="en-US"/>
        </a:p>
      </dgm:t>
    </dgm:pt>
    <dgm:pt modelId="{901A1BF0-E0E5-4DB1-B5FC-2B1264A693D2}">
      <dgm:prSet phldrT="[Text]" custT="1"/>
      <dgm:spPr>
        <a:solidFill>
          <a:srgbClr val="FF7D01"/>
        </a:solidFill>
      </dgm:spPr>
      <dgm:t>
        <a:bodyPr/>
        <a:lstStyle/>
        <a:p>
          <a:r>
            <a:rPr lang="en-US" sz="1800" b="0" dirty="0">
              <a:latin typeface="+mj-lt"/>
            </a:rPr>
            <a:t>Sept</a:t>
          </a:r>
          <a:endParaRPr lang="en-US" sz="2400" b="0" dirty="0">
            <a:latin typeface="+mj-lt"/>
          </a:endParaRPr>
        </a:p>
      </dgm:t>
    </dgm:pt>
    <dgm:pt modelId="{2583E686-4EFD-4457-A14D-7FF2FA855EAA}" type="parTrans" cxnId="{8CB6B521-7167-4FC3-A57A-56162284E917}">
      <dgm:prSet/>
      <dgm:spPr/>
      <dgm:t>
        <a:bodyPr/>
        <a:lstStyle/>
        <a:p>
          <a:endParaRPr lang="en-US"/>
        </a:p>
      </dgm:t>
    </dgm:pt>
    <dgm:pt modelId="{08C85088-8BC3-4869-AC6A-0150D6A1F582}" type="sibTrans" cxnId="{8CB6B521-7167-4FC3-A57A-56162284E917}">
      <dgm:prSet/>
      <dgm:spPr/>
      <dgm:t>
        <a:bodyPr/>
        <a:lstStyle/>
        <a:p>
          <a:endParaRPr lang="en-US"/>
        </a:p>
      </dgm:t>
    </dgm:pt>
    <dgm:pt modelId="{6E1CE0A1-ECAA-4B13-95C7-B3198F9A8DD8}">
      <dgm:prSet custT="1"/>
      <dgm:spPr>
        <a:solidFill>
          <a:srgbClr val="2F5496"/>
        </a:solidFill>
      </dgm:spPr>
      <dgm:t>
        <a:bodyPr/>
        <a:lstStyle/>
        <a:p>
          <a:r>
            <a:rPr lang="en-US" sz="1800" dirty="0">
              <a:latin typeface="+mj-lt"/>
            </a:rPr>
            <a:t>Aug</a:t>
          </a:r>
          <a:endParaRPr lang="en-US" sz="2400" dirty="0">
            <a:latin typeface="+mj-lt"/>
          </a:endParaRPr>
        </a:p>
      </dgm:t>
    </dgm:pt>
    <dgm:pt modelId="{C7FBB87F-9081-484C-B760-D83C582C982E}" type="parTrans" cxnId="{804D517C-3D73-4EDB-AC9B-297D09D1F4F9}">
      <dgm:prSet/>
      <dgm:spPr/>
      <dgm:t>
        <a:bodyPr/>
        <a:lstStyle/>
        <a:p>
          <a:endParaRPr lang="en-US"/>
        </a:p>
      </dgm:t>
    </dgm:pt>
    <dgm:pt modelId="{0FCAF7F2-3A29-4A0D-9DDB-E262FCD21889}" type="sibTrans" cxnId="{804D517C-3D73-4EDB-AC9B-297D09D1F4F9}">
      <dgm:prSet/>
      <dgm:spPr/>
      <dgm:t>
        <a:bodyPr/>
        <a:lstStyle/>
        <a:p>
          <a:endParaRPr lang="en-US"/>
        </a:p>
      </dgm:t>
    </dgm:pt>
    <dgm:pt modelId="{77276F9D-C6E7-47EC-9C56-048C002D713C}">
      <dgm:prSet custT="1"/>
      <dgm:spPr>
        <a:solidFill>
          <a:srgbClr val="FF7D01"/>
        </a:solidFill>
      </dgm:spPr>
      <dgm:t>
        <a:bodyPr/>
        <a:lstStyle/>
        <a:p>
          <a:r>
            <a:rPr lang="en-US" sz="1600" b="1" i="0" dirty="0">
              <a:latin typeface="+mj-lt"/>
            </a:rPr>
            <a:t>Oct 10</a:t>
          </a:r>
        </a:p>
      </dgm:t>
    </dgm:pt>
    <dgm:pt modelId="{21E14083-4029-4631-BA37-FC23A370E268}" type="parTrans" cxnId="{E70DB592-CF7B-4C0E-BC08-B73D4908DC8C}">
      <dgm:prSet/>
      <dgm:spPr/>
      <dgm:t>
        <a:bodyPr/>
        <a:lstStyle/>
        <a:p>
          <a:endParaRPr lang="en-US"/>
        </a:p>
      </dgm:t>
    </dgm:pt>
    <dgm:pt modelId="{9652F525-8F73-4DB0-8369-4A0273A38957}" type="sibTrans" cxnId="{E70DB592-CF7B-4C0E-BC08-B73D4908DC8C}">
      <dgm:prSet/>
      <dgm:spPr/>
      <dgm:t>
        <a:bodyPr/>
        <a:lstStyle/>
        <a:p>
          <a:endParaRPr lang="en-US"/>
        </a:p>
      </dgm:t>
    </dgm:pt>
    <dgm:pt modelId="{1C40AB06-84A2-4356-9663-00AF8BFC2BA1}">
      <dgm:prSet custT="1"/>
      <dgm:spPr>
        <a:solidFill>
          <a:srgbClr val="00B050"/>
        </a:solidFill>
      </dgm:spPr>
      <dgm:t>
        <a:bodyPr/>
        <a:lstStyle/>
        <a:p>
          <a:r>
            <a:rPr lang="en-US" sz="1600" dirty="0">
              <a:latin typeface="+mj-lt"/>
            </a:rPr>
            <a:t>Feb</a:t>
          </a:r>
        </a:p>
      </dgm:t>
    </dgm:pt>
    <dgm:pt modelId="{9427292B-AD3C-4189-BA97-01C0A1EFC11B}" type="parTrans" cxnId="{EECBE954-36D2-4320-8C2B-86D806A84243}">
      <dgm:prSet/>
      <dgm:spPr/>
      <dgm:t>
        <a:bodyPr/>
        <a:lstStyle/>
        <a:p>
          <a:endParaRPr lang="en-US"/>
        </a:p>
      </dgm:t>
    </dgm:pt>
    <dgm:pt modelId="{6CB39B22-8102-458C-A42F-86CFEFA335DB}" type="sibTrans" cxnId="{EECBE954-36D2-4320-8C2B-86D806A84243}">
      <dgm:prSet/>
      <dgm:spPr/>
      <dgm:t>
        <a:bodyPr/>
        <a:lstStyle/>
        <a:p>
          <a:endParaRPr lang="en-US"/>
        </a:p>
      </dgm:t>
    </dgm:pt>
    <dgm:pt modelId="{28CA72E1-63D5-4C75-B7F9-C85756B4C0EC}">
      <dgm:prSet custT="1"/>
      <dgm:spPr>
        <a:solidFill>
          <a:srgbClr val="FF7D01"/>
        </a:solidFill>
      </dgm:spPr>
      <dgm:t>
        <a:bodyPr/>
        <a:lstStyle/>
        <a:p>
          <a:r>
            <a:rPr lang="en-US" sz="1600" b="1" dirty="0">
              <a:latin typeface="+mj-lt"/>
            </a:rPr>
            <a:t>Sep 15</a:t>
          </a:r>
        </a:p>
      </dgm:t>
    </dgm:pt>
    <dgm:pt modelId="{83E3583F-320E-4FDD-B244-9D209367488D}" type="parTrans" cxnId="{E69E7557-3988-4C4F-A7DE-74240957029F}">
      <dgm:prSet/>
      <dgm:spPr/>
      <dgm:t>
        <a:bodyPr/>
        <a:lstStyle/>
        <a:p>
          <a:endParaRPr lang="en-US"/>
        </a:p>
      </dgm:t>
    </dgm:pt>
    <dgm:pt modelId="{C8EDD637-B82B-4A8C-8F87-6F5CAB1C5CC4}" type="sibTrans" cxnId="{E69E7557-3988-4C4F-A7DE-74240957029F}">
      <dgm:prSet/>
      <dgm:spPr/>
      <dgm:t>
        <a:bodyPr/>
        <a:lstStyle/>
        <a:p>
          <a:endParaRPr lang="en-US"/>
        </a:p>
      </dgm:t>
    </dgm:pt>
    <dgm:pt modelId="{57C7D964-C761-4792-9B4E-8408527269A1}">
      <dgm:prSet custT="1"/>
      <dgm:spPr>
        <a:solidFill>
          <a:srgbClr val="FF7D01"/>
        </a:solidFill>
      </dgm:spPr>
      <dgm:t>
        <a:bodyPr/>
        <a:lstStyle/>
        <a:p>
          <a:r>
            <a:rPr lang="en-US" sz="1600" b="1" dirty="0">
              <a:solidFill>
                <a:schemeClr val="bg1"/>
              </a:solidFill>
              <a:latin typeface="+mj-lt"/>
              <a:cs typeface="Segoe UI Semibold" panose="020B0702040204020203" pitchFamily="34" charset="0"/>
            </a:rPr>
            <a:t>Oct 15</a:t>
          </a:r>
        </a:p>
      </dgm:t>
    </dgm:pt>
    <dgm:pt modelId="{75E7B7D3-E910-4368-848A-D1E24DB42011}" type="parTrans" cxnId="{2A58F6F7-7EBD-4EBE-84F0-6EBE2159A593}">
      <dgm:prSet/>
      <dgm:spPr/>
      <dgm:t>
        <a:bodyPr/>
        <a:lstStyle/>
        <a:p>
          <a:endParaRPr lang="en-US"/>
        </a:p>
      </dgm:t>
    </dgm:pt>
    <dgm:pt modelId="{E7FDC241-888F-49FA-AC19-4E40A2E0594E}" type="sibTrans" cxnId="{2A58F6F7-7EBD-4EBE-84F0-6EBE2159A593}">
      <dgm:prSet/>
      <dgm:spPr/>
      <dgm:t>
        <a:bodyPr/>
        <a:lstStyle/>
        <a:p>
          <a:endParaRPr lang="en-US"/>
        </a:p>
      </dgm:t>
    </dgm:pt>
    <dgm:pt modelId="{75C21FA1-76C6-45D4-A36A-1E6B16CE42C3}">
      <dgm:prSet custT="1"/>
      <dgm:spPr>
        <a:solidFill>
          <a:srgbClr val="FF7D01"/>
        </a:solidFill>
      </dgm:spPr>
      <dgm:t>
        <a:bodyPr/>
        <a:lstStyle/>
        <a:p>
          <a:r>
            <a:rPr lang="en-US" sz="1600" b="1" dirty="0">
              <a:solidFill>
                <a:schemeClr val="bg1"/>
              </a:solidFill>
              <a:latin typeface="+mj-lt"/>
            </a:rPr>
            <a:t>Sep 29</a:t>
          </a:r>
        </a:p>
      </dgm:t>
    </dgm:pt>
    <dgm:pt modelId="{B1FC7C03-1B7B-46AF-842F-2F62A80A6641}" type="parTrans" cxnId="{5E545949-EA92-442A-B442-C160AC9104AB}">
      <dgm:prSet/>
      <dgm:spPr/>
      <dgm:t>
        <a:bodyPr/>
        <a:lstStyle/>
        <a:p>
          <a:endParaRPr lang="en-US"/>
        </a:p>
      </dgm:t>
    </dgm:pt>
    <dgm:pt modelId="{B7568BA5-6F52-47CA-B54C-039A2E0991B3}" type="sibTrans" cxnId="{5E545949-EA92-442A-B442-C160AC9104AB}">
      <dgm:prSet/>
      <dgm:spPr/>
      <dgm:t>
        <a:bodyPr/>
        <a:lstStyle/>
        <a:p>
          <a:endParaRPr lang="en-US"/>
        </a:p>
      </dgm:t>
    </dgm:pt>
    <dgm:pt modelId="{F349E76A-1703-483B-9B00-832148C40355}" type="pres">
      <dgm:prSet presAssocID="{86FD2CDB-9F92-4575-BC38-39A1D44564A2}" presName="Name0" presStyleCnt="0">
        <dgm:presLayoutVars>
          <dgm:dir/>
          <dgm:resizeHandles val="exact"/>
        </dgm:presLayoutVars>
      </dgm:prSet>
      <dgm:spPr/>
    </dgm:pt>
    <dgm:pt modelId="{830E12EE-CBA2-432F-A6EA-A6C51769AE20}" type="pres">
      <dgm:prSet presAssocID="{6E1CE0A1-ECAA-4B13-95C7-B3198F9A8DD8}" presName="parTxOnly" presStyleLbl="node1" presStyleIdx="0" presStyleCnt="7" custScaleX="88766">
        <dgm:presLayoutVars>
          <dgm:bulletEnabled val="1"/>
        </dgm:presLayoutVars>
      </dgm:prSet>
      <dgm:spPr/>
    </dgm:pt>
    <dgm:pt modelId="{1D31E1DA-A815-4758-AF38-20BF651E1C43}" type="pres">
      <dgm:prSet presAssocID="{0FCAF7F2-3A29-4A0D-9DDB-E262FCD21889}" presName="parSpace" presStyleCnt="0"/>
      <dgm:spPr/>
    </dgm:pt>
    <dgm:pt modelId="{A052424C-23C4-4E7B-A7F0-0688C4A21044}" type="pres">
      <dgm:prSet presAssocID="{901A1BF0-E0E5-4DB1-B5FC-2B1264A693D2}" presName="parTxOnly" presStyleLbl="node1" presStyleIdx="1" presStyleCnt="7">
        <dgm:presLayoutVars>
          <dgm:bulletEnabled val="1"/>
        </dgm:presLayoutVars>
      </dgm:prSet>
      <dgm:spPr/>
    </dgm:pt>
    <dgm:pt modelId="{9A716611-D5F4-4FFC-B201-B7995CBD1808}" type="pres">
      <dgm:prSet presAssocID="{08C85088-8BC3-4869-AC6A-0150D6A1F582}" presName="parSpace" presStyleCnt="0"/>
      <dgm:spPr/>
    </dgm:pt>
    <dgm:pt modelId="{007EFE84-1F96-4D52-9520-5503D4737AE2}" type="pres">
      <dgm:prSet presAssocID="{28CA72E1-63D5-4C75-B7F9-C85756B4C0EC}" presName="parTxOnly" presStyleLbl="node1" presStyleIdx="2" presStyleCnt="7">
        <dgm:presLayoutVars>
          <dgm:bulletEnabled val="1"/>
        </dgm:presLayoutVars>
      </dgm:prSet>
      <dgm:spPr/>
    </dgm:pt>
    <dgm:pt modelId="{A230207B-FDB0-4CAB-A8F6-AB22E050F180}" type="pres">
      <dgm:prSet presAssocID="{C8EDD637-B82B-4A8C-8F87-6F5CAB1C5CC4}" presName="parSpace" presStyleCnt="0"/>
      <dgm:spPr/>
    </dgm:pt>
    <dgm:pt modelId="{5BA736ED-2F0D-46A3-9F67-1456363A130F}" type="pres">
      <dgm:prSet presAssocID="{75C21FA1-76C6-45D4-A36A-1E6B16CE42C3}" presName="parTxOnly" presStyleLbl="node1" presStyleIdx="3" presStyleCnt="7">
        <dgm:presLayoutVars>
          <dgm:bulletEnabled val="1"/>
        </dgm:presLayoutVars>
      </dgm:prSet>
      <dgm:spPr/>
    </dgm:pt>
    <dgm:pt modelId="{10C09934-F8D6-4ECC-885F-3275CCC6F8FF}" type="pres">
      <dgm:prSet presAssocID="{B7568BA5-6F52-47CA-B54C-039A2E0991B3}" presName="parSpace" presStyleCnt="0"/>
      <dgm:spPr/>
    </dgm:pt>
    <dgm:pt modelId="{0B596E64-BFBC-43E0-9E2B-AC5450C525B4}" type="pres">
      <dgm:prSet presAssocID="{77276F9D-C6E7-47EC-9C56-048C002D713C}" presName="parTxOnly" presStyleLbl="node1" presStyleIdx="4" presStyleCnt="7">
        <dgm:presLayoutVars>
          <dgm:bulletEnabled val="1"/>
        </dgm:presLayoutVars>
      </dgm:prSet>
      <dgm:spPr/>
    </dgm:pt>
    <dgm:pt modelId="{BA4C985A-CA67-4C30-BF36-74F8FFFB97B5}" type="pres">
      <dgm:prSet presAssocID="{9652F525-8F73-4DB0-8369-4A0273A38957}" presName="parSpace" presStyleCnt="0"/>
      <dgm:spPr/>
    </dgm:pt>
    <dgm:pt modelId="{733F0DEE-8B7D-4B1A-9E5D-243496D1C462}" type="pres">
      <dgm:prSet presAssocID="{57C7D964-C761-4792-9B4E-8408527269A1}" presName="parTxOnly" presStyleLbl="node1" presStyleIdx="5" presStyleCnt="7" custScaleX="124181" custLinFactNeighborX="-55">
        <dgm:presLayoutVars>
          <dgm:bulletEnabled val="1"/>
        </dgm:presLayoutVars>
      </dgm:prSet>
      <dgm:spPr/>
    </dgm:pt>
    <dgm:pt modelId="{73E4A550-8070-4556-AC53-DF8A04349808}" type="pres">
      <dgm:prSet presAssocID="{E7FDC241-888F-49FA-AC19-4E40A2E0594E}" presName="parSpace" presStyleCnt="0"/>
      <dgm:spPr/>
    </dgm:pt>
    <dgm:pt modelId="{9402AF1F-3FBB-4707-92B2-BC05D988C887}" type="pres">
      <dgm:prSet presAssocID="{1C40AB06-84A2-4356-9663-00AF8BFC2BA1}" presName="parTxOnly" presStyleLbl="node1" presStyleIdx="6" presStyleCnt="7" custScaleX="77939">
        <dgm:presLayoutVars>
          <dgm:bulletEnabled val="1"/>
        </dgm:presLayoutVars>
      </dgm:prSet>
      <dgm:spPr/>
    </dgm:pt>
  </dgm:ptLst>
  <dgm:cxnLst>
    <dgm:cxn modelId="{8CB6B521-7167-4FC3-A57A-56162284E917}" srcId="{86FD2CDB-9F92-4575-BC38-39A1D44564A2}" destId="{901A1BF0-E0E5-4DB1-B5FC-2B1264A693D2}" srcOrd="1" destOrd="0" parTransId="{2583E686-4EFD-4457-A14D-7FF2FA855EAA}" sibTransId="{08C85088-8BC3-4869-AC6A-0150D6A1F582}"/>
    <dgm:cxn modelId="{AEBB6067-F9D4-46BF-A0E9-A2F2CA61693B}" type="presOf" srcId="{86FD2CDB-9F92-4575-BC38-39A1D44564A2}" destId="{F349E76A-1703-483B-9B00-832148C40355}" srcOrd="0" destOrd="0" presId="urn:microsoft.com/office/officeart/2005/8/layout/hChevron3"/>
    <dgm:cxn modelId="{5E545949-EA92-442A-B442-C160AC9104AB}" srcId="{86FD2CDB-9F92-4575-BC38-39A1D44564A2}" destId="{75C21FA1-76C6-45D4-A36A-1E6B16CE42C3}" srcOrd="3" destOrd="0" parTransId="{B1FC7C03-1B7B-46AF-842F-2F62A80A6641}" sibTransId="{B7568BA5-6F52-47CA-B54C-039A2E0991B3}"/>
    <dgm:cxn modelId="{FA2A686D-CBF5-4A10-90FF-B3A48A7B4D6D}" type="presOf" srcId="{1C40AB06-84A2-4356-9663-00AF8BFC2BA1}" destId="{9402AF1F-3FBB-4707-92B2-BC05D988C887}" srcOrd="0" destOrd="0" presId="urn:microsoft.com/office/officeart/2005/8/layout/hChevron3"/>
    <dgm:cxn modelId="{1455FB6D-A428-466D-AEF1-6B6BDBE5AC53}" type="presOf" srcId="{28CA72E1-63D5-4C75-B7F9-C85756B4C0EC}" destId="{007EFE84-1F96-4D52-9520-5503D4737AE2}" srcOrd="0" destOrd="0" presId="urn:microsoft.com/office/officeart/2005/8/layout/hChevron3"/>
    <dgm:cxn modelId="{6933B64F-8C4B-4572-9FF1-F440A79E488D}" type="presOf" srcId="{77276F9D-C6E7-47EC-9C56-048C002D713C}" destId="{0B596E64-BFBC-43E0-9E2B-AC5450C525B4}" srcOrd="0" destOrd="0" presId="urn:microsoft.com/office/officeart/2005/8/layout/hChevron3"/>
    <dgm:cxn modelId="{EECBE954-36D2-4320-8C2B-86D806A84243}" srcId="{86FD2CDB-9F92-4575-BC38-39A1D44564A2}" destId="{1C40AB06-84A2-4356-9663-00AF8BFC2BA1}" srcOrd="6" destOrd="0" parTransId="{9427292B-AD3C-4189-BA97-01C0A1EFC11B}" sibTransId="{6CB39B22-8102-458C-A42F-86CFEFA335DB}"/>
    <dgm:cxn modelId="{E69E7557-3988-4C4F-A7DE-74240957029F}" srcId="{86FD2CDB-9F92-4575-BC38-39A1D44564A2}" destId="{28CA72E1-63D5-4C75-B7F9-C85756B4C0EC}" srcOrd="2" destOrd="0" parTransId="{83E3583F-320E-4FDD-B244-9D209367488D}" sibTransId="{C8EDD637-B82B-4A8C-8F87-6F5CAB1C5CC4}"/>
    <dgm:cxn modelId="{804D517C-3D73-4EDB-AC9B-297D09D1F4F9}" srcId="{86FD2CDB-9F92-4575-BC38-39A1D44564A2}" destId="{6E1CE0A1-ECAA-4B13-95C7-B3198F9A8DD8}" srcOrd="0" destOrd="0" parTransId="{C7FBB87F-9081-484C-B760-D83C582C982E}" sibTransId="{0FCAF7F2-3A29-4A0D-9DDB-E262FCD21889}"/>
    <dgm:cxn modelId="{A8BB5E81-F8A6-4807-B83A-452FCBC4F9D8}" type="presOf" srcId="{75C21FA1-76C6-45D4-A36A-1E6B16CE42C3}" destId="{5BA736ED-2F0D-46A3-9F67-1456363A130F}" srcOrd="0" destOrd="0" presId="urn:microsoft.com/office/officeart/2005/8/layout/hChevron3"/>
    <dgm:cxn modelId="{E70DB592-CF7B-4C0E-BC08-B73D4908DC8C}" srcId="{86FD2CDB-9F92-4575-BC38-39A1D44564A2}" destId="{77276F9D-C6E7-47EC-9C56-048C002D713C}" srcOrd="4" destOrd="0" parTransId="{21E14083-4029-4631-BA37-FC23A370E268}" sibTransId="{9652F525-8F73-4DB0-8369-4A0273A38957}"/>
    <dgm:cxn modelId="{4739FBEC-77A2-4EF6-8C84-1B29A9A4C05E}" type="presOf" srcId="{901A1BF0-E0E5-4DB1-B5FC-2B1264A693D2}" destId="{A052424C-23C4-4E7B-A7F0-0688C4A21044}" srcOrd="0" destOrd="0" presId="urn:microsoft.com/office/officeart/2005/8/layout/hChevron3"/>
    <dgm:cxn modelId="{2C12D2ED-2F8F-4DF7-911C-1C52B2211A20}" type="presOf" srcId="{57C7D964-C761-4792-9B4E-8408527269A1}" destId="{733F0DEE-8B7D-4B1A-9E5D-243496D1C462}" srcOrd="0" destOrd="0" presId="urn:microsoft.com/office/officeart/2005/8/layout/hChevron3"/>
    <dgm:cxn modelId="{2A58F6F7-7EBD-4EBE-84F0-6EBE2159A593}" srcId="{86FD2CDB-9F92-4575-BC38-39A1D44564A2}" destId="{57C7D964-C761-4792-9B4E-8408527269A1}" srcOrd="5" destOrd="0" parTransId="{75E7B7D3-E910-4368-848A-D1E24DB42011}" sibTransId="{E7FDC241-888F-49FA-AC19-4E40A2E0594E}"/>
    <dgm:cxn modelId="{94F85EF9-2775-4132-BFBC-350DFE28D3E3}" type="presOf" srcId="{6E1CE0A1-ECAA-4B13-95C7-B3198F9A8DD8}" destId="{830E12EE-CBA2-432F-A6EA-A6C51769AE20}" srcOrd="0" destOrd="0" presId="urn:microsoft.com/office/officeart/2005/8/layout/hChevron3"/>
    <dgm:cxn modelId="{D3C32994-77F1-4201-B26C-287F1041E77D}" type="presParOf" srcId="{F349E76A-1703-483B-9B00-832148C40355}" destId="{830E12EE-CBA2-432F-A6EA-A6C51769AE20}" srcOrd="0" destOrd="0" presId="urn:microsoft.com/office/officeart/2005/8/layout/hChevron3"/>
    <dgm:cxn modelId="{D1C934F1-0514-4973-95E8-79E25D0C93FD}" type="presParOf" srcId="{F349E76A-1703-483B-9B00-832148C40355}" destId="{1D31E1DA-A815-4758-AF38-20BF651E1C43}" srcOrd="1" destOrd="0" presId="urn:microsoft.com/office/officeart/2005/8/layout/hChevron3"/>
    <dgm:cxn modelId="{06805D84-C416-4B23-B05C-43DCE15BEA8A}" type="presParOf" srcId="{F349E76A-1703-483B-9B00-832148C40355}" destId="{A052424C-23C4-4E7B-A7F0-0688C4A21044}" srcOrd="2" destOrd="0" presId="urn:microsoft.com/office/officeart/2005/8/layout/hChevron3"/>
    <dgm:cxn modelId="{3D7DEEEC-7C09-45CB-9BB4-309340F233E4}" type="presParOf" srcId="{F349E76A-1703-483B-9B00-832148C40355}" destId="{9A716611-D5F4-4FFC-B201-B7995CBD1808}" srcOrd="3" destOrd="0" presId="urn:microsoft.com/office/officeart/2005/8/layout/hChevron3"/>
    <dgm:cxn modelId="{3170ED05-E2EE-4AA2-B51D-CF032BE29643}" type="presParOf" srcId="{F349E76A-1703-483B-9B00-832148C40355}" destId="{007EFE84-1F96-4D52-9520-5503D4737AE2}" srcOrd="4" destOrd="0" presId="urn:microsoft.com/office/officeart/2005/8/layout/hChevron3"/>
    <dgm:cxn modelId="{98C3B214-E24D-4FC1-904B-2FE7E5D8BBFD}" type="presParOf" srcId="{F349E76A-1703-483B-9B00-832148C40355}" destId="{A230207B-FDB0-4CAB-A8F6-AB22E050F180}" srcOrd="5" destOrd="0" presId="urn:microsoft.com/office/officeart/2005/8/layout/hChevron3"/>
    <dgm:cxn modelId="{396DE22B-1BFA-4A29-AA95-4783E5A8122E}" type="presParOf" srcId="{F349E76A-1703-483B-9B00-832148C40355}" destId="{5BA736ED-2F0D-46A3-9F67-1456363A130F}" srcOrd="6" destOrd="0" presId="urn:microsoft.com/office/officeart/2005/8/layout/hChevron3"/>
    <dgm:cxn modelId="{E86F1F47-3323-44FD-9531-ED7410E203E4}" type="presParOf" srcId="{F349E76A-1703-483B-9B00-832148C40355}" destId="{10C09934-F8D6-4ECC-885F-3275CCC6F8FF}" srcOrd="7" destOrd="0" presId="urn:microsoft.com/office/officeart/2005/8/layout/hChevron3"/>
    <dgm:cxn modelId="{4F135EFA-31D7-40C0-84EF-7770FD4B14BB}" type="presParOf" srcId="{F349E76A-1703-483B-9B00-832148C40355}" destId="{0B596E64-BFBC-43E0-9E2B-AC5450C525B4}" srcOrd="8" destOrd="0" presId="urn:microsoft.com/office/officeart/2005/8/layout/hChevron3"/>
    <dgm:cxn modelId="{E78522A4-10C3-45CF-920A-03F2C6A6FC9E}" type="presParOf" srcId="{F349E76A-1703-483B-9B00-832148C40355}" destId="{BA4C985A-CA67-4C30-BF36-74F8FFFB97B5}" srcOrd="9" destOrd="0" presId="urn:microsoft.com/office/officeart/2005/8/layout/hChevron3"/>
    <dgm:cxn modelId="{0D6AFBD8-6A8A-4DF1-9FEE-47C2F376AF4B}" type="presParOf" srcId="{F349E76A-1703-483B-9B00-832148C40355}" destId="{733F0DEE-8B7D-4B1A-9E5D-243496D1C462}" srcOrd="10" destOrd="0" presId="urn:microsoft.com/office/officeart/2005/8/layout/hChevron3"/>
    <dgm:cxn modelId="{BC9D0966-DFBB-4B70-A486-6E5657074D2C}" type="presParOf" srcId="{F349E76A-1703-483B-9B00-832148C40355}" destId="{73E4A550-8070-4556-AC53-DF8A04349808}" srcOrd="11" destOrd="0" presId="urn:microsoft.com/office/officeart/2005/8/layout/hChevron3"/>
    <dgm:cxn modelId="{82C7C610-9C99-45FB-8646-39B7ACD75E4F}" type="presParOf" srcId="{F349E76A-1703-483B-9B00-832148C40355}" destId="{9402AF1F-3FBB-4707-92B2-BC05D988C887}" srcOrd="12" destOrd="0" presId="urn:microsoft.com/office/officeart/2005/8/layout/hChevron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E12EE-CBA2-432F-A6EA-A6C51769AE20}">
      <dsp:nvSpPr>
        <dsp:cNvPr id="0" name=""/>
        <dsp:cNvSpPr/>
      </dsp:nvSpPr>
      <dsp:spPr>
        <a:xfrm>
          <a:off x="2813" y="1544127"/>
          <a:ext cx="1303670" cy="587464"/>
        </a:xfrm>
        <a:prstGeom prst="homePlate">
          <a:avLst/>
        </a:prstGeom>
        <a:solidFill>
          <a:srgbClr val="2F549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j-lt"/>
            </a:rPr>
            <a:t>Aug</a:t>
          </a:r>
          <a:endParaRPr lang="en-US" sz="2400" kern="1200" dirty="0">
            <a:latin typeface="+mj-lt"/>
          </a:endParaRPr>
        </a:p>
      </dsp:txBody>
      <dsp:txXfrm>
        <a:off x="2813" y="1544127"/>
        <a:ext cx="1156804" cy="587464"/>
      </dsp:txXfrm>
    </dsp:sp>
    <dsp:sp modelId="{A052424C-23C4-4E7B-A7F0-0688C4A21044}">
      <dsp:nvSpPr>
        <dsp:cNvPr id="0" name=""/>
        <dsp:cNvSpPr/>
      </dsp:nvSpPr>
      <dsp:spPr>
        <a:xfrm>
          <a:off x="1012752" y="1544127"/>
          <a:ext cx="1468660" cy="587464"/>
        </a:xfrm>
        <a:prstGeom prst="chevron">
          <a:avLst/>
        </a:prstGeom>
        <a:solidFill>
          <a:srgbClr val="FF7D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b="0" kern="1200" dirty="0">
              <a:latin typeface="+mj-lt"/>
            </a:rPr>
            <a:t>Sept</a:t>
          </a:r>
          <a:endParaRPr lang="en-US" sz="2400" b="0" kern="1200" dirty="0">
            <a:latin typeface="+mj-lt"/>
          </a:endParaRPr>
        </a:p>
      </dsp:txBody>
      <dsp:txXfrm>
        <a:off x="1306484" y="1544127"/>
        <a:ext cx="881196" cy="587464"/>
      </dsp:txXfrm>
    </dsp:sp>
    <dsp:sp modelId="{007EFE84-1F96-4D52-9520-5503D4737AE2}">
      <dsp:nvSpPr>
        <dsp:cNvPr id="0" name=""/>
        <dsp:cNvSpPr/>
      </dsp:nvSpPr>
      <dsp:spPr>
        <a:xfrm>
          <a:off x="2187680" y="1544127"/>
          <a:ext cx="1468660" cy="587464"/>
        </a:xfrm>
        <a:prstGeom prst="chevron">
          <a:avLst/>
        </a:prstGeom>
        <a:solidFill>
          <a:srgbClr val="FF7D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j-lt"/>
            </a:rPr>
            <a:t>Sep 15</a:t>
          </a:r>
        </a:p>
      </dsp:txBody>
      <dsp:txXfrm>
        <a:off x="2481412" y="1544127"/>
        <a:ext cx="881196" cy="587464"/>
      </dsp:txXfrm>
    </dsp:sp>
    <dsp:sp modelId="{5BA736ED-2F0D-46A3-9F67-1456363A130F}">
      <dsp:nvSpPr>
        <dsp:cNvPr id="0" name=""/>
        <dsp:cNvSpPr/>
      </dsp:nvSpPr>
      <dsp:spPr>
        <a:xfrm>
          <a:off x="3362608" y="1544127"/>
          <a:ext cx="1468660" cy="587464"/>
        </a:xfrm>
        <a:prstGeom prst="chevron">
          <a:avLst/>
        </a:prstGeom>
        <a:solidFill>
          <a:srgbClr val="FF7D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mj-lt"/>
            </a:rPr>
            <a:t>Sep 29</a:t>
          </a:r>
        </a:p>
      </dsp:txBody>
      <dsp:txXfrm>
        <a:off x="3656340" y="1544127"/>
        <a:ext cx="881196" cy="587464"/>
      </dsp:txXfrm>
    </dsp:sp>
    <dsp:sp modelId="{0B596E64-BFBC-43E0-9E2B-AC5450C525B4}">
      <dsp:nvSpPr>
        <dsp:cNvPr id="0" name=""/>
        <dsp:cNvSpPr/>
      </dsp:nvSpPr>
      <dsp:spPr>
        <a:xfrm>
          <a:off x="4537537" y="1544127"/>
          <a:ext cx="1468660" cy="587464"/>
        </a:xfrm>
        <a:prstGeom prst="chevron">
          <a:avLst/>
        </a:prstGeom>
        <a:solidFill>
          <a:srgbClr val="FF7D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b="1" i="0" kern="1200" dirty="0">
              <a:latin typeface="+mj-lt"/>
            </a:rPr>
            <a:t>Oct 10</a:t>
          </a:r>
        </a:p>
      </dsp:txBody>
      <dsp:txXfrm>
        <a:off x="4831269" y="1544127"/>
        <a:ext cx="881196" cy="587464"/>
      </dsp:txXfrm>
    </dsp:sp>
    <dsp:sp modelId="{733F0DEE-8B7D-4B1A-9E5D-243496D1C462}">
      <dsp:nvSpPr>
        <dsp:cNvPr id="0" name=""/>
        <dsp:cNvSpPr/>
      </dsp:nvSpPr>
      <dsp:spPr>
        <a:xfrm>
          <a:off x="5712303" y="1544127"/>
          <a:ext cx="1823796" cy="587464"/>
        </a:xfrm>
        <a:prstGeom prst="chevron">
          <a:avLst/>
        </a:prstGeom>
        <a:solidFill>
          <a:srgbClr val="FF7D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mj-lt"/>
              <a:cs typeface="Segoe UI Semibold" panose="020B0702040204020203" pitchFamily="34" charset="0"/>
            </a:rPr>
            <a:t>Oct 15</a:t>
          </a:r>
        </a:p>
      </dsp:txBody>
      <dsp:txXfrm>
        <a:off x="6006035" y="1544127"/>
        <a:ext cx="1236332" cy="587464"/>
      </dsp:txXfrm>
    </dsp:sp>
    <dsp:sp modelId="{9402AF1F-3FBB-4707-92B2-BC05D988C887}">
      <dsp:nvSpPr>
        <dsp:cNvPr id="0" name=""/>
        <dsp:cNvSpPr/>
      </dsp:nvSpPr>
      <dsp:spPr>
        <a:xfrm>
          <a:off x="7242530" y="1544127"/>
          <a:ext cx="1144659" cy="587464"/>
        </a:xfrm>
        <a:prstGeom prst="chevron">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mj-lt"/>
            </a:rPr>
            <a:t>Feb</a:t>
          </a:r>
        </a:p>
      </dsp:txBody>
      <dsp:txXfrm>
        <a:off x="7536262" y="1544127"/>
        <a:ext cx="557195" cy="587464"/>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0466" name="Rectangle 2"/>
          <p:cNvSpPr>
            <a:spLocks noGrp="1" noChangeArrowheads="1"/>
          </p:cNvSpPr>
          <p:nvPr>
            <p:ph type="hdr" sz="quarter"/>
          </p:nvPr>
        </p:nvSpPr>
        <p:spPr bwMode="auto">
          <a:xfrm>
            <a:off x="16" y="8"/>
            <a:ext cx="3172240" cy="480388"/>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lvl1pPr defTabSz="957535">
              <a:lnSpc>
                <a:spcPct val="100000"/>
              </a:lnSpc>
              <a:spcAft>
                <a:spcPct val="0"/>
              </a:spcAft>
              <a:defRPr sz="1100">
                <a:latin typeface="Arial" charset="0"/>
              </a:defRPr>
            </a:lvl1pPr>
          </a:lstStyle>
          <a:p>
            <a:pPr>
              <a:defRPr/>
            </a:pPr>
            <a:endParaRPr lang="en-CA" dirty="0"/>
          </a:p>
        </p:txBody>
      </p:sp>
      <p:sp>
        <p:nvSpPr>
          <p:cNvPr id="190467" name="Rectangle 3"/>
          <p:cNvSpPr>
            <a:spLocks noGrp="1" noChangeArrowheads="1"/>
          </p:cNvSpPr>
          <p:nvPr>
            <p:ph type="dt" sz="quarter" idx="1"/>
          </p:nvPr>
        </p:nvSpPr>
        <p:spPr bwMode="auto">
          <a:xfrm>
            <a:off x="4141312" y="8"/>
            <a:ext cx="3172240" cy="480388"/>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lvl1pPr algn="r" defTabSz="957535">
              <a:lnSpc>
                <a:spcPct val="100000"/>
              </a:lnSpc>
              <a:spcAft>
                <a:spcPct val="0"/>
              </a:spcAft>
              <a:defRPr sz="1100">
                <a:latin typeface="Arial" charset="0"/>
              </a:defRPr>
            </a:lvl1pPr>
          </a:lstStyle>
          <a:p>
            <a:pPr>
              <a:defRPr/>
            </a:pPr>
            <a:endParaRPr lang="en-CA" dirty="0"/>
          </a:p>
        </p:txBody>
      </p:sp>
      <p:sp>
        <p:nvSpPr>
          <p:cNvPr id="190468" name="Rectangle 4"/>
          <p:cNvSpPr>
            <a:spLocks noGrp="1" noChangeArrowheads="1"/>
          </p:cNvSpPr>
          <p:nvPr>
            <p:ph type="ftr" sz="quarter" idx="2"/>
          </p:nvPr>
        </p:nvSpPr>
        <p:spPr bwMode="auto">
          <a:xfrm>
            <a:off x="16" y="9119182"/>
            <a:ext cx="3172240" cy="480388"/>
          </a:xfrm>
          <a:prstGeom prst="rect">
            <a:avLst/>
          </a:prstGeom>
          <a:noFill/>
          <a:ln w="9525">
            <a:noFill/>
            <a:miter lim="800000"/>
            <a:headEnd/>
            <a:tailEnd/>
          </a:ln>
          <a:effectLst/>
        </p:spPr>
        <p:txBody>
          <a:bodyPr vert="horz" wrap="square" lIns="95725" tIns="47860" rIns="95725" bIns="47860" numCol="1" anchor="b" anchorCtr="0" compatLnSpc="1">
            <a:prstTxWarp prst="textNoShape">
              <a:avLst/>
            </a:prstTxWarp>
          </a:bodyPr>
          <a:lstStyle>
            <a:lvl1pPr defTabSz="957535">
              <a:lnSpc>
                <a:spcPct val="100000"/>
              </a:lnSpc>
              <a:spcAft>
                <a:spcPct val="0"/>
              </a:spcAft>
              <a:defRPr sz="1100">
                <a:latin typeface="Arial" charset="0"/>
              </a:defRPr>
            </a:lvl1pPr>
          </a:lstStyle>
          <a:p>
            <a:pPr>
              <a:defRPr/>
            </a:pPr>
            <a:endParaRPr lang="en-CA" dirty="0"/>
          </a:p>
        </p:txBody>
      </p:sp>
      <p:sp>
        <p:nvSpPr>
          <p:cNvPr id="190469" name="Rectangle 5"/>
          <p:cNvSpPr>
            <a:spLocks noGrp="1" noChangeArrowheads="1"/>
          </p:cNvSpPr>
          <p:nvPr>
            <p:ph type="sldNum" sz="quarter" idx="3"/>
          </p:nvPr>
        </p:nvSpPr>
        <p:spPr bwMode="auto">
          <a:xfrm>
            <a:off x="4141312" y="9119182"/>
            <a:ext cx="3172240" cy="480388"/>
          </a:xfrm>
          <a:prstGeom prst="rect">
            <a:avLst/>
          </a:prstGeom>
          <a:noFill/>
          <a:ln w="9525">
            <a:noFill/>
            <a:miter lim="800000"/>
            <a:headEnd/>
            <a:tailEnd/>
          </a:ln>
          <a:effectLst/>
        </p:spPr>
        <p:txBody>
          <a:bodyPr vert="horz" wrap="square" lIns="95725" tIns="47860" rIns="95725" bIns="47860" numCol="1" anchor="b" anchorCtr="0" compatLnSpc="1">
            <a:prstTxWarp prst="textNoShape">
              <a:avLst/>
            </a:prstTxWarp>
          </a:bodyPr>
          <a:lstStyle>
            <a:lvl1pPr algn="r" defTabSz="957535">
              <a:lnSpc>
                <a:spcPct val="100000"/>
              </a:lnSpc>
              <a:spcAft>
                <a:spcPct val="0"/>
              </a:spcAft>
              <a:defRPr sz="1100">
                <a:latin typeface="Arial" charset="0"/>
              </a:defRPr>
            </a:lvl1pPr>
          </a:lstStyle>
          <a:p>
            <a:pPr>
              <a:defRPr/>
            </a:pPr>
            <a:fld id="{2B19D8C8-5948-455E-A605-1EA89F85FCA0}" type="slidenum">
              <a:rPr lang="en-CA"/>
              <a:pPr>
                <a:defRPr/>
              </a:pPr>
              <a:t>‹#›</a:t>
            </a:fld>
            <a:endParaRPr lang="en-CA" dirty="0"/>
          </a:p>
        </p:txBody>
      </p:sp>
    </p:spTree>
    <p:extLst>
      <p:ext uri="{BB962C8B-B14F-4D97-AF65-F5344CB8AC3E}">
        <p14:creationId xmlns:p14="http://schemas.microsoft.com/office/powerpoint/2010/main" val="547254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6" y="8"/>
            <a:ext cx="3172240" cy="480388"/>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lvl1pPr defTabSz="957535">
              <a:lnSpc>
                <a:spcPct val="100000"/>
              </a:lnSpc>
              <a:spcAft>
                <a:spcPct val="0"/>
              </a:spcAft>
              <a:defRPr sz="1100">
                <a:latin typeface="Arial" charset="0"/>
              </a:defRPr>
            </a:lvl1pPr>
          </a:lstStyle>
          <a:p>
            <a:pPr>
              <a:defRPr/>
            </a:pPr>
            <a:endParaRPr lang="en-CA" dirty="0"/>
          </a:p>
        </p:txBody>
      </p:sp>
      <p:sp>
        <p:nvSpPr>
          <p:cNvPr id="3075" name="Rectangle 3"/>
          <p:cNvSpPr>
            <a:spLocks noGrp="1" noChangeArrowheads="1"/>
          </p:cNvSpPr>
          <p:nvPr>
            <p:ph type="dt" idx="1"/>
          </p:nvPr>
        </p:nvSpPr>
        <p:spPr bwMode="auto">
          <a:xfrm>
            <a:off x="4141312" y="8"/>
            <a:ext cx="3172240" cy="480388"/>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lvl1pPr algn="r" defTabSz="957535">
              <a:lnSpc>
                <a:spcPct val="100000"/>
              </a:lnSpc>
              <a:spcAft>
                <a:spcPct val="0"/>
              </a:spcAft>
              <a:defRPr sz="1100">
                <a:latin typeface="Arial" charset="0"/>
              </a:defRPr>
            </a:lvl1pPr>
          </a:lstStyle>
          <a:p>
            <a:pPr>
              <a:defRPr/>
            </a:pPr>
            <a:endParaRPr lang="en-CA" dirty="0"/>
          </a:p>
        </p:txBody>
      </p:sp>
      <p:sp>
        <p:nvSpPr>
          <p:cNvPr id="5124" name="Rectangle 4"/>
          <p:cNvSpPr>
            <a:spLocks noGrp="1" noRot="1" noChangeAspect="1" noChangeArrowheads="1" noTextEdit="1"/>
          </p:cNvSpPr>
          <p:nvPr>
            <p:ph type="sldImg" idx="2"/>
          </p:nvPr>
        </p:nvSpPr>
        <p:spPr bwMode="auto">
          <a:xfrm>
            <a:off x="457200" y="719138"/>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732195" y="4561242"/>
            <a:ext cx="5850835" cy="4320213"/>
          </a:xfrm>
          <a:prstGeom prst="rect">
            <a:avLst/>
          </a:prstGeom>
          <a:noFill/>
          <a:ln w="9525">
            <a:noFill/>
            <a:miter lim="800000"/>
            <a:headEnd/>
            <a:tailEnd/>
          </a:ln>
          <a:effectLst/>
        </p:spPr>
        <p:txBody>
          <a:bodyPr vert="horz" wrap="square" lIns="95725" tIns="47860" rIns="95725" bIns="47860"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3078" name="Rectangle 6"/>
          <p:cNvSpPr>
            <a:spLocks noGrp="1" noChangeArrowheads="1"/>
          </p:cNvSpPr>
          <p:nvPr>
            <p:ph type="ftr" sz="quarter" idx="4"/>
          </p:nvPr>
        </p:nvSpPr>
        <p:spPr bwMode="auto">
          <a:xfrm>
            <a:off x="16" y="9119182"/>
            <a:ext cx="3172240" cy="480388"/>
          </a:xfrm>
          <a:prstGeom prst="rect">
            <a:avLst/>
          </a:prstGeom>
          <a:noFill/>
          <a:ln w="9525">
            <a:noFill/>
            <a:miter lim="800000"/>
            <a:headEnd/>
            <a:tailEnd/>
          </a:ln>
          <a:effectLst/>
        </p:spPr>
        <p:txBody>
          <a:bodyPr vert="horz" wrap="square" lIns="95725" tIns="47860" rIns="95725" bIns="47860" numCol="1" anchor="b" anchorCtr="0" compatLnSpc="1">
            <a:prstTxWarp prst="textNoShape">
              <a:avLst/>
            </a:prstTxWarp>
          </a:bodyPr>
          <a:lstStyle>
            <a:lvl1pPr defTabSz="957535">
              <a:lnSpc>
                <a:spcPct val="100000"/>
              </a:lnSpc>
              <a:spcAft>
                <a:spcPct val="0"/>
              </a:spcAft>
              <a:defRPr sz="1100">
                <a:latin typeface="Arial" charset="0"/>
              </a:defRPr>
            </a:lvl1pPr>
          </a:lstStyle>
          <a:p>
            <a:pPr>
              <a:defRPr/>
            </a:pPr>
            <a:endParaRPr lang="en-CA" dirty="0"/>
          </a:p>
        </p:txBody>
      </p:sp>
      <p:sp>
        <p:nvSpPr>
          <p:cNvPr id="3079" name="Rectangle 7"/>
          <p:cNvSpPr>
            <a:spLocks noGrp="1" noChangeArrowheads="1"/>
          </p:cNvSpPr>
          <p:nvPr>
            <p:ph type="sldNum" sz="quarter" idx="5"/>
          </p:nvPr>
        </p:nvSpPr>
        <p:spPr bwMode="auto">
          <a:xfrm>
            <a:off x="4141312" y="9119182"/>
            <a:ext cx="3172240" cy="480388"/>
          </a:xfrm>
          <a:prstGeom prst="rect">
            <a:avLst/>
          </a:prstGeom>
          <a:noFill/>
          <a:ln w="9525">
            <a:noFill/>
            <a:miter lim="800000"/>
            <a:headEnd/>
            <a:tailEnd/>
          </a:ln>
          <a:effectLst/>
        </p:spPr>
        <p:txBody>
          <a:bodyPr vert="horz" wrap="square" lIns="95725" tIns="47860" rIns="95725" bIns="47860" numCol="1" anchor="b" anchorCtr="0" compatLnSpc="1">
            <a:prstTxWarp prst="textNoShape">
              <a:avLst/>
            </a:prstTxWarp>
          </a:bodyPr>
          <a:lstStyle>
            <a:lvl1pPr algn="r" defTabSz="957535">
              <a:lnSpc>
                <a:spcPct val="100000"/>
              </a:lnSpc>
              <a:spcAft>
                <a:spcPct val="0"/>
              </a:spcAft>
              <a:defRPr sz="1100">
                <a:latin typeface="Arial" charset="0"/>
              </a:defRPr>
            </a:lvl1pPr>
          </a:lstStyle>
          <a:p>
            <a:pPr>
              <a:defRPr/>
            </a:pPr>
            <a:fld id="{FE284EBD-CBB1-4A99-ABB1-E39FD7904359}" type="slidenum">
              <a:rPr lang="en-CA"/>
              <a:pPr>
                <a:defRPr/>
              </a:pPr>
              <a:t>‹#›</a:t>
            </a:fld>
            <a:endParaRPr lang="en-CA" dirty="0"/>
          </a:p>
        </p:txBody>
      </p:sp>
    </p:spTree>
    <p:extLst>
      <p:ext uri="{BB962C8B-B14F-4D97-AF65-F5344CB8AC3E}">
        <p14:creationId xmlns:p14="http://schemas.microsoft.com/office/powerpoint/2010/main" val="21627233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charset="0"/>
        <a:ea typeface="+mn-ea"/>
        <a:cs typeface="+mn-cs"/>
      </a:defRPr>
    </a:lvl1pPr>
    <a:lvl2pPr marL="342900" algn="l" rtl="0" eaLnBrk="0" fontAlgn="base" hangingPunct="0">
      <a:spcBef>
        <a:spcPct val="30000"/>
      </a:spcBef>
      <a:spcAft>
        <a:spcPct val="0"/>
      </a:spcAft>
      <a:defRPr sz="900" kern="1200">
        <a:solidFill>
          <a:schemeClr val="tx1"/>
        </a:solidFill>
        <a:latin typeface="Arial" charset="0"/>
        <a:ea typeface="+mn-ea"/>
        <a:cs typeface="+mn-cs"/>
      </a:defRPr>
    </a:lvl2pPr>
    <a:lvl3pPr marL="685800" algn="l" rtl="0" eaLnBrk="0" fontAlgn="base" hangingPunct="0">
      <a:spcBef>
        <a:spcPct val="30000"/>
      </a:spcBef>
      <a:spcAft>
        <a:spcPct val="0"/>
      </a:spcAft>
      <a:defRPr sz="900" kern="1200">
        <a:solidFill>
          <a:schemeClr val="tx1"/>
        </a:solidFill>
        <a:latin typeface="Arial" charset="0"/>
        <a:ea typeface="+mn-ea"/>
        <a:cs typeface="+mn-cs"/>
      </a:defRPr>
    </a:lvl3pPr>
    <a:lvl4pPr marL="1028700" algn="l" rtl="0" eaLnBrk="0" fontAlgn="base" hangingPunct="0">
      <a:spcBef>
        <a:spcPct val="30000"/>
      </a:spcBef>
      <a:spcAft>
        <a:spcPct val="0"/>
      </a:spcAft>
      <a:defRPr sz="900" kern="1200">
        <a:solidFill>
          <a:schemeClr val="tx1"/>
        </a:solidFill>
        <a:latin typeface="Arial" charset="0"/>
        <a:ea typeface="+mn-ea"/>
        <a:cs typeface="+mn-cs"/>
      </a:defRPr>
    </a:lvl4pPr>
    <a:lvl5pPr marL="1371600" algn="l" rtl="0" eaLnBrk="0" fontAlgn="base" hangingPunct="0">
      <a:spcBef>
        <a:spcPct val="30000"/>
      </a:spcBef>
      <a:spcAft>
        <a:spcPct val="0"/>
      </a:spcAft>
      <a:defRPr sz="900" kern="1200">
        <a:solidFill>
          <a:schemeClr val="tx1"/>
        </a:solidFill>
        <a:latin typeface="Arial" charset="0"/>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can01.safelinks.protection.outlook.com/?url=https%3A%2F%2Fwww2.gov.bc.ca%2Fassets%2Fgov%2Feducation%2Fadministration%2Fresource-management%2Fbctea%2Ffnsr_101_-_2025.pdf&amp;data=05%7C02%7Cphilip.wong4%40sac-isc.gc.ca%7C6f8ab7336c6746e4592408ddde803d29%7C727ce8f2a756412ea4c695204ad68d84%7C0%7C0%7C638911364581281272%7CUnknown%7CTWFpbGZsb3d8eyJFbXB0eU1hcGkiOnRydWUsIlYiOiIwLjAuMDAwMCIsIlAiOiJXaW4zMiIsIkFOIjoiTWFpbCIsIldUIjoyfQ%3D%3D%7C0%7C%7C%7C&amp;sdata=Rw3ctvRj3OUUs6upsm7do4FM7oJ8pCbajduV3pDV9ko%3D&amp;reserved=0"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can01.safelinks.protection.outlook.com/?url=https%3A%2F%2Fwww2.gov.bc.ca%2Fgov%2Fcontent%2Feducation-training%2Fk-12%2Fadministration%2Ffinancial-management%2Fbctea&amp;data=05%7C02%7Cphilip.wong4%40sac-isc.gc.ca%7C6f8ab7336c6746e4592408ddde803d29%7C727ce8f2a756412ea4c695204ad68d84%7C0%7C0%7C638911364581321835%7CUnknown%7CTWFpbGZsb3d8eyJFbXB0eU1hcGkiOnRydWUsIlYiOiIwLjAuMDAwMCIsIlAiOiJXaW4zMiIsIkFOIjoiTWFpbCIsIldUIjoyfQ%3D%3D%7C0%7C%7C%7C&amp;sdata=PKkXaor9uGNOhK43m8lJnrS7jUOdpHOgXqFBpJnGiT8%3D&amp;reserved=0" TargetMode="External"/><Relationship Id="rId4" Type="http://schemas.openxmlformats.org/officeDocument/2006/relationships/hyperlink" Target="https://www2.gov.bc.ca/assets/gov/education/administration/resource-management/school-district-financial-reporting/lea-isc-sg/2024-25_first_nation_student_rates.pdf"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FE284EBD-CBB1-4A99-ABB1-E39FD7904359}" type="slidenum">
              <a:rPr lang="en-CA" smtClean="0"/>
              <a:pPr>
                <a:defRPr/>
              </a:pPr>
              <a:t>1</a:t>
            </a:fld>
            <a:endParaRPr lang="en-CA" dirty="0"/>
          </a:p>
        </p:txBody>
      </p:sp>
    </p:spTree>
    <p:extLst>
      <p:ext uri="{BB962C8B-B14F-4D97-AF65-F5344CB8AC3E}">
        <p14:creationId xmlns:p14="http://schemas.microsoft.com/office/powerpoint/2010/main" val="1660483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latin typeface="Arial" panose="020B0604020202020204" pitchFamily="34" charset="0"/>
                <a:cs typeface="Arial" panose="020B0604020202020204" pitchFamily="34" charset="0"/>
              </a:rPr>
              <a:t>ISC funds First Nation based on the FTE value(s) provided on the Nominal Roll</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latin typeface="Arial" panose="020B0604020202020204" pitchFamily="34" charset="0"/>
                <a:cs typeface="Arial" panose="020B0604020202020204" pitchFamily="34" charset="0"/>
              </a:rPr>
              <a:t>School district invoices the First Nations based on the FTE value shown on the 1701</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latin typeface="Arial" panose="020B0604020202020204" pitchFamily="34" charset="0"/>
                <a:cs typeface="Arial" panose="020B0604020202020204" pitchFamily="34" charset="0"/>
              </a:rPr>
              <a:t>When the two do not align, there is the potential for a billing difference</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aseline="0"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CA" dirty="0">
                <a:latin typeface="Arial" panose="020B0604020202020204" pitchFamily="34" charset="0"/>
                <a:cs typeface="Arial" panose="020B0604020202020204" pitchFamily="34" charset="0"/>
              </a:rPr>
              <a:t>Ensuring students are enrolled in the correct school district and that students are accurately identified would promote clarity around student enrollment for all parties, regardless of whether an LEA is in place.</a:t>
            </a: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10</a:t>
            </a:fld>
            <a:endParaRPr lang="en-CA" dirty="0"/>
          </a:p>
        </p:txBody>
      </p:sp>
    </p:spTree>
    <p:extLst>
      <p:ext uri="{BB962C8B-B14F-4D97-AF65-F5344CB8AC3E}">
        <p14:creationId xmlns:p14="http://schemas.microsoft.com/office/powerpoint/2010/main" val="2238139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dirty="0">
                <a:latin typeface="Arial" panose="020B0604020202020204" pitchFamily="34" charset="0"/>
                <a:cs typeface="Arial" panose="020B0604020202020204" pitchFamily="34" charset="0"/>
              </a:rPr>
              <a:t>This example uses the 2024-2025 First Nation Student Rate for SD39 Vancouver of $12,896.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dirty="0">
                <a:latin typeface="Arial" panose="020B0604020202020204" pitchFamily="34" charset="0"/>
                <a:cs typeface="Arial" panose="020B0604020202020204" pitchFamily="34" charset="0"/>
              </a:rPr>
              <a:t>The First Nation reports the student as 1.0 FTE on the Nominal Roll submitted to ISC, whereas the school district has reported the student as taking 1.25 FTE, the equivalent of two additional courses, on the 1701.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dirty="0">
                <a:latin typeface="Arial" panose="020B0604020202020204" pitchFamily="34" charset="0"/>
                <a:cs typeface="Arial" panose="020B0604020202020204" pitchFamily="34" charset="0"/>
              </a:rPr>
              <a:t>If the school district invoices the First Nation for 1.25 FTE, this amounts to a discrepancy of 0.25 FTE or $3,224.</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000" baseline="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dirty="0">
                <a:effectLst/>
                <a:highlight>
                  <a:srgbClr val="FFFF00"/>
                </a:highlight>
                <a:latin typeface="Arial" panose="020B0604020202020204" pitchFamily="34" charset="0"/>
                <a:ea typeface="Times New Roman" panose="02020603050405020304" pitchFamily="18" charset="0"/>
                <a:cs typeface="Arial" panose="020B0604020202020204" pitchFamily="34" charset="0"/>
              </a:rPr>
              <a:t>Understanding and agreement of the FTE value is an important topic during the Joint Verification discussion. </a:t>
            </a:r>
            <a:endParaRPr lang="en-US" sz="1000" baseline="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11</a:t>
            </a:fld>
            <a:endParaRPr lang="en-CA" dirty="0"/>
          </a:p>
        </p:txBody>
      </p:sp>
    </p:spTree>
    <p:extLst>
      <p:ext uri="{BB962C8B-B14F-4D97-AF65-F5344CB8AC3E}">
        <p14:creationId xmlns:p14="http://schemas.microsoft.com/office/powerpoint/2010/main" val="2116542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Segoe UI Semilight" panose="020B0402040204020203" pitchFamily="34" charset="0"/>
                <a:cs typeface="Segoe UI Semilight" panose="020B0402040204020203" pitchFamily="34" charset="0"/>
              </a:rPr>
              <a:t>This means that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Segoe UI Semilight" panose="020B0402040204020203" pitchFamily="34" charset="0"/>
                <a:cs typeface="Segoe UI Semilight" panose="020B0402040204020203" pitchFamily="34" charset="0"/>
              </a:rPr>
              <a:t>- the NR identified 293 students with 1.0 FTE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Segoe UI Semilight" panose="020B0402040204020203" pitchFamily="34" charset="0"/>
                <a:cs typeface="Segoe UI Semilight" panose="020B0402040204020203" pitchFamily="34" charset="0"/>
              </a:rPr>
              <a:t>- The 1701 identified 777 students with greater than 1.0 FTE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12</a:t>
            </a:fld>
            <a:endParaRPr lang="en-CA" dirty="0"/>
          </a:p>
        </p:txBody>
      </p:sp>
    </p:spTree>
    <p:extLst>
      <p:ext uri="{BB962C8B-B14F-4D97-AF65-F5344CB8AC3E}">
        <p14:creationId xmlns:p14="http://schemas.microsoft.com/office/powerpoint/2010/main" val="3824935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94698" y="4495800"/>
            <a:ext cx="6125805" cy="4876800"/>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050" dirty="0">
                <a:latin typeface="Arial" panose="020B0604020202020204" pitchFamily="34" charset="0"/>
                <a:cs typeface="Arial" panose="020B0604020202020204" pitchFamily="34" charset="0"/>
              </a:rPr>
              <a:t>Link to 1701 Instructions: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050" u="sng" dirty="0">
                <a:latin typeface="Arial" panose="020B0604020202020204" pitchFamily="34" charset="0"/>
                <a:cs typeface="Arial" panose="020B0604020202020204" pitchFamily="34" charset="0"/>
              </a:rPr>
              <a:t>https://www2.gov.bc.ca/assets/gov/education/administration/kindergarten-to-grade-12/data-collection/september/pi1701.pdf</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050" dirty="0">
              <a:latin typeface="Arial" panose="020B0604020202020204" pitchFamily="34" charset="0"/>
              <a:cs typeface="Arial" panose="020B0604020202020204" pitchFamily="34" charset="0"/>
            </a:endParaRPr>
          </a:p>
          <a:p>
            <a:r>
              <a:rPr lang="en-CA" sz="1050" dirty="0">
                <a:latin typeface="Arial" panose="020B0604020202020204" pitchFamily="34" charset="0"/>
                <a:cs typeface="Arial" panose="020B0604020202020204" pitchFamily="34" charset="0"/>
              </a:rPr>
              <a:t>What’s important?</a:t>
            </a:r>
          </a:p>
          <a:p>
            <a:pPr marL="742950" lvl="1" indent="-285750">
              <a:buFont typeface="Arial" panose="020B0604020202020204" pitchFamily="34" charset="0"/>
              <a:buChar char="•"/>
            </a:pPr>
            <a:r>
              <a:rPr lang="en-US" sz="1050" b="1" dirty="0">
                <a:latin typeface="Arial" panose="020B0604020202020204" pitchFamily="34" charset="0"/>
                <a:cs typeface="Arial" panose="020B0604020202020204" pitchFamily="34" charset="0"/>
              </a:rPr>
              <a:t>Legal Name, usual name, date of birth, school attending</a:t>
            </a:r>
          </a:p>
          <a:p>
            <a:pPr marL="742950" lvl="1" indent="-285750">
              <a:buFont typeface="Arial" panose="020B0604020202020204" pitchFamily="34" charset="0"/>
              <a:buChar char="•"/>
            </a:pPr>
            <a:r>
              <a:rPr lang="en-US" sz="1050" b="1" dirty="0">
                <a:latin typeface="Arial" panose="020B0604020202020204" pitchFamily="34" charset="0"/>
                <a:cs typeface="Arial" panose="020B0604020202020204" pitchFamily="34" charset="0"/>
              </a:rPr>
              <a:t>What is documented?</a:t>
            </a:r>
          </a:p>
          <a:p>
            <a:pPr marL="742950" lvl="1" indent="-285750">
              <a:buFont typeface="Arial" panose="020B0604020202020204" pitchFamily="34" charset="0"/>
              <a:buChar char="•"/>
            </a:pPr>
            <a:r>
              <a:rPr lang="en-US" sz="1050" dirty="0">
                <a:latin typeface="Arial" panose="020B0604020202020204" pitchFamily="34" charset="0"/>
                <a:cs typeface="Arial" panose="020B0604020202020204" pitchFamily="34" charset="0"/>
              </a:rPr>
              <a:t>Language program enrolment </a:t>
            </a:r>
          </a:p>
          <a:p>
            <a:pPr marL="742950" lvl="1" indent="-285750">
              <a:buFont typeface="Arial" panose="020B0604020202020204" pitchFamily="34" charset="0"/>
              <a:buChar char="•"/>
            </a:pPr>
            <a:r>
              <a:rPr lang="en-US" sz="1050" dirty="0">
                <a:latin typeface="Arial" panose="020B0604020202020204" pitchFamily="34" charset="0"/>
                <a:cs typeface="Arial" panose="020B0604020202020204" pitchFamily="34" charset="0"/>
              </a:rPr>
              <a:t>Indigenous Education program enrolment </a:t>
            </a:r>
          </a:p>
          <a:p>
            <a:pPr marL="742950" lvl="1" indent="-285750">
              <a:buFont typeface="Arial" panose="020B0604020202020204" pitchFamily="34" charset="0"/>
              <a:buChar char="•"/>
            </a:pPr>
            <a:r>
              <a:rPr lang="en-US" sz="1050" dirty="0">
                <a:latin typeface="Arial" panose="020B0604020202020204" pitchFamily="34" charset="0"/>
                <a:cs typeface="Arial" panose="020B0604020202020204" pitchFamily="34" charset="0"/>
              </a:rPr>
              <a:t>Inclusive Education category enrolment </a:t>
            </a:r>
          </a:p>
          <a:p>
            <a:pPr marL="742950" lvl="1" indent="-285750">
              <a:buFont typeface="Arial" panose="020B0604020202020204" pitchFamily="34" charset="0"/>
              <a:buChar char="•"/>
            </a:pPr>
            <a:r>
              <a:rPr lang="en-US" sz="1050" dirty="0">
                <a:latin typeface="Arial" panose="020B0604020202020204" pitchFamily="34" charset="0"/>
                <a:cs typeface="Arial" panose="020B0604020202020204" pitchFamily="34" charset="0"/>
              </a:rPr>
              <a:t>Number of courses for all students in the secondary grades, including adults</a:t>
            </a:r>
          </a:p>
          <a:p>
            <a:r>
              <a:rPr lang="en-US" sz="1050" dirty="0">
                <a:effectLst/>
                <a:latin typeface="Arial" panose="020B0604020202020204" pitchFamily="34" charset="0"/>
                <a:ea typeface="Calibri" panose="020F0502020204030204" pitchFamily="34" charset="0"/>
                <a:cs typeface="Arial" panose="020B0604020202020204" pitchFamily="34" charset="0"/>
              </a:rPr>
              <a:t>Funding Code 20 – detailed process. Students can be assigned the code 20 pre-JVP  (at the time of school registration – the student self identifies and lets the SD know that they are living on Reserve) – this helps for the JVP as the SD can run a report (the Echo report) for all of the code 20’s</a:t>
            </a:r>
          </a:p>
          <a:p>
            <a:r>
              <a:rPr lang="en-US" sz="1050" baseline="0" dirty="0">
                <a:latin typeface="Arial" panose="020B0604020202020204" pitchFamily="34" charset="0"/>
                <a:cs typeface="Arial" panose="020B0604020202020204" pitchFamily="34" charset="0"/>
              </a:rPr>
              <a:t>Information like the status number does not need to be shared with the school district.  </a:t>
            </a:r>
          </a:p>
          <a:p>
            <a:r>
              <a:rPr lang="en-US" sz="1050" baseline="0" dirty="0">
                <a:effectLst/>
                <a:latin typeface="Arial" panose="020B0604020202020204" pitchFamily="34" charset="0"/>
                <a:ea typeface="Calibri" panose="020F0502020204030204" pitchFamily="34" charset="0"/>
                <a:cs typeface="Arial" panose="020B0604020202020204" pitchFamily="34" charset="0"/>
              </a:rPr>
              <a:t>------------------------</a:t>
            </a:r>
          </a:p>
          <a:p>
            <a:r>
              <a:rPr lang="en-CA" sz="1050" u="none" dirty="0">
                <a:effectLst/>
                <a:latin typeface="Arial" panose="020B0604020202020204" pitchFamily="34" charset="0"/>
                <a:ea typeface="Calibri" panose="020F0502020204030204" pitchFamily="34" charset="0"/>
                <a:cs typeface="Arial" panose="020B0604020202020204" pitchFamily="34" charset="0"/>
              </a:rPr>
              <a:t>I</a:t>
            </a:r>
            <a:r>
              <a:rPr lang="en-CA" sz="1050" dirty="0">
                <a:effectLst/>
                <a:latin typeface="Arial" panose="020B0604020202020204" pitchFamily="34" charset="0"/>
                <a:ea typeface="Calibri" panose="020F0502020204030204" pitchFamily="34" charset="0"/>
                <a:cs typeface="Arial" panose="020B0604020202020204" pitchFamily="34" charset="0"/>
              </a:rPr>
              <a:t>t is not appropriate for school districts to request and </a:t>
            </a:r>
            <a:r>
              <a:rPr lang="en-CA" sz="1050" u="none" dirty="0">
                <a:effectLst/>
                <a:latin typeface="Arial" panose="020B0604020202020204" pitchFamily="34" charset="0"/>
                <a:ea typeface="Calibri" panose="020F0502020204030204" pitchFamily="34" charset="0"/>
                <a:cs typeface="Arial" panose="020B0604020202020204" pitchFamily="34" charset="0"/>
              </a:rPr>
              <a:t>maintain a student’s Indian Registration or Status number just like it would not be appropriate to collect or maintain students’ Social Insurance Numbers. Instead, it is recommended for First Nations and school districts to use other ways to identify a student, such as student name, legal name or alias, or date of birth.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050" kern="1200" dirty="0">
                <a:effectLst/>
                <a:latin typeface="Arial" panose="020B0604020202020204" pitchFamily="34" charset="0"/>
                <a:cs typeface="Arial" panose="020B0604020202020204" pitchFamily="34" charset="0"/>
              </a:rPr>
              <a:t>ISC</a:t>
            </a:r>
            <a:r>
              <a:rPr lang="en-US" sz="1050" kern="1200" baseline="0" dirty="0">
                <a:effectLst/>
                <a:latin typeface="Arial" panose="020B0604020202020204" pitchFamily="34" charset="0"/>
                <a:cs typeface="Arial" panose="020B0604020202020204" pitchFamily="34" charset="0"/>
              </a:rPr>
              <a:t> does not require </a:t>
            </a:r>
            <a:r>
              <a:rPr lang="en-US" sz="1050" kern="1200" dirty="0">
                <a:effectLst/>
                <a:latin typeface="Arial" panose="020B0604020202020204" pitchFamily="34" charset="0"/>
                <a:cs typeface="Arial" panose="020B0604020202020204" pitchFamily="34" charset="0"/>
              </a:rPr>
              <a:t>the First</a:t>
            </a:r>
            <a:r>
              <a:rPr lang="en-US" sz="1050" kern="1200" baseline="0" dirty="0">
                <a:effectLst/>
                <a:latin typeface="Arial" panose="020B0604020202020204" pitchFamily="34" charset="0"/>
                <a:cs typeface="Arial" panose="020B0604020202020204" pitchFamily="34" charset="0"/>
              </a:rPr>
              <a:t> Nation </a:t>
            </a:r>
            <a:r>
              <a:rPr lang="en-US" sz="1050" kern="1200" dirty="0">
                <a:effectLst/>
                <a:latin typeface="Arial" panose="020B0604020202020204" pitchFamily="34" charset="0"/>
                <a:cs typeface="Arial" panose="020B0604020202020204" pitchFamily="34" charset="0"/>
              </a:rPr>
              <a:t>nor the School District to provide information to ISC if</a:t>
            </a:r>
            <a:r>
              <a:rPr lang="en-US" sz="1050" kern="1200" baseline="0" dirty="0">
                <a:effectLst/>
                <a:latin typeface="Arial" panose="020B0604020202020204" pitchFamily="34" charset="0"/>
                <a:cs typeface="Arial" panose="020B0604020202020204" pitchFamily="34" charset="0"/>
              </a:rPr>
              <a:t> </a:t>
            </a:r>
            <a:r>
              <a:rPr lang="en-US" sz="1050" kern="1200" dirty="0">
                <a:effectLst/>
                <a:latin typeface="Arial" panose="020B0604020202020204" pitchFamily="34" charset="0"/>
                <a:cs typeface="Arial" panose="020B0604020202020204" pitchFamily="34" charset="0"/>
              </a:rPr>
              <a:t>there is a discrepancy. This</a:t>
            </a:r>
            <a:r>
              <a:rPr lang="en-US" sz="1050" kern="1200" baseline="0" dirty="0">
                <a:effectLst/>
                <a:latin typeface="Arial" panose="020B0604020202020204" pitchFamily="34" charset="0"/>
                <a:cs typeface="Arial" panose="020B0604020202020204" pitchFamily="34" charset="0"/>
              </a:rPr>
              <a:t> </a:t>
            </a:r>
            <a:r>
              <a:rPr lang="en-US" sz="1050" kern="1200" dirty="0">
                <a:effectLst/>
                <a:latin typeface="Arial" panose="020B0604020202020204" pitchFamily="34" charset="0"/>
                <a:cs typeface="Arial" panose="020B0604020202020204" pitchFamily="34" charset="0"/>
              </a:rPr>
              <a:t>should be addressed between</a:t>
            </a:r>
            <a:r>
              <a:rPr lang="en-US" sz="1050" kern="1200" baseline="0" dirty="0">
                <a:effectLst/>
                <a:latin typeface="Arial" panose="020B0604020202020204" pitchFamily="34" charset="0"/>
                <a:cs typeface="Arial" panose="020B0604020202020204" pitchFamily="34" charset="0"/>
              </a:rPr>
              <a:t> the First Nation and School District </a:t>
            </a:r>
            <a:r>
              <a:rPr lang="en-US" sz="1050" kern="1200" dirty="0">
                <a:effectLst/>
                <a:latin typeface="Arial" panose="020B0604020202020204" pitchFamily="34" charset="0"/>
                <a:cs typeface="Arial" panose="020B0604020202020204" pitchFamily="34" charset="0"/>
              </a:rPr>
              <a:t>before submitting the Joint</a:t>
            </a:r>
            <a:r>
              <a:rPr lang="en-US" sz="1050" kern="1200" baseline="0" dirty="0">
                <a:effectLst/>
                <a:latin typeface="Arial" panose="020B0604020202020204" pitchFamily="34" charset="0"/>
                <a:cs typeface="Arial" panose="020B0604020202020204" pitchFamily="34" charset="0"/>
              </a:rPr>
              <a:t> Verification</a:t>
            </a:r>
            <a:r>
              <a:rPr lang="en-US" sz="1050" kern="1200" dirty="0">
                <a:effectLst/>
                <a:latin typeface="Arial" panose="020B0604020202020204" pitchFamily="34" charset="0"/>
                <a:cs typeface="Arial" panose="020B0604020202020204" pitchFamily="34" charset="0"/>
              </a:rPr>
              <a:t> Form.</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050" dirty="0">
                <a:latin typeface="Arial" panose="020B0604020202020204" pitchFamily="34" charset="0"/>
                <a:cs typeface="Arial" panose="020B0604020202020204" pitchFamily="34" charset="0"/>
              </a:rPr>
              <a:t>It</a:t>
            </a:r>
            <a:r>
              <a:rPr lang="en-US" sz="1050" baseline="0" dirty="0">
                <a:latin typeface="Arial" panose="020B0604020202020204" pitchFamily="34" charset="0"/>
                <a:cs typeface="Arial" panose="020B0604020202020204" pitchFamily="34" charset="0"/>
              </a:rPr>
              <a:t> is currently not a requirement for First Nations or School Districts to submit the consolidated student list (which was agreed to by both parties) to ISC, as ISC recognizes that some First Nations may not want to submit their list of their students. However, </a:t>
            </a:r>
            <a:r>
              <a:rPr lang="en-US" sz="1050" kern="1200" baseline="0" dirty="0">
                <a:effectLst/>
                <a:latin typeface="Arial" panose="020B0604020202020204" pitchFamily="34" charset="0"/>
                <a:cs typeface="Arial" panose="020B0604020202020204" pitchFamily="34" charset="0"/>
              </a:rPr>
              <a:t>t</a:t>
            </a:r>
            <a:r>
              <a:rPr lang="en-US" sz="1050" kern="1200" dirty="0">
                <a:effectLst/>
                <a:latin typeface="Arial" panose="020B0604020202020204" pitchFamily="34" charset="0"/>
                <a:cs typeface="Arial" panose="020B0604020202020204" pitchFamily="34" charset="0"/>
              </a:rPr>
              <a:t>he school list may be required by ISC’s Compliance unit</a:t>
            </a:r>
            <a:r>
              <a:rPr lang="en-US" sz="1050" kern="1200" baseline="0" dirty="0">
                <a:effectLst/>
                <a:latin typeface="Arial" panose="020B0604020202020204" pitchFamily="34" charset="0"/>
                <a:cs typeface="Arial" panose="020B0604020202020204" pitchFamily="34" charset="0"/>
              </a:rPr>
              <a:t> d</a:t>
            </a:r>
            <a:r>
              <a:rPr lang="en-US" sz="1050" kern="1200" dirty="0">
                <a:effectLst/>
                <a:latin typeface="Arial" panose="020B0604020202020204" pitchFamily="34" charset="0"/>
                <a:cs typeface="Arial" panose="020B0604020202020204" pitchFamily="34" charset="0"/>
              </a:rPr>
              <a:t>uring the</a:t>
            </a:r>
            <a:r>
              <a:rPr lang="en-US" sz="1050" kern="1200" baseline="0" dirty="0">
                <a:effectLst/>
                <a:latin typeface="Arial" panose="020B0604020202020204" pitchFamily="34" charset="0"/>
                <a:cs typeface="Arial" panose="020B0604020202020204" pitchFamily="34" charset="0"/>
              </a:rPr>
              <a:t> </a:t>
            </a:r>
            <a:r>
              <a:rPr lang="en-US" sz="1050" kern="1200" dirty="0">
                <a:effectLst/>
                <a:latin typeface="Arial" panose="020B0604020202020204" pitchFamily="34" charset="0"/>
                <a:cs typeface="Arial" panose="020B0604020202020204" pitchFamily="34" charset="0"/>
              </a:rPr>
              <a:t>program review process.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000" baseline="0"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13</a:t>
            </a:fld>
            <a:endParaRPr lang="en-CA" dirty="0"/>
          </a:p>
        </p:txBody>
      </p:sp>
    </p:spTree>
    <p:extLst>
      <p:ext uri="{BB962C8B-B14F-4D97-AF65-F5344CB8AC3E}">
        <p14:creationId xmlns:p14="http://schemas.microsoft.com/office/powerpoint/2010/main" val="8388751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dirty="0">
                <a:latin typeface="Arial" panose="020B0604020202020204" pitchFamily="34" charset="0"/>
                <a:cs typeface="Arial" panose="020B0604020202020204" pitchFamily="34" charset="0"/>
              </a:rPr>
              <a:t>The FNSR is the funding amount provided: </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dirty="0">
                <a:latin typeface="Arial" panose="020B0604020202020204" pitchFamily="34" charset="0"/>
                <a:cs typeface="Arial" panose="020B0604020202020204" pitchFamily="34" charset="0"/>
              </a:rPr>
              <a:t>• By Canada to First Nations (with an LEA) or the Ministry of Education and Child Care (if there is no LEA or non-administered LEA) for students who are normally resident on reserve and attending a public school. </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dirty="0">
                <a:latin typeface="Arial" panose="020B0604020202020204" pitchFamily="34" charset="0"/>
                <a:cs typeface="Arial" panose="020B0604020202020204" pitchFamily="34" charset="0"/>
              </a:rPr>
              <a:t>• By Canada to First Nations for students who are normally resident on reserve and attending a non-First Nation independent school. </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dirty="0">
                <a:latin typeface="Arial" panose="020B0604020202020204" pitchFamily="34" charset="0"/>
                <a:cs typeface="Arial" panose="020B0604020202020204" pitchFamily="34" charset="0"/>
              </a:rPr>
              <a:t>• By BC to First Nations for students who are normally resident off reserve and attending a First Nations independent school (Reciprocal Tuition Agreement).</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baseline="0"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baseline="0" dirty="0">
                <a:latin typeface="Arial" panose="020B0604020202020204" pitchFamily="34" charset="0"/>
                <a:cs typeface="Arial" panose="020B0604020202020204" pitchFamily="34" charset="0"/>
              </a:rPr>
              <a:t>For more information on the First Nation Student Rate, please refer to the BC Ministry of Education and Child Care (ECC) website:</a:t>
            </a:r>
            <a:br>
              <a:rPr lang="en-US" sz="1200" baseline="0" dirty="0">
                <a:latin typeface="Arial" panose="020B0604020202020204" pitchFamily="34" charset="0"/>
                <a:cs typeface="Arial" panose="020B0604020202020204" pitchFamily="34" charset="0"/>
              </a:rPr>
            </a:br>
            <a:endParaRPr lang="en-US" sz="1200" baseline="0"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b="1" baseline="0" dirty="0">
                <a:latin typeface="Arial" panose="020B0604020202020204" pitchFamily="34" charset="0"/>
                <a:cs typeface="Arial" panose="020B0604020202020204" pitchFamily="34" charset="0"/>
              </a:rPr>
              <a:t>First Nation Student Rate 101:</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CA" sz="900" u="sng" kern="1200" dirty="0">
                <a:solidFill>
                  <a:schemeClr val="tx1"/>
                </a:solidFill>
                <a:effectLst/>
                <a:latin typeface="Arial" charset="0"/>
                <a:ea typeface="+mn-ea"/>
                <a:cs typeface="+mn-cs"/>
                <a:hlinkClick r:id="rId3"/>
              </a:rPr>
              <a:t>https://www2.gov.bc.ca/assets/gov/education/administration/resource-management/bctea/fnsr_101_-_2025.pdf</a:t>
            </a:r>
            <a:r>
              <a:rPr lang="en-CA" sz="900" kern="1200" dirty="0">
                <a:solidFill>
                  <a:schemeClr val="tx1"/>
                </a:solidFill>
                <a:effectLst/>
                <a:latin typeface="Arial" charset="0"/>
                <a:ea typeface="+mn-ea"/>
                <a:cs typeface="+mn-cs"/>
              </a:rPr>
              <a:t> </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CA" sz="900" b="1" kern="1200" baseline="0" dirty="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CA" sz="900" b="1" kern="1200" baseline="0" dirty="0">
                <a:solidFill>
                  <a:schemeClr val="tx1"/>
                </a:solidFill>
                <a:effectLst/>
                <a:latin typeface="Arial" charset="0"/>
                <a:ea typeface="+mn-ea"/>
                <a:cs typeface="+mn-cs"/>
              </a:rPr>
              <a:t>2024-2025 First Nation Student Rates:</a:t>
            </a:r>
            <a:endParaRPr lang="en-US" sz="1200" b="1" baseline="0"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dirty="0">
                <a:hlinkClick r:id="rId4" tooltip="https://www2.gov.bc.ca/assets/gov/education/administration/resource-management/school-district-financial-reporting/lea-isc-sg/2024-25_first_nation_student_rates.pdf"/>
              </a:rPr>
              <a:t>https://www2.gov.bc.ca/assets/gov/education/administration/resource-management/school-district-financial-reporting/lea-isc-sg/2024-25_first_nation_student_rates.pdf</a:t>
            </a:r>
            <a:endParaRPr lang="en-US" sz="1200" dirty="0"/>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b="1" baseline="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CA" sz="1200" u="none" strike="noStrike" baseline="0" dirty="0">
                <a:solidFill>
                  <a:srgbClr val="0563C1"/>
                </a:solidFill>
                <a:effectLst/>
                <a:latin typeface="Arial" panose="020B0604020202020204" pitchFamily="34" charset="0"/>
                <a:ea typeface="Calibri" panose="020F0502020204030204" pitchFamily="34" charset="0"/>
                <a:cs typeface="Arial" panose="020B0604020202020204" pitchFamily="34" charset="0"/>
              </a:rPr>
              <a:t>For more information: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CA" sz="900" u="sng" kern="1200" dirty="0">
                <a:solidFill>
                  <a:schemeClr val="tx1"/>
                </a:solidFill>
                <a:effectLst/>
                <a:latin typeface="Arial" charset="0"/>
                <a:ea typeface="+mn-ea"/>
                <a:cs typeface="+mn-cs"/>
                <a:hlinkClick r:id="rId5"/>
              </a:rPr>
              <a:t>https://www2.gov.bc.ca/gov/content/education-training/k-12/administration/financial-management/bctea</a:t>
            </a:r>
            <a:r>
              <a:rPr lang="en-CA" sz="900" kern="1200" dirty="0">
                <a:solidFill>
                  <a:schemeClr val="tx1"/>
                </a:solidFill>
                <a:effectLst/>
                <a:latin typeface="Arial" charset="0"/>
                <a:ea typeface="+mn-ea"/>
                <a:cs typeface="+mn-cs"/>
              </a:rPr>
              <a:t> </a:t>
            </a:r>
            <a:endParaRPr lang="en-CA" sz="900" dirty="0">
              <a:cs typeface="Times New Roman" panose="02020603050405020304" pitchFamily="18" charset="0"/>
            </a:endParaRP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trike="sngStrike"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14</a:t>
            </a:fld>
            <a:endParaRPr lang="en-CA" dirty="0"/>
          </a:p>
        </p:txBody>
      </p:sp>
    </p:spTree>
    <p:extLst>
      <p:ext uri="{BB962C8B-B14F-4D97-AF65-F5344CB8AC3E}">
        <p14:creationId xmlns:p14="http://schemas.microsoft.com/office/powerpoint/2010/main" val="983075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15</a:t>
            </a:fld>
            <a:endParaRPr lang="en-CA" dirty="0"/>
          </a:p>
        </p:txBody>
      </p:sp>
    </p:spTree>
    <p:extLst>
      <p:ext uri="{BB962C8B-B14F-4D97-AF65-F5344CB8AC3E}">
        <p14:creationId xmlns:p14="http://schemas.microsoft.com/office/powerpoint/2010/main" val="22137145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1E665-A762-B90C-A27F-956484583E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16B345-607B-36C0-BBF1-AFD05AB02F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C7751F-A58E-81EC-A128-30C97EB4BB81}"/>
              </a:ext>
            </a:extLst>
          </p:cNvPr>
          <p:cNvSpPr>
            <a:spLocks noGrp="1"/>
          </p:cNvSpPr>
          <p:nvPr>
            <p:ph type="body" idx="1"/>
          </p:nvPr>
        </p:nvSpPr>
        <p:spPr/>
        <p:txBody>
          <a:bodyPr/>
          <a:lstStyle/>
          <a:p>
            <a:endParaRPr lang="en-US" baseline="0" dirty="0"/>
          </a:p>
          <a:p>
            <a:endParaRPr lang="en-US" dirty="0"/>
          </a:p>
        </p:txBody>
      </p:sp>
      <p:sp>
        <p:nvSpPr>
          <p:cNvPr id="4" name="Slide Number Placeholder 3">
            <a:extLst>
              <a:ext uri="{FF2B5EF4-FFF2-40B4-BE49-F238E27FC236}">
                <a16:creationId xmlns:a16="http://schemas.microsoft.com/office/drawing/2014/main" id="{FFF486FD-1F1A-84D7-2C69-557982E5BBD0}"/>
              </a:ext>
            </a:extLst>
          </p:cNvPr>
          <p:cNvSpPr>
            <a:spLocks noGrp="1"/>
          </p:cNvSpPr>
          <p:nvPr>
            <p:ph type="sldNum" sz="quarter" idx="10"/>
          </p:nvPr>
        </p:nvSpPr>
        <p:spPr/>
        <p:txBody>
          <a:bodyPr/>
          <a:lstStyle/>
          <a:p>
            <a:pPr>
              <a:defRPr/>
            </a:pPr>
            <a:fld id="{FE284EBD-CBB1-4A99-ABB1-E39FD7904359}" type="slidenum">
              <a:rPr lang="en-CA" smtClean="0"/>
              <a:pPr>
                <a:defRPr/>
              </a:pPr>
              <a:t>16</a:t>
            </a:fld>
            <a:endParaRPr lang="en-CA" dirty="0"/>
          </a:p>
        </p:txBody>
      </p:sp>
    </p:spTree>
    <p:extLst>
      <p:ext uri="{BB962C8B-B14F-4D97-AF65-F5344CB8AC3E}">
        <p14:creationId xmlns:p14="http://schemas.microsoft.com/office/powerpoint/2010/main" val="2768718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2195" y="4495800"/>
            <a:ext cx="5850835" cy="4724400"/>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kern="1200" dirty="0">
                <a:solidFill>
                  <a:schemeClr val="tx1"/>
                </a:solidFill>
                <a:latin typeface="Arial" panose="020B0604020202020204" pitchFamily="34" charset="0"/>
                <a:ea typeface="+mn-ea"/>
                <a:cs typeface="Arial" panose="020B0604020202020204" pitchFamily="34" charset="0"/>
              </a:rPr>
              <a:t>Please have</a:t>
            </a:r>
            <a:r>
              <a:rPr lang="en-US" sz="1200" b="0" kern="1200" baseline="0" dirty="0">
                <a:solidFill>
                  <a:schemeClr val="tx1"/>
                </a:solidFill>
                <a:latin typeface="Arial" panose="020B0604020202020204" pitchFamily="34" charset="0"/>
                <a:ea typeface="+mn-ea"/>
                <a:cs typeface="Arial" panose="020B0604020202020204" pitchFamily="34" charset="0"/>
              </a:rPr>
              <a:t> details finalized by September 29, 2025.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kern="120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100" b="1" kern="1200" dirty="0">
                <a:solidFill>
                  <a:schemeClr val="tx1"/>
                </a:solidFill>
                <a:latin typeface="Arial" panose="020B0604020202020204" pitchFamily="34" charset="0"/>
                <a:ea typeface="+mn-ea"/>
                <a:cs typeface="Arial" panose="020B0604020202020204" pitchFamily="34" charset="0"/>
              </a:rPr>
              <a:t>September 29, 2025</a:t>
            </a:r>
            <a:r>
              <a:rPr lang="en-US" sz="1100" kern="1200" dirty="0">
                <a:solidFill>
                  <a:schemeClr val="tx1"/>
                </a:solidFill>
                <a:latin typeface="Arial" panose="020B0604020202020204" pitchFamily="34" charset="0"/>
                <a:ea typeface="+mn-ea"/>
                <a:cs typeface="Arial" panose="020B0604020202020204" pitchFamily="34" charset="0"/>
              </a:rPr>
              <a:t>: The Nominal Roll</a:t>
            </a:r>
            <a:r>
              <a:rPr lang="en-US" sz="1100" kern="1200" baseline="0" dirty="0">
                <a:solidFill>
                  <a:schemeClr val="tx1"/>
                </a:solidFill>
                <a:latin typeface="Arial" panose="020B0604020202020204" pitchFamily="34" charset="0"/>
                <a:ea typeface="+mn-ea"/>
                <a:cs typeface="Arial" panose="020B0604020202020204" pitchFamily="34" charset="0"/>
              </a:rPr>
              <a:t> only has one count and submission date, so it is important to ensure accuracy of data based on the count date. First Nations do not have a subsequent count date to adjust enrollment. If FTEs are inaccurate in the October submission, First Nations may not have sufficient funding.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100" b="1" kern="1200" baseline="0" dirty="0">
                <a:solidFill>
                  <a:schemeClr val="tx1"/>
                </a:solidFill>
                <a:latin typeface="Arial" panose="020B0604020202020204" pitchFamily="34" charset="0"/>
                <a:ea typeface="+mn-ea"/>
                <a:cs typeface="Arial" panose="020B0604020202020204" pitchFamily="34" charset="0"/>
              </a:rPr>
              <a:t>October 10, 2025</a:t>
            </a:r>
            <a:r>
              <a:rPr lang="en-US" sz="1100" kern="1200" baseline="0" dirty="0">
                <a:solidFill>
                  <a:schemeClr val="tx1"/>
                </a:solidFill>
                <a:latin typeface="Arial" panose="020B0604020202020204" pitchFamily="34" charset="0"/>
                <a:ea typeface="+mn-ea"/>
                <a:cs typeface="Arial" panose="020B0604020202020204" pitchFamily="34" charset="0"/>
              </a:rPr>
              <a:t>: Is the date the JVP discussion is expected to be completed by First Nations and School Districts.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100" dirty="0">
                <a:solidFill>
                  <a:schemeClr val="dk1"/>
                </a:solidFill>
                <a:effectLst/>
                <a:latin typeface="Arial" panose="020B0604020202020204" pitchFamily="34" charset="0"/>
                <a:ea typeface="+mn-ea"/>
                <a:cs typeface="Arial" panose="020B0604020202020204" pitchFamily="34" charset="0"/>
              </a:rPr>
              <a:t>1701 is the School</a:t>
            </a:r>
            <a:r>
              <a:rPr lang="en-CA" sz="1100" baseline="0" dirty="0">
                <a:solidFill>
                  <a:schemeClr val="dk1"/>
                </a:solidFill>
                <a:effectLst/>
                <a:latin typeface="Arial" panose="020B0604020202020204" pitchFamily="34" charset="0"/>
                <a:ea typeface="+mn-ea"/>
                <a:cs typeface="Arial" panose="020B0604020202020204" pitchFamily="34" charset="0"/>
              </a:rPr>
              <a:t> District’s</a:t>
            </a:r>
            <a:r>
              <a:rPr lang="en-CA" sz="1100" dirty="0">
                <a:solidFill>
                  <a:schemeClr val="dk1"/>
                </a:solidFill>
                <a:effectLst/>
                <a:latin typeface="Arial" panose="020B0604020202020204" pitchFamily="34" charset="0"/>
                <a:ea typeface="+mn-ea"/>
                <a:cs typeface="Arial" panose="020B0604020202020204" pitchFamily="34" charset="0"/>
              </a:rPr>
              <a:t> version of the Nominal Roll. </a:t>
            </a:r>
            <a:endParaRPr lang="en-CA" sz="1100" kern="1200" dirty="0">
              <a:solidFill>
                <a:schemeClr val="dk1"/>
              </a:solidFill>
              <a:effectLst/>
              <a:latin typeface="Arial" panose="020B0604020202020204" pitchFamily="34" charset="0"/>
              <a:ea typeface="+mn-ea"/>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sz="1100" kern="1200" dirty="0">
                <a:solidFill>
                  <a:schemeClr val="tx1"/>
                </a:solidFill>
                <a:effectLst/>
                <a:latin typeface="Arial" panose="020B0604020202020204" pitchFamily="34" charset="0"/>
                <a:ea typeface="+mn-ea"/>
                <a:cs typeface="Arial" panose="020B0604020202020204" pitchFamily="34" charset="0"/>
              </a:rPr>
              <a:t>1701 is due October 10 from the SD’s to the Ministry.</a:t>
            </a:r>
          </a:p>
          <a:p>
            <a:pPr marL="171450" lvl="0" indent="-171450">
              <a:buFont typeface="Arial" panose="020B0604020202020204" pitchFamily="34" charset="0"/>
              <a:buChar char="•"/>
            </a:pPr>
            <a:r>
              <a:rPr lang="en-CA" sz="1100" kern="1200" dirty="0">
                <a:solidFill>
                  <a:schemeClr val="tx1"/>
                </a:solidFill>
                <a:effectLst/>
                <a:latin typeface="Arial" panose="020B0604020202020204" pitchFamily="34" charset="0"/>
                <a:ea typeface="+mn-ea"/>
                <a:cs typeface="Arial" panose="020B0604020202020204" pitchFamily="34" charset="0"/>
              </a:rPr>
              <a:t>Nominal Roll is due October 15 from the FN’s to ISC.</a:t>
            </a:r>
          </a:p>
          <a:p>
            <a:pPr marL="171450" lvl="0" indent="-171450">
              <a:buFont typeface="Arial" panose="020B0604020202020204" pitchFamily="34" charset="0"/>
              <a:buChar char="•"/>
            </a:pPr>
            <a:endParaRPr lang="en-CA" sz="1100" kern="1200" dirty="0">
              <a:solidFill>
                <a:schemeClr val="tx1"/>
              </a:solidFill>
              <a:effectLst/>
              <a:latin typeface="Arial" panose="020B0604020202020204" pitchFamily="34" charset="0"/>
              <a:ea typeface="+mn-ea"/>
              <a:cs typeface="Arial" panose="020B0604020202020204" pitchFamily="34" charset="0"/>
            </a:endParaRPr>
          </a:p>
          <a:p>
            <a:pPr marL="0" lvl="0" indent="0">
              <a:buFont typeface="+mj-lt"/>
              <a:buNone/>
            </a:pPr>
            <a:r>
              <a:rPr lang="en-CA" sz="11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Do First Nations schools file a 1701 form for students? </a:t>
            </a:r>
            <a:r>
              <a:rPr lang="en-CA" sz="1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No. The 1701 form is what school districts submit to the BC Ministry of Education and Child Care. First Nations submit a Nominal Roll report to ISC. </a:t>
            </a:r>
            <a:r>
              <a:rPr lang="en-CA" sz="1100" u="none" dirty="0">
                <a:effectLst/>
                <a:latin typeface="Arial" panose="020B0604020202020204" pitchFamily="34" charset="0"/>
                <a:ea typeface="Calibri" panose="020F0502020204030204" pitchFamily="34" charset="0"/>
                <a:cs typeface="Arial" panose="020B0604020202020204" pitchFamily="34" charset="0"/>
              </a:rPr>
              <a:t>Unless First Nations schools are seeking reciprocal tuition payments, First Nations do not have to be concerned about submitting information to the Ministry of Education and Child Care.</a:t>
            </a:r>
          </a:p>
          <a:p>
            <a:pPr lvl="0"/>
            <a:endParaRPr lang="en-CA" sz="1100" b="1" kern="1200" dirty="0">
              <a:solidFill>
                <a:schemeClr val="tx1"/>
              </a:solidFill>
              <a:effectLst/>
              <a:latin typeface="Arial" panose="020B0604020202020204" pitchFamily="34" charset="0"/>
              <a:ea typeface="+mn-ea"/>
              <a:cs typeface="Arial" panose="020B0604020202020204" pitchFamily="34" charset="0"/>
            </a:endParaRPr>
          </a:p>
          <a:p>
            <a:pPr lvl="0"/>
            <a:r>
              <a:rPr lang="en-CA" sz="1100" b="1" kern="1200" dirty="0">
                <a:solidFill>
                  <a:schemeClr val="tx1"/>
                </a:solidFill>
                <a:effectLst/>
                <a:latin typeface="Arial" panose="020B0604020202020204" pitchFamily="34" charset="0"/>
                <a:ea typeface="+mn-ea"/>
                <a:cs typeface="Arial" panose="020B0604020202020204" pitchFamily="34" charset="0"/>
              </a:rPr>
              <a:t>What happens when this deadline is missed?</a:t>
            </a:r>
            <a:r>
              <a:rPr lang="en-CA" sz="1100" b="1" kern="1200" baseline="0" dirty="0">
                <a:solidFill>
                  <a:schemeClr val="tx1"/>
                </a:solidFill>
                <a:effectLst/>
                <a:latin typeface="Arial" panose="020B0604020202020204" pitchFamily="34" charset="0"/>
                <a:ea typeface="+mn-ea"/>
                <a:cs typeface="Arial" panose="020B0604020202020204" pitchFamily="34" charset="0"/>
              </a:rPr>
              <a:t> </a:t>
            </a:r>
            <a:r>
              <a:rPr lang="en-CA" sz="1100" dirty="0">
                <a:effectLst/>
                <a:latin typeface="Arial" panose="020B0604020202020204" pitchFamily="34" charset="0"/>
                <a:ea typeface="Calibri" panose="020F0502020204030204" pitchFamily="34" charset="0"/>
                <a:cs typeface="Arial" panose="020B0604020202020204" pitchFamily="34" charset="0"/>
              </a:rPr>
              <a:t>It is both the responsibility of the First Nation and school district to ensure that timely communication methods are used to meet required deadlines from both BC’s Ministry of Education and Child Care, and ISC. The Joint Verification Process is important </a:t>
            </a:r>
            <a:r>
              <a:rPr lang="en-US" sz="1100" dirty="0">
                <a:effectLst/>
                <a:latin typeface="Arial" panose="020B0604020202020204" pitchFamily="34" charset="0"/>
                <a:ea typeface="Calibri" panose="020F0502020204030204" pitchFamily="34" charset="0"/>
                <a:cs typeface="Arial" panose="020B0604020202020204" pitchFamily="34" charset="0"/>
              </a:rPr>
              <a:t>as this helps ensure that First Nations receive accurate allocations of Federal funding based on Nominal Roll and for school districts to be paid appropriately.</a:t>
            </a:r>
            <a:endParaRPr lang="en-CA" sz="1100" dirty="0">
              <a:effectLst/>
              <a:latin typeface="Arial" panose="020B0604020202020204" pitchFamily="34" charset="0"/>
              <a:ea typeface="Calibri" panose="020F0502020204030204" pitchFamily="34" charset="0"/>
              <a:cs typeface="Arial" panose="020B0604020202020204" pitchFamily="34" charset="0"/>
            </a:endParaRPr>
          </a:p>
          <a:p>
            <a:pPr marL="457200"/>
            <a:r>
              <a:rPr lang="en-US" sz="1100" dirty="0">
                <a:effectLst/>
                <a:latin typeface="Arial" panose="020B0604020202020204" pitchFamily="34" charset="0"/>
                <a:ea typeface="Calibri" panose="020F0502020204030204" pitchFamily="34" charset="0"/>
                <a:cs typeface="Arial" panose="020B0604020202020204" pitchFamily="34" charset="0"/>
              </a:rPr>
              <a:t> </a:t>
            </a:r>
            <a:endParaRPr lang="en-CA" sz="1100" dirty="0">
              <a:effectLst/>
              <a:latin typeface="Arial" panose="020B0604020202020204" pitchFamily="34" charset="0"/>
              <a:ea typeface="Calibri" panose="020F0502020204030204" pitchFamily="34" charset="0"/>
              <a:cs typeface="Arial" panose="020B0604020202020204" pitchFamily="34" charset="0"/>
            </a:endParaRPr>
          </a:p>
          <a:p>
            <a:r>
              <a:rPr lang="en-US" sz="1100" dirty="0">
                <a:effectLst/>
                <a:latin typeface="Arial" panose="020B0604020202020204" pitchFamily="34" charset="0"/>
                <a:ea typeface="Calibri" panose="020F0502020204030204" pitchFamily="34" charset="0"/>
                <a:cs typeface="Arial" panose="020B0604020202020204" pitchFamily="34" charset="0"/>
              </a:rPr>
              <a:t>A strategy may be to go through your local Indigenous Education Council representative to connect within the school district for sign off. </a:t>
            </a:r>
            <a:r>
              <a:rPr lang="en-CA" sz="1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Should you have trouble making contact with your school district, ISC, BC’s Ministry of Education and Child Care, and FNESC can try to assist</a:t>
            </a:r>
            <a:r>
              <a:rPr lang="en-CA"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en-CA" sz="1600" kern="1200" dirty="0">
              <a:solidFill>
                <a:schemeClr val="tx1"/>
              </a:solidFill>
              <a:effectLst/>
              <a:latin typeface="Arial" panose="020B0604020202020204" pitchFamily="34" charset="0"/>
              <a:ea typeface="+mn-ea"/>
              <a:cs typeface="Arial" panose="020B0604020202020204" pitchFamily="34" charset="0"/>
            </a:endParaRPr>
          </a:p>
          <a:p>
            <a:endParaRPr lang="en-US" sz="1100"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solidFill>
                  <a:prstClr val="black"/>
                </a:solidFill>
              </a:rPr>
              <a:pPr>
                <a:defRPr/>
              </a:pPr>
              <a:t>17</a:t>
            </a:fld>
            <a:endParaRPr lang="en-CA" dirty="0">
              <a:solidFill>
                <a:prstClr val="black"/>
              </a:solidFill>
            </a:endParaRPr>
          </a:p>
        </p:txBody>
      </p:sp>
    </p:spTree>
    <p:extLst>
      <p:ext uri="{BB962C8B-B14F-4D97-AF65-F5344CB8AC3E}">
        <p14:creationId xmlns:p14="http://schemas.microsoft.com/office/powerpoint/2010/main" val="8585324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2182" y="4475517"/>
            <a:ext cx="5850835" cy="4954233"/>
          </a:xfrm>
        </p:spPr>
        <p:txBody>
          <a:bodyPr/>
          <a:lstStyle/>
          <a:p>
            <a:r>
              <a:rPr lang="en-US" sz="1000" b="1" dirty="0"/>
              <a:t>September 29, 2025 – Nominal Roll</a:t>
            </a:r>
            <a:r>
              <a:rPr lang="en-US" sz="1000" b="1" baseline="0" dirty="0"/>
              <a:t> Count Date </a:t>
            </a:r>
          </a:p>
          <a:p>
            <a:r>
              <a:rPr lang="en-US" sz="1000" b="0" baseline="0" dirty="0"/>
              <a:t>By this date, First Nations should have an idea of where students are attending to prepare for Nominal Roll submission. </a:t>
            </a:r>
          </a:p>
          <a:p>
            <a:r>
              <a:rPr lang="en-US" sz="1000" b="1" baseline="0" dirty="0"/>
              <a:t>October 10, 2025 – Joint Verification Due Date </a:t>
            </a:r>
          </a:p>
          <a:p>
            <a:r>
              <a:rPr lang="en-US" sz="1000" kern="1200" dirty="0">
                <a:solidFill>
                  <a:schemeClr val="tx1"/>
                </a:solidFill>
                <a:effectLst/>
                <a:latin typeface="Arial" charset="0"/>
                <a:ea typeface="+mn-ea"/>
                <a:cs typeface="+mn-cs"/>
              </a:rPr>
              <a:t>The goal of the Joint Verification Process is for First Nations and school districts to discuss and agree on which students will be included on the Nominal Roll. Both will adjust their lists accordingly. </a:t>
            </a:r>
            <a:r>
              <a:rPr lang="en-CA" sz="1000" kern="1200" dirty="0">
                <a:solidFill>
                  <a:schemeClr val="tx1"/>
                </a:solidFill>
                <a:effectLst/>
                <a:latin typeface="Arial" charset="0"/>
                <a:ea typeface="+mn-ea"/>
                <a:cs typeface="+mn-cs"/>
              </a:rPr>
              <a:t>As First Nations are likely most knowledgeable about where their students are attending school, First Nations should initiate contact with all relevant school districts, including those that are out of their geographic area if they have students ordinarily resident on reserve attending school in that district. However, school districts are encouraged to reach out to their local</a:t>
            </a:r>
            <a:r>
              <a:rPr lang="en-CA" sz="1000" kern="1200" baseline="0" dirty="0">
                <a:solidFill>
                  <a:schemeClr val="tx1"/>
                </a:solidFill>
                <a:effectLst/>
                <a:latin typeface="Arial" charset="0"/>
                <a:ea typeface="+mn-ea"/>
                <a:cs typeface="+mn-cs"/>
              </a:rPr>
              <a:t> First Nation as well. </a:t>
            </a:r>
            <a:r>
              <a:rPr lang="en-US" sz="1000" kern="1200" dirty="0">
                <a:solidFill>
                  <a:schemeClr val="tx1"/>
                </a:solidFill>
                <a:effectLst/>
                <a:latin typeface="Arial" charset="0"/>
                <a:ea typeface="+mn-ea"/>
                <a:cs typeface="+mn-cs"/>
              </a:rPr>
              <a:t>A scanned copy of a signed document confirming joint verification of Nominal Roll must be included with Nominal Roll submission under the “Supporting Documentation” section of the report</a:t>
            </a:r>
            <a:r>
              <a:rPr lang="en-US" sz="1000" kern="1200" baseline="0" dirty="0">
                <a:solidFill>
                  <a:schemeClr val="tx1"/>
                </a:solidFill>
                <a:effectLst/>
                <a:latin typeface="Arial" charset="0"/>
                <a:ea typeface="+mn-ea"/>
                <a:cs typeface="+mn-cs"/>
              </a:rPr>
              <a:t>. </a:t>
            </a:r>
          </a:p>
          <a:p>
            <a:r>
              <a:rPr lang="en-US" sz="1000" b="1" kern="1200" baseline="0" dirty="0">
                <a:solidFill>
                  <a:schemeClr val="tx1"/>
                </a:solidFill>
                <a:effectLst/>
                <a:latin typeface="Arial" charset="0"/>
                <a:ea typeface="+mn-ea"/>
                <a:cs typeface="+mn-cs"/>
              </a:rPr>
              <a:t>It is important for First Nations to plan for the Joint Verification Process in advance, as the process may involve reaching out to School Districts and/or parent(s) to confirm student information. First Nations are invited to attend the upcoming In-person Nominal Roll and Joint Verification Process Workshop and JVP webinars in September for more information.</a:t>
            </a:r>
          </a:p>
          <a:p>
            <a:r>
              <a:rPr lang="en-US" sz="1000" b="0" baseline="0" dirty="0"/>
              <a:t>In ISC’s Nominal Roll Instructions, </a:t>
            </a:r>
          </a:p>
          <a:p>
            <a:pPr marL="171450" lvl="0" indent="-171450">
              <a:buFont typeface="Arial" panose="020B0604020202020204" pitchFamily="34" charset="0"/>
              <a:buChar char="•"/>
            </a:pPr>
            <a:r>
              <a:rPr lang="en-US" sz="1000" kern="1200" dirty="0">
                <a:solidFill>
                  <a:schemeClr val="tx1"/>
                </a:solidFill>
                <a:effectLst/>
                <a:latin typeface="Arial" charset="0"/>
                <a:ea typeface="+mn-ea"/>
                <a:cs typeface="+mn-cs"/>
              </a:rPr>
              <a:t>See </a:t>
            </a:r>
            <a:r>
              <a:rPr lang="en-US" sz="1000" i="1" kern="1200" dirty="0">
                <a:solidFill>
                  <a:schemeClr val="tx1"/>
                </a:solidFill>
                <a:effectLst/>
                <a:latin typeface="Arial" charset="0"/>
                <a:ea typeface="+mn-ea"/>
                <a:cs typeface="+mn-cs"/>
              </a:rPr>
              <a:t>Appendix 1</a:t>
            </a:r>
            <a:r>
              <a:rPr lang="en-US" sz="1000" kern="1200" dirty="0">
                <a:solidFill>
                  <a:schemeClr val="tx1"/>
                </a:solidFill>
                <a:effectLst/>
                <a:latin typeface="Arial" charset="0"/>
                <a:ea typeface="+mn-ea"/>
                <a:cs typeface="+mn-cs"/>
              </a:rPr>
              <a:t> for more information about the Joint Verification Process and a sample approval form.</a:t>
            </a:r>
          </a:p>
          <a:p>
            <a:pPr marL="171450" lvl="0" indent="-171450">
              <a:buFont typeface="Arial" panose="020B0604020202020204" pitchFamily="34" charset="0"/>
              <a:buChar char="•"/>
            </a:pPr>
            <a:r>
              <a:rPr lang="en-US" sz="1000" kern="1200" dirty="0">
                <a:solidFill>
                  <a:schemeClr val="tx1"/>
                </a:solidFill>
                <a:effectLst/>
                <a:latin typeface="Arial" charset="0"/>
                <a:ea typeface="+mn-ea"/>
                <a:cs typeface="+mn-cs"/>
              </a:rPr>
              <a:t>See </a:t>
            </a:r>
            <a:r>
              <a:rPr lang="en-US" sz="1000" i="1" kern="1200" dirty="0">
                <a:solidFill>
                  <a:schemeClr val="tx1"/>
                </a:solidFill>
                <a:effectLst/>
                <a:latin typeface="Arial" charset="0"/>
                <a:ea typeface="+mn-ea"/>
                <a:cs typeface="+mn-cs"/>
              </a:rPr>
              <a:t>Appendix 2</a:t>
            </a:r>
            <a:r>
              <a:rPr lang="en-US" sz="1000" kern="1200" dirty="0">
                <a:solidFill>
                  <a:schemeClr val="tx1"/>
                </a:solidFill>
                <a:effectLst/>
                <a:latin typeface="Arial" charset="0"/>
                <a:ea typeface="+mn-ea"/>
                <a:cs typeface="+mn-cs"/>
              </a:rPr>
              <a:t> for a complete contact list of school district representatives to initiate this process.</a:t>
            </a:r>
          </a:p>
          <a:p>
            <a:r>
              <a:rPr lang="en-US" sz="1000" b="1" baseline="0" dirty="0"/>
              <a:t>October 15, 2025 – Nominal Roll Due Date </a:t>
            </a:r>
          </a:p>
          <a:p>
            <a:r>
              <a:rPr lang="en-US" sz="1000" b="0" baseline="0" dirty="0"/>
              <a:t>Nominal Roll submission with signed document confirming Joint Verification is due to Indigenous Services Canada. </a:t>
            </a:r>
          </a:p>
        </p:txBody>
      </p:sp>
      <p:sp>
        <p:nvSpPr>
          <p:cNvPr id="4" name="Slide Number Placeholder 3"/>
          <p:cNvSpPr>
            <a:spLocks noGrp="1"/>
          </p:cNvSpPr>
          <p:nvPr>
            <p:ph type="sldNum" sz="quarter" idx="5"/>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18</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167956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kern="1200" dirty="0">
                <a:solidFill>
                  <a:schemeClr val="tx1"/>
                </a:solidFill>
                <a:effectLst/>
                <a:latin typeface="Arial" charset="0"/>
                <a:ea typeface="+mn-ea"/>
                <a:cs typeface="+mn-cs"/>
              </a:rPr>
              <a:t>Please refer to the </a:t>
            </a:r>
            <a:r>
              <a:rPr lang="en-CA" sz="1200" b="1" kern="1200" dirty="0">
                <a:solidFill>
                  <a:schemeClr val="tx1"/>
                </a:solidFill>
                <a:effectLst/>
                <a:latin typeface="Arial" charset="0"/>
                <a:ea typeface="+mn-ea"/>
                <a:cs typeface="+mn-cs"/>
              </a:rPr>
              <a:t>K-12 – Nominal Roll Support Tool On/off Reserve (Appendix 6)</a:t>
            </a:r>
            <a:r>
              <a:rPr lang="en-CA" sz="1200" kern="1200" dirty="0">
                <a:solidFill>
                  <a:schemeClr val="tx1"/>
                </a:solidFill>
                <a:effectLst/>
                <a:latin typeface="Arial" charset="0"/>
                <a:ea typeface="+mn-ea"/>
                <a:cs typeface="+mn-cs"/>
              </a:rPr>
              <a:t> in </a:t>
            </a:r>
            <a:r>
              <a:rPr lang="en-CA" sz="1200" kern="1200" baseline="0" dirty="0">
                <a:solidFill>
                  <a:schemeClr val="tx1"/>
                </a:solidFill>
                <a:effectLst/>
                <a:latin typeface="Arial" charset="0"/>
                <a:ea typeface="+mn-ea"/>
                <a:cs typeface="+mn-cs"/>
              </a:rPr>
              <a:t>ISC’s Nominal Roll Instructions </a:t>
            </a:r>
            <a:r>
              <a:rPr lang="en-CA" sz="1200" kern="1200" dirty="0">
                <a:solidFill>
                  <a:schemeClr val="tx1"/>
                </a:solidFill>
                <a:effectLst/>
                <a:latin typeface="Arial" charset="0"/>
                <a:ea typeface="+mn-ea"/>
                <a:cs typeface="+mn-cs"/>
              </a:rPr>
              <a:t>for assistance in determining the student eligibility for the Nominal Roll.</a:t>
            </a:r>
            <a:endParaRPr lang="en-US" dirty="0"/>
          </a:p>
          <a:p>
            <a:endParaRPr lang="en-CA" sz="1200" kern="1200" baseline="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19</a:t>
            </a:fld>
            <a:endParaRPr lang="en-CA" dirty="0"/>
          </a:p>
        </p:txBody>
      </p:sp>
    </p:spTree>
    <p:extLst>
      <p:ext uri="{BB962C8B-B14F-4D97-AF65-F5344CB8AC3E}">
        <p14:creationId xmlns:p14="http://schemas.microsoft.com/office/powerpoint/2010/main" val="3391080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FE284EBD-CBB1-4A99-ABB1-E39FD7904359}" type="slidenum">
              <a:rPr lang="en-CA" smtClean="0"/>
              <a:pPr>
                <a:defRPr/>
              </a:pPr>
              <a:t>2</a:t>
            </a:fld>
            <a:endParaRPr lang="en-CA" dirty="0"/>
          </a:p>
        </p:txBody>
      </p:sp>
    </p:spTree>
    <p:extLst>
      <p:ext uri="{BB962C8B-B14F-4D97-AF65-F5344CB8AC3E}">
        <p14:creationId xmlns:p14="http://schemas.microsoft.com/office/powerpoint/2010/main" val="245239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2195" y="4561242"/>
            <a:ext cx="5850835" cy="4557940"/>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000" kern="1200" dirty="0">
                <a:solidFill>
                  <a:schemeClr val="tx1"/>
                </a:solidFill>
                <a:effectLst/>
                <a:latin typeface="Arial" panose="020B0604020202020204" pitchFamily="34" charset="0"/>
                <a:cs typeface="Arial" panose="020B0604020202020204" pitchFamily="34" charset="0"/>
              </a:rPr>
              <a:t>Please refer to the </a:t>
            </a:r>
            <a:r>
              <a:rPr lang="en-CA" sz="1000" b="1" kern="1200" dirty="0">
                <a:solidFill>
                  <a:schemeClr val="tx1"/>
                </a:solidFill>
                <a:effectLst/>
                <a:latin typeface="Arial" panose="020B0604020202020204" pitchFamily="34" charset="0"/>
                <a:cs typeface="Arial" panose="020B0604020202020204" pitchFamily="34" charset="0"/>
              </a:rPr>
              <a:t>K-12 – Nominal Roll Support Tool On/off Reserve (Appendix 6)</a:t>
            </a:r>
            <a:r>
              <a:rPr lang="en-CA" sz="1000" kern="1200" baseline="0" dirty="0">
                <a:solidFill>
                  <a:schemeClr val="tx1"/>
                </a:solidFill>
                <a:effectLst/>
                <a:latin typeface="Arial" panose="020B0604020202020204" pitchFamily="34" charset="0"/>
                <a:cs typeface="Arial" panose="020B0604020202020204" pitchFamily="34" charset="0"/>
              </a:rPr>
              <a:t> in ISC’s Nominal Roll Instructions</a:t>
            </a:r>
            <a:r>
              <a:rPr lang="en-CA" sz="1000" kern="1200" dirty="0">
                <a:solidFill>
                  <a:schemeClr val="tx1"/>
                </a:solidFill>
                <a:effectLst/>
                <a:latin typeface="Arial" panose="020B0604020202020204" pitchFamily="34" charset="0"/>
                <a:cs typeface="Arial" panose="020B0604020202020204" pitchFamily="34" charset="0"/>
              </a:rPr>
              <a:t> for assistance with eligibility of students.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000" kern="1200" dirty="0">
                <a:solidFill>
                  <a:schemeClr val="tx1"/>
                </a:solidFill>
                <a:effectLst/>
                <a:latin typeface="Arial" panose="020B0604020202020204" pitchFamily="34" charset="0"/>
                <a:cs typeface="Arial" panose="020B0604020202020204" pitchFamily="34" charset="0"/>
              </a:rPr>
              <a:t>Tips: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dirty="0">
                <a:latin typeface="Arial" panose="020B0604020202020204" pitchFamily="34" charset="0"/>
                <a:cs typeface="Arial" panose="020B0604020202020204" pitchFamily="34" charset="0"/>
              </a:rPr>
              <a:t>It is a best practice to use a list of enrolled students for comparison. As students may use an alias opposed to</a:t>
            </a:r>
            <a:r>
              <a:rPr lang="en-US" sz="1000" baseline="0" dirty="0">
                <a:latin typeface="Arial" panose="020B0604020202020204" pitchFamily="34" charset="0"/>
                <a:cs typeface="Arial" panose="020B0604020202020204" pitchFamily="34" charset="0"/>
              </a:rPr>
              <a:t> their legal name, in addition to the list of enrolled students, it may be helpful to have another identifying piece of information available when both parties have a conversation to ensure the same student is being discussed.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sz="1000" kern="1200" dirty="0">
                <a:solidFill>
                  <a:schemeClr val="tx1"/>
                </a:solidFill>
                <a:effectLst/>
                <a:latin typeface="Arial" panose="020B0604020202020204" pitchFamily="34" charset="0"/>
                <a:cs typeface="Arial" panose="020B0604020202020204" pitchFamily="34" charset="0"/>
              </a:rPr>
              <a:t>Each party is encouraged to provide a printed list of students for comparison:</a:t>
            </a:r>
          </a:p>
          <a:p>
            <a:pPr marL="5143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sz="1000" kern="1200" dirty="0">
                <a:solidFill>
                  <a:schemeClr val="tx1"/>
                </a:solidFill>
                <a:effectLst/>
                <a:latin typeface="Arial" panose="020B0604020202020204" pitchFamily="34" charset="0"/>
                <a:cs typeface="Arial" panose="020B0604020202020204" pitchFamily="34" charset="0"/>
              </a:rPr>
              <a:t>As a starting point, the First Nation can generate the Operational report 004 from EIS containing their Nominal Roll data using last year’s student data and ensure it is updated with student enrollment information for the current school year prior the meeting for students in the particular school district. </a:t>
            </a:r>
            <a:r>
              <a:rPr lang="en-US" sz="1000" i="0" kern="1200" baseline="0" dirty="0">
                <a:solidFill>
                  <a:schemeClr val="dk1"/>
                </a:solidFill>
                <a:effectLst/>
                <a:latin typeface="Arial" charset="0"/>
                <a:ea typeface="+mn-ea"/>
                <a:cs typeface="Arial" panose="020B0604020202020204" pitchFamily="34" charset="0"/>
              </a:rPr>
              <a:t>Note: First Nations will need to update this data to ensure it reflects student enrollment in the current school year prior to meeting with school district(s). </a:t>
            </a:r>
            <a:endParaRPr lang="en-CA" sz="1000" kern="1200" dirty="0">
              <a:solidFill>
                <a:schemeClr val="tx1"/>
              </a:solidFill>
              <a:effectLst/>
              <a:latin typeface="Arial" panose="020B0604020202020204" pitchFamily="34" charset="0"/>
              <a:cs typeface="Arial" panose="020B0604020202020204" pitchFamily="34" charset="0"/>
            </a:endParaRPr>
          </a:p>
          <a:p>
            <a:pPr marL="5143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sz="1000" kern="1200" dirty="0">
                <a:solidFill>
                  <a:schemeClr val="tx1"/>
                </a:solidFill>
                <a:effectLst/>
                <a:latin typeface="Arial" panose="020B0604020202020204" pitchFamily="34" charset="0"/>
                <a:cs typeface="Arial" panose="020B0604020202020204" pitchFamily="34" charset="0"/>
              </a:rPr>
              <a:t>School districts may bring an extract from MyEdBC from the school district that includes students they believe to be ordinarily resident on reserve with the particular First Nation. For example, a student list including students’ First and Last Name/Date of Birth/Grade/School Name, etc. </a:t>
            </a:r>
            <a:r>
              <a:rPr lang="en-US" sz="1000" kern="1200" dirty="0">
                <a:solidFill>
                  <a:schemeClr val="tx1"/>
                </a:solidFill>
                <a:effectLst/>
                <a:latin typeface="Arial" panose="020B0604020202020204" pitchFamily="34" charset="0"/>
                <a:cs typeface="Arial" panose="020B0604020202020204" pitchFamily="34" charset="0"/>
              </a:rPr>
              <a:t>The amount of information provided to each party could vary depending on what is needed to verify the same student is being discussed or to confirm a student is ordinarily resident on reserve.</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000" kern="1200" dirty="0">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000" kern="1200" dirty="0">
                <a:solidFill>
                  <a:schemeClr val="tx1"/>
                </a:solidFill>
                <a:effectLst/>
                <a:latin typeface="Arial" panose="020B0604020202020204" pitchFamily="34" charset="0"/>
                <a:cs typeface="Arial" panose="020B0604020202020204" pitchFamily="34" charset="0"/>
              </a:rPr>
              <a:t>Reminders:</a:t>
            </a:r>
            <a:endParaRPr lang="en-US" sz="1000" baseline="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baseline="0" dirty="0">
                <a:latin typeface="Arial" panose="020B0604020202020204" pitchFamily="34" charset="0"/>
                <a:cs typeface="Arial" panose="020B0604020202020204" pitchFamily="34" charset="0"/>
              </a:rPr>
              <a:t>It is up to the First Nation to decide who to include on Nominal Roll and not the school district. </a:t>
            </a:r>
            <a:endParaRPr lang="en-US" sz="1000" kern="1200" baseline="0" dirty="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kern="1200" baseline="0" dirty="0">
                <a:solidFill>
                  <a:schemeClr val="tx1"/>
                </a:solidFill>
                <a:latin typeface="Arial" panose="020B0604020202020204" pitchFamily="34" charset="0"/>
                <a:cs typeface="Arial" panose="020B0604020202020204" pitchFamily="34" charset="0"/>
              </a:rPr>
              <a:t>You do not need to submit a joint verification form for each school. </a:t>
            </a:r>
          </a:p>
          <a:p>
            <a:pPr marL="171450" indent="-171450">
              <a:buFont typeface="Arial" panose="020B0604020202020204" pitchFamily="34" charset="0"/>
              <a:buChar char="•"/>
            </a:pPr>
            <a:r>
              <a:rPr lang="en-US" sz="1000" kern="1200" baseline="0" dirty="0">
                <a:solidFill>
                  <a:schemeClr val="tx1"/>
                </a:solidFill>
                <a:latin typeface="Arial" panose="020B0604020202020204" pitchFamily="34" charset="0"/>
                <a:cs typeface="Arial" panose="020B0604020202020204" pitchFamily="34" charset="0"/>
              </a:rPr>
              <a:t>It is done per school district. It is the responsibility of your First Nation to initiate contact with all relevant school districts, including those that are outside your geographic area. Though, school districts are encouraged to reach out to their local First Nation(s). </a:t>
            </a:r>
          </a:p>
          <a:p>
            <a:r>
              <a:rPr lang="en-US" sz="1000" kern="1200" baseline="0" dirty="0">
                <a:solidFill>
                  <a:schemeClr val="tx1"/>
                </a:solidFill>
                <a:latin typeface="Arial" panose="020B0604020202020204" pitchFamily="34" charset="0"/>
                <a:cs typeface="Arial" panose="020B0604020202020204" pitchFamily="34" charset="0"/>
              </a:rPr>
              <a:t>The school district will support your First Nation to ensure on-reserve students attending public schools are on Nominal Roll. </a:t>
            </a:r>
          </a:p>
          <a:p>
            <a:r>
              <a:rPr lang="en-US" sz="1000" kern="1200" baseline="0" dirty="0">
                <a:solidFill>
                  <a:schemeClr val="tx1"/>
                </a:solidFill>
                <a:latin typeface="Arial" panose="020B0604020202020204" pitchFamily="34" charset="0"/>
                <a:cs typeface="Arial" panose="020B0604020202020204" pitchFamily="34" charset="0"/>
              </a:rPr>
              <a:t>Once respective parties’ lists are verified and the joint verification form is signed between both parties, the First Nation will submit the signed joint verification form on or before October 15 with their Nominal Roll submission to ISC.</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000" dirty="0">
                <a:effectLst/>
                <a:latin typeface="Arial" panose="020B0604020202020204" pitchFamily="34" charset="0"/>
                <a:ea typeface="Calibri" panose="020F0502020204030204" pitchFamily="34" charset="0"/>
                <a:cs typeface="Arial" panose="020B0604020202020204" pitchFamily="34" charset="0"/>
              </a:rPr>
              <a:t>Note: For Nominal Roll purposes, if the First Nation has a student who attends multiple schools, the First Nation would select the school where the student attends the majority of the time. </a:t>
            </a:r>
            <a:endParaRPr lang="en-CA" sz="1000" dirty="0">
              <a:effectLst/>
              <a:latin typeface="Arial" panose="020B0604020202020204" pitchFamily="34" charset="0"/>
              <a:ea typeface="Calibri" panose="020F050202020403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endParaRPr lang="en-CA" sz="1200" kern="1200" baseline="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20</a:t>
            </a:fld>
            <a:endParaRPr lang="en-CA" dirty="0"/>
          </a:p>
        </p:txBody>
      </p:sp>
    </p:spTree>
    <p:extLst>
      <p:ext uri="{BB962C8B-B14F-4D97-AF65-F5344CB8AC3E}">
        <p14:creationId xmlns:p14="http://schemas.microsoft.com/office/powerpoint/2010/main" val="1976502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E441D6-0A56-1AB9-49EA-FDC1B23A56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C0D48E-3B70-4275-0F21-56A3AF9695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3BFE84-7C26-B271-6402-EA09480C42C9}"/>
              </a:ext>
            </a:extLst>
          </p:cNvPr>
          <p:cNvSpPr>
            <a:spLocks noGrp="1"/>
          </p:cNvSpPr>
          <p:nvPr>
            <p:ph type="body" idx="1"/>
          </p:nvPr>
        </p:nvSpPr>
        <p:spPr>
          <a:xfrm>
            <a:off x="732195" y="4561242"/>
            <a:ext cx="5850835" cy="4557940"/>
          </a:xfrm>
        </p:spPr>
        <p:txBody>
          <a:bodyPr/>
          <a:lstStyle/>
          <a:p>
            <a:endParaRPr lang="en-US" sz="1000" dirty="0">
              <a:latin typeface="Arial" panose="020B0604020202020204" pitchFamily="34" charset="0"/>
              <a:cs typeface="Arial" panose="020B0604020202020204" pitchFamily="34" charset="0"/>
            </a:endParaRPr>
          </a:p>
          <a:p>
            <a:endParaRPr lang="en-CA" sz="1200" kern="1200" baseline="0" dirty="0">
              <a:solidFill>
                <a:schemeClr val="tx1"/>
              </a:solidFill>
              <a:latin typeface="Arial" charset="0"/>
              <a:ea typeface="+mn-ea"/>
              <a:cs typeface="+mn-cs"/>
            </a:endParaRPr>
          </a:p>
        </p:txBody>
      </p:sp>
      <p:sp>
        <p:nvSpPr>
          <p:cNvPr id="4" name="Slide Number Placeholder 3">
            <a:extLst>
              <a:ext uri="{FF2B5EF4-FFF2-40B4-BE49-F238E27FC236}">
                <a16:creationId xmlns:a16="http://schemas.microsoft.com/office/drawing/2014/main" id="{0767A98E-0F55-68DB-BAA0-74ADC16C19FD}"/>
              </a:ext>
            </a:extLst>
          </p:cNvPr>
          <p:cNvSpPr>
            <a:spLocks noGrp="1"/>
          </p:cNvSpPr>
          <p:nvPr>
            <p:ph type="sldNum" sz="quarter" idx="10"/>
          </p:nvPr>
        </p:nvSpPr>
        <p:spPr/>
        <p:txBody>
          <a:bodyPr/>
          <a:lstStyle/>
          <a:p>
            <a:pPr>
              <a:defRPr/>
            </a:pPr>
            <a:fld id="{FE284EBD-CBB1-4A99-ABB1-E39FD7904359}" type="slidenum">
              <a:rPr lang="en-CA" smtClean="0"/>
              <a:pPr>
                <a:defRPr/>
              </a:pPr>
              <a:t>21</a:t>
            </a:fld>
            <a:endParaRPr lang="en-CA" dirty="0"/>
          </a:p>
        </p:txBody>
      </p:sp>
    </p:spTree>
    <p:extLst>
      <p:ext uri="{BB962C8B-B14F-4D97-AF65-F5344CB8AC3E}">
        <p14:creationId xmlns:p14="http://schemas.microsoft.com/office/powerpoint/2010/main" val="4646937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8DF5C5-06A3-BCCF-D4EF-27D08BF96D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FBC0DF-90F1-E719-0C51-C0514A489F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2A1AB4-E523-CCC6-EF94-C048CEA69B2E}"/>
              </a:ext>
            </a:extLst>
          </p:cNvPr>
          <p:cNvSpPr>
            <a:spLocks noGrp="1"/>
          </p:cNvSpPr>
          <p:nvPr>
            <p:ph type="body" idx="1"/>
          </p:nvPr>
        </p:nvSpPr>
        <p:spPr>
          <a:xfrm>
            <a:off x="732195" y="4561242"/>
            <a:ext cx="5850835" cy="4557940"/>
          </a:xfrm>
        </p:spPr>
        <p:txBody>
          <a:bodyPr/>
          <a:lstStyle/>
          <a:p>
            <a:endParaRPr lang="en-US" sz="1000" dirty="0">
              <a:latin typeface="Arial" panose="020B0604020202020204" pitchFamily="34" charset="0"/>
              <a:cs typeface="Arial" panose="020B0604020202020204" pitchFamily="34" charset="0"/>
            </a:endParaRPr>
          </a:p>
          <a:p>
            <a:endParaRPr lang="en-CA" sz="1200" kern="1200" baseline="0" dirty="0">
              <a:solidFill>
                <a:schemeClr val="tx1"/>
              </a:solidFill>
              <a:latin typeface="Arial" charset="0"/>
              <a:ea typeface="+mn-ea"/>
              <a:cs typeface="+mn-cs"/>
            </a:endParaRPr>
          </a:p>
        </p:txBody>
      </p:sp>
      <p:sp>
        <p:nvSpPr>
          <p:cNvPr id="4" name="Slide Number Placeholder 3">
            <a:extLst>
              <a:ext uri="{FF2B5EF4-FFF2-40B4-BE49-F238E27FC236}">
                <a16:creationId xmlns:a16="http://schemas.microsoft.com/office/drawing/2014/main" id="{25326BBF-BDBE-3EB1-89E7-5530251231EA}"/>
              </a:ext>
            </a:extLst>
          </p:cNvPr>
          <p:cNvSpPr>
            <a:spLocks noGrp="1"/>
          </p:cNvSpPr>
          <p:nvPr>
            <p:ph type="sldNum" sz="quarter" idx="10"/>
          </p:nvPr>
        </p:nvSpPr>
        <p:spPr/>
        <p:txBody>
          <a:bodyPr/>
          <a:lstStyle/>
          <a:p>
            <a:pPr>
              <a:defRPr/>
            </a:pPr>
            <a:fld id="{FE284EBD-CBB1-4A99-ABB1-E39FD7904359}" type="slidenum">
              <a:rPr lang="en-CA" smtClean="0"/>
              <a:pPr>
                <a:defRPr/>
              </a:pPr>
              <a:t>22</a:t>
            </a:fld>
            <a:endParaRPr lang="en-CA" dirty="0"/>
          </a:p>
        </p:txBody>
      </p:sp>
    </p:spTree>
    <p:extLst>
      <p:ext uri="{BB962C8B-B14F-4D97-AF65-F5344CB8AC3E}">
        <p14:creationId xmlns:p14="http://schemas.microsoft.com/office/powerpoint/2010/main" val="961273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latin typeface="Arial" panose="020B0604020202020204" pitchFamily="34" charset="0"/>
                <a:ea typeface="Times New Roman" panose="02020603050405020304" pitchFamily="18" charset="0"/>
                <a:cs typeface="Arial" panose="020B0604020202020204" pitchFamily="34" charset="0"/>
              </a:rPr>
              <a:t>If there is not a match between the Nominal Roll and the 1701, other funding may not be accurate, for example, extracurricular transportation.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latin typeface="Arial" panose="020B0604020202020204" pitchFamily="34" charset="0"/>
                <a:cs typeface="Arial" panose="020B0604020202020204" pitchFamily="34" charset="0"/>
              </a:rPr>
              <a:t>Changes must be made prior to submission on either the Nominal Roll or the 1701.</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aseline="0" dirty="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aseline="0" dirty="0">
                <a:latin typeface="Arial" panose="020B0604020202020204" pitchFamily="34" charset="0"/>
                <a:cs typeface="Arial" panose="020B0604020202020204" pitchFamily="34" charset="0"/>
              </a:rPr>
              <a:t>If changes occur after the signed JVP form has been submitted:</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sz="1200" baseline="0" dirty="0">
                <a:latin typeface="Arial" panose="020B0604020202020204" pitchFamily="34" charset="0"/>
                <a:cs typeface="Arial" panose="020B0604020202020204" pitchFamily="34" charset="0"/>
              </a:rPr>
              <a:t>Education is not impacted</a:t>
            </a:r>
          </a:p>
          <a:p>
            <a:pPr marL="171450" marR="0" indent="-171450" algn="l" defTabSz="914400" rtl="0" eaLnBrk="0" fontAlgn="base" latinLnBrk="0" hangingPunct="0">
              <a:lnSpc>
                <a:spcPct val="100000"/>
              </a:lnSpc>
              <a:spcBef>
                <a:spcPct val="30000"/>
              </a:spcBef>
              <a:spcAft>
                <a:spcPct val="0"/>
              </a:spcAft>
              <a:buClrTx/>
              <a:buSzTx/>
              <a:buFontTx/>
              <a:buChar char="-"/>
              <a:tabLst/>
              <a:defRPr/>
            </a:pPr>
            <a:r>
              <a:rPr lang="en-US" sz="1200" baseline="0" dirty="0">
                <a:latin typeface="Arial" panose="020B0604020202020204" pitchFamily="34" charset="0"/>
                <a:cs typeface="Arial" panose="020B0604020202020204" pitchFamily="34" charset="0"/>
              </a:rPr>
              <a:t>If the school district changes, the funding informed by the JVP does not change for the whole year. </a:t>
            </a:r>
          </a:p>
          <a:p>
            <a:pPr marL="171450" marR="0" indent="-171450" algn="l" defTabSz="914400" rtl="0" eaLnBrk="0" fontAlgn="base" latinLnBrk="0" hangingPunct="0">
              <a:lnSpc>
                <a:spcPct val="100000"/>
              </a:lnSpc>
              <a:spcBef>
                <a:spcPct val="30000"/>
              </a:spcBef>
              <a:spcAft>
                <a:spcPct val="0"/>
              </a:spcAft>
              <a:buClrTx/>
              <a:buSzTx/>
              <a:buFontTx/>
              <a:buChar char="-"/>
              <a:tabLst/>
              <a:defRPr/>
            </a:pPr>
            <a:r>
              <a:rPr lang="en-US" sz="1200" baseline="0" dirty="0">
                <a:latin typeface="Arial" panose="020B0604020202020204" pitchFamily="34" charset="0"/>
                <a:cs typeface="Arial" panose="020B0604020202020204" pitchFamily="34" charset="0"/>
              </a:rPr>
              <a:t>The Ministry does not make funding adjustments when a student transfers to a school out of a district after the count date. </a:t>
            </a:r>
          </a:p>
          <a:p>
            <a:endParaRPr lang="en-US" sz="1200" baseline="0" dirty="0">
              <a:latin typeface="Arial" panose="020B0604020202020204" pitchFamily="34" charset="0"/>
              <a:cs typeface="Arial" panose="020B0604020202020204" pitchFamily="34" charset="0"/>
            </a:endParaRPr>
          </a:p>
          <a:p>
            <a:r>
              <a:rPr lang="en-US" sz="1200" baseline="0" dirty="0">
                <a:latin typeface="Arial" panose="020B0604020202020204" pitchFamily="34" charset="0"/>
                <a:cs typeface="Arial" panose="020B0604020202020204" pitchFamily="34" charset="0"/>
              </a:rPr>
              <a:t>Within ISC’s EIS system, for students identified as First Nation, the use of the Given Name and Surname as it is recorded in their status card or birth certificate is recommended. Use the field "Alias" to capture the student’s preferred name and have the school district update their records when possible.</a:t>
            </a:r>
            <a:endParaRPr lang="en-CA" sz="1200" b="0" kern="0" baseline="0" dirty="0">
              <a:solidFill>
                <a:sysClr val="windowText" lastClr="000000"/>
              </a:solidFill>
              <a:latin typeface="Arial" panose="020B0604020202020204" pitchFamily="34" charset="0"/>
              <a:ea typeface="Tahoma" panose="020B060403050404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aseline="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23</a:t>
            </a:fld>
            <a:endParaRPr lang="en-CA" dirty="0"/>
          </a:p>
        </p:txBody>
      </p:sp>
    </p:spTree>
    <p:extLst>
      <p:ext uri="{BB962C8B-B14F-4D97-AF65-F5344CB8AC3E}">
        <p14:creationId xmlns:p14="http://schemas.microsoft.com/office/powerpoint/2010/main" val="838875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school district may also bring an “extract of MYEDBC with funding code 20” or “First Nation Student enrollment list” to the JVP discussion with First Nations</a:t>
            </a:r>
            <a:r>
              <a:rPr lang="en-CA" sz="1200" kern="1200" baseline="0" dirty="0">
                <a:solidFill>
                  <a:schemeClr val="tx1"/>
                </a:solidFill>
                <a:latin typeface="Arial" charset="0"/>
                <a:ea typeface="+mn-ea"/>
                <a:cs typeface="+mn-cs"/>
              </a:rPr>
              <a:t>.</a:t>
            </a: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24</a:t>
            </a:fld>
            <a:endParaRPr lang="en-CA" dirty="0"/>
          </a:p>
        </p:txBody>
      </p:sp>
    </p:spTree>
    <p:extLst>
      <p:ext uri="{BB962C8B-B14F-4D97-AF65-F5344CB8AC3E}">
        <p14:creationId xmlns:p14="http://schemas.microsoft.com/office/powerpoint/2010/main" val="40946770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2195" y="4561241"/>
            <a:ext cx="5850835" cy="4782783"/>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i="0" dirty="0">
                <a:effectLst/>
                <a:latin typeface="Arial" panose="020B0604020202020204" pitchFamily="34" charset="0"/>
                <a:ea typeface="Calibri" panose="020F0502020204030204" pitchFamily="34" charset="0"/>
                <a:cs typeface="Arial" panose="020B0604020202020204" pitchFamily="34" charset="0"/>
              </a:rPr>
              <a:t>The joint verification sign-off template form is </a:t>
            </a:r>
            <a:r>
              <a:rPr lang="en-CA" sz="1200" b="0" i="0" kern="1200" dirty="0">
                <a:solidFill>
                  <a:schemeClr val="tx1"/>
                </a:solidFill>
                <a:effectLst/>
                <a:latin typeface="Arial" panose="020B0604020202020204" pitchFamily="34" charset="0"/>
                <a:ea typeface="+mn-ea"/>
                <a:cs typeface="Arial" panose="020B0604020202020204" pitchFamily="34" charset="0"/>
              </a:rPr>
              <a:t>an </a:t>
            </a:r>
            <a:r>
              <a:rPr lang="en-CA" sz="1200" b="0" i="0" u="sng" kern="1200" dirty="0">
                <a:solidFill>
                  <a:schemeClr val="tx1"/>
                </a:solidFill>
                <a:effectLst/>
                <a:latin typeface="Arial" panose="020B0604020202020204" pitchFamily="34" charset="0"/>
                <a:ea typeface="+mn-ea"/>
                <a:cs typeface="Arial" panose="020B0604020202020204" pitchFamily="34" charset="0"/>
              </a:rPr>
              <a:t>example</a:t>
            </a:r>
            <a:r>
              <a:rPr lang="en-CA" sz="1200" b="0" i="0" kern="1200" dirty="0">
                <a:solidFill>
                  <a:schemeClr val="tx1"/>
                </a:solidFill>
                <a:effectLst/>
                <a:latin typeface="Arial" panose="020B0604020202020204" pitchFamily="34" charset="0"/>
                <a:ea typeface="+mn-ea"/>
                <a:cs typeface="Arial" panose="020B0604020202020204" pitchFamily="34" charset="0"/>
              </a:rPr>
              <a:t> of wording you may like to use in your jointly signed document.</a:t>
            </a:r>
            <a:r>
              <a:rPr lang="en-CA" sz="1200" b="0" i="0" kern="1200" baseline="0" dirty="0">
                <a:solidFill>
                  <a:schemeClr val="tx1"/>
                </a:solidFill>
                <a:effectLst/>
                <a:latin typeface="Arial" panose="020B0604020202020204" pitchFamily="34" charset="0"/>
                <a:ea typeface="+mn-ea"/>
                <a:cs typeface="Arial" panose="020B0604020202020204" pitchFamily="34" charset="0"/>
              </a:rPr>
              <a:t> </a:t>
            </a:r>
            <a:r>
              <a:rPr lang="en-US" sz="1200" i="0" dirty="0">
                <a:effectLst/>
                <a:latin typeface="Arial" panose="020B0604020202020204" pitchFamily="34" charset="0"/>
                <a:ea typeface="Calibri" panose="020F0502020204030204" pitchFamily="34" charset="0"/>
                <a:cs typeface="Arial" panose="020B0604020202020204" pitchFamily="34" charset="0"/>
              </a:rPr>
              <a:t>It is located within the ISC Nominal Roll Instructions in</a:t>
            </a:r>
            <a:r>
              <a:rPr lang="en-US" sz="1200" i="0" baseline="0" dirty="0">
                <a:effectLst/>
                <a:latin typeface="Arial" panose="020B0604020202020204" pitchFamily="34" charset="0"/>
                <a:ea typeface="Calibri" panose="020F0502020204030204" pitchFamily="34" charset="0"/>
                <a:cs typeface="Arial" panose="020B0604020202020204" pitchFamily="34" charset="0"/>
              </a:rPr>
              <a:t> Appendix 2</a:t>
            </a:r>
            <a:r>
              <a:rPr lang="en-US" sz="1200" i="0" dirty="0">
                <a:effectLst/>
                <a:latin typeface="Arial" panose="020B0604020202020204" pitchFamily="34" charset="0"/>
                <a:ea typeface="Calibri" panose="020F0502020204030204" pitchFamily="34" charset="0"/>
                <a:cs typeface="Arial" panose="020B0604020202020204" pitchFamily="34" charset="0"/>
              </a:rPr>
              <a:t>. You can also email ISC BC Education at </a:t>
            </a:r>
            <a:r>
              <a:rPr lang="en-US" sz="1200" i="0" u="sng" dirty="0">
                <a:solidFill>
                  <a:srgbClr val="0563C1"/>
                </a:solidFill>
                <a:effectLst/>
                <a:latin typeface="Arial" panose="020B0604020202020204" pitchFamily="34" charset="0"/>
                <a:ea typeface="Calibri" panose="020F0502020204030204" pitchFamily="34" charset="0"/>
                <a:cs typeface="Arial" panose="020B0604020202020204" pitchFamily="34" charset="0"/>
              </a:rPr>
              <a:t>bceducation@sac-isc.gc.ca</a:t>
            </a:r>
            <a:r>
              <a:rPr lang="en-US" sz="1200" i="0" u="none" dirty="0">
                <a:solidFill>
                  <a:srgbClr val="0563C1"/>
                </a:solidFill>
                <a:effectLst/>
                <a:latin typeface="Arial" panose="020B0604020202020204" pitchFamily="34" charset="0"/>
                <a:ea typeface="Calibri" panose="020F0502020204030204" pitchFamily="34" charset="0"/>
                <a:cs typeface="Arial" panose="020B0604020202020204" pitchFamily="34" charset="0"/>
              </a:rPr>
              <a:t> </a:t>
            </a:r>
            <a:r>
              <a:rPr lang="en-US" sz="1200" i="0" dirty="0">
                <a:effectLst/>
                <a:latin typeface="Arial" panose="020B0604020202020204" pitchFamily="34" charset="0"/>
                <a:ea typeface="Calibri" panose="020F0502020204030204" pitchFamily="34" charset="0"/>
                <a:cs typeface="Arial" panose="020B0604020202020204" pitchFamily="34" charset="0"/>
              </a:rPr>
              <a:t>for a copy.</a:t>
            </a:r>
            <a:endParaRPr lang="en-CA" sz="1200" i="0" dirty="0">
              <a:effectLst/>
              <a:latin typeface="Arial" panose="020B0604020202020204" pitchFamily="34" charset="0"/>
              <a:ea typeface="Calibri" panose="020F0502020204030204" pitchFamily="34" charset="0"/>
              <a:cs typeface="Arial" panose="020B0604020202020204" pitchFamily="34" charset="0"/>
            </a:endParaRPr>
          </a:p>
          <a:p>
            <a:r>
              <a:rPr lang="en-US" sz="1200" dirty="0">
                <a:effectLst/>
                <a:latin typeface="Arial" panose="020B0604020202020204" pitchFamily="34" charset="0"/>
                <a:ea typeface="Calibri" panose="020F0502020204030204" pitchFamily="34" charset="0"/>
                <a:cs typeface="Arial" panose="020B0604020202020204" pitchFamily="34" charset="0"/>
              </a:rPr>
              <a:t> </a:t>
            </a:r>
            <a:endParaRPr lang="en-CA" sz="1200" dirty="0">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i="0" baseline="0" dirty="0">
                <a:effectLst/>
                <a:latin typeface="Arial" panose="020B0604020202020204" pitchFamily="34" charset="0"/>
                <a:ea typeface="+mn-ea"/>
                <a:cs typeface="Arial" panose="020B0604020202020204" pitchFamily="34" charset="0"/>
              </a:rPr>
              <a:t>Please note the signed form should be included with your First Nation’s Nominal Roll submission to ISC, along with new or revised LEA(s) if applicable.  </a:t>
            </a:r>
          </a:p>
          <a:p>
            <a:endParaRPr lang="en-US" sz="1200" i="0" kern="1200" dirty="0">
              <a:solidFill>
                <a:schemeClr val="tx1"/>
              </a:solidFill>
              <a:effectLst/>
              <a:latin typeface="Arial" panose="020B0604020202020204" pitchFamily="34" charset="0"/>
              <a:ea typeface="+mn-ea"/>
              <a:cs typeface="Arial" panose="020B0604020202020204" pitchFamily="34" charset="0"/>
            </a:endParaRPr>
          </a:p>
          <a:p>
            <a:r>
              <a:rPr lang="en-CA" sz="1200" b="1" i="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Who is required to sign for the school district?</a:t>
            </a:r>
            <a:endParaRPr lang="en-US" sz="1200" i="0" kern="1200" dirty="0">
              <a:solidFill>
                <a:schemeClr val="tx1"/>
              </a:solidFill>
              <a:effectLst/>
              <a:latin typeface="Arial" panose="020B0604020202020204" pitchFamily="34" charset="0"/>
              <a:ea typeface="+mn-ea"/>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i="0" baseline="0" dirty="0">
                <a:latin typeface="Arial" panose="020B0604020202020204" pitchFamily="34" charset="0"/>
                <a:cs typeface="Arial" panose="020B0604020202020204" pitchFamily="34" charset="0"/>
              </a:rPr>
              <a:t>In general, the Secretary Treasurer is required to sign the Joint Verification document, but may choose to delegate this responsibility.</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i="0" baseline="0" dirty="0">
                <a:latin typeface="Arial" panose="020B0604020202020204" pitchFamily="34" charset="0"/>
                <a:cs typeface="Arial" panose="020B0604020202020204" pitchFamily="34" charset="0"/>
              </a:rPr>
              <a:t>Recognizing that school district education representatives and First Nation education coordinators work closely on the Nominal Roll verification, there is the option to have a school district education representative additionally sign to verify students included on the Nominal Roll. </a:t>
            </a:r>
          </a:p>
          <a:p>
            <a:pPr marL="0" lvl="0" indent="0">
              <a:buFont typeface="+mj-lt"/>
              <a:buNone/>
            </a:pPr>
            <a:r>
              <a:rPr lang="en-CA" sz="1200" b="1" i="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Who is required to sign for FN? The person completing the Nominal Roll or an elected Council member or band manager? Or would any of the above mentioned signatures work? </a:t>
            </a:r>
          </a:p>
          <a:p>
            <a:pPr marL="171450" lvl="0" indent="-171450">
              <a:buFont typeface="Arial" panose="020B0604020202020204" pitchFamily="34" charset="0"/>
              <a:buChar char="•"/>
            </a:pPr>
            <a:r>
              <a:rPr lang="en-CA" sz="1200" i="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ISC does not have any specific requirements. As the roles may differ between bands, it could be those delegated at the First Nations level who has authority to sign-off on an education-related matter. In some cases, this could be the Chief and Council. </a:t>
            </a:r>
            <a:endParaRPr lang="en-US" sz="1200" baseline="0" dirty="0">
              <a:latin typeface="Arial" panose="020B0604020202020204" pitchFamily="34" charset="0"/>
              <a:cs typeface="Arial" panose="020B0604020202020204" pitchFamily="34" charset="0"/>
            </a:endParaRPr>
          </a:p>
          <a:p>
            <a:endParaRPr lang="en-US" sz="1200" baseline="0" dirty="0"/>
          </a:p>
          <a:p>
            <a:endParaRPr lang="en-US" sz="1200" baseline="0" dirty="0"/>
          </a:p>
          <a:p>
            <a:endParaRPr lang="en-US" sz="1200" baseline="0" dirty="0"/>
          </a:p>
          <a:p>
            <a:endParaRPr lang="en-US" sz="1200" baseline="0" dirty="0"/>
          </a:p>
          <a:p>
            <a:endParaRPr lang="en-US" sz="1100" baseline="0"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solidFill>
                  <a:prstClr val="black"/>
                </a:solidFill>
              </a:rPr>
              <a:pPr>
                <a:defRPr/>
              </a:pPr>
              <a:t>25</a:t>
            </a:fld>
            <a:endParaRPr lang="en-CA" dirty="0">
              <a:solidFill>
                <a:prstClr val="black"/>
              </a:solidFill>
            </a:endParaRPr>
          </a:p>
        </p:txBody>
      </p:sp>
    </p:spTree>
    <p:extLst>
      <p:ext uri="{BB962C8B-B14F-4D97-AF65-F5344CB8AC3E}">
        <p14:creationId xmlns:p14="http://schemas.microsoft.com/office/powerpoint/2010/main" val="933881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r>
              <a:rPr lang="en-US" sz="1800" dirty="0">
                <a:effectLst/>
                <a:latin typeface="Arial" panose="020B060402020202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26</a:t>
            </a:fld>
            <a:endParaRPr lang="en-CA" dirty="0"/>
          </a:p>
        </p:txBody>
      </p:sp>
    </p:spTree>
    <p:extLst>
      <p:ext uri="{BB962C8B-B14F-4D97-AF65-F5344CB8AC3E}">
        <p14:creationId xmlns:p14="http://schemas.microsoft.com/office/powerpoint/2010/main" val="9132251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911964-4C18-D280-1B88-6492CDA63B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64D638-1EC1-2016-FF28-49F0BD3AF8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8AE8C4-63FC-CEEE-B5CF-FF7A060BA835}"/>
              </a:ext>
            </a:extLst>
          </p:cNvPr>
          <p:cNvSpPr>
            <a:spLocks noGrp="1"/>
          </p:cNvSpPr>
          <p:nvPr>
            <p:ph type="body" idx="1"/>
          </p:nvPr>
        </p:nvSpPr>
        <p:spPr>
          <a:xfrm>
            <a:off x="732195" y="4561242"/>
            <a:ext cx="5850835" cy="4557940"/>
          </a:xfrm>
        </p:spPr>
        <p:txBody>
          <a:bodyPr/>
          <a:lstStyle/>
          <a:p>
            <a:r>
              <a:rPr lang="en-US" sz="1000" dirty="0">
                <a:latin typeface="Arial" panose="020B0604020202020204" pitchFamily="34" charset="0"/>
                <a:cs typeface="Arial" panose="020B0604020202020204" pitchFamily="34" charset="0"/>
              </a:rPr>
              <a:t>The school district will support your First Nation to ensure on-reserve students attending public schools are on Nominal Roll. </a:t>
            </a:r>
          </a:p>
          <a:p>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Once respective parties’ lists are verified and the joint verification form is signed between both parties, the First Nation will submit the signed joint verification form on or before October 15 with their Nominal Roll submission to ISC.</a:t>
            </a:r>
          </a:p>
          <a:p>
            <a:endParaRPr lang="en-US" sz="1000" dirty="0">
              <a:latin typeface="Arial" panose="020B0604020202020204" pitchFamily="34" charset="0"/>
              <a:cs typeface="Arial" panose="020B0604020202020204" pitchFamily="34" charset="0"/>
            </a:endParaRPr>
          </a:p>
          <a:p>
            <a:pPr lvl="0" eaLnBrk="0" hangingPunct="0">
              <a:lnSpc>
                <a:spcPct val="100000"/>
              </a:lnSpc>
              <a:spcBef>
                <a:spcPct val="30000"/>
              </a:spcBef>
              <a:spcAft>
                <a:spcPct val="0"/>
              </a:spcAft>
              <a:defRPr/>
            </a:pPr>
            <a:r>
              <a:rPr lang="en-US" sz="1000" dirty="0">
                <a:latin typeface="Arial" panose="020B0604020202020204" pitchFamily="34" charset="0"/>
                <a:ea typeface="Calibri" panose="020F0502020204030204" pitchFamily="34" charset="0"/>
                <a:cs typeface="Arial" panose="020B0604020202020204" pitchFamily="34" charset="0"/>
              </a:rPr>
              <a:t>Note: For Nominal Roll purposes, if the First Nation has a student who attends multiple schools, the First Nation would select the school where the student attends the majority of the time. </a:t>
            </a:r>
            <a:endParaRPr lang="en-CA" sz="1000" dirty="0">
              <a:latin typeface="Arial" panose="020B0604020202020204" pitchFamily="34" charset="0"/>
              <a:ea typeface="Calibri" panose="020F050202020403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000" kern="1200" dirty="0">
              <a:solidFill>
                <a:schemeClr val="tx1"/>
              </a:solidFill>
              <a:effectLst/>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endParaRPr lang="en-CA" sz="1200" kern="1200" baseline="0" dirty="0">
              <a:solidFill>
                <a:schemeClr val="tx1"/>
              </a:solidFill>
              <a:latin typeface="Arial" charset="0"/>
              <a:ea typeface="+mn-ea"/>
              <a:cs typeface="+mn-cs"/>
            </a:endParaRPr>
          </a:p>
        </p:txBody>
      </p:sp>
      <p:sp>
        <p:nvSpPr>
          <p:cNvPr id="4" name="Slide Number Placeholder 3">
            <a:extLst>
              <a:ext uri="{FF2B5EF4-FFF2-40B4-BE49-F238E27FC236}">
                <a16:creationId xmlns:a16="http://schemas.microsoft.com/office/drawing/2014/main" id="{28FD0925-B0C8-511C-C264-3F2971E713BB}"/>
              </a:ext>
            </a:extLst>
          </p:cNvPr>
          <p:cNvSpPr>
            <a:spLocks noGrp="1"/>
          </p:cNvSpPr>
          <p:nvPr>
            <p:ph type="sldNum" sz="quarter" idx="10"/>
          </p:nvPr>
        </p:nvSpPr>
        <p:spPr/>
        <p:txBody>
          <a:bodyPr/>
          <a:lstStyle/>
          <a:p>
            <a:pPr>
              <a:defRPr/>
            </a:pPr>
            <a:fld id="{FE284EBD-CBB1-4A99-ABB1-E39FD7904359}" type="slidenum">
              <a:rPr lang="en-CA" smtClean="0"/>
              <a:pPr>
                <a:defRPr/>
              </a:pPr>
              <a:t>27</a:t>
            </a:fld>
            <a:endParaRPr lang="en-CA" dirty="0"/>
          </a:p>
        </p:txBody>
      </p:sp>
    </p:spTree>
    <p:extLst>
      <p:ext uri="{BB962C8B-B14F-4D97-AF65-F5344CB8AC3E}">
        <p14:creationId xmlns:p14="http://schemas.microsoft.com/office/powerpoint/2010/main" val="10277365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28</a:t>
            </a:fld>
            <a:endParaRPr lang="en-CA" dirty="0"/>
          </a:p>
        </p:txBody>
      </p:sp>
    </p:spTree>
    <p:extLst>
      <p:ext uri="{BB962C8B-B14F-4D97-AF65-F5344CB8AC3E}">
        <p14:creationId xmlns:p14="http://schemas.microsoft.com/office/powerpoint/2010/main" val="2684103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12C58-55FE-D3BD-4D58-740BA93342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B08689-0EB7-5ACE-AF3B-A6E28B77B2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5D4475-B4D3-3026-CADD-14754650B768}"/>
              </a:ext>
            </a:extLst>
          </p:cNvPr>
          <p:cNvSpPr>
            <a:spLocks noGrp="1"/>
          </p:cNvSpPr>
          <p:nvPr>
            <p:ph type="body" idx="1"/>
          </p:nvPr>
        </p:nvSpPr>
        <p:spPr/>
        <p:txBody>
          <a:bodyPr/>
          <a:lstStyle/>
          <a:p>
            <a:endParaRPr lang="en-US" baseline="0" dirty="0"/>
          </a:p>
          <a:p>
            <a:endParaRPr lang="en-US" dirty="0"/>
          </a:p>
        </p:txBody>
      </p:sp>
      <p:sp>
        <p:nvSpPr>
          <p:cNvPr id="4" name="Slide Number Placeholder 3">
            <a:extLst>
              <a:ext uri="{FF2B5EF4-FFF2-40B4-BE49-F238E27FC236}">
                <a16:creationId xmlns:a16="http://schemas.microsoft.com/office/drawing/2014/main" id="{9AEC628C-CF7B-1D64-DD38-57F25348FF87}"/>
              </a:ext>
            </a:extLst>
          </p:cNvPr>
          <p:cNvSpPr>
            <a:spLocks noGrp="1"/>
          </p:cNvSpPr>
          <p:nvPr>
            <p:ph type="sldNum" sz="quarter" idx="10"/>
          </p:nvPr>
        </p:nvSpPr>
        <p:spPr/>
        <p:txBody>
          <a:bodyPr/>
          <a:lstStyle/>
          <a:p>
            <a:pPr>
              <a:defRPr/>
            </a:pPr>
            <a:fld id="{FE284EBD-CBB1-4A99-ABB1-E39FD7904359}" type="slidenum">
              <a:rPr lang="en-CA" smtClean="0"/>
              <a:pPr>
                <a:defRPr/>
              </a:pPr>
              <a:t>29</a:t>
            </a:fld>
            <a:endParaRPr lang="en-CA" dirty="0"/>
          </a:p>
        </p:txBody>
      </p:sp>
    </p:spTree>
    <p:extLst>
      <p:ext uri="{BB962C8B-B14F-4D97-AF65-F5344CB8AC3E}">
        <p14:creationId xmlns:p14="http://schemas.microsoft.com/office/powerpoint/2010/main" val="1134537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FE284EBD-CBB1-4A99-ABB1-E39FD7904359}" type="slidenum">
              <a:rPr lang="en-CA" smtClean="0"/>
              <a:pPr>
                <a:defRPr/>
              </a:pPr>
              <a:t>3</a:t>
            </a:fld>
            <a:endParaRPr lang="en-CA" dirty="0"/>
          </a:p>
        </p:txBody>
      </p:sp>
    </p:spTree>
    <p:extLst>
      <p:ext uri="{BB962C8B-B14F-4D97-AF65-F5344CB8AC3E}">
        <p14:creationId xmlns:p14="http://schemas.microsoft.com/office/powerpoint/2010/main" val="19259779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aseline="0" dirty="0"/>
              <a:t>Instead of the student going to the next school district over to attend school, this student attends school in Vancouver which is far from the student’s home community. From a Vancouver school district perspective, they would not expect this student to be ordinarily resident on reserve. This student has an address within the catchment area of the Vancouver school, but because ISC pays student supports, they are considered to be ordinarily resident on reserve and a First Nation would still include them on the Nominal Roll. </a:t>
            </a:r>
          </a:p>
          <a:p>
            <a:endParaRPr lang="en-US"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30</a:t>
            </a:fld>
            <a:endParaRPr lang="en-CA" dirty="0"/>
          </a:p>
        </p:txBody>
      </p:sp>
    </p:spTree>
    <p:extLst>
      <p:ext uri="{BB962C8B-B14F-4D97-AF65-F5344CB8AC3E}">
        <p14:creationId xmlns:p14="http://schemas.microsoft.com/office/powerpoint/2010/main" val="38492381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0" algn="l" defTabSz="914400" rtl="0" eaLnBrk="0" fontAlgn="base" latinLnBrk="0" hangingPunct="0">
              <a:lnSpc>
                <a:spcPct val="100000"/>
              </a:lnSpc>
              <a:spcBef>
                <a:spcPct val="30000"/>
              </a:spcBef>
              <a:spcAft>
                <a:spcPct val="0"/>
              </a:spcAft>
              <a:buClrTx/>
              <a:buSzTx/>
              <a:buFontTx/>
              <a:buNone/>
              <a:tabLst/>
              <a:defRPr/>
            </a:pPr>
            <a:r>
              <a:rPr lang="en-US" sz="1800" baseline="0" dirty="0">
                <a:latin typeface="Arial" panose="020B0604020202020204" pitchFamily="34" charset="0"/>
                <a:cs typeface="Arial" panose="020B0604020202020204" pitchFamily="34" charset="0"/>
              </a:rPr>
              <a:t>If the student is on the public 1701 (under Funding Code 20), but not on the Nominal Roll, the First Nation may verify the student’s residence and add him/her to the Nominal Roll at the discretion of the First Nation.</a:t>
            </a:r>
          </a:p>
          <a:p>
            <a:pPr marL="457200"/>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31</a:t>
            </a:fld>
            <a:endParaRPr lang="en-CA" dirty="0"/>
          </a:p>
        </p:txBody>
      </p:sp>
    </p:spTree>
    <p:extLst>
      <p:ext uri="{BB962C8B-B14F-4D97-AF65-F5344CB8AC3E}">
        <p14:creationId xmlns:p14="http://schemas.microsoft.com/office/powerpoint/2010/main" val="16323104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800" kern="1200" dirty="0">
                <a:solidFill>
                  <a:schemeClr val="tx1"/>
                </a:solidFill>
                <a:latin typeface="Arial" charset="0"/>
                <a:ea typeface="+mn-ea"/>
                <a:cs typeface="Segoe UI Semilight" panose="020B0402040204020203" pitchFamily="34" charset="0"/>
              </a:rPr>
              <a:t>If the Nominal Roll report is submitted with data that does not match the 1701, it is possible the First Nation may be invoiced by the school district for more than it is funded by ISC (if an LEA is in place with the school district).</a:t>
            </a:r>
          </a:p>
          <a:p>
            <a:pPr lvl="0"/>
            <a:endParaRPr lang="en-US" sz="1800" dirty="0">
              <a:effectLst/>
              <a:latin typeface="Calibri" panose="020F0502020204030204" pitchFamily="34" charset="0"/>
              <a:ea typeface="Calibri" panose="020F0502020204030204" pitchFamily="34" charset="0"/>
            </a:endParaRPr>
          </a:p>
          <a:p>
            <a:pPr lvl="0"/>
            <a:r>
              <a:rPr lang="en-US" sz="1800" dirty="0">
                <a:effectLst/>
                <a:latin typeface="Calibri" panose="020F0502020204030204" pitchFamily="34" charset="0"/>
                <a:ea typeface="Calibri" panose="020F0502020204030204" pitchFamily="34" charset="0"/>
              </a:rPr>
              <a:t>The JVP form is signed by </a:t>
            </a:r>
            <a:r>
              <a:rPr lang="en-US" sz="1800" i="1" dirty="0">
                <a:effectLst/>
                <a:latin typeface="Calibri" panose="020F0502020204030204" pitchFamily="34" charset="0"/>
                <a:ea typeface="Calibri" panose="020F0502020204030204" pitchFamily="34" charset="0"/>
              </a:rPr>
              <a:t>both parties</a:t>
            </a:r>
            <a:r>
              <a:rPr lang="en-US" sz="1800" dirty="0">
                <a:effectLst/>
                <a:latin typeface="Calibri" panose="020F0502020204030204" pitchFamily="34" charset="0"/>
                <a:ea typeface="Calibri" panose="020F0502020204030204" pitchFamily="34" charset="0"/>
              </a:rPr>
              <a:t> (the school district and the First Nation) as it is intended to be a collaborative approach</a:t>
            </a:r>
            <a:r>
              <a:rPr lang="en-US" sz="1800" u="sng" dirty="0">
                <a:solidFill>
                  <a:srgbClr val="008080"/>
                </a:solidFill>
                <a:effectLst/>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rPr>
              <a:t> rather than one party having the final say. Hopefully, any issues that arise in the process can be resolved by discussing each party’s concerns in support of finalizing the form in a way that both parties can agree on. </a:t>
            </a:r>
            <a:endParaRPr lang="en-US" sz="1100" dirty="0"/>
          </a:p>
          <a:p>
            <a:endParaRPr lang="en-US"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32</a:t>
            </a:fld>
            <a:endParaRPr lang="en-CA" dirty="0"/>
          </a:p>
        </p:txBody>
      </p:sp>
    </p:spTree>
    <p:extLst>
      <p:ext uri="{BB962C8B-B14F-4D97-AF65-F5344CB8AC3E}">
        <p14:creationId xmlns:p14="http://schemas.microsoft.com/office/powerpoint/2010/main" val="31136865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33</a:t>
            </a:fld>
            <a:endParaRPr lang="en-CA" dirty="0"/>
          </a:p>
        </p:txBody>
      </p:sp>
    </p:spTree>
    <p:extLst>
      <p:ext uri="{BB962C8B-B14F-4D97-AF65-F5344CB8AC3E}">
        <p14:creationId xmlns:p14="http://schemas.microsoft.com/office/powerpoint/2010/main" val="10632754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ea typeface="+mn-ea"/>
                <a:cs typeface="+mn-cs"/>
              </a:rPr>
              <a:t>Please note:</a:t>
            </a:r>
            <a:r>
              <a:rPr lang="en-US" sz="1200" kern="1200" baseline="0" dirty="0">
                <a:solidFill>
                  <a:schemeClr val="tx1"/>
                </a:solidFill>
                <a:effectLst/>
                <a:latin typeface="Arial" charset="0"/>
                <a:ea typeface="+mn-ea"/>
                <a:cs typeface="+mn-cs"/>
              </a:rPr>
              <a:t> </a:t>
            </a:r>
            <a:r>
              <a:rPr lang="en-US" sz="1200" kern="1200" dirty="0">
                <a:solidFill>
                  <a:schemeClr val="tx1"/>
                </a:solidFill>
                <a:effectLst/>
                <a:latin typeface="Arial" charset="0"/>
                <a:ea typeface="+mn-ea"/>
                <a:cs typeface="+mn-cs"/>
              </a:rPr>
              <a:t>Depending on the circumstances, however, First Nation A may come to an agreement with First Nation B and student may still be considered ordinarily resident of First</a:t>
            </a:r>
            <a:r>
              <a:rPr lang="en-US" sz="1200" kern="1200" baseline="0" dirty="0">
                <a:solidFill>
                  <a:schemeClr val="tx1"/>
                </a:solidFill>
                <a:effectLst/>
                <a:latin typeface="Arial" charset="0"/>
                <a:ea typeface="+mn-ea"/>
                <a:cs typeface="+mn-cs"/>
              </a:rPr>
              <a:t> Nation </a:t>
            </a:r>
            <a:r>
              <a:rPr lang="en-US" sz="1200" kern="1200" dirty="0">
                <a:solidFill>
                  <a:schemeClr val="tx1"/>
                </a:solidFill>
                <a:effectLst/>
                <a:latin typeface="Arial" charset="0"/>
                <a:ea typeface="+mn-ea"/>
                <a:cs typeface="+mn-cs"/>
              </a:rPr>
              <a:t>A (such as in Scenario</a:t>
            </a:r>
            <a:r>
              <a:rPr lang="en-US" sz="1200" kern="1200" baseline="0" dirty="0">
                <a:solidFill>
                  <a:schemeClr val="tx1"/>
                </a:solidFill>
                <a:effectLst/>
                <a:latin typeface="Arial" charset="0"/>
                <a:ea typeface="+mn-ea"/>
                <a:cs typeface="+mn-cs"/>
              </a:rPr>
              <a:t> 1) </a:t>
            </a:r>
            <a:r>
              <a:rPr lang="en-US" sz="1200" kern="1200" dirty="0">
                <a:solidFill>
                  <a:schemeClr val="tx1"/>
                </a:solidFill>
                <a:effectLst/>
                <a:latin typeface="Arial" charset="0"/>
                <a:ea typeface="+mn-ea"/>
                <a:cs typeface="+mn-cs"/>
              </a:rPr>
              <a:t>have the student reported on First Nation B’s Nominal</a:t>
            </a:r>
            <a:r>
              <a:rPr lang="en-US" sz="1200" kern="1200" baseline="0" dirty="0">
                <a:solidFill>
                  <a:schemeClr val="tx1"/>
                </a:solidFill>
                <a:effectLst/>
                <a:latin typeface="Arial" charset="0"/>
                <a:ea typeface="+mn-ea"/>
                <a:cs typeface="+mn-cs"/>
              </a:rPr>
              <a:t> Roll</a:t>
            </a:r>
            <a:r>
              <a:rPr lang="en-US" sz="1200" kern="1200" dirty="0">
                <a:solidFill>
                  <a:schemeClr val="tx1"/>
                </a:solidFill>
                <a:effectLst/>
                <a:latin typeface="Arial" charset="0"/>
                <a:ea typeface="+mn-ea"/>
                <a:cs typeface="+mn-cs"/>
              </a:rPr>
              <a:t> (as if the student is ordinarily resident in First Nation B). </a:t>
            </a:r>
          </a:p>
          <a:p>
            <a:endParaRPr lang="en-US" sz="1200" kern="1200" dirty="0">
              <a:solidFill>
                <a:schemeClr val="tx1"/>
              </a:solidFill>
              <a:effectLst/>
              <a:latin typeface="Arial" charset="0"/>
              <a:ea typeface="+mn-ea"/>
              <a:cs typeface="+mn-cs"/>
            </a:endParaRPr>
          </a:p>
          <a:p>
            <a:r>
              <a:rPr lang="en-US" sz="1200" kern="1200" dirty="0">
                <a:solidFill>
                  <a:schemeClr val="tx1"/>
                </a:solidFill>
                <a:effectLst/>
                <a:latin typeface="Arial" charset="0"/>
                <a:ea typeface="+mn-ea"/>
                <a:cs typeface="+mn-cs"/>
              </a:rPr>
              <a:t>If there is no</a:t>
            </a:r>
            <a:r>
              <a:rPr lang="en-US" sz="1200" kern="1200" baseline="0" dirty="0">
                <a:solidFill>
                  <a:schemeClr val="tx1"/>
                </a:solidFill>
                <a:effectLst/>
                <a:latin typeface="Arial" charset="0"/>
                <a:ea typeface="+mn-ea"/>
                <a:cs typeface="+mn-cs"/>
              </a:rPr>
              <a:t> agreement, ISC will usually advise that the student be reported by First Nation A. </a:t>
            </a:r>
          </a:p>
          <a:p>
            <a:endParaRPr lang="en-US" sz="1200" kern="1200" baseline="0" dirty="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a:t>For children in care</a:t>
            </a:r>
            <a:r>
              <a:rPr lang="en-US" sz="1200" dirty="0"/>
              <a:t> (through BC Ministry of Children and Family Development or Indigenous Child and Family Services Agencies), the First Nation where the</a:t>
            </a:r>
            <a:r>
              <a:rPr lang="en-US" sz="1200" baseline="0" dirty="0"/>
              <a:t> student was </a:t>
            </a:r>
            <a:r>
              <a:rPr lang="en-US" sz="1200" dirty="0"/>
              <a:t>residing prior to going into care should report the student on their Nominal Roll even if they have been relocated to another First Nation. This will allow for student support services funding to be available to these students.</a:t>
            </a:r>
            <a:endParaRPr lang="en-US" sz="1200" b="1" dirty="0"/>
          </a:p>
          <a:p>
            <a:endParaRPr lang="en-US" sz="1200" kern="1200" baseline="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34</a:t>
            </a:fld>
            <a:endParaRPr lang="en-CA" dirty="0"/>
          </a:p>
        </p:txBody>
      </p:sp>
    </p:spTree>
    <p:extLst>
      <p:ext uri="{BB962C8B-B14F-4D97-AF65-F5344CB8AC3E}">
        <p14:creationId xmlns:p14="http://schemas.microsoft.com/office/powerpoint/2010/main" val="22065944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34839-7C95-FEA2-B0A5-CA9F061B3C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53042F-F493-C881-17C0-80E62E0376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CBA204-5896-8C9F-B9F4-60E5AB30AC4D}"/>
              </a:ext>
            </a:extLst>
          </p:cNvPr>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p:txBody>
      </p:sp>
      <p:sp>
        <p:nvSpPr>
          <p:cNvPr id="4" name="Slide Number Placeholder 3">
            <a:extLst>
              <a:ext uri="{FF2B5EF4-FFF2-40B4-BE49-F238E27FC236}">
                <a16:creationId xmlns:a16="http://schemas.microsoft.com/office/drawing/2014/main" id="{47504918-FD77-2E76-EE2F-13281AF76707}"/>
              </a:ext>
            </a:extLst>
          </p:cNvPr>
          <p:cNvSpPr>
            <a:spLocks noGrp="1"/>
          </p:cNvSpPr>
          <p:nvPr>
            <p:ph type="sldNum" sz="quarter" idx="10"/>
          </p:nvPr>
        </p:nvSpPr>
        <p:spPr/>
        <p:txBody>
          <a:bodyPr/>
          <a:lstStyle/>
          <a:p>
            <a:pPr>
              <a:defRPr/>
            </a:pPr>
            <a:fld id="{FE284EBD-CBB1-4A99-ABB1-E39FD7904359}" type="slidenum">
              <a:rPr lang="en-CA" smtClean="0"/>
              <a:pPr>
                <a:defRPr/>
              </a:pPr>
              <a:t>35</a:t>
            </a:fld>
            <a:endParaRPr lang="en-CA" dirty="0"/>
          </a:p>
        </p:txBody>
      </p:sp>
    </p:spTree>
    <p:extLst>
      <p:ext uri="{BB962C8B-B14F-4D97-AF65-F5344CB8AC3E}">
        <p14:creationId xmlns:p14="http://schemas.microsoft.com/office/powerpoint/2010/main" val="22700131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kern="0" dirty="0">
              <a:solidFill>
                <a:srgbClr val="2F5496"/>
              </a:solidFill>
              <a:latin typeface="Trebuchet MS" panose="020B0603020202020204"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36</a:t>
            </a:fld>
            <a:endParaRPr lang="en-CA" dirty="0"/>
          </a:p>
        </p:txBody>
      </p:sp>
    </p:spTree>
    <p:extLst>
      <p:ext uri="{BB962C8B-B14F-4D97-AF65-F5344CB8AC3E}">
        <p14:creationId xmlns:p14="http://schemas.microsoft.com/office/powerpoint/2010/main" val="7121872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37</a:t>
            </a:fld>
            <a:endParaRPr lang="en-CA" dirty="0"/>
          </a:p>
        </p:txBody>
      </p:sp>
    </p:spTree>
    <p:extLst>
      <p:ext uri="{BB962C8B-B14F-4D97-AF65-F5344CB8AC3E}">
        <p14:creationId xmlns:p14="http://schemas.microsoft.com/office/powerpoint/2010/main" val="28006245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38</a:t>
            </a:fld>
            <a:endParaRPr lang="en-CA" dirty="0"/>
          </a:p>
        </p:txBody>
      </p:sp>
    </p:spTree>
    <p:extLst>
      <p:ext uri="{BB962C8B-B14F-4D97-AF65-F5344CB8AC3E}">
        <p14:creationId xmlns:p14="http://schemas.microsoft.com/office/powerpoint/2010/main" val="4795253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39</a:t>
            </a:fld>
            <a:endParaRPr lang="en-CA" dirty="0"/>
          </a:p>
        </p:txBody>
      </p:sp>
    </p:spTree>
    <p:extLst>
      <p:ext uri="{BB962C8B-B14F-4D97-AF65-F5344CB8AC3E}">
        <p14:creationId xmlns:p14="http://schemas.microsoft.com/office/powerpoint/2010/main" val="1497557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baseline="0" dirty="0"/>
              <a:t>At the end of each topic area, we will open the floor to questions. There is also a portion of the presentation dedicated to Q/A. </a:t>
            </a:r>
          </a:p>
          <a:p>
            <a:pPr eaLnBrk="1" hangingPunct="1"/>
            <a:endParaRPr lang="en-US" altLang="en-US" baseline="0" dirty="0"/>
          </a:p>
          <a:p>
            <a:pPr eaLnBrk="1" hangingPunct="1"/>
            <a:r>
              <a:rPr lang="en-US" altLang="en-US" baseline="0" dirty="0"/>
              <a:t>To ask a question, please use the chat function. If you want to ask a question verbally, please use “raise hand”. If you have technical related questions, or need the speakers to speak up, please use the chat function. One of our hosts will gladly assist you. </a:t>
            </a:r>
          </a:p>
          <a:p>
            <a:pPr eaLnBrk="1" hangingPunct="1"/>
            <a:endParaRPr lang="en-US" altLang="en-US" baseline="0" dirty="0"/>
          </a:p>
          <a:p>
            <a:pPr eaLnBrk="1" hangingPunct="1"/>
            <a:r>
              <a:rPr lang="en-US" altLang="en-US" baseline="0" dirty="0"/>
              <a:t>You can also reference the FAQ section of the Teams guide that was provided to troubleshoot problems as they occur. </a:t>
            </a:r>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a:t>
            </a:fld>
            <a:endParaRPr lang="en-CA" dirty="0"/>
          </a:p>
        </p:txBody>
      </p:sp>
    </p:spTree>
    <p:extLst>
      <p:ext uri="{BB962C8B-B14F-4D97-AF65-F5344CB8AC3E}">
        <p14:creationId xmlns:p14="http://schemas.microsoft.com/office/powerpoint/2010/main" val="9866769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E284EBD-CBB1-4A99-ABB1-E39FD7904359}" type="slidenum">
              <a:rPr lang="en-CA" smtClean="0"/>
              <a:pPr>
                <a:defRPr/>
              </a:pPr>
              <a:t>40</a:t>
            </a:fld>
            <a:endParaRPr lang="en-CA" dirty="0"/>
          </a:p>
        </p:txBody>
      </p:sp>
    </p:spTree>
    <p:extLst>
      <p:ext uri="{BB962C8B-B14F-4D97-AF65-F5344CB8AC3E}">
        <p14:creationId xmlns:p14="http://schemas.microsoft.com/office/powerpoint/2010/main" val="1089020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5</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151700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CA319-EE66-0D68-7C48-9D7F37D9C8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0EEF3C-BCFA-A843-4982-AD8113FB45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06E527-2AB3-D05D-69B4-79178CE30CA0}"/>
              </a:ext>
            </a:extLst>
          </p:cNvPr>
          <p:cNvSpPr>
            <a:spLocks noGrp="1"/>
          </p:cNvSpPr>
          <p:nvPr>
            <p:ph type="body" idx="1"/>
          </p:nvPr>
        </p:nvSpPr>
        <p:spPr/>
        <p:txBody>
          <a:bodyPr/>
          <a:lstStyle/>
          <a:p>
            <a:endParaRPr lang="en-US" baseline="0" dirty="0"/>
          </a:p>
          <a:p>
            <a:endParaRPr lang="en-US" dirty="0"/>
          </a:p>
        </p:txBody>
      </p:sp>
      <p:sp>
        <p:nvSpPr>
          <p:cNvPr id="4" name="Slide Number Placeholder 3">
            <a:extLst>
              <a:ext uri="{FF2B5EF4-FFF2-40B4-BE49-F238E27FC236}">
                <a16:creationId xmlns:a16="http://schemas.microsoft.com/office/drawing/2014/main" id="{83F70235-E062-2EE3-DEC0-CD0D4987B96F}"/>
              </a:ext>
            </a:extLst>
          </p:cNvPr>
          <p:cNvSpPr>
            <a:spLocks noGrp="1"/>
          </p:cNvSpPr>
          <p:nvPr>
            <p:ph type="sldNum" sz="quarter" idx="10"/>
          </p:nvPr>
        </p:nvSpPr>
        <p:spPr/>
        <p:txBody>
          <a:bodyPr/>
          <a:lstStyle/>
          <a:p>
            <a:pPr>
              <a:defRPr/>
            </a:pPr>
            <a:fld id="{FE284EBD-CBB1-4A99-ABB1-E39FD7904359}" type="slidenum">
              <a:rPr lang="en-CA" smtClean="0"/>
              <a:pPr>
                <a:defRPr/>
              </a:pPr>
              <a:t>6</a:t>
            </a:fld>
            <a:endParaRPr lang="en-CA" dirty="0"/>
          </a:p>
        </p:txBody>
      </p:sp>
    </p:spTree>
    <p:extLst>
      <p:ext uri="{BB962C8B-B14F-4D97-AF65-F5344CB8AC3E}">
        <p14:creationId xmlns:p14="http://schemas.microsoft.com/office/powerpoint/2010/main" val="2509936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Arial" panose="020B0604020202020204" pitchFamily="34" charset="0"/>
                <a:ea typeface="+mn-ea"/>
                <a:cs typeface="Arial" panose="020B0604020202020204" pitchFamily="34" charset="0"/>
              </a:rPr>
              <a:t>As part of the</a:t>
            </a:r>
            <a:r>
              <a:rPr lang="en-CA" sz="1200" kern="1200" baseline="0" dirty="0">
                <a:solidFill>
                  <a:schemeClr val="tx1"/>
                </a:solidFill>
                <a:effectLst/>
                <a:latin typeface="Arial" panose="020B0604020202020204" pitchFamily="34" charset="0"/>
                <a:ea typeface="+mn-ea"/>
                <a:cs typeface="Arial" panose="020B0604020202020204" pitchFamily="34" charset="0"/>
              </a:rPr>
              <a:t> </a:t>
            </a:r>
            <a:r>
              <a:rPr lang="en-CA" sz="1200" kern="1200" dirty="0">
                <a:solidFill>
                  <a:schemeClr val="tx1"/>
                </a:solidFill>
                <a:effectLst/>
                <a:latin typeface="Arial" panose="020B0604020202020204" pitchFamily="34" charset="0"/>
                <a:ea typeface="+mn-ea"/>
                <a:cs typeface="Arial" panose="020B0604020202020204" pitchFamily="34" charset="0"/>
              </a:rPr>
              <a:t>BC Tripartite Education Agreement (BCTEA), Nominal Roll data for elementary and secondary students residing on-reserve and attending public schools should be jointly reviewed by First Nations and their local school districts through the Joint Verification Process (JVP). This </a:t>
            </a:r>
            <a:r>
              <a:rPr lang="en-CA" sz="1200" b="0" kern="1200" dirty="0">
                <a:solidFill>
                  <a:schemeClr val="tx1"/>
                </a:solidFill>
                <a:effectLst/>
                <a:latin typeface="Arial" panose="020B0604020202020204" pitchFamily="34" charset="0"/>
                <a:ea typeface="+mn-ea"/>
                <a:cs typeface="Arial" panose="020B0604020202020204" pitchFamily="34" charset="0"/>
              </a:rPr>
              <a:t>can be referenced in Schedule</a:t>
            </a:r>
            <a:r>
              <a:rPr lang="en-CA" sz="1200" b="0" kern="1200" baseline="0" dirty="0">
                <a:solidFill>
                  <a:schemeClr val="tx1"/>
                </a:solidFill>
                <a:effectLst/>
                <a:latin typeface="Arial" panose="020B0604020202020204" pitchFamily="34" charset="0"/>
                <a:ea typeface="+mn-ea"/>
                <a:cs typeface="Arial" panose="020B0604020202020204" pitchFamily="34" charset="0"/>
              </a:rPr>
              <a:t> J, paragraph 9.4 and 9.5 of the BCTEA agreement.  </a:t>
            </a:r>
          </a:p>
          <a:p>
            <a:endParaRPr lang="en-US" sz="1200" kern="1200" dirty="0">
              <a:solidFill>
                <a:schemeClr val="tx1"/>
              </a:solidFill>
              <a:latin typeface="Arial" panose="020B0604020202020204" pitchFamily="34" charset="0"/>
              <a:ea typeface="+mn-ea"/>
              <a:cs typeface="Arial" panose="020B0604020202020204" pitchFamily="34" charset="0"/>
            </a:endParaRPr>
          </a:p>
          <a:p>
            <a:r>
              <a:rPr lang="en-US" sz="1200" kern="1200" dirty="0">
                <a:solidFill>
                  <a:schemeClr val="tx1"/>
                </a:solidFill>
                <a:latin typeface="Arial" panose="020B0604020202020204" pitchFamily="34" charset="0"/>
                <a:ea typeface="+mn-ea"/>
                <a:cs typeface="Arial" panose="020B0604020202020204" pitchFamily="34" charset="0"/>
              </a:rPr>
              <a:t>It is critical that student information and enrollment is captured accurately between both Federal and Provincial enrollment reports as the data collected from a First Nation’s Nominal Roll directly impacts their Federal funding from ISC. </a:t>
            </a:r>
          </a:p>
          <a:p>
            <a:endParaRPr lang="en-US" sz="1200" kern="120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Arial" panose="020B0604020202020204" pitchFamily="34" charset="0"/>
                <a:cs typeface="Arial" panose="020B0604020202020204" pitchFamily="34" charset="0"/>
              </a:rPr>
              <a:t>Ensuring accurate student information and enrollment between federal and provincial enrollment reports helps ensure students are funded accurately and avoids payment issues.</a:t>
            </a:r>
            <a:endParaRPr lang="en-CA" sz="1200" dirty="0">
              <a:solidFill>
                <a:schemeClr val="tx1">
                  <a:lumMod val="75000"/>
                  <a:lumOff val="25000"/>
                </a:schemeClr>
              </a:solidFill>
              <a:latin typeface="Arial" panose="020B0604020202020204" pitchFamily="34" charset="0"/>
              <a:cs typeface="Arial" panose="020B0604020202020204" pitchFamily="34" charset="0"/>
            </a:endParaRPr>
          </a:p>
          <a:p>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7</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5239956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2195" y="4561242"/>
            <a:ext cx="5850835" cy="4887558"/>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sz="1200" kern="1200" baseline="0" dirty="0">
                <a:solidFill>
                  <a:schemeClr val="tx1"/>
                </a:solidFill>
                <a:effectLst/>
                <a:latin typeface="Arial" panose="020B0604020202020204" pitchFamily="34" charset="0"/>
                <a:ea typeface="+mn-ea"/>
                <a:cs typeface="Arial" panose="020B0604020202020204" pitchFamily="34" charset="0"/>
              </a:rPr>
              <a:t>JVP is set up </a:t>
            </a:r>
            <a:r>
              <a:rPr lang="en-CA" sz="1200" kern="1200" dirty="0">
                <a:solidFill>
                  <a:schemeClr val="tx1"/>
                </a:solidFill>
                <a:effectLst/>
                <a:latin typeface="Arial" panose="020B0604020202020204" pitchFamily="34" charset="0"/>
                <a:ea typeface="+mn-ea"/>
                <a:cs typeface="Arial" panose="020B0604020202020204" pitchFamily="34" charset="0"/>
              </a:rPr>
              <a:t>at the discretion of the First Nation and the school district to develop a joint verification process that will work best for them</a:t>
            </a:r>
            <a:r>
              <a:rPr lang="en-CA" sz="1200" b="0" kern="1200" dirty="0">
                <a:solidFill>
                  <a:schemeClr val="tx1"/>
                </a:solidFill>
                <a:effectLst/>
                <a:latin typeface="Arial" panose="020B0604020202020204" pitchFamily="34" charset="0"/>
                <a:ea typeface="+mn-ea"/>
                <a:cs typeface="Arial" panose="020B0604020202020204" pitchFamily="34" charset="0"/>
              </a:rPr>
              <a:t>.</a:t>
            </a:r>
            <a:r>
              <a:rPr lang="en-CA" sz="1200" b="1" kern="1200" dirty="0">
                <a:solidFill>
                  <a:schemeClr val="tx1"/>
                </a:solidFill>
                <a:effectLst/>
                <a:latin typeface="Arial" panose="020B0604020202020204" pitchFamily="34" charset="0"/>
                <a:ea typeface="+mn-ea"/>
                <a:cs typeface="Arial" panose="020B0604020202020204" pitchFamily="34" charset="0"/>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CA" sz="1200" b="1" kern="1200" baseline="0" dirty="0">
              <a:solidFill>
                <a:schemeClr val="tx1"/>
              </a:solidFill>
              <a:effectLst/>
              <a:latin typeface="Arial" panose="020B0604020202020204" pitchFamily="34" charset="0"/>
              <a:ea typeface="+mn-ea"/>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kern="1200" baseline="0" dirty="0">
                <a:solidFill>
                  <a:schemeClr val="tx1"/>
                </a:solidFill>
                <a:effectLst/>
                <a:latin typeface="Arial" panose="020B0604020202020204" pitchFamily="34" charset="0"/>
                <a:ea typeface="+mn-ea"/>
                <a:cs typeface="Arial" panose="020B0604020202020204" pitchFamily="34" charset="0"/>
              </a:rPr>
              <a:t>This process helps ensure that First Nations receive accurate allocations of Federal funding based on Nominal Roll and for school districts to be paid appropriately. </a:t>
            </a:r>
            <a:endParaRPr lang="en-US" sz="1200" b="0" kern="1200" dirty="0">
              <a:solidFill>
                <a:schemeClr val="tx1"/>
              </a:solidFill>
              <a:effectLst/>
              <a:latin typeface="Arial" panose="020B0604020202020204" pitchFamily="34" charset="0"/>
              <a:ea typeface="+mn-ea"/>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CA" sz="1200" b="1" kern="1200" dirty="0">
              <a:solidFill>
                <a:schemeClr val="tx1"/>
              </a:solidFill>
              <a:effectLst/>
              <a:latin typeface="Arial" panose="020B0604020202020204" pitchFamily="34" charset="0"/>
              <a:ea typeface="+mn-ea"/>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CA" sz="1200" b="0" kern="1200" baseline="0" dirty="0">
                <a:solidFill>
                  <a:schemeClr val="tx1"/>
                </a:solidFill>
                <a:effectLst/>
                <a:latin typeface="Arial" panose="020B0604020202020204" pitchFamily="34" charset="0"/>
                <a:ea typeface="+mn-ea"/>
                <a:cs typeface="Arial" panose="020B0604020202020204" pitchFamily="34" charset="0"/>
              </a:rPr>
              <a:t>For First Nations,</a:t>
            </a:r>
            <a:r>
              <a:rPr lang="en-CA" sz="1200" b="0" kern="1200" dirty="0">
                <a:solidFill>
                  <a:schemeClr val="tx1"/>
                </a:solidFill>
                <a:effectLst/>
                <a:latin typeface="Arial" panose="020B0604020202020204" pitchFamily="34" charset="0"/>
                <a:ea typeface="+mn-ea"/>
                <a:cs typeface="Arial" panose="020B0604020202020204" pitchFamily="34" charset="0"/>
              </a:rPr>
              <a:t> a scanned copy of a signed document confirming the jointly verified Nominal Roll should be included with your Nominal Roll submission to ISC (under the “Supporting Documentation” section). If you are</a:t>
            </a:r>
            <a:r>
              <a:rPr lang="en-CA" sz="1200" b="0" kern="1200" baseline="0" dirty="0">
                <a:solidFill>
                  <a:schemeClr val="tx1"/>
                </a:solidFill>
                <a:effectLst/>
                <a:latin typeface="Arial" panose="020B0604020202020204" pitchFamily="34" charset="0"/>
                <a:ea typeface="+mn-ea"/>
                <a:cs typeface="Arial" panose="020B0604020202020204" pitchFamily="34" charset="0"/>
              </a:rPr>
              <a:t> having issues in uploading the supporting document, please email the signed document to ISC </a:t>
            </a:r>
            <a:r>
              <a:rPr lang="en-US" sz="1200" b="0" kern="0" baseline="0" dirty="0">
                <a:solidFill>
                  <a:schemeClr val="tx1"/>
                </a:solidFill>
                <a:effectLst/>
                <a:latin typeface="Arial" panose="020B0604020202020204" pitchFamily="34" charset="0"/>
                <a:ea typeface="+mn-ea"/>
                <a:cs typeface="Arial" panose="020B0604020202020204" pitchFamily="34" charset="0"/>
              </a:rPr>
              <a:t>at </a:t>
            </a:r>
            <a:r>
              <a:rPr lang="en-US" sz="1200" u="sng" dirty="0">
                <a:latin typeface="Arial" panose="020B0604020202020204" pitchFamily="34" charset="0"/>
                <a:cs typeface="Arial" panose="020B0604020202020204" pitchFamily="34" charset="0"/>
              </a:rPr>
              <a:t>bceducation@sac-isc.gc.ca</a:t>
            </a:r>
            <a:r>
              <a:rPr lang="en-US" sz="1200" u="none" dirty="0">
                <a:latin typeface="Arial" panose="020B0604020202020204" pitchFamily="34" charset="0"/>
                <a:cs typeface="Arial" panose="020B0604020202020204" pitchFamily="34" charset="0"/>
              </a:rPr>
              <a:t>. </a:t>
            </a:r>
            <a:r>
              <a:rPr lang="en-CA" sz="1200" u="none" baseline="0" dirty="0">
                <a:latin typeface="Arial" panose="020B0604020202020204" pitchFamily="34" charset="0"/>
                <a:cs typeface="Arial" panose="020B0604020202020204" pitchFamily="34" charset="0"/>
              </a:rPr>
              <a:t>ISC can assist in uploading the document for you. </a:t>
            </a:r>
            <a:endParaRPr lang="en-CA" sz="1200" b="0" kern="1200" dirty="0">
              <a:solidFill>
                <a:schemeClr val="tx1"/>
              </a:solidFill>
              <a:effectLst/>
              <a:latin typeface="Arial" panose="020B0604020202020204" pitchFamily="34" charset="0"/>
              <a:ea typeface="+mn-ea"/>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kern="1200" baseline="0" dirty="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effectLst/>
                <a:latin typeface="Arial" panose="020B0604020202020204" pitchFamily="34" charset="0"/>
                <a:ea typeface="Calibri" panose="020F0502020204030204" pitchFamily="34" charset="0"/>
                <a:cs typeface="Arial" panose="020B0604020202020204" pitchFamily="34" charset="0"/>
              </a:rPr>
              <a:t>JVP is intended to provide First Nations and school districts an opportunity to meet and confirm that the student information on the Nominal Roll is consistent with school district’s information prior to the submission deadlines. This process would result in the signed document confirming joint verification between both parties. This process is important </a:t>
            </a:r>
            <a:r>
              <a:rPr lang="en-US" sz="1200" dirty="0">
                <a:effectLst/>
                <a:latin typeface="Arial" panose="020B0604020202020204" pitchFamily="34" charset="0"/>
                <a:ea typeface="Calibri" panose="020F0502020204030204" pitchFamily="34" charset="0"/>
                <a:cs typeface="Arial" panose="020B0604020202020204" pitchFamily="34" charset="0"/>
              </a:rPr>
              <a:t>as this helps ensure that First Nations receive accurate allocations of Federal funding based on Nominal Roll and for school districts to be paid appropriately.</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effectLst/>
                <a:latin typeface="Arial" panose="020B0604020202020204" pitchFamily="34" charset="0"/>
                <a:ea typeface="Calibri" panose="020F0502020204030204" pitchFamily="34" charset="0"/>
                <a:cs typeface="Arial" panose="020B0604020202020204" pitchFamily="34" charset="0"/>
              </a:rPr>
              <a:t>LEAs are an important mechanism for building relationships between First Nation communities and boards of education and schools to support improved First Nation student outcomes. JVP provides an added opportunity for First Nations and school districts to clearly identify students included under the provisions of their LEA. </a:t>
            </a: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kern="1200" baseline="0" dirty="0">
              <a:solidFill>
                <a:schemeClr val="tx1"/>
              </a:solidFill>
              <a:effectLst/>
              <a:latin typeface="Arial" charset="0"/>
              <a:ea typeface="+mn-ea"/>
              <a:cs typeface="+mn-cs"/>
            </a:endParaRPr>
          </a:p>
          <a:p>
            <a:endParaRPr lang="en-US" sz="1100"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57535" rtl="0" eaLnBrk="1" fontAlgn="base" latinLnBrk="0" hangingPunct="1">
              <a:lnSpc>
                <a:spcPct val="100000"/>
              </a:lnSpc>
              <a:spcBef>
                <a:spcPct val="0"/>
              </a:spcBef>
              <a:spcAft>
                <a:spcPct val="0"/>
              </a:spcAft>
              <a:buClrTx/>
              <a:buSzTx/>
              <a:buFontTx/>
              <a:buNone/>
              <a:tabLst/>
              <a:defRPr/>
            </a:pPr>
            <a:fld id="{FE284EBD-CBB1-4A99-ABB1-E39FD7904359}" type="slidenum">
              <a:rPr kumimoji="0" lang="en-CA"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57535" rtl="0" eaLnBrk="1" fontAlgn="base" latinLnBrk="0" hangingPunct="1">
                <a:lnSpc>
                  <a:spcPct val="100000"/>
                </a:lnSpc>
                <a:spcBef>
                  <a:spcPct val="0"/>
                </a:spcBef>
                <a:spcAft>
                  <a:spcPct val="0"/>
                </a:spcAft>
                <a:buClrTx/>
                <a:buSzTx/>
                <a:buFontTx/>
                <a:buNone/>
                <a:tabLst/>
                <a:defRPr/>
              </a:pPr>
              <a:t>8</a:t>
            </a:fld>
            <a:endParaRPr kumimoji="0" lang="en-CA"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691083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kern="1200" dirty="0">
                <a:solidFill>
                  <a:schemeClr val="tx1"/>
                </a:solidFill>
                <a:effectLst/>
                <a:latin typeface="Arial" panose="020B0604020202020204" pitchFamily="34" charset="0"/>
                <a:ea typeface="+mn-ea"/>
                <a:cs typeface="Arial" panose="020B0604020202020204" pitchFamily="34" charset="0"/>
              </a:rPr>
              <a:t>Both</a:t>
            </a:r>
            <a:r>
              <a:rPr lang="en-US" sz="1200" b="0" kern="1200" baseline="0" dirty="0">
                <a:solidFill>
                  <a:schemeClr val="tx1"/>
                </a:solidFill>
                <a:effectLst/>
                <a:latin typeface="Arial" panose="020B0604020202020204" pitchFamily="34" charset="0"/>
                <a:ea typeface="+mn-ea"/>
                <a:cs typeface="Arial" panose="020B0604020202020204" pitchFamily="34" charset="0"/>
              </a:rPr>
              <a:t> First Nations and school districts are responsible for meeting the annual requirement of JVP. It is important to note that First Nations and school districts with or without an LEA are still required to submit a Joint Verification Form.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CA" sz="1200" b="0" kern="1200" dirty="0">
              <a:solidFill>
                <a:schemeClr val="tx1"/>
              </a:solidFill>
              <a:effectLst/>
              <a:latin typeface="Arial" panose="020B0604020202020204" pitchFamily="34" charset="0"/>
              <a:ea typeface="+mn-ea"/>
              <a:cs typeface="Arial" panose="020B0604020202020204" pitchFamily="34" charset="0"/>
            </a:endParaRPr>
          </a:p>
          <a:p>
            <a:r>
              <a:rPr lang="en-CA" sz="1200" b="0" kern="1200" dirty="0">
                <a:solidFill>
                  <a:schemeClr val="tx1"/>
                </a:solidFill>
                <a:effectLst/>
                <a:latin typeface="Arial" panose="020B0604020202020204" pitchFamily="34" charset="0"/>
                <a:ea typeface="+mn-ea"/>
                <a:cs typeface="Arial" panose="020B0604020202020204" pitchFamily="34" charset="0"/>
              </a:rPr>
              <a:t>As</a:t>
            </a:r>
            <a:r>
              <a:rPr lang="en-CA" sz="1200" b="0" kern="1200" baseline="0" dirty="0">
                <a:solidFill>
                  <a:schemeClr val="tx1"/>
                </a:solidFill>
                <a:effectLst/>
                <a:latin typeface="Arial" panose="020B0604020202020204" pitchFamily="34" charset="0"/>
                <a:ea typeface="+mn-ea"/>
                <a:cs typeface="Arial" panose="020B0604020202020204" pitchFamily="34" charset="0"/>
              </a:rPr>
              <a:t> First Nations </a:t>
            </a:r>
            <a:r>
              <a:rPr lang="en-CA" sz="1200" b="0" kern="1200" dirty="0">
                <a:solidFill>
                  <a:schemeClr val="tx1"/>
                </a:solidFill>
                <a:effectLst/>
                <a:latin typeface="Arial" panose="020B0604020202020204" pitchFamily="34" charset="0"/>
                <a:ea typeface="+mn-ea"/>
                <a:cs typeface="Arial" panose="020B0604020202020204" pitchFamily="34" charset="0"/>
              </a:rPr>
              <a:t>are most knowledgeable about what</a:t>
            </a:r>
            <a:r>
              <a:rPr lang="en-CA" sz="1200" b="0" kern="1200" baseline="0" dirty="0">
                <a:solidFill>
                  <a:schemeClr val="tx1"/>
                </a:solidFill>
                <a:effectLst/>
                <a:latin typeface="Arial" panose="020B0604020202020204" pitchFamily="34" charset="0"/>
                <a:ea typeface="+mn-ea"/>
                <a:cs typeface="Arial" panose="020B0604020202020204" pitchFamily="34" charset="0"/>
              </a:rPr>
              <a:t> school </a:t>
            </a:r>
            <a:r>
              <a:rPr lang="en-CA" sz="1200" b="0" kern="1200" dirty="0">
                <a:solidFill>
                  <a:schemeClr val="tx1"/>
                </a:solidFill>
                <a:effectLst/>
                <a:latin typeface="Arial" panose="020B0604020202020204" pitchFamily="34" charset="0"/>
                <a:ea typeface="+mn-ea"/>
                <a:cs typeface="Arial" panose="020B0604020202020204" pitchFamily="34" charset="0"/>
              </a:rPr>
              <a:t>their students are attending,</a:t>
            </a:r>
            <a:r>
              <a:rPr lang="en-CA" sz="1200" b="0" kern="1200" baseline="0" dirty="0">
                <a:solidFill>
                  <a:schemeClr val="tx1"/>
                </a:solidFill>
                <a:effectLst/>
                <a:latin typeface="Arial" panose="020B0604020202020204" pitchFamily="34" charset="0"/>
                <a:ea typeface="+mn-ea"/>
                <a:cs typeface="Arial" panose="020B0604020202020204" pitchFamily="34" charset="0"/>
              </a:rPr>
              <a:t> First Nations </a:t>
            </a:r>
            <a:r>
              <a:rPr lang="en-CA" sz="1200" b="0" kern="1200" dirty="0">
                <a:solidFill>
                  <a:schemeClr val="tx1"/>
                </a:solidFill>
                <a:effectLst/>
                <a:latin typeface="Arial" panose="020B0604020202020204" pitchFamily="34" charset="0"/>
                <a:ea typeface="+mn-ea"/>
                <a:cs typeface="Arial" panose="020B0604020202020204" pitchFamily="34" charset="0"/>
              </a:rPr>
              <a:t>should initiate contact with all relevant school districts</a:t>
            </a:r>
            <a:r>
              <a:rPr lang="en-CA" sz="1200" b="0" kern="1200" baseline="0" dirty="0">
                <a:solidFill>
                  <a:schemeClr val="tx1"/>
                </a:solidFill>
                <a:effectLst/>
                <a:latin typeface="Arial" panose="020B0604020202020204" pitchFamily="34" charset="0"/>
                <a:ea typeface="+mn-ea"/>
                <a:cs typeface="Arial" panose="020B0604020202020204" pitchFamily="34" charset="0"/>
              </a:rPr>
              <a:t> which </a:t>
            </a:r>
            <a:r>
              <a:rPr lang="en-CA" sz="1200" b="0" kern="1200" dirty="0">
                <a:solidFill>
                  <a:schemeClr val="tx1"/>
                </a:solidFill>
                <a:effectLst/>
                <a:latin typeface="Arial" panose="020B0604020202020204" pitchFamily="34" charset="0"/>
                <a:ea typeface="+mn-ea"/>
                <a:cs typeface="Arial" panose="020B0604020202020204" pitchFamily="34" charset="0"/>
              </a:rPr>
              <a:t>includes districts</a:t>
            </a:r>
            <a:r>
              <a:rPr lang="en-CA" sz="1200" b="0" kern="1200" baseline="0" dirty="0">
                <a:solidFill>
                  <a:schemeClr val="tx1"/>
                </a:solidFill>
                <a:effectLst/>
                <a:latin typeface="Arial" panose="020B0604020202020204" pitchFamily="34" charset="0"/>
                <a:ea typeface="+mn-ea"/>
                <a:cs typeface="Arial" panose="020B0604020202020204" pitchFamily="34" charset="0"/>
              </a:rPr>
              <a:t> </a:t>
            </a:r>
            <a:r>
              <a:rPr lang="en-CA" sz="1200" b="0" kern="1200" dirty="0">
                <a:solidFill>
                  <a:schemeClr val="tx1"/>
                </a:solidFill>
                <a:effectLst/>
                <a:latin typeface="Arial" panose="020B0604020202020204" pitchFamily="34" charset="0"/>
                <a:ea typeface="+mn-ea"/>
                <a:cs typeface="Arial" panose="020B0604020202020204" pitchFamily="34" charset="0"/>
              </a:rPr>
              <a:t>that are out of their geographic area.</a:t>
            </a:r>
            <a:r>
              <a:rPr lang="en-CA" sz="1200" b="0" kern="1200" baseline="0" dirty="0">
                <a:solidFill>
                  <a:schemeClr val="tx1"/>
                </a:solidFill>
                <a:effectLst/>
                <a:latin typeface="Arial" panose="020B0604020202020204" pitchFamily="34" charset="0"/>
                <a:ea typeface="+mn-ea"/>
                <a:cs typeface="Arial" panose="020B0604020202020204" pitchFamily="34" charset="0"/>
              </a:rPr>
              <a:t> For example, </a:t>
            </a:r>
            <a:r>
              <a:rPr lang="en-CA" sz="1200" b="0" kern="1200" dirty="0">
                <a:solidFill>
                  <a:schemeClr val="tx1"/>
                </a:solidFill>
                <a:effectLst/>
                <a:latin typeface="Arial" panose="020B0604020202020204" pitchFamily="34" charset="0"/>
                <a:ea typeface="+mn-ea"/>
                <a:cs typeface="Arial" panose="020B0604020202020204" pitchFamily="34" charset="0"/>
              </a:rPr>
              <a:t>if you have students ordinarily resident on reserve attending schools in another</a:t>
            </a:r>
            <a:r>
              <a:rPr lang="en-CA" sz="1200" b="0" kern="1200" baseline="0" dirty="0">
                <a:solidFill>
                  <a:schemeClr val="tx1"/>
                </a:solidFill>
                <a:effectLst/>
                <a:latin typeface="Arial" panose="020B0604020202020204" pitchFamily="34" charset="0"/>
                <a:ea typeface="+mn-ea"/>
                <a:cs typeface="Arial" panose="020B0604020202020204" pitchFamily="34" charset="0"/>
              </a:rPr>
              <a:t> </a:t>
            </a:r>
            <a:r>
              <a:rPr lang="en-CA" sz="1200" b="0" kern="1200" dirty="0">
                <a:solidFill>
                  <a:schemeClr val="tx1"/>
                </a:solidFill>
                <a:effectLst/>
                <a:latin typeface="Arial" panose="020B0604020202020204" pitchFamily="34" charset="0"/>
                <a:ea typeface="+mn-ea"/>
                <a:cs typeface="Arial" panose="020B0604020202020204" pitchFamily="34" charset="0"/>
              </a:rPr>
              <a:t>district. To assist with these contacts, please refer to Appendix 2 within ISC’s Nominal Roll instructions for a list of contacts within each school district. </a:t>
            </a:r>
          </a:p>
          <a:p>
            <a:endParaRPr lang="en-CA" sz="1200" b="0" kern="1200" dirty="0">
              <a:solidFill>
                <a:schemeClr val="tx1"/>
              </a:solidFill>
              <a:effectLst/>
              <a:latin typeface="Arial" panose="020B0604020202020204" pitchFamily="34" charset="0"/>
              <a:ea typeface="+mn-ea"/>
              <a:cs typeface="Arial" panose="020B0604020202020204" pitchFamily="34" charset="0"/>
            </a:endParaRPr>
          </a:p>
          <a:p>
            <a:r>
              <a:rPr lang="en-CA" sz="1200" b="0" kern="1200" dirty="0">
                <a:solidFill>
                  <a:schemeClr val="tx1"/>
                </a:solidFill>
                <a:effectLst/>
                <a:latin typeface="Arial" panose="020B0604020202020204" pitchFamily="34" charset="0"/>
                <a:ea typeface="+mn-ea"/>
                <a:cs typeface="Arial" panose="020B0604020202020204" pitchFamily="34" charset="0"/>
              </a:rPr>
              <a:t>It is equally important that school districts support First Nations</a:t>
            </a:r>
            <a:r>
              <a:rPr lang="en-CA" sz="1200" b="0" kern="1200" baseline="0" dirty="0">
                <a:solidFill>
                  <a:schemeClr val="tx1"/>
                </a:solidFill>
                <a:effectLst/>
                <a:latin typeface="Arial" panose="020B0604020202020204" pitchFamily="34" charset="0"/>
                <a:ea typeface="+mn-ea"/>
                <a:cs typeface="Arial" panose="020B0604020202020204" pitchFamily="34" charset="0"/>
              </a:rPr>
              <a:t> and are open to conversation to ensure that students registered with the school district are on the Nominal Roll, as this will impact the accuracy of funding. </a:t>
            </a:r>
          </a:p>
          <a:p>
            <a:endParaRPr lang="en-CA" sz="1200" b="0" kern="1200" baseline="0" dirty="0">
              <a:solidFill>
                <a:schemeClr val="tx1"/>
              </a:solidFill>
              <a:effectLst/>
              <a:latin typeface="Arial" panose="020B0604020202020204" pitchFamily="34" charset="0"/>
              <a:ea typeface="+mn-ea"/>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0" dirty="0">
                <a:solidFill>
                  <a:sysClr val="windowText" lastClr="000000"/>
                </a:solidFill>
                <a:latin typeface="Arial" panose="020B0604020202020204" pitchFamily="34" charset="0"/>
                <a:cs typeface="Arial" panose="020B0604020202020204" pitchFamily="34" charset="0"/>
              </a:rPr>
              <a:t>Note: Local Education Agreements are related to </a:t>
            </a:r>
            <a:r>
              <a:rPr lang="en-US" sz="1200" u="sng" kern="0" dirty="0">
                <a:solidFill>
                  <a:sysClr val="windowText" lastClr="000000"/>
                </a:solidFill>
                <a:latin typeface="Arial" panose="020B0604020202020204" pitchFamily="34" charset="0"/>
                <a:cs typeface="Arial" panose="020B0604020202020204" pitchFamily="34" charset="0"/>
              </a:rPr>
              <a:t>how funding flows</a:t>
            </a:r>
            <a:r>
              <a:rPr lang="en-US" sz="1200" u="none" kern="0" dirty="0">
                <a:solidFill>
                  <a:sysClr val="windowText" lastClr="000000"/>
                </a:solidFill>
                <a:latin typeface="Arial" panose="020B0604020202020204" pitchFamily="34" charset="0"/>
                <a:cs typeface="Arial" panose="020B0604020202020204" pitchFamily="34" charset="0"/>
              </a:rPr>
              <a:t> </a:t>
            </a:r>
            <a:r>
              <a:rPr lang="en-US" sz="1200" kern="0" dirty="0">
                <a:solidFill>
                  <a:sysClr val="windowText" lastClr="000000"/>
                </a:solidFill>
                <a:latin typeface="Arial" panose="020B0604020202020204" pitchFamily="34" charset="0"/>
                <a:cs typeface="Arial" panose="020B0604020202020204" pitchFamily="34" charset="0"/>
              </a:rPr>
              <a:t>from Indigenous Services Canada to First Nations, then to a school district(s). The Joint Verification Process helps both parties </a:t>
            </a:r>
            <a:r>
              <a:rPr lang="en-US" sz="1200" u="sng" kern="0" dirty="0">
                <a:solidFill>
                  <a:sysClr val="windowText" lastClr="000000"/>
                </a:solidFill>
                <a:latin typeface="Arial" panose="020B0604020202020204" pitchFamily="34" charset="0"/>
                <a:cs typeface="Arial" panose="020B0604020202020204" pitchFamily="34" charset="0"/>
              </a:rPr>
              <a:t>verify that an accurate amount of funding flows</a:t>
            </a:r>
            <a:r>
              <a:rPr lang="en-US" sz="1200" u="none" kern="0" dirty="0">
                <a:solidFill>
                  <a:sysClr val="windowText" lastClr="000000"/>
                </a:solidFill>
                <a:latin typeface="Arial" panose="020B0604020202020204" pitchFamily="34" charset="0"/>
                <a:cs typeface="Arial" panose="020B0604020202020204" pitchFamily="34" charset="0"/>
              </a:rPr>
              <a:t> </a:t>
            </a:r>
            <a:r>
              <a:rPr lang="en-US" sz="1200" kern="0" dirty="0">
                <a:solidFill>
                  <a:sysClr val="windowText" lastClr="000000"/>
                </a:solidFill>
                <a:latin typeface="Arial" panose="020B0604020202020204" pitchFamily="34" charset="0"/>
                <a:cs typeface="Arial" panose="020B0604020202020204" pitchFamily="34" charset="0"/>
              </a:rPr>
              <a:t>to First Nations or a school district(s).  </a:t>
            </a:r>
          </a:p>
          <a:p>
            <a:endParaRPr lang="en-CA" dirty="0"/>
          </a:p>
        </p:txBody>
      </p:sp>
      <p:sp>
        <p:nvSpPr>
          <p:cNvPr id="4" name="Slide Number Placeholder 3"/>
          <p:cNvSpPr>
            <a:spLocks noGrp="1"/>
          </p:cNvSpPr>
          <p:nvPr>
            <p:ph type="sldNum" sz="quarter" idx="5"/>
          </p:nvPr>
        </p:nvSpPr>
        <p:spPr/>
        <p:txBody>
          <a:bodyPr/>
          <a:lstStyle/>
          <a:p>
            <a:pPr>
              <a:defRPr/>
            </a:pPr>
            <a:fld id="{FE284EBD-CBB1-4A99-ABB1-E39FD7904359}" type="slidenum">
              <a:rPr lang="en-CA" smtClean="0"/>
              <a:pPr>
                <a:defRPr/>
              </a:pPr>
              <a:t>9</a:t>
            </a:fld>
            <a:endParaRPr lang="en-CA" dirty="0"/>
          </a:p>
        </p:txBody>
      </p:sp>
    </p:spTree>
    <p:extLst>
      <p:ext uri="{BB962C8B-B14F-4D97-AF65-F5344CB8AC3E}">
        <p14:creationId xmlns:p14="http://schemas.microsoft.com/office/powerpoint/2010/main" val="2265079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8D623F51-5CB7-E808-01D9-56579B42363B}"/>
              </a:ext>
            </a:extLst>
          </p:cNvPr>
          <p:cNvSpPr>
            <a:spLocks noGrp="1" noChangeArrowheads="1"/>
          </p:cNvSpPr>
          <p:nvPr>
            <p:ph type="sldNum" sz="quarter" idx="4"/>
          </p:nvPr>
        </p:nvSpPr>
        <p:spPr>
          <a:xfrm>
            <a:off x="-9247" y="4742155"/>
            <a:ext cx="762000" cy="228600"/>
          </a:xfrm>
          <a:prstGeom prst="rect">
            <a:avLst/>
          </a:prstGeom>
          <a:ln/>
        </p:spPr>
        <p:txBody>
          <a:bodyPr anchor="ctr"/>
          <a:lstStyle>
            <a:lvl1pPr algn="ctr">
              <a:lnSpc>
                <a:spcPct val="100000"/>
              </a:lnSpc>
              <a:spcAft>
                <a:spcPts val="0"/>
              </a:spcAft>
              <a:defRPr sz="1100" b="1">
                <a:solidFill>
                  <a:schemeClr val="bg1">
                    <a:lumMod val="65000"/>
                  </a:schemeClr>
                </a:solidFill>
                <a:latin typeface="+mj-lt"/>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extLst>
      <p:ext uri="{BB962C8B-B14F-4D97-AF65-F5344CB8AC3E}">
        <p14:creationId xmlns:p14="http://schemas.microsoft.com/office/powerpoint/2010/main" val="3370762578"/>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09550"/>
            <a:ext cx="7696200" cy="228600"/>
          </a:xfr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a:t>Click to edit Master title style</a:t>
            </a:r>
          </a:p>
        </p:txBody>
      </p:sp>
      <p:sp>
        <p:nvSpPr>
          <p:cNvPr id="3" name="Content Placeholder 2"/>
          <p:cNvSpPr>
            <a:spLocks noGrp="1"/>
          </p:cNvSpPr>
          <p:nvPr>
            <p:ph idx="1"/>
          </p:nvPr>
        </p:nvSpPr>
        <p:spPr>
          <a:xfrm>
            <a:off x="533400" y="942976"/>
            <a:ext cx="7696200" cy="3558480"/>
          </a:xfr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8">
            <a:extLst>
              <a:ext uri="{FF2B5EF4-FFF2-40B4-BE49-F238E27FC236}">
                <a16:creationId xmlns:a16="http://schemas.microsoft.com/office/drawing/2014/main" id="{395036B9-6553-7E3F-0DF4-2F7B88927FC1}"/>
              </a:ext>
            </a:extLst>
          </p:cNvPr>
          <p:cNvSpPr>
            <a:spLocks noGrp="1" noChangeArrowheads="1"/>
          </p:cNvSpPr>
          <p:nvPr>
            <p:ph type="sldNum" sz="quarter" idx="4"/>
          </p:nvPr>
        </p:nvSpPr>
        <p:spPr>
          <a:xfrm>
            <a:off x="-9247" y="4742155"/>
            <a:ext cx="762000" cy="228600"/>
          </a:xfrm>
          <a:prstGeom prst="rect">
            <a:avLst/>
          </a:prstGeom>
          <a:ln/>
        </p:spPr>
        <p:txBody>
          <a:bodyPr anchor="ctr"/>
          <a:lstStyle>
            <a:lvl1pPr algn="ctr">
              <a:lnSpc>
                <a:spcPct val="100000"/>
              </a:lnSpc>
              <a:spcAft>
                <a:spcPts val="0"/>
              </a:spcAft>
              <a:defRPr sz="1100" b="1">
                <a:solidFill>
                  <a:schemeClr val="bg1">
                    <a:lumMod val="65000"/>
                  </a:schemeClr>
                </a:solidFill>
                <a:latin typeface="+mj-lt"/>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extLst>
      <p:ext uri="{BB962C8B-B14F-4D97-AF65-F5344CB8AC3E}">
        <p14:creationId xmlns:p14="http://schemas.microsoft.com/office/powerpoint/2010/main" val="3270930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9FD21C8C-5D20-1A7A-07BE-35D3B2E80191}"/>
              </a:ext>
            </a:extLst>
          </p:cNvPr>
          <p:cNvSpPr>
            <a:spLocks noGrp="1" noChangeArrowheads="1"/>
          </p:cNvSpPr>
          <p:nvPr>
            <p:ph type="sldNum" sz="quarter" idx="4"/>
          </p:nvPr>
        </p:nvSpPr>
        <p:spPr>
          <a:xfrm>
            <a:off x="-9247" y="4742155"/>
            <a:ext cx="762000" cy="228600"/>
          </a:xfrm>
          <a:prstGeom prst="rect">
            <a:avLst/>
          </a:prstGeom>
          <a:ln/>
        </p:spPr>
        <p:txBody>
          <a:bodyPr anchor="ctr"/>
          <a:lstStyle>
            <a:lvl1pPr algn="ctr">
              <a:lnSpc>
                <a:spcPct val="100000"/>
              </a:lnSpc>
              <a:spcAft>
                <a:spcPts val="0"/>
              </a:spcAft>
              <a:defRPr sz="1100" b="1">
                <a:solidFill>
                  <a:schemeClr val="bg1">
                    <a:lumMod val="65000"/>
                  </a:schemeClr>
                </a:solidFill>
                <a:latin typeface="+mj-lt"/>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extLst>
      <p:ext uri="{BB962C8B-B14F-4D97-AF65-F5344CB8AC3E}">
        <p14:creationId xmlns:p14="http://schemas.microsoft.com/office/powerpoint/2010/main" val="4075059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624F53BF-86B7-4ADE-480F-8AC4887D125B}"/>
              </a:ext>
            </a:extLst>
          </p:cNvPr>
          <p:cNvSpPr>
            <a:spLocks noGrp="1" noChangeArrowheads="1"/>
          </p:cNvSpPr>
          <p:nvPr>
            <p:ph type="sldNum" sz="quarter" idx="4"/>
          </p:nvPr>
        </p:nvSpPr>
        <p:spPr>
          <a:xfrm>
            <a:off x="-29091" y="4742155"/>
            <a:ext cx="762000" cy="228600"/>
          </a:xfrm>
          <a:prstGeom prst="rect">
            <a:avLst/>
          </a:prstGeom>
          <a:ln/>
        </p:spPr>
        <p:txBody>
          <a:bodyPr/>
          <a:lstStyle>
            <a:lvl1pPr algn="ctr">
              <a:defRPr sz="1200" b="1">
                <a:solidFill>
                  <a:schemeClr val="bg1">
                    <a:lumMod val="75000"/>
                  </a:schemeClr>
                </a:solidFill>
                <a:latin typeface="Trebuchet MS" panose="020B0603020202020204" pitchFamily="34" charset="0"/>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extLst>
      <p:ext uri="{BB962C8B-B14F-4D97-AF65-F5344CB8AC3E}">
        <p14:creationId xmlns:p14="http://schemas.microsoft.com/office/powerpoint/2010/main" val="2604309574"/>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09550"/>
            <a:ext cx="7696200" cy="228600"/>
          </a:xfr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533400" y="942976"/>
            <a:ext cx="7696200" cy="3558480"/>
          </a:xfr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8">
            <a:extLst>
              <a:ext uri="{FF2B5EF4-FFF2-40B4-BE49-F238E27FC236}">
                <a16:creationId xmlns:a16="http://schemas.microsoft.com/office/drawing/2014/main" id="{B83A545C-59FF-68AE-6713-BA35AFD8C28B}"/>
              </a:ext>
            </a:extLst>
          </p:cNvPr>
          <p:cNvSpPr>
            <a:spLocks noGrp="1" noChangeArrowheads="1"/>
          </p:cNvSpPr>
          <p:nvPr>
            <p:ph type="sldNum" sz="quarter" idx="4"/>
          </p:nvPr>
        </p:nvSpPr>
        <p:spPr>
          <a:xfrm>
            <a:off x="-29091" y="4742155"/>
            <a:ext cx="762000" cy="228600"/>
          </a:xfrm>
          <a:prstGeom prst="rect">
            <a:avLst/>
          </a:prstGeom>
          <a:ln/>
        </p:spPr>
        <p:txBody>
          <a:bodyPr/>
          <a:lstStyle>
            <a:lvl1pPr algn="ctr">
              <a:defRPr sz="1200" b="1">
                <a:solidFill>
                  <a:schemeClr val="bg1">
                    <a:lumMod val="75000"/>
                  </a:schemeClr>
                </a:solidFill>
                <a:latin typeface="Trebuchet MS" panose="020B0603020202020204" pitchFamily="34" charset="0"/>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extLst>
      <p:ext uri="{BB962C8B-B14F-4D97-AF65-F5344CB8AC3E}">
        <p14:creationId xmlns:p14="http://schemas.microsoft.com/office/powerpoint/2010/main" val="20771173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401" y="67954"/>
            <a:ext cx="6858001" cy="5143500"/>
          </a:xfrm>
          <a:prstGeom prst="rect">
            <a:avLst/>
          </a:prstGeom>
        </p:spPr>
      </p:pic>
      <p:sp>
        <p:nvSpPr>
          <p:cNvPr id="1026" name="Rectangle 2"/>
          <p:cNvSpPr>
            <a:spLocks noGrp="1" noChangeArrowheads="1"/>
          </p:cNvSpPr>
          <p:nvPr>
            <p:ph type="title"/>
          </p:nvPr>
        </p:nvSpPr>
        <p:spPr bwMode="auto">
          <a:xfrm>
            <a:off x="381000" y="264605"/>
            <a:ext cx="784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CA" altLang="en-GB"/>
              <a:t>Insert section title</a:t>
            </a:r>
          </a:p>
        </p:txBody>
      </p:sp>
      <p:sp>
        <p:nvSpPr>
          <p:cNvPr id="1027" name="Rectangle 3"/>
          <p:cNvSpPr>
            <a:spLocks noGrp="1" noChangeArrowheads="1"/>
          </p:cNvSpPr>
          <p:nvPr>
            <p:ph type="body" idx="1"/>
          </p:nvPr>
        </p:nvSpPr>
        <p:spPr bwMode="auto">
          <a:xfrm>
            <a:off x="368301" y="942976"/>
            <a:ext cx="7861300" cy="35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CA" altLang="en-GB"/>
              <a:t>Click to edit master text styles</a:t>
            </a:r>
          </a:p>
          <a:p>
            <a:pPr lvl="1"/>
            <a:r>
              <a:rPr lang="en-CA" altLang="en-GB"/>
              <a:t>Second level</a:t>
            </a:r>
          </a:p>
          <a:p>
            <a:pPr lvl="2"/>
            <a:r>
              <a:rPr lang="en-CA" altLang="en-GB"/>
              <a:t>Third level</a:t>
            </a:r>
          </a:p>
          <a:p>
            <a:pPr lvl="3"/>
            <a:r>
              <a:rPr lang="en-CA" altLang="en-GB"/>
              <a:t>Fourth level</a:t>
            </a:r>
          </a:p>
        </p:txBody>
      </p:sp>
      <p:sp>
        <p:nvSpPr>
          <p:cNvPr id="5" name="Rectangle 8"/>
          <p:cNvSpPr>
            <a:spLocks noGrp="1" noChangeArrowheads="1"/>
          </p:cNvSpPr>
          <p:nvPr>
            <p:ph type="sldNum" sz="quarter" idx="4"/>
          </p:nvPr>
        </p:nvSpPr>
        <p:spPr>
          <a:xfrm>
            <a:off x="-9247" y="4742155"/>
            <a:ext cx="762000" cy="228600"/>
          </a:xfrm>
          <a:prstGeom prst="rect">
            <a:avLst/>
          </a:prstGeom>
          <a:ln/>
        </p:spPr>
        <p:txBody>
          <a:bodyPr anchor="ctr"/>
          <a:lstStyle>
            <a:lvl1pPr algn="ctr">
              <a:lnSpc>
                <a:spcPct val="100000"/>
              </a:lnSpc>
              <a:spcAft>
                <a:spcPts val="0"/>
              </a:spcAft>
              <a:defRPr sz="1100" b="1">
                <a:solidFill>
                  <a:schemeClr val="bg1">
                    <a:lumMod val="65000"/>
                  </a:schemeClr>
                </a:solidFill>
                <a:latin typeface="+mj-lt"/>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9" r:id="rId3"/>
  </p:sldLayoutIdLst>
  <p:hf hdr="0" ftr="0" dt="0"/>
  <p:txStyles>
    <p:titleStyle>
      <a:lvl1pPr algn="l" rtl="0" eaLnBrk="0" fontAlgn="base" hangingPunct="0">
        <a:lnSpc>
          <a:spcPts val="1800"/>
        </a:lnSpc>
        <a:spcBef>
          <a:spcPct val="0"/>
        </a:spcBef>
        <a:spcAft>
          <a:spcPct val="0"/>
        </a:spcAft>
        <a:defRPr sz="18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1800"/>
        </a:lnSpc>
        <a:spcBef>
          <a:spcPct val="0"/>
        </a:spcBef>
        <a:spcAft>
          <a:spcPct val="0"/>
        </a:spcAft>
        <a:defRPr sz="1800" b="1">
          <a:solidFill>
            <a:srgbClr val="000000"/>
          </a:solidFill>
          <a:latin typeface="Arial" charset="0"/>
        </a:defRPr>
      </a:lvl2pPr>
      <a:lvl3pPr algn="l" rtl="0" eaLnBrk="0" fontAlgn="base" hangingPunct="0">
        <a:lnSpc>
          <a:spcPts val="1800"/>
        </a:lnSpc>
        <a:spcBef>
          <a:spcPct val="0"/>
        </a:spcBef>
        <a:spcAft>
          <a:spcPct val="0"/>
        </a:spcAft>
        <a:defRPr sz="1800" b="1">
          <a:solidFill>
            <a:srgbClr val="000000"/>
          </a:solidFill>
          <a:latin typeface="Arial" charset="0"/>
        </a:defRPr>
      </a:lvl3pPr>
      <a:lvl4pPr algn="l" rtl="0" eaLnBrk="0" fontAlgn="base" hangingPunct="0">
        <a:lnSpc>
          <a:spcPts val="1800"/>
        </a:lnSpc>
        <a:spcBef>
          <a:spcPct val="0"/>
        </a:spcBef>
        <a:spcAft>
          <a:spcPct val="0"/>
        </a:spcAft>
        <a:defRPr sz="1800" b="1">
          <a:solidFill>
            <a:srgbClr val="000000"/>
          </a:solidFill>
          <a:latin typeface="Arial" charset="0"/>
        </a:defRPr>
      </a:lvl4pPr>
      <a:lvl5pPr algn="l" rtl="0" eaLnBrk="0" fontAlgn="base" hangingPunct="0">
        <a:lnSpc>
          <a:spcPts val="1800"/>
        </a:lnSpc>
        <a:spcBef>
          <a:spcPct val="0"/>
        </a:spcBef>
        <a:spcAft>
          <a:spcPct val="0"/>
        </a:spcAft>
        <a:defRPr sz="1800" b="1">
          <a:solidFill>
            <a:srgbClr val="000000"/>
          </a:solidFill>
          <a:latin typeface="Arial" charset="0"/>
        </a:defRPr>
      </a:lvl5pPr>
      <a:lvl6pPr marL="342900" algn="l" rtl="0" fontAlgn="base">
        <a:lnSpc>
          <a:spcPts val="1800"/>
        </a:lnSpc>
        <a:spcBef>
          <a:spcPct val="0"/>
        </a:spcBef>
        <a:spcAft>
          <a:spcPct val="0"/>
        </a:spcAft>
        <a:defRPr sz="1800" b="1">
          <a:solidFill>
            <a:srgbClr val="000000"/>
          </a:solidFill>
          <a:latin typeface="Arial" charset="0"/>
        </a:defRPr>
      </a:lvl6pPr>
      <a:lvl7pPr marL="685800" algn="l" rtl="0" fontAlgn="base">
        <a:lnSpc>
          <a:spcPts val="1800"/>
        </a:lnSpc>
        <a:spcBef>
          <a:spcPct val="0"/>
        </a:spcBef>
        <a:spcAft>
          <a:spcPct val="0"/>
        </a:spcAft>
        <a:defRPr sz="1800" b="1">
          <a:solidFill>
            <a:srgbClr val="000000"/>
          </a:solidFill>
          <a:latin typeface="Arial" charset="0"/>
        </a:defRPr>
      </a:lvl7pPr>
      <a:lvl8pPr marL="1028700" algn="l" rtl="0" fontAlgn="base">
        <a:lnSpc>
          <a:spcPts val="1800"/>
        </a:lnSpc>
        <a:spcBef>
          <a:spcPct val="0"/>
        </a:spcBef>
        <a:spcAft>
          <a:spcPct val="0"/>
        </a:spcAft>
        <a:defRPr sz="1800" b="1">
          <a:solidFill>
            <a:srgbClr val="000000"/>
          </a:solidFill>
          <a:latin typeface="Arial" charset="0"/>
        </a:defRPr>
      </a:lvl8pPr>
      <a:lvl9pPr marL="1371600" algn="l" rtl="0" fontAlgn="base">
        <a:lnSpc>
          <a:spcPts val="1800"/>
        </a:lnSpc>
        <a:spcBef>
          <a:spcPct val="0"/>
        </a:spcBef>
        <a:spcAft>
          <a:spcPct val="0"/>
        </a:spcAft>
        <a:defRPr sz="1800" b="1">
          <a:solidFill>
            <a:srgbClr val="000000"/>
          </a:solidFill>
          <a:latin typeface="Arial" charset="0"/>
        </a:defRPr>
      </a:lvl9pPr>
    </p:titleStyle>
    <p:bodyStyle>
      <a:lvl1pPr marL="142875" indent="-142875" algn="l" rtl="0" eaLnBrk="0" fontAlgn="base" hangingPunct="0">
        <a:spcBef>
          <a:spcPct val="0"/>
        </a:spcBef>
        <a:spcAft>
          <a:spcPct val="37000"/>
        </a:spcAft>
        <a:buChar char="•"/>
        <a:tabLst>
          <a:tab pos="4286250" algn="l"/>
        </a:tabLst>
        <a:defRPr>
          <a:solidFill>
            <a:srgbClr val="000000"/>
          </a:solidFill>
          <a:latin typeface="Tahoma" panose="020B0604030504040204" pitchFamily="34" charset="0"/>
          <a:ea typeface="Tahoma" panose="020B0604030504040204" pitchFamily="34" charset="0"/>
          <a:cs typeface="Tahoma" panose="020B0604030504040204" pitchFamily="34" charset="0"/>
        </a:defRPr>
      </a:lvl1pPr>
      <a:lvl2pPr marL="286941" indent="-142875" algn="l" rtl="0" eaLnBrk="0" fontAlgn="base" hangingPunct="0">
        <a:spcBef>
          <a:spcPct val="0"/>
        </a:spcBef>
        <a:spcAft>
          <a:spcPct val="35000"/>
        </a:spcAft>
        <a:buChar char="–"/>
        <a:tabLst>
          <a:tab pos="4286250" algn="l"/>
        </a:tabLst>
        <a:defRPr sz="1200">
          <a:solidFill>
            <a:srgbClr val="000000"/>
          </a:solidFill>
          <a:latin typeface="Tahoma" panose="020B0604030504040204" pitchFamily="34" charset="0"/>
          <a:ea typeface="Tahoma" panose="020B0604030504040204" pitchFamily="34" charset="0"/>
          <a:cs typeface="Tahoma" panose="020B0604030504040204" pitchFamily="34" charset="0"/>
        </a:defRPr>
      </a:lvl2pPr>
      <a:lvl3pPr marL="431006" indent="-142875" algn="l" rtl="0" eaLnBrk="0" fontAlgn="base" hangingPunct="0">
        <a:spcBef>
          <a:spcPct val="0"/>
        </a:spcBef>
        <a:spcAft>
          <a:spcPct val="35000"/>
        </a:spcAft>
        <a:buChar char="–"/>
        <a:tabLst>
          <a:tab pos="4286250" algn="l"/>
        </a:tabLst>
        <a:defRPr sz="1050">
          <a:solidFill>
            <a:srgbClr val="000000"/>
          </a:solidFill>
          <a:latin typeface="Tahoma" panose="020B0604030504040204" pitchFamily="34" charset="0"/>
          <a:ea typeface="Tahoma" panose="020B0604030504040204" pitchFamily="34" charset="0"/>
          <a:cs typeface="Tahoma" panose="020B0604030504040204" pitchFamily="34" charset="0"/>
        </a:defRPr>
      </a:lvl3pPr>
      <a:lvl4pPr marL="578644" indent="-146447" algn="l" rtl="0" eaLnBrk="0" fontAlgn="base" hangingPunct="0">
        <a:spcBef>
          <a:spcPct val="0"/>
        </a:spcBef>
        <a:spcAft>
          <a:spcPct val="35000"/>
        </a:spcAft>
        <a:buChar char="–"/>
        <a:tabLst>
          <a:tab pos="4286250" algn="l"/>
        </a:tabLst>
        <a:defRPr sz="900">
          <a:solidFill>
            <a:srgbClr val="000000"/>
          </a:solidFill>
          <a:latin typeface="Tahoma" panose="020B0604030504040204" pitchFamily="34" charset="0"/>
          <a:ea typeface="Tahoma" panose="020B0604030504040204" pitchFamily="34" charset="0"/>
          <a:cs typeface="Tahoma" panose="020B0604030504040204" pitchFamily="34" charset="0"/>
        </a:defRPr>
      </a:lvl4pPr>
      <a:lvl5pPr marL="720329" indent="-140494" algn="l" rtl="0" eaLnBrk="0" fontAlgn="base" hangingPunct="0">
        <a:lnSpc>
          <a:spcPts val="1200"/>
        </a:lnSpc>
        <a:spcBef>
          <a:spcPct val="0"/>
        </a:spcBef>
        <a:spcAft>
          <a:spcPct val="0"/>
        </a:spcAft>
        <a:buChar char="–"/>
        <a:tabLst>
          <a:tab pos="4286250" algn="l"/>
        </a:tabLst>
        <a:defRPr sz="900">
          <a:solidFill>
            <a:schemeClr val="tx1"/>
          </a:solidFill>
          <a:latin typeface="Verdana" pitchFamily="34" charset="0"/>
        </a:defRPr>
      </a:lvl5pPr>
      <a:lvl6pPr marL="1063229" indent="-140494" algn="l" rtl="0" fontAlgn="base">
        <a:lnSpc>
          <a:spcPts val="1200"/>
        </a:lnSpc>
        <a:spcBef>
          <a:spcPct val="0"/>
        </a:spcBef>
        <a:spcAft>
          <a:spcPct val="0"/>
        </a:spcAft>
        <a:buChar char="–"/>
        <a:tabLst>
          <a:tab pos="4286250" algn="l"/>
        </a:tabLst>
        <a:defRPr sz="900">
          <a:solidFill>
            <a:schemeClr val="tx1"/>
          </a:solidFill>
          <a:latin typeface="Verdana" pitchFamily="34" charset="0"/>
        </a:defRPr>
      </a:lvl6pPr>
      <a:lvl7pPr marL="1406129" indent="-140494" algn="l" rtl="0" fontAlgn="base">
        <a:lnSpc>
          <a:spcPts val="1200"/>
        </a:lnSpc>
        <a:spcBef>
          <a:spcPct val="0"/>
        </a:spcBef>
        <a:spcAft>
          <a:spcPct val="0"/>
        </a:spcAft>
        <a:buChar char="–"/>
        <a:tabLst>
          <a:tab pos="4286250" algn="l"/>
        </a:tabLst>
        <a:defRPr sz="900">
          <a:solidFill>
            <a:schemeClr val="tx1"/>
          </a:solidFill>
          <a:latin typeface="Verdana" pitchFamily="34" charset="0"/>
        </a:defRPr>
      </a:lvl7pPr>
      <a:lvl8pPr marL="1749029" indent="-140494" algn="l" rtl="0" fontAlgn="base">
        <a:lnSpc>
          <a:spcPts val="1200"/>
        </a:lnSpc>
        <a:spcBef>
          <a:spcPct val="0"/>
        </a:spcBef>
        <a:spcAft>
          <a:spcPct val="0"/>
        </a:spcAft>
        <a:buChar char="–"/>
        <a:tabLst>
          <a:tab pos="4286250" algn="l"/>
        </a:tabLst>
        <a:defRPr sz="900">
          <a:solidFill>
            <a:schemeClr val="tx1"/>
          </a:solidFill>
          <a:latin typeface="Verdana" pitchFamily="34" charset="0"/>
        </a:defRPr>
      </a:lvl8pPr>
      <a:lvl9pPr marL="2091929" indent="-140494" algn="l" rtl="0" fontAlgn="base">
        <a:lnSpc>
          <a:spcPts val="1200"/>
        </a:lnSpc>
        <a:spcBef>
          <a:spcPct val="0"/>
        </a:spcBef>
        <a:spcAft>
          <a:spcPct val="0"/>
        </a:spcAft>
        <a:buChar char="–"/>
        <a:tabLst>
          <a:tab pos="4286250" algn="l"/>
        </a:tabLst>
        <a:defRPr sz="900">
          <a:solidFill>
            <a:schemeClr val="tx1"/>
          </a:solidFill>
          <a:latin typeface="Verdana" pitchFamily="34" charset="0"/>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7954"/>
            <a:ext cx="6858001" cy="5143500"/>
          </a:xfrm>
          <a:prstGeom prst="rect">
            <a:avLst/>
          </a:prstGeom>
        </p:spPr>
      </p:pic>
      <p:sp>
        <p:nvSpPr>
          <p:cNvPr id="5" name="Rectangle 8"/>
          <p:cNvSpPr>
            <a:spLocks noGrp="1" noChangeArrowheads="1"/>
          </p:cNvSpPr>
          <p:nvPr>
            <p:ph type="sldNum" sz="quarter" idx="4"/>
          </p:nvPr>
        </p:nvSpPr>
        <p:spPr>
          <a:xfrm>
            <a:off x="-29091" y="4742155"/>
            <a:ext cx="762000" cy="228600"/>
          </a:xfrm>
          <a:prstGeom prst="rect">
            <a:avLst/>
          </a:prstGeom>
          <a:ln/>
        </p:spPr>
        <p:txBody>
          <a:bodyPr/>
          <a:lstStyle>
            <a:lvl1pPr algn="ctr">
              <a:defRPr sz="1200" b="1">
                <a:solidFill>
                  <a:schemeClr val="bg1">
                    <a:lumMod val="65000"/>
                  </a:schemeClr>
                </a:solidFill>
                <a:latin typeface="Trebuchet MS" panose="020B0603020202020204" pitchFamily="34" charset="0"/>
                <a:ea typeface="Tahoma" panose="020B0604030504040204" pitchFamily="34" charset="0"/>
                <a:cs typeface="Tahoma" panose="020B0604030504040204" pitchFamily="34" charset="0"/>
              </a:defRPr>
            </a:lvl1pPr>
          </a:lstStyle>
          <a:p>
            <a:pPr>
              <a:defRPr/>
            </a:pPr>
            <a:fld id="{E00B6E52-F07A-44C8-B7AE-D6EEC3D50429}" type="slidenum">
              <a:rPr lang="en-CA" smtClean="0"/>
              <a:pPr>
                <a:defRPr/>
              </a:pPr>
              <a:t>‹#›</a:t>
            </a:fld>
            <a:endParaRPr lang="en-CA" dirty="0"/>
          </a:p>
        </p:txBody>
      </p:sp>
      <p:sp>
        <p:nvSpPr>
          <p:cNvPr id="1026" name="Rectangle 2"/>
          <p:cNvSpPr>
            <a:spLocks noGrp="1" noChangeArrowheads="1"/>
          </p:cNvSpPr>
          <p:nvPr>
            <p:ph type="title"/>
          </p:nvPr>
        </p:nvSpPr>
        <p:spPr bwMode="auto">
          <a:xfrm>
            <a:off x="381000" y="264605"/>
            <a:ext cx="784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CA" altLang="en-GB" dirty="0"/>
              <a:t>Insert section title</a:t>
            </a:r>
          </a:p>
        </p:txBody>
      </p:sp>
      <p:sp>
        <p:nvSpPr>
          <p:cNvPr id="1027" name="Rectangle 3"/>
          <p:cNvSpPr>
            <a:spLocks noGrp="1" noChangeArrowheads="1"/>
          </p:cNvSpPr>
          <p:nvPr>
            <p:ph type="body" idx="1"/>
          </p:nvPr>
        </p:nvSpPr>
        <p:spPr bwMode="auto">
          <a:xfrm>
            <a:off x="368300" y="942976"/>
            <a:ext cx="7861300" cy="35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CA" altLang="en-GB" dirty="0"/>
              <a:t>Click to edit master text styles</a:t>
            </a:r>
          </a:p>
          <a:p>
            <a:pPr lvl="1"/>
            <a:r>
              <a:rPr lang="en-CA" altLang="en-GB" dirty="0"/>
              <a:t>Second level</a:t>
            </a:r>
          </a:p>
          <a:p>
            <a:pPr lvl="2"/>
            <a:r>
              <a:rPr lang="en-CA" altLang="en-GB" dirty="0"/>
              <a:t>Third level</a:t>
            </a:r>
          </a:p>
          <a:p>
            <a:pPr lvl="3"/>
            <a:r>
              <a:rPr lang="en-CA" altLang="en-GB" dirty="0"/>
              <a:t>Fourth level</a:t>
            </a:r>
          </a:p>
        </p:txBody>
      </p:sp>
    </p:spTree>
    <p:extLst>
      <p:ext uri="{BB962C8B-B14F-4D97-AF65-F5344CB8AC3E}">
        <p14:creationId xmlns:p14="http://schemas.microsoft.com/office/powerpoint/2010/main" val="1097303341"/>
      </p:ext>
    </p:extLst>
  </p:cSld>
  <p:clrMap bg1="lt1" tx1="dk1" bg2="lt2" tx2="dk2" accent1="accent1" accent2="accent2" accent3="accent3" accent4="accent4" accent5="accent5" accent6="accent6" hlink="hlink" folHlink="folHlink"/>
  <p:sldLayoutIdLst>
    <p:sldLayoutId id="2147483687" r:id="rId1"/>
    <p:sldLayoutId id="2147483688" r:id="rId2"/>
  </p:sldLayoutIdLst>
  <p:hf hdr="0" ftr="0" dt="0"/>
  <p:txStyles>
    <p:title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p:titleStyle>
    <p:bodyStyle>
      <a:lvl1pPr marL="190500" indent="-190500" algn="l" rtl="0" eaLnBrk="0" fontAlgn="base" hangingPunct="0">
        <a:spcBef>
          <a:spcPct val="0"/>
        </a:spcBef>
        <a:spcAft>
          <a:spcPct val="37000"/>
        </a:spcAft>
        <a:buChar char="•"/>
        <a:tabLst>
          <a:tab pos="5715000" algn="l"/>
        </a:tabLst>
        <a:defRPr>
          <a:solidFill>
            <a:srgbClr val="000000"/>
          </a:solidFill>
          <a:latin typeface="Tahoma" panose="020B0604030504040204" pitchFamily="34" charset="0"/>
          <a:ea typeface="Tahoma" panose="020B0604030504040204" pitchFamily="34" charset="0"/>
          <a:cs typeface="Tahoma" panose="020B0604030504040204" pitchFamily="34" charset="0"/>
        </a:defRPr>
      </a:lvl1pPr>
      <a:lvl2pPr marL="382588" indent="-190500" algn="l" rtl="0" eaLnBrk="0" fontAlgn="base" hangingPunct="0">
        <a:spcBef>
          <a:spcPct val="0"/>
        </a:spcBef>
        <a:spcAft>
          <a:spcPct val="35000"/>
        </a:spcAft>
        <a:buChar char="–"/>
        <a:tabLst>
          <a:tab pos="5715000" algn="l"/>
        </a:tabLst>
        <a:defRPr sz="1600">
          <a:solidFill>
            <a:srgbClr val="000000"/>
          </a:solidFill>
          <a:latin typeface="Tahoma" panose="020B0604030504040204" pitchFamily="34" charset="0"/>
          <a:ea typeface="Tahoma" panose="020B0604030504040204" pitchFamily="34" charset="0"/>
          <a:cs typeface="Tahoma" panose="020B0604030504040204" pitchFamily="34" charset="0"/>
        </a:defRPr>
      </a:lvl2pPr>
      <a:lvl3pPr marL="574675" indent="-190500" algn="l" rtl="0" eaLnBrk="0" fontAlgn="base" hangingPunct="0">
        <a:spcBef>
          <a:spcPct val="0"/>
        </a:spcBef>
        <a:spcAft>
          <a:spcPct val="35000"/>
        </a:spcAft>
        <a:buChar char="–"/>
        <a:tabLst>
          <a:tab pos="5715000" algn="l"/>
        </a:tabLst>
        <a:defRPr sz="1400">
          <a:solidFill>
            <a:srgbClr val="000000"/>
          </a:solidFill>
          <a:latin typeface="Tahoma" panose="020B0604030504040204" pitchFamily="34" charset="0"/>
          <a:ea typeface="Tahoma" panose="020B0604030504040204" pitchFamily="34" charset="0"/>
          <a:cs typeface="Tahoma" panose="020B0604030504040204" pitchFamily="34" charset="0"/>
        </a:defRPr>
      </a:lvl3pPr>
      <a:lvl4pPr marL="771525" indent="-195263" algn="l" rtl="0" eaLnBrk="0" fontAlgn="base" hangingPunct="0">
        <a:spcBef>
          <a:spcPct val="0"/>
        </a:spcBef>
        <a:spcAft>
          <a:spcPct val="35000"/>
        </a:spcAft>
        <a:buChar char="–"/>
        <a:tabLst>
          <a:tab pos="5715000" algn="l"/>
        </a:tabLst>
        <a:defRPr sz="1200">
          <a:solidFill>
            <a:srgbClr val="000000"/>
          </a:solidFill>
          <a:latin typeface="Tahoma" panose="020B0604030504040204" pitchFamily="34" charset="0"/>
          <a:ea typeface="Tahoma" panose="020B0604030504040204" pitchFamily="34" charset="0"/>
          <a:cs typeface="Tahoma" panose="020B0604030504040204" pitchFamily="34" charset="0"/>
        </a:defRPr>
      </a:lvl4pPr>
      <a:lvl5pPr marL="960438" indent="-187325" algn="l" rtl="0" eaLnBrk="0" fontAlgn="base" hangingPunct="0">
        <a:lnSpc>
          <a:spcPts val="1600"/>
        </a:lnSpc>
        <a:spcBef>
          <a:spcPct val="0"/>
        </a:spcBef>
        <a:spcAft>
          <a:spcPct val="0"/>
        </a:spcAft>
        <a:buChar char="–"/>
        <a:tabLst>
          <a:tab pos="5715000" algn="l"/>
        </a:tabLst>
        <a:defRPr sz="1200">
          <a:solidFill>
            <a:schemeClr val="tx1"/>
          </a:solidFill>
          <a:latin typeface="Verdana" pitchFamily="34" charset="0"/>
        </a:defRPr>
      </a:lvl5pPr>
      <a:lvl6pPr marL="1417638" indent="-187325" algn="l" rtl="0" fontAlgn="base">
        <a:lnSpc>
          <a:spcPts val="1600"/>
        </a:lnSpc>
        <a:spcBef>
          <a:spcPct val="0"/>
        </a:spcBef>
        <a:spcAft>
          <a:spcPct val="0"/>
        </a:spcAft>
        <a:buChar char="–"/>
        <a:tabLst>
          <a:tab pos="5715000" algn="l"/>
        </a:tabLst>
        <a:defRPr sz="1200">
          <a:solidFill>
            <a:schemeClr val="tx1"/>
          </a:solidFill>
          <a:latin typeface="Verdana" pitchFamily="34" charset="0"/>
        </a:defRPr>
      </a:lvl6pPr>
      <a:lvl7pPr marL="1874838" indent="-187325" algn="l" rtl="0" fontAlgn="base">
        <a:lnSpc>
          <a:spcPts val="1600"/>
        </a:lnSpc>
        <a:spcBef>
          <a:spcPct val="0"/>
        </a:spcBef>
        <a:spcAft>
          <a:spcPct val="0"/>
        </a:spcAft>
        <a:buChar char="–"/>
        <a:tabLst>
          <a:tab pos="5715000" algn="l"/>
        </a:tabLst>
        <a:defRPr sz="1200">
          <a:solidFill>
            <a:schemeClr val="tx1"/>
          </a:solidFill>
          <a:latin typeface="Verdana" pitchFamily="34" charset="0"/>
        </a:defRPr>
      </a:lvl7pPr>
      <a:lvl8pPr marL="2332038" indent="-187325" algn="l" rtl="0" fontAlgn="base">
        <a:lnSpc>
          <a:spcPts val="1600"/>
        </a:lnSpc>
        <a:spcBef>
          <a:spcPct val="0"/>
        </a:spcBef>
        <a:spcAft>
          <a:spcPct val="0"/>
        </a:spcAft>
        <a:buChar char="–"/>
        <a:tabLst>
          <a:tab pos="5715000" algn="l"/>
        </a:tabLst>
        <a:defRPr sz="1200">
          <a:solidFill>
            <a:schemeClr val="tx1"/>
          </a:solidFill>
          <a:latin typeface="Verdana" pitchFamily="34" charset="0"/>
        </a:defRPr>
      </a:lvl8pPr>
      <a:lvl9pPr marL="2789238" indent="-187325" algn="l" rtl="0" fontAlgn="base">
        <a:lnSpc>
          <a:spcPts val="1600"/>
        </a:lnSpc>
        <a:spcBef>
          <a:spcPct val="0"/>
        </a:spcBef>
        <a:spcAft>
          <a:spcPct val="0"/>
        </a:spcAft>
        <a:buChar char="–"/>
        <a:tabLst>
          <a:tab pos="5715000" algn="l"/>
        </a:tabLst>
        <a:defRPr sz="1200">
          <a:solidFill>
            <a:schemeClr val="tx1"/>
          </a:solidFill>
          <a:latin typeface="Verdan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 Id="rId9" Type="http://schemas.openxmlformats.org/officeDocument/2006/relationships/hyperlink" Target="https://www.fnesc.ca/nr-jvpworkshop/"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34.pn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svg"/><Relationship Id="rId11" Type="http://schemas.openxmlformats.org/officeDocument/2006/relationships/hyperlink" Target="mailto:BCEducation@sac-isc.gc.ca" TargetMode="External"/><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36.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24.png"/><Relationship Id="rId7"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 Id="rId9" Type="http://schemas.openxmlformats.org/officeDocument/2006/relationships/hyperlink" Target="mailto:BCEducation@sac-isc.gc.ca"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mailto:BCEducation@sac-isc.gc.ca"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mailto:BCFundingservices-cbservicesdefinancement@sac-isc.gc.ca"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8.xml"/><Relationship Id="rId16" Type="http://schemas.openxmlformats.org/officeDocument/2006/relationships/image" Target="../media/image17.jpeg"/><Relationship Id="rId1" Type="http://schemas.openxmlformats.org/officeDocument/2006/relationships/slideLayout" Target="../slideLayouts/slideLayout4.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16.jpe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Rounded Corners 37">
            <a:extLst>
              <a:ext uri="{FF2B5EF4-FFF2-40B4-BE49-F238E27FC236}">
                <a16:creationId xmlns:a16="http://schemas.microsoft.com/office/drawing/2014/main" id="{8C2A87A8-7AA3-984C-B214-AAF28105652B}"/>
              </a:ext>
            </a:extLst>
          </p:cNvPr>
          <p:cNvSpPr/>
          <p:nvPr/>
        </p:nvSpPr>
        <p:spPr bwMode="auto">
          <a:xfrm>
            <a:off x="1708244" y="1670475"/>
            <a:ext cx="3282048" cy="445675"/>
          </a:xfrm>
          <a:prstGeom prst="roundRect">
            <a:avLst/>
          </a:prstGeom>
          <a:solidFill>
            <a:srgbClr val="F2F2F2"/>
          </a:solidFill>
          <a:ln w="88900" cap="flat" cmpd="sng" algn="ctr">
            <a:solidFill>
              <a:srgbClr val="F2F2F2"/>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2" name="TextBox 1">
            <a:extLst>
              <a:ext uri="{FF2B5EF4-FFF2-40B4-BE49-F238E27FC236}">
                <a16:creationId xmlns:a16="http://schemas.microsoft.com/office/drawing/2014/main" id="{1C86DE9B-D304-D8AE-F3ED-058DC9DD20DF}"/>
              </a:ext>
            </a:extLst>
          </p:cNvPr>
          <p:cNvSpPr txBox="1"/>
          <p:nvPr/>
        </p:nvSpPr>
        <p:spPr>
          <a:xfrm>
            <a:off x="488094" y="1654657"/>
            <a:ext cx="7777163" cy="1515800"/>
          </a:xfrm>
          <a:prstGeom prst="rect">
            <a:avLst/>
          </a:prstGeom>
          <a:noFill/>
        </p:spPr>
        <p:txBody>
          <a:bodyPr wrap="square" lIns="91440" tIns="45720" rIns="91440" bIns="4572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ts val="3700"/>
              </a:lnSpc>
              <a:spcAft>
                <a:spcPts val="0"/>
              </a:spcAft>
            </a:pPr>
            <a:r>
              <a:rPr lang="en-US" sz="3700" dirty="0">
                <a:solidFill>
                  <a:srgbClr val="2F5496"/>
                </a:solidFill>
                <a:latin typeface="Trebuchet MS"/>
                <a:ea typeface="Verdana"/>
                <a:cs typeface="Tahoma"/>
              </a:rPr>
              <a:t>2025 Learning Series</a:t>
            </a:r>
          </a:p>
          <a:p>
            <a:pPr>
              <a:lnSpc>
                <a:spcPts val="3700"/>
              </a:lnSpc>
              <a:spcAft>
                <a:spcPts val="0"/>
              </a:spcAft>
            </a:pPr>
            <a:r>
              <a:rPr lang="en-US" sz="3700" b="1" dirty="0">
                <a:solidFill>
                  <a:srgbClr val="2F5496"/>
                </a:solidFill>
                <a:latin typeface="Trebuchet MS"/>
                <a:ea typeface="Verdana"/>
                <a:cs typeface="Tahoma"/>
              </a:rPr>
              <a:t>Day 2 </a:t>
            </a:r>
            <a:br>
              <a:rPr lang="en-US" sz="3700" b="1" dirty="0">
                <a:solidFill>
                  <a:srgbClr val="2F5496"/>
                </a:solidFill>
                <a:latin typeface="Trebuchet MS"/>
                <a:ea typeface="Verdana"/>
                <a:cs typeface="Tahoma"/>
              </a:rPr>
            </a:br>
            <a:r>
              <a:rPr lang="en-US" sz="3700" b="1" dirty="0">
                <a:solidFill>
                  <a:srgbClr val="2F5496"/>
                </a:solidFill>
                <a:latin typeface="Trebuchet MS"/>
                <a:ea typeface="Verdana"/>
                <a:cs typeface="Tahoma"/>
              </a:rPr>
              <a:t>Joint Verification Process</a:t>
            </a:r>
            <a:endParaRPr lang="en-US" sz="3700" b="1" dirty="0">
              <a:solidFill>
                <a:srgbClr val="2F5496"/>
              </a:solidFill>
              <a:latin typeface="Trebuchet MS" panose="020B0603020202020204" pitchFamily="34" charset="0"/>
              <a:ea typeface="Verdana" panose="020B0604030504040204" pitchFamily="34" charset="0"/>
              <a:cs typeface="Tahoma" panose="020B0604030504040204" pitchFamily="34" charset="0"/>
            </a:endParaRPr>
          </a:p>
        </p:txBody>
      </p:sp>
      <p:sp>
        <p:nvSpPr>
          <p:cNvPr id="28" name="Right Triangle 27">
            <a:extLst>
              <a:ext uri="{FF2B5EF4-FFF2-40B4-BE49-F238E27FC236}">
                <a16:creationId xmlns:a16="http://schemas.microsoft.com/office/drawing/2014/main" id="{1F2C2A03-A8F6-59ED-EA34-8D84EA465C4F}"/>
              </a:ext>
            </a:extLst>
          </p:cNvPr>
          <p:cNvSpPr/>
          <p:nvPr/>
        </p:nvSpPr>
        <p:spPr>
          <a:xfrm rot="16200000">
            <a:off x="4089158" y="74230"/>
            <a:ext cx="2744955" cy="7393577"/>
          </a:xfrm>
          <a:prstGeom prst="rtTriangle">
            <a:avLst/>
          </a:prstGeom>
          <a:solidFill>
            <a:srgbClr val="3167A9"/>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29" name="Right Triangle 28">
            <a:extLst>
              <a:ext uri="{FF2B5EF4-FFF2-40B4-BE49-F238E27FC236}">
                <a16:creationId xmlns:a16="http://schemas.microsoft.com/office/drawing/2014/main" id="{D864B7E9-9745-4783-1168-158C286E9A62}"/>
              </a:ext>
            </a:extLst>
          </p:cNvPr>
          <p:cNvSpPr/>
          <p:nvPr/>
        </p:nvSpPr>
        <p:spPr>
          <a:xfrm rot="10800000">
            <a:off x="5472332" y="5151"/>
            <a:ext cx="3671668" cy="4851304"/>
          </a:xfrm>
          <a:prstGeom prst="rtTriangle">
            <a:avLst/>
          </a:prstGeom>
          <a:solidFill>
            <a:schemeClr val="tx2">
              <a:lumMod val="60000"/>
              <a:lumOff val="4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30" name="Rectangle 29">
            <a:extLst>
              <a:ext uri="{FF2B5EF4-FFF2-40B4-BE49-F238E27FC236}">
                <a16:creationId xmlns:a16="http://schemas.microsoft.com/office/drawing/2014/main" id="{B9B5CF0F-1AD8-673E-A53C-4240E897406D}"/>
              </a:ext>
            </a:extLst>
          </p:cNvPr>
          <p:cNvSpPr/>
          <p:nvPr/>
        </p:nvSpPr>
        <p:spPr bwMode="auto">
          <a:xfrm>
            <a:off x="215690" y="4657488"/>
            <a:ext cx="332950" cy="378746"/>
          </a:xfrm>
          <a:prstGeom prst="rect">
            <a:avLst/>
          </a:prstGeom>
          <a:solidFill>
            <a:schemeClr val="bg1"/>
          </a:solidFill>
          <a:ln w="88900" cap="flat" cmpd="sng" algn="ctr">
            <a:solidFill>
              <a:schemeClr val="bg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TextBox 2">
            <a:extLst>
              <a:ext uri="{FF2B5EF4-FFF2-40B4-BE49-F238E27FC236}">
                <a16:creationId xmlns:a16="http://schemas.microsoft.com/office/drawing/2014/main" id="{A991B6E8-FF1D-E548-1D3B-96009A3A3C8D}"/>
              </a:ext>
            </a:extLst>
          </p:cNvPr>
          <p:cNvSpPr txBox="1"/>
          <p:nvPr/>
        </p:nvSpPr>
        <p:spPr>
          <a:xfrm>
            <a:off x="2907792" y="3908121"/>
            <a:ext cx="6400800" cy="1089529"/>
          </a:xfrm>
          <a:prstGeom prst="rect">
            <a:avLst/>
          </a:prstGeom>
          <a:noFill/>
        </p:spPr>
        <p:txBody>
          <a:bodyPr wrap="square" rtlCol="0">
            <a:spAutoFit/>
          </a:bodyPr>
          <a:lstStyle/>
          <a:p>
            <a:pPr algn="ctr"/>
            <a:r>
              <a:rPr lang="en-US" b="1" dirty="0">
                <a:solidFill>
                  <a:schemeClr val="bg1"/>
                </a:solidFill>
                <a:latin typeface="Calibri" panose="020F0502020204030204" pitchFamily="34" charset="0"/>
                <a:cs typeface="Calibri" panose="020F0502020204030204" pitchFamily="34" charset="0"/>
              </a:rPr>
              <a:t>Presented by                                                                                  </a:t>
            </a:r>
            <a:r>
              <a:rPr lang="en-US" dirty="0">
                <a:solidFill>
                  <a:schemeClr val="bg1"/>
                </a:solidFill>
                <a:latin typeface="Calibri" panose="020F0502020204030204" pitchFamily="34" charset="0"/>
                <a:cs typeface="Calibri" panose="020F0502020204030204" pitchFamily="34" charset="0"/>
              </a:rPr>
              <a:t>Indigenous Services Canada (ISC)                                                                 First Nations Education Steering Committee  (FNESC)                                   British Columbia Ministry of Education and Child Care (ECC) </a:t>
            </a:r>
          </a:p>
        </p:txBody>
      </p:sp>
      <p:pic>
        <p:nvPicPr>
          <p:cNvPr id="4" name="Picture 3">
            <a:extLst>
              <a:ext uri="{FF2B5EF4-FFF2-40B4-BE49-F238E27FC236}">
                <a16:creationId xmlns:a16="http://schemas.microsoft.com/office/drawing/2014/main" id="{06FC3265-8F2D-57BD-6B46-8AEE47EE894A}"/>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3037081" y="832912"/>
            <a:ext cx="1201692" cy="400127"/>
          </a:xfrm>
          <a:prstGeom prst="rect">
            <a:avLst/>
          </a:prstGeom>
        </p:spPr>
      </p:pic>
      <p:pic>
        <p:nvPicPr>
          <p:cNvPr id="5" name="Picture 4" descr="A picture containing sushi, food&#10;&#10;Description automatically generated">
            <a:extLst>
              <a:ext uri="{FF2B5EF4-FFF2-40B4-BE49-F238E27FC236}">
                <a16:creationId xmlns:a16="http://schemas.microsoft.com/office/drawing/2014/main" id="{FBCEB929-AEC4-42C8-9A55-9B29634CDD2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808552" y="433180"/>
            <a:ext cx="774545" cy="737471"/>
          </a:xfrm>
          <a:prstGeom prst="rect">
            <a:avLst/>
          </a:prstGeom>
        </p:spPr>
      </p:pic>
      <p:pic>
        <p:nvPicPr>
          <p:cNvPr id="6" name="Picture 5" descr="Sunshine Logo.jpg">
            <a:extLst>
              <a:ext uri="{FF2B5EF4-FFF2-40B4-BE49-F238E27FC236}">
                <a16:creationId xmlns:a16="http://schemas.microsoft.com/office/drawing/2014/main" id="{AF3D1089-6227-701F-3061-C5EFED4AD64B}"/>
              </a:ext>
            </a:extLst>
          </p:cNvPr>
          <p:cNvPicPr/>
          <p:nvPr/>
        </p:nvPicPr>
        <p:blipFill>
          <a:blip r:embed="rId5">
            <a:lum bright="1000" contrast="1000"/>
          </a:blip>
          <a:srcRect l="16760" t="16568" r="14525" b="14201"/>
          <a:stretch>
            <a:fillRect/>
          </a:stretch>
        </p:blipFill>
        <p:spPr>
          <a:xfrm>
            <a:off x="618698" y="438924"/>
            <a:ext cx="808854" cy="776902"/>
          </a:xfrm>
          <a:prstGeom prst="rect">
            <a:avLst/>
          </a:prstGeom>
        </p:spPr>
      </p:pic>
    </p:spTree>
    <p:extLst>
      <p:ext uri="{BB962C8B-B14F-4D97-AF65-F5344CB8AC3E}">
        <p14:creationId xmlns:p14="http://schemas.microsoft.com/office/powerpoint/2010/main" val="976185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70170" y="1692713"/>
            <a:ext cx="7639574" cy="2745880"/>
          </a:xfrm>
          <a:prstGeom prst="rect">
            <a:avLst/>
          </a:prstGeom>
        </p:spPr>
        <p:txBody>
          <a:bodyPr wrap="square">
            <a:spAutoFit/>
          </a:bodyPr>
          <a:lstStyle/>
          <a:p>
            <a:r>
              <a:rPr lang="en-US" b="1" dirty="0">
                <a:latin typeface="Trebuchet MS" panose="020B0603020202020204" pitchFamily="34" charset="0"/>
                <a:cs typeface="Segoe UI Semilight" panose="020B0402040204020203" pitchFamily="34" charset="0"/>
              </a:rPr>
              <a:t>Ensures a smoother payment process</a:t>
            </a:r>
            <a:endParaRPr lang="en-CA" sz="1000" b="1" dirty="0">
              <a:latin typeface="Trebuchet MS" panose="020B0603020202020204" pitchFamily="34" charset="0"/>
              <a:cs typeface="Segoe UI Semilight" panose="020B0402040204020203" pitchFamily="34" charset="0"/>
            </a:endParaRPr>
          </a:p>
          <a:p>
            <a:pPr marL="742950" lvl="1" indent="-285750">
              <a:buFont typeface="Arial" panose="020B0604020202020204" pitchFamily="34" charset="0"/>
              <a:buChar char="•"/>
            </a:pPr>
            <a:r>
              <a:rPr lang="en-US" dirty="0">
                <a:effectLst/>
                <a:latin typeface="Trebuchet MS" panose="020B0603020202020204" pitchFamily="34" charset="0"/>
                <a:cs typeface="Segoe UI Semilight" panose="020B0402040204020203" pitchFamily="34" charset="0"/>
              </a:rPr>
              <a:t>Eliminate discrepancies in </a:t>
            </a:r>
            <a:r>
              <a:rPr lang="en-US" dirty="0">
                <a:latin typeface="Trebuchet MS" panose="020B0603020202020204" pitchFamily="34" charset="0"/>
                <a:cs typeface="Segoe UI Semilight" panose="020B0402040204020203" pitchFamily="34" charset="0"/>
              </a:rPr>
              <a:t>tuition </a:t>
            </a:r>
            <a:r>
              <a:rPr lang="en-US" dirty="0">
                <a:effectLst/>
                <a:latin typeface="Trebuchet MS" panose="020B0603020202020204" pitchFamily="34" charset="0"/>
                <a:cs typeface="Segoe UI Semilight" panose="020B0402040204020203" pitchFamily="34" charset="0"/>
              </a:rPr>
              <a:t>invoicing</a:t>
            </a:r>
            <a:r>
              <a:rPr lang="en-US" dirty="0">
                <a:latin typeface="Trebuchet MS" panose="020B0603020202020204" pitchFamily="34" charset="0"/>
                <a:cs typeface="Segoe UI Semilight" panose="020B0402040204020203" pitchFamily="34" charset="0"/>
              </a:rPr>
              <a:t> and </a:t>
            </a:r>
            <a:r>
              <a:rPr lang="en-US" dirty="0">
                <a:effectLst/>
                <a:latin typeface="Trebuchet MS" panose="020B0603020202020204" pitchFamily="34" charset="0"/>
                <a:cs typeface="Segoe UI Semilight" panose="020B0402040204020203" pitchFamily="34" charset="0"/>
              </a:rPr>
              <a:t>payments between First Nations and school districts</a:t>
            </a:r>
          </a:p>
          <a:p>
            <a:pPr marL="742950" lvl="1" indent="-285750">
              <a:buFont typeface="Arial" panose="020B0604020202020204" pitchFamily="34" charset="0"/>
              <a:buChar char="•"/>
            </a:pPr>
            <a:r>
              <a:rPr lang="en-US" dirty="0">
                <a:latin typeface="Trebuchet MS" panose="020B0603020202020204" pitchFamily="34" charset="0"/>
                <a:cs typeface="Segoe UI Semilight" panose="020B0402040204020203" pitchFamily="34" charset="0"/>
              </a:rPr>
              <a:t>Avoids under funding and billing discrepancies</a:t>
            </a:r>
          </a:p>
          <a:p>
            <a:r>
              <a:rPr lang="en-CA" b="1" dirty="0">
                <a:latin typeface="Trebuchet MS" panose="020B0603020202020204" pitchFamily="34" charset="0"/>
                <a:cs typeface="Segoe UI Semilight" panose="020B0402040204020203" pitchFamily="34" charset="0"/>
              </a:rPr>
              <a:t>Ensures students are enrolled in the correct school district and that students are accurately identified</a:t>
            </a:r>
          </a:p>
          <a:p>
            <a:pPr marL="742950" lvl="1"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If Joint Verification is not completed, students may be funded based on a First Nation Student Rate from a different school district</a:t>
            </a:r>
            <a:endParaRPr lang="en-CA" strike="sngStrike" dirty="0">
              <a:latin typeface="Trebuchet MS" panose="020B0603020202020204" pitchFamily="34" charset="0"/>
              <a:cs typeface="Segoe UI Semilight" panose="020B0402040204020203" pitchFamily="34" charset="0"/>
            </a:endParaRPr>
          </a:p>
        </p:txBody>
      </p:sp>
      <p:sp>
        <p:nvSpPr>
          <p:cNvPr id="22" name="Rectangle 21">
            <a:extLst>
              <a:ext uri="{FF2B5EF4-FFF2-40B4-BE49-F238E27FC236}">
                <a16:creationId xmlns:a16="http://schemas.microsoft.com/office/drawing/2014/main" id="{D3BFC747-9557-A84B-A490-F92616F5E85F}"/>
              </a:ext>
            </a:extLst>
          </p:cNvPr>
          <p:cNvSpPr/>
          <p:nvPr/>
        </p:nvSpPr>
        <p:spPr>
          <a:xfrm>
            <a:off x="2191329" y="1149748"/>
            <a:ext cx="5197257" cy="341632"/>
          </a:xfrm>
          <a:prstGeom prst="rect">
            <a:avLst/>
          </a:prstGeom>
        </p:spPr>
        <p:txBody>
          <a:bodyPr wrap="none">
            <a:spAutoFit/>
          </a:bodyPr>
          <a:lstStyle/>
          <a:p>
            <a:r>
              <a:rPr lang="en-US" kern="0" dirty="0">
                <a:solidFill>
                  <a:srgbClr val="FF7D01"/>
                </a:solidFill>
                <a:latin typeface="Trebuchet MS" panose="020B0603020202020204" pitchFamily="34" charset="0"/>
              </a:rPr>
              <a:t>……………………………………………………………………………</a:t>
            </a:r>
          </a:p>
        </p:txBody>
      </p:sp>
      <p:sp>
        <p:nvSpPr>
          <p:cNvPr id="9" name="Slide Number Placeholder 8">
            <a:extLst>
              <a:ext uri="{FF2B5EF4-FFF2-40B4-BE49-F238E27FC236}">
                <a16:creationId xmlns:a16="http://schemas.microsoft.com/office/drawing/2014/main" id="{FBB31D3B-331A-25F2-D239-4982437DF967}"/>
              </a:ext>
            </a:extLst>
          </p:cNvPr>
          <p:cNvSpPr>
            <a:spLocks noGrp="1"/>
          </p:cNvSpPr>
          <p:nvPr>
            <p:ph type="sldNum" sz="quarter" idx="4"/>
          </p:nvPr>
        </p:nvSpPr>
        <p:spPr/>
        <p:txBody>
          <a:bodyPr/>
          <a:lstStyle/>
          <a:p>
            <a:pPr>
              <a:defRPr/>
            </a:pPr>
            <a:fld id="{E00B6E52-F07A-44C8-B7AE-D6EEC3D50429}" type="slidenum">
              <a:rPr lang="en-CA" smtClean="0"/>
              <a:pPr>
                <a:defRPr/>
              </a:pPr>
              <a:t>10</a:t>
            </a:fld>
            <a:endParaRPr lang="en-CA" dirty="0"/>
          </a:p>
        </p:txBody>
      </p:sp>
      <p:grpSp>
        <p:nvGrpSpPr>
          <p:cNvPr id="4" name="Group 3">
            <a:extLst>
              <a:ext uri="{FF2B5EF4-FFF2-40B4-BE49-F238E27FC236}">
                <a16:creationId xmlns:a16="http://schemas.microsoft.com/office/drawing/2014/main" id="{C442F584-3C78-22C2-5E1F-D34B2A0BC4DE}"/>
              </a:ext>
            </a:extLst>
          </p:cNvPr>
          <p:cNvGrpSpPr/>
          <p:nvPr/>
        </p:nvGrpSpPr>
        <p:grpSpPr>
          <a:xfrm>
            <a:off x="7558088" y="3048776"/>
            <a:ext cx="1807338" cy="2574384"/>
            <a:chOff x="7130114" y="2254720"/>
            <a:chExt cx="2299605" cy="3275572"/>
          </a:xfrm>
        </p:grpSpPr>
        <p:sp>
          <p:nvSpPr>
            <p:cNvPr id="10" name="Right Triangle 9">
              <a:extLst>
                <a:ext uri="{FF2B5EF4-FFF2-40B4-BE49-F238E27FC236}">
                  <a16:creationId xmlns:a16="http://schemas.microsoft.com/office/drawing/2014/main" id="{A8D8B665-9DCD-ED45-536F-983500D1109C}"/>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1" name="Right Triangle 10">
              <a:extLst>
                <a:ext uri="{FF2B5EF4-FFF2-40B4-BE49-F238E27FC236}">
                  <a16:creationId xmlns:a16="http://schemas.microsoft.com/office/drawing/2014/main" id="{CF0E9524-8C62-7E78-3EDB-9B8584A7C083}"/>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2" name="Right Triangle 11">
              <a:extLst>
                <a:ext uri="{FF2B5EF4-FFF2-40B4-BE49-F238E27FC236}">
                  <a16:creationId xmlns:a16="http://schemas.microsoft.com/office/drawing/2014/main" id="{925189E8-78E5-7129-D554-896FE2F8C9C8}"/>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grpSp>
        <p:nvGrpSpPr>
          <p:cNvPr id="13" name="Group 12">
            <a:extLst>
              <a:ext uri="{FF2B5EF4-FFF2-40B4-BE49-F238E27FC236}">
                <a16:creationId xmlns:a16="http://schemas.microsoft.com/office/drawing/2014/main" id="{300C02E4-06EF-0864-8B82-D8435B0498AA}"/>
              </a:ext>
            </a:extLst>
          </p:cNvPr>
          <p:cNvGrpSpPr/>
          <p:nvPr/>
        </p:nvGrpSpPr>
        <p:grpSpPr>
          <a:xfrm>
            <a:off x="-407699" y="-533388"/>
            <a:ext cx="1516832" cy="2495538"/>
            <a:chOff x="-343649" y="-831809"/>
            <a:chExt cx="2181603" cy="3644389"/>
          </a:xfrm>
        </p:grpSpPr>
        <p:sp>
          <p:nvSpPr>
            <p:cNvPr id="15" name="Right Triangle 14">
              <a:extLst>
                <a:ext uri="{FF2B5EF4-FFF2-40B4-BE49-F238E27FC236}">
                  <a16:creationId xmlns:a16="http://schemas.microsoft.com/office/drawing/2014/main" id="{F0220CED-CFD1-DF60-298A-C974146B2463}"/>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6" name="Right Triangle 15">
              <a:extLst>
                <a:ext uri="{FF2B5EF4-FFF2-40B4-BE49-F238E27FC236}">
                  <a16:creationId xmlns:a16="http://schemas.microsoft.com/office/drawing/2014/main" id="{4FF24A3D-1A00-2AF5-6371-CC7D918233D1}"/>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7" name="Right Triangle 16">
              <a:extLst>
                <a:ext uri="{FF2B5EF4-FFF2-40B4-BE49-F238E27FC236}">
                  <a16:creationId xmlns:a16="http://schemas.microsoft.com/office/drawing/2014/main" id="{82250E6E-EE19-EFD1-F22F-0C1C40EDA1C9}"/>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sp>
        <p:nvSpPr>
          <p:cNvPr id="2" name="Rounded Rectangle 28">
            <a:extLst>
              <a:ext uri="{FF2B5EF4-FFF2-40B4-BE49-F238E27FC236}">
                <a16:creationId xmlns:a16="http://schemas.microsoft.com/office/drawing/2014/main" id="{87231ED8-4675-1A67-5213-CBE7A325A2EE}"/>
              </a:ext>
            </a:extLst>
          </p:cNvPr>
          <p:cNvSpPr/>
          <p:nvPr/>
        </p:nvSpPr>
        <p:spPr bwMode="auto">
          <a:xfrm>
            <a:off x="1371600" y="201168"/>
            <a:ext cx="6400800" cy="1227582"/>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lvl="0" algn="ctr">
              <a:defRPr/>
            </a:pPr>
            <a:r>
              <a:rPr lang="en-US" sz="2400" b="1" kern="0" dirty="0">
                <a:solidFill>
                  <a:srgbClr val="2F5496"/>
                </a:solidFill>
                <a:latin typeface="Trebuchet MS" panose="020B0603020202020204" pitchFamily="34" charset="0"/>
                <a:ea typeface="+mn-ea"/>
                <a:cs typeface="+mn-cs"/>
              </a:rPr>
              <a:t>IMPORTANCE OF VERIFYING </a:t>
            </a:r>
            <a:r>
              <a:rPr kumimoji="0" lang="en-US" sz="2400" b="1"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t>STUDENT INFORMATION BETWEEN THE NOMINAL ROLL AND 1</a:t>
            </a:r>
            <a:r>
              <a:rPr lang="en-US" sz="2400" b="1" kern="0" dirty="0">
                <a:solidFill>
                  <a:srgbClr val="2F5496"/>
                </a:solidFill>
                <a:latin typeface="Trebuchet MS" panose="020B0603020202020204" pitchFamily="34" charset="0"/>
              </a:rPr>
              <a:t>701 REPORTS</a:t>
            </a:r>
            <a:endParaRPr kumimoji="0" lang="en-US" sz="2400" b="1" i="0" u="none" strike="noStrike" kern="0" cap="none" spc="0" normalizeH="0" baseline="0" noProof="0" dirty="0">
              <a:ln>
                <a:noFill/>
              </a:ln>
              <a:solidFill>
                <a:srgbClr val="2F5496"/>
              </a:solidFill>
              <a:effectLst/>
              <a:uLnTx/>
              <a:uFillTx/>
              <a:latin typeface="Trebuchet MS" panose="020B0603020202020204" pitchFamily="34" charset="0"/>
              <a:ea typeface="+mn-ea"/>
              <a:cs typeface="+mn-cs"/>
            </a:endParaRPr>
          </a:p>
        </p:txBody>
      </p:sp>
      <p:pic>
        <p:nvPicPr>
          <p:cNvPr id="6" name="Picture 5" descr="A logo of books and a sun&#10;&#10;Description automatically generated with medium confidence">
            <a:extLst>
              <a:ext uri="{FF2B5EF4-FFF2-40B4-BE49-F238E27FC236}">
                <a16:creationId xmlns:a16="http://schemas.microsoft.com/office/drawing/2014/main" id="{B0F4747C-5031-3A23-0551-27921FDC1E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7" name="Picture 6" descr="A logo with mountains and sun&#10;&#10;Description automatically generated">
            <a:extLst>
              <a:ext uri="{FF2B5EF4-FFF2-40B4-BE49-F238E27FC236}">
                <a16:creationId xmlns:a16="http://schemas.microsoft.com/office/drawing/2014/main" id="{20271C64-070E-F8FC-490E-A522FF6BE4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275875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125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1250"/>
                                        <p:tgtEl>
                                          <p:spTgt spid="5">
                                            <p:txEl>
                                              <p:pRg st="1" end="1"/>
                                            </p:txEl>
                                          </p:spTgt>
                                        </p:tgtEl>
                                      </p:cBhvr>
                                    </p:animEffect>
                                  </p:childTnLst>
                                </p:cTn>
                              </p:par>
                            </p:childTnLst>
                          </p:cTn>
                        </p:par>
                        <p:par>
                          <p:cTn id="13" fill="hold">
                            <p:stCondLst>
                              <p:cond delay="1250"/>
                            </p:stCondLst>
                            <p:childTnLst>
                              <p:par>
                                <p:cTn id="14" presetID="22" presetClass="entr" presetSubtype="8" fill="hold" nodeType="afterEffect">
                                  <p:stCondLst>
                                    <p:cond delay="50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75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wipe(left)">
                                      <p:cBhvr>
                                        <p:cTn id="21" dur="1250"/>
                                        <p:tgtEl>
                                          <p:spTgt spid="5">
                                            <p:txEl>
                                              <p:pRg st="3" end="3"/>
                                            </p:txEl>
                                          </p:spTgt>
                                        </p:tgtEl>
                                      </p:cBhvr>
                                    </p:animEffect>
                                  </p:childTnLst>
                                </p:cTn>
                              </p:par>
                            </p:childTnLst>
                          </p:cTn>
                        </p:par>
                        <p:par>
                          <p:cTn id="22" fill="hold">
                            <p:stCondLst>
                              <p:cond delay="1250"/>
                            </p:stCondLst>
                            <p:childTnLst>
                              <p:par>
                                <p:cTn id="23" presetID="22" presetClass="entr" presetSubtype="8" fill="hold" nodeType="afterEffect">
                                  <p:stCondLst>
                                    <p:cond delay="500"/>
                                  </p:stCondLst>
                                  <p:childTnLst>
                                    <p:set>
                                      <p:cBhvr>
                                        <p:cTn id="24" dur="1" fill="hold">
                                          <p:stCondLst>
                                            <p:cond delay="0"/>
                                          </p:stCondLst>
                                        </p:cTn>
                                        <p:tgtEl>
                                          <p:spTgt spid="5">
                                            <p:txEl>
                                              <p:pRg st="4" end="4"/>
                                            </p:txEl>
                                          </p:spTgt>
                                        </p:tgtEl>
                                        <p:attrNameLst>
                                          <p:attrName>style.visibility</p:attrName>
                                        </p:attrNameLst>
                                      </p:cBhvr>
                                      <p:to>
                                        <p:strVal val="visible"/>
                                      </p:to>
                                    </p:set>
                                    <p:animEffect transition="in" filter="wipe(left)">
                                      <p:cBhvr>
                                        <p:cTn id="25"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E00B6E52-F07A-44C8-B7AE-D6EEC3D50429}" type="slidenum">
              <a:rPr lang="en-CA" smtClean="0"/>
              <a:pPr>
                <a:defRPr/>
              </a:pPr>
              <a:t>11</a:t>
            </a:fld>
            <a:endParaRPr lang="en-CA" dirty="0"/>
          </a:p>
        </p:txBody>
      </p:sp>
      <p:sp>
        <p:nvSpPr>
          <p:cNvPr id="11" name="TextBox 10">
            <a:extLst>
              <a:ext uri="{FF2B5EF4-FFF2-40B4-BE49-F238E27FC236}">
                <a16:creationId xmlns:a16="http://schemas.microsoft.com/office/drawing/2014/main" id="{AD2436AE-896C-B784-94D3-1750B90F3169}"/>
              </a:ext>
            </a:extLst>
          </p:cNvPr>
          <p:cNvSpPr txBox="1"/>
          <p:nvPr/>
        </p:nvSpPr>
        <p:spPr>
          <a:xfrm>
            <a:off x="1156895" y="3413490"/>
            <a:ext cx="6942906" cy="1089529"/>
          </a:xfrm>
          <a:prstGeom prst="rect">
            <a:avLst/>
          </a:prstGeom>
          <a:noFill/>
        </p:spPr>
        <p:txBody>
          <a:bodyPr wrap="square">
            <a:spAutoFit/>
          </a:bodyPr>
          <a:lstStyle/>
          <a:p>
            <a:pPr marR="0" lvl="0" algn="ctr" fontAlgn="base">
              <a:lnSpc>
                <a:spcPct val="90000"/>
              </a:lnSpc>
              <a:spcBef>
                <a:spcPts val="0"/>
              </a:spcBef>
              <a:spcAft>
                <a:spcPts val="0"/>
              </a:spcAft>
            </a:pPr>
            <a:r>
              <a:rPr lang="en-US" dirty="0">
                <a:effectLst/>
                <a:latin typeface="Trebuchet MS" panose="020B0603020202020204" pitchFamily="34" charset="0"/>
                <a:ea typeface="Times New Roman" panose="02020603050405020304" pitchFamily="18" charset="0"/>
                <a:cs typeface="Calibri" panose="020F0502020204030204" pitchFamily="34" charset="0"/>
              </a:rPr>
              <a:t>When Joint Verification is not completed, the school district will invoice the First Nation based on Full Time Equivalent (FTE) values on the 1701, which means the First Nation may be </a:t>
            </a:r>
            <a:r>
              <a:rPr lang="en-US" dirty="0">
                <a:latin typeface="Trebuchet MS" panose="020B0603020202020204" pitchFamily="34" charset="0"/>
                <a:ea typeface="Times New Roman" panose="02020603050405020304" pitchFamily="18" charset="0"/>
                <a:cs typeface="Calibri" panose="020F0502020204030204" pitchFamily="34" charset="0"/>
              </a:rPr>
              <a:t>invoiced for </a:t>
            </a:r>
            <a:r>
              <a:rPr lang="en-US" i="1" dirty="0">
                <a:latin typeface="Trebuchet MS" panose="020B0603020202020204" pitchFamily="34" charset="0"/>
                <a:ea typeface="Times New Roman" panose="02020603050405020304" pitchFamily="18" charset="0"/>
                <a:cs typeface="Calibri" panose="020F0502020204030204" pitchFamily="34" charset="0"/>
              </a:rPr>
              <a:t>more</a:t>
            </a:r>
            <a:r>
              <a:rPr lang="en-US" dirty="0">
                <a:latin typeface="Trebuchet MS" panose="020B0603020202020204" pitchFamily="34" charset="0"/>
                <a:ea typeface="Times New Roman" panose="02020603050405020304" pitchFamily="18" charset="0"/>
                <a:cs typeface="Calibri" panose="020F0502020204030204" pitchFamily="34" charset="0"/>
              </a:rPr>
              <a:t> than it is funded by ISC </a:t>
            </a:r>
            <a:endParaRPr lang="en-US" dirty="0">
              <a:effectLst/>
              <a:latin typeface="Aptos" panose="020B0004020202020204" pitchFamily="34" charset="0"/>
              <a:ea typeface="Calibri" panose="020F0502020204030204" pitchFamily="34" charset="0"/>
              <a:cs typeface="Calibri" panose="020F0502020204030204" pitchFamily="34" charset="0"/>
            </a:endParaRPr>
          </a:p>
        </p:txBody>
      </p:sp>
      <p:graphicFrame>
        <p:nvGraphicFramePr>
          <p:cNvPr id="8" name="Table 7">
            <a:extLst>
              <a:ext uri="{FF2B5EF4-FFF2-40B4-BE49-F238E27FC236}">
                <a16:creationId xmlns:a16="http://schemas.microsoft.com/office/drawing/2014/main" id="{E3D62DBB-FAA5-196B-8985-9EF03900663C}"/>
              </a:ext>
            </a:extLst>
          </p:cNvPr>
          <p:cNvGraphicFramePr>
            <a:graphicFrameLocks noGrp="1"/>
          </p:cNvGraphicFramePr>
          <p:nvPr>
            <p:extLst>
              <p:ext uri="{D42A27DB-BD31-4B8C-83A1-F6EECF244321}">
                <p14:modId xmlns:p14="http://schemas.microsoft.com/office/powerpoint/2010/main" val="1896675353"/>
              </p:ext>
            </p:extLst>
          </p:nvPr>
        </p:nvGraphicFramePr>
        <p:xfrm>
          <a:off x="1228303" y="1506345"/>
          <a:ext cx="6800089" cy="1107440"/>
        </p:xfrm>
        <a:graphic>
          <a:graphicData uri="http://schemas.openxmlformats.org/drawingml/2006/table">
            <a:tbl>
              <a:tblPr firstRow="1" bandRow="1">
                <a:tableStyleId>{5C22544A-7EE6-4342-B048-85BDC9FD1C3A}</a:tableStyleId>
              </a:tblPr>
              <a:tblGrid>
                <a:gridCol w="3462530">
                  <a:extLst>
                    <a:ext uri="{9D8B030D-6E8A-4147-A177-3AD203B41FA5}">
                      <a16:colId xmlns:a16="http://schemas.microsoft.com/office/drawing/2014/main" val="4476671"/>
                    </a:ext>
                  </a:extLst>
                </a:gridCol>
                <a:gridCol w="1984248">
                  <a:extLst>
                    <a:ext uri="{9D8B030D-6E8A-4147-A177-3AD203B41FA5}">
                      <a16:colId xmlns:a16="http://schemas.microsoft.com/office/drawing/2014/main" val="1637475052"/>
                    </a:ext>
                  </a:extLst>
                </a:gridCol>
                <a:gridCol w="1353311">
                  <a:extLst>
                    <a:ext uri="{9D8B030D-6E8A-4147-A177-3AD203B41FA5}">
                      <a16:colId xmlns:a16="http://schemas.microsoft.com/office/drawing/2014/main" val="2679180717"/>
                    </a:ext>
                  </a:extLst>
                </a:gridCol>
              </a:tblGrid>
              <a:tr h="124451">
                <a:tc>
                  <a:txBody>
                    <a:bodyPr/>
                    <a:lstStyle/>
                    <a:p>
                      <a:endParaRPr lang="en-US" dirty="0">
                        <a:latin typeface="+mj-lt"/>
                      </a:endParaRPr>
                    </a:p>
                  </a:txBody>
                  <a:tcPr/>
                </a:tc>
                <a:tc>
                  <a:txBody>
                    <a:bodyPr/>
                    <a:lstStyle/>
                    <a:p>
                      <a:pPr algn="ctr"/>
                      <a:r>
                        <a:rPr lang="en-US" sz="1800" dirty="0">
                          <a:latin typeface="+mj-lt"/>
                          <a:cs typeface="Segoe UI Semilight" panose="020B0402040204020203" pitchFamily="34" charset="0"/>
                        </a:rPr>
                        <a:t>Nominal Roll </a:t>
                      </a:r>
                      <a:endParaRPr lang="en-US" sz="1800" dirty="0">
                        <a:latin typeface="+mj-lt"/>
                      </a:endParaRPr>
                    </a:p>
                  </a:txBody>
                  <a:tcPr/>
                </a:tc>
                <a:tc>
                  <a:txBody>
                    <a:bodyPr/>
                    <a:lstStyle/>
                    <a:p>
                      <a:pPr algn="ctr"/>
                      <a:r>
                        <a:rPr lang="en-US" sz="1800" dirty="0">
                          <a:latin typeface="+mj-lt"/>
                        </a:rPr>
                        <a:t>1701</a:t>
                      </a:r>
                    </a:p>
                  </a:txBody>
                  <a:tcPr/>
                </a:tc>
                <a:extLst>
                  <a:ext uri="{0D108BD9-81ED-4DB2-BD59-A6C34878D82A}">
                    <a16:rowId xmlns:a16="http://schemas.microsoft.com/office/drawing/2014/main" val="25243782"/>
                  </a:ext>
                </a:extLst>
              </a:tr>
              <a:tr h="370840">
                <a:tc>
                  <a:txBody>
                    <a:bodyPr/>
                    <a:lstStyle/>
                    <a:p>
                      <a:r>
                        <a:rPr lang="en-US" sz="1800" b="1" dirty="0">
                          <a:latin typeface="+mj-lt"/>
                          <a:cs typeface="Arial" panose="020B0604020202020204" pitchFamily="34" charset="0"/>
                        </a:rPr>
                        <a:t>Number of FTEs Reported</a:t>
                      </a:r>
                    </a:p>
                  </a:txBody>
                  <a:tcPr/>
                </a:tc>
                <a:tc>
                  <a:txBody>
                    <a:bodyPr/>
                    <a:lstStyle/>
                    <a:p>
                      <a:pPr algn="ctr"/>
                      <a:r>
                        <a:rPr lang="en-US" sz="1800" b="1" dirty="0">
                          <a:solidFill>
                            <a:schemeClr val="tx1"/>
                          </a:solidFill>
                          <a:latin typeface="+mj-lt"/>
                          <a:cs typeface="Arial" panose="020B0604020202020204" pitchFamily="34" charset="0"/>
                        </a:rPr>
                        <a:t>1.0</a:t>
                      </a:r>
                    </a:p>
                  </a:txBody>
                  <a:tcPr/>
                </a:tc>
                <a:tc>
                  <a:txBody>
                    <a:bodyPr/>
                    <a:lstStyle/>
                    <a:p>
                      <a:pPr algn="ctr"/>
                      <a:r>
                        <a:rPr lang="en-US" sz="1800" b="1" dirty="0">
                          <a:solidFill>
                            <a:schemeClr val="tx1"/>
                          </a:solidFill>
                          <a:latin typeface="+mj-lt"/>
                          <a:cs typeface="Arial" panose="020B0604020202020204" pitchFamily="34" charset="0"/>
                        </a:rPr>
                        <a:t>1.25</a:t>
                      </a:r>
                    </a:p>
                  </a:txBody>
                  <a:tcPr/>
                </a:tc>
                <a:extLst>
                  <a:ext uri="{0D108BD9-81ED-4DB2-BD59-A6C34878D82A}">
                    <a16:rowId xmlns:a16="http://schemas.microsoft.com/office/drawing/2014/main" val="2940180720"/>
                  </a:ext>
                </a:extLst>
              </a:tr>
              <a:tr h="370840">
                <a:tc>
                  <a:txBody>
                    <a:bodyPr/>
                    <a:lstStyle/>
                    <a:p>
                      <a:r>
                        <a:rPr lang="en-US" sz="1800" b="1" dirty="0">
                          <a:latin typeface="+mj-lt"/>
                          <a:cs typeface="Arial" panose="020B0604020202020204" pitchFamily="34" charset="0"/>
                        </a:rPr>
                        <a:t>Funding</a:t>
                      </a:r>
                    </a:p>
                  </a:txBody>
                  <a:tcPr/>
                </a:tc>
                <a:tc>
                  <a:txBody>
                    <a:bodyPr/>
                    <a:lstStyle/>
                    <a:p>
                      <a:pPr algn="ctr"/>
                      <a:r>
                        <a:rPr lang="en-US" sz="1800" b="1" dirty="0">
                          <a:latin typeface="+mj-lt"/>
                          <a:cs typeface="Arial" panose="020B0604020202020204" pitchFamily="34" charset="0"/>
                        </a:rPr>
                        <a:t>$12,896</a:t>
                      </a:r>
                    </a:p>
                  </a:txBody>
                  <a:tcPr/>
                </a:tc>
                <a:tc>
                  <a:txBody>
                    <a:bodyPr/>
                    <a:lstStyle/>
                    <a:p>
                      <a:pPr algn="ctr"/>
                      <a:r>
                        <a:rPr lang="en-US" sz="1800" b="1" dirty="0">
                          <a:latin typeface="+mj-lt"/>
                          <a:cs typeface="Arial" panose="020B0604020202020204" pitchFamily="34" charset="0"/>
                        </a:rPr>
                        <a:t>$16,120 </a:t>
                      </a:r>
                      <a:endParaRPr lang="en-US" sz="1800" b="1" dirty="0">
                        <a:solidFill>
                          <a:srgbClr val="2F5496"/>
                        </a:solidFill>
                        <a:latin typeface="+mj-lt"/>
                        <a:cs typeface="Arial" panose="020B0604020202020204" pitchFamily="34" charset="0"/>
                      </a:endParaRPr>
                    </a:p>
                  </a:txBody>
                  <a:tcPr/>
                </a:tc>
                <a:extLst>
                  <a:ext uri="{0D108BD9-81ED-4DB2-BD59-A6C34878D82A}">
                    <a16:rowId xmlns:a16="http://schemas.microsoft.com/office/drawing/2014/main" val="2923301299"/>
                  </a:ext>
                </a:extLst>
              </a:tr>
            </a:tbl>
          </a:graphicData>
        </a:graphic>
      </p:graphicFrame>
      <p:sp>
        <p:nvSpPr>
          <p:cNvPr id="5" name="TextBox 4">
            <a:extLst>
              <a:ext uri="{FF2B5EF4-FFF2-40B4-BE49-F238E27FC236}">
                <a16:creationId xmlns:a16="http://schemas.microsoft.com/office/drawing/2014/main" id="{E3653692-F649-B935-06F6-4DE65ED41751}"/>
              </a:ext>
            </a:extLst>
          </p:cNvPr>
          <p:cNvSpPr txBox="1"/>
          <p:nvPr/>
        </p:nvSpPr>
        <p:spPr>
          <a:xfrm>
            <a:off x="1981473" y="2815805"/>
            <a:ext cx="5181054" cy="341632"/>
          </a:xfrm>
          <a:prstGeom prst="rect">
            <a:avLst/>
          </a:prstGeom>
          <a:noFill/>
        </p:spPr>
        <p:txBody>
          <a:bodyPr wrap="square">
            <a:spAutoFit/>
          </a:bodyPr>
          <a:lstStyle/>
          <a:p>
            <a:r>
              <a:rPr lang="en-US" dirty="0">
                <a:solidFill>
                  <a:srgbClr val="FF0000"/>
                </a:solidFill>
                <a:latin typeface="Trebuchet MS" panose="020B0603020202020204" pitchFamily="34" charset="0"/>
              </a:rPr>
              <a:t>Difference/Billing Discrepancy: 	-</a:t>
            </a:r>
            <a:r>
              <a:rPr lang="en-US" b="1" dirty="0">
                <a:solidFill>
                  <a:srgbClr val="FF0000"/>
                </a:solidFill>
                <a:latin typeface="Trebuchet MS" panose="020B0603020202020204" pitchFamily="34" charset="0"/>
              </a:rPr>
              <a:t>$3,224</a:t>
            </a:r>
          </a:p>
        </p:txBody>
      </p:sp>
      <p:grpSp>
        <p:nvGrpSpPr>
          <p:cNvPr id="2" name="Group 1">
            <a:extLst>
              <a:ext uri="{FF2B5EF4-FFF2-40B4-BE49-F238E27FC236}">
                <a16:creationId xmlns:a16="http://schemas.microsoft.com/office/drawing/2014/main" id="{A31DA6DC-50EF-058B-0BA1-C239500EA6B1}"/>
              </a:ext>
            </a:extLst>
          </p:cNvPr>
          <p:cNvGrpSpPr/>
          <p:nvPr/>
        </p:nvGrpSpPr>
        <p:grpSpPr>
          <a:xfrm>
            <a:off x="-360474" y="-590830"/>
            <a:ext cx="1516832" cy="2495538"/>
            <a:chOff x="-343649" y="-831809"/>
            <a:chExt cx="2181603" cy="3644389"/>
          </a:xfrm>
        </p:grpSpPr>
        <p:sp>
          <p:nvSpPr>
            <p:cNvPr id="10" name="Right Triangle 9">
              <a:extLst>
                <a:ext uri="{FF2B5EF4-FFF2-40B4-BE49-F238E27FC236}">
                  <a16:creationId xmlns:a16="http://schemas.microsoft.com/office/drawing/2014/main" id="{3934C955-D58D-66F8-EC7C-3D8E2D36C6BD}"/>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2" name="Right Triangle 11">
              <a:extLst>
                <a:ext uri="{FF2B5EF4-FFF2-40B4-BE49-F238E27FC236}">
                  <a16:creationId xmlns:a16="http://schemas.microsoft.com/office/drawing/2014/main" id="{E7030A77-21DD-5300-1D6E-B00D1544D23D}"/>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3" name="Right Triangle 12">
              <a:extLst>
                <a:ext uri="{FF2B5EF4-FFF2-40B4-BE49-F238E27FC236}">
                  <a16:creationId xmlns:a16="http://schemas.microsoft.com/office/drawing/2014/main" id="{89984B58-DCAD-4E9A-9079-2CEA15F2AB4C}"/>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21" name="Group 20">
            <a:extLst>
              <a:ext uri="{FF2B5EF4-FFF2-40B4-BE49-F238E27FC236}">
                <a16:creationId xmlns:a16="http://schemas.microsoft.com/office/drawing/2014/main" id="{8FC01846-9E32-F6EB-8C05-50C1B74CD223}"/>
              </a:ext>
            </a:extLst>
          </p:cNvPr>
          <p:cNvGrpSpPr/>
          <p:nvPr/>
        </p:nvGrpSpPr>
        <p:grpSpPr>
          <a:xfrm>
            <a:off x="7558088" y="3048776"/>
            <a:ext cx="1807338" cy="2574384"/>
            <a:chOff x="7130114" y="2254720"/>
            <a:chExt cx="2299605" cy="3275572"/>
          </a:xfrm>
        </p:grpSpPr>
        <p:sp>
          <p:nvSpPr>
            <p:cNvPr id="22" name="Right Triangle 21">
              <a:extLst>
                <a:ext uri="{FF2B5EF4-FFF2-40B4-BE49-F238E27FC236}">
                  <a16:creationId xmlns:a16="http://schemas.microsoft.com/office/drawing/2014/main" id="{9172F082-4A35-8534-24F4-BE90B96590E1}"/>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3" name="Right Triangle 22">
              <a:extLst>
                <a:ext uri="{FF2B5EF4-FFF2-40B4-BE49-F238E27FC236}">
                  <a16:creationId xmlns:a16="http://schemas.microsoft.com/office/drawing/2014/main" id="{725B8EDF-97AF-5164-BB5D-26E80A8B0B9F}"/>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4" name="Right Triangle 23">
              <a:extLst>
                <a:ext uri="{FF2B5EF4-FFF2-40B4-BE49-F238E27FC236}">
                  <a16:creationId xmlns:a16="http://schemas.microsoft.com/office/drawing/2014/main" id="{EAF6F824-49B0-35A2-CDD1-628D930B3ED7}"/>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26" name="Rounded Rectangle 28">
            <a:extLst>
              <a:ext uri="{FF2B5EF4-FFF2-40B4-BE49-F238E27FC236}">
                <a16:creationId xmlns:a16="http://schemas.microsoft.com/office/drawing/2014/main" id="{ED68065B-BD5D-F3B1-C023-5CDA24D56FF3}"/>
              </a:ext>
            </a:extLst>
          </p:cNvPr>
          <p:cNvSpPr/>
          <p:nvPr/>
        </p:nvSpPr>
        <p:spPr bwMode="auto">
          <a:xfrm>
            <a:off x="1371600" y="201167"/>
            <a:ext cx="6400800" cy="731520"/>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90000"/>
              </a:lnSpc>
              <a:spcBef>
                <a:spcPct val="0"/>
              </a:spcBef>
              <a:spcAft>
                <a:spcPct val="37000"/>
              </a:spcAft>
              <a:buClrTx/>
              <a:buSzTx/>
              <a:buFontTx/>
              <a:buNone/>
              <a:tabLst/>
              <a:defRPr/>
            </a:pPr>
            <a:r>
              <a:rPr lang="en-US" sz="2300" b="1" kern="0" dirty="0">
                <a:solidFill>
                  <a:srgbClr val="2F5496"/>
                </a:solidFill>
                <a:latin typeface="Trebuchet MS" panose="020B0603020202020204" pitchFamily="34" charset="0"/>
                <a:ea typeface="+mn-ea"/>
                <a:cs typeface="+mn-cs"/>
              </a:rPr>
              <a:t>EXAMPLE OF POTENTIAL BILLING DIFFERENCE</a:t>
            </a:r>
          </a:p>
        </p:txBody>
      </p:sp>
      <p:pic>
        <p:nvPicPr>
          <p:cNvPr id="27" name="Picture 26" descr="A logo of books and a sun&#10;&#10;Description automatically generated with medium confidence">
            <a:extLst>
              <a:ext uri="{FF2B5EF4-FFF2-40B4-BE49-F238E27FC236}">
                <a16:creationId xmlns:a16="http://schemas.microsoft.com/office/drawing/2014/main" id="{2C4A1B2C-E31E-AD06-6A24-92684AF5E7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8" name="Picture 27" descr="A logo with mountains and sun&#10;&#10;Description automatically generated">
            <a:extLst>
              <a:ext uri="{FF2B5EF4-FFF2-40B4-BE49-F238E27FC236}">
                <a16:creationId xmlns:a16="http://schemas.microsoft.com/office/drawing/2014/main" id="{95801E35-CD42-F502-7FBE-535CED4D217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1452343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E00B6E52-F07A-44C8-B7AE-D6EEC3D50429}" type="slidenum">
              <a:rPr lang="en-CA" smtClean="0"/>
              <a:pPr>
                <a:defRPr/>
              </a:pPr>
              <a:t>12</a:t>
            </a:fld>
            <a:endParaRPr lang="en-CA" dirty="0"/>
          </a:p>
        </p:txBody>
      </p:sp>
      <p:sp>
        <p:nvSpPr>
          <p:cNvPr id="2" name="Rectangle 1">
            <a:extLst>
              <a:ext uri="{FF2B5EF4-FFF2-40B4-BE49-F238E27FC236}">
                <a16:creationId xmlns:a16="http://schemas.microsoft.com/office/drawing/2014/main" id="{21A489AF-133E-28AE-2D29-21FA32A04EE7}"/>
              </a:ext>
            </a:extLst>
          </p:cNvPr>
          <p:cNvSpPr/>
          <p:nvPr/>
        </p:nvSpPr>
        <p:spPr>
          <a:xfrm>
            <a:off x="670083" y="1198401"/>
            <a:ext cx="7803833" cy="840230"/>
          </a:xfrm>
          <a:prstGeom prst="rect">
            <a:avLst/>
          </a:prstGeom>
          <a:noFill/>
        </p:spPr>
        <p:txBody>
          <a:bodyPr wrap="square">
            <a:spAutoFit/>
          </a:bodyPr>
          <a:lstStyle/>
          <a:p>
            <a:r>
              <a:rPr lang="en-US" dirty="0">
                <a:latin typeface="Trebuchet MS" panose="020B0603020202020204" pitchFamily="34" charset="0"/>
                <a:cs typeface="Segoe UI Semilight" panose="020B0402040204020203" pitchFamily="34" charset="0"/>
              </a:rPr>
              <a:t>Below are the total number of public school students reported as greater than 1.0 Full Time Equivalent (FTE) between the Nominal Roll and 1701 for the 2024-2025 school year:</a:t>
            </a:r>
          </a:p>
        </p:txBody>
      </p:sp>
      <p:graphicFrame>
        <p:nvGraphicFramePr>
          <p:cNvPr id="13" name="Table 12">
            <a:extLst>
              <a:ext uri="{FF2B5EF4-FFF2-40B4-BE49-F238E27FC236}">
                <a16:creationId xmlns:a16="http://schemas.microsoft.com/office/drawing/2014/main" id="{5E4FC69B-C909-EA54-9D2C-C1C7E0721974}"/>
              </a:ext>
            </a:extLst>
          </p:cNvPr>
          <p:cNvGraphicFramePr>
            <a:graphicFrameLocks noGrp="1"/>
          </p:cNvGraphicFramePr>
          <p:nvPr>
            <p:extLst>
              <p:ext uri="{D42A27DB-BD31-4B8C-83A1-F6EECF244321}">
                <p14:modId xmlns:p14="http://schemas.microsoft.com/office/powerpoint/2010/main" val="995106364"/>
              </p:ext>
            </p:extLst>
          </p:nvPr>
        </p:nvGraphicFramePr>
        <p:xfrm>
          <a:off x="1446688" y="2197365"/>
          <a:ext cx="6096000" cy="7416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635385692"/>
                    </a:ext>
                  </a:extLst>
                </a:gridCol>
                <a:gridCol w="3048000">
                  <a:extLst>
                    <a:ext uri="{9D8B030D-6E8A-4147-A177-3AD203B41FA5}">
                      <a16:colId xmlns:a16="http://schemas.microsoft.com/office/drawing/2014/main" val="4209686699"/>
                    </a:ext>
                  </a:extLst>
                </a:gridCol>
              </a:tblGrid>
              <a:tr h="370840">
                <a:tc>
                  <a:txBody>
                    <a:bodyPr/>
                    <a:lstStyle/>
                    <a:p>
                      <a:pPr algn="ctr"/>
                      <a:r>
                        <a:rPr lang="en-US" sz="1800" b="1" dirty="0">
                          <a:latin typeface="Trebuchet MS" panose="020B0603020202020204" pitchFamily="34" charset="0"/>
                        </a:rPr>
                        <a:t>Nominal Roll</a:t>
                      </a:r>
                    </a:p>
                  </a:txBody>
                  <a:tcPr/>
                </a:tc>
                <a:tc>
                  <a:txBody>
                    <a:bodyPr/>
                    <a:lstStyle/>
                    <a:p>
                      <a:pPr algn="ctr"/>
                      <a:r>
                        <a:rPr lang="en-US" sz="1800" b="1" dirty="0">
                          <a:latin typeface="Trebuchet MS" panose="020B0603020202020204" pitchFamily="34" charset="0"/>
                        </a:rPr>
                        <a:t>1701</a:t>
                      </a:r>
                    </a:p>
                  </a:txBody>
                  <a:tcPr/>
                </a:tc>
                <a:extLst>
                  <a:ext uri="{0D108BD9-81ED-4DB2-BD59-A6C34878D82A}">
                    <a16:rowId xmlns:a16="http://schemas.microsoft.com/office/drawing/2014/main" val="442675133"/>
                  </a:ext>
                </a:extLst>
              </a:tr>
              <a:tr h="370840">
                <a:tc>
                  <a:txBody>
                    <a:bodyPr/>
                    <a:lstStyle/>
                    <a:p>
                      <a:pPr algn="ctr"/>
                      <a:r>
                        <a:rPr lang="en-US" sz="1800" b="1" dirty="0">
                          <a:latin typeface="Trebuchet MS" panose="020B0603020202020204" pitchFamily="34" charset="0"/>
                        </a:rPr>
                        <a:t>293 students </a:t>
                      </a:r>
                    </a:p>
                  </a:txBody>
                  <a:tcPr/>
                </a:tc>
                <a:tc>
                  <a:txBody>
                    <a:bodyPr/>
                    <a:lstStyle/>
                    <a:p>
                      <a:pPr algn="ctr"/>
                      <a:r>
                        <a:rPr lang="en-US" sz="1800" b="1" dirty="0">
                          <a:latin typeface="Trebuchet MS" panose="020B0603020202020204" pitchFamily="34" charset="0"/>
                        </a:rPr>
                        <a:t>777 students</a:t>
                      </a:r>
                    </a:p>
                  </a:txBody>
                  <a:tcPr/>
                </a:tc>
                <a:extLst>
                  <a:ext uri="{0D108BD9-81ED-4DB2-BD59-A6C34878D82A}">
                    <a16:rowId xmlns:a16="http://schemas.microsoft.com/office/drawing/2014/main" val="1789257997"/>
                  </a:ext>
                </a:extLst>
              </a:tr>
            </a:tbl>
          </a:graphicData>
        </a:graphic>
      </p:graphicFrame>
      <p:sp>
        <p:nvSpPr>
          <p:cNvPr id="23" name="TextBox 22">
            <a:extLst>
              <a:ext uri="{FF2B5EF4-FFF2-40B4-BE49-F238E27FC236}">
                <a16:creationId xmlns:a16="http://schemas.microsoft.com/office/drawing/2014/main" id="{7BDA4123-34DE-15FB-1276-7DC9B2D301A0}"/>
              </a:ext>
            </a:extLst>
          </p:cNvPr>
          <p:cNvSpPr txBox="1"/>
          <p:nvPr/>
        </p:nvSpPr>
        <p:spPr>
          <a:xfrm>
            <a:off x="770974" y="3571298"/>
            <a:ext cx="7803832" cy="1089529"/>
          </a:xfrm>
          <a:prstGeom prst="rect">
            <a:avLst/>
          </a:prstGeom>
          <a:noFill/>
        </p:spPr>
        <p:txBody>
          <a:bodyPr wrap="square">
            <a:spAutoFit/>
          </a:bodyPr>
          <a:lstStyle/>
          <a:p>
            <a:r>
              <a:rPr lang="en-US" dirty="0">
                <a:latin typeface="Trebuchet MS" panose="020B0603020202020204" pitchFamily="34" charset="0"/>
                <a:cs typeface="Segoe UI Semilight" panose="020B0402040204020203" pitchFamily="34" charset="0"/>
              </a:rPr>
              <a:t>To </a:t>
            </a:r>
            <a:r>
              <a:rPr lang="en-US" sz="1800" dirty="0">
                <a:latin typeface="Trebuchet MS" panose="020B0603020202020204" pitchFamily="34" charset="0"/>
                <a:cs typeface="Segoe UI Semilight" panose="020B0402040204020203" pitchFamily="34" charset="0"/>
              </a:rPr>
              <a:t>minimize funding and billing discrepancies, as part of the Joint Verification Process it’s important to ensure that the </a:t>
            </a:r>
            <a:r>
              <a:rPr lang="en-US" sz="1800" b="1" u="sng" dirty="0">
                <a:latin typeface="Trebuchet MS" panose="020B0603020202020204" pitchFamily="34" charset="0"/>
                <a:cs typeface="Segoe UI Semilight" panose="020B0402040204020203" pitchFamily="34" charset="0"/>
              </a:rPr>
              <a:t>number of FTEs match</a:t>
            </a:r>
            <a:r>
              <a:rPr lang="en-US" sz="1800" dirty="0">
                <a:latin typeface="Trebuchet MS" panose="020B0603020202020204" pitchFamily="34" charset="0"/>
                <a:cs typeface="Segoe UI Semilight" panose="020B0402040204020203" pitchFamily="34" charset="0"/>
              </a:rPr>
              <a:t> between the Nominal Roll and the 1701 for the school district(s) where First Nation students are attending public schools.</a:t>
            </a:r>
            <a:endParaRPr lang="en-CA" sz="1400" dirty="0">
              <a:latin typeface="Trebuchet MS" panose="020B0603020202020204" pitchFamily="34" charset="0"/>
              <a:cs typeface="Segoe UI Semilight" panose="020B0402040204020203" pitchFamily="34" charset="0"/>
            </a:endParaRPr>
          </a:p>
        </p:txBody>
      </p:sp>
      <p:grpSp>
        <p:nvGrpSpPr>
          <p:cNvPr id="5" name="Group 4">
            <a:extLst>
              <a:ext uri="{FF2B5EF4-FFF2-40B4-BE49-F238E27FC236}">
                <a16:creationId xmlns:a16="http://schemas.microsoft.com/office/drawing/2014/main" id="{2914B220-8602-0452-9EC9-91D3AF25A824}"/>
              </a:ext>
            </a:extLst>
          </p:cNvPr>
          <p:cNvGrpSpPr/>
          <p:nvPr/>
        </p:nvGrpSpPr>
        <p:grpSpPr>
          <a:xfrm>
            <a:off x="-360474" y="-590830"/>
            <a:ext cx="1516832" cy="2495538"/>
            <a:chOff x="-343649" y="-831809"/>
            <a:chExt cx="2181603" cy="3644389"/>
          </a:xfrm>
        </p:grpSpPr>
        <p:sp>
          <p:nvSpPr>
            <p:cNvPr id="8" name="Right Triangle 7">
              <a:extLst>
                <a:ext uri="{FF2B5EF4-FFF2-40B4-BE49-F238E27FC236}">
                  <a16:creationId xmlns:a16="http://schemas.microsoft.com/office/drawing/2014/main" id="{74CB6012-7E56-F82E-E3C3-AA2489B625C0}"/>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0" name="Right Triangle 9">
              <a:extLst>
                <a:ext uri="{FF2B5EF4-FFF2-40B4-BE49-F238E27FC236}">
                  <a16:creationId xmlns:a16="http://schemas.microsoft.com/office/drawing/2014/main" id="{F4FF646E-06F4-8726-DDB3-A3E8B7461B55}"/>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1" name="Right Triangle 10">
              <a:extLst>
                <a:ext uri="{FF2B5EF4-FFF2-40B4-BE49-F238E27FC236}">
                  <a16:creationId xmlns:a16="http://schemas.microsoft.com/office/drawing/2014/main" id="{87613777-7EF0-CFEA-3734-B94FBC6DD037}"/>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12" name="Group 11">
            <a:extLst>
              <a:ext uri="{FF2B5EF4-FFF2-40B4-BE49-F238E27FC236}">
                <a16:creationId xmlns:a16="http://schemas.microsoft.com/office/drawing/2014/main" id="{DE80FCC2-4D80-F4FC-BEDE-923044686376}"/>
              </a:ext>
            </a:extLst>
          </p:cNvPr>
          <p:cNvGrpSpPr/>
          <p:nvPr/>
        </p:nvGrpSpPr>
        <p:grpSpPr>
          <a:xfrm>
            <a:off x="7558088" y="3048776"/>
            <a:ext cx="1807338" cy="2574384"/>
            <a:chOff x="7130114" y="2254720"/>
            <a:chExt cx="2299605" cy="3275572"/>
          </a:xfrm>
        </p:grpSpPr>
        <p:sp>
          <p:nvSpPr>
            <p:cNvPr id="22" name="Right Triangle 21">
              <a:extLst>
                <a:ext uri="{FF2B5EF4-FFF2-40B4-BE49-F238E27FC236}">
                  <a16:creationId xmlns:a16="http://schemas.microsoft.com/office/drawing/2014/main" id="{F7F0E734-9605-98FF-9331-206D134AD5F6}"/>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4" name="Right Triangle 23">
              <a:extLst>
                <a:ext uri="{FF2B5EF4-FFF2-40B4-BE49-F238E27FC236}">
                  <a16:creationId xmlns:a16="http://schemas.microsoft.com/office/drawing/2014/main" id="{8EDDCACD-E4FF-3E74-867E-FE93FE09E0ED}"/>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5" name="Right Triangle 24">
              <a:extLst>
                <a:ext uri="{FF2B5EF4-FFF2-40B4-BE49-F238E27FC236}">
                  <a16:creationId xmlns:a16="http://schemas.microsoft.com/office/drawing/2014/main" id="{61E8672B-5D1D-B34F-8D22-E514B8BA6DC9}"/>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26" name="Rounded Rectangle 28">
            <a:extLst>
              <a:ext uri="{FF2B5EF4-FFF2-40B4-BE49-F238E27FC236}">
                <a16:creationId xmlns:a16="http://schemas.microsoft.com/office/drawing/2014/main" id="{C2812A1F-F440-A14B-4934-AF22711E5842}"/>
              </a:ext>
            </a:extLst>
          </p:cNvPr>
          <p:cNvSpPr/>
          <p:nvPr/>
        </p:nvSpPr>
        <p:spPr bwMode="auto">
          <a:xfrm>
            <a:off x="1287230" y="183581"/>
            <a:ext cx="6400800" cy="881066"/>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90000"/>
              </a:lnSpc>
              <a:spcBef>
                <a:spcPct val="0"/>
              </a:spcBef>
              <a:spcAft>
                <a:spcPct val="37000"/>
              </a:spcAft>
              <a:buClrTx/>
              <a:buSzTx/>
              <a:buFontTx/>
              <a:buNone/>
              <a:tabLst/>
              <a:defRPr/>
            </a:pPr>
            <a:r>
              <a:rPr lang="en-US" sz="2800" b="1" kern="0" dirty="0">
                <a:solidFill>
                  <a:srgbClr val="2F5496"/>
                </a:solidFill>
                <a:latin typeface="Trebuchet MS" panose="020B0603020202020204" pitchFamily="34" charset="0"/>
                <a:ea typeface="+mn-ea"/>
                <a:cs typeface="+mn-cs"/>
              </a:rPr>
              <a:t>24/25 STUDENT DATA COMPARISON: NOMINAL ROLL &amp; 1701</a:t>
            </a:r>
            <a:endParaRPr lang="en-US" sz="2800" b="1" strike="sngStrike" kern="0" dirty="0">
              <a:solidFill>
                <a:srgbClr val="2F5496"/>
              </a:solidFill>
              <a:latin typeface="Trebuchet MS" panose="020B0603020202020204" pitchFamily="34" charset="0"/>
              <a:ea typeface="+mn-ea"/>
              <a:cs typeface="+mn-cs"/>
            </a:endParaRPr>
          </a:p>
        </p:txBody>
      </p:sp>
      <p:pic>
        <p:nvPicPr>
          <p:cNvPr id="28" name="Picture 27" descr="A logo of books and a sun&#10;&#10;Description automatically generated with medium confidence">
            <a:extLst>
              <a:ext uri="{FF2B5EF4-FFF2-40B4-BE49-F238E27FC236}">
                <a16:creationId xmlns:a16="http://schemas.microsoft.com/office/drawing/2014/main" id="{CF1627E3-C6A5-56BC-D43C-0BBE4488FF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9" name="Picture 28" descr="A logo with mountains and sun&#10;&#10;Description automatically generated">
            <a:extLst>
              <a:ext uri="{FF2B5EF4-FFF2-40B4-BE49-F238E27FC236}">
                <a16:creationId xmlns:a16="http://schemas.microsoft.com/office/drawing/2014/main" id="{BFCB093D-95EA-4FCF-BA71-AE30B371A7A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3" name="Oval 2">
            <a:extLst>
              <a:ext uri="{FF2B5EF4-FFF2-40B4-BE49-F238E27FC236}">
                <a16:creationId xmlns:a16="http://schemas.microsoft.com/office/drawing/2014/main" id="{9DD73566-077D-C938-C4C5-B3F593623E5F}"/>
              </a:ext>
            </a:extLst>
          </p:cNvPr>
          <p:cNvSpPr/>
          <p:nvPr/>
        </p:nvSpPr>
        <p:spPr bwMode="auto">
          <a:xfrm>
            <a:off x="3652540" y="2732320"/>
            <a:ext cx="1670179" cy="840230"/>
          </a:xfrm>
          <a:prstGeom prst="ellipse">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r>
              <a:rPr lang="en-US" dirty="0">
                <a:latin typeface="Tahoma" panose="020B0604030504040204" pitchFamily="34" charset="0"/>
                <a:ea typeface="Tahoma" panose="020B0604030504040204" pitchFamily="34" charset="0"/>
                <a:cs typeface="Tahoma" panose="020B0604030504040204" pitchFamily="34" charset="0"/>
              </a:rPr>
              <a:t>Difference:</a:t>
            </a:r>
          </a:p>
          <a:p>
            <a:pPr marL="190500" indent="-190500" algn="ctr">
              <a:tabLst>
                <a:tab pos="5715000" algn="l"/>
              </a:tabLst>
            </a:pPr>
            <a:r>
              <a:rPr lang="en-US" dirty="0">
                <a:latin typeface="Tahoma" panose="020B0604030504040204" pitchFamily="34" charset="0"/>
                <a:ea typeface="Tahoma" panose="020B0604030504040204" pitchFamily="34" charset="0"/>
                <a:cs typeface="Tahoma" panose="020B0604030504040204" pitchFamily="34" charset="0"/>
              </a:rPr>
              <a:t>484</a:t>
            </a:r>
          </a:p>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32184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557" y="1503509"/>
            <a:ext cx="6982887" cy="2723823"/>
          </a:xfrm>
          <a:prstGeom prst="rect">
            <a:avLst/>
          </a:prstGeom>
        </p:spPr>
        <p:txBody>
          <a:bodyPr wrap="square">
            <a:spAutoFit/>
          </a:bodyPr>
          <a:lstStyle/>
          <a:p>
            <a:pPr marL="285750" indent="-285750">
              <a:spcAft>
                <a:spcPts val="0"/>
              </a:spcAft>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The school district’s version of the Nominal Roll which is submitted to the Ministry of Education and Child Care </a:t>
            </a:r>
          </a:p>
          <a:p>
            <a:pPr marL="285750" indent="-285750">
              <a:spcAft>
                <a:spcPts val="0"/>
              </a:spcAft>
              <a:buFont typeface="Arial" panose="020B0604020202020204" pitchFamily="34" charset="0"/>
              <a:buChar char="•"/>
            </a:pPr>
            <a:endParaRPr lang="en-CA" dirty="0">
              <a:latin typeface="Trebuchet MS" panose="020B0603020202020204" pitchFamily="34" charset="0"/>
              <a:cs typeface="Segoe UI Semilight" panose="020B0402040204020203" pitchFamily="34" charset="0"/>
            </a:endParaRPr>
          </a:p>
          <a:p>
            <a:pPr marL="285750" indent="-285750">
              <a:spcAft>
                <a:spcPts val="0"/>
              </a:spcAft>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The registry of all students enrolled in public schools</a:t>
            </a:r>
          </a:p>
          <a:p>
            <a:pPr marL="285750" indent="-285750">
              <a:spcAft>
                <a:spcPts val="0"/>
              </a:spcAft>
              <a:buFont typeface="Arial" panose="020B0604020202020204" pitchFamily="34" charset="0"/>
              <a:buChar char="•"/>
            </a:pPr>
            <a:endParaRPr lang="en-CA" dirty="0">
              <a:latin typeface="Trebuchet MS" panose="020B0603020202020204" pitchFamily="34" charset="0"/>
              <a:cs typeface="Segoe UI Semilight" panose="020B0402040204020203" pitchFamily="34" charset="0"/>
            </a:endParaRPr>
          </a:p>
          <a:p>
            <a:pPr marL="285750" indent="-285750">
              <a:spcAft>
                <a:spcPts val="0"/>
              </a:spcAft>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Determines Full Time Equivalents (FTEs) for funding purposes</a:t>
            </a:r>
          </a:p>
          <a:p>
            <a:pPr marL="285750" indent="-285750">
              <a:spcAft>
                <a:spcPts val="0"/>
              </a:spcAft>
              <a:buFont typeface="Arial" panose="020B0604020202020204" pitchFamily="34" charset="0"/>
              <a:buChar char="•"/>
            </a:pPr>
            <a:endParaRPr lang="en-CA" dirty="0">
              <a:latin typeface="Trebuchet MS" panose="020B0603020202020204" pitchFamily="34" charset="0"/>
              <a:cs typeface="Segoe UI Semilight" panose="020B0402040204020203" pitchFamily="34" charset="0"/>
            </a:endParaRPr>
          </a:p>
          <a:p>
            <a:pPr marL="285750" indent="-285750">
              <a:spcAft>
                <a:spcPts val="0"/>
              </a:spcAft>
              <a:buFont typeface="Arial" panose="020B0604020202020204" pitchFamily="34" charset="0"/>
              <a:buChar char="•"/>
            </a:pPr>
            <a:r>
              <a:rPr lang="en-US" dirty="0">
                <a:latin typeface="Trebuchet MS" panose="020B0603020202020204" pitchFamily="34" charset="0"/>
                <a:cs typeface="Segoe UI Semilight" panose="020B0402040204020203" pitchFamily="34" charset="0"/>
              </a:rPr>
              <a:t>Funding Code 20 is applied to the Student’s record on the 1701 if </a:t>
            </a:r>
            <a:r>
              <a:rPr lang="en-US" u="sng" dirty="0">
                <a:latin typeface="Trebuchet MS" panose="020B0603020202020204" pitchFamily="34" charset="0"/>
                <a:cs typeface="Segoe UI Semilight" panose="020B0402040204020203" pitchFamily="34" charset="0"/>
              </a:rPr>
              <a:t>eligible</a:t>
            </a:r>
            <a:r>
              <a:rPr lang="en-US" dirty="0">
                <a:latin typeface="Trebuchet MS" panose="020B0603020202020204" pitchFamily="34" charset="0"/>
                <a:cs typeface="Segoe UI Semilight" panose="020B0402040204020203" pitchFamily="34" charset="0"/>
              </a:rPr>
              <a:t> to be on the Nominal Roll (confirmed through the Joint Verification Process)</a:t>
            </a:r>
            <a:endParaRPr lang="en-CA" dirty="0">
              <a:latin typeface="Trebuchet MS" panose="020B0603020202020204" pitchFamily="34" charset="0"/>
              <a:cs typeface="Segoe UI Semilight" panose="020B0402040204020203" pitchFamily="34" charset="0"/>
            </a:endParaRPr>
          </a:p>
          <a:p>
            <a:endParaRPr lang="en-CA" sz="1000" dirty="0">
              <a:latin typeface="Trebuchet MS" panose="020B0603020202020204" pitchFamily="34" charset="0"/>
              <a:cs typeface="Segoe UI Semilight" panose="020B0402040204020203" pitchFamily="34" charset="0"/>
            </a:endParaRPr>
          </a:p>
        </p:txBody>
      </p:sp>
      <p:sp>
        <p:nvSpPr>
          <p:cNvPr id="9" name="Slide Number Placeholder 8">
            <a:extLst>
              <a:ext uri="{FF2B5EF4-FFF2-40B4-BE49-F238E27FC236}">
                <a16:creationId xmlns:a16="http://schemas.microsoft.com/office/drawing/2014/main" id="{37F45C29-683B-10E8-A33A-A99FF360B5BA}"/>
              </a:ext>
            </a:extLst>
          </p:cNvPr>
          <p:cNvSpPr>
            <a:spLocks noGrp="1"/>
          </p:cNvSpPr>
          <p:nvPr>
            <p:ph type="sldNum" sz="quarter" idx="4"/>
          </p:nvPr>
        </p:nvSpPr>
        <p:spPr/>
        <p:txBody>
          <a:bodyPr/>
          <a:lstStyle/>
          <a:p>
            <a:pPr>
              <a:defRPr/>
            </a:pPr>
            <a:fld id="{E00B6E52-F07A-44C8-B7AE-D6EEC3D50429}" type="slidenum">
              <a:rPr lang="en-CA" smtClean="0"/>
              <a:pPr>
                <a:defRPr/>
              </a:pPr>
              <a:t>13</a:t>
            </a:fld>
            <a:endParaRPr lang="en-CA" dirty="0"/>
          </a:p>
        </p:txBody>
      </p:sp>
      <p:grpSp>
        <p:nvGrpSpPr>
          <p:cNvPr id="4" name="Group 3">
            <a:extLst>
              <a:ext uri="{FF2B5EF4-FFF2-40B4-BE49-F238E27FC236}">
                <a16:creationId xmlns:a16="http://schemas.microsoft.com/office/drawing/2014/main" id="{84DB7C9B-86D2-3BD6-D39F-8684E7572F33}"/>
              </a:ext>
            </a:extLst>
          </p:cNvPr>
          <p:cNvGrpSpPr/>
          <p:nvPr/>
        </p:nvGrpSpPr>
        <p:grpSpPr>
          <a:xfrm>
            <a:off x="7558088" y="3048776"/>
            <a:ext cx="1807338" cy="2574384"/>
            <a:chOff x="7130114" y="2254720"/>
            <a:chExt cx="2299605" cy="3275572"/>
          </a:xfrm>
        </p:grpSpPr>
        <p:sp>
          <p:nvSpPr>
            <p:cNvPr id="10" name="Right Triangle 9">
              <a:extLst>
                <a:ext uri="{FF2B5EF4-FFF2-40B4-BE49-F238E27FC236}">
                  <a16:creationId xmlns:a16="http://schemas.microsoft.com/office/drawing/2014/main" id="{19E29955-0FBE-883D-333B-13ED0EEF7246}"/>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1" name="Right Triangle 10">
              <a:extLst>
                <a:ext uri="{FF2B5EF4-FFF2-40B4-BE49-F238E27FC236}">
                  <a16:creationId xmlns:a16="http://schemas.microsoft.com/office/drawing/2014/main" id="{787BED67-3300-FF42-0887-F0702C22800A}"/>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2" name="Right Triangle 11">
              <a:extLst>
                <a:ext uri="{FF2B5EF4-FFF2-40B4-BE49-F238E27FC236}">
                  <a16:creationId xmlns:a16="http://schemas.microsoft.com/office/drawing/2014/main" id="{4FAE3CF5-C502-8ADB-F3CB-F22D3F9C153A}"/>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grpSp>
        <p:nvGrpSpPr>
          <p:cNvPr id="13" name="Group 12">
            <a:extLst>
              <a:ext uri="{FF2B5EF4-FFF2-40B4-BE49-F238E27FC236}">
                <a16:creationId xmlns:a16="http://schemas.microsoft.com/office/drawing/2014/main" id="{1F591874-8600-4FB0-73F9-3D353FBB8745}"/>
              </a:ext>
            </a:extLst>
          </p:cNvPr>
          <p:cNvGrpSpPr/>
          <p:nvPr/>
        </p:nvGrpSpPr>
        <p:grpSpPr>
          <a:xfrm>
            <a:off x="-407699" y="-533388"/>
            <a:ext cx="1516832" cy="2495538"/>
            <a:chOff x="-343649" y="-831809"/>
            <a:chExt cx="2181603" cy="3644389"/>
          </a:xfrm>
        </p:grpSpPr>
        <p:sp>
          <p:nvSpPr>
            <p:cNvPr id="15" name="Right Triangle 14">
              <a:extLst>
                <a:ext uri="{FF2B5EF4-FFF2-40B4-BE49-F238E27FC236}">
                  <a16:creationId xmlns:a16="http://schemas.microsoft.com/office/drawing/2014/main" id="{A8988C9D-E225-3F1B-AE6C-0DAE9001F453}"/>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2" name="Right Triangle 21">
              <a:extLst>
                <a:ext uri="{FF2B5EF4-FFF2-40B4-BE49-F238E27FC236}">
                  <a16:creationId xmlns:a16="http://schemas.microsoft.com/office/drawing/2014/main" id="{56E56645-3F7C-47DF-947C-3BF65818C464}"/>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3" name="Right Triangle 22">
              <a:extLst>
                <a:ext uri="{FF2B5EF4-FFF2-40B4-BE49-F238E27FC236}">
                  <a16:creationId xmlns:a16="http://schemas.microsoft.com/office/drawing/2014/main" id="{D2742EBC-58E4-FD1E-1B68-25D629FD13A9}"/>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sp>
        <p:nvSpPr>
          <p:cNvPr id="2" name="Rounded Rectangle 28">
            <a:extLst>
              <a:ext uri="{FF2B5EF4-FFF2-40B4-BE49-F238E27FC236}">
                <a16:creationId xmlns:a16="http://schemas.microsoft.com/office/drawing/2014/main" id="{7AB9EBE3-A08A-C0D1-CB98-30D019352780}"/>
              </a:ext>
            </a:extLst>
          </p:cNvPr>
          <p:cNvSpPr/>
          <p:nvPr/>
        </p:nvSpPr>
        <p:spPr bwMode="auto">
          <a:xfrm>
            <a:off x="1371600" y="203198"/>
            <a:ext cx="6400800" cy="731520"/>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US" sz="2800" b="1"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t>WHAT IS </a:t>
            </a:r>
            <a:r>
              <a:rPr lang="en-US" sz="2800" b="1" kern="0" dirty="0">
                <a:solidFill>
                  <a:srgbClr val="2F5496"/>
                </a:solidFill>
                <a:latin typeface="Trebuchet MS" panose="020B0603020202020204" pitchFamily="34" charset="0"/>
                <a:ea typeface="+mn-ea"/>
                <a:cs typeface="+mn-cs"/>
              </a:rPr>
              <a:t>THE </a:t>
            </a:r>
            <a:r>
              <a:rPr kumimoji="0" lang="en-US" sz="2800" b="1"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t>1701 FORM?</a:t>
            </a:r>
          </a:p>
        </p:txBody>
      </p:sp>
      <p:pic>
        <p:nvPicPr>
          <p:cNvPr id="3" name="Picture 2" descr="A logo of books and a sun&#10;&#10;Description automatically generated with medium confidence">
            <a:extLst>
              <a:ext uri="{FF2B5EF4-FFF2-40B4-BE49-F238E27FC236}">
                <a16:creationId xmlns:a16="http://schemas.microsoft.com/office/drawing/2014/main" id="{5DCC2727-F0C4-118B-A9FE-BA827266E4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6" name="Picture 5" descr="A logo with mountains and sun&#10;&#10;Description automatically generated">
            <a:extLst>
              <a:ext uri="{FF2B5EF4-FFF2-40B4-BE49-F238E27FC236}">
                <a16:creationId xmlns:a16="http://schemas.microsoft.com/office/drawing/2014/main" id="{0CBFC275-A942-BB4F-7B89-9C4DB9C3CD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291215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wipe(left)">
                                      <p:cBhvr>
                                        <p:cTn id="12" dur="1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wipe(left)">
                                      <p:cBhvr>
                                        <p:cTn id="17" dur="1000"/>
                                        <p:tgtEl>
                                          <p:spTgt spid="5">
                                            <p:txEl>
                                              <p:pRg st="4" end="4"/>
                                            </p:txEl>
                                          </p:spTgt>
                                        </p:tgtEl>
                                      </p:cBhvr>
                                    </p:animEffect>
                                  </p:childTnLst>
                                </p:cTn>
                              </p:par>
                            </p:childTnLst>
                          </p:cTn>
                        </p:par>
                        <p:par>
                          <p:cTn id="18" fill="hold">
                            <p:stCondLst>
                              <p:cond delay="1000"/>
                            </p:stCondLst>
                            <p:childTnLst>
                              <p:par>
                                <p:cTn id="19" presetID="22" presetClass="entr" presetSubtype="1" fill="hold" nodeType="afterEffect">
                                  <p:stCondLst>
                                    <p:cond delay="50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wipe(up)">
                                      <p:cBhvr>
                                        <p:cTn id="21" dur="1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E00B6E52-F07A-44C8-B7AE-D6EEC3D50429}" type="slidenum">
              <a:rPr lang="en-CA" smtClean="0"/>
              <a:pPr>
                <a:defRPr/>
              </a:pPr>
              <a:t>14</a:t>
            </a:fld>
            <a:endParaRPr lang="en-CA" dirty="0"/>
          </a:p>
        </p:txBody>
      </p:sp>
      <p:sp>
        <p:nvSpPr>
          <p:cNvPr id="5" name="Rectangle 4"/>
          <p:cNvSpPr/>
          <p:nvPr/>
        </p:nvSpPr>
        <p:spPr>
          <a:xfrm>
            <a:off x="724347" y="1238024"/>
            <a:ext cx="8041709" cy="3422860"/>
          </a:xfrm>
          <a:prstGeom prst="rect">
            <a:avLst/>
          </a:prstGeom>
        </p:spPr>
        <p:txBody>
          <a:bodyPr wrap="square">
            <a:spAutoFit/>
          </a:bodyPr>
          <a:lstStyle/>
          <a:p>
            <a:pPr marL="285750" indent="-285750">
              <a:buFont typeface="Arial" panose="020B0604020202020204" pitchFamily="34" charset="0"/>
              <a:buChar char="•"/>
            </a:pPr>
            <a:r>
              <a:rPr lang="en-US" sz="1600" dirty="0">
                <a:latin typeface="Trebuchet MS" panose="020B0603020202020204" pitchFamily="34" charset="0"/>
                <a:cs typeface="Times New Roman" panose="02020603050405020304" pitchFamily="18" charset="0"/>
              </a:rPr>
              <a:t>The FNSR is based on the average funding amount provided for a student attending a BC Public School in a school district.</a:t>
            </a:r>
          </a:p>
          <a:p>
            <a:endParaRPr lang="en-CA" sz="1600" dirty="0">
              <a:latin typeface="Trebuchet MS" panose="020B0603020202020204" pitchFamily="34" charset="0"/>
              <a:cs typeface="Times New Roman" panose="02020603050405020304" pitchFamily="18" charset="0"/>
            </a:endParaRPr>
          </a:p>
          <a:p>
            <a:endParaRPr lang="en-CA" sz="1600" dirty="0">
              <a:latin typeface="Trebuchet MS" panose="020B0603020202020204" pitchFamily="34" charset="0"/>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en-US" sz="1600" dirty="0">
                <a:latin typeface="Trebuchet MS" panose="020B0603020202020204" pitchFamily="34" charset="0"/>
                <a:cs typeface="Times New Roman" panose="02020603050405020304" pitchFamily="18" charset="0"/>
              </a:rPr>
              <a:t>Annual changes in either funding amounts or student FTE will affect the rate</a:t>
            </a:r>
          </a:p>
          <a:p>
            <a:pPr marL="971550" lvl="2" indent="-285750">
              <a:lnSpc>
                <a:spcPct val="150000"/>
              </a:lnSpc>
              <a:spcAft>
                <a:spcPts val="0"/>
              </a:spcAft>
              <a:buFont typeface="Courier New" panose="02070309020205020404" pitchFamily="49" charset="0"/>
              <a:buChar char="o"/>
            </a:pPr>
            <a:r>
              <a:rPr lang="en-US" sz="1600" i="1" dirty="0">
                <a:latin typeface="Trebuchet MS" panose="020B0603020202020204" pitchFamily="34" charset="0"/>
                <a:cs typeface="Times New Roman" panose="02020603050405020304" pitchFamily="18" charset="0"/>
              </a:rPr>
              <a:t>Examples</a:t>
            </a:r>
            <a:r>
              <a:rPr lang="en-US" sz="1600" dirty="0">
                <a:latin typeface="Trebuchet MS" panose="020B0603020202020204" pitchFamily="34" charset="0"/>
                <a:cs typeface="Times New Roman" panose="02020603050405020304" pitchFamily="18" charset="0"/>
              </a:rPr>
              <a:t>: Classroom Enhancement Fund; Feeding Futures Fund and Supplement for Unique Geographic Factors </a:t>
            </a:r>
          </a:p>
          <a:p>
            <a:pPr marL="285750" indent="-285750">
              <a:lnSpc>
                <a:spcPct val="150000"/>
              </a:lnSpc>
              <a:spcAft>
                <a:spcPts val="0"/>
              </a:spcAft>
              <a:buFont typeface="Arial" panose="020B0604020202020204" pitchFamily="34" charset="0"/>
              <a:buChar char="•"/>
            </a:pPr>
            <a:r>
              <a:rPr lang="en-US" sz="1600" dirty="0">
                <a:latin typeface="Trebuchet MS" panose="020B0603020202020204" pitchFamily="34" charset="0"/>
                <a:cs typeface="Times New Roman" panose="02020603050405020304" pitchFamily="18" charset="0"/>
              </a:rPr>
              <a:t>60 different school district First Nation Student Rates are generated.</a:t>
            </a:r>
          </a:p>
          <a:p>
            <a:pPr marL="285750" indent="-285750">
              <a:lnSpc>
                <a:spcPct val="150000"/>
              </a:lnSpc>
              <a:spcAft>
                <a:spcPts val="0"/>
              </a:spcAft>
              <a:buFont typeface="Arial" panose="020B0604020202020204" pitchFamily="34" charset="0"/>
              <a:buChar char="•"/>
            </a:pPr>
            <a:r>
              <a:rPr lang="en-CA" sz="1600" dirty="0">
                <a:latin typeface="Trebuchet MS" panose="020B0603020202020204" pitchFamily="34" charset="0"/>
                <a:cs typeface="Times New Roman" panose="02020603050405020304" pitchFamily="18" charset="0"/>
              </a:rPr>
              <a:t>Includes factors and funding agreed to by the Ministry of Education and Child Care, FNESC and Canada (starts in November, finalized in January)</a:t>
            </a:r>
            <a:endParaRPr lang="en-CA" sz="1000" dirty="0">
              <a:latin typeface="Trebuchet MS" panose="020B0603020202020204" pitchFamily="34" charset="0"/>
              <a:cs typeface="Segoe UI Semilight" panose="020B0402040204020203" pitchFamily="34" charset="0"/>
            </a:endParaRPr>
          </a:p>
        </p:txBody>
      </p:sp>
      <p:pic>
        <p:nvPicPr>
          <p:cNvPr id="6" name="Picture 5">
            <a:extLst>
              <a:ext uri="{FF2B5EF4-FFF2-40B4-BE49-F238E27FC236}">
                <a16:creationId xmlns:a16="http://schemas.microsoft.com/office/drawing/2014/main" id="{96D4BAA0-CC53-C9BE-661B-CB10A321996E}"/>
              </a:ext>
            </a:extLst>
          </p:cNvPr>
          <p:cNvPicPr>
            <a:picLocks noChangeAspect="1"/>
          </p:cNvPicPr>
          <p:nvPr/>
        </p:nvPicPr>
        <p:blipFill>
          <a:blip r:embed="rId3">
            <a:extLst>
              <a:ext uri="{BEBA8EAE-BF5A-486C-A8C5-ECC9F3942E4B}">
                <a14:imgProps xmlns:a14="http://schemas.microsoft.com/office/drawing/2010/main">
                  <a14:imgLayer r:embed="rId4">
                    <a14:imgEffect>
                      <a14:saturation sat="300000"/>
                    </a14:imgEffect>
                  </a14:imgLayer>
                </a14:imgProps>
              </a:ext>
            </a:extLst>
          </a:blip>
          <a:stretch>
            <a:fillRect/>
          </a:stretch>
        </p:blipFill>
        <p:spPr>
          <a:xfrm>
            <a:off x="3164051" y="1805307"/>
            <a:ext cx="3190875" cy="647700"/>
          </a:xfrm>
          <a:prstGeom prst="rect">
            <a:avLst/>
          </a:prstGeom>
        </p:spPr>
      </p:pic>
      <p:sp>
        <p:nvSpPr>
          <p:cNvPr id="20" name="Title 7">
            <a:extLst>
              <a:ext uri="{FF2B5EF4-FFF2-40B4-BE49-F238E27FC236}">
                <a16:creationId xmlns:a16="http://schemas.microsoft.com/office/drawing/2014/main" id="{E5CCACCA-0FC8-215F-5AAD-B2187985449E}"/>
              </a:ext>
            </a:extLst>
          </p:cNvPr>
          <p:cNvSpPr txBox="1">
            <a:spLocks/>
          </p:cNvSpPr>
          <p:nvPr/>
        </p:nvSpPr>
        <p:spPr bwMode="auto">
          <a:xfrm>
            <a:off x="1371600" y="201166"/>
            <a:ext cx="6400800" cy="875965"/>
          </a:xfrm>
          <a:prstGeom prst="roundRect">
            <a:avLst/>
          </a:prstGeom>
          <a:ln w="88900"/>
        </p:spPr>
        <p:style>
          <a:lnRef idx="2">
            <a:schemeClr val="accent1"/>
          </a:lnRef>
          <a:fillRef idx="1">
            <a:schemeClr val="lt1"/>
          </a:fillRef>
          <a:effectRef idx="0">
            <a:schemeClr val="accent1"/>
          </a:effectRef>
          <a:fontRef idx="minor">
            <a:schemeClr val="dk1"/>
          </a:fontRef>
        </p:style>
        <p:txBody>
          <a:bodyPr vert="horz" wrap="square" lIns="0" tIns="0" rIns="0" bIns="0" numCol="1" anchor="ctr" anchorCtr="0" compatLnSpc="1">
            <a:prstTxWarp prst="textNoShape">
              <a:avLst/>
            </a:prstTxWarp>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marL="0" marR="0" lvl="0" indent="0" algn="ctr" defTabSz="914400" rtl="0" eaLnBrk="1" fontAlgn="base" latinLnBrk="0" hangingPunct="1">
              <a:lnSpc>
                <a:spcPct val="90000"/>
              </a:lnSpc>
              <a:spcBef>
                <a:spcPct val="0"/>
              </a:spcBef>
              <a:spcAft>
                <a:spcPct val="37000"/>
              </a:spcAft>
              <a:buClrTx/>
              <a:buSzTx/>
              <a:buFontTx/>
              <a:buNone/>
              <a:tabLst/>
              <a:defRPr/>
            </a:pPr>
            <a:r>
              <a:rPr lang="en-US" kern="0" dirty="0">
                <a:solidFill>
                  <a:srgbClr val="2F5496"/>
                </a:solidFill>
                <a:latin typeface="Trebuchet MS" panose="020B0603020202020204" pitchFamily="34" charset="0"/>
                <a:ea typeface="+mn-ea"/>
                <a:cs typeface="+mn-cs"/>
              </a:rPr>
              <a:t>WHAT IS THE FIRST NATION </a:t>
            </a:r>
            <a:br>
              <a:rPr lang="en-US" kern="0" dirty="0">
                <a:solidFill>
                  <a:srgbClr val="2F5496"/>
                </a:solidFill>
                <a:latin typeface="Trebuchet MS" panose="020B0603020202020204" pitchFamily="34" charset="0"/>
                <a:ea typeface="+mn-ea"/>
                <a:cs typeface="+mn-cs"/>
              </a:rPr>
            </a:br>
            <a:r>
              <a:rPr lang="en-US" kern="0" dirty="0">
                <a:solidFill>
                  <a:srgbClr val="2F5496"/>
                </a:solidFill>
                <a:latin typeface="Trebuchet MS" panose="020B0603020202020204" pitchFamily="34" charset="0"/>
                <a:ea typeface="+mn-ea"/>
                <a:cs typeface="+mn-cs"/>
              </a:rPr>
              <a:t>STUDENT RATE (FNSR)?</a:t>
            </a:r>
          </a:p>
        </p:txBody>
      </p:sp>
      <p:grpSp>
        <p:nvGrpSpPr>
          <p:cNvPr id="8" name="Group 7">
            <a:extLst>
              <a:ext uri="{FF2B5EF4-FFF2-40B4-BE49-F238E27FC236}">
                <a16:creationId xmlns:a16="http://schemas.microsoft.com/office/drawing/2014/main" id="{0103B98E-9FB6-F170-C5B7-0BC71DF08955}"/>
              </a:ext>
            </a:extLst>
          </p:cNvPr>
          <p:cNvGrpSpPr/>
          <p:nvPr/>
        </p:nvGrpSpPr>
        <p:grpSpPr>
          <a:xfrm>
            <a:off x="-360474" y="-590830"/>
            <a:ext cx="1516832" cy="2495538"/>
            <a:chOff x="-343649" y="-831809"/>
            <a:chExt cx="2181603" cy="3644389"/>
          </a:xfrm>
        </p:grpSpPr>
        <p:sp>
          <p:nvSpPr>
            <p:cNvPr id="10" name="Right Triangle 9">
              <a:extLst>
                <a:ext uri="{FF2B5EF4-FFF2-40B4-BE49-F238E27FC236}">
                  <a16:creationId xmlns:a16="http://schemas.microsoft.com/office/drawing/2014/main" id="{88DD4D05-7896-B98B-4E8D-9A577CCA56D2}"/>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1" name="Right Triangle 10">
              <a:extLst>
                <a:ext uri="{FF2B5EF4-FFF2-40B4-BE49-F238E27FC236}">
                  <a16:creationId xmlns:a16="http://schemas.microsoft.com/office/drawing/2014/main" id="{6C072A2A-042E-CC08-F819-7DA27683BB81}"/>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2" name="Right Triangle 11">
              <a:extLst>
                <a:ext uri="{FF2B5EF4-FFF2-40B4-BE49-F238E27FC236}">
                  <a16:creationId xmlns:a16="http://schemas.microsoft.com/office/drawing/2014/main" id="{9F71652D-8122-AE52-0E16-35526AA27DC5}"/>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13" name="Group 12">
            <a:extLst>
              <a:ext uri="{FF2B5EF4-FFF2-40B4-BE49-F238E27FC236}">
                <a16:creationId xmlns:a16="http://schemas.microsoft.com/office/drawing/2014/main" id="{73F73E0A-89A8-63BA-00E0-31462903D272}"/>
              </a:ext>
            </a:extLst>
          </p:cNvPr>
          <p:cNvGrpSpPr/>
          <p:nvPr/>
        </p:nvGrpSpPr>
        <p:grpSpPr>
          <a:xfrm>
            <a:off x="7558088" y="3048776"/>
            <a:ext cx="1807338" cy="2574384"/>
            <a:chOff x="7130114" y="2254720"/>
            <a:chExt cx="2299605" cy="3275572"/>
          </a:xfrm>
        </p:grpSpPr>
        <p:sp>
          <p:nvSpPr>
            <p:cNvPr id="21" name="Right Triangle 20">
              <a:extLst>
                <a:ext uri="{FF2B5EF4-FFF2-40B4-BE49-F238E27FC236}">
                  <a16:creationId xmlns:a16="http://schemas.microsoft.com/office/drawing/2014/main" id="{C747C13D-13CB-C555-DD28-3F6888305EBF}"/>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2" name="Right Triangle 21">
              <a:extLst>
                <a:ext uri="{FF2B5EF4-FFF2-40B4-BE49-F238E27FC236}">
                  <a16:creationId xmlns:a16="http://schemas.microsoft.com/office/drawing/2014/main" id="{2CF3F497-9D50-0408-A7ED-EC0A54852BA9}"/>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3" name="Right Triangle 22">
              <a:extLst>
                <a:ext uri="{FF2B5EF4-FFF2-40B4-BE49-F238E27FC236}">
                  <a16:creationId xmlns:a16="http://schemas.microsoft.com/office/drawing/2014/main" id="{FB4367B1-2890-50D0-5AE4-74EC9B2E978E}"/>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pic>
        <p:nvPicPr>
          <p:cNvPr id="24" name="Picture 23" descr="A logo of books and a sun&#10;&#10;Description automatically generated with medium confidence">
            <a:extLst>
              <a:ext uri="{FF2B5EF4-FFF2-40B4-BE49-F238E27FC236}">
                <a16:creationId xmlns:a16="http://schemas.microsoft.com/office/drawing/2014/main" id="{DE74C9B6-FE37-7282-094E-DFA7357F3D5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5" name="Picture 24" descr="A logo with mountains and sun&#10;&#10;Description automatically generated">
            <a:extLst>
              <a:ext uri="{FF2B5EF4-FFF2-40B4-BE49-F238E27FC236}">
                <a16:creationId xmlns:a16="http://schemas.microsoft.com/office/drawing/2014/main" id="{70ECA70F-10E3-96B0-AE33-CA6A1A1230A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124264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wipe(left)">
                                      <p:cBhvr>
                                        <p:cTn id="12" dur="1000"/>
                                        <p:tgtEl>
                                          <p:spTgt spid="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wipe(left)">
                                      <p:cBhvr>
                                        <p:cTn id="17" dur="10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wipe(left)">
                                      <p:cBhvr>
                                        <p:cTn id="22" dur="10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wipe(left)">
                                      <p:cBhvr>
                                        <p:cTn id="27"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ight Triangle 24"/>
          <p:cNvSpPr/>
          <p:nvPr/>
        </p:nvSpPr>
        <p:spPr>
          <a:xfrm rot="5400000">
            <a:off x="1254113" y="-2963236"/>
            <a:ext cx="3282978" cy="9144001"/>
          </a:xfrm>
          <a:prstGeom prst="rtTriangle">
            <a:avLst/>
          </a:prstGeom>
          <a:solidFill>
            <a:schemeClr val="tx2">
              <a:lumMod val="60000"/>
              <a:lumOff val="4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3" name="Right Triangle 22"/>
          <p:cNvSpPr/>
          <p:nvPr/>
        </p:nvSpPr>
        <p:spPr>
          <a:xfrm rot="17593543">
            <a:off x="5011369" y="-4725146"/>
            <a:ext cx="3830656" cy="9144001"/>
          </a:xfrm>
          <a:prstGeom prst="rtTriangle">
            <a:avLst/>
          </a:prstGeom>
          <a:solidFill>
            <a:srgbClr val="2F5496"/>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 name="Slide Number Placeholder 1"/>
          <p:cNvSpPr>
            <a:spLocks noGrp="1"/>
          </p:cNvSpPr>
          <p:nvPr>
            <p:ph type="sldNum" sz="quarter" idx="4"/>
          </p:nvPr>
        </p:nvSpPr>
        <p:spPr/>
        <p:txBody>
          <a:bodyPr/>
          <a:lstStyle/>
          <a:p>
            <a:pPr>
              <a:defRPr/>
            </a:pPr>
            <a:fld id="{E00B6E52-F07A-44C8-B7AE-D6EEC3D50429}" type="slidenum">
              <a:rPr lang="en-CA" b="1" smtClean="0">
                <a:solidFill>
                  <a:srgbClr val="808183"/>
                </a:solidFill>
                <a:latin typeface="Trebuchet MS" panose="020B0603020202020204" pitchFamily="34" charset="0"/>
              </a:rPr>
              <a:pPr>
                <a:defRPr/>
              </a:pPr>
              <a:t>15</a:t>
            </a:fld>
            <a:endParaRPr lang="en-CA" b="1" dirty="0">
              <a:solidFill>
                <a:srgbClr val="808183"/>
              </a:solidFill>
              <a:latin typeface="Trebuchet MS" panose="020B0603020202020204" pitchFamily="34" charset="0"/>
            </a:endParaRPr>
          </a:p>
        </p:txBody>
      </p:sp>
      <p:sp>
        <p:nvSpPr>
          <p:cNvPr id="3" name="TextBox 2"/>
          <p:cNvSpPr txBox="1"/>
          <p:nvPr/>
        </p:nvSpPr>
        <p:spPr>
          <a:xfrm>
            <a:off x="457200" y="1701255"/>
            <a:ext cx="8534400" cy="784830"/>
          </a:xfrm>
          <a:prstGeom prst="rect">
            <a:avLst/>
          </a:prstGeom>
          <a:noFill/>
        </p:spPr>
        <p:txBody>
          <a:bodyPr wrap="square" rtlCol="0">
            <a:spAutoFit/>
          </a:bodyPr>
          <a:lstStyle/>
          <a:p>
            <a:pPr algn="ctr"/>
            <a:r>
              <a:rPr lang="en-US" sz="5000" b="1" dirty="0">
                <a:solidFill>
                  <a:srgbClr val="336FAE"/>
                </a:solidFill>
                <a:latin typeface="Trebuchet MS" panose="020B0603020202020204" pitchFamily="34" charset="0"/>
              </a:rPr>
              <a:t>Q/A</a:t>
            </a:r>
          </a:p>
        </p:txBody>
      </p:sp>
      <p:grpSp>
        <p:nvGrpSpPr>
          <p:cNvPr id="10" name="Google Shape;6419;p53"/>
          <p:cNvGrpSpPr/>
          <p:nvPr/>
        </p:nvGrpSpPr>
        <p:grpSpPr>
          <a:xfrm>
            <a:off x="3523423" y="1839833"/>
            <a:ext cx="446559" cy="444840"/>
            <a:chOff x="-35123050" y="3561225"/>
            <a:chExt cx="292225" cy="291100"/>
          </a:xfrm>
          <a:solidFill>
            <a:srgbClr val="FF7D01"/>
          </a:solidFill>
        </p:grpSpPr>
        <p:sp>
          <p:nvSpPr>
            <p:cNvPr id="11"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grpFill/>
            <a:ln>
              <a:noFill/>
            </a:ln>
          </p:spPr>
          <p:txBody>
            <a:bodyPr spcFirstLastPara="1" wrap="square" lIns="121900" tIns="121900" rIns="121900" bIns="121900" anchor="ctr" anchorCtr="0">
              <a:noAutofit/>
            </a:bodyPr>
            <a:lstStyle/>
            <a:p>
              <a:endParaRPr sz="2400" dirty="0"/>
            </a:p>
          </p:txBody>
        </p:sp>
        <p:sp>
          <p:nvSpPr>
            <p:cNvPr id="12"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noFill/>
            </a:ln>
          </p:spPr>
          <p:txBody>
            <a:bodyPr spcFirstLastPara="1" wrap="square" lIns="121900" tIns="121900" rIns="121900" bIns="121900" anchor="ctr" anchorCtr="0">
              <a:noAutofit/>
            </a:bodyPr>
            <a:lstStyle/>
            <a:p>
              <a:endParaRPr sz="2400" dirty="0"/>
            </a:p>
          </p:txBody>
        </p:sp>
      </p:grpSp>
      <p:sp>
        <p:nvSpPr>
          <p:cNvPr id="4" name="Rectangle 3"/>
          <p:cNvSpPr/>
          <p:nvPr/>
        </p:nvSpPr>
        <p:spPr>
          <a:xfrm>
            <a:off x="1223962" y="2564155"/>
            <a:ext cx="7153275" cy="693395"/>
          </a:xfrm>
          <a:prstGeom prst="rect">
            <a:avLst/>
          </a:prstGeom>
        </p:spPr>
        <p:txBody>
          <a:bodyPr wrap="square">
            <a:spAutoFit/>
          </a:bodyPr>
          <a:lstStyle/>
          <a:p>
            <a:pPr marL="342900" indent="-342900">
              <a:buFont typeface="Arial" panose="020B0604020202020204" pitchFamily="34" charset="0"/>
              <a:buChar char="•"/>
            </a:pPr>
            <a:r>
              <a:rPr lang="en-US" dirty="0">
                <a:solidFill>
                  <a:srgbClr val="336FAE"/>
                </a:solidFill>
                <a:latin typeface="Segoe UI Semilight" panose="020B0402040204020203" pitchFamily="34" charset="0"/>
                <a:cs typeface="Segoe UI Semilight" panose="020B0402040204020203" pitchFamily="34" charset="0"/>
              </a:rPr>
              <a:t>If you have a question, use the </a:t>
            </a:r>
            <a:r>
              <a:rPr lang="en-US" b="1" dirty="0">
                <a:solidFill>
                  <a:srgbClr val="336FAE"/>
                </a:solidFill>
                <a:latin typeface="Segoe UI Semilight" panose="020B0402040204020203" pitchFamily="34" charset="0"/>
                <a:cs typeface="Segoe UI Semilight" panose="020B0402040204020203" pitchFamily="34" charset="0"/>
              </a:rPr>
              <a:t>‘Q/A chat’ function</a:t>
            </a:r>
          </a:p>
          <a:p>
            <a:pPr marL="342900" indent="-342900">
              <a:buFont typeface="Arial" panose="020B0604020202020204" pitchFamily="34" charset="0"/>
              <a:buChar char="•"/>
            </a:pPr>
            <a:r>
              <a:rPr lang="en-US" dirty="0">
                <a:solidFill>
                  <a:srgbClr val="336FAE"/>
                </a:solidFill>
                <a:latin typeface="Segoe UI Semilight" panose="020B0402040204020203" pitchFamily="34" charset="0"/>
                <a:cs typeface="Segoe UI Semilight" panose="020B0402040204020203" pitchFamily="34" charset="0"/>
              </a:rPr>
              <a:t>If you want to ask a question verbally, use the </a:t>
            </a:r>
            <a:r>
              <a:rPr lang="en-US" b="1" dirty="0">
                <a:solidFill>
                  <a:srgbClr val="336FAE"/>
                </a:solidFill>
                <a:latin typeface="Segoe UI Semilight" panose="020B0402040204020203" pitchFamily="34" charset="0"/>
                <a:cs typeface="Segoe UI Semilight" panose="020B0402040204020203" pitchFamily="34" charset="0"/>
              </a:rPr>
              <a:t>‘raise hand’ function </a:t>
            </a:r>
          </a:p>
        </p:txBody>
      </p:sp>
    </p:spTree>
    <p:extLst>
      <p:ext uri="{BB962C8B-B14F-4D97-AF65-F5344CB8AC3E}">
        <p14:creationId xmlns:p14="http://schemas.microsoft.com/office/powerpoint/2010/main" val="1226807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3000"/>
            <a:lum/>
          </a:blip>
          <a:srcRect/>
          <a:stretch>
            <a:fillRect t="-9000" b="-9000"/>
          </a:stretch>
        </a:blipFill>
        <a:effectLst/>
      </p:bgPr>
    </p:bg>
    <p:spTree>
      <p:nvGrpSpPr>
        <p:cNvPr id="1" name="">
          <a:extLst>
            <a:ext uri="{FF2B5EF4-FFF2-40B4-BE49-F238E27FC236}">
              <a16:creationId xmlns:a16="http://schemas.microsoft.com/office/drawing/2014/main" id="{4C32F0EB-92CB-4553-D43F-74F21D93C0E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F8A87E-8AFC-3654-9644-44CC491DA95D}"/>
              </a:ext>
            </a:extLst>
          </p:cNvPr>
          <p:cNvSpPr>
            <a:spLocks noGrp="1"/>
          </p:cNvSpPr>
          <p:nvPr>
            <p:ph type="sldNum" sz="quarter" idx="4"/>
          </p:nvPr>
        </p:nvSpPr>
        <p:spPr/>
        <p:txBody>
          <a:bodyPr/>
          <a:lstStyle/>
          <a:p>
            <a:pPr>
              <a:defRPr/>
            </a:pPr>
            <a:fld id="{E00B6E52-F07A-44C8-B7AE-D6EEC3D50429}" type="slidenum">
              <a:rPr lang="en-CA" smtClean="0"/>
              <a:pPr>
                <a:defRPr/>
              </a:pPr>
              <a:t>16</a:t>
            </a:fld>
            <a:endParaRPr lang="en-CA" dirty="0"/>
          </a:p>
        </p:txBody>
      </p:sp>
      <p:sp>
        <p:nvSpPr>
          <p:cNvPr id="12" name="Right Triangle 11">
            <a:extLst>
              <a:ext uri="{FF2B5EF4-FFF2-40B4-BE49-F238E27FC236}">
                <a16:creationId xmlns:a16="http://schemas.microsoft.com/office/drawing/2014/main" id="{595D46AE-E957-9137-33A2-1C4B4F040253}"/>
              </a:ext>
            </a:extLst>
          </p:cNvPr>
          <p:cNvSpPr/>
          <p:nvPr/>
        </p:nvSpPr>
        <p:spPr>
          <a:xfrm rot="16200000">
            <a:off x="7334768" y="3415265"/>
            <a:ext cx="2984030" cy="967740"/>
          </a:xfrm>
          <a:prstGeom prst="rtTriangle">
            <a:avLst/>
          </a:prstGeom>
          <a:solidFill>
            <a:srgbClr val="336F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ight Triangle 12">
            <a:extLst>
              <a:ext uri="{FF2B5EF4-FFF2-40B4-BE49-F238E27FC236}">
                <a16:creationId xmlns:a16="http://schemas.microsoft.com/office/drawing/2014/main" id="{F3B41447-8D39-9320-DF81-5B96EBE78173}"/>
              </a:ext>
            </a:extLst>
          </p:cNvPr>
          <p:cNvSpPr/>
          <p:nvPr/>
        </p:nvSpPr>
        <p:spPr>
          <a:xfrm rot="12710938">
            <a:off x="7282513" y="4666775"/>
            <a:ext cx="1970374" cy="1015917"/>
          </a:xfrm>
          <a:prstGeom prst="rtTriangle">
            <a:avLst/>
          </a:prstGeom>
          <a:solidFill>
            <a:srgbClr val="E6931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Right Triangle 13">
            <a:extLst>
              <a:ext uri="{FF2B5EF4-FFF2-40B4-BE49-F238E27FC236}">
                <a16:creationId xmlns:a16="http://schemas.microsoft.com/office/drawing/2014/main" id="{D13390A3-1160-65F1-21BE-2DBEAD3267E9}"/>
              </a:ext>
            </a:extLst>
          </p:cNvPr>
          <p:cNvSpPr/>
          <p:nvPr/>
        </p:nvSpPr>
        <p:spPr>
          <a:xfrm rot="17364457">
            <a:off x="8088973" y="41127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6" name="Right Triangle 25">
            <a:extLst>
              <a:ext uri="{FF2B5EF4-FFF2-40B4-BE49-F238E27FC236}">
                <a16:creationId xmlns:a16="http://schemas.microsoft.com/office/drawing/2014/main" id="{4414A825-10A4-F8B1-AA1E-E3BCE32B4365}"/>
              </a:ext>
            </a:extLst>
          </p:cNvPr>
          <p:cNvSpPr/>
          <p:nvPr/>
        </p:nvSpPr>
        <p:spPr>
          <a:xfrm rot="15455504">
            <a:off x="572913" y="-2072388"/>
            <a:ext cx="8376676" cy="10090333"/>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7" name="Google Shape;6562;p53">
            <a:extLst>
              <a:ext uri="{FF2B5EF4-FFF2-40B4-BE49-F238E27FC236}">
                <a16:creationId xmlns:a16="http://schemas.microsoft.com/office/drawing/2014/main" id="{E801CAB0-A91C-387C-8460-899762A302C8}"/>
              </a:ext>
            </a:extLst>
          </p:cNvPr>
          <p:cNvSpPr/>
          <p:nvPr/>
        </p:nvSpPr>
        <p:spPr>
          <a:xfrm>
            <a:off x="6095981" y="508863"/>
            <a:ext cx="673034" cy="640938"/>
          </a:xfrm>
          <a:custGeom>
            <a:avLst/>
            <a:gdLst/>
            <a:ahLst/>
            <a:cxnLst/>
            <a:rect l="l" t="t" r="r" b="b"/>
            <a:pathLst>
              <a:path w="11689" h="11658" extrusionOk="0">
                <a:moveTo>
                  <a:pt x="5829" y="2458"/>
                </a:moveTo>
                <a:cubicBezTo>
                  <a:pt x="6207" y="2458"/>
                  <a:pt x="6491" y="2773"/>
                  <a:pt x="6491" y="3120"/>
                </a:cubicBezTo>
                <a:cubicBezTo>
                  <a:pt x="6522" y="3466"/>
                  <a:pt x="6207" y="3781"/>
                  <a:pt x="5829" y="3781"/>
                </a:cubicBezTo>
                <a:cubicBezTo>
                  <a:pt x="5419" y="3781"/>
                  <a:pt x="5136" y="3466"/>
                  <a:pt x="5136" y="3120"/>
                </a:cubicBezTo>
                <a:cubicBezTo>
                  <a:pt x="5136" y="2742"/>
                  <a:pt x="5482" y="2458"/>
                  <a:pt x="5829" y="2458"/>
                </a:cubicBezTo>
                <a:close/>
                <a:moveTo>
                  <a:pt x="5860" y="4474"/>
                </a:moveTo>
                <a:cubicBezTo>
                  <a:pt x="6238" y="4474"/>
                  <a:pt x="6522" y="4789"/>
                  <a:pt x="6522" y="5136"/>
                </a:cubicBezTo>
                <a:lnTo>
                  <a:pt x="6522" y="8570"/>
                </a:lnTo>
                <a:cubicBezTo>
                  <a:pt x="6522" y="8948"/>
                  <a:pt x="6207" y="9232"/>
                  <a:pt x="5860" y="9232"/>
                </a:cubicBezTo>
                <a:cubicBezTo>
                  <a:pt x="5451" y="9232"/>
                  <a:pt x="5199" y="8917"/>
                  <a:pt x="5199" y="8570"/>
                </a:cubicBezTo>
                <a:lnTo>
                  <a:pt x="5199" y="5136"/>
                </a:lnTo>
                <a:cubicBezTo>
                  <a:pt x="5199" y="4726"/>
                  <a:pt x="5514" y="4474"/>
                  <a:pt x="5860" y="4474"/>
                </a:cubicBezTo>
                <a:close/>
                <a:moveTo>
                  <a:pt x="5829" y="1"/>
                </a:moveTo>
                <a:cubicBezTo>
                  <a:pt x="2615" y="1"/>
                  <a:pt x="0" y="2647"/>
                  <a:pt x="0" y="5829"/>
                </a:cubicBezTo>
                <a:cubicBezTo>
                  <a:pt x="0" y="9043"/>
                  <a:pt x="2615" y="11657"/>
                  <a:pt x="5829" y="11657"/>
                </a:cubicBezTo>
                <a:cubicBezTo>
                  <a:pt x="9011" y="11657"/>
                  <a:pt x="11657" y="9043"/>
                  <a:pt x="11657" y="5829"/>
                </a:cubicBezTo>
                <a:cubicBezTo>
                  <a:pt x="11689" y="2647"/>
                  <a:pt x="9042" y="1"/>
                  <a:pt x="5829" y="1"/>
                </a:cubicBezTo>
                <a:close/>
              </a:path>
            </a:pathLst>
          </a:custGeom>
          <a:solidFill>
            <a:srgbClr val="FF7D01"/>
          </a:solidFill>
          <a:ln>
            <a:noFill/>
          </a:ln>
        </p:spPr>
        <p:txBody>
          <a:bodyPr spcFirstLastPara="1" wrap="square" lIns="121900" tIns="121900" rIns="121900" bIns="121900" anchor="ctr" anchorCtr="0">
            <a:noAutofit/>
          </a:bodyPr>
          <a:lstStyle/>
          <a:p>
            <a:endParaRPr sz="2400" dirty="0"/>
          </a:p>
        </p:txBody>
      </p:sp>
      <p:pic>
        <p:nvPicPr>
          <p:cNvPr id="2" name="Picture 1" descr="A logo of books and a sun&#10;&#10;Description automatically generated with medium confidence">
            <a:extLst>
              <a:ext uri="{FF2B5EF4-FFF2-40B4-BE49-F238E27FC236}">
                <a16:creationId xmlns:a16="http://schemas.microsoft.com/office/drawing/2014/main" id="{DB6682CC-15CF-33C2-4DFC-1B5BAE41FC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3" name="Picture 2" descr="A logo with mountains and sun&#10;&#10;Description automatically generated">
            <a:extLst>
              <a:ext uri="{FF2B5EF4-FFF2-40B4-BE49-F238E27FC236}">
                <a16:creationId xmlns:a16="http://schemas.microsoft.com/office/drawing/2014/main" id="{120AE994-34FE-063A-6FA5-D49C8649547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6" name="TextBox 5">
            <a:extLst>
              <a:ext uri="{FF2B5EF4-FFF2-40B4-BE49-F238E27FC236}">
                <a16:creationId xmlns:a16="http://schemas.microsoft.com/office/drawing/2014/main" id="{A2AC2AA0-B53C-C73D-9A8C-CFF8E8E2CEB0}"/>
              </a:ext>
            </a:extLst>
          </p:cNvPr>
          <p:cNvSpPr txBox="1"/>
          <p:nvPr/>
        </p:nvSpPr>
        <p:spPr>
          <a:xfrm>
            <a:off x="5329178" y="2429327"/>
            <a:ext cx="3696836" cy="2405787"/>
          </a:xfrm>
          <a:prstGeom prst="rect">
            <a:avLst/>
          </a:prstGeom>
          <a:noFill/>
        </p:spPr>
        <p:txBody>
          <a:bodyPr wrap="square">
            <a:spAutoFit/>
          </a:bodyPr>
          <a:lstStyle/>
          <a:p>
            <a:pPr>
              <a:lnSpc>
                <a:spcPts val="2250"/>
              </a:lnSpc>
              <a:spcBef>
                <a:spcPts val="0"/>
              </a:spcBef>
              <a:spcAft>
                <a:spcPts val="0"/>
              </a:spcAft>
            </a:pPr>
            <a:r>
              <a:rPr lang="en-US" sz="5400" kern="0" dirty="0">
                <a:solidFill>
                  <a:schemeClr val="bg1"/>
                </a:solidFill>
                <a:latin typeface="Trebuchet MS" panose="020B0603020202020204" pitchFamily="34" charset="0"/>
              </a:rPr>
              <a:t>02</a:t>
            </a:r>
          </a:p>
          <a:p>
            <a:pPr>
              <a:lnSpc>
                <a:spcPts val="2250"/>
              </a:lnSpc>
              <a:spcBef>
                <a:spcPts val="0"/>
              </a:spcBef>
              <a:spcAft>
                <a:spcPts val="0"/>
              </a:spcAft>
            </a:pPr>
            <a:r>
              <a:rPr lang="en-US" i="1" kern="0" dirty="0">
                <a:solidFill>
                  <a:schemeClr val="bg1"/>
                </a:solidFill>
                <a:latin typeface="Trebuchet MS" panose="020B0603020202020204" pitchFamily="34" charset="0"/>
              </a:rPr>
              <a:t>……………………………………</a:t>
            </a:r>
          </a:p>
          <a:p>
            <a:pPr>
              <a:lnSpc>
                <a:spcPct val="100000"/>
              </a:lnSpc>
              <a:spcBef>
                <a:spcPts val="0"/>
              </a:spcBef>
            </a:pPr>
            <a:r>
              <a:rPr lang="en-US" sz="2800" i="1" kern="0" dirty="0">
                <a:solidFill>
                  <a:schemeClr val="bg1"/>
                </a:solidFill>
                <a:latin typeface="Trebuchet MS" panose="020B0603020202020204" pitchFamily="34" charset="0"/>
              </a:rPr>
              <a:t>Tips and Considerations for First Nations and school districts</a:t>
            </a:r>
          </a:p>
        </p:txBody>
      </p:sp>
    </p:spTree>
    <p:extLst>
      <p:ext uri="{BB962C8B-B14F-4D97-AF65-F5344CB8AC3E}">
        <p14:creationId xmlns:p14="http://schemas.microsoft.com/office/powerpoint/2010/main" val="2949764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auto">
          <a:xfrm>
            <a:off x="457200" y="3804832"/>
            <a:ext cx="3200400" cy="581466"/>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lgn="ctr">
              <a:tabLst>
                <a:tab pos="5715000" algn="l"/>
              </a:tabLst>
            </a:pPr>
            <a:r>
              <a:rPr lang="en-US" sz="2400" dirty="0">
                <a:solidFill>
                  <a:schemeClr val="tx2">
                    <a:lumMod val="60000"/>
                    <a:lumOff val="40000"/>
                  </a:schemeClr>
                </a:solidFill>
                <a:latin typeface="Trebuchet MS" panose="020B0603020202020204" pitchFamily="34" charset="0"/>
                <a:ea typeface="Tahoma" panose="020B0604030504040204" pitchFamily="34" charset="0"/>
                <a:cs typeface="Tahoma" panose="020B0604030504040204" pitchFamily="34" charset="0"/>
              </a:rPr>
              <a:t>October 15, 2025</a:t>
            </a:r>
          </a:p>
        </p:txBody>
      </p:sp>
      <p:sp>
        <p:nvSpPr>
          <p:cNvPr id="23" name="TextBox 22">
            <a:extLst>
              <a:ext uri="{FF2B5EF4-FFF2-40B4-BE49-F238E27FC236}">
                <a16:creationId xmlns:a16="http://schemas.microsoft.com/office/drawing/2014/main" id="{EE62F71A-A0BE-7606-1F38-E32A28FC1DD3}"/>
              </a:ext>
            </a:extLst>
          </p:cNvPr>
          <p:cNvSpPr txBox="1"/>
          <p:nvPr/>
        </p:nvSpPr>
        <p:spPr>
          <a:xfrm>
            <a:off x="609600" y="479362"/>
            <a:ext cx="6019800" cy="923330"/>
          </a:xfrm>
          <a:prstGeom prst="rect">
            <a:avLst/>
          </a:prstGeom>
          <a:noFill/>
        </p:spPr>
        <p:txBody>
          <a:bodyPr wrap="square">
            <a:spAutoFit/>
          </a:bodyPr>
          <a:lstStyle/>
          <a:p>
            <a:r>
              <a:rPr lang="en-US" sz="3000" b="1" kern="0" dirty="0">
                <a:solidFill>
                  <a:srgbClr val="2F5496"/>
                </a:solidFill>
                <a:latin typeface="Trebuchet MS" panose="020B0603020202020204" pitchFamily="34" charset="0"/>
              </a:rPr>
              <a:t>UPCOMING KEY DATES FOR JOINT VERIFICATION PROCESS</a:t>
            </a:r>
          </a:p>
        </p:txBody>
      </p:sp>
      <p:grpSp>
        <p:nvGrpSpPr>
          <p:cNvPr id="25" name="Google Shape;4055;p48">
            <a:extLst>
              <a:ext uri="{FF2B5EF4-FFF2-40B4-BE49-F238E27FC236}">
                <a16:creationId xmlns:a16="http://schemas.microsoft.com/office/drawing/2014/main" id="{30185EFF-3E3B-5BDE-DCDD-FEDF29C25934}"/>
              </a:ext>
            </a:extLst>
          </p:cNvPr>
          <p:cNvGrpSpPr/>
          <p:nvPr/>
        </p:nvGrpSpPr>
        <p:grpSpPr>
          <a:xfrm>
            <a:off x="7264642" y="109077"/>
            <a:ext cx="1275144" cy="1303594"/>
            <a:chOff x="5648375" y="238125"/>
            <a:chExt cx="483125" cy="483125"/>
          </a:xfrm>
          <a:solidFill>
            <a:srgbClr val="FF7D01"/>
          </a:solidFill>
        </p:grpSpPr>
        <p:sp>
          <p:nvSpPr>
            <p:cNvPr id="26" name="Google Shape;4056;p48">
              <a:extLst>
                <a:ext uri="{FF2B5EF4-FFF2-40B4-BE49-F238E27FC236}">
                  <a16:creationId xmlns:a16="http://schemas.microsoft.com/office/drawing/2014/main" id="{FA204A69-9F0D-7030-A016-11421F0E3BD0}"/>
                </a:ext>
              </a:extLst>
            </p:cNvPr>
            <p:cNvSpPr/>
            <p:nvPr/>
          </p:nvSpPr>
          <p:spPr>
            <a:xfrm>
              <a:off x="5648375" y="238125"/>
              <a:ext cx="483125" cy="483125"/>
            </a:xfrm>
            <a:custGeom>
              <a:avLst/>
              <a:gdLst/>
              <a:ahLst/>
              <a:cxnLst/>
              <a:rect l="l" t="t" r="r" b="b"/>
              <a:pathLst>
                <a:path w="19325" h="19325" extrusionOk="0">
                  <a:moveTo>
                    <a:pt x="4001" y="1132"/>
                  </a:moveTo>
                  <a:cubicBezTo>
                    <a:pt x="4315" y="1132"/>
                    <a:pt x="4569" y="1386"/>
                    <a:pt x="4569" y="1700"/>
                  </a:cubicBezTo>
                  <a:lnTo>
                    <a:pt x="4569" y="3965"/>
                  </a:lnTo>
                  <a:cubicBezTo>
                    <a:pt x="4569" y="4276"/>
                    <a:pt x="4315" y="4529"/>
                    <a:pt x="4001" y="4529"/>
                  </a:cubicBezTo>
                  <a:cubicBezTo>
                    <a:pt x="3687" y="4529"/>
                    <a:pt x="3436" y="4276"/>
                    <a:pt x="3436" y="3965"/>
                  </a:cubicBezTo>
                  <a:lnTo>
                    <a:pt x="3436" y="1700"/>
                  </a:lnTo>
                  <a:cubicBezTo>
                    <a:pt x="3436" y="1386"/>
                    <a:pt x="3687" y="1132"/>
                    <a:pt x="4001" y="1132"/>
                  </a:cubicBezTo>
                  <a:close/>
                  <a:moveTo>
                    <a:pt x="9662" y="1132"/>
                  </a:moveTo>
                  <a:cubicBezTo>
                    <a:pt x="9976" y="1132"/>
                    <a:pt x="10230" y="1386"/>
                    <a:pt x="10230" y="1700"/>
                  </a:cubicBezTo>
                  <a:lnTo>
                    <a:pt x="10230" y="3965"/>
                  </a:lnTo>
                  <a:cubicBezTo>
                    <a:pt x="10230" y="4276"/>
                    <a:pt x="9976" y="4529"/>
                    <a:pt x="9662" y="4529"/>
                  </a:cubicBezTo>
                  <a:cubicBezTo>
                    <a:pt x="9348" y="4529"/>
                    <a:pt x="9098" y="4276"/>
                    <a:pt x="9098" y="3965"/>
                  </a:cubicBezTo>
                  <a:lnTo>
                    <a:pt x="9098" y="1700"/>
                  </a:lnTo>
                  <a:cubicBezTo>
                    <a:pt x="9098" y="1386"/>
                    <a:pt x="9348" y="1132"/>
                    <a:pt x="9662" y="1132"/>
                  </a:cubicBezTo>
                  <a:close/>
                  <a:moveTo>
                    <a:pt x="15324" y="1132"/>
                  </a:moveTo>
                  <a:cubicBezTo>
                    <a:pt x="15638" y="1132"/>
                    <a:pt x="15891" y="1386"/>
                    <a:pt x="15891" y="1700"/>
                  </a:cubicBezTo>
                  <a:lnTo>
                    <a:pt x="15891" y="3965"/>
                  </a:lnTo>
                  <a:cubicBezTo>
                    <a:pt x="15891" y="4276"/>
                    <a:pt x="15638" y="4529"/>
                    <a:pt x="15324" y="4529"/>
                  </a:cubicBezTo>
                  <a:cubicBezTo>
                    <a:pt x="15010" y="4529"/>
                    <a:pt x="14759" y="4276"/>
                    <a:pt x="14759" y="3965"/>
                  </a:cubicBezTo>
                  <a:lnTo>
                    <a:pt x="14759" y="1700"/>
                  </a:lnTo>
                  <a:cubicBezTo>
                    <a:pt x="14759" y="1386"/>
                    <a:pt x="15010" y="1132"/>
                    <a:pt x="15324" y="1132"/>
                  </a:cubicBezTo>
                  <a:close/>
                  <a:moveTo>
                    <a:pt x="17628" y="3397"/>
                  </a:moveTo>
                  <a:cubicBezTo>
                    <a:pt x="17939" y="3397"/>
                    <a:pt x="18192" y="3651"/>
                    <a:pt x="18192" y="3965"/>
                  </a:cubicBezTo>
                  <a:lnTo>
                    <a:pt x="18192" y="6833"/>
                  </a:lnTo>
                  <a:lnTo>
                    <a:pt x="1132" y="6833"/>
                  </a:lnTo>
                  <a:lnTo>
                    <a:pt x="1132" y="3965"/>
                  </a:lnTo>
                  <a:cubicBezTo>
                    <a:pt x="1132" y="3651"/>
                    <a:pt x="1386" y="3397"/>
                    <a:pt x="1700" y="3397"/>
                  </a:cubicBezTo>
                  <a:lnTo>
                    <a:pt x="2304" y="3397"/>
                  </a:lnTo>
                  <a:lnTo>
                    <a:pt x="2304" y="3965"/>
                  </a:lnTo>
                  <a:cubicBezTo>
                    <a:pt x="2304" y="4901"/>
                    <a:pt x="3062" y="5661"/>
                    <a:pt x="4001" y="5661"/>
                  </a:cubicBezTo>
                  <a:cubicBezTo>
                    <a:pt x="4940" y="5661"/>
                    <a:pt x="5701" y="4901"/>
                    <a:pt x="5701" y="3965"/>
                  </a:cubicBezTo>
                  <a:lnTo>
                    <a:pt x="5701" y="3397"/>
                  </a:lnTo>
                  <a:lnTo>
                    <a:pt x="7965" y="3397"/>
                  </a:lnTo>
                  <a:lnTo>
                    <a:pt x="7965" y="3965"/>
                  </a:lnTo>
                  <a:cubicBezTo>
                    <a:pt x="7965" y="4901"/>
                    <a:pt x="8723" y="5661"/>
                    <a:pt x="9662" y="5661"/>
                  </a:cubicBezTo>
                  <a:cubicBezTo>
                    <a:pt x="10601" y="5661"/>
                    <a:pt x="11362" y="4901"/>
                    <a:pt x="11362" y="3965"/>
                  </a:cubicBezTo>
                  <a:lnTo>
                    <a:pt x="11362" y="3397"/>
                  </a:lnTo>
                  <a:lnTo>
                    <a:pt x="13627" y="3397"/>
                  </a:lnTo>
                  <a:lnTo>
                    <a:pt x="13627" y="3965"/>
                  </a:lnTo>
                  <a:cubicBezTo>
                    <a:pt x="13627" y="4901"/>
                    <a:pt x="14385" y="5661"/>
                    <a:pt x="15324" y="5661"/>
                  </a:cubicBezTo>
                  <a:cubicBezTo>
                    <a:pt x="16263" y="5661"/>
                    <a:pt x="17024" y="4901"/>
                    <a:pt x="17024" y="3965"/>
                  </a:cubicBezTo>
                  <a:lnTo>
                    <a:pt x="17024" y="3397"/>
                  </a:lnTo>
                  <a:close/>
                  <a:moveTo>
                    <a:pt x="18192" y="7965"/>
                  </a:moveTo>
                  <a:lnTo>
                    <a:pt x="18192" y="17628"/>
                  </a:lnTo>
                  <a:cubicBezTo>
                    <a:pt x="18192" y="17939"/>
                    <a:pt x="17939" y="18192"/>
                    <a:pt x="17628" y="18192"/>
                  </a:cubicBezTo>
                  <a:lnTo>
                    <a:pt x="1700" y="18192"/>
                  </a:lnTo>
                  <a:cubicBezTo>
                    <a:pt x="1386" y="18192"/>
                    <a:pt x="1132" y="17939"/>
                    <a:pt x="1132" y="17628"/>
                  </a:cubicBezTo>
                  <a:lnTo>
                    <a:pt x="1132" y="7965"/>
                  </a:lnTo>
                  <a:close/>
                  <a:moveTo>
                    <a:pt x="4001" y="0"/>
                  </a:moveTo>
                  <a:cubicBezTo>
                    <a:pt x="3062" y="0"/>
                    <a:pt x="2304" y="761"/>
                    <a:pt x="2304" y="1700"/>
                  </a:cubicBezTo>
                  <a:lnTo>
                    <a:pt x="2304" y="2265"/>
                  </a:lnTo>
                  <a:lnTo>
                    <a:pt x="1700" y="2265"/>
                  </a:lnTo>
                  <a:cubicBezTo>
                    <a:pt x="761" y="2265"/>
                    <a:pt x="0" y="3025"/>
                    <a:pt x="0" y="3965"/>
                  </a:cubicBezTo>
                  <a:lnTo>
                    <a:pt x="0" y="17628"/>
                  </a:lnTo>
                  <a:cubicBezTo>
                    <a:pt x="0" y="18564"/>
                    <a:pt x="761" y="19324"/>
                    <a:pt x="1700" y="19324"/>
                  </a:cubicBezTo>
                  <a:lnTo>
                    <a:pt x="17628" y="19324"/>
                  </a:lnTo>
                  <a:cubicBezTo>
                    <a:pt x="18564" y="19324"/>
                    <a:pt x="19325" y="18564"/>
                    <a:pt x="19325" y="17628"/>
                  </a:cubicBezTo>
                  <a:lnTo>
                    <a:pt x="19325" y="3965"/>
                  </a:lnTo>
                  <a:cubicBezTo>
                    <a:pt x="19325" y="3025"/>
                    <a:pt x="18564" y="2265"/>
                    <a:pt x="17628" y="2265"/>
                  </a:cubicBezTo>
                  <a:lnTo>
                    <a:pt x="17024" y="2265"/>
                  </a:lnTo>
                  <a:lnTo>
                    <a:pt x="17024" y="1700"/>
                  </a:lnTo>
                  <a:cubicBezTo>
                    <a:pt x="17024" y="761"/>
                    <a:pt x="16263" y="0"/>
                    <a:pt x="15324" y="0"/>
                  </a:cubicBezTo>
                  <a:cubicBezTo>
                    <a:pt x="14385" y="0"/>
                    <a:pt x="13627" y="761"/>
                    <a:pt x="13627" y="1700"/>
                  </a:cubicBezTo>
                  <a:lnTo>
                    <a:pt x="13627" y="2265"/>
                  </a:lnTo>
                  <a:lnTo>
                    <a:pt x="11362" y="2265"/>
                  </a:lnTo>
                  <a:lnTo>
                    <a:pt x="11362" y="1700"/>
                  </a:lnTo>
                  <a:cubicBezTo>
                    <a:pt x="11362" y="761"/>
                    <a:pt x="10601" y="0"/>
                    <a:pt x="9662" y="0"/>
                  </a:cubicBezTo>
                  <a:cubicBezTo>
                    <a:pt x="8723" y="0"/>
                    <a:pt x="7965" y="761"/>
                    <a:pt x="7965" y="1700"/>
                  </a:cubicBezTo>
                  <a:lnTo>
                    <a:pt x="7965" y="2265"/>
                  </a:lnTo>
                  <a:lnTo>
                    <a:pt x="5701" y="2265"/>
                  </a:lnTo>
                  <a:lnTo>
                    <a:pt x="5701" y="1700"/>
                  </a:lnTo>
                  <a:cubicBezTo>
                    <a:pt x="5701" y="761"/>
                    <a:pt x="4940" y="0"/>
                    <a:pt x="4001" y="0"/>
                  </a:cubicBezTo>
                  <a:close/>
                </a:path>
              </a:pathLst>
            </a:custGeom>
            <a:grpFill/>
            <a:ln>
              <a:solidFill>
                <a:srgbClr val="E69319"/>
              </a:solidFill>
            </a:ln>
          </p:spPr>
          <p:txBody>
            <a:bodyPr spcFirstLastPara="1" wrap="square" lIns="121900" tIns="121900" rIns="121900" bIns="121900" anchor="ctr" anchorCtr="0">
              <a:noAutofit/>
            </a:bodyPr>
            <a:lstStyle/>
            <a:p>
              <a:endParaRPr sz="2400">
                <a:solidFill>
                  <a:srgbClr val="435D74"/>
                </a:solidFill>
              </a:endParaRPr>
            </a:p>
          </p:txBody>
        </p:sp>
        <p:sp>
          <p:nvSpPr>
            <p:cNvPr id="27" name="Google Shape;4057;p48">
              <a:extLst>
                <a:ext uri="{FF2B5EF4-FFF2-40B4-BE49-F238E27FC236}">
                  <a16:creationId xmlns:a16="http://schemas.microsoft.com/office/drawing/2014/main" id="{E3ABED20-219C-ED47-023F-DA01D03E275E}"/>
                </a:ext>
              </a:extLst>
            </p:cNvPr>
            <p:cNvSpPr/>
            <p:nvPr/>
          </p:nvSpPr>
          <p:spPr>
            <a:xfrm>
              <a:off x="5705950" y="465550"/>
              <a:ext cx="84875" cy="28325"/>
            </a:xfrm>
            <a:custGeom>
              <a:avLst/>
              <a:gdLst/>
              <a:ahLst/>
              <a:cxnLst/>
              <a:rect l="l" t="t" r="r" b="b"/>
              <a:pathLst>
                <a:path w="3395" h="1133" extrusionOk="0">
                  <a:moveTo>
                    <a:pt x="566" y="1"/>
                  </a:moveTo>
                  <a:cubicBezTo>
                    <a:pt x="252" y="1"/>
                    <a:pt x="1" y="251"/>
                    <a:pt x="1" y="565"/>
                  </a:cubicBezTo>
                  <a:cubicBezTo>
                    <a:pt x="1" y="879"/>
                    <a:pt x="252" y="1133"/>
                    <a:pt x="566" y="1133"/>
                  </a:cubicBezTo>
                  <a:lnTo>
                    <a:pt x="2830" y="1133"/>
                  </a:lnTo>
                  <a:cubicBezTo>
                    <a:pt x="3144" y="1133"/>
                    <a:pt x="3395" y="879"/>
                    <a:pt x="3395" y="565"/>
                  </a:cubicBezTo>
                  <a:cubicBezTo>
                    <a:pt x="3395" y="251"/>
                    <a:pt x="3144" y="1"/>
                    <a:pt x="2830" y="1"/>
                  </a:cubicBezTo>
                  <a:close/>
                </a:path>
              </a:pathLst>
            </a:custGeom>
            <a:grpFill/>
            <a:ln>
              <a:solidFill>
                <a:srgbClr val="E69319"/>
              </a:solidFill>
            </a:ln>
          </p:spPr>
          <p:txBody>
            <a:bodyPr spcFirstLastPara="1" wrap="square" lIns="121900" tIns="121900" rIns="121900" bIns="121900" anchor="ctr" anchorCtr="0">
              <a:noAutofit/>
            </a:bodyPr>
            <a:lstStyle/>
            <a:p>
              <a:endParaRPr sz="2400">
                <a:solidFill>
                  <a:srgbClr val="435D74"/>
                </a:solidFill>
              </a:endParaRPr>
            </a:p>
          </p:txBody>
        </p:sp>
        <p:sp>
          <p:nvSpPr>
            <p:cNvPr id="28" name="Google Shape;4058;p48">
              <a:extLst>
                <a:ext uri="{FF2B5EF4-FFF2-40B4-BE49-F238E27FC236}">
                  <a16:creationId xmlns:a16="http://schemas.microsoft.com/office/drawing/2014/main" id="{BE78FF32-A80C-449A-389A-4B4CD6DCABDF}"/>
                </a:ext>
              </a:extLst>
            </p:cNvPr>
            <p:cNvSpPr/>
            <p:nvPr/>
          </p:nvSpPr>
          <p:spPr>
            <a:xfrm>
              <a:off x="5847500" y="465550"/>
              <a:ext cx="84875" cy="28325"/>
            </a:xfrm>
            <a:custGeom>
              <a:avLst/>
              <a:gdLst/>
              <a:ahLst/>
              <a:cxnLst/>
              <a:rect l="l" t="t" r="r" b="b"/>
              <a:pathLst>
                <a:path w="3395" h="1133" extrusionOk="0">
                  <a:moveTo>
                    <a:pt x="565" y="1"/>
                  </a:moveTo>
                  <a:cubicBezTo>
                    <a:pt x="251" y="1"/>
                    <a:pt x="0" y="251"/>
                    <a:pt x="0" y="565"/>
                  </a:cubicBezTo>
                  <a:cubicBezTo>
                    <a:pt x="0" y="879"/>
                    <a:pt x="251" y="1133"/>
                    <a:pt x="565" y="1133"/>
                  </a:cubicBezTo>
                  <a:lnTo>
                    <a:pt x="2830" y="1133"/>
                  </a:lnTo>
                  <a:cubicBezTo>
                    <a:pt x="3144" y="1133"/>
                    <a:pt x="3394" y="879"/>
                    <a:pt x="3394" y="565"/>
                  </a:cubicBezTo>
                  <a:cubicBezTo>
                    <a:pt x="3394" y="251"/>
                    <a:pt x="3144" y="1"/>
                    <a:pt x="2830" y="1"/>
                  </a:cubicBezTo>
                  <a:close/>
                </a:path>
              </a:pathLst>
            </a:custGeom>
            <a:grpFill/>
            <a:ln>
              <a:solidFill>
                <a:srgbClr val="E69319"/>
              </a:solidFill>
            </a:ln>
          </p:spPr>
          <p:txBody>
            <a:bodyPr spcFirstLastPara="1" wrap="square" lIns="121900" tIns="121900" rIns="121900" bIns="121900" anchor="ctr" anchorCtr="0">
              <a:noAutofit/>
            </a:bodyPr>
            <a:lstStyle/>
            <a:p>
              <a:endParaRPr sz="2400">
                <a:solidFill>
                  <a:srgbClr val="435D74"/>
                </a:solidFill>
              </a:endParaRPr>
            </a:p>
          </p:txBody>
        </p:sp>
        <p:sp>
          <p:nvSpPr>
            <p:cNvPr id="29" name="Google Shape;4059;p48">
              <a:extLst>
                <a:ext uri="{FF2B5EF4-FFF2-40B4-BE49-F238E27FC236}">
                  <a16:creationId xmlns:a16="http://schemas.microsoft.com/office/drawing/2014/main" id="{029CDA2E-9F99-6199-4012-34BFE41507C0}"/>
                </a:ext>
              </a:extLst>
            </p:cNvPr>
            <p:cNvSpPr/>
            <p:nvPr/>
          </p:nvSpPr>
          <p:spPr>
            <a:xfrm>
              <a:off x="5989025" y="465550"/>
              <a:ext cx="84875" cy="28325"/>
            </a:xfrm>
            <a:custGeom>
              <a:avLst/>
              <a:gdLst/>
              <a:ahLst/>
              <a:cxnLst/>
              <a:rect l="l" t="t" r="r" b="b"/>
              <a:pathLst>
                <a:path w="3395" h="1133" extrusionOk="0">
                  <a:moveTo>
                    <a:pt x="565" y="1"/>
                  </a:moveTo>
                  <a:cubicBezTo>
                    <a:pt x="251" y="1"/>
                    <a:pt x="1" y="251"/>
                    <a:pt x="1" y="565"/>
                  </a:cubicBezTo>
                  <a:cubicBezTo>
                    <a:pt x="1" y="879"/>
                    <a:pt x="251" y="1133"/>
                    <a:pt x="565" y="1133"/>
                  </a:cubicBezTo>
                  <a:lnTo>
                    <a:pt x="2830" y="1133"/>
                  </a:lnTo>
                  <a:cubicBezTo>
                    <a:pt x="3144" y="1133"/>
                    <a:pt x="3395" y="879"/>
                    <a:pt x="3395" y="565"/>
                  </a:cubicBezTo>
                  <a:cubicBezTo>
                    <a:pt x="3395" y="251"/>
                    <a:pt x="3144" y="1"/>
                    <a:pt x="2830" y="1"/>
                  </a:cubicBezTo>
                  <a:close/>
                </a:path>
              </a:pathLst>
            </a:custGeom>
            <a:solidFill>
              <a:srgbClr val="2F5496"/>
            </a:solidFill>
            <a:ln>
              <a:solidFill>
                <a:srgbClr val="2F5496"/>
              </a:solidFill>
            </a:ln>
          </p:spPr>
          <p:txBody>
            <a:bodyPr spcFirstLastPara="1" wrap="square" lIns="121900" tIns="121900" rIns="121900" bIns="121900" anchor="ctr" anchorCtr="0">
              <a:noAutofit/>
            </a:bodyPr>
            <a:lstStyle/>
            <a:p>
              <a:endParaRPr sz="2400">
                <a:solidFill>
                  <a:srgbClr val="435D74"/>
                </a:solidFill>
              </a:endParaRPr>
            </a:p>
          </p:txBody>
        </p:sp>
        <p:sp>
          <p:nvSpPr>
            <p:cNvPr id="30" name="Google Shape;4060;p48">
              <a:extLst>
                <a:ext uri="{FF2B5EF4-FFF2-40B4-BE49-F238E27FC236}">
                  <a16:creationId xmlns:a16="http://schemas.microsoft.com/office/drawing/2014/main" id="{6DCC47E5-1A56-ECD3-4FF9-BA97AC60C961}"/>
                </a:ext>
              </a:extLst>
            </p:cNvPr>
            <p:cNvSpPr/>
            <p:nvPr/>
          </p:nvSpPr>
          <p:spPr>
            <a:xfrm>
              <a:off x="5705950" y="550475"/>
              <a:ext cx="84875" cy="28325"/>
            </a:xfrm>
            <a:custGeom>
              <a:avLst/>
              <a:gdLst/>
              <a:ahLst/>
              <a:cxnLst/>
              <a:rect l="l" t="t" r="r" b="b"/>
              <a:pathLst>
                <a:path w="3395" h="1133" extrusionOk="0">
                  <a:moveTo>
                    <a:pt x="566" y="0"/>
                  </a:moveTo>
                  <a:cubicBezTo>
                    <a:pt x="252" y="0"/>
                    <a:pt x="1" y="251"/>
                    <a:pt x="1" y="565"/>
                  </a:cubicBezTo>
                  <a:cubicBezTo>
                    <a:pt x="1" y="879"/>
                    <a:pt x="252" y="1133"/>
                    <a:pt x="566" y="1133"/>
                  </a:cubicBezTo>
                  <a:lnTo>
                    <a:pt x="2830" y="1133"/>
                  </a:lnTo>
                  <a:cubicBezTo>
                    <a:pt x="3144" y="1133"/>
                    <a:pt x="3395" y="879"/>
                    <a:pt x="3395" y="565"/>
                  </a:cubicBezTo>
                  <a:cubicBezTo>
                    <a:pt x="3395" y="251"/>
                    <a:pt x="3144" y="0"/>
                    <a:pt x="2830" y="0"/>
                  </a:cubicBezTo>
                  <a:close/>
                </a:path>
              </a:pathLst>
            </a:custGeom>
            <a:grpFill/>
            <a:ln>
              <a:solidFill>
                <a:srgbClr val="E69319"/>
              </a:solidFill>
            </a:ln>
          </p:spPr>
          <p:txBody>
            <a:bodyPr spcFirstLastPara="1" wrap="square" lIns="121900" tIns="121900" rIns="121900" bIns="121900" anchor="ctr" anchorCtr="0">
              <a:noAutofit/>
            </a:bodyPr>
            <a:lstStyle/>
            <a:p>
              <a:endParaRPr sz="2400">
                <a:solidFill>
                  <a:srgbClr val="435D74"/>
                </a:solidFill>
              </a:endParaRPr>
            </a:p>
          </p:txBody>
        </p:sp>
        <p:sp>
          <p:nvSpPr>
            <p:cNvPr id="31" name="Google Shape;4061;p48">
              <a:extLst>
                <a:ext uri="{FF2B5EF4-FFF2-40B4-BE49-F238E27FC236}">
                  <a16:creationId xmlns:a16="http://schemas.microsoft.com/office/drawing/2014/main" id="{6F0764ED-37C5-1259-1BBC-AFF8B039900F}"/>
                </a:ext>
              </a:extLst>
            </p:cNvPr>
            <p:cNvSpPr/>
            <p:nvPr/>
          </p:nvSpPr>
          <p:spPr>
            <a:xfrm>
              <a:off x="5847500" y="550475"/>
              <a:ext cx="84875" cy="28325"/>
            </a:xfrm>
            <a:custGeom>
              <a:avLst/>
              <a:gdLst/>
              <a:ahLst/>
              <a:cxnLst/>
              <a:rect l="l" t="t" r="r" b="b"/>
              <a:pathLst>
                <a:path w="3395" h="1133" extrusionOk="0">
                  <a:moveTo>
                    <a:pt x="565" y="0"/>
                  </a:moveTo>
                  <a:cubicBezTo>
                    <a:pt x="251" y="0"/>
                    <a:pt x="0" y="251"/>
                    <a:pt x="0" y="565"/>
                  </a:cubicBezTo>
                  <a:cubicBezTo>
                    <a:pt x="0" y="879"/>
                    <a:pt x="251" y="1133"/>
                    <a:pt x="565" y="1133"/>
                  </a:cubicBezTo>
                  <a:lnTo>
                    <a:pt x="2830" y="1133"/>
                  </a:lnTo>
                  <a:cubicBezTo>
                    <a:pt x="3144" y="1133"/>
                    <a:pt x="3394" y="879"/>
                    <a:pt x="3394" y="565"/>
                  </a:cubicBezTo>
                  <a:cubicBezTo>
                    <a:pt x="3394" y="251"/>
                    <a:pt x="3144" y="0"/>
                    <a:pt x="2830" y="0"/>
                  </a:cubicBezTo>
                  <a:close/>
                </a:path>
              </a:pathLst>
            </a:custGeom>
            <a:grpFill/>
            <a:ln>
              <a:solidFill>
                <a:srgbClr val="E69319"/>
              </a:solidFill>
            </a:ln>
          </p:spPr>
          <p:txBody>
            <a:bodyPr spcFirstLastPara="1" wrap="square" lIns="121900" tIns="121900" rIns="121900" bIns="121900" anchor="ctr" anchorCtr="0">
              <a:noAutofit/>
            </a:bodyPr>
            <a:lstStyle/>
            <a:p>
              <a:endParaRPr sz="2400">
                <a:solidFill>
                  <a:srgbClr val="435D74"/>
                </a:solidFill>
              </a:endParaRPr>
            </a:p>
          </p:txBody>
        </p:sp>
        <p:sp>
          <p:nvSpPr>
            <p:cNvPr id="32" name="Google Shape;4062;p48">
              <a:extLst>
                <a:ext uri="{FF2B5EF4-FFF2-40B4-BE49-F238E27FC236}">
                  <a16:creationId xmlns:a16="http://schemas.microsoft.com/office/drawing/2014/main" id="{2578B7CA-85B0-C1CE-FF2E-26AD78C2FF41}"/>
                </a:ext>
              </a:extLst>
            </p:cNvPr>
            <p:cNvSpPr/>
            <p:nvPr/>
          </p:nvSpPr>
          <p:spPr>
            <a:xfrm>
              <a:off x="5989025" y="550475"/>
              <a:ext cx="84875" cy="28325"/>
            </a:xfrm>
            <a:custGeom>
              <a:avLst/>
              <a:gdLst/>
              <a:ahLst/>
              <a:cxnLst/>
              <a:rect l="l" t="t" r="r" b="b"/>
              <a:pathLst>
                <a:path w="3395" h="1133" extrusionOk="0">
                  <a:moveTo>
                    <a:pt x="565" y="0"/>
                  </a:moveTo>
                  <a:cubicBezTo>
                    <a:pt x="251" y="0"/>
                    <a:pt x="1" y="251"/>
                    <a:pt x="1" y="565"/>
                  </a:cubicBezTo>
                  <a:cubicBezTo>
                    <a:pt x="1" y="879"/>
                    <a:pt x="251" y="1133"/>
                    <a:pt x="565" y="1133"/>
                  </a:cubicBezTo>
                  <a:lnTo>
                    <a:pt x="2830" y="1133"/>
                  </a:lnTo>
                  <a:cubicBezTo>
                    <a:pt x="3144" y="1133"/>
                    <a:pt x="3395" y="879"/>
                    <a:pt x="3395" y="565"/>
                  </a:cubicBezTo>
                  <a:cubicBezTo>
                    <a:pt x="3395" y="251"/>
                    <a:pt x="3144" y="0"/>
                    <a:pt x="2830" y="0"/>
                  </a:cubicBezTo>
                  <a:close/>
                </a:path>
              </a:pathLst>
            </a:custGeom>
            <a:solidFill>
              <a:srgbClr val="2F5496"/>
            </a:solidFill>
            <a:ln>
              <a:solidFill>
                <a:srgbClr val="2F5496"/>
              </a:solidFill>
            </a:ln>
          </p:spPr>
          <p:txBody>
            <a:bodyPr spcFirstLastPara="1" wrap="square" lIns="121900" tIns="121900" rIns="121900" bIns="121900" anchor="ctr" anchorCtr="0">
              <a:noAutofit/>
            </a:bodyPr>
            <a:lstStyle/>
            <a:p>
              <a:endParaRPr sz="2400">
                <a:solidFill>
                  <a:srgbClr val="435D74"/>
                </a:solidFill>
              </a:endParaRPr>
            </a:p>
          </p:txBody>
        </p:sp>
        <p:sp>
          <p:nvSpPr>
            <p:cNvPr id="33" name="Google Shape;4063;p48">
              <a:extLst>
                <a:ext uri="{FF2B5EF4-FFF2-40B4-BE49-F238E27FC236}">
                  <a16:creationId xmlns:a16="http://schemas.microsoft.com/office/drawing/2014/main" id="{6A668E80-9C26-4E7F-7570-64D7D1C269A3}"/>
                </a:ext>
              </a:extLst>
            </p:cNvPr>
            <p:cNvSpPr/>
            <p:nvPr/>
          </p:nvSpPr>
          <p:spPr>
            <a:xfrm>
              <a:off x="5705950" y="636300"/>
              <a:ext cx="84875" cy="28325"/>
            </a:xfrm>
            <a:custGeom>
              <a:avLst/>
              <a:gdLst/>
              <a:ahLst/>
              <a:cxnLst/>
              <a:rect l="l" t="t" r="r" b="b"/>
              <a:pathLst>
                <a:path w="3395" h="1133" extrusionOk="0">
                  <a:moveTo>
                    <a:pt x="566" y="1"/>
                  </a:moveTo>
                  <a:cubicBezTo>
                    <a:pt x="252" y="1"/>
                    <a:pt x="1" y="254"/>
                    <a:pt x="1" y="568"/>
                  </a:cubicBezTo>
                  <a:cubicBezTo>
                    <a:pt x="1" y="879"/>
                    <a:pt x="252" y="1133"/>
                    <a:pt x="566" y="1133"/>
                  </a:cubicBezTo>
                  <a:lnTo>
                    <a:pt x="2830" y="1133"/>
                  </a:lnTo>
                  <a:cubicBezTo>
                    <a:pt x="3144" y="1133"/>
                    <a:pt x="3395" y="879"/>
                    <a:pt x="3395" y="568"/>
                  </a:cubicBezTo>
                  <a:cubicBezTo>
                    <a:pt x="3395" y="254"/>
                    <a:pt x="3144" y="1"/>
                    <a:pt x="2830" y="1"/>
                  </a:cubicBezTo>
                  <a:close/>
                </a:path>
              </a:pathLst>
            </a:custGeom>
            <a:grpFill/>
            <a:ln>
              <a:solidFill>
                <a:srgbClr val="E69319"/>
              </a:solidFill>
            </a:ln>
          </p:spPr>
          <p:txBody>
            <a:bodyPr spcFirstLastPara="1" wrap="square" lIns="121900" tIns="121900" rIns="121900" bIns="121900" anchor="ctr" anchorCtr="0">
              <a:noAutofit/>
            </a:bodyPr>
            <a:lstStyle/>
            <a:p>
              <a:endParaRPr sz="2400">
                <a:solidFill>
                  <a:srgbClr val="435D74"/>
                </a:solidFill>
              </a:endParaRPr>
            </a:p>
          </p:txBody>
        </p:sp>
        <p:sp>
          <p:nvSpPr>
            <p:cNvPr id="34" name="Google Shape;4064;p48">
              <a:extLst>
                <a:ext uri="{FF2B5EF4-FFF2-40B4-BE49-F238E27FC236}">
                  <a16:creationId xmlns:a16="http://schemas.microsoft.com/office/drawing/2014/main" id="{8628CCE7-373E-AD7A-245E-D3C3F631F1DA}"/>
                </a:ext>
              </a:extLst>
            </p:cNvPr>
            <p:cNvSpPr/>
            <p:nvPr/>
          </p:nvSpPr>
          <p:spPr>
            <a:xfrm>
              <a:off x="5847500" y="636300"/>
              <a:ext cx="84875" cy="28325"/>
            </a:xfrm>
            <a:custGeom>
              <a:avLst/>
              <a:gdLst/>
              <a:ahLst/>
              <a:cxnLst/>
              <a:rect l="l" t="t" r="r" b="b"/>
              <a:pathLst>
                <a:path w="3395" h="1133" extrusionOk="0">
                  <a:moveTo>
                    <a:pt x="565" y="1"/>
                  </a:moveTo>
                  <a:cubicBezTo>
                    <a:pt x="251" y="1"/>
                    <a:pt x="0" y="254"/>
                    <a:pt x="0" y="568"/>
                  </a:cubicBezTo>
                  <a:cubicBezTo>
                    <a:pt x="0" y="879"/>
                    <a:pt x="251" y="1133"/>
                    <a:pt x="565" y="1133"/>
                  </a:cubicBezTo>
                  <a:lnTo>
                    <a:pt x="2830" y="1133"/>
                  </a:lnTo>
                  <a:cubicBezTo>
                    <a:pt x="3144" y="1133"/>
                    <a:pt x="3394" y="879"/>
                    <a:pt x="3394" y="568"/>
                  </a:cubicBezTo>
                  <a:cubicBezTo>
                    <a:pt x="3394" y="254"/>
                    <a:pt x="3144" y="1"/>
                    <a:pt x="2830" y="1"/>
                  </a:cubicBezTo>
                  <a:close/>
                </a:path>
              </a:pathLst>
            </a:custGeom>
            <a:grpFill/>
            <a:ln>
              <a:solidFill>
                <a:srgbClr val="E69319"/>
              </a:solidFill>
            </a:ln>
          </p:spPr>
          <p:txBody>
            <a:bodyPr spcFirstLastPara="1" wrap="square" lIns="121900" tIns="121900" rIns="121900" bIns="121900" anchor="ctr" anchorCtr="0">
              <a:noAutofit/>
            </a:bodyPr>
            <a:lstStyle/>
            <a:p>
              <a:endParaRPr sz="2400">
                <a:solidFill>
                  <a:srgbClr val="435D74"/>
                </a:solidFill>
              </a:endParaRPr>
            </a:p>
          </p:txBody>
        </p:sp>
        <p:sp>
          <p:nvSpPr>
            <p:cNvPr id="35" name="Google Shape;4065;p48">
              <a:extLst>
                <a:ext uri="{FF2B5EF4-FFF2-40B4-BE49-F238E27FC236}">
                  <a16:creationId xmlns:a16="http://schemas.microsoft.com/office/drawing/2014/main" id="{4226EAC1-CC9D-FFFF-9842-3C007CFB6E17}"/>
                </a:ext>
              </a:extLst>
            </p:cNvPr>
            <p:cNvSpPr/>
            <p:nvPr/>
          </p:nvSpPr>
          <p:spPr>
            <a:xfrm>
              <a:off x="5989025" y="636300"/>
              <a:ext cx="84875" cy="28325"/>
            </a:xfrm>
            <a:custGeom>
              <a:avLst/>
              <a:gdLst/>
              <a:ahLst/>
              <a:cxnLst/>
              <a:rect l="l" t="t" r="r" b="b"/>
              <a:pathLst>
                <a:path w="3395" h="1133" extrusionOk="0">
                  <a:moveTo>
                    <a:pt x="565" y="1"/>
                  </a:moveTo>
                  <a:cubicBezTo>
                    <a:pt x="251" y="1"/>
                    <a:pt x="1" y="254"/>
                    <a:pt x="1" y="568"/>
                  </a:cubicBezTo>
                  <a:cubicBezTo>
                    <a:pt x="1" y="879"/>
                    <a:pt x="251" y="1133"/>
                    <a:pt x="565" y="1133"/>
                  </a:cubicBezTo>
                  <a:lnTo>
                    <a:pt x="2830" y="1133"/>
                  </a:lnTo>
                  <a:cubicBezTo>
                    <a:pt x="3144" y="1133"/>
                    <a:pt x="3395" y="879"/>
                    <a:pt x="3395" y="568"/>
                  </a:cubicBezTo>
                  <a:cubicBezTo>
                    <a:pt x="3395" y="254"/>
                    <a:pt x="3144" y="1"/>
                    <a:pt x="2830" y="1"/>
                  </a:cubicBezTo>
                  <a:close/>
                </a:path>
              </a:pathLst>
            </a:custGeom>
            <a:solidFill>
              <a:srgbClr val="2F5496"/>
            </a:solidFill>
            <a:ln>
              <a:solidFill>
                <a:srgbClr val="2F5496"/>
              </a:solidFill>
            </a:ln>
          </p:spPr>
          <p:txBody>
            <a:bodyPr spcFirstLastPara="1" wrap="square" lIns="121900" tIns="121900" rIns="121900" bIns="121900" anchor="ctr" anchorCtr="0">
              <a:noAutofit/>
            </a:bodyPr>
            <a:lstStyle/>
            <a:p>
              <a:endParaRPr sz="2400">
                <a:solidFill>
                  <a:srgbClr val="435D74"/>
                </a:solidFill>
              </a:endParaRPr>
            </a:p>
          </p:txBody>
        </p:sp>
      </p:grpSp>
      <p:sp>
        <p:nvSpPr>
          <p:cNvPr id="36" name="Rounded Rectangle 16">
            <a:extLst>
              <a:ext uri="{FF2B5EF4-FFF2-40B4-BE49-F238E27FC236}">
                <a16:creationId xmlns:a16="http://schemas.microsoft.com/office/drawing/2014/main" id="{DE670C78-58C3-8007-B0A8-AB08A48CF55D}"/>
              </a:ext>
            </a:extLst>
          </p:cNvPr>
          <p:cNvSpPr/>
          <p:nvPr/>
        </p:nvSpPr>
        <p:spPr bwMode="auto">
          <a:xfrm>
            <a:off x="446232" y="2687916"/>
            <a:ext cx="3200400" cy="581466"/>
          </a:xfrm>
          <a:prstGeom prst="roundRect">
            <a:avLst/>
          </a:prstGeom>
          <a:solidFill>
            <a:srgbClr val="FFFF00"/>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lgn="ctr">
              <a:tabLst>
                <a:tab pos="5715000" algn="l"/>
              </a:tabLst>
            </a:pPr>
            <a:r>
              <a:rPr lang="en-US" sz="2400" dirty="0">
                <a:solidFill>
                  <a:schemeClr val="tx2">
                    <a:lumMod val="60000"/>
                    <a:lumOff val="40000"/>
                  </a:schemeClr>
                </a:solidFill>
                <a:latin typeface="Trebuchet MS" panose="020B0603020202020204" pitchFamily="34" charset="0"/>
                <a:ea typeface="Tahoma" panose="020B0604030504040204" pitchFamily="34" charset="0"/>
                <a:cs typeface="Tahoma" panose="020B0604030504040204" pitchFamily="34" charset="0"/>
              </a:rPr>
              <a:t>October 10, 2025</a:t>
            </a:r>
          </a:p>
        </p:txBody>
      </p:sp>
      <p:sp>
        <p:nvSpPr>
          <p:cNvPr id="38" name="Rounded Rectangle 16">
            <a:extLst>
              <a:ext uri="{FF2B5EF4-FFF2-40B4-BE49-F238E27FC236}">
                <a16:creationId xmlns:a16="http://schemas.microsoft.com/office/drawing/2014/main" id="{45B061E9-FCE9-4B72-2C1A-F8E199C909A3}"/>
              </a:ext>
            </a:extLst>
          </p:cNvPr>
          <p:cNvSpPr>
            <a:spLocks/>
          </p:cNvSpPr>
          <p:nvPr/>
        </p:nvSpPr>
        <p:spPr bwMode="auto">
          <a:xfrm>
            <a:off x="457200" y="1645637"/>
            <a:ext cx="3200400" cy="581466"/>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R="0" lvl="0" algn="ctr" defTabSz="914400" rtl="0" eaLnBrk="1" fontAlgn="base" latinLnBrk="0" hangingPunct="1">
              <a:lnSpc>
                <a:spcPct val="100000"/>
              </a:lnSpc>
              <a:spcBef>
                <a:spcPct val="0"/>
              </a:spcBef>
              <a:spcAft>
                <a:spcPts val="0"/>
              </a:spcAft>
              <a:buClrTx/>
              <a:buSzTx/>
              <a:buFontTx/>
              <a:buNone/>
              <a:tabLst>
                <a:tab pos="5715000" algn="l"/>
              </a:tabLst>
              <a:defRPr/>
            </a:pPr>
            <a:r>
              <a:rPr kumimoji="0" lang="en-US" sz="2400" b="0" i="0" u="none" strike="noStrike" kern="1200" cap="none" spc="0" normalizeH="0" baseline="0" noProof="0" dirty="0">
                <a:ln>
                  <a:noFill/>
                </a:ln>
                <a:solidFill>
                  <a:schemeClr val="tx2">
                    <a:lumMod val="60000"/>
                    <a:lumOff val="40000"/>
                  </a:schemeClr>
                </a:solidFill>
                <a:effectLst/>
                <a:uLnTx/>
                <a:uFillTx/>
                <a:latin typeface="Trebuchet MS" panose="020B0603020202020204" pitchFamily="34" charset="0"/>
                <a:ea typeface="Tahoma" panose="020B0604030504040204" pitchFamily="34" charset="0"/>
                <a:cs typeface="Tahoma" panose="020B0604030504040204" pitchFamily="34" charset="0"/>
              </a:rPr>
              <a:t>September 29, 2025</a:t>
            </a:r>
          </a:p>
        </p:txBody>
      </p:sp>
      <p:grpSp>
        <p:nvGrpSpPr>
          <p:cNvPr id="8" name="Group 7">
            <a:extLst>
              <a:ext uri="{FF2B5EF4-FFF2-40B4-BE49-F238E27FC236}">
                <a16:creationId xmlns:a16="http://schemas.microsoft.com/office/drawing/2014/main" id="{53319FBF-F3F4-1FBC-967D-3F2CDF77B96D}"/>
              </a:ext>
            </a:extLst>
          </p:cNvPr>
          <p:cNvGrpSpPr/>
          <p:nvPr/>
        </p:nvGrpSpPr>
        <p:grpSpPr>
          <a:xfrm>
            <a:off x="8391489" y="3048776"/>
            <a:ext cx="973933" cy="2513996"/>
            <a:chOff x="8190514" y="2254720"/>
            <a:chExt cx="1239205" cy="3198736"/>
          </a:xfrm>
        </p:grpSpPr>
        <p:sp>
          <p:nvSpPr>
            <p:cNvPr id="9" name="Right Triangle 8">
              <a:extLst>
                <a:ext uri="{FF2B5EF4-FFF2-40B4-BE49-F238E27FC236}">
                  <a16:creationId xmlns:a16="http://schemas.microsoft.com/office/drawing/2014/main" id="{E0A779D6-BEEC-65CA-48F3-718106D985EB}"/>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a:solidFill>
                  <a:srgbClr val="FFFFFF"/>
                </a:solidFill>
                <a:latin typeface="Segoe UI Semilight"/>
              </a:endParaRPr>
            </a:p>
          </p:txBody>
        </p:sp>
        <p:sp>
          <p:nvSpPr>
            <p:cNvPr id="12" name="Right Triangle 11">
              <a:extLst>
                <a:ext uri="{FF2B5EF4-FFF2-40B4-BE49-F238E27FC236}">
                  <a16:creationId xmlns:a16="http://schemas.microsoft.com/office/drawing/2014/main" id="{4A03AE39-36FE-D348-B184-D262D2EA6729}"/>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a:solidFill>
                  <a:srgbClr val="FFFFFF"/>
                </a:solidFill>
                <a:latin typeface="Segoe UI Semilight"/>
              </a:endParaRPr>
            </a:p>
          </p:txBody>
        </p:sp>
      </p:grpSp>
      <p:grpSp>
        <p:nvGrpSpPr>
          <p:cNvPr id="14" name="Group 13">
            <a:extLst>
              <a:ext uri="{FF2B5EF4-FFF2-40B4-BE49-F238E27FC236}">
                <a16:creationId xmlns:a16="http://schemas.microsoft.com/office/drawing/2014/main" id="{013DFC08-5667-4217-AAD7-9DC0EC3FFBD0}"/>
              </a:ext>
            </a:extLst>
          </p:cNvPr>
          <p:cNvGrpSpPr/>
          <p:nvPr/>
        </p:nvGrpSpPr>
        <p:grpSpPr>
          <a:xfrm>
            <a:off x="-407699" y="-533388"/>
            <a:ext cx="1516832" cy="2495538"/>
            <a:chOff x="-343649" y="-831809"/>
            <a:chExt cx="2181603" cy="3644389"/>
          </a:xfrm>
        </p:grpSpPr>
        <p:sp>
          <p:nvSpPr>
            <p:cNvPr id="15" name="Right Triangle 14">
              <a:extLst>
                <a:ext uri="{FF2B5EF4-FFF2-40B4-BE49-F238E27FC236}">
                  <a16:creationId xmlns:a16="http://schemas.microsoft.com/office/drawing/2014/main" id="{0790B78B-6222-1589-75B1-0202000F8E7F}"/>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Semilight"/>
                <a:ea typeface="+mn-ea"/>
                <a:cs typeface="+mn-cs"/>
              </a:endParaRPr>
            </a:p>
          </p:txBody>
        </p:sp>
        <p:sp>
          <p:nvSpPr>
            <p:cNvPr id="16" name="Right Triangle 15">
              <a:extLst>
                <a:ext uri="{FF2B5EF4-FFF2-40B4-BE49-F238E27FC236}">
                  <a16:creationId xmlns:a16="http://schemas.microsoft.com/office/drawing/2014/main" id="{FD9F2B22-7817-71DB-EF78-3CDEE0A92BE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Semilight"/>
                <a:ea typeface="+mn-ea"/>
                <a:cs typeface="+mn-cs"/>
              </a:endParaRPr>
            </a:p>
          </p:txBody>
        </p:sp>
        <p:sp>
          <p:nvSpPr>
            <p:cNvPr id="18" name="Right Triangle 17">
              <a:extLst>
                <a:ext uri="{FF2B5EF4-FFF2-40B4-BE49-F238E27FC236}">
                  <a16:creationId xmlns:a16="http://schemas.microsoft.com/office/drawing/2014/main" id="{D8C0A2DA-8C86-2FD0-0630-9AFC12D349BE}"/>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sp>
        <p:nvSpPr>
          <p:cNvPr id="19" name="Rounded Rectangle 16">
            <a:extLst>
              <a:ext uri="{FF2B5EF4-FFF2-40B4-BE49-F238E27FC236}">
                <a16:creationId xmlns:a16="http://schemas.microsoft.com/office/drawing/2014/main" id="{7E74F377-3503-2491-744D-E11CE7DDD8D0}"/>
              </a:ext>
            </a:extLst>
          </p:cNvPr>
          <p:cNvSpPr>
            <a:spLocks/>
          </p:cNvSpPr>
          <p:nvPr/>
        </p:nvSpPr>
        <p:spPr bwMode="auto">
          <a:xfrm>
            <a:off x="452861" y="1644510"/>
            <a:ext cx="3200400" cy="581466"/>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R="0" lvl="0" algn="ctr" defTabSz="914400" rtl="0" eaLnBrk="1" fontAlgn="base" latinLnBrk="0" hangingPunct="1">
              <a:lnSpc>
                <a:spcPct val="100000"/>
              </a:lnSpc>
              <a:spcBef>
                <a:spcPct val="0"/>
              </a:spcBef>
              <a:spcAft>
                <a:spcPts val="0"/>
              </a:spcAft>
              <a:buClrTx/>
              <a:buSzTx/>
              <a:buFontTx/>
              <a:buNone/>
              <a:tabLst>
                <a:tab pos="5715000" algn="l"/>
              </a:tabLst>
              <a:defRPr/>
            </a:pPr>
            <a:r>
              <a:rPr kumimoji="0" lang="en-US" sz="2400" b="0" i="0" u="none" strike="noStrike" kern="120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September 29, 2025</a:t>
            </a:r>
          </a:p>
        </p:txBody>
      </p:sp>
      <p:sp>
        <p:nvSpPr>
          <p:cNvPr id="2" name="Rounded Rectangle 16">
            <a:extLst>
              <a:ext uri="{FF2B5EF4-FFF2-40B4-BE49-F238E27FC236}">
                <a16:creationId xmlns:a16="http://schemas.microsoft.com/office/drawing/2014/main" id="{9171C34C-EEC4-58AB-77AC-424D2989707B}"/>
              </a:ext>
            </a:extLst>
          </p:cNvPr>
          <p:cNvSpPr/>
          <p:nvPr/>
        </p:nvSpPr>
        <p:spPr bwMode="auto">
          <a:xfrm>
            <a:off x="441893" y="3801933"/>
            <a:ext cx="3200400" cy="581466"/>
          </a:xfrm>
          <a:prstGeom prst="roundRect">
            <a:avLst/>
          </a:prstGeom>
          <a:solidFill>
            <a:srgbClr val="FFFF00"/>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lgn="ctr">
              <a:tabLst>
                <a:tab pos="5715000" algn="l"/>
              </a:tabLst>
            </a:pPr>
            <a:r>
              <a:rPr lang="en-US" sz="2400" dirty="0">
                <a:solidFill>
                  <a:srgbClr val="2F5496"/>
                </a:solidFill>
                <a:latin typeface="Trebuchet MS" panose="020B0603020202020204" pitchFamily="34" charset="0"/>
                <a:ea typeface="Tahoma" panose="020B0604030504040204" pitchFamily="34" charset="0"/>
                <a:cs typeface="Tahoma" panose="020B0604030504040204" pitchFamily="34" charset="0"/>
              </a:rPr>
              <a:t>October 15, 2025</a:t>
            </a:r>
          </a:p>
        </p:txBody>
      </p:sp>
      <p:sp>
        <p:nvSpPr>
          <p:cNvPr id="3" name="Rounded Rectangle 16">
            <a:extLst>
              <a:ext uri="{FF2B5EF4-FFF2-40B4-BE49-F238E27FC236}">
                <a16:creationId xmlns:a16="http://schemas.microsoft.com/office/drawing/2014/main" id="{B6CFABC0-E96E-E55D-8B76-15764D76F70D}"/>
              </a:ext>
            </a:extLst>
          </p:cNvPr>
          <p:cNvSpPr/>
          <p:nvPr/>
        </p:nvSpPr>
        <p:spPr bwMode="auto">
          <a:xfrm>
            <a:off x="441893" y="2686789"/>
            <a:ext cx="3200400" cy="581466"/>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lgn="ctr">
              <a:tabLst>
                <a:tab pos="5715000" algn="l"/>
              </a:tabLst>
            </a:pPr>
            <a:r>
              <a:rPr lang="en-US" sz="2400" dirty="0">
                <a:solidFill>
                  <a:srgbClr val="2F5496"/>
                </a:solidFill>
                <a:latin typeface="Trebuchet MS" panose="020B0603020202020204" pitchFamily="34" charset="0"/>
                <a:ea typeface="Tahoma" panose="020B0604030504040204" pitchFamily="34" charset="0"/>
                <a:cs typeface="Tahoma" panose="020B0604030504040204" pitchFamily="34" charset="0"/>
              </a:rPr>
              <a:t>October 10, 2025</a:t>
            </a:r>
          </a:p>
        </p:txBody>
      </p:sp>
      <p:pic>
        <p:nvPicPr>
          <p:cNvPr id="5" name="Picture 4" descr="A logo of books and a sun&#10;&#10;Description automatically generated with medium confidence">
            <a:extLst>
              <a:ext uri="{FF2B5EF4-FFF2-40B4-BE49-F238E27FC236}">
                <a16:creationId xmlns:a16="http://schemas.microsoft.com/office/drawing/2014/main" id="{4E410C70-E326-0BBB-89C0-EF1D1631B5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6" name="Picture 5" descr="A logo with mountains and sun&#10;&#10;Description automatically generated">
            <a:extLst>
              <a:ext uri="{FF2B5EF4-FFF2-40B4-BE49-F238E27FC236}">
                <a16:creationId xmlns:a16="http://schemas.microsoft.com/office/drawing/2014/main" id="{522B3F6E-5E8E-44A2-6A6F-23BFC38F89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11" name="Slide Number Placeholder 10">
            <a:extLst>
              <a:ext uri="{FF2B5EF4-FFF2-40B4-BE49-F238E27FC236}">
                <a16:creationId xmlns:a16="http://schemas.microsoft.com/office/drawing/2014/main" id="{E4CD1E45-F64F-3823-C56E-46D8DD39AEEB}"/>
              </a:ext>
            </a:extLst>
          </p:cNvPr>
          <p:cNvSpPr>
            <a:spLocks noGrp="1"/>
          </p:cNvSpPr>
          <p:nvPr>
            <p:ph type="sldNum" sz="quarter" idx="4"/>
          </p:nvPr>
        </p:nvSpPr>
        <p:spPr/>
        <p:txBody>
          <a:bodyPr/>
          <a:lstStyle/>
          <a:p>
            <a:pPr>
              <a:defRPr/>
            </a:pPr>
            <a:fld id="{E00B6E52-F07A-44C8-B7AE-D6EEC3D50429}" type="slidenum">
              <a:rPr lang="en-CA" smtClean="0"/>
              <a:pPr>
                <a:defRPr/>
              </a:pPr>
              <a:t>17</a:t>
            </a:fld>
            <a:endParaRPr lang="en-CA" dirty="0"/>
          </a:p>
        </p:txBody>
      </p:sp>
      <p:sp>
        <p:nvSpPr>
          <p:cNvPr id="4" name="TextBox 3">
            <a:extLst>
              <a:ext uri="{FF2B5EF4-FFF2-40B4-BE49-F238E27FC236}">
                <a16:creationId xmlns:a16="http://schemas.microsoft.com/office/drawing/2014/main" id="{96AE6E19-6926-0508-3D2F-2A43D0326F02}"/>
              </a:ext>
            </a:extLst>
          </p:cNvPr>
          <p:cNvSpPr txBox="1"/>
          <p:nvPr/>
        </p:nvSpPr>
        <p:spPr>
          <a:xfrm>
            <a:off x="4062860" y="2596595"/>
            <a:ext cx="4997164" cy="981807"/>
          </a:xfrm>
          <a:prstGeom prst="rect">
            <a:avLst/>
          </a:prstGeom>
          <a:noFill/>
        </p:spPr>
        <p:txBody>
          <a:bodyPr wrap="square">
            <a:spAutoFit/>
          </a:bodyPr>
          <a:lstStyle/>
          <a:p>
            <a:pPr marL="342900" marR="0" lvl="0" indent="-34290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kumimoji="0" lang="en-US" sz="2000" b="1" i="0" strike="noStrike" kern="1200" cap="none" spc="0" normalizeH="0" baseline="0" noProof="0" dirty="0">
                <a:ln>
                  <a:noFill/>
                </a:ln>
                <a:solidFill>
                  <a:srgbClr val="2F5496"/>
                </a:solidFill>
                <a:effectLst/>
                <a:uLnTx/>
                <a:uFillTx/>
                <a:latin typeface="Trebuchet MS" panose="020B0603020202020204" pitchFamily="34" charset="0"/>
                <a:cs typeface="Segoe UI Semilight" panose="020B0402040204020203" pitchFamily="34" charset="0"/>
              </a:rPr>
              <a:t>Joint </a:t>
            </a:r>
            <a:r>
              <a:rPr lang="en-US" sz="2000" b="1" dirty="0">
                <a:solidFill>
                  <a:srgbClr val="2F5496"/>
                </a:solidFill>
                <a:latin typeface="Trebuchet MS" panose="020B0603020202020204" pitchFamily="34" charset="0"/>
                <a:cs typeface="Segoe UI Semilight" panose="020B0402040204020203" pitchFamily="34" charset="0"/>
              </a:rPr>
              <a:t>V</a:t>
            </a:r>
            <a:r>
              <a:rPr kumimoji="0" lang="en-US" sz="2000" b="1" i="0" strike="noStrike" kern="1200" cap="none" spc="0" normalizeH="0" baseline="0" noProof="0" dirty="0" err="1">
                <a:ln>
                  <a:noFill/>
                </a:ln>
                <a:solidFill>
                  <a:srgbClr val="2F5496"/>
                </a:solidFill>
                <a:effectLst/>
                <a:uLnTx/>
                <a:uFillTx/>
                <a:latin typeface="Trebuchet MS" panose="020B0603020202020204" pitchFamily="34" charset="0"/>
                <a:cs typeface="Segoe UI Semilight" panose="020B0402040204020203" pitchFamily="34" charset="0"/>
              </a:rPr>
              <a:t>erification</a:t>
            </a:r>
            <a:r>
              <a:rPr kumimoji="0" lang="en-US" sz="2000" b="1" i="0" strike="noStrike" kern="1200" cap="none" spc="0" normalizeH="0" baseline="0" noProof="0" dirty="0">
                <a:ln>
                  <a:noFill/>
                </a:ln>
                <a:solidFill>
                  <a:srgbClr val="2F5496"/>
                </a:solidFill>
                <a:effectLst/>
                <a:uLnTx/>
                <a:uFillTx/>
                <a:latin typeface="Trebuchet MS" panose="020B0603020202020204" pitchFamily="34" charset="0"/>
                <a:cs typeface="Segoe UI Semilight" panose="020B0402040204020203" pitchFamily="34" charset="0"/>
              </a:rPr>
              <a:t> due </a:t>
            </a:r>
            <a:r>
              <a:rPr lang="en-US" sz="2000" b="1" dirty="0">
                <a:solidFill>
                  <a:srgbClr val="2F5496"/>
                </a:solidFill>
                <a:latin typeface="Trebuchet MS" panose="020B0603020202020204" pitchFamily="34" charset="0"/>
                <a:cs typeface="Segoe UI Semilight" panose="020B0402040204020203" pitchFamily="34" charset="0"/>
              </a:rPr>
              <a:t>d</a:t>
            </a:r>
            <a:r>
              <a:rPr kumimoji="0" lang="en-US" sz="2000" b="1" i="0" strike="noStrike" kern="1200" cap="none" spc="0" normalizeH="0" baseline="0" noProof="0" dirty="0">
                <a:ln>
                  <a:noFill/>
                </a:ln>
                <a:solidFill>
                  <a:srgbClr val="2F5496"/>
                </a:solidFill>
                <a:effectLst/>
                <a:uLnTx/>
                <a:uFillTx/>
                <a:latin typeface="Trebuchet MS" panose="020B0603020202020204" pitchFamily="34" charset="0"/>
                <a:cs typeface="Segoe UI Semilight" panose="020B0402040204020203" pitchFamily="34" charset="0"/>
              </a:rPr>
              <a:t>ate</a:t>
            </a: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2F5496"/>
                </a:solidFill>
                <a:effectLst/>
                <a:uLnTx/>
                <a:uFillTx/>
                <a:latin typeface="Trebuchet MS" panose="020B0603020202020204" pitchFamily="34" charset="0"/>
                <a:cs typeface="Segoe UI Semilight" panose="020B0402040204020203" pitchFamily="34" charset="0"/>
              </a:rPr>
              <a:t>School districts submit 1701 to BC’s </a:t>
            </a:r>
            <a:r>
              <a:rPr kumimoji="0" lang="en-US" sz="1800" b="1" strike="noStrike" kern="1200" cap="none" spc="0" normalizeH="0" baseline="0" noProof="0" dirty="0">
                <a:ln>
                  <a:noFill/>
                </a:ln>
                <a:solidFill>
                  <a:srgbClr val="2F5496"/>
                </a:solidFill>
                <a:effectLst/>
                <a:uLnTx/>
                <a:uFillTx/>
                <a:latin typeface="Trebuchet MS" panose="020B0603020202020204" pitchFamily="34" charset="0"/>
                <a:cs typeface="Segoe UI Semilight" panose="020B0402040204020203" pitchFamily="34" charset="0"/>
              </a:rPr>
              <a:t>Ministry of Education and Child Care</a:t>
            </a:r>
          </a:p>
        </p:txBody>
      </p:sp>
      <p:sp>
        <p:nvSpPr>
          <p:cNvPr id="7" name="TextBox 6">
            <a:extLst>
              <a:ext uri="{FF2B5EF4-FFF2-40B4-BE49-F238E27FC236}">
                <a16:creationId xmlns:a16="http://schemas.microsoft.com/office/drawing/2014/main" id="{A0473442-2303-1910-6AB6-48C85901A7A4}"/>
              </a:ext>
            </a:extLst>
          </p:cNvPr>
          <p:cNvSpPr txBox="1"/>
          <p:nvPr/>
        </p:nvSpPr>
        <p:spPr>
          <a:xfrm>
            <a:off x="4062860" y="3834606"/>
            <a:ext cx="4623940" cy="590931"/>
          </a:xfrm>
          <a:prstGeom prst="rect">
            <a:avLst/>
          </a:prstGeom>
          <a:noFill/>
        </p:spPr>
        <p:txBody>
          <a:bodyPr wrap="square">
            <a:spAutoFit/>
          </a:bodyPr>
          <a:lstStyle/>
          <a:p>
            <a:r>
              <a:rPr lang="en-US" b="1" dirty="0">
                <a:solidFill>
                  <a:srgbClr val="2F5496"/>
                </a:solidFill>
                <a:latin typeface="Trebuchet MS" panose="020B0603020202020204" pitchFamily="34" charset="0"/>
                <a:cs typeface="Segoe UI Semilight" panose="020B0402040204020203" pitchFamily="34" charset="0"/>
              </a:rPr>
              <a:t>Nominal Roll report due to ISC with signed Joint Verification form attached</a:t>
            </a:r>
            <a:endParaRPr lang="en-US" b="1" u="sng" dirty="0">
              <a:solidFill>
                <a:srgbClr val="2F5496"/>
              </a:solidFill>
              <a:latin typeface="Trebuchet MS" panose="020B0603020202020204" pitchFamily="34" charset="0"/>
              <a:cs typeface="Segoe UI Semilight" panose="020B0402040204020203" pitchFamily="34" charset="0"/>
            </a:endParaRPr>
          </a:p>
        </p:txBody>
      </p:sp>
      <p:sp>
        <p:nvSpPr>
          <p:cNvPr id="10" name="Rectangle 9">
            <a:extLst>
              <a:ext uri="{FF2B5EF4-FFF2-40B4-BE49-F238E27FC236}">
                <a16:creationId xmlns:a16="http://schemas.microsoft.com/office/drawing/2014/main" id="{01CCC596-BFB7-91DC-9E6D-F7DA365AB422}"/>
              </a:ext>
            </a:extLst>
          </p:cNvPr>
          <p:cNvSpPr/>
          <p:nvPr/>
        </p:nvSpPr>
        <p:spPr>
          <a:xfrm>
            <a:off x="3861165" y="1749818"/>
            <a:ext cx="5198859" cy="369332"/>
          </a:xfrm>
          <a:prstGeom prst="rect">
            <a:avLst/>
          </a:prstGeom>
        </p:spPr>
        <p:txBody>
          <a:bodyPr wrap="none">
            <a:spAutoFit/>
          </a:bodyPr>
          <a:lstStyle/>
          <a:p>
            <a:r>
              <a:rPr lang="en-US" sz="2000" b="1" dirty="0">
                <a:solidFill>
                  <a:srgbClr val="2F5496"/>
                </a:solidFill>
                <a:latin typeface="Trebuchet MS" panose="020B0603020202020204" pitchFamily="34" charset="0"/>
                <a:cs typeface="Segoe UI Semilight" panose="020B0402040204020203" pitchFamily="34" charset="0"/>
              </a:rPr>
              <a:t>Student count date (Nominal Roll &amp; 1701)</a:t>
            </a:r>
          </a:p>
        </p:txBody>
      </p:sp>
    </p:spTree>
    <p:extLst>
      <p:ext uri="{BB962C8B-B14F-4D97-AF65-F5344CB8AC3E}">
        <p14:creationId xmlns:p14="http://schemas.microsoft.com/office/powerpoint/2010/main" val="2969762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down)">
                                      <p:cBhvr>
                                        <p:cTn id="18" dur="500"/>
                                        <p:tgtEl>
                                          <p:spTgt spid="3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00"/>
                                        <p:tgtEl>
                                          <p:spTgt spid="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00"/>
                                        <p:tgtEl>
                                          <p:spTgt spid="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6" grpId="0" animBg="1"/>
      <p:bldP spid="38" grpId="0" animBg="1"/>
      <p:bldP spid="19" grpId="0" animBg="1"/>
      <p:bldP spid="2" grpId="0" animBg="1"/>
      <p:bldP spid="3" grpId="0" animBg="1"/>
      <p:bldP spid="4" grpId="0"/>
      <p:bldP spid="7"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a:extLst>
              <a:ext uri="{FF2B5EF4-FFF2-40B4-BE49-F238E27FC236}">
                <a16:creationId xmlns:a16="http://schemas.microsoft.com/office/drawing/2014/main" id="{29247FA6-33E6-0051-D9A9-CD544757114D}"/>
              </a:ext>
            </a:extLst>
          </p:cNvPr>
          <p:cNvGraphicFramePr>
            <a:graphicFrameLocks noGrp="1"/>
          </p:cNvGraphicFramePr>
          <p:nvPr>
            <p:ph idx="1"/>
            <p:extLst>
              <p:ext uri="{D42A27DB-BD31-4B8C-83A1-F6EECF244321}">
                <p14:modId xmlns:p14="http://schemas.microsoft.com/office/powerpoint/2010/main" val="385471717"/>
              </p:ext>
            </p:extLst>
          </p:nvPr>
        </p:nvGraphicFramePr>
        <p:xfrm>
          <a:off x="194140" y="802247"/>
          <a:ext cx="8390003" cy="36757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Rounded Corners 2">
            <a:extLst>
              <a:ext uri="{FF2B5EF4-FFF2-40B4-BE49-F238E27FC236}">
                <a16:creationId xmlns:a16="http://schemas.microsoft.com/office/drawing/2014/main" id="{D6678D14-68AE-F181-35CB-C7DA1E36AE48}"/>
              </a:ext>
            </a:extLst>
          </p:cNvPr>
          <p:cNvSpPr/>
          <p:nvPr/>
        </p:nvSpPr>
        <p:spPr bwMode="auto">
          <a:xfrm>
            <a:off x="967281" y="3256005"/>
            <a:ext cx="4859361" cy="1245664"/>
          </a:xfrm>
          <a:prstGeom prst="roundRect">
            <a:avLst/>
          </a:prstGeom>
          <a:solidFill>
            <a:schemeClr val="accent6">
              <a:lumMod val="20000"/>
              <a:lumOff val="80000"/>
            </a:schemeClr>
          </a:solidFill>
          <a:ln w="254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lvl="0" algn="ctr">
              <a:defRPr/>
            </a:pPr>
            <a:r>
              <a:rPr lang="en-US" sz="1200" b="1" dirty="0">
                <a:solidFill>
                  <a:srgbClr val="000000"/>
                </a:solidFill>
                <a:latin typeface="Trebuchet MS"/>
                <a:cs typeface="Segoe UI Semilight" panose="020B0402040204020203" pitchFamily="34" charset="0"/>
              </a:rPr>
              <a:t>Joint Verification Process conversations </a:t>
            </a:r>
            <a:br>
              <a:rPr lang="en-US" sz="1200" b="1" dirty="0">
                <a:solidFill>
                  <a:srgbClr val="000000"/>
                </a:solidFill>
                <a:latin typeface="Trebuchet MS"/>
                <a:cs typeface="Segoe UI Semilight" panose="020B0402040204020203" pitchFamily="34" charset="0"/>
              </a:rPr>
            </a:br>
            <a:r>
              <a:rPr lang="en-US" sz="1200" b="1" dirty="0">
                <a:solidFill>
                  <a:srgbClr val="000000"/>
                </a:solidFill>
                <a:latin typeface="Trebuchet MS"/>
                <a:cs typeface="Segoe UI Semilight" panose="020B0402040204020203" pitchFamily="34" charset="0"/>
              </a:rPr>
              <a:t>(September or earlier)</a:t>
            </a:r>
            <a:br>
              <a:rPr lang="en-US" sz="1400" b="1" dirty="0">
                <a:solidFill>
                  <a:srgbClr val="000000"/>
                </a:solidFill>
                <a:latin typeface="Trebuchet MS"/>
                <a:cs typeface="Segoe UI Semilight" panose="020B0402040204020203" pitchFamily="34" charset="0"/>
              </a:rPr>
            </a:br>
            <a:endParaRPr lang="en-US" sz="600" dirty="0">
              <a:solidFill>
                <a:srgbClr val="000000"/>
              </a:solidFill>
              <a:latin typeface="Trebuchet MS"/>
              <a:cs typeface="Segoe UI Semilight" panose="020B0402040204020203" pitchFamily="34" charset="0"/>
            </a:endParaRPr>
          </a:p>
          <a:p>
            <a:pPr lvl="0" algn="ctr">
              <a:defRPr/>
            </a:pPr>
            <a:r>
              <a:rPr lang="en-CA" sz="1200" dirty="0">
                <a:solidFill>
                  <a:srgbClr val="000000"/>
                </a:solidFill>
                <a:latin typeface="Trebuchet MS"/>
                <a:cs typeface="Segoe UI Semilight" panose="020B0402040204020203" pitchFamily="34" charset="0"/>
              </a:rPr>
              <a:t>First Nations and school district(s) meet to complete Joint Verification of NR/1701, resolve discrepancies and attain </a:t>
            </a:r>
            <a:r>
              <a:rPr lang="en-CA" sz="1200" b="1" dirty="0">
                <a:solidFill>
                  <a:srgbClr val="000000"/>
                </a:solidFill>
                <a:latin typeface="Trebuchet MS"/>
                <a:cs typeface="Segoe UI Semilight" panose="020B0402040204020203" pitchFamily="34" charset="0"/>
              </a:rPr>
              <a:t>agreement </a:t>
            </a:r>
            <a:r>
              <a:rPr lang="en-CA" sz="1200" dirty="0">
                <a:solidFill>
                  <a:srgbClr val="000000"/>
                </a:solidFill>
                <a:latin typeface="Trebuchet MS"/>
                <a:cs typeface="Segoe UI Semilight" panose="020B0402040204020203" pitchFamily="34" charset="0"/>
              </a:rPr>
              <a:t>(signatures) via completed </a:t>
            </a:r>
            <a:r>
              <a:rPr lang="en-US" sz="1200" dirty="0">
                <a:solidFill>
                  <a:srgbClr val="000000"/>
                </a:solidFill>
                <a:latin typeface="Trebuchet MS"/>
                <a:cs typeface="Segoe UI Semilight" panose="020B0402040204020203" pitchFamily="34" charset="0"/>
              </a:rPr>
              <a:t>Joint Verification form(s) by </a:t>
            </a:r>
            <a:r>
              <a:rPr lang="en-US" sz="1200" b="1" dirty="0">
                <a:solidFill>
                  <a:srgbClr val="000000"/>
                </a:solidFill>
                <a:latin typeface="Trebuchet MS"/>
                <a:cs typeface="Segoe UI Semilight" panose="020B0402040204020203" pitchFamily="34" charset="0"/>
              </a:rPr>
              <a:t>October 10</a:t>
            </a:r>
          </a:p>
        </p:txBody>
      </p:sp>
      <p:sp>
        <p:nvSpPr>
          <p:cNvPr id="4" name="Slide Number Placeholder 3">
            <a:extLst>
              <a:ext uri="{FF2B5EF4-FFF2-40B4-BE49-F238E27FC236}">
                <a16:creationId xmlns:a16="http://schemas.microsoft.com/office/drawing/2014/main" id="{B0BCE760-1555-3C42-D552-0B4E3FC7DD34}"/>
              </a:ext>
            </a:extLst>
          </p:cNvPr>
          <p:cNvSpPr>
            <a:spLocks noGrp="1"/>
          </p:cNvSpPr>
          <p:nvPr>
            <p:ph type="sldNum" sz="quarter" idx="4"/>
          </p:nvPr>
        </p:nvSpPr>
        <p:spPr/>
        <p:txBody>
          <a:bodyPr/>
          <a:lstStyle/>
          <a:p>
            <a:pPr marL="0" marR="0" lvl="0" indent="0" algn="ctr" defTabSz="914400" rtl="0" eaLnBrk="1" fontAlgn="base" latinLnBrk="0" hangingPunct="1">
              <a:lnSpc>
                <a:spcPct val="90000"/>
              </a:lnSpc>
              <a:spcBef>
                <a:spcPct val="0"/>
              </a:spcBef>
              <a:spcAft>
                <a:spcPct val="37000"/>
              </a:spcAft>
              <a:buClrTx/>
              <a:buSzTx/>
              <a:buFontTx/>
              <a:buNone/>
              <a:tabLst/>
              <a:defRPr/>
            </a:pPr>
            <a:fld id="{E00B6E52-F07A-44C8-B7AE-D6EEC3D50429}" type="slidenum">
              <a:rPr kumimoji="0" lang="en-CA" sz="1100" b="0" i="0" u="none" strike="noStrike" kern="1200" cap="none" spc="0" normalizeH="0" baseline="0" noProof="0" smtClean="0">
                <a:ln>
                  <a:noFill/>
                </a:ln>
                <a:solidFill>
                  <a:srgbClr val="000000">
                    <a:lumMod val="85000"/>
                    <a:lumOff val="15000"/>
                  </a:srgbClr>
                </a:solidFill>
                <a:effectLst/>
                <a:uLnTx/>
                <a:uFillTx/>
                <a:latin typeface="Segoe UI Semilight"/>
                <a:ea typeface="Tahoma" panose="020B0604030504040204" pitchFamily="34" charset="0"/>
                <a:cs typeface="Tahoma" panose="020B0604030504040204" pitchFamily="34" charset="0"/>
              </a:rPr>
              <a:pPr marL="0" marR="0" lvl="0" indent="0" algn="ctr" defTabSz="914400" rtl="0" eaLnBrk="1" fontAlgn="base" latinLnBrk="0" hangingPunct="1">
                <a:lnSpc>
                  <a:spcPct val="90000"/>
                </a:lnSpc>
                <a:spcBef>
                  <a:spcPct val="0"/>
                </a:spcBef>
                <a:spcAft>
                  <a:spcPct val="37000"/>
                </a:spcAft>
                <a:buClrTx/>
                <a:buSzTx/>
                <a:buFontTx/>
                <a:buNone/>
                <a:tabLst/>
                <a:defRPr/>
              </a:pPr>
              <a:t>18</a:t>
            </a:fld>
            <a:endParaRPr kumimoji="0" lang="en-CA" sz="1100" b="0" i="0" u="none" strike="noStrike" kern="1200" cap="none" spc="0" normalizeH="0" baseline="0" noProof="0" dirty="0">
              <a:ln>
                <a:noFill/>
              </a:ln>
              <a:solidFill>
                <a:srgbClr val="000000">
                  <a:lumMod val="85000"/>
                  <a:lumOff val="15000"/>
                </a:srgbClr>
              </a:solidFill>
              <a:effectLst/>
              <a:uLnTx/>
              <a:uFillTx/>
              <a:latin typeface="Segoe UI Semilight"/>
              <a:ea typeface="Tahoma" panose="020B0604030504040204" pitchFamily="34" charset="0"/>
              <a:cs typeface="Tahoma" panose="020B0604030504040204" pitchFamily="34" charset="0"/>
            </a:endParaRPr>
          </a:p>
        </p:txBody>
      </p:sp>
      <p:sp>
        <p:nvSpPr>
          <p:cNvPr id="11" name="Left Brace 10">
            <a:extLst>
              <a:ext uri="{FF2B5EF4-FFF2-40B4-BE49-F238E27FC236}">
                <a16:creationId xmlns:a16="http://schemas.microsoft.com/office/drawing/2014/main" id="{D55146F5-CF1D-6E4C-D4F8-47136143CA66}"/>
              </a:ext>
            </a:extLst>
          </p:cNvPr>
          <p:cNvSpPr/>
          <p:nvPr/>
        </p:nvSpPr>
        <p:spPr bwMode="auto">
          <a:xfrm rot="5400000">
            <a:off x="1888101" y="357124"/>
            <a:ext cx="278833" cy="3600405"/>
          </a:xfrm>
          <a:prstGeom prst="leftBrace">
            <a:avLst>
              <a:gd name="adj1" fmla="val 8333"/>
              <a:gd name="adj2" fmla="val 49294"/>
            </a:avLst>
          </a:prstGeom>
          <a:noFill/>
          <a:ln w="25400" cap="flat" cmpd="sng" algn="ctr">
            <a:solidFill>
              <a:srgbClr val="2F549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marR="0" lvl="0" indent="-190500" algn="l" defTabSz="914400" rtl="0" eaLnBrk="1" fontAlgn="base" latinLnBrk="0" hangingPunct="1">
              <a:lnSpc>
                <a:spcPct val="90000"/>
              </a:lnSpc>
              <a:spcBef>
                <a:spcPct val="0"/>
              </a:spcBef>
              <a:spcAft>
                <a:spcPct val="37000"/>
              </a:spcAft>
              <a:buClrTx/>
              <a:buSzTx/>
              <a:buFontTx/>
              <a:buNone/>
              <a:tabLst>
                <a:tab pos="5715000" algn="l"/>
              </a:tabLst>
              <a:defRPr/>
            </a:pPr>
            <a:endParaRPr kumimoji="0" lang="en-US" sz="1200" b="0" i="0" u="none" strike="noStrike" kern="1200" cap="none" spc="0" normalizeH="0" baseline="0" noProof="0" dirty="0">
              <a:ln>
                <a:noFill/>
              </a:ln>
              <a:solidFill>
                <a:srgbClr val="000000"/>
              </a:solidFill>
              <a:effectLst/>
              <a:uLnTx/>
              <a:uFillTx/>
              <a:latin typeface="Verdana" pitchFamily="34" charset="0"/>
              <a:ea typeface="+mn-ea"/>
              <a:cs typeface="+mn-cs"/>
            </a:endParaRPr>
          </a:p>
        </p:txBody>
      </p:sp>
      <p:cxnSp>
        <p:nvCxnSpPr>
          <p:cNvPr id="7" name="Straight Arrow Connector 6">
            <a:extLst>
              <a:ext uri="{FF2B5EF4-FFF2-40B4-BE49-F238E27FC236}">
                <a16:creationId xmlns:a16="http://schemas.microsoft.com/office/drawing/2014/main" id="{48013D58-8461-64EE-5146-AAAF029D4B0A}"/>
              </a:ext>
            </a:extLst>
          </p:cNvPr>
          <p:cNvCxnSpPr/>
          <p:nvPr/>
        </p:nvCxnSpPr>
        <p:spPr bwMode="auto">
          <a:xfrm>
            <a:off x="4237893" y="2017909"/>
            <a:ext cx="0" cy="298049"/>
          </a:xfrm>
          <a:prstGeom prst="straightConnector1">
            <a:avLst/>
          </a:prstGeom>
          <a:solidFill>
            <a:srgbClr val="E5E5CC"/>
          </a:solidFill>
          <a:ln w="25400" cap="flat" cmpd="sng" algn="ctr">
            <a:solidFill>
              <a:srgbClr val="FF7D01"/>
            </a:solidFill>
            <a:prstDash val="solid"/>
            <a:round/>
            <a:headEnd type="none" w="med" len="med"/>
            <a:tailEnd type="triangle"/>
          </a:ln>
          <a:effectLst/>
        </p:spPr>
      </p:cxnSp>
      <p:sp>
        <p:nvSpPr>
          <p:cNvPr id="8" name="TextBox 7">
            <a:extLst>
              <a:ext uri="{FF2B5EF4-FFF2-40B4-BE49-F238E27FC236}">
                <a16:creationId xmlns:a16="http://schemas.microsoft.com/office/drawing/2014/main" id="{CFFBBD0E-5CAA-851B-1C32-C22F5C4AC16F}"/>
              </a:ext>
            </a:extLst>
          </p:cNvPr>
          <p:cNvSpPr txBox="1"/>
          <p:nvPr/>
        </p:nvSpPr>
        <p:spPr>
          <a:xfrm>
            <a:off x="3747075" y="1362704"/>
            <a:ext cx="981635" cy="590931"/>
          </a:xfrm>
          <a:prstGeom prst="rect">
            <a:avLst/>
          </a:prstGeom>
          <a:noFill/>
        </p:spPr>
        <p:txBody>
          <a:bodyPr wrap="square" rtlCol="0">
            <a:spAutoFit/>
          </a:body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US" sz="1200" i="0" u="none" strike="noStrike" kern="1200" cap="none" spc="0" normalizeH="0" baseline="0" noProof="0" dirty="0">
                <a:ln>
                  <a:noFill/>
                </a:ln>
                <a:solidFill>
                  <a:srgbClr val="000000"/>
                </a:solidFill>
                <a:effectLst/>
                <a:uLnTx/>
                <a:uFillTx/>
                <a:latin typeface="Trebuchet MS"/>
                <a:ea typeface="+mn-ea"/>
                <a:cs typeface="Segoe UI Semilight" panose="020B0402040204020203" pitchFamily="34" charset="0"/>
              </a:rPr>
              <a:t>Nominal Roll/1701 Count Date</a:t>
            </a:r>
          </a:p>
        </p:txBody>
      </p:sp>
      <p:sp>
        <p:nvSpPr>
          <p:cNvPr id="14" name="TextBox 13">
            <a:extLst>
              <a:ext uri="{FF2B5EF4-FFF2-40B4-BE49-F238E27FC236}">
                <a16:creationId xmlns:a16="http://schemas.microsoft.com/office/drawing/2014/main" id="{1370F5AF-8074-4FBC-1CA8-3F93D2274337}"/>
              </a:ext>
            </a:extLst>
          </p:cNvPr>
          <p:cNvSpPr txBox="1"/>
          <p:nvPr/>
        </p:nvSpPr>
        <p:spPr>
          <a:xfrm>
            <a:off x="4807631" y="1226521"/>
            <a:ext cx="1236745" cy="757130"/>
          </a:xfrm>
          <a:prstGeom prst="rect">
            <a:avLst/>
          </a:prstGeom>
          <a:noFill/>
        </p:spPr>
        <p:txBody>
          <a:bodyPr wrap="square" rtlCol="0">
            <a:spAutoFit/>
          </a:body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US" sz="1200" b="1" i="0" u="none" strike="noStrike" kern="1200" cap="none" spc="0" normalizeH="0" baseline="0" noProof="0" dirty="0">
                <a:ln>
                  <a:noFill/>
                </a:ln>
                <a:solidFill>
                  <a:srgbClr val="000000"/>
                </a:solidFill>
                <a:effectLst/>
                <a:highlight>
                  <a:srgbClr val="FFFF00"/>
                </a:highlight>
                <a:uLnTx/>
                <a:uFillTx/>
                <a:latin typeface="Trebuchet MS"/>
                <a:cs typeface="Segoe UI Semilight" panose="020B0402040204020203" pitchFamily="34" charset="0"/>
              </a:rPr>
              <a:t>Joint</a:t>
            </a:r>
            <a:r>
              <a:rPr kumimoji="0" lang="en-US" sz="1200" b="1" i="0" u="none" strike="noStrike" kern="1200" cap="none" spc="0" normalizeH="0" noProof="0" dirty="0">
                <a:ln>
                  <a:noFill/>
                </a:ln>
                <a:solidFill>
                  <a:srgbClr val="000000"/>
                </a:solidFill>
                <a:effectLst/>
                <a:highlight>
                  <a:srgbClr val="FFFF00"/>
                </a:highlight>
                <a:uLnTx/>
                <a:uFillTx/>
                <a:latin typeface="Trebuchet MS"/>
                <a:cs typeface="Segoe UI Semilight" panose="020B0402040204020203" pitchFamily="34" charset="0"/>
              </a:rPr>
              <a:t> Verification Process/</a:t>
            </a:r>
            <a:br>
              <a:rPr kumimoji="0" lang="en-US" sz="1200" b="1" i="0" u="none" strike="noStrike" kern="1200" cap="none" spc="0" normalizeH="0" noProof="0" dirty="0">
                <a:ln>
                  <a:noFill/>
                </a:ln>
                <a:solidFill>
                  <a:srgbClr val="000000"/>
                </a:solidFill>
                <a:effectLst/>
                <a:highlight>
                  <a:srgbClr val="FFFF00"/>
                </a:highlight>
                <a:uLnTx/>
                <a:uFillTx/>
                <a:latin typeface="Trebuchet MS"/>
                <a:cs typeface="Segoe UI Semilight" panose="020B0402040204020203" pitchFamily="34" charset="0"/>
              </a:rPr>
            </a:br>
            <a:r>
              <a:rPr kumimoji="0" lang="en-US" sz="1200" b="1" i="0" u="none" strike="noStrike" kern="1200" cap="none" spc="0" normalizeH="0" noProof="0" dirty="0">
                <a:ln>
                  <a:noFill/>
                </a:ln>
                <a:solidFill>
                  <a:srgbClr val="000000"/>
                </a:solidFill>
                <a:effectLst/>
                <a:highlight>
                  <a:srgbClr val="FFFF00"/>
                </a:highlight>
                <a:uLnTx/>
                <a:uFillTx/>
                <a:latin typeface="Trebuchet MS"/>
                <a:cs typeface="Segoe UI Semilight" panose="020B0402040204020203" pitchFamily="34" charset="0"/>
              </a:rPr>
              <a:t>1701 Due Date</a:t>
            </a:r>
            <a:endParaRPr kumimoji="0" lang="en-US" sz="1100" b="1" i="0" u="none" strike="noStrike" kern="1200" cap="none" spc="0" normalizeH="0" baseline="0" noProof="0" dirty="0">
              <a:ln>
                <a:noFill/>
              </a:ln>
              <a:solidFill>
                <a:srgbClr val="000000"/>
              </a:solidFill>
              <a:effectLst/>
              <a:highlight>
                <a:srgbClr val="FFFF00"/>
              </a:highlight>
              <a:uLnTx/>
              <a:uFillTx/>
              <a:latin typeface="Trebuchet MS"/>
              <a:cs typeface="Segoe UI Semilight" panose="020B0402040204020203" pitchFamily="34" charset="0"/>
            </a:endParaRPr>
          </a:p>
        </p:txBody>
      </p:sp>
      <p:cxnSp>
        <p:nvCxnSpPr>
          <p:cNvPr id="21" name="Straight Arrow Connector 20">
            <a:extLst>
              <a:ext uri="{FF2B5EF4-FFF2-40B4-BE49-F238E27FC236}">
                <a16:creationId xmlns:a16="http://schemas.microsoft.com/office/drawing/2014/main" id="{E4D9D16A-AFCA-7B66-871C-E5223429E044}"/>
              </a:ext>
            </a:extLst>
          </p:cNvPr>
          <p:cNvCxnSpPr>
            <a:cxnSpLocks/>
          </p:cNvCxnSpPr>
          <p:nvPr/>
        </p:nvCxnSpPr>
        <p:spPr bwMode="auto">
          <a:xfrm>
            <a:off x="6790979" y="2004091"/>
            <a:ext cx="2685" cy="292652"/>
          </a:xfrm>
          <a:prstGeom prst="straightConnector1">
            <a:avLst/>
          </a:prstGeom>
          <a:solidFill>
            <a:srgbClr val="E5E5CC"/>
          </a:solidFill>
          <a:ln w="25400" cap="flat" cmpd="sng" algn="ctr">
            <a:solidFill>
              <a:srgbClr val="FF7D01"/>
            </a:solidFill>
            <a:prstDash val="solid"/>
            <a:round/>
            <a:headEnd type="none" w="med" len="med"/>
            <a:tailEnd type="triangle"/>
          </a:ln>
          <a:effectLst/>
        </p:spPr>
      </p:cxnSp>
      <p:sp>
        <p:nvSpPr>
          <p:cNvPr id="28" name="TextBox 27">
            <a:extLst>
              <a:ext uri="{FF2B5EF4-FFF2-40B4-BE49-F238E27FC236}">
                <a16:creationId xmlns:a16="http://schemas.microsoft.com/office/drawing/2014/main" id="{5DA9D4F1-E730-914C-BD86-BA397F81E21F}"/>
              </a:ext>
            </a:extLst>
          </p:cNvPr>
          <p:cNvSpPr txBox="1"/>
          <p:nvPr/>
        </p:nvSpPr>
        <p:spPr>
          <a:xfrm>
            <a:off x="6967379" y="848945"/>
            <a:ext cx="1142999" cy="661011"/>
          </a:xfrm>
          <a:prstGeom prst="rect">
            <a:avLst/>
          </a:prstGeom>
          <a:noFill/>
        </p:spPr>
        <p:txBody>
          <a:bodyPr wrap="square" rtlCol="0">
            <a:sp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Verdana" pitchFamily="34" charset="0"/>
              <a:ea typeface="+mn-ea"/>
              <a:cs typeface="+mn-cs"/>
            </a:endParaRPr>
          </a:p>
        </p:txBody>
      </p:sp>
      <p:sp>
        <p:nvSpPr>
          <p:cNvPr id="31" name="TextBox 30">
            <a:extLst>
              <a:ext uri="{FF2B5EF4-FFF2-40B4-BE49-F238E27FC236}">
                <a16:creationId xmlns:a16="http://schemas.microsoft.com/office/drawing/2014/main" id="{99FD7339-9BCC-2340-61E0-7929974681CC}"/>
              </a:ext>
            </a:extLst>
          </p:cNvPr>
          <p:cNvSpPr txBox="1"/>
          <p:nvPr/>
        </p:nvSpPr>
        <p:spPr>
          <a:xfrm>
            <a:off x="7486413" y="1313777"/>
            <a:ext cx="1084924" cy="590931"/>
          </a:xfrm>
          <a:prstGeom prst="rect">
            <a:avLst/>
          </a:prstGeom>
          <a:noFill/>
        </p:spPr>
        <p:txBody>
          <a:bodyPr wrap="square" rtlCol="0">
            <a:spAutoFit/>
          </a:body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US" sz="1200" b="0" i="0" u="none" strike="noStrike" kern="1200" cap="none" spc="0" normalizeH="0" baseline="0" noProof="0" dirty="0">
                <a:ln>
                  <a:noFill/>
                </a:ln>
                <a:effectLst/>
                <a:uLnTx/>
                <a:uFillTx/>
                <a:latin typeface="Trebuchet MS"/>
                <a:ea typeface="+mn-ea"/>
                <a:cs typeface="+mn-cs"/>
              </a:rPr>
              <a:t>Nominal Roll Finalized by ISC</a:t>
            </a:r>
          </a:p>
        </p:txBody>
      </p:sp>
      <p:sp>
        <p:nvSpPr>
          <p:cNvPr id="40" name="Rectangle: Rounded Corners 39">
            <a:extLst>
              <a:ext uri="{FF2B5EF4-FFF2-40B4-BE49-F238E27FC236}">
                <a16:creationId xmlns:a16="http://schemas.microsoft.com/office/drawing/2014/main" id="{F381A5E9-17F8-3992-5DFC-3B47F4863F1B}"/>
              </a:ext>
            </a:extLst>
          </p:cNvPr>
          <p:cNvSpPr/>
          <p:nvPr/>
        </p:nvSpPr>
        <p:spPr bwMode="auto">
          <a:xfrm>
            <a:off x="1371599" y="205412"/>
            <a:ext cx="6400800" cy="685800"/>
          </a:xfrm>
          <a:prstGeom prst="roundRect">
            <a:avLst/>
          </a:prstGeom>
          <a:solidFill>
            <a:schemeClr val="tx2">
              <a:lumMod val="20000"/>
              <a:lumOff val="80000"/>
            </a:schemeClr>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marR="0" lvl="0" indent="-190500" algn="ctr" defTabSz="914400" rtl="0" eaLnBrk="1" fontAlgn="base" latinLnBrk="0" hangingPunct="1">
              <a:lnSpc>
                <a:spcPct val="90000"/>
              </a:lnSpc>
              <a:spcBef>
                <a:spcPct val="0"/>
              </a:spcBef>
              <a:spcAft>
                <a:spcPct val="37000"/>
              </a:spcAft>
              <a:buClrTx/>
              <a:buSzTx/>
              <a:buFontTx/>
              <a:buNone/>
              <a:tabLst>
                <a:tab pos="5715000" algn="l"/>
              </a:tabLst>
              <a:defRPr/>
            </a:pPr>
            <a:r>
              <a:rPr kumimoji="0" lang="en-US" sz="2800" b="1" i="0" u="none" strike="noStrike" kern="1200" cap="none" spc="0" normalizeH="0" baseline="0" noProof="0" dirty="0">
                <a:ln>
                  <a:noFill/>
                </a:ln>
                <a:solidFill>
                  <a:srgbClr val="2F5496"/>
                </a:solidFill>
                <a:effectLst/>
                <a:uLnTx/>
                <a:uFillTx/>
                <a:latin typeface="Trebuchet MS"/>
                <a:ea typeface="Tahoma" panose="020B0604030504040204" pitchFamily="34" charset="0"/>
                <a:cs typeface="Tahoma" panose="020B0604030504040204" pitchFamily="34" charset="0"/>
              </a:rPr>
              <a:t>PLANNING FOR JOINT VERIFICATION</a:t>
            </a:r>
          </a:p>
        </p:txBody>
      </p:sp>
      <p:sp>
        <p:nvSpPr>
          <p:cNvPr id="17" name="TextBox 16">
            <a:extLst>
              <a:ext uri="{FF2B5EF4-FFF2-40B4-BE49-F238E27FC236}">
                <a16:creationId xmlns:a16="http://schemas.microsoft.com/office/drawing/2014/main" id="{41D0415F-AEDA-133F-9861-4DF2A993BBB9}"/>
              </a:ext>
            </a:extLst>
          </p:cNvPr>
          <p:cNvSpPr txBox="1"/>
          <p:nvPr/>
        </p:nvSpPr>
        <p:spPr>
          <a:xfrm>
            <a:off x="6255291" y="1398161"/>
            <a:ext cx="1071376" cy="590931"/>
          </a:xfrm>
          <a:prstGeom prst="rect">
            <a:avLst/>
          </a:prstGeom>
          <a:noFill/>
        </p:spPr>
        <p:txBody>
          <a:bodyPr wrap="square" rtlCol="0">
            <a:spAutoFit/>
          </a:body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US" sz="1200" i="0" strike="noStrike" kern="1200" cap="none" spc="0" normalizeH="0" baseline="0" noProof="0" dirty="0">
                <a:ln>
                  <a:noFill/>
                </a:ln>
                <a:solidFill>
                  <a:srgbClr val="000000"/>
                </a:solidFill>
                <a:effectLst/>
                <a:uLnTx/>
                <a:uFillTx/>
                <a:latin typeface="Trebuchet MS"/>
                <a:ea typeface="+mn-ea"/>
                <a:cs typeface="Segoe UI Semilight" panose="020B0402040204020203" pitchFamily="34" charset="0"/>
              </a:rPr>
              <a:t>Nominal Roll </a:t>
            </a:r>
            <a:br>
              <a:rPr kumimoji="0" lang="en-US" sz="1200" i="0" strike="noStrike" kern="1200" cap="none" spc="0" normalizeH="0" baseline="0" noProof="0" dirty="0">
                <a:ln>
                  <a:noFill/>
                </a:ln>
                <a:solidFill>
                  <a:srgbClr val="000000"/>
                </a:solidFill>
                <a:effectLst/>
                <a:uLnTx/>
                <a:uFillTx/>
                <a:latin typeface="Trebuchet MS"/>
                <a:ea typeface="+mn-ea"/>
                <a:cs typeface="Segoe UI Semilight" panose="020B0402040204020203" pitchFamily="34" charset="0"/>
              </a:rPr>
            </a:br>
            <a:r>
              <a:rPr kumimoji="0" lang="en-US" sz="1200" i="0" strike="noStrike" kern="1200" cap="none" spc="0" normalizeH="0" baseline="0" noProof="0" dirty="0">
                <a:ln>
                  <a:noFill/>
                </a:ln>
                <a:solidFill>
                  <a:srgbClr val="000000"/>
                </a:solidFill>
                <a:effectLst/>
                <a:uLnTx/>
                <a:uFillTx/>
                <a:latin typeface="Trebuchet MS"/>
                <a:ea typeface="+mn-ea"/>
                <a:cs typeface="Segoe UI Semilight" panose="020B0402040204020203" pitchFamily="34" charset="0"/>
              </a:rPr>
              <a:t>Due Date to ISC</a:t>
            </a:r>
          </a:p>
        </p:txBody>
      </p:sp>
      <p:cxnSp>
        <p:nvCxnSpPr>
          <p:cNvPr id="18" name="Straight Arrow Connector 17">
            <a:extLst>
              <a:ext uri="{FF2B5EF4-FFF2-40B4-BE49-F238E27FC236}">
                <a16:creationId xmlns:a16="http://schemas.microsoft.com/office/drawing/2014/main" id="{8D702C60-0232-EFC9-DAC3-FF3D391B932A}"/>
              </a:ext>
            </a:extLst>
          </p:cNvPr>
          <p:cNvCxnSpPr/>
          <p:nvPr/>
        </p:nvCxnSpPr>
        <p:spPr bwMode="auto">
          <a:xfrm>
            <a:off x="5434654" y="2017909"/>
            <a:ext cx="0" cy="298049"/>
          </a:xfrm>
          <a:prstGeom prst="straightConnector1">
            <a:avLst/>
          </a:prstGeom>
          <a:solidFill>
            <a:srgbClr val="E5E5CC"/>
          </a:solidFill>
          <a:ln w="25400" cap="flat" cmpd="sng" algn="ctr">
            <a:solidFill>
              <a:srgbClr val="FF7D01"/>
            </a:solidFill>
            <a:prstDash val="solid"/>
            <a:round/>
            <a:headEnd type="none" w="med" len="med"/>
            <a:tailEnd type="triangle"/>
          </a:ln>
          <a:effectLst/>
        </p:spPr>
      </p:cxnSp>
      <p:sp>
        <p:nvSpPr>
          <p:cNvPr id="2" name="TextBox 1">
            <a:extLst>
              <a:ext uri="{FF2B5EF4-FFF2-40B4-BE49-F238E27FC236}">
                <a16:creationId xmlns:a16="http://schemas.microsoft.com/office/drawing/2014/main" id="{6BD0B4D3-5857-7FD7-B9D6-A222828FCA0B}"/>
              </a:ext>
            </a:extLst>
          </p:cNvPr>
          <p:cNvSpPr txBox="1"/>
          <p:nvPr/>
        </p:nvSpPr>
        <p:spPr>
          <a:xfrm>
            <a:off x="839826" y="1359880"/>
            <a:ext cx="1955014" cy="590931"/>
          </a:xfrm>
          <a:prstGeom prst="rect">
            <a:avLst/>
          </a:prstGeom>
          <a:noFill/>
        </p:spPr>
        <p:txBody>
          <a:bodyPr wrap="square">
            <a:spAutoFit/>
          </a:bodyPr>
          <a:lstStyle/>
          <a:p>
            <a:pPr lvl="0" algn="ctr">
              <a:defRPr/>
            </a:pPr>
            <a:r>
              <a:rPr kumimoji="0" lang="en-CA" sz="1200" b="0" i="0" u="none" strike="noStrike" kern="1200" cap="none" spc="0" normalizeH="0" baseline="0" noProof="0" dirty="0">
                <a:ln>
                  <a:noFill/>
                </a:ln>
                <a:solidFill>
                  <a:srgbClr val="000000"/>
                </a:solidFill>
                <a:effectLst/>
                <a:uLnTx/>
                <a:uFillTx/>
                <a:latin typeface="Trebuchet MS"/>
                <a:ea typeface="+mn-ea"/>
                <a:cs typeface="Segoe UI Semilight" panose="020B0402040204020203" pitchFamily="34" charset="0"/>
              </a:rPr>
              <a:t>First Nations and </a:t>
            </a:r>
            <a:br>
              <a:rPr kumimoji="0" lang="en-CA" sz="1200" b="0" i="0" u="none" strike="noStrike" kern="1200" cap="none" spc="0" normalizeH="0" baseline="0" noProof="0" dirty="0">
                <a:ln>
                  <a:noFill/>
                </a:ln>
                <a:solidFill>
                  <a:srgbClr val="000000"/>
                </a:solidFill>
                <a:effectLst/>
                <a:uLnTx/>
                <a:uFillTx/>
                <a:latin typeface="Trebuchet MS"/>
                <a:ea typeface="+mn-ea"/>
                <a:cs typeface="Segoe UI Semilight" panose="020B0402040204020203" pitchFamily="34" charset="0"/>
              </a:rPr>
            </a:br>
            <a:r>
              <a:rPr kumimoji="0" lang="en-CA" sz="1200" b="0" i="0" u="none" strike="noStrike" kern="1200" cap="none" spc="0" normalizeH="0" baseline="0" noProof="0" dirty="0">
                <a:ln>
                  <a:noFill/>
                </a:ln>
                <a:solidFill>
                  <a:srgbClr val="000000"/>
                </a:solidFill>
                <a:effectLst/>
                <a:uLnTx/>
                <a:uFillTx/>
                <a:latin typeface="Trebuchet MS"/>
                <a:ea typeface="+mn-ea"/>
                <a:cs typeface="Segoe UI Semilight" panose="020B0402040204020203" pitchFamily="34" charset="0"/>
              </a:rPr>
              <a:t>school district(s) </a:t>
            </a:r>
            <a:br>
              <a:rPr kumimoji="0" lang="en-CA" sz="1200" b="0" i="0" u="none" strike="noStrike" kern="1200" cap="none" spc="0" normalizeH="0" baseline="0" noProof="0" dirty="0">
                <a:ln>
                  <a:noFill/>
                </a:ln>
                <a:solidFill>
                  <a:srgbClr val="000000"/>
                </a:solidFill>
                <a:effectLst/>
                <a:uLnTx/>
                <a:uFillTx/>
                <a:latin typeface="Trebuchet MS"/>
                <a:ea typeface="+mn-ea"/>
                <a:cs typeface="Segoe UI Semilight" panose="020B0402040204020203" pitchFamily="34" charset="0"/>
              </a:rPr>
            </a:br>
            <a:r>
              <a:rPr kumimoji="0" lang="en-US" sz="1200" b="0" i="0" u="none" strike="noStrike" kern="1200" cap="none" spc="0" normalizeH="0" baseline="0" noProof="0" dirty="0">
                <a:ln>
                  <a:noFill/>
                </a:ln>
                <a:solidFill>
                  <a:srgbClr val="000000"/>
                </a:solidFill>
                <a:effectLst/>
                <a:uLnTx/>
                <a:uFillTx/>
                <a:latin typeface="Trebuchet MS"/>
                <a:ea typeface="+mn-ea"/>
                <a:cs typeface="Segoe UI Semilight" panose="020B0402040204020203" pitchFamily="34" charset="0"/>
              </a:rPr>
              <a:t>connect</a:t>
            </a:r>
          </a:p>
        </p:txBody>
      </p:sp>
      <p:sp>
        <p:nvSpPr>
          <p:cNvPr id="22" name="Left Brace 21">
            <a:extLst>
              <a:ext uri="{FF2B5EF4-FFF2-40B4-BE49-F238E27FC236}">
                <a16:creationId xmlns:a16="http://schemas.microsoft.com/office/drawing/2014/main" id="{4A4F6E0C-E0B2-E75D-2F3B-31860E82AC57}"/>
              </a:ext>
            </a:extLst>
          </p:cNvPr>
          <p:cNvSpPr/>
          <p:nvPr/>
        </p:nvSpPr>
        <p:spPr bwMode="auto">
          <a:xfrm rot="16200000">
            <a:off x="2719143" y="1409904"/>
            <a:ext cx="281450" cy="3294595"/>
          </a:xfrm>
          <a:prstGeom prst="leftBrace">
            <a:avLst>
              <a:gd name="adj1" fmla="val 8333"/>
              <a:gd name="adj2" fmla="val 49294"/>
            </a:avLst>
          </a:prstGeom>
          <a:noFill/>
          <a:ln w="25400" cap="flat" cmpd="sng" algn="ctr">
            <a:solidFill>
              <a:srgbClr val="FF7D0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marR="0" lvl="0" indent="-190500" algn="l" defTabSz="914400" rtl="0" eaLnBrk="1" fontAlgn="base" latinLnBrk="0" hangingPunct="1">
              <a:lnSpc>
                <a:spcPct val="90000"/>
              </a:lnSpc>
              <a:spcBef>
                <a:spcPct val="0"/>
              </a:spcBef>
              <a:spcAft>
                <a:spcPct val="37000"/>
              </a:spcAft>
              <a:buClrTx/>
              <a:buSzTx/>
              <a:buFontTx/>
              <a:buNone/>
              <a:tabLst>
                <a:tab pos="5715000" algn="l"/>
              </a:tabLst>
              <a:defRPr/>
            </a:pPr>
            <a:endParaRPr kumimoji="0" lang="en-US" sz="1200" b="0" i="0" u="none" strike="noStrike" kern="1200" cap="none" spc="0" normalizeH="0" baseline="0" noProof="0" dirty="0">
              <a:ln>
                <a:noFill/>
              </a:ln>
              <a:solidFill>
                <a:srgbClr val="000000"/>
              </a:solidFill>
              <a:effectLst/>
              <a:uLnTx/>
              <a:uFillTx/>
              <a:latin typeface="Verdana" pitchFamily="34" charset="0"/>
              <a:ea typeface="+mn-ea"/>
              <a:cs typeface="+mn-cs"/>
            </a:endParaRPr>
          </a:p>
        </p:txBody>
      </p:sp>
      <p:cxnSp>
        <p:nvCxnSpPr>
          <p:cNvPr id="9" name="Straight Arrow Connector 8">
            <a:extLst>
              <a:ext uri="{FF2B5EF4-FFF2-40B4-BE49-F238E27FC236}">
                <a16:creationId xmlns:a16="http://schemas.microsoft.com/office/drawing/2014/main" id="{C1CD7BD4-28B3-9DB8-7B8A-90D50F2ABBAA}"/>
              </a:ext>
            </a:extLst>
          </p:cNvPr>
          <p:cNvCxnSpPr>
            <a:cxnSpLocks/>
          </p:cNvCxnSpPr>
          <p:nvPr/>
        </p:nvCxnSpPr>
        <p:spPr bwMode="auto">
          <a:xfrm>
            <a:off x="8028875" y="1963502"/>
            <a:ext cx="0" cy="333241"/>
          </a:xfrm>
          <a:prstGeom prst="straightConnector1">
            <a:avLst/>
          </a:prstGeom>
          <a:solidFill>
            <a:srgbClr val="E5E5CC"/>
          </a:solidFill>
          <a:ln w="25400" cap="flat" cmpd="sng" algn="ctr">
            <a:solidFill>
              <a:srgbClr val="00B050"/>
            </a:solidFill>
            <a:prstDash val="solid"/>
            <a:round/>
            <a:headEnd type="none" w="med" len="med"/>
            <a:tailEnd type="triangle"/>
          </a:ln>
          <a:effectLst/>
        </p:spPr>
      </p:cxnSp>
      <p:grpSp>
        <p:nvGrpSpPr>
          <p:cNvPr id="5" name="Group 4">
            <a:extLst>
              <a:ext uri="{FF2B5EF4-FFF2-40B4-BE49-F238E27FC236}">
                <a16:creationId xmlns:a16="http://schemas.microsoft.com/office/drawing/2014/main" id="{B19A5105-2B32-A26E-15CA-6EF35E698B07}"/>
              </a:ext>
            </a:extLst>
          </p:cNvPr>
          <p:cNvGrpSpPr/>
          <p:nvPr/>
        </p:nvGrpSpPr>
        <p:grpSpPr>
          <a:xfrm>
            <a:off x="7558088" y="3048776"/>
            <a:ext cx="1807338" cy="2574384"/>
            <a:chOff x="7130114" y="2254720"/>
            <a:chExt cx="2299605" cy="3275572"/>
          </a:xfrm>
        </p:grpSpPr>
        <p:sp>
          <p:nvSpPr>
            <p:cNvPr id="12" name="Right Triangle 11">
              <a:extLst>
                <a:ext uri="{FF2B5EF4-FFF2-40B4-BE49-F238E27FC236}">
                  <a16:creationId xmlns:a16="http://schemas.microsoft.com/office/drawing/2014/main" id="{14CCB15F-C9D7-5CE2-401F-B9019E61750C}"/>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3" name="Right Triangle 12">
              <a:extLst>
                <a:ext uri="{FF2B5EF4-FFF2-40B4-BE49-F238E27FC236}">
                  <a16:creationId xmlns:a16="http://schemas.microsoft.com/office/drawing/2014/main" id="{B56BB320-5007-E1E4-2108-FD9ACAA837EF}"/>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5" name="Right Triangle 14">
              <a:extLst>
                <a:ext uri="{FF2B5EF4-FFF2-40B4-BE49-F238E27FC236}">
                  <a16:creationId xmlns:a16="http://schemas.microsoft.com/office/drawing/2014/main" id="{49A74B80-5553-43AC-9955-8E7FF4CDEB54}"/>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grpSp>
        <p:nvGrpSpPr>
          <p:cNvPr id="16" name="Group 15">
            <a:extLst>
              <a:ext uri="{FF2B5EF4-FFF2-40B4-BE49-F238E27FC236}">
                <a16:creationId xmlns:a16="http://schemas.microsoft.com/office/drawing/2014/main" id="{CC7C1F84-0EFB-42AB-CDC3-D78041B09088}"/>
              </a:ext>
            </a:extLst>
          </p:cNvPr>
          <p:cNvGrpSpPr/>
          <p:nvPr/>
        </p:nvGrpSpPr>
        <p:grpSpPr>
          <a:xfrm>
            <a:off x="-360474" y="-590830"/>
            <a:ext cx="1516832" cy="2495538"/>
            <a:chOff x="-343649" y="-831809"/>
            <a:chExt cx="2181603" cy="3644389"/>
          </a:xfrm>
        </p:grpSpPr>
        <p:sp>
          <p:nvSpPr>
            <p:cNvPr id="20" name="Right Triangle 19">
              <a:extLst>
                <a:ext uri="{FF2B5EF4-FFF2-40B4-BE49-F238E27FC236}">
                  <a16:creationId xmlns:a16="http://schemas.microsoft.com/office/drawing/2014/main" id="{4B32C15E-6FE1-DD82-1F41-D6CB20B9AA5F}"/>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3" name="Right Triangle 22">
              <a:extLst>
                <a:ext uri="{FF2B5EF4-FFF2-40B4-BE49-F238E27FC236}">
                  <a16:creationId xmlns:a16="http://schemas.microsoft.com/office/drawing/2014/main" id="{12F5F3C6-793A-8F3C-858E-B81D20046705}"/>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6" name="Right Triangle 25">
              <a:extLst>
                <a:ext uri="{FF2B5EF4-FFF2-40B4-BE49-F238E27FC236}">
                  <a16:creationId xmlns:a16="http://schemas.microsoft.com/office/drawing/2014/main" id="{97841D15-46C6-2CFF-AEA5-386FB53B547A}"/>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pic>
        <p:nvPicPr>
          <p:cNvPr id="27" name="Picture 26" descr="A logo of books and a sun&#10;&#10;Description automatically generated with medium confidence">
            <a:extLst>
              <a:ext uri="{FF2B5EF4-FFF2-40B4-BE49-F238E27FC236}">
                <a16:creationId xmlns:a16="http://schemas.microsoft.com/office/drawing/2014/main" id="{A5BE311B-AADB-BF6C-AF68-EEA3CEF7D8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30" name="Picture 29" descr="A logo with mountains and sun&#10;&#10;Description automatically generated">
            <a:extLst>
              <a:ext uri="{FF2B5EF4-FFF2-40B4-BE49-F238E27FC236}">
                <a16:creationId xmlns:a16="http://schemas.microsoft.com/office/drawing/2014/main" id="{CC3EB4AE-AC78-D74C-194B-3A5D8AAE81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281976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6" presetClass="entr" presetSubtype="37"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arn(outVertical)">
                                      <p:cBhvr>
                                        <p:cTn id="42" dur="500"/>
                                        <p:tgtEl>
                                          <p:spTgt spid="22"/>
                                        </p:tgtEl>
                                      </p:cBhvr>
                                    </p:animEffect>
                                  </p:childTnLst>
                                </p:cTn>
                              </p:par>
                            </p:childTnLst>
                          </p:cTn>
                        </p:par>
                        <p:par>
                          <p:cTn id="43" fill="hold">
                            <p:stCondLst>
                              <p:cond delay="500"/>
                            </p:stCondLst>
                            <p:childTnLst>
                              <p:par>
                                <p:cTn id="44" presetID="42" presetClass="entr" presetSubtype="0"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1000"/>
                                        <p:tgtEl>
                                          <p:spTgt spid="3"/>
                                        </p:tgtEl>
                                      </p:cBhvr>
                                    </p:animEffect>
                                    <p:anim calcmode="lin" valueType="num">
                                      <p:cBhvr>
                                        <p:cTn id="47" dur="1000" fill="hold"/>
                                        <p:tgtEl>
                                          <p:spTgt spid="3"/>
                                        </p:tgtEl>
                                        <p:attrNameLst>
                                          <p:attrName>ppt_x</p:attrName>
                                        </p:attrNameLst>
                                      </p:cBhvr>
                                      <p:tavLst>
                                        <p:tav tm="0">
                                          <p:val>
                                            <p:strVal val="#ppt_x"/>
                                          </p:val>
                                        </p:tav>
                                        <p:tav tm="100000">
                                          <p:val>
                                            <p:strVal val="#ppt_x"/>
                                          </p:val>
                                        </p:tav>
                                      </p:tavLst>
                                    </p:anim>
                                    <p:anim calcmode="lin" valueType="num">
                                      <p:cBhvr>
                                        <p:cTn id="48" dur="1000" fill="hold"/>
                                        <p:tgtEl>
                                          <p:spTgt spid="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par>
                                <p:cTn id="59" presetID="16" presetClass="entr" presetSubtype="21"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barn(inVertical)">
                                      <p:cBhvr>
                                        <p:cTn id="61" dur="500"/>
                                        <p:tgtEl>
                                          <p:spTgt spid="31"/>
                                        </p:tgtEl>
                                      </p:cBhvr>
                                    </p:animEffect>
                                  </p:childTnLst>
                                </p:cTn>
                              </p:par>
                              <p:par>
                                <p:cTn id="62" presetID="16" presetClass="entr" presetSubtype="21" fill="hold" nodeType="with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barn(inVertical)">
                                      <p:cBhvr>
                                        <p:cTn id="6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8" grpId="0"/>
      <p:bldP spid="14" grpId="0"/>
      <p:bldP spid="31" grpId="0"/>
      <p:bldP spid="17" grpId="0"/>
      <p:bldP spid="2" grpId="0"/>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E00B6E52-F07A-44C8-B7AE-D6EEC3D50429}" type="slidenum">
              <a:rPr lang="en-CA" smtClean="0"/>
              <a:pPr>
                <a:defRPr/>
              </a:pPr>
              <a:t>19</a:t>
            </a:fld>
            <a:endParaRPr lang="en-CA" dirty="0"/>
          </a:p>
        </p:txBody>
      </p:sp>
      <p:sp>
        <p:nvSpPr>
          <p:cNvPr id="3" name="TextBox 2"/>
          <p:cNvSpPr txBox="1"/>
          <p:nvPr/>
        </p:nvSpPr>
        <p:spPr>
          <a:xfrm>
            <a:off x="1068533" y="1531411"/>
            <a:ext cx="6703867" cy="2995179"/>
          </a:xfrm>
          <a:prstGeom prst="rect">
            <a:avLst/>
          </a:prstGeom>
          <a:noFill/>
        </p:spPr>
        <p:txBody>
          <a:bodyPr wrap="square" rtlCol="0">
            <a:spAutoFit/>
          </a:bodyPr>
          <a:lstStyle/>
          <a:p>
            <a:pPr marL="285750" lvl="0"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Determine who is involved, schedules, and whether to meet virtually or in-person</a:t>
            </a:r>
          </a:p>
          <a:p>
            <a:pPr marL="285750"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Plan to meet early (September or earlier) </a:t>
            </a:r>
          </a:p>
          <a:p>
            <a:pPr marL="285750" lvl="0" indent="-285750">
              <a:buFont typeface="Arial" panose="020B0604020202020204" pitchFamily="34" charset="0"/>
              <a:buChar char="•"/>
            </a:pPr>
            <a:r>
              <a:rPr lang="en-CA" b="1" dirty="0">
                <a:latin typeface="Trebuchet MS" panose="020B0603020202020204" pitchFamily="34" charset="0"/>
                <a:cs typeface="Segoe UI Semilight" panose="020B0402040204020203" pitchFamily="34" charset="0"/>
              </a:rPr>
              <a:t>Refer to ISC BC Region’s Nominal Roll Instructions (Appendix 6: K-12 Nominal Roll Support Tool On/Off Reserve)</a:t>
            </a:r>
            <a:r>
              <a:rPr lang="en-CA" dirty="0">
                <a:latin typeface="Trebuchet MS" panose="020B0603020202020204" pitchFamily="34" charset="0"/>
                <a:cs typeface="Segoe UI Semilight" panose="020B0402040204020203" pitchFamily="34" charset="0"/>
              </a:rPr>
              <a:t> for assistance in determining </a:t>
            </a:r>
            <a:r>
              <a:rPr lang="en-CA" kern="1200" dirty="0">
                <a:effectLst/>
                <a:latin typeface="Trebuchet MS" panose="020B0603020202020204" pitchFamily="34" charset="0"/>
                <a:cs typeface="Segoe UI Semilight" panose="020B0402040204020203" pitchFamily="34" charset="0"/>
              </a:rPr>
              <a:t>student eligibility</a:t>
            </a:r>
          </a:p>
          <a:p>
            <a:pPr marL="285750"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If errors or discrepancies are found after the JVP form is signed and Nominal Roll submitted, inform ISC ASAP</a:t>
            </a:r>
          </a:p>
          <a:p>
            <a:pPr marL="285750"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For assistance, reach out to ISC BC Region’s Education Programs staff at </a:t>
            </a:r>
            <a:r>
              <a:rPr lang="en-CA" dirty="0">
                <a:latin typeface="Trebuchet MS" panose="020B0603020202020204" pitchFamily="34" charset="0"/>
                <a:cs typeface="Segoe UI Semilight" panose="020B0402040204020203" pitchFamily="34" charset="0"/>
                <a:hlinkClick r:id="rId3"/>
              </a:rPr>
              <a:t>BCEducation@sac-isc.gc.ca</a:t>
            </a:r>
            <a:r>
              <a:rPr lang="en-CA" dirty="0">
                <a:latin typeface="Trebuchet MS" panose="020B0603020202020204" pitchFamily="34" charset="0"/>
                <a:cs typeface="Segoe UI Semilight" panose="020B0402040204020203" pitchFamily="34" charset="0"/>
              </a:rPr>
              <a:t> </a:t>
            </a:r>
          </a:p>
        </p:txBody>
      </p:sp>
      <p:grpSp>
        <p:nvGrpSpPr>
          <p:cNvPr id="7" name="Group 6">
            <a:extLst>
              <a:ext uri="{FF2B5EF4-FFF2-40B4-BE49-F238E27FC236}">
                <a16:creationId xmlns:a16="http://schemas.microsoft.com/office/drawing/2014/main" id="{678129B9-D6CE-3084-2256-F58F7B34BDFD}"/>
              </a:ext>
            </a:extLst>
          </p:cNvPr>
          <p:cNvGrpSpPr/>
          <p:nvPr/>
        </p:nvGrpSpPr>
        <p:grpSpPr>
          <a:xfrm>
            <a:off x="-360474" y="-590830"/>
            <a:ext cx="1516832" cy="2495538"/>
            <a:chOff x="-343649" y="-831809"/>
            <a:chExt cx="2181603" cy="3644389"/>
          </a:xfrm>
        </p:grpSpPr>
        <p:sp>
          <p:nvSpPr>
            <p:cNvPr id="10" name="Right Triangle 9">
              <a:extLst>
                <a:ext uri="{FF2B5EF4-FFF2-40B4-BE49-F238E27FC236}">
                  <a16:creationId xmlns:a16="http://schemas.microsoft.com/office/drawing/2014/main" id="{8AB348ED-5DAE-2FB7-E911-5BEDBE3C9650}"/>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1" name="Right Triangle 10">
              <a:extLst>
                <a:ext uri="{FF2B5EF4-FFF2-40B4-BE49-F238E27FC236}">
                  <a16:creationId xmlns:a16="http://schemas.microsoft.com/office/drawing/2014/main" id="{1E298294-FDFA-6BB5-9F3A-9B8776721628}"/>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2" name="Right Triangle 11">
              <a:extLst>
                <a:ext uri="{FF2B5EF4-FFF2-40B4-BE49-F238E27FC236}">
                  <a16:creationId xmlns:a16="http://schemas.microsoft.com/office/drawing/2014/main" id="{7E314E74-A462-9E70-2052-088989C1A6E7}"/>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13" name="Group 12">
            <a:extLst>
              <a:ext uri="{FF2B5EF4-FFF2-40B4-BE49-F238E27FC236}">
                <a16:creationId xmlns:a16="http://schemas.microsoft.com/office/drawing/2014/main" id="{3BD6B1F9-903E-B4A4-1FA8-392C0326EFDD}"/>
              </a:ext>
            </a:extLst>
          </p:cNvPr>
          <p:cNvGrpSpPr/>
          <p:nvPr/>
        </p:nvGrpSpPr>
        <p:grpSpPr>
          <a:xfrm>
            <a:off x="7558088" y="3048776"/>
            <a:ext cx="1807338" cy="2574384"/>
            <a:chOff x="7130114" y="2254720"/>
            <a:chExt cx="2299605" cy="3275572"/>
          </a:xfrm>
        </p:grpSpPr>
        <p:sp>
          <p:nvSpPr>
            <p:cNvPr id="14" name="Right Triangle 13">
              <a:extLst>
                <a:ext uri="{FF2B5EF4-FFF2-40B4-BE49-F238E27FC236}">
                  <a16:creationId xmlns:a16="http://schemas.microsoft.com/office/drawing/2014/main" id="{C6AD8489-33C4-637B-57B6-15772F4C01BE}"/>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6" name="Right Triangle 15">
              <a:extLst>
                <a:ext uri="{FF2B5EF4-FFF2-40B4-BE49-F238E27FC236}">
                  <a16:creationId xmlns:a16="http://schemas.microsoft.com/office/drawing/2014/main" id="{F69260F4-3D77-BB97-C135-D0FB9F3577F9}"/>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17" name="Right Triangle 16">
              <a:extLst>
                <a:ext uri="{FF2B5EF4-FFF2-40B4-BE49-F238E27FC236}">
                  <a16:creationId xmlns:a16="http://schemas.microsoft.com/office/drawing/2014/main" id="{A29C63C5-7C3E-3ACC-9ED3-B5E5DBF36E07}"/>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21" name="Rounded Rectangle 28">
            <a:extLst>
              <a:ext uri="{FF2B5EF4-FFF2-40B4-BE49-F238E27FC236}">
                <a16:creationId xmlns:a16="http://schemas.microsoft.com/office/drawing/2014/main" id="{6992BEF2-C588-4781-BAF0-15BB5DEDC490}"/>
              </a:ext>
            </a:extLst>
          </p:cNvPr>
          <p:cNvSpPr/>
          <p:nvPr/>
        </p:nvSpPr>
        <p:spPr bwMode="auto">
          <a:xfrm>
            <a:off x="1371600" y="201168"/>
            <a:ext cx="6400800" cy="1018299"/>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lvl="0" algn="ctr">
              <a:defRPr/>
            </a:pPr>
            <a:r>
              <a:rPr lang="en-US" sz="2400" b="1" kern="0" dirty="0">
                <a:solidFill>
                  <a:srgbClr val="2F5496"/>
                </a:solidFill>
                <a:latin typeface="Trebuchet MS" panose="020B0603020202020204" pitchFamily="34" charset="0"/>
                <a:ea typeface="+mn-ea"/>
                <a:cs typeface="+mn-cs"/>
              </a:rPr>
              <a:t>JOINT VERIFICATION TIPS FOR FIRST NATIONS &amp; SCHOOL DISTRICTS</a:t>
            </a:r>
          </a:p>
        </p:txBody>
      </p:sp>
      <p:pic>
        <p:nvPicPr>
          <p:cNvPr id="29" name="Picture 28" descr="A logo of books and a sun&#10;&#10;Description automatically generated with medium confidence">
            <a:extLst>
              <a:ext uri="{FF2B5EF4-FFF2-40B4-BE49-F238E27FC236}">
                <a16:creationId xmlns:a16="http://schemas.microsoft.com/office/drawing/2014/main" id="{7684AD9A-EB45-7361-52C1-1D2CEDC5C7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30" name="Picture 29" descr="A logo with mountains and sun&#10;&#10;Description automatically generated">
            <a:extLst>
              <a:ext uri="{FF2B5EF4-FFF2-40B4-BE49-F238E27FC236}">
                <a16:creationId xmlns:a16="http://schemas.microsoft.com/office/drawing/2014/main" id="{903EF90F-1763-5DA5-DFC4-D4749993C0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2915626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Rounded Corners 47">
            <a:extLst>
              <a:ext uri="{FF2B5EF4-FFF2-40B4-BE49-F238E27FC236}">
                <a16:creationId xmlns:a16="http://schemas.microsoft.com/office/drawing/2014/main" id="{C370E8A9-5E55-DE11-D253-89D74C7732F4}"/>
              </a:ext>
            </a:extLst>
          </p:cNvPr>
          <p:cNvSpPr/>
          <p:nvPr/>
        </p:nvSpPr>
        <p:spPr bwMode="auto">
          <a:xfrm>
            <a:off x="5151140" y="1250128"/>
            <a:ext cx="3736123" cy="3720624"/>
          </a:xfrm>
          <a:prstGeom prst="roundRect">
            <a:avLst/>
          </a:prstGeom>
          <a:noFill/>
          <a:ln w="19050" cap="flat" cmpd="sng" algn="ctr">
            <a:solidFill>
              <a:srgbClr val="E7E8EA"/>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endParaRPr lang="en-US" sz="1800" i="1" dirty="0"/>
          </a:p>
        </p:txBody>
      </p:sp>
      <p:sp>
        <p:nvSpPr>
          <p:cNvPr id="46" name="Rectangle: Rounded Corners 45">
            <a:extLst>
              <a:ext uri="{FF2B5EF4-FFF2-40B4-BE49-F238E27FC236}">
                <a16:creationId xmlns:a16="http://schemas.microsoft.com/office/drawing/2014/main" id="{5AEC1F2C-CB07-EF8A-D3E8-E4E6B5BD8C27}"/>
              </a:ext>
            </a:extLst>
          </p:cNvPr>
          <p:cNvSpPr/>
          <p:nvPr/>
        </p:nvSpPr>
        <p:spPr bwMode="auto">
          <a:xfrm>
            <a:off x="5605396" y="1048433"/>
            <a:ext cx="2827607" cy="255582"/>
          </a:xfrm>
          <a:prstGeom prst="roundRect">
            <a:avLst/>
          </a:prstGeom>
          <a:solidFill>
            <a:srgbClr val="3167A9"/>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cxnSp>
        <p:nvCxnSpPr>
          <p:cNvPr id="35" name="Straight Connector 34">
            <a:extLst>
              <a:ext uri="{FF2B5EF4-FFF2-40B4-BE49-F238E27FC236}">
                <a16:creationId xmlns:a16="http://schemas.microsoft.com/office/drawing/2014/main" id="{78871616-0870-28D8-DB1C-362E3A4B7EC5}"/>
              </a:ext>
            </a:extLst>
          </p:cNvPr>
          <p:cNvCxnSpPr>
            <a:cxnSpLocks/>
          </p:cNvCxnSpPr>
          <p:nvPr/>
        </p:nvCxnSpPr>
        <p:spPr bwMode="auto">
          <a:xfrm>
            <a:off x="7481" y="563426"/>
            <a:ext cx="2791183" cy="0"/>
          </a:xfrm>
          <a:prstGeom prst="line">
            <a:avLst/>
          </a:prstGeom>
          <a:solidFill>
            <a:srgbClr val="E5E5CC"/>
          </a:solidFill>
          <a:ln w="25400" cap="flat" cmpd="sng" algn="ctr">
            <a:solidFill>
              <a:srgbClr val="000066"/>
            </a:solidFill>
            <a:prstDash val="solid"/>
            <a:round/>
            <a:headEnd type="none" w="med" len="med"/>
            <a:tailEnd type="none" w="med" len="med"/>
          </a:ln>
          <a:effectLst/>
        </p:spPr>
      </p:cxnSp>
      <p:sp>
        <p:nvSpPr>
          <p:cNvPr id="37" name="Rectangle: Rounded Corners 36">
            <a:extLst>
              <a:ext uri="{FF2B5EF4-FFF2-40B4-BE49-F238E27FC236}">
                <a16:creationId xmlns:a16="http://schemas.microsoft.com/office/drawing/2014/main" id="{B9C57868-F604-62FA-ADED-61D601D8E209}"/>
              </a:ext>
            </a:extLst>
          </p:cNvPr>
          <p:cNvSpPr/>
          <p:nvPr/>
        </p:nvSpPr>
        <p:spPr bwMode="auto">
          <a:xfrm>
            <a:off x="2107653" y="259645"/>
            <a:ext cx="6592294" cy="513948"/>
          </a:xfrm>
          <a:prstGeom prst="roundRect">
            <a:avLst/>
          </a:prstGeom>
          <a:solidFill>
            <a:srgbClr val="F2F2F2"/>
          </a:solidFill>
          <a:ln w="88900" cap="flat" cmpd="sng" algn="ctr">
            <a:solidFill>
              <a:srgbClr val="F2F2F2"/>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grpSp>
        <p:nvGrpSpPr>
          <p:cNvPr id="4" name="Group 3">
            <a:extLst>
              <a:ext uri="{FF2B5EF4-FFF2-40B4-BE49-F238E27FC236}">
                <a16:creationId xmlns:a16="http://schemas.microsoft.com/office/drawing/2014/main" id="{DDF679F9-383C-0D74-9721-B07F011B64BD}"/>
              </a:ext>
            </a:extLst>
          </p:cNvPr>
          <p:cNvGrpSpPr/>
          <p:nvPr/>
        </p:nvGrpSpPr>
        <p:grpSpPr>
          <a:xfrm>
            <a:off x="328081" y="2279201"/>
            <a:ext cx="1576788" cy="723921"/>
            <a:chOff x="370286" y="2069429"/>
            <a:chExt cx="1576788" cy="723921"/>
          </a:xfrm>
        </p:grpSpPr>
        <p:pic>
          <p:nvPicPr>
            <p:cNvPr id="5" name="Graphic 4" descr="Badge with solid fill">
              <a:extLst>
                <a:ext uri="{FF2B5EF4-FFF2-40B4-BE49-F238E27FC236}">
                  <a16:creationId xmlns:a16="http://schemas.microsoft.com/office/drawing/2014/main" id="{058DC670-5827-56C9-38D8-BB7E8632A4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23153" y="2069429"/>
              <a:ext cx="723921" cy="723921"/>
            </a:xfrm>
            <a:prstGeom prst="rect">
              <a:avLst/>
            </a:prstGeom>
          </p:spPr>
        </p:pic>
        <p:sp>
          <p:nvSpPr>
            <p:cNvPr id="6" name="TextBox 5">
              <a:extLst>
                <a:ext uri="{FF2B5EF4-FFF2-40B4-BE49-F238E27FC236}">
                  <a16:creationId xmlns:a16="http://schemas.microsoft.com/office/drawing/2014/main" id="{450349C6-2EF4-45C2-BD12-EE8FA08EEE7E}"/>
                </a:ext>
              </a:extLst>
            </p:cNvPr>
            <p:cNvSpPr txBox="1"/>
            <p:nvPr/>
          </p:nvSpPr>
          <p:spPr>
            <a:xfrm>
              <a:off x="370286" y="2154392"/>
              <a:ext cx="1071563" cy="553998"/>
            </a:xfrm>
            <a:prstGeom prst="rect">
              <a:avLst/>
            </a:prstGeom>
            <a:noFill/>
          </p:spPr>
          <p:txBody>
            <a:bodyPr wrap="square" rtlCol="0" anchor="ctr">
              <a:spAutoFit/>
            </a:bodyPr>
            <a:lstStyle/>
            <a:p>
              <a:pPr defTabSz="685766">
                <a:defRPr/>
              </a:pPr>
              <a:r>
                <a:rPr lang="en-US" sz="3000" b="1" dirty="0">
                  <a:solidFill>
                    <a:srgbClr val="FF7D01"/>
                  </a:solidFill>
                  <a:latin typeface="Trebuchet MS"/>
                </a:rPr>
                <a:t>DAY</a:t>
              </a:r>
              <a:endParaRPr lang="en-CA" sz="3000" b="1" dirty="0">
                <a:solidFill>
                  <a:srgbClr val="FF7D01"/>
                </a:solidFill>
                <a:latin typeface="Trebuchet MS"/>
              </a:endParaRPr>
            </a:p>
          </p:txBody>
        </p:sp>
      </p:grpSp>
      <p:grpSp>
        <p:nvGrpSpPr>
          <p:cNvPr id="7" name="Group 6">
            <a:extLst>
              <a:ext uri="{FF2B5EF4-FFF2-40B4-BE49-F238E27FC236}">
                <a16:creationId xmlns:a16="http://schemas.microsoft.com/office/drawing/2014/main" id="{54B66E28-7DE4-EBDC-AF08-21593D0D11C3}"/>
              </a:ext>
            </a:extLst>
          </p:cNvPr>
          <p:cNvGrpSpPr/>
          <p:nvPr/>
        </p:nvGrpSpPr>
        <p:grpSpPr>
          <a:xfrm>
            <a:off x="328081" y="1423633"/>
            <a:ext cx="1563671" cy="697690"/>
            <a:chOff x="370286" y="988041"/>
            <a:chExt cx="1563671" cy="697690"/>
          </a:xfrm>
        </p:grpSpPr>
        <p:pic>
          <p:nvPicPr>
            <p:cNvPr id="8" name="Graphic 7" descr="Badge 1 with solid fill">
              <a:extLst>
                <a:ext uri="{FF2B5EF4-FFF2-40B4-BE49-F238E27FC236}">
                  <a16:creationId xmlns:a16="http://schemas.microsoft.com/office/drawing/2014/main" id="{1F47AA0A-7CC4-683A-60C9-D80A807F101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36267" y="988041"/>
              <a:ext cx="697690" cy="697690"/>
            </a:xfrm>
            <a:prstGeom prst="rect">
              <a:avLst/>
            </a:prstGeom>
          </p:spPr>
        </p:pic>
        <p:sp>
          <p:nvSpPr>
            <p:cNvPr id="9" name="TextBox 8">
              <a:extLst>
                <a:ext uri="{FF2B5EF4-FFF2-40B4-BE49-F238E27FC236}">
                  <a16:creationId xmlns:a16="http://schemas.microsoft.com/office/drawing/2014/main" id="{69D5B863-36CA-068F-4AA6-E986DE1CF5CE}"/>
                </a:ext>
              </a:extLst>
            </p:cNvPr>
            <p:cNvSpPr txBox="1"/>
            <p:nvPr/>
          </p:nvSpPr>
          <p:spPr>
            <a:xfrm>
              <a:off x="370286" y="1059890"/>
              <a:ext cx="1071563" cy="553998"/>
            </a:xfrm>
            <a:prstGeom prst="rect">
              <a:avLst/>
            </a:prstGeom>
            <a:noFill/>
          </p:spPr>
          <p:txBody>
            <a:bodyPr wrap="square" rtlCol="0" anchor="ctr">
              <a:spAutoFit/>
            </a:bodyPr>
            <a:lstStyle/>
            <a:p>
              <a:pPr defTabSz="685766">
                <a:defRPr/>
              </a:pPr>
              <a:r>
                <a:rPr lang="en-US" sz="3000" b="1" dirty="0">
                  <a:solidFill>
                    <a:srgbClr val="FF7D01"/>
                  </a:solidFill>
                  <a:latin typeface="Trebuchet MS"/>
                </a:rPr>
                <a:t>DAY</a:t>
              </a:r>
              <a:endParaRPr lang="en-CA" sz="3000" b="1" dirty="0">
                <a:solidFill>
                  <a:srgbClr val="FF7D01"/>
                </a:solidFill>
                <a:latin typeface="Trebuchet MS"/>
              </a:endParaRPr>
            </a:p>
          </p:txBody>
        </p:sp>
      </p:grpSp>
      <p:grpSp>
        <p:nvGrpSpPr>
          <p:cNvPr id="10" name="Group 9">
            <a:extLst>
              <a:ext uri="{FF2B5EF4-FFF2-40B4-BE49-F238E27FC236}">
                <a16:creationId xmlns:a16="http://schemas.microsoft.com/office/drawing/2014/main" id="{4CB4AED8-BCF7-2EBB-7892-824E5EFB639B}"/>
              </a:ext>
            </a:extLst>
          </p:cNvPr>
          <p:cNvGrpSpPr/>
          <p:nvPr/>
        </p:nvGrpSpPr>
        <p:grpSpPr>
          <a:xfrm>
            <a:off x="349132" y="3749028"/>
            <a:ext cx="1600908" cy="755703"/>
            <a:chOff x="386915" y="3529285"/>
            <a:chExt cx="1600908" cy="755703"/>
          </a:xfrm>
        </p:grpSpPr>
        <p:pic>
          <p:nvPicPr>
            <p:cNvPr id="11" name="Graphic 10" descr="Badge 3 with solid fill">
              <a:extLst>
                <a:ext uri="{FF2B5EF4-FFF2-40B4-BE49-F238E27FC236}">
                  <a16:creationId xmlns:a16="http://schemas.microsoft.com/office/drawing/2014/main" id="{23217C21-E8FB-5075-09F2-AE9C2EB02A4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32120" y="3529285"/>
              <a:ext cx="755703" cy="755703"/>
            </a:xfrm>
            <a:prstGeom prst="rect">
              <a:avLst/>
            </a:prstGeom>
          </p:spPr>
        </p:pic>
        <p:sp>
          <p:nvSpPr>
            <p:cNvPr id="12" name="TextBox 11">
              <a:extLst>
                <a:ext uri="{FF2B5EF4-FFF2-40B4-BE49-F238E27FC236}">
                  <a16:creationId xmlns:a16="http://schemas.microsoft.com/office/drawing/2014/main" id="{68647AF1-51F8-DCFB-8887-29BF3C687630}"/>
                </a:ext>
              </a:extLst>
            </p:cNvPr>
            <p:cNvSpPr txBox="1"/>
            <p:nvPr/>
          </p:nvSpPr>
          <p:spPr>
            <a:xfrm>
              <a:off x="386915" y="3630141"/>
              <a:ext cx="1071563" cy="553998"/>
            </a:xfrm>
            <a:prstGeom prst="rect">
              <a:avLst/>
            </a:prstGeom>
            <a:noFill/>
          </p:spPr>
          <p:txBody>
            <a:bodyPr wrap="square" rtlCol="0" anchor="ctr">
              <a:spAutoFit/>
            </a:bodyPr>
            <a:lstStyle/>
            <a:p>
              <a:pPr defTabSz="685766">
                <a:defRPr/>
              </a:pPr>
              <a:r>
                <a:rPr lang="en-US" sz="3000" b="1" dirty="0">
                  <a:solidFill>
                    <a:srgbClr val="FF7D01"/>
                  </a:solidFill>
                  <a:latin typeface="Trebuchet MS"/>
                </a:rPr>
                <a:t>DAY</a:t>
              </a:r>
              <a:endParaRPr lang="en-CA" sz="3000" b="1" dirty="0">
                <a:solidFill>
                  <a:srgbClr val="FF7D01"/>
                </a:solidFill>
                <a:latin typeface="Trebuchet MS"/>
              </a:endParaRPr>
            </a:p>
          </p:txBody>
        </p:sp>
      </p:grpSp>
      <p:sp>
        <p:nvSpPr>
          <p:cNvPr id="13" name="Title 7">
            <a:extLst>
              <a:ext uri="{FF2B5EF4-FFF2-40B4-BE49-F238E27FC236}">
                <a16:creationId xmlns:a16="http://schemas.microsoft.com/office/drawing/2014/main" id="{F7512A08-1E17-69B7-6AAA-4A668FE8ADBA}"/>
              </a:ext>
            </a:extLst>
          </p:cNvPr>
          <p:cNvSpPr txBox="1">
            <a:spLocks/>
          </p:cNvSpPr>
          <p:nvPr/>
        </p:nvSpPr>
        <p:spPr>
          <a:xfrm>
            <a:off x="1986279" y="1324320"/>
            <a:ext cx="3009527" cy="881780"/>
          </a:xfrm>
          <a:prstGeom prst="rect">
            <a:avLst/>
          </a:prstGeom>
        </p:spPr>
        <p:txBody>
          <a:bodyPr vert="horz" wrap="square" lIns="68580" tIns="34290" rIns="68580" bIns="34290" rtlCol="0" anchor="ctr">
            <a:spAutoFit/>
          </a:bodyPr>
          <a:lstStyle>
            <a:defPPr>
              <a:defRPr lang="en-CA"/>
            </a:defPPr>
            <a:lvl1pPr marL="0" indent="0" algn="l" defTabSz="914400" rtl="0" eaLnBrk="1" fontAlgn="base" latinLnBrk="0" hangingPunct="1">
              <a:lnSpc>
                <a:spcPct val="90000"/>
              </a:lnSpc>
              <a:spcBef>
                <a:spcPct val="0"/>
              </a:spcBef>
              <a:spcAft>
                <a:spcPct val="37000"/>
              </a:spcAft>
              <a:buFont typeface="Arial" panose="020B0604020202020204" pitchFamily="34" charset="0"/>
              <a:buNone/>
              <a:defRPr sz="2400" kern="1200">
                <a:solidFill>
                  <a:schemeClr val="tx1"/>
                </a:solidFill>
                <a:latin typeface="Verdana" pitchFamily="34" charset="0"/>
                <a:ea typeface="+mn-ea"/>
                <a:cs typeface="+mn-cs"/>
              </a:defRPr>
            </a:lvl1pPr>
            <a:lvl2pPr marL="609585" indent="0" algn="l" defTabSz="914400" rtl="0" eaLnBrk="1" fontAlgn="base" latinLnBrk="0" hangingPunct="1">
              <a:lnSpc>
                <a:spcPct val="90000"/>
              </a:lnSpc>
              <a:spcBef>
                <a:spcPct val="0"/>
              </a:spcBef>
              <a:spcAft>
                <a:spcPct val="37000"/>
              </a:spcAft>
              <a:buFont typeface="Arial" panose="020B0604020202020204" pitchFamily="34" charset="0"/>
              <a:buNone/>
              <a:defRPr sz="2000" kern="1200">
                <a:solidFill>
                  <a:schemeClr val="tx1"/>
                </a:solidFill>
                <a:latin typeface="Verdana" pitchFamily="34" charset="0"/>
                <a:ea typeface="+mn-ea"/>
                <a:cs typeface="+mn-cs"/>
              </a:defRPr>
            </a:lvl2pPr>
            <a:lvl3pPr marL="1219170" indent="0" algn="l" defTabSz="914400" rtl="0" eaLnBrk="1" fontAlgn="base" latinLnBrk="0" hangingPunct="1">
              <a:lnSpc>
                <a:spcPct val="90000"/>
              </a:lnSpc>
              <a:spcBef>
                <a:spcPct val="0"/>
              </a:spcBef>
              <a:spcAft>
                <a:spcPct val="37000"/>
              </a:spcAft>
              <a:buFont typeface="Arial" panose="020B0604020202020204" pitchFamily="34" charset="0"/>
              <a:buNone/>
              <a:defRPr sz="1800" kern="1200">
                <a:solidFill>
                  <a:schemeClr val="tx1"/>
                </a:solidFill>
                <a:latin typeface="Verdana" pitchFamily="34" charset="0"/>
                <a:ea typeface="+mn-ea"/>
                <a:cs typeface="+mn-cs"/>
              </a:defRPr>
            </a:lvl3pPr>
            <a:lvl4pPr marL="1828754" indent="0" algn="l" defTabSz="914400" rtl="0" eaLnBrk="1" fontAlgn="base" latinLnBrk="0" hangingPunct="1">
              <a:lnSpc>
                <a:spcPct val="90000"/>
              </a:lnSpc>
              <a:spcBef>
                <a:spcPct val="0"/>
              </a:spcBef>
              <a:spcAft>
                <a:spcPct val="37000"/>
              </a:spcAft>
              <a:buFont typeface="Arial" panose="020B0604020202020204" pitchFamily="34" charset="0"/>
              <a:buNone/>
              <a:defRPr sz="1600" kern="1200">
                <a:solidFill>
                  <a:schemeClr val="tx1"/>
                </a:solidFill>
                <a:latin typeface="Verdana" pitchFamily="34" charset="0"/>
                <a:ea typeface="+mn-ea"/>
                <a:cs typeface="+mn-cs"/>
              </a:defRPr>
            </a:lvl4pPr>
            <a:lvl5pPr marL="2438339" indent="0" algn="l" defTabSz="914400" rtl="0" eaLnBrk="1" fontAlgn="base" latinLnBrk="0" hangingPunct="1">
              <a:lnSpc>
                <a:spcPct val="90000"/>
              </a:lnSpc>
              <a:spcBef>
                <a:spcPct val="0"/>
              </a:spcBef>
              <a:spcAft>
                <a:spcPct val="37000"/>
              </a:spcAft>
              <a:buFont typeface="Arial" panose="020B0604020202020204" pitchFamily="34" charset="0"/>
              <a:buNone/>
              <a:defRPr sz="1600" kern="1200">
                <a:solidFill>
                  <a:schemeClr val="tx1"/>
                </a:solidFill>
                <a:latin typeface="Verdana" pitchFamily="34" charset="0"/>
                <a:ea typeface="+mn-ea"/>
                <a:cs typeface="+mn-cs"/>
              </a:defRPr>
            </a:lvl5pPr>
            <a:lvl6pPr marL="3047924"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6pPr>
            <a:lvl7pPr marL="3657509"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7pPr>
            <a:lvl8pPr marL="4267093"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8pPr>
            <a:lvl9pPr marL="4876678"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9pPr>
          </a:lstStyle>
          <a:p>
            <a:pPr defTabSz="685766">
              <a:lnSpc>
                <a:spcPct val="100000"/>
              </a:lnSpc>
              <a:spcAft>
                <a:spcPts val="0"/>
              </a:spcAft>
              <a:defRPr/>
            </a:pPr>
            <a:r>
              <a:rPr lang="en-US" sz="1500" b="1" kern="0" dirty="0">
                <a:solidFill>
                  <a:srgbClr val="2F5496"/>
                </a:solidFill>
                <a:latin typeface="Trebuchet MS"/>
                <a:cs typeface="Segoe UI Semibold" panose="020B0702040204020203" pitchFamily="34" charset="0"/>
              </a:rPr>
              <a:t>Nominal Roll Policy</a:t>
            </a:r>
          </a:p>
          <a:p>
            <a:pPr defTabSz="914333">
              <a:spcAft>
                <a:spcPts val="0"/>
              </a:spcAft>
              <a:defRPr/>
            </a:pPr>
            <a:r>
              <a:rPr lang="en-US" altLang="en-US" sz="1400" dirty="0">
                <a:solidFill>
                  <a:srgbClr val="000000"/>
                </a:solidFill>
                <a:latin typeface="Trebuchet MS"/>
                <a:cs typeface="Segoe UI Semilight" panose="020B0402040204020203" pitchFamily="34" charset="0"/>
              </a:rPr>
              <a:t>Focuses on policy items related to the Nominal Roll process for First Nations</a:t>
            </a:r>
            <a:endParaRPr lang="en-US" sz="1400" b="1" kern="0" dirty="0">
              <a:solidFill>
                <a:srgbClr val="2F5496"/>
              </a:solidFill>
              <a:latin typeface="Trebuchet MS"/>
              <a:cs typeface="Segoe UI Semibold" panose="020B0702040204020203" pitchFamily="34" charset="0"/>
            </a:endParaRPr>
          </a:p>
        </p:txBody>
      </p:sp>
      <p:sp>
        <p:nvSpPr>
          <p:cNvPr id="14" name="Title 7">
            <a:extLst>
              <a:ext uri="{FF2B5EF4-FFF2-40B4-BE49-F238E27FC236}">
                <a16:creationId xmlns:a16="http://schemas.microsoft.com/office/drawing/2014/main" id="{B8D3A951-CAE8-5F81-C5C6-DF0ADD111519}"/>
              </a:ext>
            </a:extLst>
          </p:cNvPr>
          <p:cNvSpPr txBox="1">
            <a:spLocks/>
          </p:cNvSpPr>
          <p:nvPr/>
        </p:nvSpPr>
        <p:spPr>
          <a:xfrm>
            <a:off x="1959182" y="3764370"/>
            <a:ext cx="3088301" cy="904863"/>
          </a:xfrm>
          <a:prstGeom prst="rect">
            <a:avLst/>
          </a:prstGeom>
        </p:spPr>
        <p:txBody>
          <a:bodyPr wrap="square"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33" eaLnBrk="0" hangingPunct="0">
              <a:lnSpc>
                <a:spcPct val="100000"/>
              </a:lnSpc>
              <a:spcAft>
                <a:spcPts val="0"/>
              </a:spcAft>
              <a:defRPr/>
            </a:pPr>
            <a:r>
              <a:rPr lang="en-US" sz="1500" b="1" kern="0" dirty="0">
                <a:solidFill>
                  <a:srgbClr val="2F5496"/>
                </a:solidFill>
                <a:latin typeface="Trebuchet MS"/>
                <a:ea typeface="Tahoma" panose="020B0604030504040204" pitchFamily="34" charset="0"/>
                <a:cs typeface="Segoe UI Semibold" panose="020B0702040204020203" pitchFamily="34" charset="0"/>
              </a:rPr>
              <a:t>Education Information System</a:t>
            </a:r>
          </a:p>
          <a:p>
            <a:pPr defTabSz="914333">
              <a:spcAft>
                <a:spcPts val="0"/>
              </a:spcAft>
              <a:defRPr/>
            </a:pPr>
            <a:r>
              <a:rPr lang="en-US" altLang="en-US" sz="1400" dirty="0">
                <a:solidFill>
                  <a:srgbClr val="000000"/>
                </a:solidFill>
                <a:latin typeface="Trebuchet MS"/>
                <a:cs typeface="Segoe UI Semilight" panose="020B0402040204020203" pitchFamily="34" charset="0"/>
              </a:rPr>
              <a:t>Live demonstration for First Nations on how to complete a Nominal Roll submission to ISC </a:t>
            </a:r>
            <a:endParaRPr lang="en-US" sz="1400" kern="0" dirty="0">
              <a:solidFill>
                <a:srgbClr val="2F5496"/>
              </a:solidFill>
              <a:latin typeface="Trebuchet MS"/>
              <a:ea typeface="Tahoma" panose="020B0604030504040204" pitchFamily="34" charset="0"/>
              <a:cs typeface="Segoe UI Semibold" panose="020B0702040204020203" pitchFamily="34" charset="0"/>
            </a:endParaRPr>
          </a:p>
        </p:txBody>
      </p:sp>
      <p:sp>
        <p:nvSpPr>
          <p:cNvPr id="15" name="Title 7">
            <a:extLst>
              <a:ext uri="{FF2B5EF4-FFF2-40B4-BE49-F238E27FC236}">
                <a16:creationId xmlns:a16="http://schemas.microsoft.com/office/drawing/2014/main" id="{A35A8EE0-2F63-39F1-BAF3-95203CBE6E74}"/>
              </a:ext>
            </a:extLst>
          </p:cNvPr>
          <p:cNvSpPr txBox="1">
            <a:spLocks/>
          </p:cNvSpPr>
          <p:nvPr/>
        </p:nvSpPr>
        <p:spPr>
          <a:xfrm>
            <a:off x="1950040" y="2224563"/>
            <a:ext cx="3201100" cy="1486561"/>
          </a:xfrm>
          <a:prstGeom prst="rect">
            <a:avLst/>
          </a:prstGeom>
        </p:spPr>
        <p:txBody>
          <a:bodyPr wrap="square"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33" eaLnBrk="0" hangingPunct="0">
              <a:lnSpc>
                <a:spcPct val="100000"/>
              </a:lnSpc>
              <a:spcAft>
                <a:spcPts val="0"/>
              </a:spcAft>
              <a:defRPr/>
            </a:pPr>
            <a:r>
              <a:rPr lang="en-US" sz="1500" b="1" kern="0" dirty="0">
                <a:solidFill>
                  <a:srgbClr val="2F5496"/>
                </a:solidFill>
                <a:latin typeface="Trebuchet MS"/>
                <a:ea typeface="Tahoma" panose="020B0604030504040204" pitchFamily="34" charset="0"/>
                <a:cs typeface="Segoe UI Semibold" panose="020B0702040204020203" pitchFamily="34" charset="0"/>
              </a:rPr>
              <a:t>Joint Verification Process</a:t>
            </a:r>
          </a:p>
          <a:p>
            <a:pPr defTabSz="914333">
              <a:spcAft>
                <a:spcPts val="0"/>
              </a:spcAft>
              <a:defRPr/>
            </a:pPr>
            <a:r>
              <a:rPr lang="en-CA" sz="1400" dirty="0">
                <a:solidFill>
                  <a:srgbClr val="000000"/>
                </a:solidFill>
                <a:latin typeface="Trebuchet MS"/>
                <a:cs typeface="Segoe UI Semilight" panose="020B0402040204020203" pitchFamily="34" charset="0"/>
              </a:rPr>
              <a:t>Provide both First Nations and school districts an opportunity to learn about information that can impact the process and ensure both have a clear understanding of roles and responsibilities</a:t>
            </a:r>
            <a:endParaRPr lang="en-US" sz="1400" kern="0" dirty="0">
              <a:solidFill>
                <a:srgbClr val="2F5496"/>
              </a:solidFill>
              <a:latin typeface="Trebuchet MS"/>
              <a:ea typeface="Tahoma" panose="020B0604030504040204" pitchFamily="34" charset="0"/>
              <a:cs typeface="Segoe UI Semibold" panose="020B0702040204020203" pitchFamily="34" charset="0"/>
            </a:endParaRPr>
          </a:p>
        </p:txBody>
      </p:sp>
      <p:sp>
        <p:nvSpPr>
          <p:cNvPr id="22" name="TextBox 21">
            <a:extLst>
              <a:ext uri="{FF2B5EF4-FFF2-40B4-BE49-F238E27FC236}">
                <a16:creationId xmlns:a16="http://schemas.microsoft.com/office/drawing/2014/main" id="{13F0EFE4-CE62-7588-490E-662CEFD7FEF1}"/>
              </a:ext>
            </a:extLst>
          </p:cNvPr>
          <p:cNvSpPr txBox="1"/>
          <p:nvPr/>
        </p:nvSpPr>
        <p:spPr>
          <a:xfrm>
            <a:off x="4731441" y="990842"/>
            <a:ext cx="4575516" cy="646331"/>
          </a:xfrm>
          <a:prstGeom prst="rect">
            <a:avLst/>
          </a:prstGeom>
          <a:noFill/>
        </p:spPr>
        <p:txBody>
          <a:bodyPr wrap="square">
            <a:spAutoFit/>
          </a:bodyPr>
          <a:lstStyle/>
          <a:p>
            <a:pPr algn="ctr" defTabSz="914378" eaLnBrk="0" hangingPunct="0">
              <a:lnSpc>
                <a:spcPct val="100000"/>
              </a:lnSpc>
              <a:spcAft>
                <a:spcPct val="0"/>
              </a:spcAft>
              <a:defRPr/>
            </a:pPr>
            <a:r>
              <a:rPr lang="en-US" sz="1800" b="1" kern="0" dirty="0">
                <a:solidFill>
                  <a:schemeClr val="bg1"/>
                </a:solidFill>
                <a:latin typeface="Trebuchet MS" panose="020B0603020202020204" pitchFamily="34" charset="0"/>
                <a:cs typeface="Segoe UI Semibold" panose="020B0702040204020203" pitchFamily="34" charset="0"/>
              </a:rPr>
              <a:t>IN-PERSON WORKSHOP</a:t>
            </a:r>
            <a:endParaRPr lang="en-US" sz="900" b="1" kern="0" dirty="0">
              <a:solidFill>
                <a:schemeClr val="bg1"/>
              </a:solidFill>
              <a:latin typeface="Trebuchet MS" panose="020B0603020202020204" pitchFamily="34" charset="0"/>
              <a:cs typeface="Segoe UI Semibold" panose="020B0702040204020203" pitchFamily="34" charset="0"/>
            </a:endParaRPr>
          </a:p>
          <a:p>
            <a:pPr defTabSz="914378" eaLnBrk="0" hangingPunct="0">
              <a:lnSpc>
                <a:spcPct val="100000"/>
              </a:lnSpc>
              <a:spcAft>
                <a:spcPct val="0"/>
              </a:spcAft>
              <a:defRPr/>
            </a:pPr>
            <a:endParaRPr lang="en-US" kern="0" dirty="0">
              <a:solidFill>
                <a:schemeClr val="bg1"/>
              </a:solidFill>
              <a:latin typeface="Trebuchet MS" panose="020B0603020202020204" pitchFamily="34" charset="0"/>
              <a:cs typeface="Segoe UI Semibold" panose="020B0702040204020203" pitchFamily="34" charset="0"/>
            </a:endParaRPr>
          </a:p>
        </p:txBody>
      </p:sp>
      <p:sp>
        <p:nvSpPr>
          <p:cNvPr id="24" name="TextBox 23">
            <a:extLst>
              <a:ext uri="{FF2B5EF4-FFF2-40B4-BE49-F238E27FC236}">
                <a16:creationId xmlns:a16="http://schemas.microsoft.com/office/drawing/2014/main" id="{00906D07-89F6-7306-1F1E-09CFD41C2B7F}"/>
              </a:ext>
            </a:extLst>
          </p:cNvPr>
          <p:cNvSpPr txBox="1"/>
          <p:nvPr/>
        </p:nvSpPr>
        <p:spPr>
          <a:xfrm>
            <a:off x="5246189" y="1377819"/>
            <a:ext cx="3744731" cy="3399329"/>
          </a:xfrm>
          <a:prstGeom prst="rect">
            <a:avLst/>
          </a:prstGeom>
          <a:noFill/>
        </p:spPr>
        <p:txBody>
          <a:bodyPr wrap="square">
            <a:spAutoFit/>
          </a:bodyPr>
          <a:lstStyle/>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Expanded Nominal Roll Policy &amp; Joint Verification Process Content from Webinars</a:t>
            </a:r>
          </a:p>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Opportunity to meet with ISC Education and Funding Services staff </a:t>
            </a:r>
          </a:p>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Network with other First Nations</a:t>
            </a:r>
          </a:p>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Open to First Nations &amp; Tribal Council representatives who support Nominal Roll and/or Joint Verification Process</a:t>
            </a:r>
          </a:p>
          <a:p>
            <a:pPr marL="285750" indent="-285750">
              <a:buFont typeface="Arial" panose="020B0604020202020204" pitchFamily="34" charset="0"/>
              <a:buChar char="•"/>
            </a:pPr>
            <a:r>
              <a:rPr lang="en-US" sz="1400" dirty="0">
                <a:solidFill>
                  <a:srgbClr val="000000"/>
                </a:solidFill>
                <a:latin typeface="Trebuchet MS" panose="020B0603020202020204" pitchFamily="34" charset="0"/>
                <a:cs typeface="Segoe UI Semilight" panose="020B0402040204020203" pitchFamily="34" charset="0"/>
              </a:rPr>
              <a:t>Travel/hotel reimbursable for up to 2 representatives per First Nation/Tribal Council</a:t>
            </a:r>
          </a:p>
          <a:p>
            <a:pPr marL="285750" indent="-285750">
              <a:buFont typeface="Arial" panose="020B0604020202020204" pitchFamily="34" charset="0"/>
              <a:buChar char="•"/>
            </a:pPr>
            <a:r>
              <a:rPr lang="en-US" sz="1400" dirty="0">
                <a:solidFill>
                  <a:srgbClr val="000000"/>
                </a:solidFill>
                <a:latin typeface="+mj-lt"/>
                <a:cs typeface="Segoe UI Semilight" panose="020B0402040204020203" pitchFamily="34" charset="0"/>
              </a:rPr>
              <a:t>Join us on </a:t>
            </a:r>
            <a:r>
              <a:rPr lang="en-US" sz="1400" b="1" dirty="0">
                <a:solidFill>
                  <a:srgbClr val="000000"/>
                </a:solidFill>
                <a:latin typeface="+mj-lt"/>
                <a:cs typeface="Segoe UI Semilight" panose="020B0402040204020203" pitchFamily="34" charset="0"/>
              </a:rPr>
              <a:t>September 12 </a:t>
            </a:r>
            <a:r>
              <a:rPr lang="en-US" sz="1400" dirty="0">
                <a:solidFill>
                  <a:srgbClr val="000000"/>
                </a:solidFill>
                <a:latin typeface="+mj-lt"/>
                <a:cs typeface="Segoe UI Semilight" panose="020B0402040204020203" pitchFamily="34" charset="0"/>
              </a:rPr>
              <a:t>in Vancouver. Register by </a:t>
            </a:r>
            <a:r>
              <a:rPr lang="en-US" sz="1400" b="1" dirty="0">
                <a:solidFill>
                  <a:srgbClr val="000000"/>
                </a:solidFill>
                <a:latin typeface="+mj-lt"/>
                <a:cs typeface="Segoe UI Semilight" panose="020B0402040204020203" pitchFamily="34" charset="0"/>
              </a:rPr>
              <a:t>September 5 </a:t>
            </a:r>
            <a:r>
              <a:rPr lang="en-US" sz="1400" dirty="0">
                <a:solidFill>
                  <a:srgbClr val="000000"/>
                </a:solidFill>
                <a:latin typeface="+mj-lt"/>
                <a:cs typeface="Segoe UI Semilight" panose="020B0402040204020203" pitchFamily="34" charset="0"/>
              </a:rPr>
              <a:t>here: </a:t>
            </a:r>
            <a:r>
              <a:rPr lang="en-US" sz="1400" dirty="0">
                <a:solidFill>
                  <a:srgbClr val="000000"/>
                </a:solidFill>
                <a:latin typeface="+mj-lt"/>
                <a:cs typeface="Segoe UI Semilight" panose="020B0402040204020203" pitchFamily="34" charset="0"/>
                <a:hlinkClick r:id="rId9"/>
              </a:rPr>
              <a:t>https://www.fnesc.ca/nr-jvpworkshop/</a:t>
            </a:r>
            <a:r>
              <a:rPr lang="en-US" sz="1400" dirty="0">
                <a:solidFill>
                  <a:srgbClr val="000000"/>
                </a:solidFill>
                <a:latin typeface="+mj-lt"/>
                <a:cs typeface="Segoe UI Semilight" panose="020B0402040204020203" pitchFamily="34" charset="0"/>
              </a:rPr>
              <a:t> </a:t>
            </a:r>
          </a:p>
        </p:txBody>
      </p:sp>
      <p:cxnSp>
        <p:nvCxnSpPr>
          <p:cNvPr id="27" name="Straight Connector 26">
            <a:extLst>
              <a:ext uri="{FF2B5EF4-FFF2-40B4-BE49-F238E27FC236}">
                <a16:creationId xmlns:a16="http://schemas.microsoft.com/office/drawing/2014/main" id="{355C9D3D-047F-E592-74D3-EA4F2BC9967C}"/>
              </a:ext>
            </a:extLst>
          </p:cNvPr>
          <p:cNvCxnSpPr>
            <a:cxnSpLocks/>
          </p:cNvCxnSpPr>
          <p:nvPr/>
        </p:nvCxnSpPr>
        <p:spPr bwMode="auto">
          <a:xfrm flipH="1">
            <a:off x="151226" y="2186658"/>
            <a:ext cx="4645855" cy="0"/>
          </a:xfrm>
          <a:prstGeom prst="line">
            <a:avLst/>
          </a:prstGeom>
          <a:solidFill>
            <a:srgbClr val="E5E5CC"/>
          </a:solidFill>
          <a:ln w="12700" cap="flat" cmpd="sng" algn="ctr">
            <a:solidFill>
              <a:srgbClr val="D9D9D9"/>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CE00D0B9-E82D-A67A-5F95-8F28B57F09E5}"/>
              </a:ext>
            </a:extLst>
          </p:cNvPr>
          <p:cNvCxnSpPr>
            <a:cxnSpLocks/>
          </p:cNvCxnSpPr>
          <p:nvPr/>
        </p:nvCxnSpPr>
        <p:spPr bwMode="auto">
          <a:xfrm flipH="1">
            <a:off x="151226" y="3763242"/>
            <a:ext cx="4645855" cy="0"/>
          </a:xfrm>
          <a:prstGeom prst="line">
            <a:avLst/>
          </a:prstGeom>
          <a:solidFill>
            <a:srgbClr val="E5E5CC"/>
          </a:solidFill>
          <a:ln w="12700" cap="flat" cmpd="sng" algn="ctr">
            <a:solidFill>
              <a:srgbClr val="D9D9D9"/>
            </a:solidFill>
            <a:prstDash val="solid"/>
            <a:round/>
            <a:headEnd type="none" w="med" len="med"/>
            <a:tailEnd type="none" w="med" len="med"/>
          </a:ln>
          <a:effectLst/>
        </p:spPr>
      </p:cxnSp>
      <p:sp>
        <p:nvSpPr>
          <p:cNvPr id="34" name="TextBox 33">
            <a:extLst>
              <a:ext uri="{FF2B5EF4-FFF2-40B4-BE49-F238E27FC236}">
                <a16:creationId xmlns:a16="http://schemas.microsoft.com/office/drawing/2014/main" id="{CDC36985-A455-F056-0B32-DBFB233E22CE}"/>
              </a:ext>
            </a:extLst>
          </p:cNvPr>
          <p:cNvSpPr txBox="1"/>
          <p:nvPr/>
        </p:nvSpPr>
        <p:spPr>
          <a:xfrm>
            <a:off x="2157631" y="259548"/>
            <a:ext cx="6671673" cy="536557"/>
          </a:xfrm>
          <a:prstGeom prst="rect">
            <a:avLst/>
          </a:prstGeom>
          <a:noFill/>
        </p:spPr>
        <p:txBody>
          <a:bodyPr wrap="square" lIns="91440" tIns="45720" rIns="91440" bIns="4572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ts val="3700"/>
              </a:lnSpc>
              <a:spcAft>
                <a:spcPts val="500"/>
              </a:spcAft>
            </a:pPr>
            <a:r>
              <a:rPr lang="en-US" sz="3000" b="1" dirty="0">
                <a:solidFill>
                  <a:srgbClr val="2F5496"/>
                </a:solidFill>
                <a:latin typeface="Trebuchet MS"/>
                <a:ea typeface="Verdana"/>
                <a:cs typeface="Tahoma"/>
              </a:rPr>
              <a:t>2025 LEARNING SERIES - OVERVIEW</a:t>
            </a:r>
          </a:p>
        </p:txBody>
      </p:sp>
      <p:sp>
        <p:nvSpPr>
          <p:cNvPr id="43" name="Rectangle: Rounded Corners 42">
            <a:extLst>
              <a:ext uri="{FF2B5EF4-FFF2-40B4-BE49-F238E27FC236}">
                <a16:creationId xmlns:a16="http://schemas.microsoft.com/office/drawing/2014/main" id="{23CCB28E-E2DE-9DB3-5E72-ABBC992DC3BA}"/>
              </a:ext>
            </a:extLst>
          </p:cNvPr>
          <p:cNvSpPr/>
          <p:nvPr/>
        </p:nvSpPr>
        <p:spPr bwMode="auto">
          <a:xfrm>
            <a:off x="280360" y="987315"/>
            <a:ext cx="2061911" cy="262812"/>
          </a:xfrm>
          <a:prstGeom prst="roundRect">
            <a:avLst/>
          </a:prstGeom>
          <a:solidFill>
            <a:srgbClr val="3167A9"/>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25" name="TextBox 24">
            <a:extLst>
              <a:ext uri="{FF2B5EF4-FFF2-40B4-BE49-F238E27FC236}">
                <a16:creationId xmlns:a16="http://schemas.microsoft.com/office/drawing/2014/main" id="{69B3FF87-12DB-DAC8-97D2-07C06959932B}"/>
              </a:ext>
            </a:extLst>
          </p:cNvPr>
          <p:cNvSpPr txBox="1"/>
          <p:nvPr/>
        </p:nvSpPr>
        <p:spPr>
          <a:xfrm>
            <a:off x="-988150" y="941071"/>
            <a:ext cx="4575516" cy="369332"/>
          </a:xfrm>
          <a:prstGeom prst="rect">
            <a:avLst/>
          </a:prstGeom>
          <a:noFill/>
        </p:spPr>
        <p:txBody>
          <a:bodyPr wrap="square">
            <a:spAutoFit/>
          </a:bodyPr>
          <a:lstStyle/>
          <a:p>
            <a:pPr algn="ctr" defTabSz="914378" eaLnBrk="0" hangingPunct="0">
              <a:lnSpc>
                <a:spcPct val="100000"/>
              </a:lnSpc>
              <a:spcAft>
                <a:spcPct val="0"/>
              </a:spcAft>
              <a:defRPr/>
            </a:pPr>
            <a:r>
              <a:rPr lang="en-US" sz="1800" b="1" kern="0" dirty="0">
                <a:solidFill>
                  <a:schemeClr val="bg1"/>
                </a:solidFill>
                <a:latin typeface="Trebuchet MS" panose="020B0603020202020204" pitchFamily="34" charset="0"/>
                <a:cs typeface="Segoe UI Semibold" panose="020B0702040204020203" pitchFamily="34" charset="0"/>
              </a:rPr>
              <a:t>WEBINARS </a:t>
            </a:r>
            <a:endParaRPr lang="en-US" kern="0" dirty="0">
              <a:solidFill>
                <a:schemeClr val="bg1"/>
              </a:solidFill>
              <a:latin typeface="Trebuchet MS" panose="020B0603020202020204" pitchFamily="34" charset="0"/>
              <a:cs typeface="Segoe UI Semibold" panose="020B0702040204020203" pitchFamily="34" charset="0"/>
            </a:endParaRPr>
          </a:p>
        </p:txBody>
      </p:sp>
      <p:sp>
        <p:nvSpPr>
          <p:cNvPr id="2" name="Slide Number Placeholder 1">
            <a:extLst>
              <a:ext uri="{FF2B5EF4-FFF2-40B4-BE49-F238E27FC236}">
                <a16:creationId xmlns:a16="http://schemas.microsoft.com/office/drawing/2014/main" id="{73ADBB16-D976-4951-C610-4E6B19C81D11}"/>
              </a:ext>
            </a:extLst>
          </p:cNvPr>
          <p:cNvSpPr>
            <a:spLocks noGrp="1"/>
          </p:cNvSpPr>
          <p:nvPr>
            <p:ph type="sldNum" sz="quarter" idx="4"/>
          </p:nvPr>
        </p:nvSpPr>
        <p:spPr/>
        <p:txBody>
          <a:bodyPr/>
          <a:lstStyle/>
          <a:p>
            <a:pPr>
              <a:defRPr/>
            </a:pPr>
            <a:fld id="{E00B6E52-F07A-44C8-B7AE-D6EEC3D50429}" type="slidenum">
              <a:rPr lang="en-CA" smtClean="0"/>
              <a:pPr>
                <a:defRPr/>
              </a:pPr>
              <a:t>2</a:t>
            </a:fld>
            <a:endParaRPr lang="en-CA" dirty="0"/>
          </a:p>
        </p:txBody>
      </p:sp>
    </p:spTree>
    <p:extLst>
      <p:ext uri="{BB962C8B-B14F-4D97-AF65-F5344CB8AC3E}">
        <p14:creationId xmlns:p14="http://schemas.microsoft.com/office/powerpoint/2010/main" val="200677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1000"/>
                                        <p:tgtEl>
                                          <p:spTgt spid="46"/>
                                        </p:tgtEl>
                                      </p:cBhvr>
                                    </p:animEffect>
                                    <p:anim calcmode="lin" valueType="num">
                                      <p:cBhvr>
                                        <p:cTn id="13" dur="1000" fill="hold"/>
                                        <p:tgtEl>
                                          <p:spTgt spid="46"/>
                                        </p:tgtEl>
                                        <p:attrNameLst>
                                          <p:attrName>ppt_x</p:attrName>
                                        </p:attrNameLst>
                                      </p:cBhvr>
                                      <p:tavLst>
                                        <p:tav tm="0">
                                          <p:val>
                                            <p:strVal val="#ppt_x"/>
                                          </p:val>
                                        </p:tav>
                                        <p:tav tm="100000">
                                          <p:val>
                                            <p:strVal val="#ppt_x"/>
                                          </p:val>
                                        </p:tav>
                                      </p:tavLst>
                                    </p:anim>
                                    <p:anim calcmode="lin" valueType="num">
                                      <p:cBhvr>
                                        <p:cTn id="14" dur="1000" fill="hold"/>
                                        <p:tgtEl>
                                          <p:spTgt spid="4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6" grpId="0" animBg="1"/>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E00B6E52-F07A-44C8-B7AE-D6EEC3D50429}" type="slidenum">
              <a:rPr lang="en-CA" smtClean="0"/>
              <a:pPr>
                <a:defRPr/>
              </a:pPr>
              <a:t>20</a:t>
            </a:fld>
            <a:endParaRPr lang="en-CA" dirty="0"/>
          </a:p>
        </p:txBody>
      </p:sp>
      <p:sp>
        <p:nvSpPr>
          <p:cNvPr id="3" name="TextBox 2"/>
          <p:cNvSpPr txBox="1"/>
          <p:nvPr/>
        </p:nvSpPr>
        <p:spPr>
          <a:xfrm>
            <a:off x="341366" y="1653232"/>
            <a:ext cx="8532046" cy="2900730"/>
          </a:xfrm>
          <a:prstGeom prst="rect">
            <a:avLst/>
          </a:prstGeom>
          <a:noFill/>
        </p:spPr>
        <p:txBody>
          <a:bodyPr wrap="square" rtlCol="0">
            <a:spAutoFit/>
          </a:bodyPr>
          <a:lstStyle/>
          <a:p>
            <a:pPr marL="342900" indent="-342900">
              <a:buFont typeface="Wingdings" panose="05000000000000000000" pitchFamily="2" charset="2"/>
              <a:buChar char="ü"/>
            </a:pPr>
            <a:r>
              <a:rPr lang="en-CA" dirty="0">
                <a:latin typeface="Trebuchet MS" panose="020B0603020202020204" pitchFamily="34" charset="0"/>
                <a:cs typeface="Segoe UI Semilight" panose="020B0402040204020203" pitchFamily="34" charset="0"/>
              </a:rPr>
              <a:t>A list of enrolled students in the current school year</a:t>
            </a:r>
          </a:p>
          <a:p>
            <a:pPr marL="628650" lvl="1" indent="-285750">
              <a:buFont typeface="Arial" panose="020B0604020202020204" pitchFamily="34" charset="0"/>
              <a:buChar char="•"/>
            </a:pPr>
            <a:r>
              <a:rPr lang="en-CA" sz="1600" dirty="0">
                <a:latin typeface="+mj-lt"/>
                <a:cs typeface="Segoe UI Semilight" panose="020B0402040204020203" pitchFamily="34" charset="0"/>
              </a:rPr>
              <a:t>In the Education Information System, First Nations can pull a list of students included on last year’s Nominal Roll report as a starting point called </a:t>
            </a:r>
            <a:r>
              <a:rPr lang="en-CA" sz="1600" b="1" dirty="0">
                <a:latin typeface="+mj-lt"/>
                <a:cs typeface="Segoe UI Semilight" panose="020B0402040204020203" pitchFamily="34" charset="0"/>
              </a:rPr>
              <a:t>“004 – Nominal Roll: Enrolment and Funding Eligibility” </a:t>
            </a:r>
          </a:p>
          <a:p>
            <a:pPr marL="285750" indent="-285750">
              <a:buFont typeface="Wingdings" panose="05000000000000000000" pitchFamily="2" charset="2"/>
              <a:buChar char="ü"/>
            </a:pPr>
            <a:r>
              <a:rPr lang="en-CA" dirty="0">
                <a:latin typeface="Trebuchet MS" panose="020B0603020202020204" pitchFamily="34" charset="0"/>
                <a:cs typeface="Segoe UI Semilight" panose="020B0402040204020203" pitchFamily="34" charset="0"/>
              </a:rPr>
              <a:t>Student’s legal first/last name; commonly used first/last name; date of birth; school and school district</a:t>
            </a:r>
          </a:p>
          <a:p>
            <a:pPr marL="342900" indent="-342900">
              <a:buFont typeface="Wingdings" panose="05000000000000000000" pitchFamily="2" charset="2"/>
              <a:buChar char="ü"/>
            </a:pPr>
            <a:r>
              <a:rPr lang="en-CA" dirty="0">
                <a:latin typeface="Trebuchet MS" panose="020B0603020202020204" pitchFamily="34" charset="0"/>
                <a:cs typeface="Segoe UI Semilight" panose="020B0402040204020203" pitchFamily="34" charset="0"/>
              </a:rPr>
              <a:t>Student’s Full Time Equivalent (FTE) values – see the 1701 instructions and ISC BC Region’s Nominal Roll Instructions to calculate FTEs</a:t>
            </a:r>
          </a:p>
          <a:p>
            <a:pPr marL="342900" indent="-342900">
              <a:buFont typeface="Wingdings" panose="05000000000000000000" pitchFamily="2" charset="2"/>
              <a:buChar char="ü"/>
            </a:pPr>
            <a:r>
              <a:rPr lang="en-CA" dirty="0">
                <a:latin typeface="Trebuchet MS" panose="020B0603020202020204" pitchFamily="34" charset="0"/>
                <a:cs typeface="Segoe UI Semilight" panose="020B0402040204020203" pitchFamily="34" charset="0"/>
              </a:rPr>
              <a:t>Reach out to the ISC BC Region Education Programs team for assistance: </a:t>
            </a:r>
            <a:r>
              <a:rPr lang="en-CA" dirty="0">
                <a:latin typeface="Trebuchet MS" panose="020B0603020202020204" pitchFamily="34" charset="0"/>
                <a:cs typeface="Segoe UI Semilight" panose="020B0402040204020203" pitchFamily="34" charset="0"/>
                <a:hlinkClick r:id="rId3"/>
              </a:rPr>
              <a:t>BCEducation@sac-isc.gc.ca</a:t>
            </a:r>
            <a:r>
              <a:rPr lang="en-CA" dirty="0">
                <a:latin typeface="Trebuchet MS" panose="020B0603020202020204" pitchFamily="34" charset="0"/>
                <a:cs typeface="Segoe UI Semilight" panose="020B0402040204020203" pitchFamily="34" charset="0"/>
              </a:rPr>
              <a:t> </a:t>
            </a:r>
          </a:p>
        </p:txBody>
      </p:sp>
      <p:sp>
        <p:nvSpPr>
          <p:cNvPr id="6" name="TextBox 5">
            <a:extLst>
              <a:ext uri="{FF2B5EF4-FFF2-40B4-BE49-F238E27FC236}">
                <a16:creationId xmlns:a16="http://schemas.microsoft.com/office/drawing/2014/main" id="{09898E6A-121F-E03F-F9E8-0B138A697C2A}"/>
              </a:ext>
            </a:extLst>
          </p:cNvPr>
          <p:cNvSpPr txBox="1"/>
          <p:nvPr/>
        </p:nvSpPr>
        <p:spPr>
          <a:xfrm>
            <a:off x="1221885" y="1321115"/>
            <a:ext cx="6613820" cy="369332"/>
          </a:xfrm>
          <a:prstGeom prst="rect">
            <a:avLst/>
          </a:prstGeom>
          <a:noFill/>
        </p:spPr>
        <p:txBody>
          <a:bodyPr wrap="square" rtlCol="0">
            <a:spAutoFit/>
          </a:bodyPr>
          <a:lstStyle/>
          <a:p>
            <a:pPr algn="ctr"/>
            <a:r>
              <a:rPr lang="en-CA" sz="2000" b="1" i="1" dirty="0">
                <a:latin typeface="Trebuchet MS" panose="020B0603020202020204" pitchFamily="34" charset="0"/>
                <a:cs typeface="Segoe UI Semilight" panose="020B0402040204020203" pitchFamily="34" charset="0"/>
              </a:rPr>
              <a:t>What to bring to the JVP meeting?</a:t>
            </a:r>
          </a:p>
        </p:txBody>
      </p:sp>
      <p:grpSp>
        <p:nvGrpSpPr>
          <p:cNvPr id="12" name="Group 11">
            <a:extLst>
              <a:ext uri="{FF2B5EF4-FFF2-40B4-BE49-F238E27FC236}">
                <a16:creationId xmlns:a16="http://schemas.microsoft.com/office/drawing/2014/main" id="{CB7F8405-E28F-4EE5-F2AC-28635EAB37D1}"/>
              </a:ext>
            </a:extLst>
          </p:cNvPr>
          <p:cNvGrpSpPr/>
          <p:nvPr/>
        </p:nvGrpSpPr>
        <p:grpSpPr>
          <a:xfrm>
            <a:off x="-360474" y="-590830"/>
            <a:ext cx="1516832" cy="2495538"/>
            <a:chOff x="-343649" y="-831809"/>
            <a:chExt cx="2181603" cy="3644389"/>
          </a:xfrm>
        </p:grpSpPr>
        <p:sp>
          <p:nvSpPr>
            <p:cNvPr id="13" name="Right Triangle 12">
              <a:extLst>
                <a:ext uri="{FF2B5EF4-FFF2-40B4-BE49-F238E27FC236}">
                  <a16:creationId xmlns:a16="http://schemas.microsoft.com/office/drawing/2014/main" id="{2E35DDA0-A94A-C78B-EFD5-AA8F582123E4}"/>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4" name="Right Triangle 13">
              <a:extLst>
                <a:ext uri="{FF2B5EF4-FFF2-40B4-BE49-F238E27FC236}">
                  <a16:creationId xmlns:a16="http://schemas.microsoft.com/office/drawing/2014/main" id="{94EC4C99-2995-E52B-F08D-641D0F113D6A}"/>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8" name="Right Triangle 17">
              <a:extLst>
                <a:ext uri="{FF2B5EF4-FFF2-40B4-BE49-F238E27FC236}">
                  <a16:creationId xmlns:a16="http://schemas.microsoft.com/office/drawing/2014/main" id="{BCD99D43-D0F7-81C4-4BDE-336DB7209FA8}"/>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19" name="Group 18">
            <a:extLst>
              <a:ext uri="{FF2B5EF4-FFF2-40B4-BE49-F238E27FC236}">
                <a16:creationId xmlns:a16="http://schemas.microsoft.com/office/drawing/2014/main" id="{A00C7176-2936-7C9E-AEB8-D23C7108EEEA}"/>
              </a:ext>
            </a:extLst>
          </p:cNvPr>
          <p:cNvGrpSpPr/>
          <p:nvPr/>
        </p:nvGrpSpPr>
        <p:grpSpPr>
          <a:xfrm>
            <a:off x="7558088" y="3048776"/>
            <a:ext cx="1807338" cy="2574384"/>
            <a:chOff x="7130114" y="2254720"/>
            <a:chExt cx="2299605" cy="3275572"/>
          </a:xfrm>
        </p:grpSpPr>
        <p:sp>
          <p:nvSpPr>
            <p:cNvPr id="20" name="Right Triangle 19">
              <a:extLst>
                <a:ext uri="{FF2B5EF4-FFF2-40B4-BE49-F238E27FC236}">
                  <a16:creationId xmlns:a16="http://schemas.microsoft.com/office/drawing/2014/main" id="{8AE277C2-5FB8-19A5-BF1D-AD6D872644E6}"/>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1" name="Right Triangle 20">
              <a:extLst>
                <a:ext uri="{FF2B5EF4-FFF2-40B4-BE49-F238E27FC236}">
                  <a16:creationId xmlns:a16="http://schemas.microsoft.com/office/drawing/2014/main" id="{C8F5B037-5CA6-A060-E53A-5E3AC44C6AA2}"/>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2" name="Right Triangle 21">
              <a:extLst>
                <a:ext uri="{FF2B5EF4-FFF2-40B4-BE49-F238E27FC236}">
                  <a16:creationId xmlns:a16="http://schemas.microsoft.com/office/drawing/2014/main" id="{8BA37041-EE9E-AF8B-423D-7F0648AB232E}"/>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23" name="Rounded Rectangle 28">
            <a:extLst>
              <a:ext uri="{FF2B5EF4-FFF2-40B4-BE49-F238E27FC236}">
                <a16:creationId xmlns:a16="http://schemas.microsoft.com/office/drawing/2014/main" id="{6C9EBA93-0E08-DE04-7F9B-4B5CAABE114E}"/>
              </a:ext>
            </a:extLst>
          </p:cNvPr>
          <p:cNvSpPr/>
          <p:nvPr/>
        </p:nvSpPr>
        <p:spPr bwMode="auto">
          <a:xfrm>
            <a:off x="1371600" y="201168"/>
            <a:ext cx="6400800" cy="1016717"/>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lvl="0" algn="ctr">
              <a:defRPr/>
            </a:pPr>
            <a:r>
              <a:rPr lang="en-US" sz="2400" b="1" kern="0" dirty="0">
                <a:solidFill>
                  <a:srgbClr val="2F5496"/>
                </a:solidFill>
                <a:latin typeface="Trebuchet MS" panose="020B0603020202020204" pitchFamily="34" charset="0"/>
                <a:ea typeface="+mn-ea"/>
                <a:cs typeface="+mn-cs"/>
              </a:rPr>
              <a:t>TIPS FOR FIRST NATIONS AND SCHOOL DISTRICTS WHEN COMPLETING JVP</a:t>
            </a:r>
          </a:p>
        </p:txBody>
      </p:sp>
      <p:pic>
        <p:nvPicPr>
          <p:cNvPr id="26" name="Picture 25" descr="A logo of books and a sun&#10;&#10;Description automatically generated with medium confidence">
            <a:extLst>
              <a:ext uri="{FF2B5EF4-FFF2-40B4-BE49-F238E27FC236}">
                <a16:creationId xmlns:a16="http://schemas.microsoft.com/office/drawing/2014/main" id="{00AA34D0-B042-08B0-E08D-50E7CFA3C3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7" name="Picture 26" descr="A logo with mountains and sun&#10;&#10;Description automatically generated">
            <a:extLst>
              <a:ext uri="{FF2B5EF4-FFF2-40B4-BE49-F238E27FC236}">
                <a16:creationId xmlns:a16="http://schemas.microsoft.com/office/drawing/2014/main" id="{DF088CCF-4DEC-6377-0730-3085A384ECB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2525820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2345C-15EF-F525-4A31-69958228470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4C7BEC0-021F-AA08-83AB-A0F517778228}"/>
              </a:ext>
            </a:extLst>
          </p:cNvPr>
          <p:cNvSpPr>
            <a:spLocks noGrp="1"/>
          </p:cNvSpPr>
          <p:nvPr>
            <p:ph type="sldNum" sz="quarter" idx="4"/>
          </p:nvPr>
        </p:nvSpPr>
        <p:spPr/>
        <p:txBody>
          <a:bodyPr/>
          <a:lstStyle/>
          <a:p>
            <a:pPr>
              <a:defRPr/>
            </a:pPr>
            <a:fld id="{E00B6E52-F07A-44C8-B7AE-D6EEC3D50429}" type="slidenum">
              <a:rPr lang="en-CA" smtClean="0"/>
              <a:pPr>
                <a:defRPr/>
              </a:pPr>
              <a:t>21</a:t>
            </a:fld>
            <a:endParaRPr lang="en-CA" dirty="0"/>
          </a:p>
        </p:txBody>
      </p:sp>
      <p:grpSp>
        <p:nvGrpSpPr>
          <p:cNvPr id="12" name="Group 11">
            <a:extLst>
              <a:ext uri="{FF2B5EF4-FFF2-40B4-BE49-F238E27FC236}">
                <a16:creationId xmlns:a16="http://schemas.microsoft.com/office/drawing/2014/main" id="{D2478EA9-A202-3545-1476-F81D0F59AFDB}"/>
              </a:ext>
            </a:extLst>
          </p:cNvPr>
          <p:cNvGrpSpPr/>
          <p:nvPr/>
        </p:nvGrpSpPr>
        <p:grpSpPr>
          <a:xfrm>
            <a:off x="-360474" y="-590830"/>
            <a:ext cx="1516832" cy="2495538"/>
            <a:chOff x="-343649" y="-831809"/>
            <a:chExt cx="2181603" cy="3644389"/>
          </a:xfrm>
        </p:grpSpPr>
        <p:sp>
          <p:nvSpPr>
            <p:cNvPr id="13" name="Right Triangle 12">
              <a:extLst>
                <a:ext uri="{FF2B5EF4-FFF2-40B4-BE49-F238E27FC236}">
                  <a16:creationId xmlns:a16="http://schemas.microsoft.com/office/drawing/2014/main" id="{E5308572-7557-6491-B26C-1664821C06CA}"/>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4" name="Right Triangle 13">
              <a:extLst>
                <a:ext uri="{FF2B5EF4-FFF2-40B4-BE49-F238E27FC236}">
                  <a16:creationId xmlns:a16="http://schemas.microsoft.com/office/drawing/2014/main" id="{01CB5548-4FB4-C2A6-06D6-97B627044707}"/>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8" name="Right Triangle 17">
              <a:extLst>
                <a:ext uri="{FF2B5EF4-FFF2-40B4-BE49-F238E27FC236}">
                  <a16:creationId xmlns:a16="http://schemas.microsoft.com/office/drawing/2014/main" id="{4937F601-C101-27A0-18F1-9A7AD2416A38}"/>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sp>
        <p:nvSpPr>
          <p:cNvPr id="23" name="Rounded Rectangle 28">
            <a:extLst>
              <a:ext uri="{FF2B5EF4-FFF2-40B4-BE49-F238E27FC236}">
                <a16:creationId xmlns:a16="http://schemas.microsoft.com/office/drawing/2014/main" id="{FB2777BE-9A03-3A20-1DF9-AF9244980318}"/>
              </a:ext>
            </a:extLst>
          </p:cNvPr>
          <p:cNvSpPr/>
          <p:nvPr/>
        </p:nvSpPr>
        <p:spPr bwMode="auto">
          <a:xfrm>
            <a:off x="1625282" y="240683"/>
            <a:ext cx="6948659" cy="834534"/>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lvl="0" algn="ctr">
              <a:defRPr/>
            </a:pPr>
            <a:r>
              <a:rPr lang="en-US" sz="2400" b="1" kern="0" dirty="0">
                <a:solidFill>
                  <a:srgbClr val="2F5496"/>
                </a:solidFill>
                <a:latin typeface="Trebuchet MS" panose="020B0603020202020204" pitchFamily="34" charset="0"/>
              </a:rPr>
              <a:t>HOW TO GENERATE EDUCATION INFORMATION SYSTEM REPORT WITH 24/25 STUDENT DATA</a:t>
            </a:r>
            <a:endParaRPr lang="en-US" sz="2400" b="1" kern="0" dirty="0">
              <a:solidFill>
                <a:srgbClr val="2F5496"/>
              </a:solidFill>
              <a:latin typeface="Trebuchet MS" panose="020B0603020202020204" pitchFamily="34" charset="0"/>
              <a:ea typeface="+mn-ea"/>
              <a:cs typeface="+mn-cs"/>
            </a:endParaRPr>
          </a:p>
        </p:txBody>
      </p:sp>
      <p:pic>
        <p:nvPicPr>
          <p:cNvPr id="26" name="Picture 25" descr="A logo of books and a sun&#10;&#10;Description automatically generated with medium confidence">
            <a:extLst>
              <a:ext uri="{FF2B5EF4-FFF2-40B4-BE49-F238E27FC236}">
                <a16:creationId xmlns:a16="http://schemas.microsoft.com/office/drawing/2014/main" id="{A1D5C624-9A62-4BA9-E2FE-82E7BD4788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7" name="Picture 26" descr="A logo with mountains and sun&#10;&#10;Description automatically generated">
            <a:extLst>
              <a:ext uri="{FF2B5EF4-FFF2-40B4-BE49-F238E27FC236}">
                <a16:creationId xmlns:a16="http://schemas.microsoft.com/office/drawing/2014/main" id="{5EA3ECE6-8AF4-6CA7-C89D-D8CFE4FDAC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5" name="TextBox 4">
            <a:extLst>
              <a:ext uri="{FF2B5EF4-FFF2-40B4-BE49-F238E27FC236}">
                <a16:creationId xmlns:a16="http://schemas.microsoft.com/office/drawing/2014/main" id="{3392DBCA-C08F-A0B2-4B21-7C56C8A2A6AA}"/>
              </a:ext>
            </a:extLst>
          </p:cNvPr>
          <p:cNvSpPr txBox="1"/>
          <p:nvPr/>
        </p:nvSpPr>
        <p:spPr>
          <a:xfrm>
            <a:off x="5620264" y="1437273"/>
            <a:ext cx="3374446" cy="2581669"/>
          </a:xfrm>
          <a:prstGeom prst="rect">
            <a:avLst/>
          </a:prstGeom>
          <a:noFill/>
        </p:spPr>
        <p:txBody>
          <a:bodyPr wrap="square" rtlCol="0">
            <a:spAutoFit/>
          </a:bodyPr>
          <a:lstStyle/>
          <a:p>
            <a:pPr marL="685800" lvl="1" indent="-342900">
              <a:buFont typeface="+mj-lt"/>
              <a:buAutoNum type="arabicPeriod"/>
            </a:pPr>
            <a:r>
              <a:rPr lang="en-CA" sz="1600" dirty="0">
                <a:latin typeface="+mj-lt"/>
                <a:cs typeface="Segoe UI Semilight" panose="020B0402040204020203" pitchFamily="34" charset="0"/>
              </a:rPr>
              <a:t>Log in to EIS</a:t>
            </a:r>
          </a:p>
          <a:p>
            <a:pPr marL="685800" lvl="1" indent="-342900">
              <a:buFont typeface="+mj-lt"/>
              <a:buAutoNum type="arabicPeriod"/>
            </a:pPr>
            <a:r>
              <a:rPr lang="en-CA" sz="1600" dirty="0">
                <a:latin typeface="+mj-lt"/>
                <a:cs typeface="Segoe UI Semilight" panose="020B0402040204020203" pitchFamily="34" charset="0"/>
              </a:rPr>
              <a:t>Click on Operational Reports from the lefthand navigation menu under “Services”</a:t>
            </a:r>
          </a:p>
          <a:p>
            <a:pPr marL="685800" lvl="1" indent="-342900">
              <a:buFont typeface="+mj-lt"/>
              <a:buAutoNum type="arabicPeriod"/>
            </a:pPr>
            <a:r>
              <a:rPr lang="en-CA" sz="1600" dirty="0">
                <a:latin typeface="+mj-lt"/>
                <a:cs typeface="Segoe UI Semilight" panose="020B0402040204020203" pitchFamily="34" charset="0"/>
              </a:rPr>
              <a:t>Under Operational Reports, click on </a:t>
            </a:r>
            <a:r>
              <a:rPr lang="en-CA" sz="1600" b="1" dirty="0">
                <a:latin typeface="+mj-lt"/>
                <a:cs typeface="Segoe UI Semilight" panose="020B0402040204020203" pitchFamily="34" charset="0"/>
              </a:rPr>
              <a:t>004 – Enrolment and Funding Eligibility</a:t>
            </a:r>
          </a:p>
          <a:p>
            <a:pPr lvl="1"/>
            <a:r>
              <a:rPr lang="en-CA" sz="1600" i="1" dirty="0">
                <a:latin typeface="+mj-lt"/>
                <a:cs typeface="Segoe UI Semilight" panose="020B0402040204020203" pitchFamily="34" charset="0"/>
              </a:rPr>
              <a:t>Directions continue on next slide </a:t>
            </a:r>
          </a:p>
        </p:txBody>
      </p:sp>
      <p:sp>
        <p:nvSpPr>
          <p:cNvPr id="8" name="Arrow: Right 7">
            <a:extLst>
              <a:ext uri="{FF2B5EF4-FFF2-40B4-BE49-F238E27FC236}">
                <a16:creationId xmlns:a16="http://schemas.microsoft.com/office/drawing/2014/main" id="{12717D9D-2C3E-8D89-938F-9BA82D4DE28D}"/>
              </a:ext>
            </a:extLst>
          </p:cNvPr>
          <p:cNvSpPr/>
          <p:nvPr/>
        </p:nvSpPr>
        <p:spPr bwMode="auto">
          <a:xfrm>
            <a:off x="462531" y="2574582"/>
            <a:ext cx="382954" cy="148492"/>
          </a:xfrm>
          <a:prstGeom prst="rightArrow">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6" name="TextBox 15">
            <a:extLst>
              <a:ext uri="{FF2B5EF4-FFF2-40B4-BE49-F238E27FC236}">
                <a16:creationId xmlns:a16="http://schemas.microsoft.com/office/drawing/2014/main" id="{699BD1FC-00E3-E863-45D7-985937E090AA}"/>
              </a:ext>
            </a:extLst>
          </p:cNvPr>
          <p:cNvSpPr txBox="1"/>
          <p:nvPr/>
        </p:nvSpPr>
        <p:spPr>
          <a:xfrm>
            <a:off x="-125842" y="4068283"/>
            <a:ext cx="8961932" cy="559833"/>
          </a:xfrm>
          <a:prstGeom prst="rect">
            <a:avLst/>
          </a:prstGeom>
          <a:noFill/>
        </p:spPr>
        <p:txBody>
          <a:bodyPr wrap="square" rtlCol="0">
            <a:spAutoFit/>
          </a:bodyPr>
          <a:lstStyle/>
          <a:p>
            <a:pPr lvl="1" algn="ctr"/>
            <a:r>
              <a:rPr lang="en-CA" sz="1400" dirty="0">
                <a:latin typeface="+mj-lt"/>
                <a:cs typeface="Segoe UI Semilight" panose="020B0402040204020203" pitchFamily="34" charset="0"/>
              </a:rPr>
              <a:t>For assistance generating the report, contact ISC Agreement Services at:</a:t>
            </a:r>
          </a:p>
          <a:p>
            <a:pPr lvl="1" algn="ctr"/>
            <a:r>
              <a:rPr lang="en-US" sz="1400" u="sng" dirty="0">
                <a:solidFill>
                  <a:srgbClr val="2F5496"/>
                </a:solidFill>
                <a:latin typeface="Trebuchet MS "/>
                <a:ea typeface="Calibri" panose="020F0502020204030204" pitchFamily="34" charset="0"/>
                <a:cs typeface="Times New Roman" panose="02020603050405020304" pitchFamily="18" charset="0"/>
              </a:rPr>
              <a:t>BCFundingservices-cbservicesdefinancement@sac-isc.gc.ca</a:t>
            </a:r>
            <a:r>
              <a:rPr lang="en-CA" sz="1400" dirty="0">
                <a:latin typeface="+mj-lt"/>
                <a:cs typeface="Segoe UI Semilight" panose="020B0402040204020203" pitchFamily="34" charset="0"/>
              </a:rPr>
              <a:t> </a:t>
            </a:r>
            <a:endParaRPr lang="en-CA" sz="1600" dirty="0">
              <a:latin typeface="Trebuchet MS" panose="020B0603020202020204" pitchFamily="34" charset="0"/>
              <a:cs typeface="Segoe UI Semilight" panose="020B0402040204020203" pitchFamily="34" charset="0"/>
            </a:endParaRPr>
          </a:p>
        </p:txBody>
      </p:sp>
      <p:pic>
        <p:nvPicPr>
          <p:cNvPr id="1026" name="Picture 2">
            <a:extLst>
              <a:ext uri="{FF2B5EF4-FFF2-40B4-BE49-F238E27FC236}">
                <a16:creationId xmlns:a16="http://schemas.microsoft.com/office/drawing/2014/main" id="{20C484CF-5249-9ED1-692A-D41D088FCB8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 r="42728" b="-2152"/>
          <a:stretch/>
        </p:blipFill>
        <p:spPr bwMode="auto">
          <a:xfrm>
            <a:off x="283238" y="1171955"/>
            <a:ext cx="5548090" cy="2816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9937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665C6-11D8-9155-8F68-01A3569B2F5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D435888-D7C2-5AAF-361F-3D65474EE7F8}"/>
              </a:ext>
            </a:extLst>
          </p:cNvPr>
          <p:cNvSpPr>
            <a:spLocks noGrp="1"/>
          </p:cNvSpPr>
          <p:nvPr>
            <p:ph type="sldNum" sz="quarter" idx="4"/>
          </p:nvPr>
        </p:nvSpPr>
        <p:spPr/>
        <p:txBody>
          <a:bodyPr/>
          <a:lstStyle/>
          <a:p>
            <a:pPr>
              <a:defRPr/>
            </a:pPr>
            <a:fld id="{E00B6E52-F07A-44C8-B7AE-D6EEC3D50429}" type="slidenum">
              <a:rPr lang="en-CA" smtClean="0"/>
              <a:pPr>
                <a:defRPr/>
              </a:pPr>
              <a:t>22</a:t>
            </a:fld>
            <a:endParaRPr lang="en-CA" dirty="0"/>
          </a:p>
        </p:txBody>
      </p:sp>
      <p:grpSp>
        <p:nvGrpSpPr>
          <p:cNvPr id="12" name="Group 11">
            <a:extLst>
              <a:ext uri="{FF2B5EF4-FFF2-40B4-BE49-F238E27FC236}">
                <a16:creationId xmlns:a16="http://schemas.microsoft.com/office/drawing/2014/main" id="{28FC9CB8-2954-D4AE-5FB0-C72D4CDE31B4}"/>
              </a:ext>
            </a:extLst>
          </p:cNvPr>
          <p:cNvGrpSpPr/>
          <p:nvPr/>
        </p:nvGrpSpPr>
        <p:grpSpPr>
          <a:xfrm>
            <a:off x="-360474" y="-590830"/>
            <a:ext cx="1516832" cy="2495538"/>
            <a:chOff x="-343649" y="-831809"/>
            <a:chExt cx="2181603" cy="3644389"/>
          </a:xfrm>
        </p:grpSpPr>
        <p:sp>
          <p:nvSpPr>
            <p:cNvPr id="13" name="Right Triangle 12">
              <a:extLst>
                <a:ext uri="{FF2B5EF4-FFF2-40B4-BE49-F238E27FC236}">
                  <a16:creationId xmlns:a16="http://schemas.microsoft.com/office/drawing/2014/main" id="{6E7A8B30-2F6F-2536-F0C0-280DDB9A7CD2}"/>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4" name="Right Triangle 13">
              <a:extLst>
                <a:ext uri="{FF2B5EF4-FFF2-40B4-BE49-F238E27FC236}">
                  <a16:creationId xmlns:a16="http://schemas.microsoft.com/office/drawing/2014/main" id="{4690AFF3-4538-0A52-2F8B-D1F820FC78A9}"/>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8" name="Right Triangle 17">
              <a:extLst>
                <a:ext uri="{FF2B5EF4-FFF2-40B4-BE49-F238E27FC236}">
                  <a16:creationId xmlns:a16="http://schemas.microsoft.com/office/drawing/2014/main" id="{5861AC46-5C0C-E293-BA0D-5A2AFC224A88}"/>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pic>
        <p:nvPicPr>
          <p:cNvPr id="26" name="Picture 25" descr="A logo of books and a sun&#10;&#10;Description automatically generated with medium confidence">
            <a:extLst>
              <a:ext uri="{FF2B5EF4-FFF2-40B4-BE49-F238E27FC236}">
                <a16:creationId xmlns:a16="http://schemas.microsoft.com/office/drawing/2014/main" id="{2FC58E3A-C22B-A806-F3D7-495699545E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7" name="Picture 26" descr="A logo with mountains and sun&#10;&#10;Description automatically generated">
            <a:extLst>
              <a:ext uri="{FF2B5EF4-FFF2-40B4-BE49-F238E27FC236}">
                <a16:creationId xmlns:a16="http://schemas.microsoft.com/office/drawing/2014/main" id="{531C1652-B6E1-52A3-0B97-D04AC6C698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5" name="TextBox 4">
            <a:extLst>
              <a:ext uri="{FF2B5EF4-FFF2-40B4-BE49-F238E27FC236}">
                <a16:creationId xmlns:a16="http://schemas.microsoft.com/office/drawing/2014/main" id="{F0C70500-C336-A892-C02F-7A681E8A14D2}"/>
              </a:ext>
            </a:extLst>
          </p:cNvPr>
          <p:cNvSpPr txBox="1"/>
          <p:nvPr/>
        </p:nvSpPr>
        <p:spPr>
          <a:xfrm>
            <a:off x="4603475" y="1340573"/>
            <a:ext cx="4428558" cy="2783583"/>
          </a:xfrm>
          <a:prstGeom prst="rect">
            <a:avLst/>
          </a:prstGeom>
          <a:noFill/>
        </p:spPr>
        <p:txBody>
          <a:bodyPr wrap="square" rtlCol="0">
            <a:spAutoFit/>
          </a:bodyPr>
          <a:lstStyle/>
          <a:p>
            <a:pPr lvl="1"/>
            <a:r>
              <a:rPr lang="en-CA" sz="1600" i="1" dirty="0">
                <a:latin typeface="+mj-lt"/>
                <a:cs typeface="Segoe UI Semilight" panose="020B0402040204020203" pitchFamily="34" charset="0"/>
              </a:rPr>
              <a:t>Continuation of previous slide…</a:t>
            </a:r>
          </a:p>
          <a:p>
            <a:pPr marL="685800" lvl="1" indent="-342900">
              <a:buFont typeface="+mj-lt"/>
              <a:buAutoNum type="arabicParenR" startAt="4"/>
            </a:pPr>
            <a:r>
              <a:rPr lang="en-CA" sz="1600" dirty="0">
                <a:latin typeface="+mj-lt"/>
                <a:cs typeface="Segoe UI Semilight" panose="020B0402040204020203" pitchFamily="34" charset="0"/>
              </a:rPr>
              <a:t>Enter your First Nation name and number</a:t>
            </a:r>
          </a:p>
          <a:p>
            <a:pPr marL="685800" lvl="1" indent="-342900">
              <a:buFont typeface="+mj-lt"/>
              <a:buAutoNum type="arabicParenR" startAt="4"/>
            </a:pPr>
            <a:r>
              <a:rPr lang="en-CA" sz="1600" dirty="0">
                <a:latin typeface="+mj-lt"/>
                <a:cs typeface="Segoe UI Semilight" panose="020B0402040204020203" pitchFamily="34" charset="0"/>
              </a:rPr>
              <a:t>Under Fiscal Year, select </a:t>
            </a:r>
            <a:r>
              <a:rPr lang="en-CA" sz="1600" b="1" dirty="0">
                <a:latin typeface="+mj-lt"/>
                <a:cs typeface="Segoe UI Semilight" panose="020B0402040204020203" pitchFamily="34" charset="0"/>
              </a:rPr>
              <a:t>2024-2025</a:t>
            </a:r>
            <a:r>
              <a:rPr lang="en-CA" sz="1600" dirty="0">
                <a:latin typeface="+mj-lt"/>
                <a:cs typeface="Segoe UI Semilight" panose="020B0402040204020203" pitchFamily="34" charset="0"/>
              </a:rPr>
              <a:t>, status: </a:t>
            </a:r>
            <a:r>
              <a:rPr lang="en-CA" sz="1600" b="1" dirty="0">
                <a:latin typeface="+mj-lt"/>
                <a:cs typeface="Segoe UI Semilight" panose="020B0402040204020203" pitchFamily="34" charset="0"/>
              </a:rPr>
              <a:t>Accepted (Final)  </a:t>
            </a:r>
          </a:p>
          <a:p>
            <a:pPr marL="685800" lvl="1" indent="-342900">
              <a:buFont typeface="+mj-lt"/>
              <a:buAutoNum type="arabicParenR" startAt="4"/>
            </a:pPr>
            <a:r>
              <a:rPr lang="en-CA" sz="1600" dirty="0">
                <a:latin typeface="+mj-lt"/>
                <a:cs typeface="Segoe UI Semilight" panose="020B0402040204020203" pitchFamily="34" charset="0"/>
              </a:rPr>
              <a:t>Click on Run Report. Select the report format as an </a:t>
            </a:r>
            <a:r>
              <a:rPr lang="en-CA" sz="1600" b="1" dirty="0">
                <a:latin typeface="+mj-lt"/>
                <a:cs typeface="Segoe UI Semilight" panose="020B0402040204020203" pitchFamily="34" charset="0"/>
              </a:rPr>
              <a:t>Excel</a:t>
            </a:r>
            <a:r>
              <a:rPr lang="en-CA" sz="1600" dirty="0">
                <a:latin typeface="+mj-lt"/>
                <a:cs typeface="Segoe UI Semilight" panose="020B0402040204020203" pitchFamily="34" charset="0"/>
              </a:rPr>
              <a:t> (.xls) or </a:t>
            </a:r>
            <a:r>
              <a:rPr lang="en-CA" sz="1600" b="1" dirty="0">
                <a:latin typeface="+mj-lt"/>
                <a:cs typeface="Segoe UI Semilight" panose="020B0402040204020203" pitchFamily="34" charset="0"/>
              </a:rPr>
              <a:t>PDF</a:t>
            </a:r>
            <a:r>
              <a:rPr lang="en-CA" sz="1600" dirty="0">
                <a:latin typeface="+mj-lt"/>
                <a:cs typeface="Segoe UI Semilight" panose="020B0402040204020203" pitchFamily="34" charset="0"/>
              </a:rPr>
              <a:t> file</a:t>
            </a:r>
          </a:p>
          <a:p>
            <a:pPr lvl="1"/>
            <a:r>
              <a:rPr lang="en-US" sz="1400" b="1" dirty="0">
                <a:solidFill>
                  <a:schemeClr val="dk1"/>
                </a:solidFill>
                <a:latin typeface="+mj-lt"/>
                <a:cs typeface="Arial" panose="020B0604020202020204" pitchFamily="34" charset="0"/>
              </a:rPr>
              <a:t>Important:</a:t>
            </a:r>
            <a:r>
              <a:rPr lang="en-US" sz="1400" dirty="0">
                <a:solidFill>
                  <a:schemeClr val="dk1"/>
                </a:solidFill>
                <a:latin typeface="+mj-lt"/>
                <a:cs typeface="Arial" panose="020B0604020202020204" pitchFamily="34" charset="0"/>
              </a:rPr>
              <a:t> First Nations will need to update this data to ensure it reflects student enrollment in the current school year prior to meeting with school district(s)</a:t>
            </a:r>
            <a:endParaRPr lang="en-CA" sz="1400" dirty="0">
              <a:latin typeface="+mj-lt"/>
              <a:cs typeface="Segoe UI Semilight" panose="020B0402040204020203" pitchFamily="34" charset="0"/>
            </a:endParaRPr>
          </a:p>
        </p:txBody>
      </p:sp>
      <p:pic>
        <p:nvPicPr>
          <p:cNvPr id="6" name="Picture 5">
            <a:extLst>
              <a:ext uri="{FF2B5EF4-FFF2-40B4-BE49-F238E27FC236}">
                <a16:creationId xmlns:a16="http://schemas.microsoft.com/office/drawing/2014/main" id="{2B0DBEC3-AF4B-1B3F-B830-CEBB04EEC98C}"/>
              </a:ext>
            </a:extLst>
          </p:cNvPr>
          <p:cNvPicPr>
            <a:picLocks noChangeAspect="1"/>
          </p:cNvPicPr>
          <p:nvPr/>
        </p:nvPicPr>
        <p:blipFill>
          <a:blip r:embed="rId5"/>
          <a:stretch>
            <a:fillRect/>
          </a:stretch>
        </p:blipFill>
        <p:spPr>
          <a:xfrm>
            <a:off x="345233" y="1471958"/>
            <a:ext cx="4592459" cy="2488503"/>
          </a:xfrm>
          <a:prstGeom prst="rect">
            <a:avLst/>
          </a:prstGeom>
        </p:spPr>
      </p:pic>
      <p:sp>
        <p:nvSpPr>
          <p:cNvPr id="2" name="Rounded Rectangle 28">
            <a:extLst>
              <a:ext uri="{FF2B5EF4-FFF2-40B4-BE49-F238E27FC236}">
                <a16:creationId xmlns:a16="http://schemas.microsoft.com/office/drawing/2014/main" id="{1078ADDB-31B2-DA41-67C5-2D9A31CB25C3}"/>
              </a:ext>
            </a:extLst>
          </p:cNvPr>
          <p:cNvSpPr/>
          <p:nvPr/>
        </p:nvSpPr>
        <p:spPr bwMode="auto">
          <a:xfrm>
            <a:off x="1541303" y="278007"/>
            <a:ext cx="6948659" cy="834534"/>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lvl="0" algn="ctr">
              <a:defRPr/>
            </a:pPr>
            <a:r>
              <a:rPr lang="en-US" sz="2400" b="1" kern="0" dirty="0">
                <a:solidFill>
                  <a:srgbClr val="2F5496"/>
                </a:solidFill>
                <a:latin typeface="Trebuchet MS" panose="020B0603020202020204" pitchFamily="34" charset="0"/>
              </a:rPr>
              <a:t>HOW TO GENERATE EDUCATION INFORMATION SYSTEM REPORT WITH 24/25 STUDENT DATA</a:t>
            </a:r>
            <a:endParaRPr lang="en-US" sz="2400" b="1" kern="0" dirty="0">
              <a:solidFill>
                <a:srgbClr val="2F5496"/>
              </a:solidFill>
              <a:latin typeface="Trebuchet MS" panose="020B0603020202020204" pitchFamily="34" charset="0"/>
              <a:ea typeface="+mn-ea"/>
              <a:cs typeface="+mn-cs"/>
            </a:endParaRPr>
          </a:p>
        </p:txBody>
      </p:sp>
    </p:spTree>
    <p:extLst>
      <p:ext uri="{BB962C8B-B14F-4D97-AF65-F5344CB8AC3E}">
        <p14:creationId xmlns:p14="http://schemas.microsoft.com/office/powerpoint/2010/main" val="892485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E00B6E52-F07A-44C8-B7AE-D6EEC3D50429}" type="slidenum">
              <a:rPr lang="en-CA" smtClean="0"/>
              <a:pPr>
                <a:defRPr/>
              </a:pPr>
              <a:t>23</a:t>
            </a:fld>
            <a:endParaRPr lang="en-CA" dirty="0"/>
          </a:p>
        </p:txBody>
      </p:sp>
      <p:sp>
        <p:nvSpPr>
          <p:cNvPr id="5" name="Rectangle 4"/>
          <p:cNvSpPr/>
          <p:nvPr/>
        </p:nvSpPr>
        <p:spPr>
          <a:xfrm>
            <a:off x="588790" y="1110099"/>
            <a:ext cx="7694904" cy="3792833"/>
          </a:xfrm>
          <a:prstGeom prst="rect">
            <a:avLst/>
          </a:prstGeom>
        </p:spPr>
        <p:txBody>
          <a:bodyPr wrap="square">
            <a:spAutoFit/>
          </a:bodyPr>
          <a:lstStyle/>
          <a:p>
            <a:pPr marL="285750"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During the Joint Verification Process, ensure that enrolled student information </a:t>
            </a:r>
            <a:r>
              <a:rPr lang="en-CA" u="sng" dirty="0">
                <a:latin typeface="Trebuchet MS" panose="020B0603020202020204" pitchFamily="34" charset="0"/>
                <a:cs typeface="Segoe UI Semilight" panose="020B0402040204020203" pitchFamily="34" charset="0"/>
              </a:rPr>
              <a:t>matches</a:t>
            </a:r>
            <a:r>
              <a:rPr lang="en-CA" dirty="0">
                <a:latin typeface="Trebuchet MS" panose="020B0603020202020204" pitchFamily="34" charset="0"/>
                <a:cs typeface="Segoe UI Semilight" panose="020B0402040204020203" pitchFamily="34" charset="0"/>
              </a:rPr>
              <a:t> between the Nominal Roll and 1701:</a:t>
            </a:r>
          </a:p>
          <a:p>
            <a:pPr marL="1200150" lvl="2"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Legal and usual names</a:t>
            </a:r>
          </a:p>
          <a:p>
            <a:pPr marL="1200150" lvl="2"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DOB</a:t>
            </a:r>
          </a:p>
          <a:p>
            <a:pPr marL="1200150" lvl="2"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FTE values/count</a:t>
            </a:r>
          </a:p>
          <a:p>
            <a:pPr marL="1200150" lvl="2"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School/district </a:t>
            </a:r>
          </a:p>
          <a:p>
            <a:pPr lvl="2"/>
            <a:r>
              <a:rPr lang="en-CA" i="1" dirty="0">
                <a:latin typeface="Trebuchet MS" panose="020B0603020202020204" pitchFamily="34" charset="0"/>
                <a:cs typeface="Segoe UI Semilight" panose="020B0402040204020203" pitchFamily="34" charset="0"/>
              </a:rPr>
              <a:t>If values do not match, funding may be impacted</a:t>
            </a:r>
          </a:p>
          <a:p>
            <a:pPr marL="285750" lvl="2"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Once confirmed that data matches, both parties will sign the Joint Verification Form indicating agreement</a:t>
            </a:r>
          </a:p>
          <a:p>
            <a:pPr marL="285750" lvl="2" indent="-285750">
              <a:buFont typeface="Arial" panose="020B0604020202020204" pitchFamily="34" charset="0"/>
              <a:buChar char="•"/>
            </a:pPr>
            <a:r>
              <a:rPr lang="en-CA" dirty="0">
                <a:latin typeface="Trebuchet MS" panose="020B0603020202020204" pitchFamily="34" charset="0"/>
                <a:cs typeface="Segoe UI Semilight" panose="020B0402040204020203" pitchFamily="34" charset="0"/>
              </a:rPr>
              <a:t>The First Nation will attach the signed Joint Verification Process form to the Nominal Roll report when submitting to ISC on October 15</a:t>
            </a:r>
          </a:p>
          <a:p>
            <a:pPr lvl="2"/>
            <a:endParaRPr lang="en-CA" sz="1000" dirty="0">
              <a:latin typeface="Trebuchet MS" panose="020B0603020202020204" pitchFamily="34" charset="0"/>
              <a:cs typeface="Segoe UI Semilight" panose="020B0402040204020203" pitchFamily="34" charset="0"/>
            </a:endParaRPr>
          </a:p>
        </p:txBody>
      </p:sp>
      <p:grpSp>
        <p:nvGrpSpPr>
          <p:cNvPr id="10" name="Group 9">
            <a:extLst>
              <a:ext uri="{FF2B5EF4-FFF2-40B4-BE49-F238E27FC236}">
                <a16:creationId xmlns:a16="http://schemas.microsoft.com/office/drawing/2014/main" id="{6367027E-F0C6-70B4-74FB-F660FC4C6AD2}"/>
              </a:ext>
            </a:extLst>
          </p:cNvPr>
          <p:cNvGrpSpPr/>
          <p:nvPr/>
        </p:nvGrpSpPr>
        <p:grpSpPr>
          <a:xfrm>
            <a:off x="-360474" y="-590830"/>
            <a:ext cx="1516832" cy="2495538"/>
            <a:chOff x="-343649" y="-831809"/>
            <a:chExt cx="2181603" cy="3644389"/>
          </a:xfrm>
        </p:grpSpPr>
        <p:sp>
          <p:nvSpPr>
            <p:cNvPr id="12" name="Right Triangle 11">
              <a:extLst>
                <a:ext uri="{FF2B5EF4-FFF2-40B4-BE49-F238E27FC236}">
                  <a16:creationId xmlns:a16="http://schemas.microsoft.com/office/drawing/2014/main" id="{DD79EB6B-38CB-EE04-42D5-DE4B6E7FD32A}"/>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3" name="Right Triangle 12">
              <a:extLst>
                <a:ext uri="{FF2B5EF4-FFF2-40B4-BE49-F238E27FC236}">
                  <a16:creationId xmlns:a16="http://schemas.microsoft.com/office/drawing/2014/main" id="{4F051092-AD91-CF67-2BCC-5FFFA6199208}"/>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0" name="Right Triangle 19">
              <a:extLst>
                <a:ext uri="{FF2B5EF4-FFF2-40B4-BE49-F238E27FC236}">
                  <a16:creationId xmlns:a16="http://schemas.microsoft.com/office/drawing/2014/main" id="{1C19A186-0AC3-5709-8344-8AB3C45CF75E}"/>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21" name="Group 20">
            <a:extLst>
              <a:ext uri="{FF2B5EF4-FFF2-40B4-BE49-F238E27FC236}">
                <a16:creationId xmlns:a16="http://schemas.microsoft.com/office/drawing/2014/main" id="{7C5E26ED-A0A4-6D42-CCF9-20757A15F60F}"/>
              </a:ext>
            </a:extLst>
          </p:cNvPr>
          <p:cNvGrpSpPr/>
          <p:nvPr/>
        </p:nvGrpSpPr>
        <p:grpSpPr>
          <a:xfrm>
            <a:off x="7558088" y="3048776"/>
            <a:ext cx="1807338" cy="2574384"/>
            <a:chOff x="7130114" y="2254720"/>
            <a:chExt cx="2299605" cy="3275572"/>
          </a:xfrm>
        </p:grpSpPr>
        <p:sp>
          <p:nvSpPr>
            <p:cNvPr id="22" name="Right Triangle 21">
              <a:extLst>
                <a:ext uri="{FF2B5EF4-FFF2-40B4-BE49-F238E27FC236}">
                  <a16:creationId xmlns:a16="http://schemas.microsoft.com/office/drawing/2014/main" id="{BF44C755-CD03-F57B-2B67-3B322A590281}"/>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3" name="Right Triangle 22">
              <a:extLst>
                <a:ext uri="{FF2B5EF4-FFF2-40B4-BE49-F238E27FC236}">
                  <a16:creationId xmlns:a16="http://schemas.microsoft.com/office/drawing/2014/main" id="{F8D7E2AD-6636-25A4-6FC6-9F0C14CA92CF}"/>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4" name="Right Triangle 23">
              <a:extLst>
                <a:ext uri="{FF2B5EF4-FFF2-40B4-BE49-F238E27FC236}">
                  <a16:creationId xmlns:a16="http://schemas.microsoft.com/office/drawing/2014/main" id="{08C4C97D-0519-0325-B61E-CB0CD0D3D55C}"/>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26" name="Rounded Rectangle 28">
            <a:extLst>
              <a:ext uri="{FF2B5EF4-FFF2-40B4-BE49-F238E27FC236}">
                <a16:creationId xmlns:a16="http://schemas.microsoft.com/office/drawing/2014/main" id="{C18098AC-898B-FCBD-E01B-A08C4A9F60CD}"/>
              </a:ext>
            </a:extLst>
          </p:cNvPr>
          <p:cNvSpPr/>
          <p:nvPr/>
        </p:nvSpPr>
        <p:spPr bwMode="auto">
          <a:xfrm>
            <a:off x="1371600" y="203198"/>
            <a:ext cx="6400800" cy="731520"/>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r>
              <a:rPr lang="en-US" sz="2800" b="1" kern="0" dirty="0">
                <a:solidFill>
                  <a:srgbClr val="2F5496"/>
                </a:solidFill>
                <a:latin typeface="Trebuchet MS" panose="020B0603020202020204" pitchFamily="34" charset="0"/>
              </a:rPr>
              <a:t>COMPARING STUDENT DATA</a:t>
            </a:r>
          </a:p>
        </p:txBody>
      </p:sp>
      <p:pic>
        <p:nvPicPr>
          <p:cNvPr id="27" name="Picture 26" descr="A logo of books and a sun&#10;&#10;Description automatically generated with medium confidence">
            <a:extLst>
              <a:ext uri="{FF2B5EF4-FFF2-40B4-BE49-F238E27FC236}">
                <a16:creationId xmlns:a16="http://schemas.microsoft.com/office/drawing/2014/main" id="{4ECFC2DB-6F74-FDA0-CF89-DB0004F63C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8" name="Picture 27" descr="A logo with mountains and sun&#10;&#10;Description automatically generated">
            <a:extLst>
              <a:ext uri="{FF2B5EF4-FFF2-40B4-BE49-F238E27FC236}">
                <a16:creationId xmlns:a16="http://schemas.microsoft.com/office/drawing/2014/main" id="{27AA9551-8583-2681-8E36-22D04DF9881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4285822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wipe(down)">
                                      <p:cBhvr>
                                        <p:cTn id="7" dur="500"/>
                                        <p:tgtEl>
                                          <p:spTgt spid="5">
                                            <p:txEl>
                                              <p:pRg st="6" end="6"/>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5">
                                            <p:txEl>
                                              <p:pRg st="7" end="7"/>
                                            </p:txEl>
                                          </p:spTgt>
                                        </p:tgtEl>
                                        <p:attrNameLst>
                                          <p:attrName>style.visibility</p:attrName>
                                        </p:attrNameLst>
                                      </p:cBhvr>
                                      <p:to>
                                        <p:strVal val="visible"/>
                                      </p:to>
                                    </p:set>
                                    <p:animEffect transition="in" filter="wipe(down)">
                                      <p:cBhvr>
                                        <p:cTn id="10"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CD683B2-B1C2-508E-BD6E-6A76A7472265}"/>
              </a:ext>
            </a:extLst>
          </p:cNvPr>
          <p:cNvGrpSpPr/>
          <p:nvPr/>
        </p:nvGrpSpPr>
        <p:grpSpPr>
          <a:xfrm>
            <a:off x="4419600" y="1456083"/>
            <a:ext cx="4191000" cy="3135260"/>
            <a:chOff x="4419600" y="1456083"/>
            <a:chExt cx="4191000" cy="3135260"/>
          </a:xfrm>
        </p:grpSpPr>
        <p:grpSp>
          <p:nvGrpSpPr>
            <p:cNvPr id="5" name="Group 4">
              <a:extLst>
                <a:ext uri="{FF2B5EF4-FFF2-40B4-BE49-F238E27FC236}">
                  <a16:creationId xmlns:a16="http://schemas.microsoft.com/office/drawing/2014/main" id="{EFA66090-9951-8D1E-BF69-4E1F6EBDAC0F}"/>
                </a:ext>
              </a:extLst>
            </p:cNvPr>
            <p:cNvGrpSpPr/>
            <p:nvPr/>
          </p:nvGrpSpPr>
          <p:grpSpPr>
            <a:xfrm>
              <a:off x="4419600" y="1456083"/>
              <a:ext cx="4191000" cy="3135259"/>
              <a:chOff x="4419600" y="1456083"/>
              <a:chExt cx="4191000" cy="3135259"/>
            </a:xfrm>
          </p:grpSpPr>
          <p:pic>
            <p:nvPicPr>
              <p:cNvPr id="14" name="Picture 13">
                <a:extLst>
                  <a:ext uri="{FF2B5EF4-FFF2-40B4-BE49-F238E27FC236}">
                    <a16:creationId xmlns:a16="http://schemas.microsoft.com/office/drawing/2014/main" id="{3E5642FC-A1A1-0D01-8F46-3520D08BCE3D}"/>
                  </a:ext>
                </a:extLst>
              </p:cNvPr>
              <p:cNvPicPr>
                <a:picLocks noChangeAspect="1"/>
              </p:cNvPicPr>
              <p:nvPr/>
            </p:nvPicPr>
            <p:blipFill rotWithShape="1">
              <a:blip r:embed="rId3"/>
              <a:srcRect l="19682" t="17511" r="48521" b="77020"/>
              <a:stretch/>
            </p:blipFill>
            <p:spPr>
              <a:xfrm>
                <a:off x="4703401" y="1456083"/>
                <a:ext cx="3646351" cy="244125"/>
              </a:xfrm>
              <a:prstGeom prst="rect">
                <a:avLst/>
              </a:prstGeom>
            </p:spPr>
          </p:pic>
          <p:pic>
            <p:nvPicPr>
              <p:cNvPr id="19" name="Picture 18">
                <a:extLst>
                  <a:ext uri="{FF2B5EF4-FFF2-40B4-BE49-F238E27FC236}">
                    <a16:creationId xmlns:a16="http://schemas.microsoft.com/office/drawing/2014/main" id="{111F2C93-1783-2CBC-AC7C-8A33C27A6399}"/>
                  </a:ext>
                </a:extLst>
              </p:cNvPr>
              <p:cNvPicPr>
                <a:picLocks noChangeAspect="1"/>
              </p:cNvPicPr>
              <p:nvPr/>
            </p:nvPicPr>
            <p:blipFill rotWithShape="1">
              <a:blip r:embed="rId3"/>
              <a:srcRect l="48272" t="22980" r="11379" b="3183"/>
              <a:stretch/>
            </p:blipFill>
            <p:spPr>
              <a:xfrm>
                <a:off x="4571999" y="1714993"/>
                <a:ext cx="4038601" cy="2876349"/>
              </a:xfrm>
              <a:prstGeom prst="rect">
                <a:avLst/>
              </a:prstGeom>
            </p:spPr>
          </p:pic>
          <p:pic>
            <p:nvPicPr>
              <p:cNvPr id="20" name="Picture 19">
                <a:extLst>
                  <a:ext uri="{FF2B5EF4-FFF2-40B4-BE49-F238E27FC236}">
                    <a16:creationId xmlns:a16="http://schemas.microsoft.com/office/drawing/2014/main" id="{52A4ADC8-4AB1-3198-DABD-FD17FFBB3935}"/>
                  </a:ext>
                </a:extLst>
              </p:cNvPr>
              <p:cNvPicPr>
                <a:picLocks noChangeAspect="1"/>
              </p:cNvPicPr>
              <p:nvPr/>
            </p:nvPicPr>
            <p:blipFill rotWithShape="1">
              <a:blip r:embed="rId3"/>
              <a:srcRect l="24868" t="80832" r="55973" b="11058"/>
              <a:stretch/>
            </p:blipFill>
            <p:spPr>
              <a:xfrm>
                <a:off x="4419600" y="4007756"/>
                <a:ext cx="1921632" cy="316593"/>
              </a:xfrm>
              <a:prstGeom prst="rect">
                <a:avLst/>
              </a:prstGeom>
            </p:spPr>
          </p:pic>
        </p:grpSp>
        <p:pic>
          <p:nvPicPr>
            <p:cNvPr id="21" name="Picture 20">
              <a:extLst>
                <a:ext uri="{FF2B5EF4-FFF2-40B4-BE49-F238E27FC236}">
                  <a16:creationId xmlns:a16="http://schemas.microsoft.com/office/drawing/2014/main" id="{D4D7545D-CE11-CF6E-4063-7AAC47356C45}"/>
                </a:ext>
              </a:extLst>
            </p:cNvPr>
            <p:cNvPicPr>
              <a:picLocks noChangeAspect="1"/>
            </p:cNvPicPr>
            <p:nvPr/>
          </p:nvPicPr>
          <p:blipFill rotWithShape="1">
            <a:blip r:embed="rId3"/>
            <a:srcRect l="25933" t="91347" r="52811" b="3183"/>
            <a:stretch/>
          </p:blipFill>
          <p:spPr>
            <a:xfrm>
              <a:off x="4572000" y="4398896"/>
              <a:ext cx="1921633" cy="192447"/>
            </a:xfrm>
            <a:prstGeom prst="rect">
              <a:avLst/>
            </a:prstGeom>
          </p:spPr>
        </p:pic>
      </p:grpSp>
      <p:sp>
        <p:nvSpPr>
          <p:cNvPr id="28" name="TextBox 27">
            <a:extLst>
              <a:ext uri="{FF2B5EF4-FFF2-40B4-BE49-F238E27FC236}">
                <a16:creationId xmlns:a16="http://schemas.microsoft.com/office/drawing/2014/main" id="{3C384E82-FDE2-50B8-F616-B2650DDEF13E}"/>
              </a:ext>
            </a:extLst>
          </p:cNvPr>
          <p:cNvSpPr txBox="1">
            <a:spLocks/>
          </p:cNvSpPr>
          <p:nvPr/>
        </p:nvSpPr>
        <p:spPr>
          <a:xfrm>
            <a:off x="4291313" y="1468927"/>
            <a:ext cx="4428000" cy="3168000"/>
          </a:xfrm>
          <a:prstGeom prst="rect">
            <a:avLst/>
          </a:prstGeom>
          <a:solidFill>
            <a:schemeClr val="bg1"/>
          </a:solidFill>
          <a:ln>
            <a:noFill/>
          </a:ln>
        </p:spPr>
        <p:txBody>
          <a:bodyPr wrap="square" lIns="0" rIns="0" rtlCol="0">
            <a:spAutoFit/>
          </a:bodyPr>
          <a:lstStyle/>
          <a:p>
            <a:pPr marL="0" marR="0">
              <a:lnSpc>
                <a:spcPct val="150000"/>
              </a:lnSpc>
              <a:spcBef>
                <a:spcPts val="0"/>
              </a:spcBef>
              <a:spcAft>
                <a:spcPts val="0"/>
              </a:spcAft>
            </a:pPr>
            <a:endParaRPr lang="en-CA" sz="1200"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endParaRPr>
          </a:p>
        </p:txBody>
      </p:sp>
      <p:sp>
        <p:nvSpPr>
          <p:cNvPr id="29" name="TextBox 28">
            <a:extLst>
              <a:ext uri="{FF2B5EF4-FFF2-40B4-BE49-F238E27FC236}">
                <a16:creationId xmlns:a16="http://schemas.microsoft.com/office/drawing/2014/main" id="{230F942B-7A6D-A7DE-38A9-262DF379E61A}"/>
              </a:ext>
            </a:extLst>
          </p:cNvPr>
          <p:cNvSpPr txBox="1"/>
          <p:nvPr/>
        </p:nvSpPr>
        <p:spPr>
          <a:xfrm>
            <a:off x="4132800" y="1778400"/>
            <a:ext cx="4898150" cy="1960921"/>
          </a:xfrm>
          <a:prstGeom prst="rect">
            <a:avLst/>
          </a:prstGeom>
          <a:solidFill>
            <a:schemeClr val="tx2">
              <a:lumMod val="20000"/>
              <a:lumOff val="80000"/>
            </a:schemeClr>
          </a:solidFill>
        </p:spPr>
        <p:txBody>
          <a:bodyPr wrap="square" lIns="91440" rIns="0" rtlCol="0">
            <a:spAutoFit/>
          </a:bodyPr>
          <a:lstStyle/>
          <a:p>
            <a:pPr marL="0" marR="0">
              <a:lnSpc>
                <a:spcPct val="150000"/>
              </a:lnSpc>
              <a:spcBef>
                <a:spcPts val="0"/>
              </a:spcBef>
              <a:spcAft>
                <a:spcPts val="0"/>
              </a:spcAft>
            </a:pPr>
            <a:r>
              <a:rPr lang="en-US" u="sng" kern="100" dirty="0">
                <a:effectLst/>
                <a:latin typeface="Courier New" panose="02070309020205020404" pitchFamily="49" charset="0"/>
                <a:ea typeface="Calibri" panose="020F0502020204030204" pitchFamily="34" charset="0"/>
                <a:cs typeface="Courier New" panose="02070309020205020404" pitchFamily="49" charset="0"/>
              </a:rPr>
              <a:t>STUDENT PEN and NAME 	FTE     </a:t>
            </a:r>
            <a:endParaRPr lang="en-CA" u="sng"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endParaRPr>
          </a:p>
          <a:p>
            <a:pPr marL="0" marR="0">
              <a:lnSpc>
                <a:spcPct val="107000"/>
              </a:lnSpc>
              <a:spcBef>
                <a:spcPts val="0"/>
              </a:spcBef>
              <a:spcAft>
                <a:spcPts val="800"/>
              </a:spcAft>
            </a:pPr>
            <a:r>
              <a:rPr lang="en-US" kern="100" dirty="0">
                <a:effectLst/>
                <a:latin typeface="Courier New" panose="02070309020205020404" pitchFamily="49" charset="0"/>
                <a:ea typeface="Calibri" panose="020F0502020204030204" pitchFamily="34" charset="0"/>
                <a:cs typeface="Courier New" panose="02070309020205020404" pitchFamily="49" charset="0"/>
              </a:rPr>
              <a:t>123 456 789 Mouse, Mickey    1.3750</a:t>
            </a:r>
          </a:p>
          <a:p>
            <a:pPr marL="0" marR="0">
              <a:lnSpc>
                <a:spcPct val="107000"/>
              </a:lnSpc>
              <a:spcBef>
                <a:spcPts val="0"/>
              </a:spcBef>
              <a:spcAft>
                <a:spcPts val="800"/>
              </a:spcAft>
            </a:pPr>
            <a:r>
              <a:rPr lang="en-US" kern="100" dirty="0">
                <a:effectLst/>
                <a:latin typeface="Courier New" panose="02070309020205020404" pitchFamily="49" charset="0"/>
                <a:ea typeface="Calibri" panose="020F0502020204030204" pitchFamily="34" charset="0"/>
                <a:cs typeface="Courier New" panose="02070309020205020404" pitchFamily="49" charset="0"/>
              </a:rPr>
              <a:t>456 123 789 Duck, Donald     1.0000</a:t>
            </a:r>
            <a:endParaRPr lang="en-CA" kern="100" dirty="0">
              <a:effectLst/>
              <a:latin typeface="Courier New" panose="02070309020205020404" pitchFamily="49" charset="0"/>
              <a:ea typeface="Calibri" panose="020F0502020204030204" pitchFamily="34" charset="0"/>
              <a:cs typeface="Courier New" panose="02070309020205020404" pitchFamily="49" charset="0"/>
            </a:endParaRPr>
          </a:p>
          <a:p>
            <a:pPr marL="0" marR="0">
              <a:lnSpc>
                <a:spcPct val="107000"/>
              </a:lnSpc>
              <a:spcBef>
                <a:spcPts val="0"/>
              </a:spcBef>
              <a:spcAft>
                <a:spcPts val="800"/>
              </a:spcAft>
            </a:pPr>
            <a:r>
              <a:rPr lang="en-US" kern="100" dirty="0">
                <a:effectLst/>
                <a:latin typeface="Courier New" panose="02070309020205020404" pitchFamily="49" charset="0"/>
                <a:ea typeface="Calibri" panose="020F0502020204030204" pitchFamily="34" charset="0"/>
                <a:cs typeface="Courier New" panose="02070309020205020404" pitchFamily="49" charset="0"/>
              </a:rPr>
              <a:t>444 555 666 Poppins, Marry	  0.8750</a:t>
            </a:r>
            <a:endParaRPr lang="en-CA" kern="100" dirty="0">
              <a:effectLst/>
              <a:latin typeface="Courier New" panose="02070309020205020404" pitchFamily="49" charset="0"/>
              <a:ea typeface="Calibri" panose="020F0502020204030204" pitchFamily="34" charset="0"/>
              <a:cs typeface="Courier New" panose="02070309020205020404" pitchFamily="49" charset="0"/>
            </a:endParaRPr>
          </a:p>
          <a:p>
            <a:r>
              <a:rPr lang="en-US" dirty="0">
                <a:effectLst/>
                <a:latin typeface="Courier New" panose="02070309020205020404" pitchFamily="49" charset="0"/>
                <a:ea typeface="Calibri" panose="020F0502020204030204" pitchFamily="34" charset="0"/>
                <a:cs typeface="Courier New" panose="02070309020205020404" pitchFamily="49" charset="0"/>
              </a:rPr>
              <a:t>454 565 656 Coyote, Wile E.  1.0000</a:t>
            </a:r>
            <a:endParaRPr lang="en-CA" sz="1600" dirty="0">
              <a:latin typeface="Courier New" panose="02070309020205020404" pitchFamily="49" charset="0"/>
              <a:cs typeface="Courier New" panose="02070309020205020404" pitchFamily="49" charset="0"/>
            </a:endParaRPr>
          </a:p>
        </p:txBody>
      </p:sp>
      <p:sp>
        <p:nvSpPr>
          <p:cNvPr id="22" name="TextBox 21">
            <a:extLst>
              <a:ext uri="{FF2B5EF4-FFF2-40B4-BE49-F238E27FC236}">
                <a16:creationId xmlns:a16="http://schemas.microsoft.com/office/drawing/2014/main" id="{BE1C8704-B0B2-515A-2E14-435D1D81069F}"/>
              </a:ext>
            </a:extLst>
          </p:cNvPr>
          <p:cNvSpPr txBox="1"/>
          <p:nvPr/>
        </p:nvSpPr>
        <p:spPr>
          <a:xfrm>
            <a:off x="744491" y="3766909"/>
            <a:ext cx="3640001" cy="1045158"/>
          </a:xfrm>
          <a:prstGeom prst="rect">
            <a:avLst/>
          </a:prstGeom>
          <a:noFill/>
        </p:spPr>
        <p:txBody>
          <a:bodyPr wrap="square">
            <a:spAutoFit/>
          </a:bodyPr>
          <a:lstStyle/>
          <a:p>
            <a:pPr marL="342900" indent="-342900">
              <a:buFont typeface="+mj-lt"/>
              <a:buAutoNum type="arabicPeriod"/>
            </a:pPr>
            <a:r>
              <a:rPr lang="en-CA" dirty="0">
                <a:latin typeface="Trebuchet MS" panose="020B0603020202020204" pitchFamily="34" charset="0"/>
                <a:ea typeface="Times New Roman" panose="02020603050405020304" pitchFamily="18" charset="0"/>
                <a:cs typeface="Segoe UI Semilight" panose="020B0402040204020203" pitchFamily="34" charset="0"/>
              </a:rPr>
              <a:t>Do </a:t>
            </a:r>
            <a:r>
              <a:rPr lang="en-CA" b="1" dirty="0">
                <a:latin typeface="Trebuchet MS" panose="020B0603020202020204" pitchFamily="34" charset="0"/>
                <a:ea typeface="Times New Roman" panose="02020603050405020304" pitchFamily="18" charset="0"/>
                <a:cs typeface="Segoe UI Semilight" panose="020B0402040204020203" pitchFamily="34" charset="0"/>
              </a:rPr>
              <a:t>student names </a:t>
            </a:r>
            <a:r>
              <a:rPr lang="en-CA" dirty="0">
                <a:latin typeface="Trebuchet MS" panose="020B0603020202020204" pitchFamily="34" charset="0"/>
                <a:ea typeface="Times New Roman" panose="02020603050405020304" pitchFamily="18" charset="0"/>
                <a:cs typeface="Segoe UI Semilight" panose="020B0402040204020203" pitchFamily="34" charset="0"/>
              </a:rPr>
              <a:t>match?</a:t>
            </a:r>
          </a:p>
          <a:p>
            <a:pPr marL="342900" indent="-342900">
              <a:buFont typeface="+mj-lt"/>
              <a:buAutoNum type="arabicPeriod"/>
            </a:pPr>
            <a:r>
              <a:rPr lang="en-CA" dirty="0">
                <a:latin typeface="Trebuchet MS" panose="020B0603020202020204" pitchFamily="34" charset="0"/>
                <a:ea typeface="Times New Roman" panose="02020603050405020304" pitchFamily="18" charset="0"/>
                <a:cs typeface="Segoe UI Semilight" panose="020B0402040204020203" pitchFamily="34" charset="0"/>
              </a:rPr>
              <a:t>Do </a:t>
            </a:r>
            <a:r>
              <a:rPr lang="en-CA" b="1" dirty="0">
                <a:latin typeface="Trebuchet MS" panose="020B0603020202020204" pitchFamily="34" charset="0"/>
                <a:ea typeface="Times New Roman" panose="02020603050405020304" pitchFamily="18" charset="0"/>
                <a:cs typeface="Segoe UI Semilight" panose="020B0402040204020203" pitchFamily="34" charset="0"/>
              </a:rPr>
              <a:t>FTE</a:t>
            </a:r>
            <a:r>
              <a:rPr lang="en-CA" dirty="0">
                <a:latin typeface="Trebuchet MS" panose="020B0603020202020204" pitchFamily="34" charset="0"/>
                <a:ea typeface="Times New Roman" panose="02020603050405020304" pitchFamily="18" charset="0"/>
                <a:cs typeface="Segoe UI Semilight" panose="020B0402040204020203" pitchFamily="34" charset="0"/>
              </a:rPr>
              <a:t> values match?</a:t>
            </a:r>
          </a:p>
          <a:p>
            <a:pPr marL="342900" indent="-342900">
              <a:buFont typeface="+mj-lt"/>
              <a:buAutoNum type="arabicPeriod"/>
            </a:pPr>
            <a:endParaRPr lang="en-CA" dirty="0">
              <a:latin typeface="Trebuchet MS" panose="020B0603020202020204" pitchFamily="34" charset="0"/>
              <a:cs typeface="Segoe UI Semilight" panose="020B0402040204020203" pitchFamily="34" charset="0"/>
            </a:endParaRPr>
          </a:p>
        </p:txBody>
      </p:sp>
      <p:pic>
        <p:nvPicPr>
          <p:cNvPr id="23" name="Picture 22" descr="Sunshine Logo.jpg">
            <a:extLst>
              <a:ext uri="{FF2B5EF4-FFF2-40B4-BE49-F238E27FC236}">
                <a16:creationId xmlns:a16="http://schemas.microsoft.com/office/drawing/2014/main" id="{F0E39838-4D27-9B98-34D0-BCFCB9EB661E}"/>
              </a:ext>
            </a:extLst>
          </p:cNvPr>
          <p:cNvPicPr/>
          <p:nvPr/>
        </p:nvPicPr>
        <p:blipFill>
          <a:blip r:embed="rId4">
            <a:lum bright="1000" contrast="1000"/>
          </a:blip>
          <a:srcRect l="16760" t="16568" r="14525" b="14201"/>
          <a:stretch>
            <a:fillRect/>
          </a:stretch>
        </p:blipFill>
        <p:spPr>
          <a:xfrm>
            <a:off x="6377518" y="997175"/>
            <a:ext cx="468315" cy="446510"/>
          </a:xfrm>
          <a:prstGeom prst="rect">
            <a:avLst/>
          </a:prstGeom>
        </p:spPr>
      </p:pic>
      <p:pic>
        <p:nvPicPr>
          <p:cNvPr id="24" name="Picture 23">
            <a:extLst>
              <a:ext uri="{FF2B5EF4-FFF2-40B4-BE49-F238E27FC236}">
                <a16:creationId xmlns:a16="http://schemas.microsoft.com/office/drawing/2014/main" id="{A8D1F855-A13A-886E-1811-A25CCFFE3E36}"/>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1934137" y="1048578"/>
            <a:ext cx="811777" cy="269346"/>
          </a:xfrm>
          <a:prstGeom prst="rect">
            <a:avLst/>
          </a:prstGeom>
        </p:spPr>
      </p:pic>
      <p:sp>
        <p:nvSpPr>
          <p:cNvPr id="2" name="Slide Number Placeholder 1">
            <a:extLst>
              <a:ext uri="{FF2B5EF4-FFF2-40B4-BE49-F238E27FC236}">
                <a16:creationId xmlns:a16="http://schemas.microsoft.com/office/drawing/2014/main" id="{45555373-D79F-4DE4-6A21-2963E7B229E1}"/>
              </a:ext>
            </a:extLst>
          </p:cNvPr>
          <p:cNvSpPr>
            <a:spLocks noGrp="1"/>
          </p:cNvSpPr>
          <p:nvPr>
            <p:ph type="sldNum" sz="quarter" idx="4"/>
          </p:nvPr>
        </p:nvSpPr>
        <p:spPr/>
        <p:txBody>
          <a:bodyPr/>
          <a:lstStyle/>
          <a:p>
            <a:pPr>
              <a:defRPr/>
            </a:pPr>
            <a:fld id="{E00B6E52-F07A-44C8-B7AE-D6EEC3D50429}" type="slidenum">
              <a:rPr lang="en-CA" smtClean="0"/>
              <a:pPr>
                <a:defRPr/>
              </a:pPr>
              <a:t>24</a:t>
            </a:fld>
            <a:endParaRPr lang="en-CA" dirty="0"/>
          </a:p>
        </p:txBody>
      </p:sp>
      <p:grpSp>
        <p:nvGrpSpPr>
          <p:cNvPr id="4" name="Group 3">
            <a:extLst>
              <a:ext uri="{FF2B5EF4-FFF2-40B4-BE49-F238E27FC236}">
                <a16:creationId xmlns:a16="http://schemas.microsoft.com/office/drawing/2014/main" id="{8F6723A6-9D58-B53E-0C08-A7F55B503DFA}"/>
              </a:ext>
            </a:extLst>
          </p:cNvPr>
          <p:cNvGrpSpPr/>
          <p:nvPr/>
        </p:nvGrpSpPr>
        <p:grpSpPr>
          <a:xfrm>
            <a:off x="-407699" y="-533388"/>
            <a:ext cx="1516832" cy="2495538"/>
            <a:chOff x="-343649" y="-831809"/>
            <a:chExt cx="2181603" cy="3644389"/>
          </a:xfrm>
        </p:grpSpPr>
        <p:sp>
          <p:nvSpPr>
            <p:cNvPr id="7" name="Right Triangle 6">
              <a:extLst>
                <a:ext uri="{FF2B5EF4-FFF2-40B4-BE49-F238E27FC236}">
                  <a16:creationId xmlns:a16="http://schemas.microsoft.com/office/drawing/2014/main" id="{C1CDD7A5-BE06-C87A-B22B-B342ED3E7EDD}"/>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2" name="Right Triangle 11">
              <a:extLst>
                <a:ext uri="{FF2B5EF4-FFF2-40B4-BE49-F238E27FC236}">
                  <a16:creationId xmlns:a16="http://schemas.microsoft.com/office/drawing/2014/main" id="{396BEF47-1D92-238F-4B09-3D5CD8D4B21D}"/>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3" name="Right Triangle 12">
              <a:extLst>
                <a:ext uri="{FF2B5EF4-FFF2-40B4-BE49-F238E27FC236}">
                  <a16:creationId xmlns:a16="http://schemas.microsoft.com/office/drawing/2014/main" id="{5AB9C5E6-BBEA-7727-B015-391EDDC3EB61}"/>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sp>
        <p:nvSpPr>
          <p:cNvPr id="169" name="TextBox 168">
            <a:extLst>
              <a:ext uri="{FF2B5EF4-FFF2-40B4-BE49-F238E27FC236}">
                <a16:creationId xmlns:a16="http://schemas.microsoft.com/office/drawing/2014/main" id="{0083DE22-05AE-5EF1-2A85-B1344EF81EF0}"/>
              </a:ext>
            </a:extLst>
          </p:cNvPr>
          <p:cNvSpPr txBox="1"/>
          <p:nvPr/>
        </p:nvSpPr>
        <p:spPr>
          <a:xfrm>
            <a:off x="4132800" y="2188800"/>
            <a:ext cx="4898150" cy="383888"/>
          </a:xfrm>
          <a:prstGeom prst="rect">
            <a:avLst/>
          </a:prstGeom>
          <a:solidFill>
            <a:srgbClr val="FFFF00"/>
          </a:solidFill>
        </p:spPr>
        <p:txBody>
          <a:bodyPr wrap="square" lIns="91440" rIns="0" rtlCol="0">
            <a:spAutoFit/>
          </a:bodyPr>
          <a:lstStyle/>
          <a:p>
            <a:pPr marL="0" marR="0">
              <a:lnSpc>
                <a:spcPct val="107000"/>
              </a:lnSpc>
              <a:spcBef>
                <a:spcPts val="0"/>
              </a:spcBef>
              <a:spcAft>
                <a:spcPts val="800"/>
              </a:spcAft>
            </a:pPr>
            <a:r>
              <a:rPr lang="en-US" b="1" kern="100" dirty="0">
                <a:effectLst/>
                <a:latin typeface="Courier New" panose="02070309020205020404" pitchFamily="49" charset="0"/>
                <a:ea typeface="Calibri" panose="020F0502020204030204" pitchFamily="34" charset="0"/>
                <a:cs typeface="Courier New" panose="02070309020205020404" pitchFamily="49" charset="0"/>
              </a:rPr>
              <a:t>123 456 789 Mouse, Mickey    1.3750</a:t>
            </a:r>
          </a:p>
        </p:txBody>
      </p:sp>
      <p:sp>
        <p:nvSpPr>
          <p:cNvPr id="170" name="TextBox 169">
            <a:extLst>
              <a:ext uri="{FF2B5EF4-FFF2-40B4-BE49-F238E27FC236}">
                <a16:creationId xmlns:a16="http://schemas.microsoft.com/office/drawing/2014/main" id="{1A05974B-2508-A1ED-931A-3B26CB2340E4}"/>
              </a:ext>
            </a:extLst>
          </p:cNvPr>
          <p:cNvSpPr txBox="1"/>
          <p:nvPr/>
        </p:nvSpPr>
        <p:spPr>
          <a:xfrm>
            <a:off x="4132800" y="2584800"/>
            <a:ext cx="4898150" cy="383888"/>
          </a:xfrm>
          <a:prstGeom prst="rect">
            <a:avLst/>
          </a:prstGeom>
          <a:solidFill>
            <a:srgbClr val="FFFF00"/>
          </a:solidFill>
        </p:spPr>
        <p:txBody>
          <a:bodyPr wrap="square" lIns="91440" rIns="0" rtlCol="0">
            <a:spAutoFit/>
          </a:bodyPr>
          <a:lstStyle/>
          <a:p>
            <a:pPr marL="0" marR="0">
              <a:lnSpc>
                <a:spcPct val="107000"/>
              </a:lnSpc>
              <a:spcBef>
                <a:spcPts val="0"/>
              </a:spcBef>
              <a:spcAft>
                <a:spcPts val="800"/>
              </a:spcAft>
            </a:pPr>
            <a:r>
              <a:rPr lang="en-US" b="1" kern="100" dirty="0">
                <a:effectLst/>
                <a:latin typeface="Courier New" panose="02070309020205020404" pitchFamily="49" charset="0"/>
                <a:ea typeface="Calibri" panose="020F0502020204030204" pitchFamily="34" charset="0"/>
                <a:cs typeface="Courier New" panose="02070309020205020404" pitchFamily="49" charset="0"/>
              </a:rPr>
              <a:t>456 123 789 Duck, Donald     1.0000</a:t>
            </a:r>
            <a:endParaRPr lang="en-CA" b="1" kern="100" dirty="0">
              <a:effectLst/>
              <a:latin typeface="Courier New" panose="02070309020205020404" pitchFamily="49" charset="0"/>
              <a:ea typeface="Calibri" panose="020F0502020204030204" pitchFamily="34" charset="0"/>
              <a:cs typeface="Courier New" panose="02070309020205020404" pitchFamily="49" charset="0"/>
            </a:endParaRPr>
          </a:p>
        </p:txBody>
      </p:sp>
      <p:sp>
        <p:nvSpPr>
          <p:cNvPr id="348" name="TextBox 347">
            <a:extLst>
              <a:ext uri="{FF2B5EF4-FFF2-40B4-BE49-F238E27FC236}">
                <a16:creationId xmlns:a16="http://schemas.microsoft.com/office/drawing/2014/main" id="{F0431EF1-4841-BCEF-1542-869FBEF9DC46}"/>
              </a:ext>
            </a:extLst>
          </p:cNvPr>
          <p:cNvSpPr txBox="1"/>
          <p:nvPr/>
        </p:nvSpPr>
        <p:spPr>
          <a:xfrm>
            <a:off x="8092800" y="2584800"/>
            <a:ext cx="917887" cy="383888"/>
          </a:xfrm>
          <a:prstGeom prst="rect">
            <a:avLst/>
          </a:prstGeom>
          <a:noFill/>
        </p:spPr>
        <p:txBody>
          <a:bodyPr wrap="square" lIns="91440" rIns="0" rtlCol="0">
            <a:spAutoFit/>
          </a:bodyPr>
          <a:lstStyle/>
          <a:p>
            <a:pPr marL="0" marR="0">
              <a:lnSpc>
                <a:spcPct val="107000"/>
              </a:lnSpc>
              <a:spcBef>
                <a:spcPts val="0"/>
              </a:spcBef>
              <a:spcAft>
                <a:spcPts val="800"/>
              </a:spcAft>
            </a:pPr>
            <a:r>
              <a:rPr lang="en-US" b="1" u="sng" kern="100" dirty="0">
                <a:effectLst/>
                <a:latin typeface="Courier New" panose="02070309020205020404" pitchFamily="49" charset="0"/>
                <a:ea typeface="Calibri" panose="020F0502020204030204" pitchFamily="34" charset="0"/>
                <a:cs typeface="Courier New" panose="02070309020205020404" pitchFamily="49" charset="0"/>
              </a:rPr>
              <a:t>1.0000</a:t>
            </a:r>
            <a:endParaRPr lang="en-CA" b="1" u="sng" kern="100" dirty="0">
              <a:effectLst/>
              <a:latin typeface="Courier New" panose="02070309020205020404" pitchFamily="49" charset="0"/>
              <a:ea typeface="Calibri" panose="020F0502020204030204" pitchFamily="34" charset="0"/>
              <a:cs typeface="Courier New" panose="02070309020205020404" pitchFamily="49" charset="0"/>
            </a:endParaRPr>
          </a:p>
        </p:txBody>
      </p:sp>
      <p:sp>
        <p:nvSpPr>
          <p:cNvPr id="3" name="TextBox 2">
            <a:extLst>
              <a:ext uri="{FF2B5EF4-FFF2-40B4-BE49-F238E27FC236}">
                <a16:creationId xmlns:a16="http://schemas.microsoft.com/office/drawing/2014/main" id="{02F7EB92-96D1-76E0-7B7A-32520476E994}"/>
              </a:ext>
            </a:extLst>
          </p:cNvPr>
          <p:cNvSpPr txBox="1"/>
          <p:nvPr/>
        </p:nvSpPr>
        <p:spPr>
          <a:xfrm>
            <a:off x="4132800" y="2980800"/>
            <a:ext cx="4898150" cy="383888"/>
          </a:xfrm>
          <a:prstGeom prst="rect">
            <a:avLst/>
          </a:prstGeom>
          <a:solidFill>
            <a:srgbClr val="FFFF00"/>
          </a:solidFill>
        </p:spPr>
        <p:txBody>
          <a:bodyPr wrap="square" lIns="91440" rIns="0" rtlCol="0">
            <a:spAutoFit/>
          </a:bodyPr>
          <a:lstStyle/>
          <a:p>
            <a:pPr marL="0" marR="0">
              <a:lnSpc>
                <a:spcPct val="107000"/>
              </a:lnSpc>
              <a:spcBef>
                <a:spcPts val="0"/>
              </a:spcBef>
              <a:spcAft>
                <a:spcPts val="800"/>
              </a:spcAft>
            </a:pPr>
            <a:r>
              <a:rPr lang="en-US" b="1" kern="100" dirty="0">
                <a:effectLst/>
                <a:latin typeface="Courier New" panose="02070309020205020404" pitchFamily="49" charset="0"/>
                <a:ea typeface="Calibri" panose="020F0502020204030204" pitchFamily="34" charset="0"/>
                <a:cs typeface="Courier New" panose="02070309020205020404" pitchFamily="49" charset="0"/>
              </a:rPr>
              <a:t>444 555 666 Poppins, Marry	  0.8750</a:t>
            </a:r>
            <a:endParaRPr lang="en-CA" b="1" kern="100" dirty="0">
              <a:effectLst/>
              <a:latin typeface="Courier New" panose="02070309020205020404" pitchFamily="49" charset="0"/>
              <a:ea typeface="Calibri" panose="020F0502020204030204" pitchFamily="34" charset="0"/>
              <a:cs typeface="Courier New" panose="02070309020205020404" pitchFamily="49" charset="0"/>
            </a:endParaRPr>
          </a:p>
        </p:txBody>
      </p:sp>
      <p:sp>
        <p:nvSpPr>
          <p:cNvPr id="25" name="TextBox 24">
            <a:extLst>
              <a:ext uri="{FF2B5EF4-FFF2-40B4-BE49-F238E27FC236}">
                <a16:creationId xmlns:a16="http://schemas.microsoft.com/office/drawing/2014/main" id="{53F47624-657E-46AC-B95D-230BE741CA19}"/>
              </a:ext>
            </a:extLst>
          </p:cNvPr>
          <p:cNvSpPr txBox="1"/>
          <p:nvPr/>
        </p:nvSpPr>
        <p:spPr>
          <a:xfrm>
            <a:off x="8056800" y="2980800"/>
            <a:ext cx="945698" cy="383888"/>
          </a:xfrm>
          <a:prstGeom prst="rect">
            <a:avLst/>
          </a:prstGeom>
          <a:noFill/>
        </p:spPr>
        <p:txBody>
          <a:bodyPr wrap="square" lIns="91440" rIns="0" rtlCol="0">
            <a:spAutoFit/>
          </a:bodyPr>
          <a:lstStyle/>
          <a:p>
            <a:pPr marL="0" marR="0">
              <a:lnSpc>
                <a:spcPct val="107000"/>
              </a:lnSpc>
              <a:spcBef>
                <a:spcPts val="0"/>
              </a:spcBef>
              <a:spcAft>
                <a:spcPts val="800"/>
              </a:spcAft>
            </a:pPr>
            <a:r>
              <a:rPr lang="en-US" b="1" u="sng" kern="100" dirty="0">
                <a:effectLst/>
                <a:latin typeface="Courier New" panose="02070309020205020404" pitchFamily="49" charset="0"/>
                <a:ea typeface="Calibri" panose="020F0502020204030204" pitchFamily="34" charset="0"/>
                <a:cs typeface="Courier New" panose="02070309020205020404" pitchFamily="49" charset="0"/>
              </a:rPr>
              <a:t>0.8750</a:t>
            </a:r>
            <a:endParaRPr lang="en-CA" b="1" u="sng" kern="100" dirty="0">
              <a:effectLst/>
              <a:latin typeface="Courier New" panose="02070309020205020404" pitchFamily="49" charset="0"/>
              <a:ea typeface="Calibri" panose="020F0502020204030204" pitchFamily="34" charset="0"/>
              <a:cs typeface="Courier New" panose="02070309020205020404" pitchFamily="49" charset="0"/>
            </a:endParaRPr>
          </a:p>
        </p:txBody>
      </p:sp>
      <p:sp>
        <p:nvSpPr>
          <p:cNvPr id="31" name="AutoShape 9">
            <a:extLst>
              <a:ext uri="{FF2B5EF4-FFF2-40B4-BE49-F238E27FC236}">
                <a16:creationId xmlns:a16="http://schemas.microsoft.com/office/drawing/2014/main" id="{EC49F4A3-49F9-5D5E-F0FD-E404D8D9B2F8}"/>
              </a:ext>
            </a:extLst>
          </p:cNvPr>
          <p:cNvSpPr>
            <a:spLocks noChangeAspect="1" noChangeArrowheads="1" noTextEdit="1"/>
          </p:cNvSpPr>
          <p:nvPr/>
        </p:nvSpPr>
        <p:spPr bwMode="auto">
          <a:xfrm>
            <a:off x="949058" y="1473199"/>
            <a:ext cx="2720975" cy="219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32" name="Rectangle 11">
            <a:extLst>
              <a:ext uri="{FF2B5EF4-FFF2-40B4-BE49-F238E27FC236}">
                <a16:creationId xmlns:a16="http://schemas.microsoft.com/office/drawing/2014/main" id="{1DDFA986-C50E-EFF8-43C3-AEE574A081C0}"/>
              </a:ext>
            </a:extLst>
          </p:cNvPr>
          <p:cNvSpPr>
            <a:spLocks noChangeArrowheads="1"/>
          </p:cNvSpPr>
          <p:nvPr/>
        </p:nvSpPr>
        <p:spPr bwMode="auto">
          <a:xfrm>
            <a:off x="956996" y="1492249"/>
            <a:ext cx="2687638" cy="376238"/>
          </a:xfrm>
          <a:prstGeom prst="rect">
            <a:avLst/>
          </a:prstGeom>
          <a:solidFill>
            <a:srgbClr val="2F54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33" name="Rectangle 12">
            <a:extLst>
              <a:ext uri="{FF2B5EF4-FFF2-40B4-BE49-F238E27FC236}">
                <a16:creationId xmlns:a16="http://schemas.microsoft.com/office/drawing/2014/main" id="{EB742CC5-9B31-5BFB-A3EE-2082B2EABC48}"/>
              </a:ext>
            </a:extLst>
          </p:cNvPr>
          <p:cNvSpPr>
            <a:spLocks noChangeArrowheads="1"/>
          </p:cNvSpPr>
          <p:nvPr/>
        </p:nvSpPr>
        <p:spPr bwMode="auto">
          <a:xfrm>
            <a:off x="956996" y="1868487"/>
            <a:ext cx="1812925" cy="346075"/>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34" name="Rectangle 13">
            <a:extLst>
              <a:ext uri="{FF2B5EF4-FFF2-40B4-BE49-F238E27FC236}">
                <a16:creationId xmlns:a16="http://schemas.microsoft.com/office/drawing/2014/main" id="{0A88D624-94CD-FA57-BB62-87651DC3517B}"/>
              </a:ext>
            </a:extLst>
          </p:cNvPr>
          <p:cNvSpPr>
            <a:spLocks noChangeArrowheads="1"/>
          </p:cNvSpPr>
          <p:nvPr/>
        </p:nvSpPr>
        <p:spPr bwMode="auto">
          <a:xfrm>
            <a:off x="2769921" y="1868487"/>
            <a:ext cx="874713" cy="346075"/>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35" name="Rectangle 14">
            <a:extLst>
              <a:ext uri="{FF2B5EF4-FFF2-40B4-BE49-F238E27FC236}">
                <a16:creationId xmlns:a16="http://schemas.microsoft.com/office/drawing/2014/main" id="{AAFB9846-688E-6DC3-CF7D-A166A3FABDFA}"/>
              </a:ext>
            </a:extLst>
          </p:cNvPr>
          <p:cNvSpPr>
            <a:spLocks noChangeArrowheads="1"/>
          </p:cNvSpPr>
          <p:nvPr/>
        </p:nvSpPr>
        <p:spPr bwMode="auto">
          <a:xfrm>
            <a:off x="956996" y="2214562"/>
            <a:ext cx="1812925" cy="344488"/>
          </a:xfrm>
          <a:prstGeom prst="rect">
            <a:avLst/>
          </a:prstGeom>
          <a:solidFill>
            <a:srgbClr val="E8E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36" name="Rectangle 15">
            <a:extLst>
              <a:ext uri="{FF2B5EF4-FFF2-40B4-BE49-F238E27FC236}">
                <a16:creationId xmlns:a16="http://schemas.microsoft.com/office/drawing/2014/main" id="{8D259497-CD92-E433-5E49-9BD036B31C3A}"/>
              </a:ext>
            </a:extLst>
          </p:cNvPr>
          <p:cNvSpPr>
            <a:spLocks noChangeArrowheads="1"/>
          </p:cNvSpPr>
          <p:nvPr/>
        </p:nvSpPr>
        <p:spPr bwMode="auto">
          <a:xfrm>
            <a:off x="2769921" y="2214562"/>
            <a:ext cx="874713" cy="344488"/>
          </a:xfrm>
          <a:prstGeom prst="rect">
            <a:avLst/>
          </a:prstGeom>
          <a:solidFill>
            <a:srgbClr val="E8E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37" name="Rectangle 16">
            <a:extLst>
              <a:ext uri="{FF2B5EF4-FFF2-40B4-BE49-F238E27FC236}">
                <a16:creationId xmlns:a16="http://schemas.microsoft.com/office/drawing/2014/main" id="{F68FDED6-C578-3F9D-4429-8BD51B559373}"/>
              </a:ext>
            </a:extLst>
          </p:cNvPr>
          <p:cNvSpPr>
            <a:spLocks noChangeArrowheads="1"/>
          </p:cNvSpPr>
          <p:nvPr/>
        </p:nvSpPr>
        <p:spPr bwMode="auto">
          <a:xfrm>
            <a:off x="956996" y="2559049"/>
            <a:ext cx="1812925" cy="346075"/>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38" name="Rectangle 17">
            <a:extLst>
              <a:ext uri="{FF2B5EF4-FFF2-40B4-BE49-F238E27FC236}">
                <a16:creationId xmlns:a16="http://schemas.microsoft.com/office/drawing/2014/main" id="{7DEC5A6C-E452-7C30-EA90-8ABB7CF82CAF}"/>
              </a:ext>
            </a:extLst>
          </p:cNvPr>
          <p:cNvSpPr>
            <a:spLocks noChangeArrowheads="1"/>
          </p:cNvSpPr>
          <p:nvPr/>
        </p:nvSpPr>
        <p:spPr bwMode="auto">
          <a:xfrm>
            <a:off x="2769921" y="2559049"/>
            <a:ext cx="874713" cy="346075"/>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39" name="Rectangle 18">
            <a:extLst>
              <a:ext uri="{FF2B5EF4-FFF2-40B4-BE49-F238E27FC236}">
                <a16:creationId xmlns:a16="http://schemas.microsoft.com/office/drawing/2014/main" id="{0FD13959-1824-D74F-2AD7-659B73EBAB29}"/>
              </a:ext>
            </a:extLst>
          </p:cNvPr>
          <p:cNvSpPr>
            <a:spLocks noChangeArrowheads="1"/>
          </p:cNvSpPr>
          <p:nvPr/>
        </p:nvSpPr>
        <p:spPr bwMode="auto">
          <a:xfrm>
            <a:off x="956996" y="2905124"/>
            <a:ext cx="1812925" cy="346075"/>
          </a:xfrm>
          <a:prstGeom prst="rect">
            <a:avLst/>
          </a:prstGeom>
          <a:solidFill>
            <a:srgbClr val="E8E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40" name="Rectangle 19">
            <a:extLst>
              <a:ext uri="{FF2B5EF4-FFF2-40B4-BE49-F238E27FC236}">
                <a16:creationId xmlns:a16="http://schemas.microsoft.com/office/drawing/2014/main" id="{D2C9C5B5-72B3-3FBC-17D4-6678C12E5D5A}"/>
              </a:ext>
            </a:extLst>
          </p:cNvPr>
          <p:cNvSpPr>
            <a:spLocks noChangeArrowheads="1"/>
          </p:cNvSpPr>
          <p:nvPr/>
        </p:nvSpPr>
        <p:spPr bwMode="auto">
          <a:xfrm>
            <a:off x="2769921" y="2905124"/>
            <a:ext cx="874713" cy="346075"/>
          </a:xfrm>
          <a:prstGeom prst="rect">
            <a:avLst/>
          </a:prstGeom>
          <a:solidFill>
            <a:srgbClr val="E8E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41" name="Rectangle 20">
            <a:extLst>
              <a:ext uri="{FF2B5EF4-FFF2-40B4-BE49-F238E27FC236}">
                <a16:creationId xmlns:a16="http://schemas.microsoft.com/office/drawing/2014/main" id="{A5127B72-8A6F-E494-3542-6F4BB68E296B}"/>
              </a:ext>
            </a:extLst>
          </p:cNvPr>
          <p:cNvSpPr>
            <a:spLocks noChangeArrowheads="1"/>
          </p:cNvSpPr>
          <p:nvPr/>
        </p:nvSpPr>
        <p:spPr bwMode="auto">
          <a:xfrm>
            <a:off x="956996" y="3251199"/>
            <a:ext cx="1812925" cy="344488"/>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42" name="Rectangle 21">
            <a:extLst>
              <a:ext uri="{FF2B5EF4-FFF2-40B4-BE49-F238E27FC236}">
                <a16:creationId xmlns:a16="http://schemas.microsoft.com/office/drawing/2014/main" id="{1ED3C0BD-7C2A-4B07-D160-8D7BE90310CA}"/>
              </a:ext>
            </a:extLst>
          </p:cNvPr>
          <p:cNvSpPr>
            <a:spLocks noChangeArrowheads="1"/>
          </p:cNvSpPr>
          <p:nvPr/>
        </p:nvSpPr>
        <p:spPr bwMode="auto">
          <a:xfrm>
            <a:off x="2769921" y="3251199"/>
            <a:ext cx="874713" cy="344488"/>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44" name="Line 23">
            <a:extLst>
              <a:ext uri="{FF2B5EF4-FFF2-40B4-BE49-F238E27FC236}">
                <a16:creationId xmlns:a16="http://schemas.microsoft.com/office/drawing/2014/main" id="{BAA962D6-5C82-7FAD-44A4-8BE03D5240D2}"/>
              </a:ext>
            </a:extLst>
          </p:cNvPr>
          <p:cNvSpPr>
            <a:spLocks noChangeShapeType="1"/>
          </p:cNvSpPr>
          <p:nvPr/>
        </p:nvSpPr>
        <p:spPr bwMode="auto">
          <a:xfrm>
            <a:off x="950646" y="1868487"/>
            <a:ext cx="2700338" cy="0"/>
          </a:xfrm>
          <a:prstGeom prst="line">
            <a:avLst/>
          </a:prstGeom>
          <a:noFill/>
          <a:ln w="381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45" name="Line 24">
            <a:extLst>
              <a:ext uri="{FF2B5EF4-FFF2-40B4-BE49-F238E27FC236}">
                <a16:creationId xmlns:a16="http://schemas.microsoft.com/office/drawing/2014/main" id="{DBBC79BC-1877-FE45-D158-17C084791EE6}"/>
              </a:ext>
            </a:extLst>
          </p:cNvPr>
          <p:cNvSpPr>
            <a:spLocks noChangeShapeType="1"/>
          </p:cNvSpPr>
          <p:nvPr/>
        </p:nvSpPr>
        <p:spPr bwMode="auto">
          <a:xfrm>
            <a:off x="950646" y="2214562"/>
            <a:ext cx="27003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46" name="Line 25">
            <a:extLst>
              <a:ext uri="{FF2B5EF4-FFF2-40B4-BE49-F238E27FC236}">
                <a16:creationId xmlns:a16="http://schemas.microsoft.com/office/drawing/2014/main" id="{6E2637AE-6915-9B39-40B1-A504EC750FD9}"/>
              </a:ext>
            </a:extLst>
          </p:cNvPr>
          <p:cNvSpPr>
            <a:spLocks noChangeShapeType="1"/>
          </p:cNvSpPr>
          <p:nvPr/>
        </p:nvSpPr>
        <p:spPr bwMode="auto">
          <a:xfrm>
            <a:off x="950646" y="2559049"/>
            <a:ext cx="27003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47" name="Line 26">
            <a:extLst>
              <a:ext uri="{FF2B5EF4-FFF2-40B4-BE49-F238E27FC236}">
                <a16:creationId xmlns:a16="http://schemas.microsoft.com/office/drawing/2014/main" id="{91BAA78F-C579-964F-C3D4-985227422036}"/>
              </a:ext>
            </a:extLst>
          </p:cNvPr>
          <p:cNvSpPr>
            <a:spLocks noChangeShapeType="1"/>
          </p:cNvSpPr>
          <p:nvPr/>
        </p:nvSpPr>
        <p:spPr bwMode="auto">
          <a:xfrm>
            <a:off x="950646" y="2905124"/>
            <a:ext cx="27003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49" name="Line 28">
            <a:extLst>
              <a:ext uri="{FF2B5EF4-FFF2-40B4-BE49-F238E27FC236}">
                <a16:creationId xmlns:a16="http://schemas.microsoft.com/office/drawing/2014/main" id="{377BFEBA-0845-697C-13B1-014D3AB47885}"/>
              </a:ext>
            </a:extLst>
          </p:cNvPr>
          <p:cNvSpPr>
            <a:spLocks noChangeShapeType="1"/>
          </p:cNvSpPr>
          <p:nvPr/>
        </p:nvSpPr>
        <p:spPr bwMode="auto">
          <a:xfrm>
            <a:off x="956996" y="1485899"/>
            <a:ext cx="0" cy="2116138"/>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52" name="Line 30">
            <a:extLst>
              <a:ext uri="{FF2B5EF4-FFF2-40B4-BE49-F238E27FC236}">
                <a16:creationId xmlns:a16="http://schemas.microsoft.com/office/drawing/2014/main" id="{9272EFF7-D00E-9A78-F806-A3548E7B2878}"/>
              </a:ext>
            </a:extLst>
          </p:cNvPr>
          <p:cNvSpPr>
            <a:spLocks noChangeShapeType="1"/>
          </p:cNvSpPr>
          <p:nvPr/>
        </p:nvSpPr>
        <p:spPr bwMode="auto">
          <a:xfrm>
            <a:off x="950646" y="1492249"/>
            <a:ext cx="27003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53" name="Line 31">
            <a:extLst>
              <a:ext uri="{FF2B5EF4-FFF2-40B4-BE49-F238E27FC236}">
                <a16:creationId xmlns:a16="http://schemas.microsoft.com/office/drawing/2014/main" id="{797E6183-E4FE-CD78-A1E7-C59E77B4FDC7}"/>
              </a:ext>
            </a:extLst>
          </p:cNvPr>
          <p:cNvSpPr>
            <a:spLocks noChangeShapeType="1"/>
          </p:cNvSpPr>
          <p:nvPr/>
        </p:nvSpPr>
        <p:spPr bwMode="auto">
          <a:xfrm>
            <a:off x="950646" y="3595687"/>
            <a:ext cx="2700338"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54" name="Rectangle 32">
            <a:extLst>
              <a:ext uri="{FF2B5EF4-FFF2-40B4-BE49-F238E27FC236}">
                <a16:creationId xmlns:a16="http://schemas.microsoft.com/office/drawing/2014/main" id="{8E27B8FC-053F-56AC-36DA-E22C297147EE}"/>
              </a:ext>
            </a:extLst>
          </p:cNvPr>
          <p:cNvSpPr>
            <a:spLocks noChangeArrowheads="1"/>
          </p:cNvSpPr>
          <p:nvPr/>
        </p:nvSpPr>
        <p:spPr bwMode="auto">
          <a:xfrm>
            <a:off x="1603108" y="1554162"/>
            <a:ext cx="15049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rgbClr val="FFFFFF"/>
                </a:solidFill>
                <a:effectLst/>
                <a:latin typeface="Arial" panose="020B0604020202020204" pitchFamily="34" charset="0"/>
              </a:rPr>
              <a:t>Nominal Roll</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5" name="Rectangle 33">
            <a:extLst>
              <a:ext uri="{FF2B5EF4-FFF2-40B4-BE49-F238E27FC236}">
                <a16:creationId xmlns:a16="http://schemas.microsoft.com/office/drawing/2014/main" id="{7BF601B8-30B6-3C75-E9CC-29C7459923CB}"/>
              </a:ext>
            </a:extLst>
          </p:cNvPr>
          <p:cNvSpPr>
            <a:spLocks noChangeArrowheads="1"/>
          </p:cNvSpPr>
          <p:nvPr/>
        </p:nvSpPr>
        <p:spPr bwMode="auto">
          <a:xfrm>
            <a:off x="3015983" y="1928812"/>
            <a:ext cx="481013"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FTE</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6" name="Rectangle 34">
            <a:extLst>
              <a:ext uri="{FF2B5EF4-FFF2-40B4-BE49-F238E27FC236}">
                <a16:creationId xmlns:a16="http://schemas.microsoft.com/office/drawing/2014/main" id="{9626D264-2ABD-5691-AEC9-041C3512D075}"/>
              </a:ext>
            </a:extLst>
          </p:cNvPr>
          <p:cNvSpPr>
            <a:spLocks noChangeArrowheads="1"/>
          </p:cNvSpPr>
          <p:nvPr/>
        </p:nvSpPr>
        <p:spPr bwMode="auto">
          <a:xfrm>
            <a:off x="1487221" y="1928812"/>
            <a:ext cx="854075"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Student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7" name="Rectangle 35">
            <a:extLst>
              <a:ext uri="{FF2B5EF4-FFF2-40B4-BE49-F238E27FC236}">
                <a16:creationId xmlns:a16="http://schemas.microsoft.com/office/drawing/2014/main" id="{17CC2D07-3E58-F5AF-C735-BD8861D735B9}"/>
              </a:ext>
            </a:extLst>
          </p:cNvPr>
          <p:cNvSpPr>
            <a:spLocks noChangeArrowheads="1"/>
          </p:cNvSpPr>
          <p:nvPr/>
        </p:nvSpPr>
        <p:spPr bwMode="auto">
          <a:xfrm>
            <a:off x="2873108" y="2281237"/>
            <a:ext cx="6270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1.3750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8" name="Rectangle 36">
            <a:extLst>
              <a:ext uri="{FF2B5EF4-FFF2-40B4-BE49-F238E27FC236}">
                <a16:creationId xmlns:a16="http://schemas.microsoft.com/office/drawing/2014/main" id="{015D55E7-6F6B-80C1-FE09-0020139653BC}"/>
              </a:ext>
            </a:extLst>
          </p:cNvPr>
          <p:cNvSpPr>
            <a:spLocks noChangeArrowheads="1"/>
          </p:cNvSpPr>
          <p:nvPr/>
        </p:nvSpPr>
        <p:spPr bwMode="auto">
          <a:xfrm>
            <a:off x="1060183" y="2281237"/>
            <a:ext cx="13689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Mouse, Mickey</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9" name="Rectangle 37">
            <a:extLst>
              <a:ext uri="{FF2B5EF4-FFF2-40B4-BE49-F238E27FC236}">
                <a16:creationId xmlns:a16="http://schemas.microsoft.com/office/drawing/2014/main" id="{57A0C5F1-E236-58F7-27B2-80DD9BC668D8}"/>
              </a:ext>
            </a:extLst>
          </p:cNvPr>
          <p:cNvSpPr>
            <a:spLocks noChangeArrowheads="1"/>
          </p:cNvSpPr>
          <p:nvPr/>
        </p:nvSpPr>
        <p:spPr bwMode="auto">
          <a:xfrm>
            <a:off x="2873108" y="2627312"/>
            <a:ext cx="6270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0.5000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0" name="Rectangle 38">
            <a:extLst>
              <a:ext uri="{FF2B5EF4-FFF2-40B4-BE49-F238E27FC236}">
                <a16:creationId xmlns:a16="http://schemas.microsoft.com/office/drawing/2014/main" id="{CAF5B39F-EFB0-564F-447B-A977E3E0B292}"/>
              </a:ext>
            </a:extLst>
          </p:cNvPr>
          <p:cNvSpPr>
            <a:spLocks noChangeArrowheads="1"/>
          </p:cNvSpPr>
          <p:nvPr/>
        </p:nvSpPr>
        <p:spPr bwMode="auto">
          <a:xfrm>
            <a:off x="1060183" y="2627312"/>
            <a:ext cx="1306513"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Duck, Donald</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1" name="Rectangle 39">
            <a:extLst>
              <a:ext uri="{FF2B5EF4-FFF2-40B4-BE49-F238E27FC236}">
                <a16:creationId xmlns:a16="http://schemas.microsoft.com/office/drawing/2014/main" id="{B4FFD073-50B1-57F2-1F76-4DC88895F4A4}"/>
              </a:ext>
            </a:extLst>
          </p:cNvPr>
          <p:cNvSpPr>
            <a:spLocks noChangeArrowheads="1"/>
          </p:cNvSpPr>
          <p:nvPr/>
        </p:nvSpPr>
        <p:spPr bwMode="auto">
          <a:xfrm>
            <a:off x="2873108" y="2970212"/>
            <a:ext cx="6270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1.2500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2" name="Rectangle 40">
            <a:extLst>
              <a:ext uri="{FF2B5EF4-FFF2-40B4-BE49-F238E27FC236}">
                <a16:creationId xmlns:a16="http://schemas.microsoft.com/office/drawing/2014/main" id="{1F5869DF-37C9-3EA3-3378-F02910AE6DD0}"/>
              </a:ext>
            </a:extLst>
          </p:cNvPr>
          <p:cNvSpPr>
            <a:spLocks noChangeArrowheads="1"/>
          </p:cNvSpPr>
          <p:nvPr/>
        </p:nvSpPr>
        <p:spPr bwMode="auto">
          <a:xfrm>
            <a:off x="1060183" y="2970212"/>
            <a:ext cx="15509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000000"/>
                </a:solidFill>
                <a:effectLst/>
                <a:latin typeface="Arial" panose="020B0604020202020204" pitchFamily="34" charset="0"/>
              </a:rPr>
              <a:t>Poppins, Mary A.</a:t>
            </a:r>
            <a:endParaRPr kumimoji="0" lang="en-US" altLang="en-US" sz="1800" i="0" u="none" strike="noStrike" cap="none" normalizeH="0" baseline="0" dirty="0">
              <a:ln>
                <a:noFill/>
              </a:ln>
              <a:solidFill>
                <a:schemeClr val="tx1"/>
              </a:solidFill>
              <a:effectLst/>
              <a:latin typeface="Arial" panose="020B0604020202020204" pitchFamily="34" charset="0"/>
            </a:endParaRPr>
          </a:p>
        </p:txBody>
      </p:sp>
      <p:sp>
        <p:nvSpPr>
          <p:cNvPr id="63" name="Rectangle 41">
            <a:extLst>
              <a:ext uri="{FF2B5EF4-FFF2-40B4-BE49-F238E27FC236}">
                <a16:creationId xmlns:a16="http://schemas.microsoft.com/office/drawing/2014/main" id="{4E2CC47F-6DB7-E74C-0203-BA4851097C7E}"/>
              </a:ext>
            </a:extLst>
          </p:cNvPr>
          <p:cNvSpPr>
            <a:spLocks noChangeArrowheads="1"/>
          </p:cNvSpPr>
          <p:nvPr/>
        </p:nvSpPr>
        <p:spPr bwMode="auto">
          <a:xfrm>
            <a:off x="2873108" y="3317874"/>
            <a:ext cx="6270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1.0000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4" name="Rectangle 42">
            <a:extLst>
              <a:ext uri="{FF2B5EF4-FFF2-40B4-BE49-F238E27FC236}">
                <a16:creationId xmlns:a16="http://schemas.microsoft.com/office/drawing/2014/main" id="{207E3705-EEDE-AE19-40C3-BDF5368F0E13}"/>
              </a:ext>
            </a:extLst>
          </p:cNvPr>
          <p:cNvSpPr>
            <a:spLocks noChangeArrowheads="1"/>
          </p:cNvSpPr>
          <p:nvPr/>
        </p:nvSpPr>
        <p:spPr bwMode="auto">
          <a:xfrm>
            <a:off x="1060183" y="3317874"/>
            <a:ext cx="1546225"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Coyote, Wile Y.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3" name="Line 22">
            <a:extLst>
              <a:ext uri="{FF2B5EF4-FFF2-40B4-BE49-F238E27FC236}">
                <a16:creationId xmlns:a16="http://schemas.microsoft.com/office/drawing/2014/main" id="{3D22DD58-6EAD-513D-83DC-23A98FC70B4F}"/>
              </a:ext>
            </a:extLst>
          </p:cNvPr>
          <p:cNvSpPr>
            <a:spLocks noChangeShapeType="1"/>
          </p:cNvSpPr>
          <p:nvPr/>
        </p:nvSpPr>
        <p:spPr bwMode="auto">
          <a:xfrm>
            <a:off x="2769921" y="1849437"/>
            <a:ext cx="0" cy="175260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177" name="Rectangle 8">
            <a:extLst>
              <a:ext uri="{FF2B5EF4-FFF2-40B4-BE49-F238E27FC236}">
                <a16:creationId xmlns:a16="http://schemas.microsoft.com/office/drawing/2014/main" id="{C4CA586D-10AE-5D5E-B23C-F43D28E8732D}"/>
              </a:ext>
            </a:extLst>
          </p:cNvPr>
          <p:cNvSpPr>
            <a:spLocks noChangeArrowheads="1"/>
          </p:cNvSpPr>
          <p:nvPr/>
        </p:nvSpPr>
        <p:spPr bwMode="auto">
          <a:xfrm>
            <a:off x="954000" y="2213335"/>
            <a:ext cx="1812926" cy="34607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178" name="Rectangle 9">
            <a:extLst>
              <a:ext uri="{FF2B5EF4-FFF2-40B4-BE49-F238E27FC236}">
                <a16:creationId xmlns:a16="http://schemas.microsoft.com/office/drawing/2014/main" id="{8D84B1C2-0E6B-306D-2BDC-EFDFB52942A5}"/>
              </a:ext>
            </a:extLst>
          </p:cNvPr>
          <p:cNvSpPr>
            <a:spLocks noChangeArrowheads="1"/>
          </p:cNvSpPr>
          <p:nvPr/>
        </p:nvSpPr>
        <p:spPr bwMode="auto">
          <a:xfrm>
            <a:off x="2767297" y="2221968"/>
            <a:ext cx="874713" cy="34607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179" name="Line 18">
            <a:extLst>
              <a:ext uri="{FF2B5EF4-FFF2-40B4-BE49-F238E27FC236}">
                <a16:creationId xmlns:a16="http://schemas.microsoft.com/office/drawing/2014/main" id="{A469FCBA-E61D-6A22-B286-A774049B6949}"/>
              </a:ext>
            </a:extLst>
          </p:cNvPr>
          <p:cNvSpPr>
            <a:spLocks noChangeShapeType="1"/>
          </p:cNvSpPr>
          <p:nvPr/>
        </p:nvSpPr>
        <p:spPr bwMode="auto">
          <a:xfrm>
            <a:off x="947434" y="2212976"/>
            <a:ext cx="2700339"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180" name="Line 19">
            <a:extLst>
              <a:ext uri="{FF2B5EF4-FFF2-40B4-BE49-F238E27FC236}">
                <a16:creationId xmlns:a16="http://schemas.microsoft.com/office/drawing/2014/main" id="{0F4017D2-97A7-1E96-FD41-642D556CFE71}"/>
              </a:ext>
            </a:extLst>
          </p:cNvPr>
          <p:cNvSpPr>
            <a:spLocks noChangeShapeType="1"/>
          </p:cNvSpPr>
          <p:nvPr/>
        </p:nvSpPr>
        <p:spPr bwMode="auto">
          <a:xfrm>
            <a:off x="947434" y="2559052"/>
            <a:ext cx="2700339"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181" name="Rectangle 29">
            <a:extLst>
              <a:ext uri="{FF2B5EF4-FFF2-40B4-BE49-F238E27FC236}">
                <a16:creationId xmlns:a16="http://schemas.microsoft.com/office/drawing/2014/main" id="{F3965F48-A18C-C375-11E9-B4D5145E81E8}"/>
              </a:ext>
            </a:extLst>
          </p:cNvPr>
          <p:cNvSpPr>
            <a:spLocks noChangeArrowheads="1"/>
          </p:cNvSpPr>
          <p:nvPr/>
        </p:nvSpPr>
        <p:spPr bwMode="auto">
          <a:xfrm>
            <a:off x="2860546" y="2288213"/>
            <a:ext cx="6267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1.3750</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182" name="Rectangle 30">
            <a:extLst>
              <a:ext uri="{FF2B5EF4-FFF2-40B4-BE49-F238E27FC236}">
                <a16:creationId xmlns:a16="http://schemas.microsoft.com/office/drawing/2014/main" id="{539CD0B0-5491-2640-B1D3-8DF85F038CD7}"/>
              </a:ext>
            </a:extLst>
          </p:cNvPr>
          <p:cNvSpPr>
            <a:spLocks noChangeArrowheads="1"/>
          </p:cNvSpPr>
          <p:nvPr/>
        </p:nvSpPr>
        <p:spPr bwMode="auto">
          <a:xfrm>
            <a:off x="1058400" y="2278423"/>
            <a:ext cx="144911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Mouse, Mickey</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190" name="Rectangle 11">
            <a:extLst>
              <a:ext uri="{FF2B5EF4-FFF2-40B4-BE49-F238E27FC236}">
                <a16:creationId xmlns:a16="http://schemas.microsoft.com/office/drawing/2014/main" id="{49B6448E-60F1-26C2-16FB-DB953DE55A43}"/>
              </a:ext>
            </a:extLst>
          </p:cNvPr>
          <p:cNvSpPr>
            <a:spLocks noChangeArrowheads="1"/>
          </p:cNvSpPr>
          <p:nvPr/>
        </p:nvSpPr>
        <p:spPr bwMode="auto">
          <a:xfrm>
            <a:off x="2766710" y="2559052"/>
            <a:ext cx="874713" cy="344488"/>
          </a:xfrm>
          <a:prstGeom prst="rect">
            <a:avLst/>
          </a:prstGeom>
          <a:solidFill>
            <a:srgbClr val="FFFF00"/>
          </a:solidFill>
          <a:ln>
            <a:noFill/>
          </a:ln>
        </p:spPr>
        <p:txBody>
          <a:bodyPr vert="horz" wrap="square" lIns="91440" tIns="45720" rIns="91440" bIns="45720" numCol="1" anchor="t" anchorCtr="0" compatLnSpc="1">
            <a:prstTxWarp prst="textNoShape">
              <a:avLst/>
            </a:prstTxWarp>
          </a:bodyPr>
          <a:lstStyle/>
          <a:p>
            <a:endParaRPr lang="en-CA" b="1" dirty="0"/>
          </a:p>
        </p:txBody>
      </p:sp>
      <p:sp>
        <p:nvSpPr>
          <p:cNvPr id="191" name="Rectangle 31">
            <a:extLst>
              <a:ext uri="{FF2B5EF4-FFF2-40B4-BE49-F238E27FC236}">
                <a16:creationId xmlns:a16="http://schemas.microsoft.com/office/drawing/2014/main" id="{A55A277D-4AD6-CEBE-6858-5350B4BBD636}"/>
              </a:ext>
            </a:extLst>
          </p:cNvPr>
          <p:cNvSpPr>
            <a:spLocks noChangeArrowheads="1"/>
          </p:cNvSpPr>
          <p:nvPr/>
        </p:nvSpPr>
        <p:spPr bwMode="auto">
          <a:xfrm>
            <a:off x="2869897" y="2625727"/>
            <a:ext cx="626775" cy="246221"/>
          </a:xfrm>
          <a:prstGeom prst="rect">
            <a:avLst/>
          </a:prstGeom>
          <a:solidFill>
            <a:srgbClr val="FFFF00"/>
          </a:solidFill>
          <a:ln>
            <a:noFill/>
          </a:ln>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strike="noStrike" cap="none" normalizeH="0" baseline="0" dirty="0">
                <a:ln>
                  <a:noFill/>
                </a:ln>
                <a:solidFill>
                  <a:srgbClr val="000000"/>
                </a:solidFill>
                <a:effectLst/>
                <a:latin typeface="Arial" panose="020B0604020202020204" pitchFamily="34" charset="0"/>
              </a:rPr>
              <a:t>0.5000</a:t>
            </a:r>
            <a:endParaRPr kumimoji="0" lang="en-US" altLang="en-US" sz="1800" b="1" i="0" strike="noStrike" cap="none" normalizeH="0" baseline="0" dirty="0">
              <a:ln>
                <a:noFill/>
              </a:ln>
              <a:solidFill>
                <a:schemeClr val="tx1"/>
              </a:solidFill>
              <a:effectLst/>
              <a:latin typeface="Arial" panose="020B0604020202020204" pitchFamily="34" charset="0"/>
            </a:endParaRPr>
          </a:p>
        </p:txBody>
      </p:sp>
      <p:sp>
        <p:nvSpPr>
          <p:cNvPr id="320" name="Rectangle 31">
            <a:extLst>
              <a:ext uri="{FF2B5EF4-FFF2-40B4-BE49-F238E27FC236}">
                <a16:creationId xmlns:a16="http://schemas.microsoft.com/office/drawing/2014/main" id="{E81608BD-E9A9-D1F8-A3ED-D5B3A4D758D1}"/>
              </a:ext>
            </a:extLst>
          </p:cNvPr>
          <p:cNvSpPr>
            <a:spLocks noChangeArrowheads="1"/>
          </p:cNvSpPr>
          <p:nvPr/>
        </p:nvSpPr>
        <p:spPr bwMode="auto">
          <a:xfrm>
            <a:off x="2871483" y="2623984"/>
            <a:ext cx="626775" cy="246221"/>
          </a:xfrm>
          <a:prstGeom prst="rect">
            <a:avLst/>
          </a:prstGeom>
          <a:solidFill>
            <a:srgbClr val="FFFF00"/>
          </a:solidFill>
          <a:ln>
            <a:noFill/>
          </a:ln>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rgbClr val="000000"/>
                </a:solidFill>
                <a:effectLst/>
                <a:latin typeface="Arial" panose="020B0604020202020204" pitchFamily="34" charset="0"/>
              </a:rPr>
              <a:t>0.5000</a:t>
            </a:r>
            <a:endParaRPr kumimoji="0" lang="en-US" altLang="en-US" sz="1800" b="1" i="0" u="sng" strike="noStrike" cap="none" normalizeH="0" baseline="0" dirty="0">
              <a:ln>
                <a:noFill/>
              </a:ln>
              <a:solidFill>
                <a:schemeClr val="tx1"/>
              </a:solidFill>
              <a:effectLst/>
              <a:latin typeface="Arial" panose="020B0604020202020204" pitchFamily="34" charset="0"/>
            </a:endParaRPr>
          </a:p>
        </p:txBody>
      </p:sp>
      <p:sp>
        <p:nvSpPr>
          <p:cNvPr id="321" name="Rectangle 10">
            <a:extLst>
              <a:ext uri="{FF2B5EF4-FFF2-40B4-BE49-F238E27FC236}">
                <a16:creationId xmlns:a16="http://schemas.microsoft.com/office/drawing/2014/main" id="{27CF0915-35FB-5B33-C269-5AD2954B892F}"/>
              </a:ext>
            </a:extLst>
          </p:cNvPr>
          <p:cNvSpPr>
            <a:spLocks noChangeArrowheads="1"/>
          </p:cNvSpPr>
          <p:nvPr/>
        </p:nvSpPr>
        <p:spPr bwMode="auto">
          <a:xfrm>
            <a:off x="953784" y="2559052"/>
            <a:ext cx="1812926" cy="344488"/>
          </a:xfrm>
          <a:prstGeom prst="rect">
            <a:avLst/>
          </a:prstGeom>
          <a:solidFill>
            <a:srgbClr val="FFFF00"/>
          </a:solidFill>
          <a:ln>
            <a:noFill/>
          </a:ln>
        </p:spPr>
        <p:txBody>
          <a:bodyPr vert="horz" wrap="square" lIns="91440" tIns="45720" rIns="91440" bIns="45720" numCol="1" anchor="t" anchorCtr="0" compatLnSpc="1">
            <a:prstTxWarp prst="textNoShape">
              <a:avLst/>
            </a:prstTxWarp>
          </a:bodyPr>
          <a:lstStyle/>
          <a:p>
            <a:endParaRPr lang="en-CA" b="1" dirty="0"/>
          </a:p>
        </p:txBody>
      </p:sp>
      <p:sp>
        <p:nvSpPr>
          <p:cNvPr id="322" name="Line 19">
            <a:extLst>
              <a:ext uri="{FF2B5EF4-FFF2-40B4-BE49-F238E27FC236}">
                <a16:creationId xmlns:a16="http://schemas.microsoft.com/office/drawing/2014/main" id="{3B71AF1F-C4B1-DD72-1756-55640D3B8CAC}"/>
              </a:ext>
            </a:extLst>
          </p:cNvPr>
          <p:cNvSpPr>
            <a:spLocks noChangeShapeType="1"/>
          </p:cNvSpPr>
          <p:nvPr/>
        </p:nvSpPr>
        <p:spPr bwMode="auto">
          <a:xfrm>
            <a:off x="947434" y="2559052"/>
            <a:ext cx="2700339"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324" name="Rectangle 32">
            <a:extLst>
              <a:ext uri="{FF2B5EF4-FFF2-40B4-BE49-F238E27FC236}">
                <a16:creationId xmlns:a16="http://schemas.microsoft.com/office/drawing/2014/main" id="{5ECB6FC2-EC8A-695F-7504-AF26248BE981}"/>
              </a:ext>
            </a:extLst>
          </p:cNvPr>
          <p:cNvSpPr>
            <a:spLocks noChangeArrowheads="1"/>
          </p:cNvSpPr>
          <p:nvPr/>
        </p:nvSpPr>
        <p:spPr bwMode="auto">
          <a:xfrm>
            <a:off x="1055384" y="2625727"/>
            <a:ext cx="1309654" cy="246221"/>
          </a:xfrm>
          <a:prstGeom prst="rect">
            <a:avLst/>
          </a:prstGeom>
          <a:solidFill>
            <a:srgbClr val="FFFF00"/>
          </a:solidFill>
          <a:ln>
            <a:noFill/>
          </a:ln>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Duck, Donald</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65" name="Rectangle 18">
            <a:extLst>
              <a:ext uri="{FF2B5EF4-FFF2-40B4-BE49-F238E27FC236}">
                <a16:creationId xmlns:a16="http://schemas.microsoft.com/office/drawing/2014/main" id="{7CBB3411-E73E-7B12-E3E6-3FD30BD2262A}"/>
              </a:ext>
            </a:extLst>
          </p:cNvPr>
          <p:cNvSpPr>
            <a:spLocks noChangeArrowheads="1"/>
          </p:cNvSpPr>
          <p:nvPr/>
        </p:nvSpPr>
        <p:spPr bwMode="auto">
          <a:xfrm>
            <a:off x="956996" y="2906715"/>
            <a:ext cx="1803363" cy="346075"/>
          </a:xfrm>
          <a:prstGeom prst="rect">
            <a:avLst/>
          </a:prstGeom>
          <a:solidFill>
            <a:srgbClr val="FFFF00"/>
          </a:solidFill>
          <a:ln>
            <a:noFill/>
          </a:ln>
        </p:spPr>
        <p:txBody>
          <a:bodyPr vert="horz" wrap="square" lIns="91440" tIns="45720" rIns="91440" bIns="45720" numCol="1" anchor="t" anchorCtr="0" compatLnSpc="1">
            <a:prstTxWarp prst="textNoShape">
              <a:avLst/>
            </a:prstTxWarp>
          </a:bodyPr>
          <a:lstStyle/>
          <a:p>
            <a:endParaRPr lang="en-CA" b="1" dirty="0"/>
          </a:p>
        </p:txBody>
      </p:sp>
      <p:sp>
        <p:nvSpPr>
          <p:cNvPr id="66" name="Rectangle 19">
            <a:extLst>
              <a:ext uri="{FF2B5EF4-FFF2-40B4-BE49-F238E27FC236}">
                <a16:creationId xmlns:a16="http://schemas.microsoft.com/office/drawing/2014/main" id="{8081A033-E06D-0C4E-7643-7B931FC1FE62}"/>
              </a:ext>
            </a:extLst>
          </p:cNvPr>
          <p:cNvSpPr>
            <a:spLocks noChangeArrowheads="1"/>
          </p:cNvSpPr>
          <p:nvPr/>
        </p:nvSpPr>
        <p:spPr bwMode="auto">
          <a:xfrm>
            <a:off x="2766710" y="2906715"/>
            <a:ext cx="874713" cy="346075"/>
          </a:xfrm>
          <a:prstGeom prst="rect">
            <a:avLst/>
          </a:prstGeom>
          <a:solidFill>
            <a:srgbClr val="FFFF00"/>
          </a:solidFill>
          <a:ln>
            <a:noFill/>
          </a:ln>
        </p:spPr>
        <p:txBody>
          <a:bodyPr vert="horz" wrap="square" lIns="91440" tIns="45720" rIns="91440" bIns="45720" numCol="1" anchor="t" anchorCtr="0" compatLnSpc="1">
            <a:prstTxWarp prst="textNoShape">
              <a:avLst/>
            </a:prstTxWarp>
          </a:bodyPr>
          <a:lstStyle/>
          <a:p>
            <a:endParaRPr lang="en-CA" b="1" dirty="0"/>
          </a:p>
        </p:txBody>
      </p:sp>
      <p:sp>
        <p:nvSpPr>
          <p:cNvPr id="67" name="Rectangle 39">
            <a:extLst>
              <a:ext uri="{FF2B5EF4-FFF2-40B4-BE49-F238E27FC236}">
                <a16:creationId xmlns:a16="http://schemas.microsoft.com/office/drawing/2014/main" id="{C311EF10-7769-FA9D-9B60-38E60F211DBD}"/>
              </a:ext>
            </a:extLst>
          </p:cNvPr>
          <p:cNvSpPr>
            <a:spLocks noChangeArrowheads="1"/>
          </p:cNvSpPr>
          <p:nvPr/>
        </p:nvSpPr>
        <p:spPr bwMode="auto">
          <a:xfrm>
            <a:off x="2863546" y="2971803"/>
            <a:ext cx="627063" cy="246063"/>
          </a:xfrm>
          <a:prstGeom prst="rect">
            <a:avLst/>
          </a:prstGeom>
          <a:solidFill>
            <a:srgbClr val="FFFF00"/>
          </a:solidFill>
          <a:ln>
            <a:noFill/>
          </a:ln>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1.2500</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68" name="Rectangle 40">
            <a:extLst>
              <a:ext uri="{FF2B5EF4-FFF2-40B4-BE49-F238E27FC236}">
                <a16:creationId xmlns:a16="http://schemas.microsoft.com/office/drawing/2014/main" id="{0A72A8CD-50FD-001B-12A1-3AE7D204ECDA}"/>
              </a:ext>
            </a:extLst>
          </p:cNvPr>
          <p:cNvSpPr>
            <a:spLocks noChangeArrowheads="1"/>
          </p:cNvSpPr>
          <p:nvPr/>
        </p:nvSpPr>
        <p:spPr bwMode="auto">
          <a:xfrm>
            <a:off x="1050621" y="2971803"/>
            <a:ext cx="1657890" cy="246221"/>
          </a:xfrm>
          <a:prstGeom prst="rect">
            <a:avLst/>
          </a:prstGeom>
          <a:solidFill>
            <a:srgbClr val="FFFF00"/>
          </a:solidFill>
          <a:ln>
            <a:noFill/>
          </a:ln>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Poppins, Mary A.</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71" name="Rectangle 40">
            <a:extLst>
              <a:ext uri="{FF2B5EF4-FFF2-40B4-BE49-F238E27FC236}">
                <a16:creationId xmlns:a16="http://schemas.microsoft.com/office/drawing/2014/main" id="{DF10629B-48E1-5143-5950-496581EDB8C0}"/>
              </a:ext>
            </a:extLst>
          </p:cNvPr>
          <p:cNvSpPr>
            <a:spLocks noChangeArrowheads="1"/>
          </p:cNvSpPr>
          <p:nvPr/>
        </p:nvSpPr>
        <p:spPr bwMode="auto">
          <a:xfrm>
            <a:off x="1963228" y="2971732"/>
            <a:ext cx="734560" cy="246221"/>
          </a:xfrm>
          <a:prstGeom prst="rect">
            <a:avLst/>
          </a:prstGeom>
          <a:noFill/>
          <a:ln>
            <a:noFill/>
          </a:ln>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rgbClr val="000000"/>
                </a:solidFill>
                <a:effectLst/>
                <a:latin typeface="Arial" panose="020B0604020202020204" pitchFamily="34" charset="0"/>
              </a:rPr>
              <a:t>Mary A.</a:t>
            </a:r>
            <a:endParaRPr kumimoji="0" lang="en-US" altLang="en-US" sz="1800" b="1" i="0" u="sng" strike="noStrike" cap="none" normalizeH="0" baseline="0" dirty="0">
              <a:ln>
                <a:noFill/>
              </a:ln>
              <a:solidFill>
                <a:schemeClr val="tx1"/>
              </a:solidFill>
              <a:effectLst/>
              <a:latin typeface="Arial" panose="020B0604020202020204" pitchFamily="34" charset="0"/>
            </a:endParaRPr>
          </a:p>
        </p:txBody>
      </p:sp>
      <p:sp>
        <p:nvSpPr>
          <p:cNvPr id="72" name="TextBox 71">
            <a:extLst>
              <a:ext uri="{FF2B5EF4-FFF2-40B4-BE49-F238E27FC236}">
                <a16:creationId xmlns:a16="http://schemas.microsoft.com/office/drawing/2014/main" id="{1FC7D3BB-3184-521C-CFF4-A05A4DF461E8}"/>
              </a:ext>
            </a:extLst>
          </p:cNvPr>
          <p:cNvSpPr txBox="1"/>
          <p:nvPr/>
        </p:nvSpPr>
        <p:spPr>
          <a:xfrm>
            <a:off x="6994800" y="2980800"/>
            <a:ext cx="903817" cy="383888"/>
          </a:xfrm>
          <a:prstGeom prst="rect">
            <a:avLst/>
          </a:prstGeom>
          <a:solidFill>
            <a:srgbClr val="FFFF00"/>
          </a:solidFill>
        </p:spPr>
        <p:txBody>
          <a:bodyPr wrap="square" lIns="91440" rIns="0" rtlCol="0">
            <a:spAutoFit/>
          </a:bodyPr>
          <a:lstStyle/>
          <a:p>
            <a:pPr marL="0" marR="0">
              <a:lnSpc>
                <a:spcPct val="107000"/>
              </a:lnSpc>
              <a:spcBef>
                <a:spcPts val="0"/>
              </a:spcBef>
              <a:spcAft>
                <a:spcPts val="800"/>
              </a:spcAft>
            </a:pPr>
            <a:r>
              <a:rPr lang="en-US" b="1" u="sng" kern="100" dirty="0">
                <a:effectLst/>
                <a:latin typeface="Courier New" panose="02070309020205020404" pitchFamily="49" charset="0"/>
                <a:ea typeface="Calibri" panose="020F0502020204030204" pitchFamily="34" charset="0"/>
                <a:cs typeface="Courier New" panose="02070309020205020404" pitchFamily="49" charset="0"/>
              </a:rPr>
              <a:t>Marry</a:t>
            </a:r>
            <a:endParaRPr lang="en-CA" b="1" u="sng" kern="100" dirty="0">
              <a:effectLst/>
              <a:latin typeface="Courier New" panose="02070309020205020404" pitchFamily="49" charset="0"/>
              <a:ea typeface="Calibri" panose="020F0502020204030204" pitchFamily="34" charset="0"/>
              <a:cs typeface="Courier New" panose="02070309020205020404" pitchFamily="49" charset="0"/>
            </a:endParaRPr>
          </a:p>
        </p:txBody>
      </p:sp>
      <p:sp>
        <p:nvSpPr>
          <p:cNvPr id="73" name="Rectangle 39">
            <a:extLst>
              <a:ext uri="{FF2B5EF4-FFF2-40B4-BE49-F238E27FC236}">
                <a16:creationId xmlns:a16="http://schemas.microsoft.com/office/drawing/2014/main" id="{442C5A98-8023-E64B-D91C-4F76FF115FB5}"/>
              </a:ext>
            </a:extLst>
          </p:cNvPr>
          <p:cNvSpPr>
            <a:spLocks noChangeArrowheads="1"/>
          </p:cNvSpPr>
          <p:nvPr/>
        </p:nvSpPr>
        <p:spPr bwMode="auto">
          <a:xfrm>
            <a:off x="2863546" y="2969024"/>
            <a:ext cx="627063" cy="246063"/>
          </a:xfrm>
          <a:prstGeom prst="rect">
            <a:avLst/>
          </a:prstGeom>
          <a:noFill/>
          <a:ln>
            <a:noFill/>
          </a:ln>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sng" strike="noStrike" cap="none" normalizeH="0" baseline="0" dirty="0">
                <a:ln>
                  <a:noFill/>
                </a:ln>
                <a:solidFill>
                  <a:srgbClr val="000000"/>
                </a:solidFill>
                <a:effectLst/>
                <a:latin typeface="Arial" panose="020B0604020202020204" pitchFamily="34" charset="0"/>
              </a:rPr>
              <a:t>1.2500</a:t>
            </a:r>
            <a:endParaRPr kumimoji="0" lang="en-US" altLang="en-US" sz="1800" b="1" i="0" u="sng" strike="noStrike" cap="none" normalizeH="0" baseline="0" dirty="0">
              <a:ln>
                <a:noFill/>
              </a:ln>
              <a:solidFill>
                <a:schemeClr val="tx1"/>
              </a:solidFill>
              <a:effectLst/>
              <a:latin typeface="Arial" panose="020B0604020202020204" pitchFamily="34" charset="0"/>
            </a:endParaRPr>
          </a:p>
        </p:txBody>
      </p:sp>
      <p:sp>
        <p:nvSpPr>
          <p:cNvPr id="76" name="Rectangle 20">
            <a:extLst>
              <a:ext uri="{FF2B5EF4-FFF2-40B4-BE49-F238E27FC236}">
                <a16:creationId xmlns:a16="http://schemas.microsoft.com/office/drawing/2014/main" id="{64E92D2F-4801-6EC1-61F2-262C00843B4A}"/>
              </a:ext>
            </a:extLst>
          </p:cNvPr>
          <p:cNvSpPr>
            <a:spLocks noChangeArrowheads="1"/>
          </p:cNvSpPr>
          <p:nvPr/>
        </p:nvSpPr>
        <p:spPr bwMode="auto">
          <a:xfrm>
            <a:off x="962040" y="3247991"/>
            <a:ext cx="1812925" cy="3444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77" name="Rectangle 42">
            <a:extLst>
              <a:ext uri="{FF2B5EF4-FFF2-40B4-BE49-F238E27FC236}">
                <a16:creationId xmlns:a16="http://schemas.microsoft.com/office/drawing/2014/main" id="{1DE9CEC0-810B-8570-8692-DD0FC9700DD7}"/>
              </a:ext>
            </a:extLst>
          </p:cNvPr>
          <p:cNvSpPr>
            <a:spLocks noChangeArrowheads="1"/>
          </p:cNvSpPr>
          <p:nvPr/>
        </p:nvSpPr>
        <p:spPr bwMode="auto">
          <a:xfrm>
            <a:off x="1055883" y="3317874"/>
            <a:ext cx="15144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Coyote, Wile Y. </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323" name="Line 20">
            <a:extLst>
              <a:ext uri="{FF2B5EF4-FFF2-40B4-BE49-F238E27FC236}">
                <a16:creationId xmlns:a16="http://schemas.microsoft.com/office/drawing/2014/main" id="{6F0E79A9-9BCD-51B9-8FFA-CAC83C885B10}"/>
              </a:ext>
            </a:extLst>
          </p:cNvPr>
          <p:cNvSpPr>
            <a:spLocks noChangeShapeType="1"/>
          </p:cNvSpPr>
          <p:nvPr/>
        </p:nvSpPr>
        <p:spPr bwMode="auto">
          <a:xfrm>
            <a:off x="947434" y="2903540"/>
            <a:ext cx="2700339"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48" name="Line 27">
            <a:extLst>
              <a:ext uri="{FF2B5EF4-FFF2-40B4-BE49-F238E27FC236}">
                <a16:creationId xmlns:a16="http://schemas.microsoft.com/office/drawing/2014/main" id="{E90E814A-702C-F835-B46A-44C31A055633}"/>
              </a:ext>
            </a:extLst>
          </p:cNvPr>
          <p:cNvSpPr>
            <a:spLocks noChangeShapeType="1"/>
          </p:cNvSpPr>
          <p:nvPr/>
        </p:nvSpPr>
        <p:spPr bwMode="auto">
          <a:xfrm>
            <a:off x="950646" y="3251199"/>
            <a:ext cx="2700338" cy="0"/>
          </a:xfrm>
          <a:prstGeom prst="line">
            <a:avLst/>
          </a:prstGeom>
          <a:noFill/>
          <a:ln w="12700" cap="flat">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78" name="Rectangle 42">
            <a:extLst>
              <a:ext uri="{FF2B5EF4-FFF2-40B4-BE49-F238E27FC236}">
                <a16:creationId xmlns:a16="http://schemas.microsoft.com/office/drawing/2014/main" id="{BAAF41D3-8287-542B-6D20-7AC0265C052B}"/>
              </a:ext>
            </a:extLst>
          </p:cNvPr>
          <p:cNvSpPr>
            <a:spLocks noChangeArrowheads="1"/>
          </p:cNvSpPr>
          <p:nvPr/>
        </p:nvSpPr>
        <p:spPr bwMode="auto">
          <a:xfrm>
            <a:off x="1858677" y="3317716"/>
            <a:ext cx="7042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Wile </a:t>
            </a:r>
            <a:r>
              <a:rPr kumimoji="0" lang="en-US" altLang="en-US" sz="1600" b="1" i="0" u="sng" strike="noStrike" cap="none" normalizeH="0" baseline="0" dirty="0">
                <a:ln>
                  <a:noFill/>
                </a:ln>
                <a:solidFill>
                  <a:srgbClr val="000000"/>
                </a:solidFill>
                <a:effectLst/>
                <a:latin typeface="Arial" panose="020B0604020202020204" pitchFamily="34" charset="0"/>
              </a:rPr>
              <a:t>Y.</a:t>
            </a:r>
            <a:r>
              <a:rPr kumimoji="0" lang="en-US" altLang="en-US" sz="1600" b="1" i="0" u="none" strike="noStrike" cap="none" normalizeH="0" baseline="0" dirty="0">
                <a:ln>
                  <a:noFill/>
                </a:ln>
                <a:solidFill>
                  <a:srgbClr val="000000"/>
                </a:solidFill>
                <a:effectLst/>
                <a:latin typeface="Arial" panose="020B0604020202020204" pitchFamily="34" charset="0"/>
              </a:rPr>
              <a:t> </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80" name="Rectangle 21">
            <a:extLst>
              <a:ext uri="{FF2B5EF4-FFF2-40B4-BE49-F238E27FC236}">
                <a16:creationId xmlns:a16="http://schemas.microsoft.com/office/drawing/2014/main" id="{30571DD4-E44C-B281-A881-B9D4170DF080}"/>
              </a:ext>
            </a:extLst>
          </p:cNvPr>
          <p:cNvSpPr>
            <a:spLocks noChangeArrowheads="1"/>
          </p:cNvSpPr>
          <p:nvPr/>
        </p:nvSpPr>
        <p:spPr bwMode="auto">
          <a:xfrm>
            <a:off x="2774965" y="3252790"/>
            <a:ext cx="874713" cy="344488"/>
          </a:xfrm>
          <a:prstGeom prst="rect">
            <a:avLst/>
          </a:prstGeom>
          <a:solidFill>
            <a:srgbClr val="FFFF00"/>
          </a:solidFill>
          <a:ln>
            <a:noFill/>
          </a:ln>
        </p:spPr>
        <p:txBody>
          <a:bodyPr vert="horz" wrap="square" lIns="91440" tIns="45720" rIns="91440" bIns="45720" numCol="1" anchor="t" anchorCtr="0" compatLnSpc="1">
            <a:prstTxWarp prst="textNoShape">
              <a:avLst/>
            </a:prstTxWarp>
          </a:bodyPr>
          <a:lstStyle/>
          <a:p>
            <a:endParaRPr lang="en-CA" dirty="0"/>
          </a:p>
        </p:txBody>
      </p:sp>
      <p:sp>
        <p:nvSpPr>
          <p:cNvPr id="81" name="Rectangle 41">
            <a:extLst>
              <a:ext uri="{FF2B5EF4-FFF2-40B4-BE49-F238E27FC236}">
                <a16:creationId xmlns:a16="http://schemas.microsoft.com/office/drawing/2014/main" id="{F7104D94-A1E5-56D6-E812-CD3ABE8D7C62}"/>
              </a:ext>
            </a:extLst>
          </p:cNvPr>
          <p:cNvSpPr>
            <a:spLocks noChangeArrowheads="1"/>
          </p:cNvSpPr>
          <p:nvPr/>
        </p:nvSpPr>
        <p:spPr bwMode="auto">
          <a:xfrm>
            <a:off x="2873108" y="3317874"/>
            <a:ext cx="627063" cy="246063"/>
          </a:xfrm>
          <a:prstGeom prst="rect">
            <a:avLst/>
          </a:prstGeom>
          <a:noFill/>
          <a:ln>
            <a:noFill/>
          </a:ln>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strike="noStrike" cap="none" normalizeH="0" baseline="0" dirty="0">
                <a:ln>
                  <a:noFill/>
                </a:ln>
                <a:solidFill>
                  <a:srgbClr val="000000"/>
                </a:solidFill>
                <a:effectLst/>
                <a:latin typeface="Arial" panose="020B0604020202020204" pitchFamily="34" charset="0"/>
              </a:rPr>
              <a:t>1.0000</a:t>
            </a:r>
            <a:endParaRPr kumimoji="0" lang="en-US" altLang="en-US" sz="1800" b="1" i="0" strike="noStrike" cap="none" normalizeH="0" baseline="0" dirty="0">
              <a:ln>
                <a:noFill/>
              </a:ln>
              <a:solidFill>
                <a:schemeClr val="tx1"/>
              </a:solidFill>
              <a:effectLst/>
              <a:latin typeface="Arial" panose="020B0604020202020204" pitchFamily="34" charset="0"/>
            </a:endParaRPr>
          </a:p>
        </p:txBody>
      </p:sp>
      <p:sp>
        <p:nvSpPr>
          <p:cNvPr id="69" name="Line 16">
            <a:extLst>
              <a:ext uri="{FF2B5EF4-FFF2-40B4-BE49-F238E27FC236}">
                <a16:creationId xmlns:a16="http://schemas.microsoft.com/office/drawing/2014/main" id="{DB71929A-C761-392E-B5DF-DCC9818C2248}"/>
              </a:ext>
            </a:extLst>
          </p:cNvPr>
          <p:cNvSpPr>
            <a:spLocks noChangeShapeType="1"/>
          </p:cNvSpPr>
          <p:nvPr/>
        </p:nvSpPr>
        <p:spPr bwMode="auto">
          <a:xfrm>
            <a:off x="2766710" y="1847850"/>
            <a:ext cx="0" cy="1754192"/>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70" name="Line 22">
            <a:extLst>
              <a:ext uri="{FF2B5EF4-FFF2-40B4-BE49-F238E27FC236}">
                <a16:creationId xmlns:a16="http://schemas.microsoft.com/office/drawing/2014/main" id="{E834720A-6A83-8092-2367-03476578C83B}"/>
              </a:ext>
            </a:extLst>
          </p:cNvPr>
          <p:cNvSpPr>
            <a:spLocks noChangeShapeType="1"/>
          </p:cNvSpPr>
          <p:nvPr/>
        </p:nvSpPr>
        <p:spPr bwMode="auto">
          <a:xfrm>
            <a:off x="953784" y="1485899"/>
            <a:ext cx="0" cy="2116143"/>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51" name="Line 29">
            <a:extLst>
              <a:ext uri="{FF2B5EF4-FFF2-40B4-BE49-F238E27FC236}">
                <a16:creationId xmlns:a16="http://schemas.microsoft.com/office/drawing/2014/main" id="{6B063B90-CCE1-7A27-78E5-48D3261CD32E}"/>
              </a:ext>
            </a:extLst>
          </p:cNvPr>
          <p:cNvSpPr>
            <a:spLocks noChangeShapeType="1"/>
          </p:cNvSpPr>
          <p:nvPr/>
        </p:nvSpPr>
        <p:spPr bwMode="auto">
          <a:xfrm>
            <a:off x="3644633" y="1485899"/>
            <a:ext cx="0" cy="2116138"/>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82" name="TextBox 81">
            <a:extLst>
              <a:ext uri="{FF2B5EF4-FFF2-40B4-BE49-F238E27FC236}">
                <a16:creationId xmlns:a16="http://schemas.microsoft.com/office/drawing/2014/main" id="{AC33724B-8E2C-653D-F205-8EAB4692D0CF}"/>
              </a:ext>
            </a:extLst>
          </p:cNvPr>
          <p:cNvSpPr txBox="1"/>
          <p:nvPr/>
        </p:nvSpPr>
        <p:spPr>
          <a:xfrm>
            <a:off x="4132800" y="3384000"/>
            <a:ext cx="4898150" cy="348557"/>
          </a:xfrm>
          <a:prstGeom prst="rect">
            <a:avLst/>
          </a:prstGeom>
          <a:solidFill>
            <a:srgbClr val="FFFF00"/>
          </a:solidFill>
        </p:spPr>
        <p:txBody>
          <a:bodyPr wrap="square" lIns="91440" rIns="0" rtlCol="0">
            <a:spAutoFit/>
          </a:bodyPr>
          <a:lstStyle/>
          <a:p>
            <a:r>
              <a:rPr lang="en-US" b="1" dirty="0">
                <a:effectLst/>
                <a:latin typeface="Courier New" panose="02070309020205020404" pitchFamily="49" charset="0"/>
                <a:ea typeface="Calibri" panose="020F0502020204030204" pitchFamily="34" charset="0"/>
                <a:cs typeface="Courier New" panose="02070309020205020404" pitchFamily="49" charset="0"/>
              </a:rPr>
              <a:t>454 565 656 Coyote, Wile E.  1.0000</a:t>
            </a:r>
            <a:endParaRPr lang="en-CA" sz="1600" b="1" dirty="0">
              <a:latin typeface="Courier New" panose="02070309020205020404" pitchFamily="49" charset="0"/>
              <a:cs typeface="Courier New" panose="02070309020205020404" pitchFamily="49" charset="0"/>
            </a:endParaRPr>
          </a:p>
        </p:txBody>
      </p:sp>
      <p:sp>
        <p:nvSpPr>
          <p:cNvPr id="83" name="TextBox 82">
            <a:extLst>
              <a:ext uri="{FF2B5EF4-FFF2-40B4-BE49-F238E27FC236}">
                <a16:creationId xmlns:a16="http://schemas.microsoft.com/office/drawing/2014/main" id="{424A12EB-650C-6EE4-9EDB-94B7E075629E}"/>
              </a:ext>
            </a:extLst>
          </p:cNvPr>
          <p:cNvSpPr txBox="1"/>
          <p:nvPr/>
        </p:nvSpPr>
        <p:spPr>
          <a:xfrm>
            <a:off x="6861600" y="3384000"/>
            <a:ext cx="1122483" cy="348557"/>
          </a:xfrm>
          <a:prstGeom prst="rect">
            <a:avLst/>
          </a:prstGeom>
          <a:noFill/>
        </p:spPr>
        <p:txBody>
          <a:bodyPr wrap="square" lIns="91440" rIns="0" rtlCol="0">
            <a:spAutoFit/>
          </a:bodyPr>
          <a:lstStyle/>
          <a:p>
            <a:r>
              <a:rPr lang="en-US" b="1" dirty="0">
                <a:effectLst/>
                <a:latin typeface="Courier New" panose="02070309020205020404" pitchFamily="49" charset="0"/>
                <a:ea typeface="Calibri" panose="020F0502020204030204" pitchFamily="34" charset="0"/>
                <a:cs typeface="Courier New" panose="02070309020205020404" pitchFamily="49" charset="0"/>
              </a:rPr>
              <a:t>Wile </a:t>
            </a:r>
            <a:r>
              <a:rPr lang="en-US" b="1" u="sng" dirty="0">
                <a:effectLst/>
                <a:latin typeface="Courier New" panose="02070309020205020404" pitchFamily="49" charset="0"/>
                <a:ea typeface="Calibri" panose="020F0502020204030204" pitchFamily="34" charset="0"/>
                <a:cs typeface="Courier New" panose="02070309020205020404" pitchFamily="49" charset="0"/>
              </a:rPr>
              <a:t>E.</a:t>
            </a:r>
            <a:endParaRPr lang="en-CA" sz="1600" b="1" u="sng" dirty="0">
              <a:latin typeface="Courier New" panose="02070309020205020404" pitchFamily="49" charset="0"/>
              <a:cs typeface="Courier New" panose="02070309020205020404" pitchFamily="49" charset="0"/>
            </a:endParaRPr>
          </a:p>
        </p:txBody>
      </p:sp>
      <p:grpSp>
        <p:nvGrpSpPr>
          <p:cNvPr id="8" name="Group 10">
            <a:extLst>
              <a:ext uri="{FF2B5EF4-FFF2-40B4-BE49-F238E27FC236}">
                <a16:creationId xmlns:a16="http://schemas.microsoft.com/office/drawing/2014/main" id="{BF32DDE7-EF71-98F1-2377-5B657048B437}"/>
              </a:ext>
            </a:extLst>
          </p:cNvPr>
          <p:cNvGrpSpPr>
            <a:grpSpLocks noChangeAspect="1"/>
          </p:cNvGrpSpPr>
          <p:nvPr/>
        </p:nvGrpSpPr>
        <p:grpSpPr bwMode="auto">
          <a:xfrm>
            <a:off x="946167" y="1471972"/>
            <a:ext cx="2720975" cy="2195513"/>
            <a:chOff x="757" y="1140"/>
            <a:chExt cx="1714" cy="1383"/>
          </a:xfrm>
        </p:grpSpPr>
        <p:sp>
          <p:nvSpPr>
            <p:cNvPr id="27" name="AutoShape 9">
              <a:extLst>
                <a:ext uri="{FF2B5EF4-FFF2-40B4-BE49-F238E27FC236}">
                  <a16:creationId xmlns:a16="http://schemas.microsoft.com/office/drawing/2014/main" id="{451FAD13-A7C4-0702-228A-B634813F1EF0}"/>
                </a:ext>
              </a:extLst>
            </p:cNvPr>
            <p:cNvSpPr>
              <a:spLocks noChangeAspect="1" noChangeArrowheads="1" noTextEdit="1"/>
            </p:cNvSpPr>
            <p:nvPr/>
          </p:nvSpPr>
          <p:spPr bwMode="auto">
            <a:xfrm>
              <a:off x="757" y="1140"/>
              <a:ext cx="1714" cy="1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30" name="Rectangle 11">
              <a:extLst>
                <a:ext uri="{FF2B5EF4-FFF2-40B4-BE49-F238E27FC236}">
                  <a16:creationId xmlns:a16="http://schemas.microsoft.com/office/drawing/2014/main" id="{1ED71E26-80E3-FCDB-824E-F5100F248EA1}"/>
                </a:ext>
              </a:extLst>
            </p:cNvPr>
            <p:cNvSpPr>
              <a:spLocks noChangeArrowheads="1"/>
            </p:cNvSpPr>
            <p:nvPr/>
          </p:nvSpPr>
          <p:spPr bwMode="auto">
            <a:xfrm>
              <a:off x="762" y="1152"/>
              <a:ext cx="1693" cy="2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74" name="Rectangle 12">
              <a:extLst>
                <a:ext uri="{FF2B5EF4-FFF2-40B4-BE49-F238E27FC236}">
                  <a16:creationId xmlns:a16="http://schemas.microsoft.com/office/drawing/2014/main" id="{DE175360-353A-60BA-2A82-C649F0F47B25}"/>
                </a:ext>
              </a:extLst>
            </p:cNvPr>
            <p:cNvSpPr>
              <a:spLocks noChangeArrowheads="1"/>
            </p:cNvSpPr>
            <p:nvPr/>
          </p:nvSpPr>
          <p:spPr bwMode="auto">
            <a:xfrm>
              <a:off x="762" y="1389"/>
              <a:ext cx="1142" cy="218"/>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75" name="Rectangle 13">
              <a:extLst>
                <a:ext uri="{FF2B5EF4-FFF2-40B4-BE49-F238E27FC236}">
                  <a16:creationId xmlns:a16="http://schemas.microsoft.com/office/drawing/2014/main" id="{B4A5AFD5-FB3F-EC7E-7A5F-455F06F17360}"/>
                </a:ext>
              </a:extLst>
            </p:cNvPr>
            <p:cNvSpPr>
              <a:spLocks noChangeArrowheads="1"/>
            </p:cNvSpPr>
            <p:nvPr/>
          </p:nvSpPr>
          <p:spPr bwMode="auto">
            <a:xfrm>
              <a:off x="1904" y="1389"/>
              <a:ext cx="551" cy="218"/>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79" name="Rectangle 14">
              <a:extLst>
                <a:ext uri="{FF2B5EF4-FFF2-40B4-BE49-F238E27FC236}">
                  <a16:creationId xmlns:a16="http://schemas.microsoft.com/office/drawing/2014/main" id="{8B1FAF61-8966-038C-4F53-E24DD5135D9F}"/>
                </a:ext>
              </a:extLst>
            </p:cNvPr>
            <p:cNvSpPr>
              <a:spLocks noChangeArrowheads="1"/>
            </p:cNvSpPr>
            <p:nvPr/>
          </p:nvSpPr>
          <p:spPr bwMode="auto">
            <a:xfrm>
              <a:off x="762" y="1607"/>
              <a:ext cx="1142" cy="217"/>
            </a:xfrm>
            <a:prstGeom prst="rect">
              <a:avLst/>
            </a:prstGeom>
            <a:solidFill>
              <a:srgbClr val="E8E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84" name="Rectangle 15">
              <a:extLst>
                <a:ext uri="{FF2B5EF4-FFF2-40B4-BE49-F238E27FC236}">
                  <a16:creationId xmlns:a16="http://schemas.microsoft.com/office/drawing/2014/main" id="{CFEC7CF5-8F42-1370-DA1E-AC077EA86E58}"/>
                </a:ext>
              </a:extLst>
            </p:cNvPr>
            <p:cNvSpPr>
              <a:spLocks noChangeArrowheads="1"/>
            </p:cNvSpPr>
            <p:nvPr/>
          </p:nvSpPr>
          <p:spPr bwMode="auto">
            <a:xfrm>
              <a:off x="1904" y="1607"/>
              <a:ext cx="551" cy="217"/>
            </a:xfrm>
            <a:prstGeom prst="rect">
              <a:avLst/>
            </a:prstGeom>
            <a:solidFill>
              <a:srgbClr val="E8E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85" name="Rectangle 16">
              <a:extLst>
                <a:ext uri="{FF2B5EF4-FFF2-40B4-BE49-F238E27FC236}">
                  <a16:creationId xmlns:a16="http://schemas.microsoft.com/office/drawing/2014/main" id="{D0886C07-883F-589C-27CE-7D87FEFD01FD}"/>
                </a:ext>
              </a:extLst>
            </p:cNvPr>
            <p:cNvSpPr>
              <a:spLocks noChangeArrowheads="1"/>
            </p:cNvSpPr>
            <p:nvPr/>
          </p:nvSpPr>
          <p:spPr bwMode="auto">
            <a:xfrm>
              <a:off x="762" y="1824"/>
              <a:ext cx="1142" cy="218"/>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86" name="Rectangle 17">
              <a:extLst>
                <a:ext uri="{FF2B5EF4-FFF2-40B4-BE49-F238E27FC236}">
                  <a16:creationId xmlns:a16="http://schemas.microsoft.com/office/drawing/2014/main" id="{D5D79C7D-DB88-B6C3-9114-821BF7E942E3}"/>
                </a:ext>
              </a:extLst>
            </p:cNvPr>
            <p:cNvSpPr>
              <a:spLocks noChangeArrowheads="1"/>
            </p:cNvSpPr>
            <p:nvPr/>
          </p:nvSpPr>
          <p:spPr bwMode="auto">
            <a:xfrm>
              <a:off x="1904" y="1824"/>
              <a:ext cx="551" cy="218"/>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87" name="Rectangle 18">
              <a:extLst>
                <a:ext uri="{FF2B5EF4-FFF2-40B4-BE49-F238E27FC236}">
                  <a16:creationId xmlns:a16="http://schemas.microsoft.com/office/drawing/2014/main" id="{522D72A0-9F4A-C149-5E94-91360B213362}"/>
                </a:ext>
              </a:extLst>
            </p:cNvPr>
            <p:cNvSpPr>
              <a:spLocks noChangeArrowheads="1"/>
            </p:cNvSpPr>
            <p:nvPr/>
          </p:nvSpPr>
          <p:spPr bwMode="auto">
            <a:xfrm>
              <a:off x="762" y="2042"/>
              <a:ext cx="1142" cy="218"/>
            </a:xfrm>
            <a:prstGeom prst="rect">
              <a:avLst/>
            </a:prstGeom>
            <a:solidFill>
              <a:srgbClr val="E8E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88" name="Rectangle 19">
              <a:extLst>
                <a:ext uri="{FF2B5EF4-FFF2-40B4-BE49-F238E27FC236}">
                  <a16:creationId xmlns:a16="http://schemas.microsoft.com/office/drawing/2014/main" id="{E62C6106-2F6C-B8CC-2E58-8B8220CBD6A1}"/>
                </a:ext>
              </a:extLst>
            </p:cNvPr>
            <p:cNvSpPr>
              <a:spLocks noChangeArrowheads="1"/>
            </p:cNvSpPr>
            <p:nvPr/>
          </p:nvSpPr>
          <p:spPr bwMode="auto">
            <a:xfrm>
              <a:off x="1904" y="2042"/>
              <a:ext cx="551" cy="218"/>
            </a:xfrm>
            <a:prstGeom prst="rect">
              <a:avLst/>
            </a:prstGeom>
            <a:solidFill>
              <a:srgbClr val="E8E9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89" name="Rectangle 20">
              <a:extLst>
                <a:ext uri="{FF2B5EF4-FFF2-40B4-BE49-F238E27FC236}">
                  <a16:creationId xmlns:a16="http://schemas.microsoft.com/office/drawing/2014/main" id="{88C39162-6E00-26B3-5E85-E5C7D1D16A21}"/>
                </a:ext>
              </a:extLst>
            </p:cNvPr>
            <p:cNvSpPr>
              <a:spLocks noChangeArrowheads="1"/>
            </p:cNvSpPr>
            <p:nvPr/>
          </p:nvSpPr>
          <p:spPr bwMode="auto">
            <a:xfrm>
              <a:off x="762" y="2260"/>
              <a:ext cx="1142" cy="217"/>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90" name="Rectangle 21">
              <a:extLst>
                <a:ext uri="{FF2B5EF4-FFF2-40B4-BE49-F238E27FC236}">
                  <a16:creationId xmlns:a16="http://schemas.microsoft.com/office/drawing/2014/main" id="{B47E755E-E883-7A16-5155-40533F847CB9}"/>
                </a:ext>
              </a:extLst>
            </p:cNvPr>
            <p:cNvSpPr>
              <a:spLocks noChangeArrowheads="1"/>
            </p:cNvSpPr>
            <p:nvPr/>
          </p:nvSpPr>
          <p:spPr bwMode="auto">
            <a:xfrm>
              <a:off x="1904" y="2260"/>
              <a:ext cx="551" cy="217"/>
            </a:xfrm>
            <a:prstGeom prst="rect">
              <a:avLst/>
            </a:prstGeom>
            <a:solidFill>
              <a:srgbClr val="CDD1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dirty="0"/>
            </a:p>
          </p:txBody>
        </p:sp>
        <p:sp>
          <p:nvSpPr>
            <p:cNvPr id="91" name="Line 22">
              <a:extLst>
                <a:ext uri="{FF2B5EF4-FFF2-40B4-BE49-F238E27FC236}">
                  <a16:creationId xmlns:a16="http://schemas.microsoft.com/office/drawing/2014/main" id="{AFF332A5-A886-115A-E220-111519D66F4E}"/>
                </a:ext>
              </a:extLst>
            </p:cNvPr>
            <p:cNvSpPr>
              <a:spLocks noChangeShapeType="1"/>
            </p:cNvSpPr>
            <p:nvPr/>
          </p:nvSpPr>
          <p:spPr bwMode="auto">
            <a:xfrm>
              <a:off x="1904" y="1377"/>
              <a:ext cx="0" cy="1104"/>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92" name="Line 23">
              <a:extLst>
                <a:ext uri="{FF2B5EF4-FFF2-40B4-BE49-F238E27FC236}">
                  <a16:creationId xmlns:a16="http://schemas.microsoft.com/office/drawing/2014/main" id="{5078E589-0FD6-8799-45CE-C1FE02C958F7}"/>
                </a:ext>
              </a:extLst>
            </p:cNvPr>
            <p:cNvSpPr>
              <a:spLocks noChangeShapeType="1"/>
            </p:cNvSpPr>
            <p:nvPr/>
          </p:nvSpPr>
          <p:spPr bwMode="auto">
            <a:xfrm>
              <a:off x="758" y="1389"/>
              <a:ext cx="1701" cy="0"/>
            </a:xfrm>
            <a:prstGeom prst="line">
              <a:avLst/>
            </a:prstGeom>
            <a:noFill/>
            <a:ln w="381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93" name="Line 24">
              <a:extLst>
                <a:ext uri="{FF2B5EF4-FFF2-40B4-BE49-F238E27FC236}">
                  <a16:creationId xmlns:a16="http://schemas.microsoft.com/office/drawing/2014/main" id="{AAE2B336-6481-54CD-8F5C-4099F6B367F7}"/>
                </a:ext>
              </a:extLst>
            </p:cNvPr>
            <p:cNvSpPr>
              <a:spLocks noChangeShapeType="1"/>
            </p:cNvSpPr>
            <p:nvPr/>
          </p:nvSpPr>
          <p:spPr bwMode="auto">
            <a:xfrm>
              <a:off x="758" y="1607"/>
              <a:ext cx="1701"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94" name="Line 25">
              <a:extLst>
                <a:ext uri="{FF2B5EF4-FFF2-40B4-BE49-F238E27FC236}">
                  <a16:creationId xmlns:a16="http://schemas.microsoft.com/office/drawing/2014/main" id="{B2772D31-530A-A604-343A-D1D57B571AE3}"/>
                </a:ext>
              </a:extLst>
            </p:cNvPr>
            <p:cNvSpPr>
              <a:spLocks noChangeShapeType="1"/>
            </p:cNvSpPr>
            <p:nvPr/>
          </p:nvSpPr>
          <p:spPr bwMode="auto">
            <a:xfrm>
              <a:off x="758" y="1824"/>
              <a:ext cx="1701"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95" name="Line 26">
              <a:extLst>
                <a:ext uri="{FF2B5EF4-FFF2-40B4-BE49-F238E27FC236}">
                  <a16:creationId xmlns:a16="http://schemas.microsoft.com/office/drawing/2014/main" id="{35A2E56C-8A24-E803-0073-7154EA93AA1B}"/>
                </a:ext>
              </a:extLst>
            </p:cNvPr>
            <p:cNvSpPr>
              <a:spLocks noChangeShapeType="1"/>
            </p:cNvSpPr>
            <p:nvPr/>
          </p:nvSpPr>
          <p:spPr bwMode="auto">
            <a:xfrm>
              <a:off x="758" y="2042"/>
              <a:ext cx="1701"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96" name="Line 27">
              <a:extLst>
                <a:ext uri="{FF2B5EF4-FFF2-40B4-BE49-F238E27FC236}">
                  <a16:creationId xmlns:a16="http://schemas.microsoft.com/office/drawing/2014/main" id="{6D8F488E-1609-F542-C852-50BA98199545}"/>
                </a:ext>
              </a:extLst>
            </p:cNvPr>
            <p:cNvSpPr>
              <a:spLocks noChangeShapeType="1"/>
            </p:cNvSpPr>
            <p:nvPr/>
          </p:nvSpPr>
          <p:spPr bwMode="auto">
            <a:xfrm>
              <a:off x="758" y="2260"/>
              <a:ext cx="1701"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97" name="Line 28">
              <a:extLst>
                <a:ext uri="{FF2B5EF4-FFF2-40B4-BE49-F238E27FC236}">
                  <a16:creationId xmlns:a16="http://schemas.microsoft.com/office/drawing/2014/main" id="{432FCD37-F974-4422-2789-D0FBBCD78A60}"/>
                </a:ext>
              </a:extLst>
            </p:cNvPr>
            <p:cNvSpPr>
              <a:spLocks noChangeShapeType="1"/>
            </p:cNvSpPr>
            <p:nvPr/>
          </p:nvSpPr>
          <p:spPr bwMode="auto">
            <a:xfrm>
              <a:off x="762" y="1148"/>
              <a:ext cx="0" cy="1333"/>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98" name="Line 29">
              <a:extLst>
                <a:ext uri="{FF2B5EF4-FFF2-40B4-BE49-F238E27FC236}">
                  <a16:creationId xmlns:a16="http://schemas.microsoft.com/office/drawing/2014/main" id="{C21DF063-A989-6523-EC73-562B7882C0C5}"/>
                </a:ext>
              </a:extLst>
            </p:cNvPr>
            <p:cNvSpPr>
              <a:spLocks noChangeShapeType="1"/>
            </p:cNvSpPr>
            <p:nvPr/>
          </p:nvSpPr>
          <p:spPr bwMode="auto">
            <a:xfrm>
              <a:off x="2455" y="1148"/>
              <a:ext cx="0" cy="1333"/>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99" name="Line 30">
              <a:extLst>
                <a:ext uri="{FF2B5EF4-FFF2-40B4-BE49-F238E27FC236}">
                  <a16:creationId xmlns:a16="http://schemas.microsoft.com/office/drawing/2014/main" id="{987E33C8-33B5-01F8-4596-0F8E07EF411B}"/>
                </a:ext>
              </a:extLst>
            </p:cNvPr>
            <p:cNvSpPr>
              <a:spLocks noChangeShapeType="1"/>
            </p:cNvSpPr>
            <p:nvPr/>
          </p:nvSpPr>
          <p:spPr bwMode="auto">
            <a:xfrm>
              <a:off x="758" y="1152"/>
              <a:ext cx="1701"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100" name="Line 31">
              <a:extLst>
                <a:ext uri="{FF2B5EF4-FFF2-40B4-BE49-F238E27FC236}">
                  <a16:creationId xmlns:a16="http://schemas.microsoft.com/office/drawing/2014/main" id="{8825C1B0-FCCB-B1B9-D85B-FD2BBF62FE84}"/>
                </a:ext>
              </a:extLst>
            </p:cNvPr>
            <p:cNvSpPr>
              <a:spLocks noChangeShapeType="1"/>
            </p:cNvSpPr>
            <p:nvPr/>
          </p:nvSpPr>
          <p:spPr bwMode="auto">
            <a:xfrm>
              <a:off x="758" y="2477"/>
              <a:ext cx="1701"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101" name="Rectangle 32">
              <a:extLst>
                <a:ext uri="{FF2B5EF4-FFF2-40B4-BE49-F238E27FC236}">
                  <a16:creationId xmlns:a16="http://schemas.microsoft.com/office/drawing/2014/main" id="{6ED3A022-A273-999D-2F06-10E26AC2DC28}"/>
                </a:ext>
              </a:extLst>
            </p:cNvPr>
            <p:cNvSpPr>
              <a:spLocks noChangeArrowheads="1"/>
            </p:cNvSpPr>
            <p:nvPr/>
          </p:nvSpPr>
          <p:spPr bwMode="auto">
            <a:xfrm>
              <a:off x="1169" y="1191"/>
              <a:ext cx="948"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rgbClr val="FFFFFF"/>
                  </a:solidFill>
                  <a:effectLst/>
                  <a:latin typeface="Arial" panose="020B0604020202020204" pitchFamily="34" charset="0"/>
                </a:rPr>
                <a:t>Nominal Roll</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2" name="Rectangle 33">
              <a:extLst>
                <a:ext uri="{FF2B5EF4-FFF2-40B4-BE49-F238E27FC236}">
                  <a16:creationId xmlns:a16="http://schemas.microsoft.com/office/drawing/2014/main" id="{B4E057C6-9656-BDC9-82FE-5297F9283D96}"/>
                </a:ext>
              </a:extLst>
            </p:cNvPr>
            <p:cNvSpPr>
              <a:spLocks noChangeArrowheads="1"/>
            </p:cNvSpPr>
            <p:nvPr/>
          </p:nvSpPr>
          <p:spPr bwMode="auto">
            <a:xfrm>
              <a:off x="2059" y="1427"/>
              <a:ext cx="303"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FTE</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3" name="Rectangle 34">
              <a:extLst>
                <a:ext uri="{FF2B5EF4-FFF2-40B4-BE49-F238E27FC236}">
                  <a16:creationId xmlns:a16="http://schemas.microsoft.com/office/drawing/2014/main" id="{CA3139A5-5005-9C32-9D98-4A2C60883E2F}"/>
                </a:ext>
              </a:extLst>
            </p:cNvPr>
            <p:cNvSpPr>
              <a:spLocks noChangeArrowheads="1"/>
            </p:cNvSpPr>
            <p:nvPr/>
          </p:nvSpPr>
          <p:spPr bwMode="auto">
            <a:xfrm>
              <a:off x="1096" y="1427"/>
              <a:ext cx="538"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anose="020B0604020202020204" pitchFamily="34" charset="0"/>
                </a:rPr>
                <a:t>Student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4" name="Rectangle 35">
              <a:extLst>
                <a:ext uri="{FF2B5EF4-FFF2-40B4-BE49-F238E27FC236}">
                  <a16:creationId xmlns:a16="http://schemas.microsoft.com/office/drawing/2014/main" id="{BBDAB16A-307D-2918-44DB-37CB8F769EEF}"/>
                </a:ext>
              </a:extLst>
            </p:cNvPr>
            <p:cNvSpPr>
              <a:spLocks noChangeArrowheads="1"/>
            </p:cNvSpPr>
            <p:nvPr/>
          </p:nvSpPr>
          <p:spPr bwMode="auto">
            <a:xfrm>
              <a:off x="1969" y="1649"/>
              <a:ext cx="39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1.3750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5" name="Rectangle 36">
              <a:extLst>
                <a:ext uri="{FF2B5EF4-FFF2-40B4-BE49-F238E27FC236}">
                  <a16:creationId xmlns:a16="http://schemas.microsoft.com/office/drawing/2014/main" id="{4631E458-FAFD-40E0-FA0C-00CB83AC1FC2}"/>
                </a:ext>
              </a:extLst>
            </p:cNvPr>
            <p:cNvSpPr>
              <a:spLocks noChangeArrowheads="1"/>
            </p:cNvSpPr>
            <p:nvPr/>
          </p:nvSpPr>
          <p:spPr bwMode="auto">
            <a:xfrm>
              <a:off x="828" y="1648"/>
              <a:ext cx="862"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Mouse, Mickey</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6" name="Rectangle 37">
              <a:extLst>
                <a:ext uri="{FF2B5EF4-FFF2-40B4-BE49-F238E27FC236}">
                  <a16:creationId xmlns:a16="http://schemas.microsoft.com/office/drawing/2014/main" id="{D03DAD51-6F35-0D05-F040-E54B53329A9D}"/>
                </a:ext>
              </a:extLst>
            </p:cNvPr>
            <p:cNvSpPr>
              <a:spLocks noChangeArrowheads="1"/>
            </p:cNvSpPr>
            <p:nvPr/>
          </p:nvSpPr>
          <p:spPr bwMode="auto">
            <a:xfrm>
              <a:off x="1969" y="1867"/>
              <a:ext cx="39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0.5000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7" name="Rectangle 38">
              <a:extLst>
                <a:ext uri="{FF2B5EF4-FFF2-40B4-BE49-F238E27FC236}">
                  <a16:creationId xmlns:a16="http://schemas.microsoft.com/office/drawing/2014/main" id="{2A15B52C-1F13-26FE-6D7F-B48179E80546}"/>
                </a:ext>
              </a:extLst>
            </p:cNvPr>
            <p:cNvSpPr>
              <a:spLocks noChangeArrowheads="1"/>
            </p:cNvSpPr>
            <p:nvPr/>
          </p:nvSpPr>
          <p:spPr bwMode="auto">
            <a:xfrm>
              <a:off x="827" y="1867"/>
              <a:ext cx="82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Duck, Donald</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8" name="Rectangle 39">
              <a:extLst>
                <a:ext uri="{FF2B5EF4-FFF2-40B4-BE49-F238E27FC236}">
                  <a16:creationId xmlns:a16="http://schemas.microsoft.com/office/drawing/2014/main" id="{5C31259C-5473-1CC1-E36E-0829A850B9C9}"/>
                </a:ext>
              </a:extLst>
            </p:cNvPr>
            <p:cNvSpPr>
              <a:spLocks noChangeArrowheads="1"/>
            </p:cNvSpPr>
            <p:nvPr/>
          </p:nvSpPr>
          <p:spPr bwMode="auto">
            <a:xfrm>
              <a:off x="1969" y="2083"/>
              <a:ext cx="39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Arial" panose="020B0604020202020204" pitchFamily="34" charset="0"/>
                </a:rPr>
                <a:t>1.2500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9" name="Rectangle 40">
              <a:extLst>
                <a:ext uri="{FF2B5EF4-FFF2-40B4-BE49-F238E27FC236}">
                  <a16:creationId xmlns:a16="http://schemas.microsoft.com/office/drawing/2014/main" id="{3AABC298-7343-BA2B-44D5-1C584DDDF512}"/>
                </a:ext>
              </a:extLst>
            </p:cNvPr>
            <p:cNvSpPr>
              <a:spLocks noChangeArrowheads="1"/>
            </p:cNvSpPr>
            <p:nvPr/>
          </p:nvSpPr>
          <p:spPr bwMode="auto">
            <a:xfrm>
              <a:off x="827" y="2083"/>
              <a:ext cx="977"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000000"/>
                  </a:solidFill>
                  <a:effectLst/>
                  <a:latin typeface="Arial" panose="020B0604020202020204" pitchFamily="34" charset="0"/>
                </a:rPr>
                <a:t>Poppins, Mary A.</a:t>
              </a:r>
              <a:endParaRPr kumimoji="0" lang="en-US" altLang="en-US" sz="1800" i="0" u="none" strike="noStrike" cap="none" normalizeH="0" baseline="0" dirty="0">
                <a:ln>
                  <a:noFill/>
                </a:ln>
                <a:solidFill>
                  <a:schemeClr val="tx1"/>
                </a:solidFill>
                <a:effectLst/>
                <a:latin typeface="Arial" panose="020B0604020202020204" pitchFamily="34" charset="0"/>
              </a:endParaRPr>
            </a:p>
          </p:txBody>
        </p:sp>
        <p:sp>
          <p:nvSpPr>
            <p:cNvPr id="110" name="Rectangle 41">
              <a:extLst>
                <a:ext uri="{FF2B5EF4-FFF2-40B4-BE49-F238E27FC236}">
                  <a16:creationId xmlns:a16="http://schemas.microsoft.com/office/drawing/2014/main" id="{345A60F3-8DF7-7618-34B2-2A2F1DFAAEC5}"/>
                </a:ext>
              </a:extLst>
            </p:cNvPr>
            <p:cNvSpPr>
              <a:spLocks noChangeArrowheads="1"/>
            </p:cNvSpPr>
            <p:nvPr/>
          </p:nvSpPr>
          <p:spPr bwMode="auto">
            <a:xfrm>
              <a:off x="1969" y="2302"/>
              <a:ext cx="39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000000"/>
                  </a:solidFill>
                  <a:effectLst/>
                  <a:latin typeface="Arial" panose="020B0604020202020204" pitchFamily="34" charset="0"/>
                </a:rPr>
                <a:t>1.0000</a:t>
              </a:r>
              <a:endParaRPr kumimoji="0" lang="en-US" altLang="en-US" sz="1800" i="0" u="none" strike="noStrike" cap="none" normalizeH="0" baseline="0" dirty="0">
                <a:ln>
                  <a:noFill/>
                </a:ln>
                <a:solidFill>
                  <a:schemeClr val="tx1"/>
                </a:solidFill>
                <a:effectLst/>
                <a:latin typeface="Arial" panose="020B0604020202020204" pitchFamily="34" charset="0"/>
              </a:endParaRPr>
            </a:p>
          </p:txBody>
        </p:sp>
        <p:sp>
          <p:nvSpPr>
            <p:cNvPr id="111" name="Rectangle 42">
              <a:extLst>
                <a:ext uri="{FF2B5EF4-FFF2-40B4-BE49-F238E27FC236}">
                  <a16:creationId xmlns:a16="http://schemas.microsoft.com/office/drawing/2014/main" id="{17253A09-FECC-C07A-886B-BA35FA09B146}"/>
                </a:ext>
              </a:extLst>
            </p:cNvPr>
            <p:cNvSpPr>
              <a:spLocks noChangeArrowheads="1"/>
            </p:cNvSpPr>
            <p:nvPr/>
          </p:nvSpPr>
          <p:spPr bwMode="auto">
            <a:xfrm>
              <a:off x="827" y="2302"/>
              <a:ext cx="908"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spcAft>
                  <a:spcPct val="0"/>
                </a:spcAft>
                <a:defRPr>
                  <a:solidFill>
                    <a:schemeClr val="tx1"/>
                  </a:solidFill>
                  <a:latin typeface="Arial" panose="020B0604020202020204" pitchFamily="34" charset="0"/>
                </a:defRPr>
              </a:lvl1pPr>
              <a:lvl2pPr eaLnBrk="0" hangingPunct="0">
                <a:spcAft>
                  <a:spcPct val="0"/>
                </a:spcAft>
                <a:defRPr>
                  <a:solidFill>
                    <a:schemeClr val="tx1"/>
                  </a:solidFill>
                  <a:latin typeface="Arial" panose="020B0604020202020204" pitchFamily="34" charset="0"/>
                </a:defRPr>
              </a:lvl2pPr>
              <a:lvl3pPr eaLnBrk="0" hangingPunct="0">
                <a:spcAft>
                  <a:spcPct val="0"/>
                </a:spcAft>
                <a:defRPr>
                  <a:solidFill>
                    <a:schemeClr val="tx1"/>
                  </a:solidFill>
                  <a:latin typeface="Arial" panose="020B0604020202020204" pitchFamily="34" charset="0"/>
                </a:defRPr>
              </a:lvl3pPr>
              <a:lvl4pPr eaLnBrk="0" hangingPunct="0">
                <a:spcAft>
                  <a:spcPct val="0"/>
                </a:spcAft>
                <a:defRPr>
                  <a:solidFill>
                    <a:schemeClr val="tx1"/>
                  </a:solidFill>
                  <a:latin typeface="Arial" panose="020B0604020202020204" pitchFamily="34" charset="0"/>
                </a:defRPr>
              </a:lvl4pPr>
              <a:lvl5pPr eaLnBrk="0" hangingPunct="0">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000000"/>
                  </a:solidFill>
                  <a:effectLst/>
                  <a:latin typeface="Arial" panose="020B0604020202020204" pitchFamily="34" charset="0"/>
                </a:rPr>
                <a:t>Coyote, Wile Y. </a:t>
              </a:r>
              <a:endParaRPr kumimoji="0" lang="en-US" altLang="en-US" sz="1800" i="0" u="none" strike="noStrike" cap="none" normalizeH="0" baseline="0" dirty="0">
                <a:ln>
                  <a:noFill/>
                </a:ln>
                <a:solidFill>
                  <a:schemeClr val="tx1"/>
                </a:solidFill>
                <a:effectLst/>
                <a:latin typeface="Arial" panose="020B0604020202020204" pitchFamily="34" charset="0"/>
              </a:endParaRPr>
            </a:p>
          </p:txBody>
        </p:sp>
      </p:grpSp>
      <p:sp>
        <p:nvSpPr>
          <p:cNvPr id="146" name="TextBox 145">
            <a:extLst>
              <a:ext uri="{FF2B5EF4-FFF2-40B4-BE49-F238E27FC236}">
                <a16:creationId xmlns:a16="http://schemas.microsoft.com/office/drawing/2014/main" id="{DB75DB44-F95D-E9E9-5110-6A7B46561587}"/>
              </a:ext>
            </a:extLst>
          </p:cNvPr>
          <p:cNvSpPr txBox="1"/>
          <p:nvPr/>
        </p:nvSpPr>
        <p:spPr>
          <a:xfrm>
            <a:off x="4107180" y="1511325"/>
            <a:ext cx="4949390" cy="3265638"/>
          </a:xfrm>
          <a:prstGeom prst="rect">
            <a:avLst/>
          </a:prstGeom>
          <a:solidFill>
            <a:schemeClr val="bg1"/>
          </a:solidFill>
          <a:ln>
            <a:noFill/>
          </a:ln>
        </p:spPr>
        <p:txBody>
          <a:bodyPr wrap="square" lIns="0" rIns="0" rtlCol="0">
            <a:spAutoFit/>
          </a:bodyPr>
          <a:lstStyle/>
          <a:p>
            <a:pPr marL="0" marR="0">
              <a:lnSpc>
                <a:spcPct val="150000"/>
              </a:lnSpc>
              <a:spcBef>
                <a:spcPts val="0"/>
              </a:spcBef>
              <a:spcAft>
                <a:spcPts val="0"/>
              </a:spcAft>
            </a:pPr>
            <a:r>
              <a:rPr lang="en-US" sz="1200" u="sng"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rPr>
              <a:t>STUD</a:t>
            </a:r>
            <a:r>
              <a:rPr lang="en-US" sz="1200" u="sng" kern="100" dirty="0">
                <a:solidFill>
                  <a:schemeClr val="bg1"/>
                </a:solidFill>
                <a:latin typeface="Courier New" panose="02070309020205020404" pitchFamily="49" charset="0"/>
                <a:ea typeface="Calibri" panose="020F0502020204030204" pitchFamily="34" charset="0"/>
                <a:cs typeface="Courier New" panose="02070309020205020404" pitchFamily="49" charset="0"/>
              </a:rPr>
              <a:t>E</a:t>
            </a:r>
            <a:r>
              <a:rPr lang="en-US" sz="1200" u="sng"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rPr>
              <a:t>NT PEN and NAME 	HEADCOUNT	FTE     </a:t>
            </a:r>
            <a:endParaRPr lang="en-CA" sz="1200" u="sng"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endParaRPr>
          </a:p>
          <a:p>
            <a:pPr marL="0" marR="0">
              <a:lnSpc>
                <a:spcPct val="107000"/>
              </a:lnSpc>
              <a:spcBef>
                <a:spcPts val="0"/>
              </a:spcBef>
              <a:spcAft>
                <a:spcPts val="800"/>
              </a:spcAft>
            </a:pPr>
            <a:r>
              <a:rPr lang="en-US" sz="1200"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rPr>
              <a:t>123 456 789 Mouse, Mickey		1.3750</a:t>
            </a:r>
          </a:p>
          <a:p>
            <a:pPr marL="0" marR="0">
              <a:lnSpc>
                <a:spcPct val="107000"/>
              </a:lnSpc>
              <a:spcBef>
                <a:spcPts val="0"/>
              </a:spcBef>
              <a:spcAft>
                <a:spcPts val="800"/>
              </a:spcAft>
            </a:pPr>
            <a:r>
              <a:rPr lang="en-US" sz="1200"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rPr>
              <a:t>987 654 321 Mouse, Minni		1.3750</a:t>
            </a:r>
          </a:p>
          <a:p>
            <a:pPr marL="0" marR="0">
              <a:lnSpc>
                <a:spcPct val="107000"/>
              </a:lnSpc>
              <a:spcBef>
                <a:spcPts val="0"/>
              </a:spcBef>
              <a:spcAft>
                <a:spcPts val="800"/>
              </a:spcAft>
            </a:pPr>
            <a:r>
              <a:rPr lang="en-US" sz="1200"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rPr>
              <a:t>456 123 789 Duck, Donald		1.0000</a:t>
            </a:r>
          </a:p>
          <a:p>
            <a:pPr marL="0" marR="0">
              <a:lnSpc>
                <a:spcPct val="107000"/>
              </a:lnSpc>
              <a:spcBef>
                <a:spcPts val="0"/>
              </a:spcBef>
              <a:spcAft>
                <a:spcPts val="800"/>
              </a:spcAft>
            </a:pPr>
            <a:r>
              <a:rPr lang="en-US" sz="1200" kern="100" dirty="0">
                <a:solidFill>
                  <a:schemeClr val="bg1"/>
                </a:solidFill>
                <a:latin typeface="Courier New" panose="02070309020205020404" pitchFamily="49" charset="0"/>
                <a:ea typeface="Calibri" panose="020F0502020204030204" pitchFamily="34" charset="0"/>
                <a:cs typeface="Courier New" panose="02070309020205020404" pitchFamily="49" charset="0"/>
              </a:rPr>
              <a:t>789 456 123 Duck, Daisey		1.0000</a:t>
            </a:r>
          </a:p>
          <a:p>
            <a:pPr marL="0" marR="0">
              <a:lnSpc>
                <a:spcPct val="107000"/>
              </a:lnSpc>
              <a:spcBef>
                <a:spcPts val="0"/>
              </a:spcBef>
              <a:spcAft>
                <a:spcPts val="800"/>
              </a:spcAft>
            </a:pPr>
            <a:r>
              <a:rPr lang="en-CA" sz="1200"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rPr>
              <a:t>321 654 987 Bunny, Bugs		1.1250</a:t>
            </a:r>
          </a:p>
          <a:p>
            <a:pPr marL="0" marR="0">
              <a:lnSpc>
                <a:spcPct val="107000"/>
              </a:lnSpc>
              <a:spcBef>
                <a:spcPts val="0"/>
              </a:spcBef>
              <a:spcAft>
                <a:spcPts val="800"/>
              </a:spcAft>
            </a:pPr>
            <a:r>
              <a:rPr lang="en-CA" sz="1200" kern="100" dirty="0">
                <a:solidFill>
                  <a:schemeClr val="bg1"/>
                </a:solidFill>
                <a:latin typeface="Courier New" panose="02070309020205020404" pitchFamily="49" charset="0"/>
                <a:ea typeface="Calibri" panose="020F0502020204030204" pitchFamily="34" charset="0"/>
                <a:cs typeface="Courier New" panose="02070309020205020404" pitchFamily="49" charset="0"/>
              </a:rPr>
              <a:t>111 222 333 Bird, Tweety		1.0000</a:t>
            </a:r>
          </a:p>
          <a:p>
            <a:pPr marL="0" marR="0">
              <a:lnSpc>
                <a:spcPct val="107000"/>
              </a:lnSpc>
              <a:spcBef>
                <a:spcPts val="0"/>
              </a:spcBef>
              <a:spcAft>
                <a:spcPts val="800"/>
              </a:spcAft>
            </a:pPr>
            <a:r>
              <a:rPr lang="en-CA" sz="1200"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rPr>
              <a:t>654 789 321 Fudd, Elmer		1.0000</a:t>
            </a:r>
          </a:p>
          <a:p>
            <a:pPr marL="0" marR="0">
              <a:lnSpc>
                <a:spcPct val="107000"/>
              </a:lnSpc>
              <a:spcBef>
                <a:spcPts val="0"/>
              </a:spcBef>
              <a:spcAft>
                <a:spcPts val="800"/>
              </a:spcAft>
            </a:pPr>
            <a:r>
              <a:rPr lang="en-US" sz="1200"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rPr>
              <a:t>444 555 666 Poppins, Marry		 .8750</a:t>
            </a:r>
          </a:p>
          <a:p>
            <a:pPr marL="0" marR="0">
              <a:lnSpc>
                <a:spcPct val="107000"/>
              </a:lnSpc>
              <a:spcBef>
                <a:spcPts val="0"/>
              </a:spcBef>
              <a:spcAft>
                <a:spcPts val="800"/>
              </a:spcAft>
            </a:pPr>
            <a:r>
              <a:rPr lang="en-US" sz="1200" kern="100" dirty="0">
                <a:solidFill>
                  <a:schemeClr val="bg1"/>
                </a:solidFill>
                <a:latin typeface="Courier New" panose="02070309020205020404" pitchFamily="49" charset="0"/>
                <a:ea typeface="Calibri" panose="020F0502020204030204" pitchFamily="34" charset="0"/>
                <a:cs typeface="Courier New" panose="02070309020205020404" pitchFamily="49" charset="0"/>
              </a:rPr>
              <a:t>			     8</a:t>
            </a:r>
          </a:p>
          <a:p>
            <a:pPr marL="0" marR="0">
              <a:lnSpc>
                <a:spcPct val="107000"/>
              </a:lnSpc>
              <a:spcBef>
                <a:spcPts val="0"/>
              </a:spcBef>
              <a:spcAft>
                <a:spcPts val="800"/>
              </a:spcAft>
            </a:pPr>
            <a:r>
              <a:rPr lang="en-US" sz="1200"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rPr>
              <a:t>				</a:t>
            </a:r>
            <a:r>
              <a:rPr lang="en-US" sz="1200" kern="100" dirty="0">
                <a:solidFill>
                  <a:schemeClr val="bg1"/>
                </a:solidFill>
                <a:latin typeface="Courier New" panose="02070309020205020404" pitchFamily="49" charset="0"/>
                <a:ea typeface="Calibri" panose="020F0502020204030204" pitchFamily="34" charset="0"/>
                <a:cs typeface="Courier New" panose="02070309020205020404" pitchFamily="49" charset="0"/>
              </a:rPr>
              <a:t>8.7500</a:t>
            </a:r>
            <a:endParaRPr lang="en-CA" sz="1200"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endParaRPr>
          </a:p>
        </p:txBody>
      </p:sp>
      <p:grpSp>
        <p:nvGrpSpPr>
          <p:cNvPr id="147" name="Group 146">
            <a:extLst>
              <a:ext uri="{FF2B5EF4-FFF2-40B4-BE49-F238E27FC236}">
                <a16:creationId xmlns:a16="http://schemas.microsoft.com/office/drawing/2014/main" id="{BC1AD915-FED5-4433-5CEC-34B3A6C6C0C2}"/>
              </a:ext>
            </a:extLst>
          </p:cNvPr>
          <p:cNvGrpSpPr/>
          <p:nvPr/>
        </p:nvGrpSpPr>
        <p:grpSpPr>
          <a:xfrm>
            <a:off x="4690800" y="1472400"/>
            <a:ext cx="4038601" cy="3135260"/>
            <a:chOff x="4571999" y="1456083"/>
            <a:chExt cx="4038601" cy="3135260"/>
          </a:xfrm>
        </p:grpSpPr>
        <p:grpSp>
          <p:nvGrpSpPr>
            <p:cNvPr id="148" name="Group 147">
              <a:extLst>
                <a:ext uri="{FF2B5EF4-FFF2-40B4-BE49-F238E27FC236}">
                  <a16:creationId xmlns:a16="http://schemas.microsoft.com/office/drawing/2014/main" id="{9CD11A29-E5F5-BC9F-EAE2-8B098FFE8F28}"/>
                </a:ext>
              </a:extLst>
            </p:cNvPr>
            <p:cNvGrpSpPr/>
            <p:nvPr/>
          </p:nvGrpSpPr>
          <p:grpSpPr>
            <a:xfrm>
              <a:off x="4571999" y="1456083"/>
              <a:ext cx="4038601" cy="3135259"/>
              <a:chOff x="4571999" y="1456083"/>
              <a:chExt cx="4038601" cy="3135259"/>
            </a:xfrm>
          </p:grpSpPr>
          <p:pic>
            <p:nvPicPr>
              <p:cNvPr id="150" name="Picture 149">
                <a:extLst>
                  <a:ext uri="{FF2B5EF4-FFF2-40B4-BE49-F238E27FC236}">
                    <a16:creationId xmlns:a16="http://schemas.microsoft.com/office/drawing/2014/main" id="{9E2E7D7F-D735-2A05-844D-D7550C587357}"/>
                  </a:ext>
                </a:extLst>
              </p:cNvPr>
              <p:cNvPicPr>
                <a:picLocks noChangeAspect="1"/>
              </p:cNvPicPr>
              <p:nvPr/>
            </p:nvPicPr>
            <p:blipFill rotWithShape="1">
              <a:blip r:embed="rId3"/>
              <a:srcRect l="19682" t="17511" r="48521" b="77020"/>
              <a:stretch/>
            </p:blipFill>
            <p:spPr>
              <a:xfrm>
                <a:off x="4703401" y="1456083"/>
                <a:ext cx="3646351" cy="244125"/>
              </a:xfrm>
              <a:prstGeom prst="rect">
                <a:avLst/>
              </a:prstGeom>
            </p:spPr>
          </p:pic>
          <p:pic>
            <p:nvPicPr>
              <p:cNvPr id="151" name="Picture 150">
                <a:extLst>
                  <a:ext uri="{FF2B5EF4-FFF2-40B4-BE49-F238E27FC236}">
                    <a16:creationId xmlns:a16="http://schemas.microsoft.com/office/drawing/2014/main" id="{91F10044-07B6-9AC5-8ED1-9F993EA7C771}"/>
                  </a:ext>
                </a:extLst>
              </p:cNvPr>
              <p:cNvPicPr>
                <a:picLocks noChangeAspect="1"/>
              </p:cNvPicPr>
              <p:nvPr/>
            </p:nvPicPr>
            <p:blipFill rotWithShape="1">
              <a:blip r:embed="rId3"/>
              <a:srcRect l="48272" t="22980" r="11379" b="3183"/>
              <a:stretch/>
            </p:blipFill>
            <p:spPr>
              <a:xfrm>
                <a:off x="4571999" y="1714993"/>
                <a:ext cx="4038601" cy="2876349"/>
              </a:xfrm>
              <a:prstGeom prst="rect">
                <a:avLst/>
              </a:prstGeom>
            </p:spPr>
          </p:pic>
        </p:grpSp>
        <p:pic>
          <p:nvPicPr>
            <p:cNvPr id="149" name="Picture 148">
              <a:extLst>
                <a:ext uri="{FF2B5EF4-FFF2-40B4-BE49-F238E27FC236}">
                  <a16:creationId xmlns:a16="http://schemas.microsoft.com/office/drawing/2014/main" id="{7AE10EC7-5A90-D637-FCDB-537294FE85BE}"/>
                </a:ext>
              </a:extLst>
            </p:cNvPr>
            <p:cNvPicPr>
              <a:picLocks noChangeAspect="1"/>
            </p:cNvPicPr>
            <p:nvPr/>
          </p:nvPicPr>
          <p:blipFill rotWithShape="1">
            <a:blip r:embed="rId3"/>
            <a:srcRect l="25933" t="91347" r="52811" b="3183"/>
            <a:stretch/>
          </p:blipFill>
          <p:spPr>
            <a:xfrm>
              <a:off x="4572000" y="4398896"/>
              <a:ext cx="1921633" cy="192447"/>
            </a:xfrm>
            <a:prstGeom prst="rect">
              <a:avLst/>
            </a:prstGeom>
          </p:spPr>
        </p:pic>
      </p:grpSp>
      <p:sp>
        <p:nvSpPr>
          <p:cNvPr id="10" name="TextBox 9">
            <a:extLst>
              <a:ext uri="{FF2B5EF4-FFF2-40B4-BE49-F238E27FC236}">
                <a16:creationId xmlns:a16="http://schemas.microsoft.com/office/drawing/2014/main" id="{79D77963-CE2C-02B8-F701-1706DAC171B9}"/>
              </a:ext>
            </a:extLst>
          </p:cNvPr>
          <p:cNvSpPr txBox="1"/>
          <p:nvPr/>
        </p:nvSpPr>
        <p:spPr>
          <a:xfrm>
            <a:off x="4333745" y="1473199"/>
            <a:ext cx="4557377" cy="3265638"/>
          </a:xfrm>
          <a:prstGeom prst="rect">
            <a:avLst/>
          </a:prstGeom>
          <a:solidFill>
            <a:schemeClr val="tx2">
              <a:lumMod val="20000"/>
              <a:lumOff val="80000"/>
            </a:schemeClr>
          </a:solidFill>
        </p:spPr>
        <p:txBody>
          <a:bodyPr wrap="square" lIns="0" rIns="0" rtlCol="0">
            <a:spAutoFit/>
          </a:bodyPr>
          <a:lstStyle/>
          <a:p>
            <a:pPr marL="0" marR="0">
              <a:lnSpc>
                <a:spcPct val="150000"/>
              </a:lnSpc>
              <a:spcBef>
                <a:spcPts val="0"/>
              </a:spcBef>
              <a:spcAft>
                <a:spcPts val="0"/>
              </a:spcAft>
            </a:pPr>
            <a:r>
              <a:rPr lang="en-US" sz="1200" u="sng" kern="100" dirty="0">
                <a:effectLst/>
                <a:latin typeface="Courier New" panose="02070309020205020404" pitchFamily="49" charset="0"/>
                <a:ea typeface="Calibri" panose="020F0502020204030204" pitchFamily="34" charset="0"/>
                <a:cs typeface="Courier New" panose="02070309020205020404" pitchFamily="49" charset="0"/>
              </a:rPr>
              <a:t>STUD</a:t>
            </a:r>
            <a:r>
              <a:rPr lang="en-US" sz="1200" u="sng" kern="100" dirty="0">
                <a:latin typeface="Courier New" panose="02070309020205020404" pitchFamily="49" charset="0"/>
                <a:ea typeface="Calibri" panose="020F0502020204030204" pitchFamily="34" charset="0"/>
                <a:cs typeface="Courier New" panose="02070309020205020404" pitchFamily="49" charset="0"/>
              </a:rPr>
              <a:t>E</a:t>
            </a:r>
            <a:r>
              <a:rPr lang="en-US" sz="1200" u="sng" kern="100" dirty="0">
                <a:effectLst/>
                <a:latin typeface="Courier New" panose="02070309020205020404" pitchFamily="49" charset="0"/>
                <a:ea typeface="Calibri" panose="020F0502020204030204" pitchFamily="34" charset="0"/>
                <a:cs typeface="Courier New" panose="02070309020205020404" pitchFamily="49" charset="0"/>
              </a:rPr>
              <a:t>NT PEN and NAME 	HEADCOUNT	FTE     </a:t>
            </a:r>
            <a:endParaRPr lang="en-CA" sz="1200" u="sng" kern="100" dirty="0">
              <a:solidFill>
                <a:schemeClr val="bg1"/>
              </a:solidFill>
              <a:effectLst/>
              <a:latin typeface="Courier New" panose="02070309020205020404" pitchFamily="49" charset="0"/>
              <a:ea typeface="Calibri" panose="020F0502020204030204" pitchFamily="34" charset="0"/>
              <a:cs typeface="Courier New" panose="02070309020205020404" pitchFamily="49" charset="0"/>
            </a:endParaRPr>
          </a:p>
          <a:p>
            <a:pPr marL="0" marR="0">
              <a:lnSpc>
                <a:spcPct val="107000"/>
              </a:lnSpc>
              <a:spcBef>
                <a:spcPts val="0"/>
              </a:spcBef>
              <a:spcAft>
                <a:spcPts val="800"/>
              </a:spcAft>
            </a:pPr>
            <a:r>
              <a:rPr lang="en-US" sz="1200" kern="100" dirty="0">
                <a:effectLst/>
                <a:latin typeface="Courier New" panose="02070309020205020404" pitchFamily="49" charset="0"/>
                <a:ea typeface="Calibri" panose="020F0502020204030204" pitchFamily="34" charset="0"/>
                <a:cs typeface="Courier New" panose="02070309020205020404" pitchFamily="49" charset="0"/>
              </a:rPr>
              <a:t>123 456 789 Mouse, Mickey		1.3750</a:t>
            </a:r>
          </a:p>
          <a:p>
            <a:pPr marL="0" marR="0">
              <a:lnSpc>
                <a:spcPct val="107000"/>
              </a:lnSpc>
              <a:spcBef>
                <a:spcPts val="0"/>
              </a:spcBef>
              <a:spcAft>
                <a:spcPts val="800"/>
              </a:spcAft>
            </a:pPr>
            <a:r>
              <a:rPr lang="en-US" sz="1200" kern="100" dirty="0">
                <a:effectLst/>
                <a:latin typeface="Courier New" panose="02070309020205020404" pitchFamily="49" charset="0"/>
                <a:ea typeface="Calibri" panose="020F0502020204030204" pitchFamily="34" charset="0"/>
                <a:cs typeface="Courier New" panose="02070309020205020404" pitchFamily="49" charset="0"/>
              </a:rPr>
              <a:t>987 654 321 Mouse, Minni		1.3750</a:t>
            </a:r>
          </a:p>
          <a:p>
            <a:pPr marL="0" marR="0">
              <a:lnSpc>
                <a:spcPct val="107000"/>
              </a:lnSpc>
              <a:spcBef>
                <a:spcPts val="0"/>
              </a:spcBef>
              <a:spcAft>
                <a:spcPts val="800"/>
              </a:spcAft>
            </a:pPr>
            <a:r>
              <a:rPr lang="en-US" sz="1200" kern="100" dirty="0">
                <a:effectLst/>
                <a:latin typeface="Courier New" panose="02070309020205020404" pitchFamily="49" charset="0"/>
                <a:ea typeface="Calibri" panose="020F0502020204030204" pitchFamily="34" charset="0"/>
                <a:cs typeface="Courier New" panose="02070309020205020404" pitchFamily="49" charset="0"/>
              </a:rPr>
              <a:t>456 123 789 Duck, Donald		1.0000</a:t>
            </a:r>
          </a:p>
          <a:p>
            <a:pPr marL="0" marR="0">
              <a:lnSpc>
                <a:spcPct val="107000"/>
              </a:lnSpc>
              <a:spcBef>
                <a:spcPts val="0"/>
              </a:spcBef>
              <a:spcAft>
                <a:spcPts val="800"/>
              </a:spcAft>
            </a:pPr>
            <a:r>
              <a:rPr lang="en-US" sz="1200" kern="100" dirty="0">
                <a:latin typeface="Courier New" panose="02070309020205020404" pitchFamily="49" charset="0"/>
                <a:ea typeface="Calibri" panose="020F0502020204030204" pitchFamily="34" charset="0"/>
                <a:cs typeface="Courier New" panose="02070309020205020404" pitchFamily="49" charset="0"/>
              </a:rPr>
              <a:t>789 456 123 Duck, Daisey		1.0000</a:t>
            </a:r>
          </a:p>
          <a:p>
            <a:pPr marL="0" marR="0">
              <a:lnSpc>
                <a:spcPct val="107000"/>
              </a:lnSpc>
              <a:spcBef>
                <a:spcPts val="0"/>
              </a:spcBef>
              <a:spcAft>
                <a:spcPts val="800"/>
              </a:spcAft>
            </a:pPr>
            <a:r>
              <a:rPr lang="en-CA" sz="1200" kern="100" dirty="0">
                <a:effectLst/>
                <a:latin typeface="Courier New" panose="02070309020205020404" pitchFamily="49" charset="0"/>
                <a:ea typeface="Calibri" panose="020F0502020204030204" pitchFamily="34" charset="0"/>
                <a:cs typeface="Courier New" panose="02070309020205020404" pitchFamily="49" charset="0"/>
              </a:rPr>
              <a:t>321 654 987 Bunny, Bugs		1.1250</a:t>
            </a:r>
          </a:p>
          <a:p>
            <a:pPr marL="0" marR="0">
              <a:lnSpc>
                <a:spcPct val="107000"/>
              </a:lnSpc>
              <a:spcBef>
                <a:spcPts val="0"/>
              </a:spcBef>
              <a:spcAft>
                <a:spcPts val="800"/>
              </a:spcAft>
            </a:pPr>
            <a:r>
              <a:rPr lang="en-CA" sz="1200" kern="100" dirty="0">
                <a:latin typeface="Courier New" panose="02070309020205020404" pitchFamily="49" charset="0"/>
                <a:ea typeface="Calibri" panose="020F0502020204030204" pitchFamily="34" charset="0"/>
                <a:cs typeface="Courier New" panose="02070309020205020404" pitchFamily="49" charset="0"/>
              </a:rPr>
              <a:t>111 222 333 Bird, Tweety		1.0000</a:t>
            </a:r>
          </a:p>
          <a:p>
            <a:pPr marL="0" marR="0">
              <a:lnSpc>
                <a:spcPct val="107000"/>
              </a:lnSpc>
              <a:spcBef>
                <a:spcPts val="0"/>
              </a:spcBef>
              <a:spcAft>
                <a:spcPts val="800"/>
              </a:spcAft>
            </a:pPr>
            <a:r>
              <a:rPr lang="en-CA" sz="1200" kern="100" dirty="0">
                <a:effectLst/>
                <a:latin typeface="Courier New" panose="02070309020205020404" pitchFamily="49" charset="0"/>
                <a:ea typeface="Calibri" panose="020F0502020204030204" pitchFamily="34" charset="0"/>
                <a:cs typeface="Courier New" panose="02070309020205020404" pitchFamily="49" charset="0"/>
              </a:rPr>
              <a:t>654 789 321 Fudd, Elmer		1.0000</a:t>
            </a:r>
          </a:p>
          <a:p>
            <a:pPr marL="0" marR="0">
              <a:lnSpc>
                <a:spcPct val="107000"/>
              </a:lnSpc>
              <a:spcBef>
                <a:spcPts val="0"/>
              </a:spcBef>
              <a:spcAft>
                <a:spcPts val="800"/>
              </a:spcAft>
            </a:pPr>
            <a:r>
              <a:rPr lang="en-US" sz="1200" kern="100" dirty="0">
                <a:effectLst/>
                <a:latin typeface="Courier New" panose="02070309020205020404" pitchFamily="49" charset="0"/>
                <a:ea typeface="Calibri" panose="020F0502020204030204" pitchFamily="34" charset="0"/>
                <a:cs typeface="Courier New" panose="02070309020205020404" pitchFamily="49" charset="0"/>
              </a:rPr>
              <a:t>444 555 666 Poppins, Marry		 .8750</a:t>
            </a:r>
          </a:p>
          <a:p>
            <a:pPr marL="0" marR="0">
              <a:lnSpc>
                <a:spcPct val="107000"/>
              </a:lnSpc>
              <a:spcBef>
                <a:spcPts val="0"/>
              </a:spcBef>
              <a:spcAft>
                <a:spcPts val="800"/>
              </a:spcAft>
            </a:pPr>
            <a:r>
              <a:rPr lang="en-US" sz="1200" kern="100" dirty="0">
                <a:latin typeface="Courier New" panose="02070309020205020404" pitchFamily="49" charset="0"/>
                <a:ea typeface="Calibri" panose="020F0502020204030204" pitchFamily="34" charset="0"/>
                <a:cs typeface="Courier New" panose="02070309020205020404" pitchFamily="49" charset="0"/>
              </a:rPr>
              <a:t>			     8</a:t>
            </a:r>
          </a:p>
          <a:p>
            <a:pPr marL="0" marR="0">
              <a:lnSpc>
                <a:spcPct val="107000"/>
              </a:lnSpc>
              <a:spcBef>
                <a:spcPts val="0"/>
              </a:spcBef>
              <a:spcAft>
                <a:spcPts val="800"/>
              </a:spcAft>
            </a:pPr>
            <a:r>
              <a:rPr lang="en-US" sz="1200" kern="100" dirty="0">
                <a:effectLst/>
                <a:latin typeface="Courier New" panose="02070309020205020404" pitchFamily="49" charset="0"/>
                <a:ea typeface="Calibri" panose="020F0502020204030204" pitchFamily="34" charset="0"/>
                <a:cs typeface="Courier New" panose="02070309020205020404" pitchFamily="49" charset="0"/>
              </a:rPr>
              <a:t>				</a:t>
            </a:r>
            <a:r>
              <a:rPr lang="en-US" sz="1200" kern="100" dirty="0">
                <a:latin typeface="Courier New" panose="02070309020205020404" pitchFamily="49" charset="0"/>
                <a:ea typeface="Calibri" panose="020F0502020204030204" pitchFamily="34" charset="0"/>
                <a:cs typeface="Courier New" panose="02070309020205020404" pitchFamily="49" charset="0"/>
              </a:rPr>
              <a:t>8.7500</a:t>
            </a:r>
            <a:endParaRPr lang="en-CA" sz="1200" kern="100" dirty="0">
              <a:effectLst/>
              <a:latin typeface="Courier New" panose="02070309020205020404" pitchFamily="49" charset="0"/>
              <a:ea typeface="Calibri" panose="020F0502020204030204" pitchFamily="34" charset="0"/>
              <a:cs typeface="Courier New" panose="02070309020205020404" pitchFamily="49" charset="0"/>
            </a:endParaRPr>
          </a:p>
        </p:txBody>
      </p:sp>
      <p:sp>
        <p:nvSpPr>
          <p:cNvPr id="11" name="Arrow: Right 10">
            <a:extLst>
              <a:ext uri="{FF2B5EF4-FFF2-40B4-BE49-F238E27FC236}">
                <a16:creationId xmlns:a16="http://schemas.microsoft.com/office/drawing/2014/main" id="{0FCF77D2-2C0E-3FE8-AF59-AAD2216D321B}"/>
              </a:ext>
            </a:extLst>
          </p:cNvPr>
          <p:cNvSpPr/>
          <p:nvPr/>
        </p:nvSpPr>
        <p:spPr bwMode="auto">
          <a:xfrm>
            <a:off x="7011212" y="4196699"/>
            <a:ext cx="304800" cy="76200"/>
          </a:xfrm>
          <a:prstGeom prst="rightArrow">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5" name="Rectangle 14">
            <a:extLst>
              <a:ext uri="{FF2B5EF4-FFF2-40B4-BE49-F238E27FC236}">
                <a16:creationId xmlns:a16="http://schemas.microsoft.com/office/drawing/2014/main" id="{9317F3B6-A5EE-8926-3B4D-A84158226A29}"/>
              </a:ext>
            </a:extLst>
          </p:cNvPr>
          <p:cNvSpPr/>
          <p:nvPr/>
        </p:nvSpPr>
        <p:spPr bwMode="auto">
          <a:xfrm>
            <a:off x="5207345" y="4120007"/>
            <a:ext cx="1694651" cy="228235"/>
          </a:xfrm>
          <a:prstGeom prst="rect">
            <a:avLst/>
          </a:prstGeom>
          <a:solidFill>
            <a:srgbClr val="FFFF00"/>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r>
              <a:rPr lang="en-CA" b="1" u="sng" dirty="0">
                <a:latin typeface="Courier New" panose="02070309020205020404" pitchFamily="49" charset="0"/>
                <a:ea typeface="Tahoma" panose="020B0604030504040204" pitchFamily="34" charset="0"/>
                <a:cs typeface="Courier New" panose="02070309020205020404" pitchFamily="49" charset="0"/>
              </a:rPr>
              <a:t>HEADCOUNT</a:t>
            </a:r>
          </a:p>
        </p:txBody>
      </p:sp>
      <p:sp>
        <p:nvSpPr>
          <p:cNvPr id="16" name="Rectangle 15">
            <a:extLst>
              <a:ext uri="{FF2B5EF4-FFF2-40B4-BE49-F238E27FC236}">
                <a16:creationId xmlns:a16="http://schemas.microsoft.com/office/drawing/2014/main" id="{BAFDE784-71CE-9C9A-D93B-A6540F380DCF}"/>
              </a:ext>
            </a:extLst>
          </p:cNvPr>
          <p:cNvSpPr/>
          <p:nvPr/>
        </p:nvSpPr>
        <p:spPr bwMode="auto">
          <a:xfrm>
            <a:off x="7462800" y="4215600"/>
            <a:ext cx="197315" cy="138248"/>
          </a:xfrm>
          <a:prstGeom prst="rect">
            <a:avLst/>
          </a:prstGeom>
          <a:solidFill>
            <a:srgbClr val="F2F2F2"/>
          </a:solidFill>
          <a:ln w="889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lgn="ctr">
              <a:tabLst>
                <a:tab pos="5715000" algn="l"/>
              </a:tabLst>
            </a:pPr>
            <a:r>
              <a:rPr lang="en-CA" b="1" dirty="0">
                <a:latin typeface="Courier New" panose="02070309020205020404" pitchFamily="49" charset="0"/>
                <a:ea typeface="Tahoma" panose="020B0604030504040204" pitchFamily="34" charset="0"/>
                <a:cs typeface="Courier New" panose="02070309020205020404" pitchFamily="49" charset="0"/>
              </a:rPr>
              <a:t>8</a:t>
            </a:r>
          </a:p>
        </p:txBody>
      </p:sp>
      <p:sp>
        <p:nvSpPr>
          <p:cNvPr id="17" name="Rectangle 16">
            <a:extLst>
              <a:ext uri="{FF2B5EF4-FFF2-40B4-BE49-F238E27FC236}">
                <a16:creationId xmlns:a16="http://schemas.microsoft.com/office/drawing/2014/main" id="{975120E6-1659-0C04-F5AF-EE3A9B94E405}"/>
              </a:ext>
            </a:extLst>
          </p:cNvPr>
          <p:cNvSpPr/>
          <p:nvPr/>
        </p:nvSpPr>
        <p:spPr bwMode="auto">
          <a:xfrm>
            <a:off x="7819200" y="4457851"/>
            <a:ext cx="907477" cy="160524"/>
          </a:xfrm>
          <a:prstGeom prst="rect">
            <a:avLst/>
          </a:prstGeom>
          <a:solidFill>
            <a:srgbClr val="F2F2F2"/>
          </a:solidFill>
          <a:ln w="889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lgn="ctr">
              <a:tabLst>
                <a:tab pos="5715000" algn="l"/>
              </a:tabLst>
            </a:pPr>
            <a:r>
              <a:rPr lang="en-CA" b="1" u="sng" dirty="0">
                <a:latin typeface="Courier New" panose="02070309020205020404" pitchFamily="49" charset="0"/>
                <a:ea typeface="Tahoma" panose="020B0604030504040204" pitchFamily="34" charset="0"/>
                <a:cs typeface="Courier New" panose="02070309020205020404" pitchFamily="49" charset="0"/>
              </a:rPr>
              <a:t>8.7500</a:t>
            </a:r>
          </a:p>
        </p:txBody>
      </p:sp>
      <p:sp>
        <p:nvSpPr>
          <p:cNvPr id="18" name="Arrow: Right 17">
            <a:extLst>
              <a:ext uri="{FF2B5EF4-FFF2-40B4-BE49-F238E27FC236}">
                <a16:creationId xmlns:a16="http://schemas.microsoft.com/office/drawing/2014/main" id="{ECD220A7-2728-8DA4-D0B0-E52ABAE41FC0}"/>
              </a:ext>
            </a:extLst>
          </p:cNvPr>
          <p:cNvSpPr/>
          <p:nvPr/>
        </p:nvSpPr>
        <p:spPr bwMode="auto">
          <a:xfrm>
            <a:off x="7017496" y="4492884"/>
            <a:ext cx="304800" cy="76200"/>
          </a:xfrm>
          <a:prstGeom prst="rightArrow">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26" name="Rectangle 25">
            <a:extLst>
              <a:ext uri="{FF2B5EF4-FFF2-40B4-BE49-F238E27FC236}">
                <a16:creationId xmlns:a16="http://schemas.microsoft.com/office/drawing/2014/main" id="{089FDD00-FB3B-69EB-0A4E-B33BCD553A67}"/>
              </a:ext>
            </a:extLst>
          </p:cNvPr>
          <p:cNvSpPr/>
          <p:nvPr/>
        </p:nvSpPr>
        <p:spPr bwMode="auto">
          <a:xfrm>
            <a:off x="5201028" y="4423325"/>
            <a:ext cx="1694651" cy="228235"/>
          </a:xfrm>
          <a:prstGeom prst="rect">
            <a:avLst/>
          </a:prstGeom>
          <a:solidFill>
            <a:srgbClr val="FFFF00"/>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r>
              <a:rPr lang="en-CA" b="1" u="sng" dirty="0">
                <a:latin typeface="Courier New" panose="02070309020205020404" pitchFamily="49" charset="0"/>
                <a:ea typeface="Tahoma" panose="020B0604030504040204" pitchFamily="34" charset="0"/>
                <a:cs typeface="Courier New" panose="02070309020205020404" pitchFamily="49" charset="0"/>
              </a:rPr>
              <a:t>FTE TOTAL</a:t>
            </a:r>
          </a:p>
        </p:txBody>
      </p:sp>
      <p:sp>
        <p:nvSpPr>
          <p:cNvPr id="125" name="Rectangle 124">
            <a:extLst>
              <a:ext uri="{FF2B5EF4-FFF2-40B4-BE49-F238E27FC236}">
                <a16:creationId xmlns:a16="http://schemas.microsoft.com/office/drawing/2014/main" id="{C2E1401A-0902-C09D-53A8-15D682E4577D}"/>
              </a:ext>
            </a:extLst>
          </p:cNvPr>
          <p:cNvSpPr/>
          <p:nvPr/>
        </p:nvSpPr>
        <p:spPr bwMode="auto">
          <a:xfrm>
            <a:off x="4291313" y="1456083"/>
            <a:ext cx="4719374" cy="3320880"/>
          </a:xfrm>
          <a:prstGeom prst="rect">
            <a:avLst/>
          </a:prstGeom>
          <a:solidFill>
            <a:schemeClr val="bg1"/>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CA" dirty="0">
              <a:latin typeface="Tahoma" panose="020B0604030504040204" pitchFamily="34" charset="0"/>
              <a:ea typeface="Tahoma" panose="020B0604030504040204" pitchFamily="34" charset="0"/>
              <a:cs typeface="Tahoma" panose="020B0604030504040204" pitchFamily="34" charset="0"/>
            </a:endParaRPr>
          </a:p>
        </p:txBody>
      </p:sp>
      <p:grpSp>
        <p:nvGrpSpPr>
          <p:cNvPr id="126" name="Group 125">
            <a:extLst>
              <a:ext uri="{FF2B5EF4-FFF2-40B4-BE49-F238E27FC236}">
                <a16:creationId xmlns:a16="http://schemas.microsoft.com/office/drawing/2014/main" id="{C9866C73-044F-BBEA-B671-04EA63BC7D75}"/>
              </a:ext>
            </a:extLst>
          </p:cNvPr>
          <p:cNvGrpSpPr/>
          <p:nvPr/>
        </p:nvGrpSpPr>
        <p:grpSpPr>
          <a:xfrm>
            <a:off x="4290746" y="1317923"/>
            <a:ext cx="4438656" cy="3571317"/>
            <a:chOff x="281042" y="1326003"/>
            <a:chExt cx="4038601" cy="3135260"/>
          </a:xfrm>
        </p:grpSpPr>
        <p:grpSp>
          <p:nvGrpSpPr>
            <p:cNvPr id="127" name="Group 126">
              <a:extLst>
                <a:ext uri="{FF2B5EF4-FFF2-40B4-BE49-F238E27FC236}">
                  <a16:creationId xmlns:a16="http://schemas.microsoft.com/office/drawing/2014/main" id="{38C327AA-CE4C-4F18-7D15-935B629B0940}"/>
                </a:ext>
              </a:extLst>
            </p:cNvPr>
            <p:cNvGrpSpPr/>
            <p:nvPr/>
          </p:nvGrpSpPr>
          <p:grpSpPr>
            <a:xfrm>
              <a:off x="281042" y="1326003"/>
              <a:ext cx="4038601" cy="3135259"/>
              <a:chOff x="4571999" y="1456083"/>
              <a:chExt cx="4038601" cy="3135259"/>
            </a:xfrm>
          </p:grpSpPr>
          <p:pic>
            <p:nvPicPr>
              <p:cNvPr id="129" name="Picture 128">
                <a:extLst>
                  <a:ext uri="{FF2B5EF4-FFF2-40B4-BE49-F238E27FC236}">
                    <a16:creationId xmlns:a16="http://schemas.microsoft.com/office/drawing/2014/main" id="{BB3C175E-2494-D694-5006-1D0A6565BD42}"/>
                  </a:ext>
                </a:extLst>
              </p:cNvPr>
              <p:cNvPicPr>
                <a:picLocks noChangeAspect="1"/>
              </p:cNvPicPr>
              <p:nvPr/>
            </p:nvPicPr>
            <p:blipFill rotWithShape="1">
              <a:blip r:embed="rId3"/>
              <a:srcRect l="19682" t="17511" r="48521" b="77020"/>
              <a:stretch/>
            </p:blipFill>
            <p:spPr>
              <a:xfrm>
                <a:off x="4703401" y="1456083"/>
                <a:ext cx="3646351" cy="244125"/>
              </a:xfrm>
              <a:prstGeom prst="rect">
                <a:avLst/>
              </a:prstGeom>
            </p:spPr>
          </p:pic>
          <p:pic>
            <p:nvPicPr>
              <p:cNvPr id="130" name="Picture 129">
                <a:extLst>
                  <a:ext uri="{FF2B5EF4-FFF2-40B4-BE49-F238E27FC236}">
                    <a16:creationId xmlns:a16="http://schemas.microsoft.com/office/drawing/2014/main" id="{0CEC106E-A7CE-74AC-89E4-807F9414F38D}"/>
                  </a:ext>
                </a:extLst>
              </p:cNvPr>
              <p:cNvPicPr>
                <a:picLocks noChangeAspect="1"/>
              </p:cNvPicPr>
              <p:nvPr/>
            </p:nvPicPr>
            <p:blipFill rotWithShape="1">
              <a:blip r:embed="rId3"/>
              <a:srcRect l="48272" t="22980" r="11379" b="3183"/>
              <a:stretch/>
            </p:blipFill>
            <p:spPr>
              <a:xfrm>
                <a:off x="4571999" y="1714993"/>
                <a:ext cx="4038601" cy="2876349"/>
              </a:xfrm>
              <a:prstGeom prst="rect">
                <a:avLst/>
              </a:prstGeom>
            </p:spPr>
          </p:pic>
        </p:grpSp>
        <p:pic>
          <p:nvPicPr>
            <p:cNvPr id="128" name="Picture 127">
              <a:extLst>
                <a:ext uri="{FF2B5EF4-FFF2-40B4-BE49-F238E27FC236}">
                  <a16:creationId xmlns:a16="http://schemas.microsoft.com/office/drawing/2014/main" id="{72FAAC57-8306-53F3-CEC4-1D422905DC16}"/>
                </a:ext>
              </a:extLst>
            </p:cNvPr>
            <p:cNvPicPr>
              <a:picLocks noChangeAspect="1"/>
            </p:cNvPicPr>
            <p:nvPr/>
          </p:nvPicPr>
          <p:blipFill rotWithShape="1">
            <a:blip r:embed="rId3"/>
            <a:srcRect l="25933" t="91347" r="52811" b="3183"/>
            <a:stretch/>
          </p:blipFill>
          <p:spPr>
            <a:xfrm>
              <a:off x="281043" y="4268816"/>
              <a:ext cx="1921633" cy="192447"/>
            </a:xfrm>
            <a:prstGeom prst="rect">
              <a:avLst/>
            </a:prstGeom>
          </p:spPr>
        </p:pic>
      </p:grpSp>
      <p:sp>
        <p:nvSpPr>
          <p:cNvPr id="326" name="Rounded Rectangle 28">
            <a:extLst>
              <a:ext uri="{FF2B5EF4-FFF2-40B4-BE49-F238E27FC236}">
                <a16:creationId xmlns:a16="http://schemas.microsoft.com/office/drawing/2014/main" id="{1F231941-3A22-F30D-2CC9-97789A3D19A7}"/>
              </a:ext>
            </a:extLst>
          </p:cNvPr>
          <p:cNvSpPr/>
          <p:nvPr/>
        </p:nvSpPr>
        <p:spPr bwMode="auto">
          <a:xfrm>
            <a:off x="1327955" y="163010"/>
            <a:ext cx="6400800" cy="731520"/>
          </a:xfrm>
          <a:prstGeom prst="roundRect">
            <a:avLst/>
          </a:prstGeom>
          <a:noFill/>
          <a:ln w="889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r>
              <a:rPr lang="en-US" sz="2800" b="1" kern="0" dirty="0">
                <a:solidFill>
                  <a:srgbClr val="2F5496"/>
                </a:solidFill>
                <a:latin typeface="Trebuchet MS" panose="020B0603020202020204" pitchFamily="34" charset="0"/>
              </a:rPr>
              <a:t>COMPARING STUDENT DATA</a:t>
            </a:r>
          </a:p>
        </p:txBody>
      </p:sp>
      <p:pic>
        <p:nvPicPr>
          <p:cNvPr id="327" name="Picture 326" descr="A logo of books and a sun&#10;&#10;Description automatically generated with medium confidence">
            <a:extLst>
              <a:ext uri="{FF2B5EF4-FFF2-40B4-BE49-F238E27FC236}">
                <a16:creationId xmlns:a16="http://schemas.microsoft.com/office/drawing/2014/main" id="{DEB81036-914D-1AAC-CEEA-94E241C29BE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328" name="Picture 327" descr="A logo with mountains and sun&#10;&#10;Description automatically generated">
            <a:extLst>
              <a:ext uri="{FF2B5EF4-FFF2-40B4-BE49-F238E27FC236}">
                <a16:creationId xmlns:a16="http://schemas.microsoft.com/office/drawing/2014/main" id="{4A286AE5-1E88-2CB4-4F32-FE19A57F071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329" name="Rectangle 328">
            <a:extLst>
              <a:ext uri="{FF2B5EF4-FFF2-40B4-BE49-F238E27FC236}">
                <a16:creationId xmlns:a16="http://schemas.microsoft.com/office/drawing/2014/main" id="{25C89D90-33BE-E7EC-E0AF-5EE59D806589}"/>
              </a:ext>
            </a:extLst>
          </p:cNvPr>
          <p:cNvSpPr/>
          <p:nvPr/>
        </p:nvSpPr>
        <p:spPr>
          <a:xfrm>
            <a:off x="1973370" y="595349"/>
            <a:ext cx="5197257" cy="341632"/>
          </a:xfrm>
          <a:prstGeom prst="rect">
            <a:avLst/>
          </a:prstGeom>
        </p:spPr>
        <p:txBody>
          <a:bodyPr wrap="none" anchor="ctr">
            <a:spAutoFit/>
          </a:bodyPr>
          <a:lstStyle/>
          <a:p>
            <a:pPr algn="ctr"/>
            <a:r>
              <a:rPr lang="en-US" kern="0" dirty="0">
                <a:solidFill>
                  <a:srgbClr val="FF7D01"/>
                </a:solidFill>
                <a:latin typeface="Trebuchet MS" panose="020B0603020202020204" pitchFamily="34" charset="0"/>
              </a:rPr>
              <a:t>……………………………………………………………………………</a:t>
            </a:r>
          </a:p>
        </p:txBody>
      </p:sp>
    </p:spTree>
    <p:extLst>
      <p:ext uri="{BB962C8B-B14F-4D97-AF65-F5344CB8AC3E}">
        <p14:creationId xmlns:p14="http://schemas.microsoft.com/office/powerpoint/2010/main" val="3151043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wipe(left)">
                                      <p:cBhvr>
                                        <p:cTn id="7" dur="5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wipe(left)">
                                      <p:cBhvr>
                                        <p:cTn id="12" dur="500"/>
                                        <p:tgtEl>
                                          <p:spTgt spid="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par>
                                <p:cTn id="18" presetID="6" presetClass="entr" presetSubtype="32"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circle(out)">
                                      <p:cBhvr>
                                        <p:cTn id="20" dur="750"/>
                                        <p:tgtEl>
                                          <p:spTgt spid="2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82"/>
                                        </p:tgtEl>
                                        <p:attrNameLst>
                                          <p:attrName>style.visibility</p:attrName>
                                        </p:attrNameLst>
                                      </p:cBhvr>
                                      <p:to>
                                        <p:strVal val="visible"/>
                                      </p:to>
                                    </p:set>
                                    <p:animEffect transition="in" filter="wipe(left)">
                                      <p:cBhvr>
                                        <p:cTn id="25" dur="250"/>
                                        <p:tgtEl>
                                          <p:spTgt spid="18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77"/>
                                        </p:tgtEl>
                                        <p:attrNameLst>
                                          <p:attrName>style.visibility</p:attrName>
                                        </p:attrNameLst>
                                      </p:cBhvr>
                                      <p:to>
                                        <p:strVal val="visible"/>
                                      </p:to>
                                    </p:set>
                                    <p:animEffect transition="in" filter="wipe(left)">
                                      <p:cBhvr>
                                        <p:cTn id="28" dur="250"/>
                                        <p:tgtEl>
                                          <p:spTgt spid="177"/>
                                        </p:tgtEl>
                                      </p:cBhvr>
                                    </p:animEffect>
                                  </p:childTnLst>
                                </p:cTn>
                              </p:par>
                            </p:childTnLst>
                          </p:cTn>
                        </p:par>
                        <p:par>
                          <p:cTn id="29" fill="hold">
                            <p:stCondLst>
                              <p:cond delay="250"/>
                            </p:stCondLst>
                            <p:childTnLst>
                              <p:par>
                                <p:cTn id="30" presetID="22" presetClass="entr" presetSubtype="8" fill="hold" grpId="0" nodeType="afterEffect">
                                  <p:stCondLst>
                                    <p:cond delay="0"/>
                                  </p:stCondLst>
                                  <p:childTnLst>
                                    <p:set>
                                      <p:cBhvr>
                                        <p:cTn id="31" dur="1" fill="hold">
                                          <p:stCondLst>
                                            <p:cond delay="0"/>
                                          </p:stCondLst>
                                        </p:cTn>
                                        <p:tgtEl>
                                          <p:spTgt spid="178"/>
                                        </p:tgtEl>
                                        <p:attrNameLst>
                                          <p:attrName>style.visibility</p:attrName>
                                        </p:attrNameLst>
                                      </p:cBhvr>
                                      <p:to>
                                        <p:strVal val="visible"/>
                                      </p:to>
                                    </p:set>
                                    <p:animEffect transition="in" filter="wipe(left)">
                                      <p:cBhvr>
                                        <p:cTn id="32" dur="250"/>
                                        <p:tgtEl>
                                          <p:spTgt spid="17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81"/>
                                        </p:tgtEl>
                                        <p:attrNameLst>
                                          <p:attrName>style.visibility</p:attrName>
                                        </p:attrNameLst>
                                      </p:cBhvr>
                                      <p:to>
                                        <p:strVal val="visible"/>
                                      </p:to>
                                    </p:set>
                                    <p:animEffect transition="in" filter="wipe(left)">
                                      <p:cBhvr>
                                        <p:cTn id="35" dur="250"/>
                                        <p:tgtEl>
                                          <p:spTgt spid="181"/>
                                        </p:tgtEl>
                                      </p:cBhvr>
                                    </p:animEffec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169"/>
                                        </p:tgtEl>
                                        <p:attrNameLst>
                                          <p:attrName>style.visibility</p:attrName>
                                        </p:attrNameLst>
                                      </p:cBhvr>
                                      <p:to>
                                        <p:strVal val="visible"/>
                                      </p:to>
                                    </p:set>
                                    <p:animEffect transition="in" filter="wipe(left)">
                                      <p:cBhvr>
                                        <p:cTn id="39" dur="750"/>
                                        <p:tgtEl>
                                          <p:spTgt spid="169"/>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xit" presetSubtype="8" fill="hold" grpId="1" nodeType="clickEffect">
                                  <p:stCondLst>
                                    <p:cond delay="0"/>
                                  </p:stCondLst>
                                  <p:childTnLst>
                                    <p:animEffect transition="out" filter="wipe(left)">
                                      <p:cBhvr>
                                        <p:cTn id="43" dur="250"/>
                                        <p:tgtEl>
                                          <p:spTgt spid="182"/>
                                        </p:tgtEl>
                                      </p:cBhvr>
                                    </p:animEffect>
                                    <p:set>
                                      <p:cBhvr>
                                        <p:cTn id="44" dur="1" fill="hold">
                                          <p:stCondLst>
                                            <p:cond delay="249"/>
                                          </p:stCondLst>
                                        </p:cTn>
                                        <p:tgtEl>
                                          <p:spTgt spid="182"/>
                                        </p:tgtEl>
                                        <p:attrNameLst>
                                          <p:attrName>style.visibility</p:attrName>
                                        </p:attrNameLst>
                                      </p:cBhvr>
                                      <p:to>
                                        <p:strVal val="hidden"/>
                                      </p:to>
                                    </p:set>
                                  </p:childTnLst>
                                </p:cTn>
                              </p:par>
                              <p:par>
                                <p:cTn id="45" presetID="22" presetClass="exit" presetSubtype="8" fill="hold" grpId="1" nodeType="withEffect">
                                  <p:stCondLst>
                                    <p:cond delay="0"/>
                                  </p:stCondLst>
                                  <p:childTnLst>
                                    <p:animEffect transition="out" filter="wipe(left)">
                                      <p:cBhvr>
                                        <p:cTn id="46" dur="250"/>
                                        <p:tgtEl>
                                          <p:spTgt spid="177"/>
                                        </p:tgtEl>
                                      </p:cBhvr>
                                    </p:animEffect>
                                    <p:set>
                                      <p:cBhvr>
                                        <p:cTn id="47" dur="1" fill="hold">
                                          <p:stCondLst>
                                            <p:cond delay="249"/>
                                          </p:stCondLst>
                                        </p:cTn>
                                        <p:tgtEl>
                                          <p:spTgt spid="177"/>
                                        </p:tgtEl>
                                        <p:attrNameLst>
                                          <p:attrName>style.visibility</p:attrName>
                                        </p:attrNameLst>
                                      </p:cBhvr>
                                      <p:to>
                                        <p:strVal val="hidden"/>
                                      </p:to>
                                    </p:set>
                                  </p:childTnLst>
                                </p:cTn>
                              </p:par>
                            </p:childTnLst>
                          </p:cTn>
                        </p:par>
                        <p:par>
                          <p:cTn id="48" fill="hold">
                            <p:stCondLst>
                              <p:cond delay="250"/>
                            </p:stCondLst>
                            <p:childTnLst>
                              <p:par>
                                <p:cTn id="49" presetID="22" presetClass="exit" presetSubtype="8" fill="hold" grpId="1" nodeType="afterEffect">
                                  <p:stCondLst>
                                    <p:cond delay="0"/>
                                  </p:stCondLst>
                                  <p:childTnLst>
                                    <p:animEffect transition="out" filter="wipe(left)">
                                      <p:cBhvr>
                                        <p:cTn id="50" dur="250"/>
                                        <p:tgtEl>
                                          <p:spTgt spid="178"/>
                                        </p:tgtEl>
                                      </p:cBhvr>
                                    </p:animEffect>
                                    <p:set>
                                      <p:cBhvr>
                                        <p:cTn id="51" dur="1" fill="hold">
                                          <p:stCondLst>
                                            <p:cond delay="249"/>
                                          </p:stCondLst>
                                        </p:cTn>
                                        <p:tgtEl>
                                          <p:spTgt spid="178"/>
                                        </p:tgtEl>
                                        <p:attrNameLst>
                                          <p:attrName>style.visibility</p:attrName>
                                        </p:attrNameLst>
                                      </p:cBhvr>
                                      <p:to>
                                        <p:strVal val="hidden"/>
                                      </p:to>
                                    </p:set>
                                  </p:childTnLst>
                                </p:cTn>
                              </p:par>
                              <p:par>
                                <p:cTn id="52" presetID="22" presetClass="exit" presetSubtype="8" fill="hold" grpId="1" nodeType="withEffect">
                                  <p:stCondLst>
                                    <p:cond delay="0"/>
                                  </p:stCondLst>
                                  <p:childTnLst>
                                    <p:animEffect transition="out" filter="wipe(left)">
                                      <p:cBhvr>
                                        <p:cTn id="53" dur="250"/>
                                        <p:tgtEl>
                                          <p:spTgt spid="181"/>
                                        </p:tgtEl>
                                      </p:cBhvr>
                                    </p:animEffect>
                                    <p:set>
                                      <p:cBhvr>
                                        <p:cTn id="54" dur="1" fill="hold">
                                          <p:stCondLst>
                                            <p:cond delay="249"/>
                                          </p:stCondLst>
                                        </p:cTn>
                                        <p:tgtEl>
                                          <p:spTgt spid="181"/>
                                        </p:tgtEl>
                                        <p:attrNameLst>
                                          <p:attrName>style.visibility</p:attrName>
                                        </p:attrNameLst>
                                      </p:cBhvr>
                                      <p:to>
                                        <p:strVal val="hidden"/>
                                      </p:to>
                                    </p:set>
                                  </p:childTnLst>
                                </p:cTn>
                              </p:par>
                            </p:childTnLst>
                          </p:cTn>
                        </p:par>
                        <p:par>
                          <p:cTn id="55" fill="hold">
                            <p:stCondLst>
                              <p:cond delay="500"/>
                            </p:stCondLst>
                            <p:childTnLst>
                              <p:par>
                                <p:cTn id="56" presetID="22" presetClass="exit" presetSubtype="8" fill="hold" grpId="1" nodeType="afterEffect">
                                  <p:stCondLst>
                                    <p:cond delay="0"/>
                                  </p:stCondLst>
                                  <p:childTnLst>
                                    <p:animEffect transition="out" filter="wipe(left)">
                                      <p:cBhvr>
                                        <p:cTn id="57" dur="750"/>
                                        <p:tgtEl>
                                          <p:spTgt spid="169"/>
                                        </p:tgtEl>
                                      </p:cBhvr>
                                    </p:animEffect>
                                    <p:set>
                                      <p:cBhvr>
                                        <p:cTn id="58" dur="1" fill="hold">
                                          <p:stCondLst>
                                            <p:cond delay="749"/>
                                          </p:stCondLst>
                                        </p:cTn>
                                        <p:tgtEl>
                                          <p:spTgt spid="169"/>
                                        </p:tgtEl>
                                        <p:attrNameLst>
                                          <p:attrName>style.visibility</p:attrName>
                                        </p:attrNameLst>
                                      </p:cBhvr>
                                      <p:to>
                                        <p:strVal val="hidden"/>
                                      </p:to>
                                    </p:set>
                                  </p:childTnLst>
                                </p:cTn>
                              </p:par>
                            </p:childTnLst>
                          </p:cTn>
                        </p:par>
                        <p:par>
                          <p:cTn id="59" fill="hold">
                            <p:stCondLst>
                              <p:cond delay="1250"/>
                            </p:stCondLst>
                            <p:childTnLst>
                              <p:par>
                                <p:cTn id="60" presetID="22" presetClass="entr" presetSubtype="8" fill="hold" grpId="0" nodeType="afterEffect">
                                  <p:stCondLst>
                                    <p:cond delay="0"/>
                                  </p:stCondLst>
                                  <p:childTnLst>
                                    <p:set>
                                      <p:cBhvr>
                                        <p:cTn id="61" dur="1" fill="hold">
                                          <p:stCondLst>
                                            <p:cond delay="0"/>
                                          </p:stCondLst>
                                        </p:cTn>
                                        <p:tgtEl>
                                          <p:spTgt spid="324"/>
                                        </p:tgtEl>
                                        <p:attrNameLst>
                                          <p:attrName>style.visibility</p:attrName>
                                        </p:attrNameLst>
                                      </p:cBhvr>
                                      <p:to>
                                        <p:strVal val="visible"/>
                                      </p:to>
                                    </p:set>
                                    <p:animEffect transition="in" filter="wipe(left)">
                                      <p:cBhvr>
                                        <p:cTn id="62" dur="250"/>
                                        <p:tgtEl>
                                          <p:spTgt spid="32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21"/>
                                        </p:tgtEl>
                                        <p:attrNameLst>
                                          <p:attrName>style.visibility</p:attrName>
                                        </p:attrNameLst>
                                      </p:cBhvr>
                                      <p:to>
                                        <p:strVal val="visible"/>
                                      </p:to>
                                    </p:set>
                                    <p:animEffect transition="in" filter="wipe(left)">
                                      <p:cBhvr>
                                        <p:cTn id="65" dur="250"/>
                                        <p:tgtEl>
                                          <p:spTgt spid="321"/>
                                        </p:tgtEl>
                                      </p:cBhvr>
                                    </p:animEffect>
                                  </p:childTnLst>
                                </p:cTn>
                              </p:par>
                            </p:childTnLst>
                          </p:cTn>
                        </p:par>
                        <p:par>
                          <p:cTn id="66" fill="hold">
                            <p:stCondLst>
                              <p:cond delay="1500"/>
                            </p:stCondLst>
                            <p:childTnLst>
                              <p:par>
                                <p:cTn id="67" presetID="22" presetClass="entr" presetSubtype="8" fill="hold" grpId="0" nodeType="afterEffect">
                                  <p:stCondLst>
                                    <p:cond delay="0"/>
                                  </p:stCondLst>
                                  <p:childTnLst>
                                    <p:set>
                                      <p:cBhvr>
                                        <p:cTn id="68" dur="1" fill="hold">
                                          <p:stCondLst>
                                            <p:cond delay="0"/>
                                          </p:stCondLst>
                                        </p:cTn>
                                        <p:tgtEl>
                                          <p:spTgt spid="191"/>
                                        </p:tgtEl>
                                        <p:attrNameLst>
                                          <p:attrName>style.visibility</p:attrName>
                                        </p:attrNameLst>
                                      </p:cBhvr>
                                      <p:to>
                                        <p:strVal val="visible"/>
                                      </p:to>
                                    </p:set>
                                    <p:animEffect transition="in" filter="wipe(left)">
                                      <p:cBhvr>
                                        <p:cTn id="69" dur="250"/>
                                        <p:tgtEl>
                                          <p:spTgt spid="191"/>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90"/>
                                        </p:tgtEl>
                                        <p:attrNameLst>
                                          <p:attrName>style.visibility</p:attrName>
                                        </p:attrNameLst>
                                      </p:cBhvr>
                                      <p:to>
                                        <p:strVal val="visible"/>
                                      </p:to>
                                    </p:set>
                                    <p:animEffect transition="in" filter="wipe(left)">
                                      <p:cBhvr>
                                        <p:cTn id="72" dur="250"/>
                                        <p:tgtEl>
                                          <p:spTgt spid="190"/>
                                        </p:tgtEl>
                                      </p:cBhvr>
                                    </p:animEffect>
                                  </p:childTnLst>
                                </p:cTn>
                              </p:par>
                            </p:childTnLst>
                          </p:cTn>
                        </p:par>
                        <p:par>
                          <p:cTn id="73" fill="hold">
                            <p:stCondLst>
                              <p:cond delay="1750"/>
                            </p:stCondLst>
                            <p:childTnLst>
                              <p:par>
                                <p:cTn id="74" presetID="22" presetClass="entr" presetSubtype="8" fill="hold" grpId="0" nodeType="afterEffect">
                                  <p:stCondLst>
                                    <p:cond delay="0"/>
                                  </p:stCondLst>
                                  <p:childTnLst>
                                    <p:set>
                                      <p:cBhvr>
                                        <p:cTn id="75" dur="1" fill="hold">
                                          <p:stCondLst>
                                            <p:cond delay="0"/>
                                          </p:stCondLst>
                                        </p:cTn>
                                        <p:tgtEl>
                                          <p:spTgt spid="170"/>
                                        </p:tgtEl>
                                        <p:attrNameLst>
                                          <p:attrName>style.visibility</p:attrName>
                                        </p:attrNameLst>
                                      </p:cBhvr>
                                      <p:to>
                                        <p:strVal val="visible"/>
                                      </p:to>
                                    </p:set>
                                    <p:animEffect transition="in" filter="wipe(left)">
                                      <p:cBhvr>
                                        <p:cTn id="76" dur="750"/>
                                        <p:tgtEl>
                                          <p:spTgt spid="170"/>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320"/>
                                        </p:tgtEl>
                                        <p:attrNameLst>
                                          <p:attrName>style.visibility</p:attrName>
                                        </p:attrNameLst>
                                      </p:cBhvr>
                                      <p:to>
                                        <p:strVal val="visible"/>
                                      </p:to>
                                    </p:set>
                                    <p:animEffect transition="in" filter="wipe(left)">
                                      <p:cBhvr>
                                        <p:cTn id="81" dur="500"/>
                                        <p:tgtEl>
                                          <p:spTgt spid="32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348"/>
                                        </p:tgtEl>
                                        <p:attrNameLst>
                                          <p:attrName>style.visibility</p:attrName>
                                        </p:attrNameLst>
                                      </p:cBhvr>
                                      <p:to>
                                        <p:strVal val="visible"/>
                                      </p:to>
                                    </p:set>
                                    <p:animEffect transition="in" filter="wipe(left)">
                                      <p:cBhvr>
                                        <p:cTn id="84" dur="500"/>
                                        <p:tgtEl>
                                          <p:spTgt spid="348"/>
                                        </p:tgtEl>
                                      </p:cBhvr>
                                    </p:animEffect>
                                  </p:childTnLst>
                                </p:cTn>
                              </p:par>
                            </p:childTnLst>
                          </p:cTn>
                        </p:par>
                        <p:par>
                          <p:cTn id="85" fill="hold">
                            <p:stCondLst>
                              <p:cond delay="500"/>
                            </p:stCondLst>
                            <p:childTnLst>
                              <p:par>
                                <p:cTn id="86" presetID="26" presetClass="emph" presetSubtype="0" fill="hold" grpId="1" nodeType="afterEffect">
                                  <p:stCondLst>
                                    <p:cond delay="0"/>
                                  </p:stCondLst>
                                  <p:childTnLst>
                                    <p:animEffect transition="out" filter="fade">
                                      <p:cBhvr>
                                        <p:cTn id="87" dur="500" tmFilter="0, 0; .2, .5; .8, .5; 1, 0"/>
                                        <p:tgtEl>
                                          <p:spTgt spid="320"/>
                                        </p:tgtEl>
                                      </p:cBhvr>
                                    </p:animEffect>
                                    <p:animScale>
                                      <p:cBhvr>
                                        <p:cTn id="88" dur="250" autoRev="1" fill="hold"/>
                                        <p:tgtEl>
                                          <p:spTgt spid="320"/>
                                        </p:tgtEl>
                                      </p:cBhvr>
                                      <p:by x="105000" y="105000"/>
                                    </p:animScale>
                                  </p:childTnLst>
                                </p:cTn>
                              </p:par>
                              <p:par>
                                <p:cTn id="89" presetID="26" presetClass="emph" presetSubtype="0" fill="hold" grpId="1" nodeType="withEffect">
                                  <p:stCondLst>
                                    <p:cond delay="0"/>
                                  </p:stCondLst>
                                  <p:childTnLst>
                                    <p:animEffect transition="out" filter="fade">
                                      <p:cBhvr>
                                        <p:cTn id="90" dur="500" tmFilter="0, 0; .2, .5; .8, .5; 1, 0"/>
                                        <p:tgtEl>
                                          <p:spTgt spid="348"/>
                                        </p:tgtEl>
                                      </p:cBhvr>
                                    </p:animEffect>
                                    <p:animScale>
                                      <p:cBhvr>
                                        <p:cTn id="91" dur="250" autoRev="1" fill="hold"/>
                                        <p:tgtEl>
                                          <p:spTgt spid="348"/>
                                        </p:tgtEl>
                                      </p:cBhvr>
                                      <p:by x="105000" y="105000"/>
                                    </p:animScale>
                                  </p:childTnLst>
                                </p:cTn>
                              </p:par>
                            </p:childTnLst>
                          </p:cTn>
                        </p:par>
                      </p:childTnLst>
                    </p:cTn>
                  </p:par>
                  <p:par>
                    <p:cTn id="92" fill="hold">
                      <p:stCondLst>
                        <p:cond delay="indefinite"/>
                      </p:stCondLst>
                      <p:childTnLst>
                        <p:par>
                          <p:cTn id="93" fill="hold">
                            <p:stCondLst>
                              <p:cond delay="0"/>
                            </p:stCondLst>
                            <p:childTnLst>
                              <p:par>
                                <p:cTn id="94" presetID="22" presetClass="exit" presetSubtype="8" fill="hold" grpId="1" nodeType="clickEffect">
                                  <p:stCondLst>
                                    <p:cond delay="0"/>
                                  </p:stCondLst>
                                  <p:childTnLst>
                                    <p:animEffect transition="out" filter="wipe(left)">
                                      <p:cBhvr>
                                        <p:cTn id="95" dur="250"/>
                                        <p:tgtEl>
                                          <p:spTgt spid="324"/>
                                        </p:tgtEl>
                                      </p:cBhvr>
                                    </p:animEffect>
                                    <p:set>
                                      <p:cBhvr>
                                        <p:cTn id="96" dur="1" fill="hold">
                                          <p:stCondLst>
                                            <p:cond delay="249"/>
                                          </p:stCondLst>
                                        </p:cTn>
                                        <p:tgtEl>
                                          <p:spTgt spid="324"/>
                                        </p:tgtEl>
                                        <p:attrNameLst>
                                          <p:attrName>style.visibility</p:attrName>
                                        </p:attrNameLst>
                                      </p:cBhvr>
                                      <p:to>
                                        <p:strVal val="hidden"/>
                                      </p:to>
                                    </p:set>
                                  </p:childTnLst>
                                </p:cTn>
                              </p:par>
                              <p:par>
                                <p:cTn id="97" presetID="22" presetClass="exit" presetSubtype="8" fill="hold" grpId="1" nodeType="withEffect">
                                  <p:stCondLst>
                                    <p:cond delay="0"/>
                                  </p:stCondLst>
                                  <p:childTnLst>
                                    <p:animEffect transition="out" filter="wipe(left)">
                                      <p:cBhvr>
                                        <p:cTn id="98" dur="250"/>
                                        <p:tgtEl>
                                          <p:spTgt spid="321"/>
                                        </p:tgtEl>
                                      </p:cBhvr>
                                    </p:animEffect>
                                    <p:set>
                                      <p:cBhvr>
                                        <p:cTn id="99" dur="1" fill="hold">
                                          <p:stCondLst>
                                            <p:cond delay="249"/>
                                          </p:stCondLst>
                                        </p:cTn>
                                        <p:tgtEl>
                                          <p:spTgt spid="321"/>
                                        </p:tgtEl>
                                        <p:attrNameLst>
                                          <p:attrName>style.visibility</p:attrName>
                                        </p:attrNameLst>
                                      </p:cBhvr>
                                      <p:to>
                                        <p:strVal val="hidden"/>
                                      </p:to>
                                    </p:set>
                                  </p:childTnLst>
                                </p:cTn>
                              </p:par>
                            </p:childTnLst>
                          </p:cTn>
                        </p:par>
                        <p:par>
                          <p:cTn id="100" fill="hold">
                            <p:stCondLst>
                              <p:cond delay="250"/>
                            </p:stCondLst>
                            <p:childTnLst>
                              <p:par>
                                <p:cTn id="101" presetID="22" presetClass="exit" presetSubtype="8" fill="hold" grpId="1" nodeType="afterEffect">
                                  <p:stCondLst>
                                    <p:cond delay="0"/>
                                  </p:stCondLst>
                                  <p:childTnLst>
                                    <p:animEffect transition="out" filter="wipe(left)">
                                      <p:cBhvr>
                                        <p:cTn id="102" dur="250"/>
                                        <p:tgtEl>
                                          <p:spTgt spid="190"/>
                                        </p:tgtEl>
                                      </p:cBhvr>
                                    </p:animEffect>
                                    <p:set>
                                      <p:cBhvr>
                                        <p:cTn id="103" dur="1" fill="hold">
                                          <p:stCondLst>
                                            <p:cond delay="249"/>
                                          </p:stCondLst>
                                        </p:cTn>
                                        <p:tgtEl>
                                          <p:spTgt spid="190"/>
                                        </p:tgtEl>
                                        <p:attrNameLst>
                                          <p:attrName>style.visibility</p:attrName>
                                        </p:attrNameLst>
                                      </p:cBhvr>
                                      <p:to>
                                        <p:strVal val="hidden"/>
                                      </p:to>
                                    </p:set>
                                  </p:childTnLst>
                                </p:cTn>
                              </p:par>
                              <p:par>
                                <p:cTn id="104" presetID="22" presetClass="exit" presetSubtype="8" fill="hold" grpId="1" nodeType="withEffect">
                                  <p:stCondLst>
                                    <p:cond delay="0"/>
                                  </p:stCondLst>
                                  <p:childTnLst>
                                    <p:animEffect transition="out" filter="wipe(left)">
                                      <p:cBhvr>
                                        <p:cTn id="105" dur="250"/>
                                        <p:tgtEl>
                                          <p:spTgt spid="191"/>
                                        </p:tgtEl>
                                      </p:cBhvr>
                                    </p:animEffect>
                                    <p:set>
                                      <p:cBhvr>
                                        <p:cTn id="106" dur="1" fill="hold">
                                          <p:stCondLst>
                                            <p:cond delay="249"/>
                                          </p:stCondLst>
                                        </p:cTn>
                                        <p:tgtEl>
                                          <p:spTgt spid="191"/>
                                        </p:tgtEl>
                                        <p:attrNameLst>
                                          <p:attrName>style.visibility</p:attrName>
                                        </p:attrNameLst>
                                      </p:cBhvr>
                                      <p:to>
                                        <p:strVal val="hidden"/>
                                      </p:to>
                                    </p:set>
                                  </p:childTnLst>
                                </p:cTn>
                              </p:par>
                              <p:par>
                                <p:cTn id="107" presetID="22" presetClass="exit" presetSubtype="8" fill="hold" grpId="2" nodeType="withEffect">
                                  <p:stCondLst>
                                    <p:cond delay="0"/>
                                  </p:stCondLst>
                                  <p:childTnLst>
                                    <p:animEffect transition="out" filter="wipe(left)">
                                      <p:cBhvr>
                                        <p:cTn id="108" dur="250"/>
                                        <p:tgtEl>
                                          <p:spTgt spid="320"/>
                                        </p:tgtEl>
                                      </p:cBhvr>
                                    </p:animEffect>
                                    <p:set>
                                      <p:cBhvr>
                                        <p:cTn id="109" dur="1" fill="hold">
                                          <p:stCondLst>
                                            <p:cond delay="249"/>
                                          </p:stCondLst>
                                        </p:cTn>
                                        <p:tgtEl>
                                          <p:spTgt spid="320"/>
                                        </p:tgtEl>
                                        <p:attrNameLst>
                                          <p:attrName>style.visibility</p:attrName>
                                        </p:attrNameLst>
                                      </p:cBhvr>
                                      <p:to>
                                        <p:strVal val="hidden"/>
                                      </p:to>
                                    </p:set>
                                  </p:childTnLst>
                                </p:cTn>
                              </p:par>
                            </p:childTnLst>
                          </p:cTn>
                        </p:par>
                        <p:par>
                          <p:cTn id="110" fill="hold">
                            <p:stCondLst>
                              <p:cond delay="500"/>
                            </p:stCondLst>
                            <p:childTnLst>
                              <p:par>
                                <p:cTn id="111" presetID="22" presetClass="exit" presetSubtype="8" fill="hold" grpId="1" nodeType="afterEffect">
                                  <p:stCondLst>
                                    <p:cond delay="0"/>
                                  </p:stCondLst>
                                  <p:childTnLst>
                                    <p:animEffect transition="out" filter="wipe(left)">
                                      <p:cBhvr>
                                        <p:cTn id="112" dur="500"/>
                                        <p:tgtEl>
                                          <p:spTgt spid="170"/>
                                        </p:tgtEl>
                                      </p:cBhvr>
                                    </p:animEffect>
                                    <p:set>
                                      <p:cBhvr>
                                        <p:cTn id="113" dur="1" fill="hold">
                                          <p:stCondLst>
                                            <p:cond delay="499"/>
                                          </p:stCondLst>
                                        </p:cTn>
                                        <p:tgtEl>
                                          <p:spTgt spid="170"/>
                                        </p:tgtEl>
                                        <p:attrNameLst>
                                          <p:attrName>style.visibility</p:attrName>
                                        </p:attrNameLst>
                                      </p:cBhvr>
                                      <p:to>
                                        <p:strVal val="hidden"/>
                                      </p:to>
                                    </p:set>
                                  </p:childTnLst>
                                </p:cTn>
                              </p:par>
                              <p:par>
                                <p:cTn id="114" presetID="22" presetClass="exit" presetSubtype="8" fill="hold" grpId="2" nodeType="withEffect">
                                  <p:stCondLst>
                                    <p:cond delay="250"/>
                                  </p:stCondLst>
                                  <p:childTnLst>
                                    <p:animEffect transition="out" filter="wipe(left)">
                                      <p:cBhvr>
                                        <p:cTn id="115" dur="500"/>
                                        <p:tgtEl>
                                          <p:spTgt spid="348"/>
                                        </p:tgtEl>
                                      </p:cBhvr>
                                    </p:animEffect>
                                    <p:set>
                                      <p:cBhvr>
                                        <p:cTn id="116" dur="1" fill="hold">
                                          <p:stCondLst>
                                            <p:cond delay="499"/>
                                          </p:stCondLst>
                                        </p:cTn>
                                        <p:tgtEl>
                                          <p:spTgt spid="348"/>
                                        </p:tgtEl>
                                        <p:attrNameLst>
                                          <p:attrName>style.visibility</p:attrName>
                                        </p:attrNameLst>
                                      </p:cBhvr>
                                      <p:to>
                                        <p:strVal val="hidden"/>
                                      </p:to>
                                    </p:set>
                                  </p:childTnLst>
                                </p:cTn>
                              </p:par>
                            </p:childTnLst>
                          </p:cTn>
                        </p:par>
                        <p:par>
                          <p:cTn id="117" fill="hold">
                            <p:stCondLst>
                              <p:cond delay="1250"/>
                            </p:stCondLst>
                            <p:childTnLst>
                              <p:par>
                                <p:cTn id="118" presetID="22" presetClass="entr" presetSubtype="8" fill="hold" grpId="0" nodeType="afterEffect">
                                  <p:stCondLst>
                                    <p:cond delay="0"/>
                                  </p:stCondLst>
                                  <p:childTnLst>
                                    <p:set>
                                      <p:cBhvr>
                                        <p:cTn id="119" dur="1" fill="hold">
                                          <p:stCondLst>
                                            <p:cond delay="0"/>
                                          </p:stCondLst>
                                        </p:cTn>
                                        <p:tgtEl>
                                          <p:spTgt spid="68"/>
                                        </p:tgtEl>
                                        <p:attrNameLst>
                                          <p:attrName>style.visibility</p:attrName>
                                        </p:attrNameLst>
                                      </p:cBhvr>
                                      <p:to>
                                        <p:strVal val="visible"/>
                                      </p:to>
                                    </p:set>
                                    <p:animEffect transition="in" filter="wipe(left)">
                                      <p:cBhvr>
                                        <p:cTn id="120" dur="250"/>
                                        <p:tgtEl>
                                          <p:spTgt spid="68"/>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65"/>
                                        </p:tgtEl>
                                        <p:attrNameLst>
                                          <p:attrName>style.visibility</p:attrName>
                                        </p:attrNameLst>
                                      </p:cBhvr>
                                      <p:to>
                                        <p:strVal val="visible"/>
                                      </p:to>
                                    </p:set>
                                    <p:animEffect transition="in" filter="wipe(left)">
                                      <p:cBhvr>
                                        <p:cTn id="123" dur="250"/>
                                        <p:tgtEl>
                                          <p:spTgt spid="65"/>
                                        </p:tgtEl>
                                      </p:cBhvr>
                                    </p:animEffect>
                                  </p:childTnLst>
                                </p:cTn>
                              </p:par>
                            </p:childTnLst>
                          </p:cTn>
                        </p:par>
                        <p:par>
                          <p:cTn id="124" fill="hold">
                            <p:stCondLst>
                              <p:cond delay="1500"/>
                            </p:stCondLst>
                            <p:childTnLst>
                              <p:par>
                                <p:cTn id="125" presetID="22" presetClass="entr" presetSubtype="8" fill="hold" grpId="0" nodeType="afterEffect">
                                  <p:stCondLst>
                                    <p:cond delay="0"/>
                                  </p:stCondLst>
                                  <p:childTnLst>
                                    <p:set>
                                      <p:cBhvr>
                                        <p:cTn id="126" dur="1" fill="hold">
                                          <p:stCondLst>
                                            <p:cond delay="0"/>
                                          </p:stCondLst>
                                        </p:cTn>
                                        <p:tgtEl>
                                          <p:spTgt spid="67"/>
                                        </p:tgtEl>
                                        <p:attrNameLst>
                                          <p:attrName>style.visibility</p:attrName>
                                        </p:attrNameLst>
                                      </p:cBhvr>
                                      <p:to>
                                        <p:strVal val="visible"/>
                                      </p:to>
                                    </p:set>
                                    <p:animEffect transition="in" filter="wipe(left)">
                                      <p:cBhvr>
                                        <p:cTn id="127" dur="250"/>
                                        <p:tgtEl>
                                          <p:spTgt spid="67"/>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66"/>
                                        </p:tgtEl>
                                        <p:attrNameLst>
                                          <p:attrName>style.visibility</p:attrName>
                                        </p:attrNameLst>
                                      </p:cBhvr>
                                      <p:to>
                                        <p:strVal val="visible"/>
                                      </p:to>
                                    </p:set>
                                    <p:animEffect transition="in" filter="wipe(left)">
                                      <p:cBhvr>
                                        <p:cTn id="130" dur="250"/>
                                        <p:tgtEl>
                                          <p:spTgt spid="66"/>
                                        </p:tgtEl>
                                      </p:cBhvr>
                                    </p:animEffect>
                                  </p:childTnLst>
                                </p:cTn>
                              </p:par>
                            </p:childTnLst>
                          </p:cTn>
                        </p:par>
                        <p:par>
                          <p:cTn id="131" fill="hold">
                            <p:stCondLst>
                              <p:cond delay="1750"/>
                            </p:stCondLst>
                            <p:childTnLst>
                              <p:par>
                                <p:cTn id="132" presetID="22" presetClass="entr" presetSubtype="8" fill="hold" grpId="0" nodeType="afterEffect">
                                  <p:stCondLst>
                                    <p:cond delay="0"/>
                                  </p:stCondLst>
                                  <p:childTnLst>
                                    <p:set>
                                      <p:cBhvr>
                                        <p:cTn id="133" dur="1" fill="hold">
                                          <p:stCondLst>
                                            <p:cond delay="0"/>
                                          </p:stCondLst>
                                        </p:cTn>
                                        <p:tgtEl>
                                          <p:spTgt spid="3"/>
                                        </p:tgtEl>
                                        <p:attrNameLst>
                                          <p:attrName>style.visibility</p:attrName>
                                        </p:attrNameLst>
                                      </p:cBhvr>
                                      <p:to>
                                        <p:strVal val="visible"/>
                                      </p:to>
                                    </p:set>
                                    <p:animEffect transition="in" filter="wipe(left)">
                                      <p:cBhvr>
                                        <p:cTn id="134" dur="750"/>
                                        <p:tgtEl>
                                          <p:spTgt spid="3"/>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8" fill="hold" grpId="0" nodeType="clickEffect">
                                  <p:stCondLst>
                                    <p:cond delay="0"/>
                                  </p:stCondLst>
                                  <p:childTnLst>
                                    <p:set>
                                      <p:cBhvr>
                                        <p:cTn id="138" dur="1" fill="hold">
                                          <p:stCondLst>
                                            <p:cond delay="0"/>
                                          </p:stCondLst>
                                        </p:cTn>
                                        <p:tgtEl>
                                          <p:spTgt spid="71"/>
                                        </p:tgtEl>
                                        <p:attrNameLst>
                                          <p:attrName>style.visibility</p:attrName>
                                        </p:attrNameLst>
                                      </p:cBhvr>
                                      <p:to>
                                        <p:strVal val="visible"/>
                                      </p:to>
                                    </p:set>
                                    <p:animEffect transition="in" filter="wipe(left)">
                                      <p:cBhvr>
                                        <p:cTn id="139" dur="500"/>
                                        <p:tgtEl>
                                          <p:spTgt spid="71"/>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72"/>
                                        </p:tgtEl>
                                        <p:attrNameLst>
                                          <p:attrName>style.visibility</p:attrName>
                                        </p:attrNameLst>
                                      </p:cBhvr>
                                      <p:to>
                                        <p:strVal val="visible"/>
                                      </p:to>
                                    </p:set>
                                    <p:animEffect transition="in" filter="wipe(left)">
                                      <p:cBhvr>
                                        <p:cTn id="142" dur="500"/>
                                        <p:tgtEl>
                                          <p:spTgt spid="72"/>
                                        </p:tgtEl>
                                      </p:cBhvr>
                                    </p:animEffect>
                                  </p:childTnLst>
                                </p:cTn>
                              </p:par>
                            </p:childTnLst>
                          </p:cTn>
                        </p:par>
                        <p:par>
                          <p:cTn id="143" fill="hold">
                            <p:stCondLst>
                              <p:cond delay="500"/>
                            </p:stCondLst>
                            <p:childTnLst>
                              <p:par>
                                <p:cTn id="144" presetID="26" presetClass="emph" presetSubtype="0" fill="hold" grpId="1" nodeType="afterEffect">
                                  <p:stCondLst>
                                    <p:cond delay="0"/>
                                  </p:stCondLst>
                                  <p:childTnLst>
                                    <p:animEffect transition="out" filter="fade">
                                      <p:cBhvr>
                                        <p:cTn id="145" dur="500" tmFilter="0, 0; .2, .5; .8, .5; 1, 0"/>
                                        <p:tgtEl>
                                          <p:spTgt spid="71"/>
                                        </p:tgtEl>
                                      </p:cBhvr>
                                    </p:animEffect>
                                    <p:animScale>
                                      <p:cBhvr>
                                        <p:cTn id="146" dur="250" autoRev="1" fill="hold"/>
                                        <p:tgtEl>
                                          <p:spTgt spid="71"/>
                                        </p:tgtEl>
                                      </p:cBhvr>
                                      <p:by x="105000" y="105000"/>
                                    </p:animScale>
                                  </p:childTnLst>
                                </p:cTn>
                              </p:par>
                              <p:par>
                                <p:cTn id="147" presetID="26" presetClass="emph" presetSubtype="0" fill="hold" grpId="1" nodeType="withEffect">
                                  <p:stCondLst>
                                    <p:cond delay="0"/>
                                  </p:stCondLst>
                                  <p:childTnLst>
                                    <p:animEffect transition="out" filter="fade">
                                      <p:cBhvr>
                                        <p:cTn id="148" dur="500" tmFilter="0, 0; .2, .5; .8, .5; 1, 0"/>
                                        <p:tgtEl>
                                          <p:spTgt spid="72"/>
                                        </p:tgtEl>
                                      </p:cBhvr>
                                    </p:animEffect>
                                    <p:animScale>
                                      <p:cBhvr>
                                        <p:cTn id="149" dur="250" autoRev="1" fill="hold"/>
                                        <p:tgtEl>
                                          <p:spTgt spid="72"/>
                                        </p:tgtEl>
                                      </p:cBhvr>
                                      <p:by x="105000" y="105000"/>
                                    </p:animScale>
                                  </p:childTnLst>
                                </p:cTn>
                              </p:par>
                            </p:childTnLst>
                          </p:cTn>
                        </p:par>
                      </p:childTnLst>
                    </p:cTn>
                  </p:par>
                  <p:par>
                    <p:cTn id="150" fill="hold">
                      <p:stCondLst>
                        <p:cond delay="indefinite"/>
                      </p:stCondLst>
                      <p:childTnLst>
                        <p:par>
                          <p:cTn id="151" fill="hold">
                            <p:stCondLst>
                              <p:cond delay="0"/>
                            </p:stCondLst>
                            <p:childTnLst>
                              <p:par>
                                <p:cTn id="152" presetID="22" presetClass="entr" presetSubtype="8" fill="hold" grpId="0" nodeType="clickEffect">
                                  <p:stCondLst>
                                    <p:cond delay="0"/>
                                  </p:stCondLst>
                                  <p:childTnLst>
                                    <p:set>
                                      <p:cBhvr>
                                        <p:cTn id="153" dur="1" fill="hold">
                                          <p:stCondLst>
                                            <p:cond delay="0"/>
                                          </p:stCondLst>
                                        </p:cTn>
                                        <p:tgtEl>
                                          <p:spTgt spid="73"/>
                                        </p:tgtEl>
                                        <p:attrNameLst>
                                          <p:attrName>style.visibility</p:attrName>
                                        </p:attrNameLst>
                                      </p:cBhvr>
                                      <p:to>
                                        <p:strVal val="visible"/>
                                      </p:to>
                                    </p:set>
                                    <p:animEffect transition="in" filter="wipe(left)">
                                      <p:cBhvr>
                                        <p:cTn id="154" dur="500"/>
                                        <p:tgtEl>
                                          <p:spTgt spid="73"/>
                                        </p:tgtEl>
                                      </p:cBhvr>
                                    </p:animEffect>
                                  </p:childTnLst>
                                </p:cTn>
                              </p:par>
                              <p:par>
                                <p:cTn id="155" presetID="22" presetClass="entr" presetSubtype="8" fill="hold" nodeType="withEffect">
                                  <p:stCondLst>
                                    <p:cond delay="0"/>
                                  </p:stCondLst>
                                  <p:childTnLst>
                                    <p:set>
                                      <p:cBhvr>
                                        <p:cTn id="156" dur="1" fill="hold">
                                          <p:stCondLst>
                                            <p:cond delay="0"/>
                                          </p:stCondLst>
                                        </p:cTn>
                                        <p:tgtEl>
                                          <p:spTgt spid="25">
                                            <p:txEl>
                                              <p:pRg st="0" end="0"/>
                                            </p:txEl>
                                          </p:spTgt>
                                        </p:tgtEl>
                                        <p:attrNameLst>
                                          <p:attrName>style.visibility</p:attrName>
                                        </p:attrNameLst>
                                      </p:cBhvr>
                                      <p:to>
                                        <p:strVal val="visible"/>
                                      </p:to>
                                    </p:set>
                                    <p:animEffect transition="in" filter="wipe(left)">
                                      <p:cBhvr>
                                        <p:cTn id="157" dur="500"/>
                                        <p:tgtEl>
                                          <p:spTgt spid="25">
                                            <p:txEl>
                                              <p:pRg st="0" end="0"/>
                                            </p:txEl>
                                          </p:spTgt>
                                        </p:tgtEl>
                                      </p:cBhvr>
                                    </p:animEffect>
                                  </p:childTnLst>
                                </p:cTn>
                              </p:par>
                            </p:childTnLst>
                          </p:cTn>
                        </p:par>
                        <p:par>
                          <p:cTn id="158" fill="hold">
                            <p:stCondLst>
                              <p:cond delay="500"/>
                            </p:stCondLst>
                            <p:childTnLst>
                              <p:par>
                                <p:cTn id="159" presetID="26" presetClass="emph" presetSubtype="0" fill="hold" grpId="1" nodeType="afterEffect">
                                  <p:stCondLst>
                                    <p:cond delay="0"/>
                                  </p:stCondLst>
                                  <p:childTnLst>
                                    <p:animEffect transition="out" filter="fade">
                                      <p:cBhvr>
                                        <p:cTn id="160" dur="500" tmFilter="0, 0; .2, .5; .8, .5; 1, 0"/>
                                        <p:tgtEl>
                                          <p:spTgt spid="73"/>
                                        </p:tgtEl>
                                      </p:cBhvr>
                                    </p:animEffect>
                                    <p:animScale>
                                      <p:cBhvr>
                                        <p:cTn id="161" dur="250" autoRev="1" fill="hold"/>
                                        <p:tgtEl>
                                          <p:spTgt spid="73"/>
                                        </p:tgtEl>
                                      </p:cBhvr>
                                      <p:by x="105000" y="105000"/>
                                    </p:animScale>
                                  </p:childTnLst>
                                </p:cTn>
                              </p:par>
                              <p:par>
                                <p:cTn id="162" presetID="26" presetClass="emph" presetSubtype="0" fill="hold" grpId="1" nodeType="withEffect">
                                  <p:stCondLst>
                                    <p:cond delay="0"/>
                                  </p:stCondLst>
                                  <p:childTnLst>
                                    <p:animEffect transition="out" filter="fade">
                                      <p:cBhvr>
                                        <p:cTn id="163" dur="500" tmFilter="0, 0; .2, .5; .8, .5; 1, 0"/>
                                        <p:tgtEl>
                                          <p:spTgt spid="25">
                                            <p:txEl>
                                              <p:pRg st="0" end="0"/>
                                            </p:txEl>
                                          </p:spTgt>
                                        </p:tgtEl>
                                      </p:cBhvr>
                                    </p:animEffect>
                                    <p:animScale>
                                      <p:cBhvr>
                                        <p:cTn id="164" dur="250" autoRev="1" fill="hold"/>
                                        <p:tgtEl>
                                          <p:spTgt spid="25">
                                            <p:txEl>
                                              <p:pRg st="0" end="0"/>
                                            </p:txEl>
                                          </p:spTgt>
                                        </p:tgtEl>
                                      </p:cBhvr>
                                      <p:by x="105000" y="105000"/>
                                    </p:animScale>
                                  </p:childTnLst>
                                </p:cTn>
                              </p:par>
                            </p:childTnLst>
                          </p:cTn>
                        </p:par>
                      </p:childTnLst>
                    </p:cTn>
                  </p:par>
                  <p:par>
                    <p:cTn id="165" fill="hold">
                      <p:stCondLst>
                        <p:cond delay="indefinite"/>
                      </p:stCondLst>
                      <p:childTnLst>
                        <p:par>
                          <p:cTn id="166" fill="hold">
                            <p:stCondLst>
                              <p:cond delay="0"/>
                            </p:stCondLst>
                            <p:childTnLst>
                              <p:par>
                                <p:cTn id="167" presetID="22" presetClass="exit" presetSubtype="8" fill="hold" grpId="1" nodeType="clickEffect">
                                  <p:stCondLst>
                                    <p:cond delay="0"/>
                                  </p:stCondLst>
                                  <p:childTnLst>
                                    <p:animEffect transition="out" filter="wipe(left)">
                                      <p:cBhvr>
                                        <p:cTn id="168" dur="250"/>
                                        <p:tgtEl>
                                          <p:spTgt spid="68"/>
                                        </p:tgtEl>
                                      </p:cBhvr>
                                    </p:animEffect>
                                    <p:set>
                                      <p:cBhvr>
                                        <p:cTn id="169" dur="1" fill="hold">
                                          <p:stCondLst>
                                            <p:cond delay="249"/>
                                          </p:stCondLst>
                                        </p:cTn>
                                        <p:tgtEl>
                                          <p:spTgt spid="68"/>
                                        </p:tgtEl>
                                        <p:attrNameLst>
                                          <p:attrName>style.visibility</p:attrName>
                                        </p:attrNameLst>
                                      </p:cBhvr>
                                      <p:to>
                                        <p:strVal val="hidden"/>
                                      </p:to>
                                    </p:set>
                                  </p:childTnLst>
                                </p:cTn>
                              </p:par>
                              <p:par>
                                <p:cTn id="170" presetID="22" presetClass="exit" presetSubtype="8" fill="hold" grpId="2" nodeType="withEffect">
                                  <p:stCondLst>
                                    <p:cond delay="0"/>
                                  </p:stCondLst>
                                  <p:childTnLst>
                                    <p:animEffect transition="out" filter="wipe(left)">
                                      <p:cBhvr>
                                        <p:cTn id="171" dur="250"/>
                                        <p:tgtEl>
                                          <p:spTgt spid="71"/>
                                        </p:tgtEl>
                                      </p:cBhvr>
                                    </p:animEffect>
                                    <p:set>
                                      <p:cBhvr>
                                        <p:cTn id="172" dur="1" fill="hold">
                                          <p:stCondLst>
                                            <p:cond delay="249"/>
                                          </p:stCondLst>
                                        </p:cTn>
                                        <p:tgtEl>
                                          <p:spTgt spid="71"/>
                                        </p:tgtEl>
                                        <p:attrNameLst>
                                          <p:attrName>style.visibility</p:attrName>
                                        </p:attrNameLst>
                                      </p:cBhvr>
                                      <p:to>
                                        <p:strVal val="hidden"/>
                                      </p:to>
                                    </p:set>
                                  </p:childTnLst>
                                </p:cTn>
                              </p:par>
                              <p:par>
                                <p:cTn id="173" presetID="22" presetClass="exit" presetSubtype="8" fill="hold" grpId="1" nodeType="withEffect">
                                  <p:stCondLst>
                                    <p:cond delay="0"/>
                                  </p:stCondLst>
                                  <p:childTnLst>
                                    <p:animEffect transition="out" filter="wipe(left)">
                                      <p:cBhvr>
                                        <p:cTn id="174" dur="250"/>
                                        <p:tgtEl>
                                          <p:spTgt spid="65"/>
                                        </p:tgtEl>
                                      </p:cBhvr>
                                    </p:animEffect>
                                    <p:set>
                                      <p:cBhvr>
                                        <p:cTn id="175" dur="1" fill="hold">
                                          <p:stCondLst>
                                            <p:cond delay="249"/>
                                          </p:stCondLst>
                                        </p:cTn>
                                        <p:tgtEl>
                                          <p:spTgt spid="65"/>
                                        </p:tgtEl>
                                        <p:attrNameLst>
                                          <p:attrName>style.visibility</p:attrName>
                                        </p:attrNameLst>
                                      </p:cBhvr>
                                      <p:to>
                                        <p:strVal val="hidden"/>
                                      </p:to>
                                    </p:set>
                                  </p:childTnLst>
                                </p:cTn>
                              </p:par>
                            </p:childTnLst>
                          </p:cTn>
                        </p:par>
                        <p:par>
                          <p:cTn id="176" fill="hold">
                            <p:stCondLst>
                              <p:cond delay="250"/>
                            </p:stCondLst>
                            <p:childTnLst>
                              <p:par>
                                <p:cTn id="177" presetID="22" presetClass="exit" presetSubtype="8" fill="hold" grpId="1" nodeType="afterEffect">
                                  <p:stCondLst>
                                    <p:cond delay="0"/>
                                  </p:stCondLst>
                                  <p:childTnLst>
                                    <p:animEffect transition="out" filter="wipe(left)">
                                      <p:cBhvr>
                                        <p:cTn id="178" dur="250"/>
                                        <p:tgtEl>
                                          <p:spTgt spid="66"/>
                                        </p:tgtEl>
                                      </p:cBhvr>
                                    </p:animEffect>
                                    <p:set>
                                      <p:cBhvr>
                                        <p:cTn id="179" dur="1" fill="hold">
                                          <p:stCondLst>
                                            <p:cond delay="249"/>
                                          </p:stCondLst>
                                        </p:cTn>
                                        <p:tgtEl>
                                          <p:spTgt spid="66"/>
                                        </p:tgtEl>
                                        <p:attrNameLst>
                                          <p:attrName>style.visibility</p:attrName>
                                        </p:attrNameLst>
                                      </p:cBhvr>
                                      <p:to>
                                        <p:strVal val="hidden"/>
                                      </p:to>
                                    </p:set>
                                  </p:childTnLst>
                                </p:cTn>
                              </p:par>
                              <p:par>
                                <p:cTn id="180" presetID="22" presetClass="exit" presetSubtype="8" fill="hold" grpId="2" nodeType="withEffect">
                                  <p:stCondLst>
                                    <p:cond delay="0"/>
                                  </p:stCondLst>
                                  <p:childTnLst>
                                    <p:animEffect transition="out" filter="wipe(left)">
                                      <p:cBhvr>
                                        <p:cTn id="181" dur="250"/>
                                        <p:tgtEl>
                                          <p:spTgt spid="66"/>
                                        </p:tgtEl>
                                      </p:cBhvr>
                                    </p:animEffect>
                                    <p:set>
                                      <p:cBhvr>
                                        <p:cTn id="182" dur="1" fill="hold">
                                          <p:stCondLst>
                                            <p:cond delay="249"/>
                                          </p:stCondLst>
                                        </p:cTn>
                                        <p:tgtEl>
                                          <p:spTgt spid="66"/>
                                        </p:tgtEl>
                                        <p:attrNameLst>
                                          <p:attrName>style.visibility</p:attrName>
                                        </p:attrNameLst>
                                      </p:cBhvr>
                                      <p:to>
                                        <p:strVal val="hidden"/>
                                      </p:to>
                                    </p:set>
                                  </p:childTnLst>
                                </p:cTn>
                              </p:par>
                              <p:par>
                                <p:cTn id="183" presetID="22" presetClass="exit" presetSubtype="8" fill="hold" grpId="2" nodeType="withEffect">
                                  <p:stCondLst>
                                    <p:cond delay="0"/>
                                  </p:stCondLst>
                                  <p:childTnLst>
                                    <p:animEffect transition="out" filter="wipe(left)">
                                      <p:cBhvr>
                                        <p:cTn id="184" dur="250"/>
                                        <p:tgtEl>
                                          <p:spTgt spid="73"/>
                                        </p:tgtEl>
                                      </p:cBhvr>
                                    </p:animEffect>
                                    <p:set>
                                      <p:cBhvr>
                                        <p:cTn id="185" dur="1" fill="hold">
                                          <p:stCondLst>
                                            <p:cond delay="249"/>
                                          </p:stCondLst>
                                        </p:cTn>
                                        <p:tgtEl>
                                          <p:spTgt spid="73"/>
                                        </p:tgtEl>
                                        <p:attrNameLst>
                                          <p:attrName>style.visibility</p:attrName>
                                        </p:attrNameLst>
                                      </p:cBhvr>
                                      <p:to>
                                        <p:strVal val="hidden"/>
                                      </p:to>
                                    </p:set>
                                  </p:childTnLst>
                                </p:cTn>
                              </p:par>
                              <p:par>
                                <p:cTn id="186" presetID="22" presetClass="exit" presetSubtype="8" fill="hold" grpId="3" nodeType="withEffect">
                                  <p:stCondLst>
                                    <p:cond delay="0"/>
                                  </p:stCondLst>
                                  <p:childTnLst>
                                    <p:animEffect transition="out" filter="wipe(left)">
                                      <p:cBhvr>
                                        <p:cTn id="187" dur="250"/>
                                        <p:tgtEl>
                                          <p:spTgt spid="73"/>
                                        </p:tgtEl>
                                      </p:cBhvr>
                                    </p:animEffect>
                                    <p:set>
                                      <p:cBhvr>
                                        <p:cTn id="188" dur="1" fill="hold">
                                          <p:stCondLst>
                                            <p:cond delay="249"/>
                                          </p:stCondLst>
                                        </p:cTn>
                                        <p:tgtEl>
                                          <p:spTgt spid="73"/>
                                        </p:tgtEl>
                                        <p:attrNameLst>
                                          <p:attrName>style.visibility</p:attrName>
                                        </p:attrNameLst>
                                      </p:cBhvr>
                                      <p:to>
                                        <p:strVal val="hidden"/>
                                      </p:to>
                                    </p:set>
                                  </p:childTnLst>
                                </p:cTn>
                              </p:par>
                              <p:par>
                                <p:cTn id="189" presetID="22" presetClass="exit" presetSubtype="8" fill="hold" grpId="1" nodeType="withEffect">
                                  <p:stCondLst>
                                    <p:cond delay="0"/>
                                  </p:stCondLst>
                                  <p:childTnLst>
                                    <p:animEffect transition="out" filter="wipe(left)">
                                      <p:cBhvr>
                                        <p:cTn id="190" dur="250"/>
                                        <p:tgtEl>
                                          <p:spTgt spid="67"/>
                                        </p:tgtEl>
                                      </p:cBhvr>
                                    </p:animEffect>
                                    <p:set>
                                      <p:cBhvr>
                                        <p:cTn id="191" dur="1" fill="hold">
                                          <p:stCondLst>
                                            <p:cond delay="249"/>
                                          </p:stCondLst>
                                        </p:cTn>
                                        <p:tgtEl>
                                          <p:spTgt spid="67"/>
                                        </p:tgtEl>
                                        <p:attrNameLst>
                                          <p:attrName>style.visibility</p:attrName>
                                        </p:attrNameLst>
                                      </p:cBhvr>
                                      <p:to>
                                        <p:strVal val="hidden"/>
                                      </p:to>
                                    </p:set>
                                  </p:childTnLst>
                                </p:cTn>
                              </p:par>
                            </p:childTnLst>
                          </p:cTn>
                        </p:par>
                        <p:par>
                          <p:cTn id="192" fill="hold">
                            <p:stCondLst>
                              <p:cond delay="500"/>
                            </p:stCondLst>
                            <p:childTnLst>
                              <p:par>
                                <p:cTn id="193" presetID="22" presetClass="exit" presetSubtype="8" fill="hold" grpId="1" nodeType="afterEffect">
                                  <p:stCondLst>
                                    <p:cond delay="0"/>
                                  </p:stCondLst>
                                  <p:childTnLst>
                                    <p:animEffect transition="out" filter="wipe(left)">
                                      <p:cBhvr>
                                        <p:cTn id="194" dur="750"/>
                                        <p:tgtEl>
                                          <p:spTgt spid="3"/>
                                        </p:tgtEl>
                                      </p:cBhvr>
                                    </p:animEffect>
                                    <p:set>
                                      <p:cBhvr>
                                        <p:cTn id="195" dur="1" fill="hold">
                                          <p:stCondLst>
                                            <p:cond delay="749"/>
                                          </p:stCondLst>
                                        </p:cTn>
                                        <p:tgtEl>
                                          <p:spTgt spid="3"/>
                                        </p:tgtEl>
                                        <p:attrNameLst>
                                          <p:attrName>style.visibility</p:attrName>
                                        </p:attrNameLst>
                                      </p:cBhvr>
                                      <p:to>
                                        <p:strVal val="hidden"/>
                                      </p:to>
                                    </p:set>
                                  </p:childTnLst>
                                </p:cTn>
                              </p:par>
                              <p:par>
                                <p:cTn id="196" presetID="22" presetClass="exit" presetSubtype="8" fill="hold" grpId="2" nodeType="withEffect">
                                  <p:stCondLst>
                                    <p:cond delay="250"/>
                                  </p:stCondLst>
                                  <p:childTnLst>
                                    <p:animEffect transition="out" filter="wipe(left)">
                                      <p:cBhvr>
                                        <p:cTn id="197" dur="250"/>
                                        <p:tgtEl>
                                          <p:spTgt spid="72"/>
                                        </p:tgtEl>
                                      </p:cBhvr>
                                    </p:animEffect>
                                    <p:set>
                                      <p:cBhvr>
                                        <p:cTn id="198" dur="1" fill="hold">
                                          <p:stCondLst>
                                            <p:cond delay="249"/>
                                          </p:stCondLst>
                                        </p:cTn>
                                        <p:tgtEl>
                                          <p:spTgt spid="72"/>
                                        </p:tgtEl>
                                        <p:attrNameLst>
                                          <p:attrName>style.visibility</p:attrName>
                                        </p:attrNameLst>
                                      </p:cBhvr>
                                      <p:to>
                                        <p:strVal val="hidden"/>
                                      </p:to>
                                    </p:set>
                                  </p:childTnLst>
                                </p:cTn>
                              </p:par>
                              <p:par>
                                <p:cTn id="199" presetID="22" presetClass="exit" presetSubtype="8" fill="hold" grpId="2" nodeType="withEffect">
                                  <p:stCondLst>
                                    <p:cond delay="300"/>
                                  </p:stCondLst>
                                  <p:childTnLst>
                                    <p:animEffect transition="out" filter="wipe(left)">
                                      <p:cBhvr>
                                        <p:cTn id="200" dur="500"/>
                                        <p:tgtEl>
                                          <p:spTgt spid="25">
                                            <p:txEl>
                                              <p:pRg st="0" end="0"/>
                                            </p:txEl>
                                          </p:spTgt>
                                        </p:tgtEl>
                                      </p:cBhvr>
                                    </p:animEffect>
                                    <p:set>
                                      <p:cBhvr>
                                        <p:cTn id="201" dur="1" fill="hold">
                                          <p:stCondLst>
                                            <p:cond delay="499"/>
                                          </p:stCondLst>
                                        </p:cTn>
                                        <p:tgtEl>
                                          <p:spTgt spid="25">
                                            <p:txEl>
                                              <p:pRg st="0" end="0"/>
                                            </p:txEl>
                                          </p:spTgt>
                                        </p:tgtEl>
                                        <p:attrNameLst>
                                          <p:attrName>style.visibility</p:attrName>
                                        </p:attrNameLst>
                                      </p:cBhvr>
                                      <p:to>
                                        <p:strVal val="hidden"/>
                                      </p:to>
                                    </p:set>
                                  </p:childTnLst>
                                </p:cTn>
                              </p:par>
                            </p:childTnLst>
                          </p:cTn>
                        </p:par>
                        <p:par>
                          <p:cTn id="202" fill="hold">
                            <p:stCondLst>
                              <p:cond delay="1300"/>
                            </p:stCondLst>
                            <p:childTnLst>
                              <p:par>
                                <p:cTn id="203" presetID="22" presetClass="entr" presetSubtype="8" fill="hold" grpId="0" nodeType="afterEffect">
                                  <p:stCondLst>
                                    <p:cond delay="0"/>
                                  </p:stCondLst>
                                  <p:childTnLst>
                                    <p:set>
                                      <p:cBhvr>
                                        <p:cTn id="204" dur="1" fill="hold">
                                          <p:stCondLst>
                                            <p:cond delay="0"/>
                                          </p:stCondLst>
                                        </p:cTn>
                                        <p:tgtEl>
                                          <p:spTgt spid="77"/>
                                        </p:tgtEl>
                                        <p:attrNameLst>
                                          <p:attrName>style.visibility</p:attrName>
                                        </p:attrNameLst>
                                      </p:cBhvr>
                                      <p:to>
                                        <p:strVal val="visible"/>
                                      </p:to>
                                    </p:set>
                                    <p:animEffect transition="in" filter="wipe(left)">
                                      <p:cBhvr>
                                        <p:cTn id="205" dur="250"/>
                                        <p:tgtEl>
                                          <p:spTgt spid="77"/>
                                        </p:tgtEl>
                                      </p:cBhvr>
                                    </p:animEffect>
                                  </p:childTnLst>
                                </p:cTn>
                              </p:par>
                              <p:par>
                                <p:cTn id="206" presetID="22" presetClass="entr" presetSubtype="8" fill="hold" grpId="0" nodeType="withEffect">
                                  <p:stCondLst>
                                    <p:cond delay="0"/>
                                  </p:stCondLst>
                                  <p:childTnLst>
                                    <p:set>
                                      <p:cBhvr>
                                        <p:cTn id="207" dur="1" fill="hold">
                                          <p:stCondLst>
                                            <p:cond delay="0"/>
                                          </p:stCondLst>
                                        </p:cTn>
                                        <p:tgtEl>
                                          <p:spTgt spid="76"/>
                                        </p:tgtEl>
                                        <p:attrNameLst>
                                          <p:attrName>style.visibility</p:attrName>
                                        </p:attrNameLst>
                                      </p:cBhvr>
                                      <p:to>
                                        <p:strVal val="visible"/>
                                      </p:to>
                                    </p:set>
                                    <p:animEffect transition="in" filter="wipe(left)">
                                      <p:cBhvr>
                                        <p:cTn id="208" dur="250"/>
                                        <p:tgtEl>
                                          <p:spTgt spid="76"/>
                                        </p:tgtEl>
                                      </p:cBhvr>
                                    </p:animEffect>
                                  </p:childTnLst>
                                </p:cTn>
                              </p:par>
                              <p:par>
                                <p:cTn id="209" presetID="22" presetClass="entr" presetSubtype="8" fill="hold" grpId="0" nodeType="withEffect">
                                  <p:stCondLst>
                                    <p:cond delay="0"/>
                                  </p:stCondLst>
                                  <p:childTnLst>
                                    <p:set>
                                      <p:cBhvr>
                                        <p:cTn id="210" dur="1" fill="hold">
                                          <p:stCondLst>
                                            <p:cond delay="0"/>
                                          </p:stCondLst>
                                        </p:cTn>
                                        <p:tgtEl>
                                          <p:spTgt spid="25"/>
                                        </p:tgtEl>
                                        <p:attrNameLst>
                                          <p:attrName>style.visibility</p:attrName>
                                        </p:attrNameLst>
                                      </p:cBhvr>
                                      <p:to>
                                        <p:strVal val="visible"/>
                                      </p:to>
                                    </p:set>
                                    <p:animEffect transition="in" filter="wipe(left)">
                                      <p:cBhvr>
                                        <p:cTn id="211" dur="250"/>
                                        <p:tgtEl>
                                          <p:spTgt spid="25"/>
                                        </p:tgtEl>
                                      </p:cBhvr>
                                    </p:animEffect>
                                  </p:childTnLst>
                                </p:cTn>
                              </p:par>
                            </p:childTnLst>
                          </p:cTn>
                        </p:par>
                        <p:par>
                          <p:cTn id="212" fill="hold">
                            <p:stCondLst>
                              <p:cond delay="1550"/>
                            </p:stCondLst>
                            <p:childTnLst>
                              <p:par>
                                <p:cTn id="213" presetID="22" presetClass="entr" presetSubtype="8" fill="hold" grpId="0" nodeType="afterEffect">
                                  <p:stCondLst>
                                    <p:cond delay="0"/>
                                  </p:stCondLst>
                                  <p:childTnLst>
                                    <p:set>
                                      <p:cBhvr>
                                        <p:cTn id="214" dur="1" fill="hold">
                                          <p:stCondLst>
                                            <p:cond delay="0"/>
                                          </p:stCondLst>
                                        </p:cTn>
                                        <p:tgtEl>
                                          <p:spTgt spid="80"/>
                                        </p:tgtEl>
                                        <p:attrNameLst>
                                          <p:attrName>style.visibility</p:attrName>
                                        </p:attrNameLst>
                                      </p:cBhvr>
                                      <p:to>
                                        <p:strVal val="visible"/>
                                      </p:to>
                                    </p:set>
                                    <p:animEffect transition="in" filter="wipe(left)">
                                      <p:cBhvr>
                                        <p:cTn id="215" dur="250"/>
                                        <p:tgtEl>
                                          <p:spTgt spid="8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81"/>
                                        </p:tgtEl>
                                        <p:attrNameLst>
                                          <p:attrName>style.visibility</p:attrName>
                                        </p:attrNameLst>
                                      </p:cBhvr>
                                      <p:to>
                                        <p:strVal val="visible"/>
                                      </p:to>
                                    </p:set>
                                    <p:animEffect transition="in" filter="wipe(left)">
                                      <p:cBhvr>
                                        <p:cTn id="218" dur="250"/>
                                        <p:tgtEl>
                                          <p:spTgt spid="81"/>
                                        </p:tgtEl>
                                      </p:cBhvr>
                                    </p:animEffect>
                                  </p:childTnLst>
                                </p:cTn>
                              </p:par>
                            </p:childTnLst>
                          </p:cTn>
                        </p:par>
                        <p:par>
                          <p:cTn id="219" fill="hold">
                            <p:stCondLst>
                              <p:cond delay="1800"/>
                            </p:stCondLst>
                            <p:childTnLst>
                              <p:par>
                                <p:cTn id="220" presetID="22" presetClass="entr" presetSubtype="8" fill="hold" grpId="0" nodeType="afterEffect">
                                  <p:stCondLst>
                                    <p:cond delay="0"/>
                                  </p:stCondLst>
                                  <p:childTnLst>
                                    <p:set>
                                      <p:cBhvr>
                                        <p:cTn id="221" dur="1" fill="hold">
                                          <p:stCondLst>
                                            <p:cond delay="0"/>
                                          </p:stCondLst>
                                        </p:cTn>
                                        <p:tgtEl>
                                          <p:spTgt spid="82"/>
                                        </p:tgtEl>
                                        <p:attrNameLst>
                                          <p:attrName>style.visibility</p:attrName>
                                        </p:attrNameLst>
                                      </p:cBhvr>
                                      <p:to>
                                        <p:strVal val="visible"/>
                                      </p:to>
                                    </p:set>
                                    <p:animEffect transition="in" filter="wipe(left)">
                                      <p:cBhvr>
                                        <p:cTn id="222" dur="750"/>
                                        <p:tgtEl>
                                          <p:spTgt spid="82"/>
                                        </p:tgtEl>
                                      </p:cBhvr>
                                    </p:animEffect>
                                  </p:childTnLst>
                                </p:cTn>
                              </p:par>
                            </p:childTnLst>
                          </p:cTn>
                        </p:par>
                      </p:childTnLst>
                    </p:cTn>
                  </p:par>
                  <p:par>
                    <p:cTn id="223" fill="hold">
                      <p:stCondLst>
                        <p:cond delay="indefinite"/>
                      </p:stCondLst>
                      <p:childTnLst>
                        <p:par>
                          <p:cTn id="224" fill="hold">
                            <p:stCondLst>
                              <p:cond delay="0"/>
                            </p:stCondLst>
                            <p:childTnLst>
                              <p:par>
                                <p:cTn id="225" presetID="22" presetClass="entr" presetSubtype="8" fill="hold" grpId="0" nodeType="clickEffect">
                                  <p:stCondLst>
                                    <p:cond delay="0"/>
                                  </p:stCondLst>
                                  <p:childTnLst>
                                    <p:set>
                                      <p:cBhvr>
                                        <p:cTn id="226" dur="1" fill="hold">
                                          <p:stCondLst>
                                            <p:cond delay="0"/>
                                          </p:stCondLst>
                                        </p:cTn>
                                        <p:tgtEl>
                                          <p:spTgt spid="78"/>
                                        </p:tgtEl>
                                        <p:attrNameLst>
                                          <p:attrName>style.visibility</p:attrName>
                                        </p:attrNameLst>
                                      </p:cBhvr>
                                      <p:to>
                                        <p:strVal val="visible"/>
                                      </p:to>
                                    </p:set>
                                    <p:animEffect transition="in" filter="wipe(left)">
                                      <p:cBhvr>
                                        <p:cTn id="227" dur="500"/>
                                        <p:tgtEl>
                                          <p:spTgt spid="78"/>
                                        </p:tgtEl>
                                      </p:cBhvr>
                                    </p:animEffect>
                                  </p:childTnLst>
                                </p:cTn>
                              </p:par>
                              <p:par>
                                <p:cTn id="228" presetID="6" presetClass="entr" presetSubtype="32" fill="hold" grpId="0" nodeType="withEffect">
                                  <p:stCondLst>
                                    <p:cond delay="0"/>
                                  </p:stCondLst>
                                  <p:childTnLst>
                                    <p:set>
                                      <p:cBhvr>
                                        <p:cTn id="229" dur="1" fill="hold">
                                          <p:stCondLst>
                                            <p:cond delay="0"/>
                                          </p:stCondLst>
                                        </p:cTn>
                                        <p:tgtEl>
                                          <p:spTgt spid="83"/>
                                        </p:tgtEl>
                                        <p:attrNameLst>
                                          <p:attrName>style.visibility</p:attrName>
                                        </p:attrNameLst>
                                      </p:cBhvr>
                                      <p:to>
                                        <p:strVal val="visible"/>
                                      </p:to>
                                    </p:set>
                                    <p:animEffect transition="in" filter="circle(out)">
                                      <p:cBhvr>
                                        <p:cTn id="230" dur="500"/>
                                        <p:tgtEl>
                                          <p:spTgt spid="83"/>
                                        </p:tgtEl>
                                      </p:cBhvr>
                                    </p:animEffect>
                                  </p:childTnLst>
                                </p:cTn>
                              </p:par>
                            </p:childTnLst>
                          </p:cTn>
                        </p:par>
                        <p:par>
                          <p:cTn id="231" fill="hold">
                            <p:stCondLst>
                              <p:cond delay="500"/>
                            </p:stCondLst>
                            <p:childTnLst>
                              <p:par>
                                <p:cTn id="232" presetID="26" presetClass="emph" presetSubtype="0" fill="hold" grpId="1" nodeType="afterEffect">
                                  <p:stCondLst>
                                    <p:cond delay="0"/>
                                  </p:stCondLst>
                                  <p:childTnLst>
                                    <p:animEffect transition="out" filter="fade">
                                      <p:cBhvr>
                                        <p:cTn id="233" dur="500" tmFilter="0, 0; .2, .5; .8, .5; 1, 0"/>
                                        <p:tgtEl>
                                          <p:spTgt spid="78"/>
                                        </p:tgtEl>
                                      </p:cBhvr>
                                    </p:animEffect>
                                    <p:animScale>
                                      <p:cBhvr>
                                        <p:cTn id="234" dur="250" autoRev="1" fill="hold"/>
                                        <p:tgtEl>
                                          <p:spTgt spid="78"/>
                                        </p:tgtEl>
                                      </p:cBhvr>
                                      <p:by x="105000" y="105000"/>
                                    </p:animScale>
                                  </p:childTnLst>
                                </p:cTn>
                              </p:par>
                              <p:par>
                                <p:cTn id="235" presetID="26" presetClass="emph" presetSubtype="0" fill="hold" grpId="1" nodeType="withEffect">
                                  <p:stCondLst>
                                    <p:cond delay="0"/>
                                  </p:stCondLst>
                                  <p:childTnLst>
                                    <p:animEffect transition="out" filter="fade">
                                      <p:cBhvr>
                                        <p:cTn id="236" dur="500" tmFilter="0, 0; .2, .5; .8, .5; 1, 0"/>
                                        <p:tgtEl>
                                          <p:spTgt spid="83"/>
                                        </p:tgtEl>
                                      </p:cBhvr>
                                    </p:animEffect>
                                    <p:animScale>
                                      <p:cBhvr>
                                        <p:cTn id="237" dur="250" autoRev="1" fill="hold"/>
                                        <p:tgtEl>
                                          <p:spTgt spid="83"/>
                                        </p:tgtEl>
                                      </p:cBhvr>
                                      <p:by x="105000" y="105000"/>
                                    </p:animScale>
                                  </p:childTnLst>
                                </p:cTn>
                              </p:par>
                            </p:childTnLst>
                          </p:cTn>
                        </p:par>
                      </p:childTnLst>
                    </p:cTn>
                  </p:par>
                  <p:par>
                    <p:cTn id="238" fill="hold">
                      <p:stCondLst>
                        <p:cond delay="indefinite"/>
                      </p:stCondLst>
                      <p:childTnLst>
                        <p:par>
                          <p:cTn id="239" fill="hold">
                            <p:stCondLst>
                              <p:cond delay="0"/>
                            </p:stCondLst>
                            <p:childTnLst>
                              <p:par>
                                <p:cTn id="240" presetID="22" presetClass="exit" presetSubtype="8" fill="hold" grpId="1" nodeType="clickEffect">
                                  <p:stCondLst>
                                    <p:cond delay="0"/>
                                  </p:stCondLst>
                                  <p:childTnLst>
                                    <p:animEffect transition="out" filter="wipe(left)">
                                      <p:cBhvr>
                                        <p:cTn id="241" dur="250"/>
                                        <p:tgtEl>
                                          <p:spTgt spid="77"/>
                                        </p:tgtEl>
                                      </p:cBhvr>
                                    </p:animEffect>
                                    <p:set>
                                      <p:cBhvr>
                                        <p:cTn id="242" dur="1" fill="hold">
                                          <p:stCondLst>
                                            <p:cond delay="249"/>
                                          </p:stCondLst>
                                        </p:cTn>
                                        <p:tgtEl>
                                          <p:spTgt spid="77"/>
                                        </p:tgtEl>
                                        <p:attrNameLst>
                                          <p:attrName>style.visibility</p:attrName>
                                        </p:attrNameLst>
                                      </p:cBhvr>
                                      <p:to>
                                        <p:strVal val="hidden"/>
                                      </p:to>
                                    </p:set>
                                  </p:childTnLst>
                                </p:cTn>
                              </p:par>
                              <p:par>
                                <p:cTn id="243" presetID="22" presetClass="exit" presetSubtype="8" fill="hold" grpId="2" nodeType="withEffect">
                                  <p:stCondLst>
                                    <p:cond delay="100"/>
                                  </p:stCondLst>
                                  <p:childTnLst>
                                    <p:animEffect transition="out" filter="wipe(left)">
                                      <p:cBhvr>
                                        <p:cTn id="244" dur="250"/>
                                        <p:tgtEl>
                                          <p:spTgt spid="78"/>
                                        </p:tgtEl>
                                      </p:cBhvr>
                                    </p:animEffect>
                                    <p:set>
                                      <p:cBhvr>
                                        <p:cTn id="245" dur="1" fill="hold">
                                          <p:stCondLst>
                                            <p:cond delay="249"/>
                                          </p:stCondLst>
                                        </p:cTn>
                                        <p:tgtEl>
                                          <p:spTgt spid="78"/>
                                        </p:tgtEl>
                                        <p:attrNameLst>
                                          <p:attrName>style.visibility</p:attrName>
                                        </p:attrNameLst>
                                      </p:cBhvr>
                                      <p:to>
                                        <p:strVal val="hidden"/>
                                      </p:to>
                                    </p:set>
                                  </p:childTnLst>
                                </p:cTn>
                              </p:par>
                              <p:par>
                                <p:cTn id="246" presetID="22" presetClass="exit" presetSubtype="8" fill="hold" grpId="1" nodeType="withEffect">
                                  <p:stCondLst>
                                    <p:cond delay="100"/>
                                  </p:stCondLst>
                                  <p:childTnLst>
                                    <p:animEffect transition="out" filter="wipe(left)">
                                      <p:cBhvr>
                                        <p:cTn id="247" dur="250"/>
                                        <p:tgtEl>
                                          <p:spTgt spid="76"/>
                                        </p:tgtEl>
                                      </p:cBhvr>
                                    </p:animEffect>
                                    <p:set>
                                      <p:cBhvr>
                                        <p:cTn id="248" dur="1" fill="hold">
                                          <p:stCondLst>
                                            <p:cond delay="249"/>
                                          </p:stCondLst>
                                        </p:cTn>
                                        <p:tgtEl>
                                          <p:spTgt spid="76"/>
                                        </p:tgtEl>
                                        <p:attrNameLst>
                                          <p:attrName>style.visibility</p:attrName>
                                        </p:attrNameLst>
                                      </p:cBhvr>
                                      <p:to>
                                        <p:strVal val="hidden"/>
                                      </p:to>
                                    </p:set>
                                  </p:childTnLst>
                                </p:cTn>
                              </p:par>
                            </p:childTnLst>
                          </p:cTn>
                        </p:par>
                        <p:par>
                          <p:cTn id="249" fill="hold">
                            <p:stCondLst>
                              <p:cond delay="350"/>
                            </p:stCondLst>
                            <p:childTnLst>
                              <p:par>
                                <p:cTn id="250" presetID="22" presetClass="exit" presetSubtype="8" fill="hold" grpId="1" nodeType="afterEffect">
                                  <p:stCondLst>
                                    <p:cond delay="0"/>
                                  </p:stCondLst>
                                  <p:childTnLst>
                                    <p:animEffect transition="out" filter="wipe(left)">
                                      <p:cBhvr>
                                        <p:cTn id="251" dur="250"/>
                                        <p:tgtEl>
                                          <p:spTgt spid="80"/>
                                        </p:tgtEl>
                                      </p:cBhvr>
                                    </p:animEffect>
                                    <p:set>
                                      <p:cBhvr>
                                        <p:cTn id="252" dur="1" fill="hold">
                                          <p:stCondLst>
                                            <p:cond delay="249"/>
                                          </p:stCondLst>
                                        </p:cTn>
                                        <p:tgtEl>
                                          <p:spTgt spid="80"/>
                                        </p:tgtEl>
                                        <p:attrNameLst>
                                          <p:attrName>style.visibility</p:attrName>
                                        </p:attrNameLst>
                                      </p:cBhvr>
                                      <p:to>
                                        <p:strVal val="hidden"/>
                                      </p:to>
                                    </p:set>
                                  </p:childTnLst>
                                </p:cTn>
                              </p:par>
                              <p:par>
                                <p:cTn id="253" presetID="22" presetClass="exit" presetSubtype="8" fill="hold" grpId="1" nodeType="withEffect">
                                  <p:stCondLst>
                                    <p:cond delay="100"/>
                                  </p:stCondLst>
                                  <p:childTnLst>
                                    <p:animEffect transition="out" filter="wipe(left)">
                                      <p:cBhvr>
                                        <p:cTn id="254" dur="250"/>
                                        <p:tgtEl>
                                          <p:spTgt spid="81"/>
                                        </p:tgtEl>
                                      </p:cBhvr>
                                    </p:animEffect>
                                    <p:set>
                                      <p:cBhvr>
                                        <p:cTn id="255" dur="1" fill="hold">
                                          <p:stCondLst>
                                            <p:cond delay="249"/>
                                          </p:stCondLst>
                                        </p:cTn>
                                        <p:tgtEl>
                                          <p:spTgt spid="81"/>
                                        </p:tgtEl>
                                        <p:attrNameLst>
                                          <p:attrName>style.visibility</p:attrName>
                                        </p:attrNameLst>
                                      </p:cBhvr>
                                      <p:to>
                                        <p:strVal val="hidden"/>
                                      </p:to>
                                    </p:set>
                                  </p:childTnLst>
                                </p:cTn>
                              </p:par>
                            </p:childTnLst>
                          </p:cTn>
                        </p:par>
                        <p:par>
                          <p:cTn id="256" fill="hold">
                            <p:stCondLst>
                              <p:cond delay="700"/>
                            </p:stCondLst>
                            <p:childTnLst>
                              <p:par>
                                <p:cTn id="257" presetID="22" presetClass="exit" presetSubtype="8" fill="hold" grpId="1" nodeType="afterEffect">
                                  <p:stCondLst>
                                    <p:cond delay="0"/>
                                  </p:stCondLst>
                                  <p:childTnLst>
                                    <p:animEffect transition="out" filter="wipe(left)">
                                      <p:cBhvr>
                                        <p:cTn id="258" dur="750"/>
                                        <p:tgtEl>
                                          <p:spTgt spid="82"/>
                                        </p:tgtEl>
                                      </p:cBhvr>
                                    </p:animEffect>
                                    <p:set>
                                      <p:cBhvr>
                                        <p:cTn id="259" dur="1" fill="hold">
                                          <p:stCondLst>
                                            <p:cond delay="749"/>
                                          </p:stCondLst>
                                        </p:cTn>
                                        <p:tgtEl>
                                          <p:spTgt spid="82"/>
                                        </p:tgtEl>
                                        <p:attrNameLst>
                                          <p:attrName>style.visibility</p:attrName>
                                        </p:attrNameLst>
                                      </p:cBhvr>
                                      <p:to>
                                        <p:strVal val="hidden"/>
                                      </p:to>
                                    </p:set>
                                  </p:childTnLst>
                                </p:cTn>
                              </p:par>
                              <p:par>
                                <p:cTn id="260" presetID="22" presetClass="exit" presetSubtype="8" fill="hold" grpId="2" nodeType="withEffect">
                                  <p:stCondLst>
                                    <p:cond delay="0"/>
                                  </p:stCondLst>
                                  <p:childTnLst>
                                    <p:animEffect transition="out" filter="wipe(left)">
                                      <p:cBhvr>
                                        <p:cTn id="261" dur="250"/>
                                        <p:tgtEl>
                                          <p:spTgt spid="83"/>
                                        </p:tgtEl>
                                      </p:cBhvr>
                                    </p:animEffect>
                                    <p:set>
                                      <p:cBhvr>
                                        <p:cTn id="262" dur="1" fill="hold">
                                          <p:stCondLst>
                                            <p:cond delay="249"/>
                                          </p:stCondLst>
                                        </p:cTn>
                                        <p:tgtEl>
                                          <p:spTgt spid="83"/>
                                        </p:tgtEl>
                                        <p:attrNameLst>
                                          <p:attrName>style.visibility</p:attrName>
                                        </p:attrNameLst>
                                      </p:cBhvr>
                                      <p:to>
                                        <p:strVal val="hidden"/>
                                      </p:to>
                                    </p:set>
                                  </p:childTnLst>
                                </p:cTn>
                              </p:par>
                            </p:childTnLst>
                          </p:cTn>
                        </p:par>
                        <p:par>
                          <p:cTn id="263" fill="hold">
                            <p:stCondLst>
                              <p:cond delay="1450"/>
                            </p:stCondLst>
                            <p:childTnLst>
                              <p:par>
                                <p:cTn id="264" presetID="1" presetClass="entr" presetSubtype="0" fill="hold" nodeType="afterEffect">
                                  <p:stCondLst>
                                    <p:cond delay="0"/>
                                  </p:stCondLst>
                                  <p:childTnLst>
                                    <p:set>
                                      <p:cBhvr>
                                        <p:cTn id="265" dur="1" fill="hold">
                                          <p:stCondLst>
                                            <p:cond delay="0"/>
                                          </p:stCondLst>
                                        </p:cTn>
                                        <p:tgtEl>
                                          <p:spTgt spid="8"/>
                                        </p:tgtEl>
                                        <p:attrNameLst>
                                          <p:attrName>style.visibility</p:attrName>
                                        </p:attrNameLst>
                                      </p:cBhvr>
                                      <p:to>
                                        <p:strVal val="visible"/>
                                      </p:to>
                                    </p:set>
                                  </p:childTnLst>
                                </p:cTn>
                              </p:par>
                              <p:par>
                                <p:cTn id="266" presetID="6" presetClass="entr" presetSubtype="32" fill="hold" grpId="0" nodeType="withEffect">
                                  <p:stCondLst>
                                    <p:cond delay="0"/>
                                  </p:stCondLst>
                                  <p:childTnLst>
                                    <p:set>
                                      <p:cBhvr>
                                        <p:cTn id="267" dur="1" fill="hold">
                                          <p:stCondLst>
                                            <p:cond delay="0"/>
                                          </p:stCondLst>
                                        </p:cTn>
                                        <p:tgtEl>
                                          <p:spTgt spid="146"/>
                                        </p:tgtEl>
                                        <p:attrNameLst>
                                          <p:attrName>style.visibility</p:attrName>
                                        </p:attrNameLst>
                                      </p:cBhvr>
                                      <p:to>
                                        <p:strVal val="visible"/>
                                      </p:to>
                                    </p:set>
                                    <p:animEffect transition="in" filter="circle(out)">
                                      <p:cBhvr>
                                        <p:cTn id="268" dur="2000"/>
                                        <p:tgtEl>
                                          <p:spTgt spid="146"/>
                                        </p:tgtEl>
                                      </p:cBhvr>
                                    </p:animEffect>
                                  </p:childTnLst>
                                </p:cTn>
                              </p:par>
                              <p:par>
                                <p:cTn id="269" presetID="6" presetClass="entr" presetSubtype="32" fill="hold" nodeType="withEffect">
                                  <p:stCondLst>
                                    <p:cond delay="0"/>
                                  </p:stCondLst>
                                  <p:childTnLst>
                                    <p:set>
                                      <p:cBhvr>
                                        <p:cTn id="270" dur="1" fill="hold">
                                          <p:stCondLst>
                                            <p:cond delay="0"/>
                                          </p:stCondLst>
                                        </p:cTn>
                                        <p:tgtEl>
                                          <p:spTgt spid="147"/>
                                        </p:tgtEl>
                                        <p:attrNameLst>
                                          <p:attrName>style.visibility</p:attrName>
                                        </p:attrNameLst>
                                      </p:cBhvr>
                                      <p:to>
                                        <p:strVal val="visible"/>
                                      </p:to>
                                    </p:set>
                                    <p:animEffect transition="in" filter="circle(out)">
                                      <p:cBhvr>
                                        <p:cTn id="271" dur="2000"/>
                                        <p:tgtEl>
                                          <p:spTgt spid="147"/>
                                        </p:tgtEl>
                                      </p:cBhvr>
                                    </p:animEffect>
                                  </p:childTnLst>
                                </p:cTn>
                              </p:par>
                            </p:childTnLst>
                          </p:cTn>
                        </p:par>
                      </p:childTnLst>
                    </p:cTn>
                  </p:par>
                  <p:par>
                    <p:cTn id="272" fill="hold">
                      <p:stCondLst>
                        <p:cond delay="indefinite"/>
                      </p:stCondLst>
                      <p:childTnLst>
                        <p:par>
                          <p:cTn id="273" fill="hold">
                            <p:stCondLst>
                              <p:cond delay="0"/>
                            </p:stCondLst>
                            <p:childTnLst>
                              <p:par>
                                <p:cTn id="274" presetID="53" presetClass="entr" presetSubtype="16" fill="hold" grpId="0" nodeType="clickEffect">
                                  <p:stCondLst>
                                    <p:cond delay="0"/>
                                  </p:stCondLst>
                                  <p:childTnLst>
                                    <p:set>
                                      <p:cBhvr>
                                        <p:cTn id="275" dur="1" fill="hold">
                                          <p:stCondLst>
                                            <p:cond delay="0"/>
                                          </p:stCondLst>
                                        </p:cTn>
                                        <p:tgtEl>
                                          <p:spTgt spid="10"/>
                                        </p:tgtEl>
                                        <p:attrNameLst>
                                          <p:attrName>style.visibility</p:attrName>
                                        </p:attrNameLst>
                                      </p:cBhvr>
                                      <p:to>
                                        <p:strVal val="visible"/>
                                      </p:to>
                                    </p:set>
                                    <p:anim calcmode="lin" valueType="num">
                                      <p:cBhvr>
                                        <p:cTn id="276" dur="750" fill="hold"/>
                                        <p:tgtEl>
                                          <p:spTgt spid="10"/>
                                        </p:tgtEl>
                                        <p:attrNameLst>
                                          <p:attrName>ppt_w</p:attrName>
                                        </p:attrNameLst>
                                      </p:cBhvr>
                                      <p:tavLst>
                                        <p:tav tm="0">
                                          <p:val>
                                            <p:fltVal val="0"/>
                                          </p:val>
                                        </p:tav>
                                        <p:tav tm="100000">
                                          <p:val>
                                            <p:strVal val="#ppt_w"/>
                                          </p:val>
                                        </p:tav>
                                      </p:tavLst>
                                    </p:anim>
                                    <p:anim calcmode="lin" valueType="num">
                                      <p:cBhvr>
                                        <p:cTn id="277" dur="750" fill="hold"/>
                                        <p:tgtEl>
                                          <p:spTgt spid="10"/>
                                        </p:tgtEl>
                                        <p:attrNameLst>
                                          <p:attrName>ppt_h</p:attrName>
                                        </p:attrNameLst>
                                      </p:cBhvr>
                                      <p:tavLst>
                                        <p:tav tm="0">
                                          <p:val>
                                            <p:fltVal val="0"/>
                                          </p:val>
                                        </p:tav>
                                        <p:tav tm="100000">
                                          <p:val>
                                            <p:strVal val="#ppt_h"/>
                                          </p:val>
                                        </p:tav>
                                      </p:tavLst>
                                    </p:anim>
                                    <p:animEffect transition="in" filter="fade">
                                      <p:cBhvr>
                                        <p:cTn id="278" dur="750"/>
                                        <p:tgtEl>
                                          <p:spTgt spid="10"/>
                                        </p:tgtEl>
                                      </p:cBhvr>
                                    </p:animEffect>
                                  </p:childTnLst>
                                </p:cTn>
                              </p:par>
                            </p:childTnLst>
                          </p:cTn>
                        </p:par>
                      </p:childTnLst>
                    </p:cTn>
                  </p:par>
                  <p:par>
                    <p:cTn id="279" fill="hold">
                      <p:stCondLst>
                        <p:cond delay="indefinite"/>
                      </p:stCondLst>
                      <p:childTnLst>
                        <p:par>
                          <p:cTn id="280" fill="hold">
                            <p:stCondLst>
                              <p:cond delay="0"/>
                            </p:stCondLst>
                            <p:childTnLst>
                              <p:par>
                                <p:cTn id="281" presetID="22" presetClass="entr" presetSubtype="8" fill="hold" grpId="0" nodeType="clickEffect">
                                  <p:stCondLst>
                                    <p:cond delay="0"/>
                                  </p:stCondLst>
                                  <p:childTnLst>
                                    <p:set>
                                      <p:cBhvr>
                                        <p:cTn id="282" dur="1" fill="hold">
                                          <p:stCondLst>
                                            <p:cond delay="0"/>
                                          </p:stCondLst>
                                        </p:cTn>
                                        <p:tgtEl>
                                          <p:spTgt spid="15"/>
                                        </p:tgtEl>
                                        <p:attrNameLst>
                                          <p:attrName>style.visibility</p:attrName>
                                        </p:attrNameLst>
                                      </p:cBhvr>
                                      <p:to>
                                        <p:strVal val="visible"/>
                                      </p:to>
                                    </p:set>
                                    <p:animEffect transition="in" filter="wipe(left)">
                                      <p:cBhvr>
                                        <p:cTn id="283" dur="500"/>
                                        <p:tgtEl>
                                          <p:spTgt spid="15"/>
                                        </p:tgtEl>
                                      </p:cBhvr>
                                    </p:animEffect>
                                  </p:childTnLst>
                                </p:cTn>
                              </p:par>
                            </p:childTnLst>
                          </p:cTn>
                        </p:par>
                        <p:par>
                          <p:cTn id="284" fill="hold">
                            <p:stCondLst>
                              <p:cond delay="500"/>
                            </p:stCondLst>
                            <p:childTnLst>
                              <p:par>
                                <p:cTn id="285" presetID="22" presetClass="entr" presetSubtype="8" fill="hold" grpId="0" nodeType="afterEffect">
                                  <p:stCondLst>
                                    <p:cond delay="0"/>
                                  </p:stCondLst>
                                  <p:childTnLst>
                                    <p:set>
                                      <p:cBhvr>
                                        <p:cTn id="286" dur="1" fill="hold">
                                          <p:stCondLst>
                                            <p:cond delay="0"/>
                                          </p:stCondLst>
                                        </p:cTn>
                                        <p:tgtEl>
                                          <p:spTgt spid="11"/>
                                        </p:tgtEl>
                                        <p:attrNameLst>
                                          <p:attrName>style.visibility</p:attrName>
                                        </p:attrNameLst>
                                      </p:cBhvr>
                                      <p:to>
                                        <p:strVal val="visible"/>
                                      </p:to>
                                    </p:set>
                                    <p:animEffect transition="in" filter="wipe(left)">
                                      <p:cBhvr>
                                        <p:cTn id="287" dur="500"/>
                                        <p:tgtEl>
                                          <p:spTgt spid="11"/>
                                        </p:tgtEl>
                                      </p:cBhvr>
                                    </p:animEffect>
                                  </p:childTnLst>
                                </p:cTn>
                              </p:par>
                            </p:childTnLst>
                          </p:cTn>
                        </p:par>
                        <p:par>
                          <p:cTn id="288" fill="hold">
                            <p:stCondLst>
                              <p:cond delay="1000"/>
                            </p:stCondLst>
                            <p:childTnLst>
                              <p:par>
                                <p:cTn id="289" presetID="22" presetClass="entr" presetSubtype="8" fill="hold" grpId="0" nodeType="afterEffect">
                                  <p:stCondLst>
                                    <p:cond delay="0"/>
                                  </p:stCondLst>
                                  <p:childTnLst>
                                    <p:set>
                                      <p:cBhvr>
                                        <p:cTn id="290" dur="1" fill="hold">
                                          <p:stCondLst>
                                            <p:cond delay="0"/>
                                          </p:stCondLst>
                                        </p:cTn>
                                        <p:tgtEl>
                                          <p:spTgt spid="16"/>
                                        </p:tgtEl>
                                        <p:attrNameLst>
                                          <p:attrName>style.visibility</p:attrName>
                                        </p:attrNameLst>
                                      </p:cBhvr>
                                      <p:to>
                                        <p:strVal val="visible"/>
                                      </p:to>
                                    </p:set>
                                    <p:animEffect transition="in" filter="wipe(left)">
                                      <p:cBhvr>
                                        <p:cTn id="291" dur="500"/>
                                        <p:tgtEl>
                                          <p:spTgt spid="16"/>
                                        </p:tgtEl>
                                      </p:cBhvr>
                                    </p:animEffect>
                                  </p:childTnLst>
                                </p:cTn>
                              </p:par>
                              <p:par>
                                <p:cTn id="292" presetID="10" presetClass="entr" presetSubtype="0" fill="hold" nodeType="withEffect">
                                  <p:stCondLst>
                                    <p:cond delay="0"/>
                                  </p:stCondLst>
                                  <p:childTnLst>
                                    <p:set>
                                      <p:cBhvr>
                                        <p:cTn id="293" dur="1" fill="hold">
                                          <p:stCondLst>
                                            <p:cond delay="0"/>
                                          </p:stCondLst>
                                        </p:cTn>
                                        <p:tgtEl>
                                          <p:spTgt spid="16">
                                            <p:txEl>
                                              <p:pRg st="0" end="0"/>
                                            </p:txEl>
                                          </p:spTgt>
                                        </p:tgtEl>
                                        <p:attrNameLst>
                                          <p:attrName>style.visibility</p:attrName>
                                        </p:attrNameLst>
                                      </p:cBhvr>
                                      <p:to>
                                        <p:strVal val="visible"/>
                                      </p:to>
                                    </p:set>
                                    <p:animEffect transition="in" filter="fade">
                                      <p:cBhvr>
                                        <p:cTn id="294" dur="500"/>
                                        <p:tgtEl>
                                          <p:spTgt spid="16">
                                            <p:txEl>
                                              <p:pRg st="0" end="0"/>
                                            </p:txEl>
                                          </p:spTgt>
                                        </p:tgtEl>
                                      </p:cBhvr>
                                    </p:animEffect>
                                  </p:childTnLst>
                                </p:cTn>
                              </p:par>
                            </p:childTnLst>
                          </p:cTn>
                        </p:par>
                      </p:childTnLst>
                    </p:cTn>
                  </p:par>
                  <p:par>
                    <p:cTn id="295" fill="hold">
                      <p:stCondLst>
                        <p:cond delay="indefinite"/>
                      </p:stCondLst>
                      <p:childTnLst>
                        <p:par>
                          <p:cTn id="296" fill="hold">
                            <p:stCondLst>
                              <p:cond delay="0"/>
                            </p:stCondLst>
                            <p:childTnLst>
                              <p:par>
                                <p:cTn id="297" presetID="22" presetClass="entr" presetSubtype="8" fill="hold" grpId="0" nodeType="clickEffect">
                                  <p:stCondLst>
                                    <p:cond delay="0"/>
                                  </p:stCondLst>
                                  <p:childTnLst>
                                    <p:set>
                                      <p:cBhvr>
                                        <p:cTn id="298" dur="1" fill="hold">
                                          <p:stCondLst>
                                            <p:cond delay="0"/>
                                          </p:stCondLst>
                                        </p:cTn>
                                        <p:tgtEl>
                                          <p:spTgt spid="26"/>
                                        </p:tgtEl>
                                        <p:attrNameLst>
                                          <p:attrName>style.visibility</p:attrName>
                                        </p:attrNameLst>
                                      </p:cBhvr>
                                      <p:to>
                                        <p:strVal val="visible"/>
                                      </p:to>
                                    </p:set>
                                    <p:animEffect transition="in" filter="wipe(left)">
                                      <p:cBhvr>
                                        <p:cTn id="299" dur="500"/>
                                        <p:tgtEl>
                                          <p:spTgt spid="26"/>
                                        </p:tgtEl>
                                      </p:cBhvr>
                                    </p:animEffect>
                                  </p:childTnLst>
                                </p:cTn>
                              </p:par>
                            </p:childTnLst>
                          </p:cTn>
                        </p:par>
                        <p:par>
                          <p:cTn id="300" fill="hold">
                            <p:stCondLst>
                              <p:cond delay="500"/>
                            </p:stCondLst>
                            <p:childTnLst>
                              <p:par>
                                <p:cTn id="301" presetID="22" presetClass="entr" presetSubtype="8" fill="hold" grpId="0" nodeType="afterEffect">
                                  <p:stCondLst>
                                    <p:cond delay="0"/>
                                  </p:stCondLst>
                                  <p:childTnLst>
                                    <p:set>
                                      <p:cBhvr>
                                        <p:cTn id="302" dur="1" fill="hold">
                                          <p:stCondLst>
                                            <p:cond delay="0"/>
                                          </p:stCondLst>
                                        </p:cTn>
                                        <p:tgtEl>
                                          <p:spTgt spid="18"/>
                                        </p:tgtEl>
                                        <p:attrNameLst>
                                          <p:attrName>style.visibility</p:attrName>
                                        </p:attrNameLst>
                                      </p:cBhvr>
                                      <p:to>
                                        <p:strVal val="visible"/>
                                      </p:to>
                                    </p:set>
                                    <p:animEffect transition="in" filter="wipe(left)">
                                      <p:cBhvr>
                                        <p:cTn id="303" dur="500"/>
                                        <p:tgtEl>
                                          <p:spTgt spid="18"/>
                                        </p:tgtEl>
                                      </p:cBhvr>
                                    </p:animEffect>
                                  </p:childTnLst>
                                </p:cTn>
                              </p:par>
                              <p:par>
                                <p:cTn id="304" presetID="10" presetClass="entr" presetSubtype="0" fill="hold" grpId="0" nodeType="withEffect">
                                  <p:stCondLst>
                                    <p:cond delay="0"/>
                                  </p:stCondLst>
                                  <p:childTnLst>
                                    <p:set>
                                      <p:cBhvr>
                                        <p:cTn id="305" dur="1" fill="hold">
                                          <p:stCondLst>
                                            <p:cond delay="0"/>
                                          </p:stCondLst>
                                        </p:cTn>
                                        <p:tgtEl>
                                          <p:spTgt spid="17"/>
                                        </p:tgtEl>
                                        <p:attrNameLst>
                                          <p:attrName>style.visibility</p:attrName>
                                        </p:attrNameLst>
                                      </p:cBhvr>
                                      <p:to>
                                        <p:strVal val="visible"/>
                                      </p:to>
                                    </p:set>
                                    <p:animEffect transition="in" filter="fade">
                                      <p:cBhvr>
                                        <p:cTn id="306" dur="500"/>
                                        <p:tgtEl>
                                          <p:spTgt spid="17"/>
                                        </p:tgtEl>
                                      </p:cBhvr>
                                    </p:animEffect>
                                  </p:childTnLst>
                                </p:cTn>
                              </p:par>
                            </p:childTnLst>
                          </p:cTn>
                        </p:par>
                      </p:childTnLst>
                    </p:cTn>
                  </p:par>
                  <p:par>
                    <p:cTn id="307" fill="hold">
                      <p:stCondLst>
                        <p:cond delay="indefinite"/>
                      </p:stCondLst>
                      <p:childTnLst>
                        <p:par>
                          <p:cTn id="308" fill="hold">
                            <p:stCondLst>
                              <p:cond delay="0"/>
                            </p:stCondLst>
                            <p:childTnLst>
                              <p:par>
                                <p:cTn id="309" presetID="6" presetClass="entr" presetSubtype="32" fill="hold" grpId="0" nodeType="clickEffect">
                                  <p:stCondLst>
                                    <p:cond delay="0"/>
                                  </p:stCondLst>
                                  <p:childTnLst>
                                    <p:set>
                                      <p:cBhvr>
                                        <p:cTn id="310" dur="1" fill="hold">
                                          <p:stCondLst>
                                            <p:cond delay="0"/>
                                          </p:stCondLst>
                                        </p:cTn>
                                        <p:tgtEl>
                                          <p:spTgt spid="125"/>
                                        </p:tgtEl>
                                        <p:attrNameLst>
                                          <p:attrName>style.visibility</p:attrName>
                                        </p:attrNameLst>
                                      </p:cBhvr>
                                      <p:to>
                                        <p:strVal val="visible"/>
                                      </p:to>
                                    </p:set>
                                    <p:animEffect transition="in" filter="circle(out)">
                                      <p:cBhvr>
                                        <p:cTn id="311" dur="250"/>
                                        <p:tgtEl>
                                          <p:spTgt spid="125"/>
                                        </p:tgtEl>
                                      </p:cBhvr>
                                    </p:animEffect>
                                  </p:childTnLst>
                                </p:cTn>
                              </p:par>
                              <p:par>
                                <p:cTn id="312" presetID="6" presetClass="entr" presetSubtype="32" fill="hold" nodeType="withEffect">
                                  <p:stCondLst>
                                    <p:cond delay="0"/>
                                  </p:stCondLst>
                                  <p:childTnLst>
                                    <p:set>
                                      <p:cBhvr>
                                        <p:cTn id="313" dur="1" fill="hold">
                                          <p:stCondLst>
                                            <p:cond delay="0"/>
                                          </p:stCondLst>
                                        </p:cTn>
                                        <p:tgtEl>
                                          <p:spTgt spid="126"/>
                                        </p:tgtEl>
                                        <p:attrNameLst>
                                          <p:attrName>style.visibility</p:attrName>
                                        </p:attrNameLst>
                                      </p:cBhvr>
                                      <p:to>
                                        <p:strVal val="visible"/>
                                      </p:to>
                                    </p:set>
                                    <p:animEffect transition="in" filter="circle(out)">
                                      <p:cBhvr>
                                        <p:cTn id="314" dur="25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169" grpId="0" animBg="1"/>
      <p:bldP spid="169" grpId="1" animBg="1"/>
      <p:bldP spid="170" grpId="0" animBg="1"/>
      <p:bldP spid="170" grpId="1" animBg="1"/>
      <p:bldP spid="348" grpId="0"/>
      <p:bldP spid="348" grpId="1"/>
      <p:bldP spid="348" grpId="2"/>
      <p:bldP spid="3" grpId="0" animBg="1"/>
      <p:bldP spid="3" grpId="1" animBg="1"/>
      <p:bldP spid="25" grpId="0" animBg="1"/>
      <p:bldP spid="25" grpId="1" build="allAtOnce"/>
      <p:bldP spid="25" grpId="2" build="allAtOnce"/>
      <p:bldP spid="177" grpId="0" animBg="1"/>
      <p:bldP spid="177" grpId="1" animBg="1"/>
      <p:bldP spid="178" grpId="0" animBg="1"/>
      <p:bldP spid="178" grpId="1" animBg="1"/>
      <p:bldP spid="181" grpId="0"/>
      <p:bldP spid="181" grpId="1"/>
      <p:bldP spid="182" grpId="0"/>
      <p:bldP spid="182" grpId="1"/>
      <p:bldP spid="190" grpId="0" animBg="1"/>
      <p:bldP spid="190" grpId="1" animBg="1"/>
      <p:bldP spid="191" grpId="0" animBg="1"/>
      <p:bldP spid="191" grpId="1" animBg="1"/>
      <p:bldP spid="320" grpId="0" animBg="1"/>
      <p:bldP spid="320" grpId="1" animBg="1"/>
      <p:bldP spid="320" grpId="2" animBg="1"/>
      <p:bldP spid="321" grpId="0" animBg="1"/>
      <p:bldP spid="321" grpId="1" animBg="1"/>
      <p:bldP spid="324" grpId="0" animBg="1"/>
      <p:bldP spid="324" grpId="1" animBg="1"/>
      <p:bldP spid="65" grpId="0" animBg="1"/>
      <p:bldP spid="65" grpId="1" animBg="1"/>
      <p:bldP spid="66" grpId="0" animBg="1"/>
      <p:bldP spid="66" grpId="1" animBg="1"/>
      <p:bldP spid="66" grpId="2" animBg="1"/>
      <p:bldP spid="67" grpId="0" animBg="1"/>
      <p:bldP spid="67" grpId="1" animBg="1"/>
      <p:bldP spid="68" grpId="0" animBg="1"/>
      <p:bldP spid="68" grpId="1" animBg="1"/>
      <p:bldP spid="71" grpId="0" animBg="1"/>
      <p:bldP spid="71" grpId="1" animBg="1"/>
      <p:bldP spid="71" grpId="2" animBg="1"/>
      <p:bldP spid="72" grpId="0" animBg="1"/>
      <p:bldP spid="72" grpId="1" animBg="1"/>
      <p:bldP spid="72" grpId="2" animBg="1"/>
      <p:bldP spid="73" grpId="0" animBg="1"/>
      <p:bldP spid="73" grpId="1" animBg="1"/>
      <p:bldP spid="73" grpId="2" animBg="1"/>
      <p:bldP spid="73" grpId="3" animBg="1"/>
      <p:bldP spid="76" grpId="0" animBg="1"/>
      <p:bldP spid="76" grpId="1" animBg="1"/>
      <p:bldP spid="77" grpId="0"/>
      <p:bldP spid="77" grpId="1"/>
      <p:bldP spid="78" grpId="0"/>
      <p:bldP spid="78" grpId="1"/>
      <p:bldP spid="78" grpId="2"/>
      <p:bldP spid="80" grpId="0" animBg="1"/>
      <p:bldP spid="80" grpId="1" animBg="1"/>
      <p:bldP spid="81" grpId="0"/>
      <p:bldP spid="81" grpId="1"/>
      <p:bldP spid="82" grpId="0" animBg="1"/>
      <p:bldP spid="82" grpId="1" animBg="1"/>
      <p:bldP spid="83" grpId="0" animBg="1"/>
      <p:bldP spid="83" grpId="1"/>
      <p:bldP spid="83" grpId="2"/>
      <p:bldP spid="146" grpId="0" animBg="1"/>
      <p:bldP spid="10" grpId="0" animBg="1"/>
      <p:bldP spid="11" grpId="0" animBg="1"/>
      <p:bldP spid="15" grpId="0" animBg="1"/>
      <p:bldP spid="16" grpId="0" animBg="1"/>
      <p:bldP spid="17" grpId="0" animBg="1"/>
      <p:bldP spid="18" grpId="0" animBg="1"/>
      <p:bldP spid="26" grpId="0" animBg="1"/>
      <p:bldP spid="1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77C68DE1-DA26-451F-68B4-452E67F38D10}"/>
              </a:ext>
            </a:extLst>
          </p:cNvPr>
          <p:cNvSpPr/>
          <p:nvPr/>
        </p:nvSpPr>
        <p:spPr bwMode="auto">
          <a:xfrm>
            <a:off x="1078429" y="4696104"/>
            <a:ext cx="898863" cy="316003"/>
          </a:xfrm>
          <a:prstGeom prst="rect">
            <a:avLst/>
          </a:prstGeom>
          <a:solidFill>
            <a:schemeClr val="bg1"/>
          </a:solidFill>
          <a:ln w="88900" cap="flat" cmpd="sng" algn="ctr">
            <a:solidFill>
              <a:schemeClr val="bg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8" name="Title 7"/>
          <p:cNvSpPr>
            <a:spLocks noGrp="1"/>
          </p:cNvSpPr>
          <p:nvPr>
            <p:ph type="title"/>
          </p:nvPr>
        </p:nvSpPr>
        <p:spPr>
          <a:xfrm>
            <a:off x="1738141" y="89856"/>
            <a:ext cx="6244273" cy="292850"/>
          </a:xfrm>
        </p:spPr>
        <p:txBody>
          <a:bodyPr/>
          <a:lstStyle/>
          <a:p>
            <a:pPr algn="ctr"/>
            <a:r>
              <a:rPr lang="en-US" dirty="0">
                <a:solidFill>
                  <a:srgbClr val="2F5496"/>
                </a:solidFill>
                <a:latin typeface="Trebuchet MS" panose="020B0603020202020204" pitchFamily="34" charset="0"/>
              </a:rPr>
              <a:t>SAMPLE JOINT VERIFICATION FORM</a:t>
            </a:r>
          </a:p>
        </p:txBody>
      </p:sp>
      <p:sp>
        <p:nvSpPr>
          <p:cNvPr id="10" name="Slide Number Placeholder 3"/>
          <p:cNvSpPr>
            <a:spLocks noGrp="1"/>
          </p:cNvSpPr>
          <p:nvPr>
            <p:ph type="sldNum" sz="quarter" idx="4"/>
          </p:nvPr>
        </p:nvSpPr>
        <p:spPr>
          <a:xfrm>
            <a:off x="-28114" y="4753303"/>
            <a:ext cx="762000" cy="228600"/>
          </a:xfrm>
        </p:spPr>
        <p:txBody>
          <a:bodyPr/>
          <a:lstStyle/>
          <a:p>
            <a:pPr>
              <a:defRPr/>
            </a:pPr>
            <a:fld id="{E00B6E52-F07A-44C8-B7AE-D6EEC3D50429}" type="slidenum">
              <a:rPr lang="en-CA" smtClean="0"/>
              <a:pPr>
                <a:defRPr/>
              </a:pPr>
              <a:t>25</a:t>
            </a:fld>
            <a:endParaRPr lang="en-CA" dirty="0"/>
          </a:p>
        </p:txBody>
      </p:sp>
      <p:sp>
        <p:nvSpPr>
          <p:cNvPr id="13" name="TextBox 12"/>
          <p:cNvSpPr txBox="1"/>
          <p:nvPr/>
        </p:nvSpPr>
        <p:spPr>
          <a:xfrm>
            <a:off x="7516409" y="62836"/>
            <a:ext cx="1473273" cy="710964"/>
          </a:xfrm>
          <a:prstGeom prst="rect">
            <a:avLst/>
          </a:prstGeom>
          <a:solidFill>
            <a:schemeClr val="accent2">
              <a:lumMod val="40000"/>
              <a:lumOff val="60000"/>
            </a:schemeClr>
          </a:solidFill>
        </p:spPr>
        <p:txBody>
          <a:bodyPr wrap="square" rtlCol="0">
            <a:spAutoFit/>
          </a:bodyPr>
          <a:lstStyle/>
          <a:p>
            <a:r>
              <a:rPr lang="en-US" sz="1100" b="1" dirty="0">
                <a:latin typeface="+mj-lt"/>
                <a:cs typeface="Segoe UI Semibold" panose="020B0702040204020203" pitchFamily="34" charset="0"/>
              </a:rPr>
              <a:t>See Appendix 1 of ISC’s Nominal Roll Instructions for the template </a:t>
            </a:r>
          </a:p>
        </p:txBody>
      </p:sp>
      <p:grpSp>
        <p:nvGrpSpPr>
          <p:cNvPr id="2" name="Group 1">
            <a:extLst>
              <a:ext uri="{FF2B5EF4-FFF2-40B4-BE49-F238E27FC236}">
                <a16:creationId xmlns:a16="http://schemas.microsoft.com/office/drawing/2014/main" id="{9B4BA7A6-95E2-BC1E-AB7B-B187383F57D1}"/>
              </a:ext>
            </a:extLst>
          </p:cNvPr>
          <p:cNvGrpSpPr/>
          <p:nvPr/>
        </p:nvGrpSpPr>
        <p:grpSpPr>
          <a:xfrm>
            <a:off x="-360474" y="-590830"/>
            <a:ext cx="1516832" cy="2495538"/>
            <a:chOff x="-343649" y="-831809"/>
            <a:chExt cx="2181603" cy="3644389"/>
          </a:xfrm>
        </p:grpSpPr>
        <p:sp>
          <p:nvSpPr>
            <p:cNvPr id="7" name="Right Triangle 6">
              <a:extLst>
                <a:ext uri="{FF2B5EF4-FFF2-40B4-BE49-F238E27FC236}">
                  <a16:creationId xmlns:a16="http://schemas.microsoft.com/office/drawing/2014/main" id="{80B870EF-5DDB-CF33-DA5E-9C720987EE2A}"/>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9" name="Right Triangle 8">
              <a:extLst>
                <a:ext uri="{FF2B5EF4-FFF2-40B4-BE49-F238E27FC236}">
                  <a16:creationId xmlns:a16="http://schemas.microsoft.com/office/drawing/2014/main" id="{E8376D72-AC96-5DD1-6BCC-7D6DCD4CDD1B}"/>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5" name="Right Triangle 14">
              <a:extLst>
                <a:ext uri="{FF2B5EF4-FFF2-40B4-BE49-F238E27FC236}">
                  <a16:creationId xmlns:a16="http://schemas.microsoft.com/office/drawing/2014/main" id="{91182EE6-EC8C-0298-1968-45E019B0D412}"/>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sp>
        <p:nvSpPr>
          <p:cNvPr id="11" name="TextBox 10">
            <a:extLst>
              <a:ext uri="{FF2B5EF4-FFF2-40B4-BE49-F238E27FC236}">
                <a16:creationId xmlns:a16="http://schemas.microsoft.com/office/drawing/2014/main" id="{F3FBEEF1-7716-BF5B-D81C-C38AA3B7DF40}"/>
              </a:ext>
            </a:extLst>
          </p:cNvPr>
          <p:cNvSpPr txBox="1"/>
          <p:nvPr/>
        </p:nvSpPr>
        <p:spPr>
          <a:xfrm>
            <a:off x="6079857" y="1501848"/>
            <a:ext cx="2644360" cy="854080"/>
          </a:xfrm>
          <a:prstGeom prst="rect">
            <a:avLst/>
          </a:prstGeom>
          <a:noFill/>
        </p:spPr>
        <p:txBody>
          <a:bodyPr wrap="square">
            <a:spAutoFit/>
          </a:bodyPr>
          <a:lstStyle/>
          <a:p>
            <a:r>
              <a:rPr lang="en-US" sz="1100" dirty="0">
                <a:latin typeface="+mj-lt"/>
                <a:cs typeface="Segoe UI Semibold" panose="020B0702040204020203" pitchFamily="34" charset="0"/>
              </a:rPr>
              <a:t>Prior to meeting, the First Nation and school district can input the total number of FTEs and Head Counts for public school students according to their records</a:t>
            </a:r>
          </a:p>
        </p:txBody>
      </p:sp>
      <p:sp>
        <p:nvSpPr>
          <p:cNvPr id="12" name="TextBox 11">
            <a:extLst>
              <a:ext uri="{FF2B5EF4-FFF2-40B4-BE49-F238E27FC236}">
                <a16:creationId xmlns:a16="http://schemas.microsoft.com/office/drawing/2014/main" id="{3880DFE0-9090-A4E0-1D56-9BE79381A59D}"/>
              </a:ext>
            </a:extLst>
          </p:cNvPr>
          <p:cNvSpPr txBox="1"/>
          <p:nvPr/>
        </p:nvSpPr>
        <p:spPr>
          <a:xfrm>
            <a:off x="6079857" y="2282520"/>
            <a:ext cx="2747764" cy="549381"/>
          </a:xfrm>
          <a:prstGeom prst="rect">
            <a:avLst/>
          </a:prstGeom>
          <a:noFill/>
        </p:spPr>
        <p:txBody>
          <a:bodyPr wrap="square">
            <a:spAutoFit/>
          </a:bodyPr>
          <a:lstStyle/>
          <a:p>
            <a:r>
              <a:rPr lang="en-US" sz="1100" dirty="0">
                <a:latin typeface="+mj-lt"/>
                <a:cs typeface="Segoe UI Semibold" panose="020B0702040204020203" pitchFamily="34" charset="0"/>
              </a:rPr>
              <a:t>During the JVP meeting, the First Nation and school district will record agreed upon student totals here</a:t>
            </a:r>
          </a:p>
        </p:txBody>
      </p:sp>
      <p:sp>
        <p:nvSpPr>
          <p:cNvPr id="14" name="TextBox 13">
            <a:extLst>
              <a:ext uri="{FF2B5EF4-FFF2-40B4-BE49-F238E27FC236}">
                <a16:creationId xmlns:a16="http://schemas.microsoft.com/office/drawing/2014/main" id="{0E77AFD9-EBDA-3F5B-99AF-9A28C6787898}"/>
              </a:ext>
            </a:extLst>
          </p:cNvPr>
          <p:cNvSpPr txBox="1"/>
          <p:nvPr/>
        </p:nvSpPr>
        <p:spPr>
          <a:xfrm>
            <a:off x="6079857" y="4089696"/>
            <a:ext cx="2909825" cy="1006429"/>
          </a:xfrm>
          <a:prstGeom prst="rect">
            <a:avLst/>
          </a:prstGeom>
          <a:noFill/>
        </p:spPr>
        <p:txBody>
          <a:bodyPr wrap="square">
            <a:spAutoFit/>
          </a:bodyPr>
          <a:lstStyle/>
          <a:p>
            <a:r>
              <a:rPr lang="en-US" sz="1100" dirty="0">
                <a:latin typeface="+mj-lt"/>
                <a:cs typeface="Segoe UI Semibold" panose="020B0702040204020203" pitchFamily="34" charset="0"/>
              </a:rPr>
              <a:t>To complete the process, both parties will sign the JVP form and include any relevant comments. </a:t>
            </a:r>
            <a:br>
              <a:rPr lang="en-US" sz="1100" dirty="0">
                <a:latin typeface="+mj-lt"/>
                <a:cs typeface="Segoe UI Semibold" panose="020B0702040204020203" pitchFamily="34" charset="0"/>
              </a:rPr>
            </a:br>
            <a:r>
              <a:rPr lang="en-US" sz="1100" dirty="0">
                <a:latin typeface="+mj-lt"/>
                <a:cs typeface="Segoe UI Semibold" panose="020B0702040204020203" pitchFamily="34" charset="0"/>
              </a:rPr>
              <a:t>The First Nation will include the signed form(s) with its Nominal Roll submission to ISC.</a:t>
            </a:r>
          </a:p>
        </p:txBody>
      </p:sp>
      <p:cxnSp>
        <p:nvCxnSpPr>
          <p:cNvPr id="24" name="Straight Arrow Connector 23">
            <a:extLst>
              <a:ext uri="{FF2B5EF4-FFF2-40B4-BE49-F238E27FC236}">
                <a16:creationId xmlns:a16="http://schemas.microsoft.com/office/drawing/2014/main" id="{F7E64F50-2664-A55C-1158-FC233C352FD7}"/>
              </a:ext>
            </a:extLst>
          </p:cNvPr>
          <p:cNvCxnSpPr>
            <a:cxnSpLocks/>
          </p:cNvCxnSpPr>
          <p:nvPr/>
        </p:nvCxnSpPr>
        <p:spPr bwMode="auto">
          <a:xfrm>
            <a:off x="5647261" y="1913657"/>
            <a:ext cx="352994" cy="0"/>
          </a:xfrm>
          <a:prstGeom prst="straightConnector1">
            <a:avLst/>
          </a:prstGeom>
          <a:solidFill>
            <a:srgbClr val="E5E5CC"/>
          </a:solidFill>
          <a:ln w="25400" cap="flat" cmpd="sng" algn="ctr">
            <a:solidFill>
              <a:schemeClr val="tx1"/>
            </a:solidFill>
            <a:prstDash val="solid"/>
            <a:round/>
            <a:headEnd type="none" w="med" len="med"/>
            <a:tailEnd type="triangle"/>
          </a:ln>
          <a:effectLst/>
        </p:spPr>
      </p:cxnSp>
      <p:sp>
        <p:nvSpPr>
          <p:cNvPr id="32" name="Rectangle 31">
            <a:extLst>
              <a:ext uri="{FF2B5EF4-FFF2-40B4-BE49-F238E27FC236}">
                <a16:creationId xmlns:a16="http://schemas.microsoft.com/office/drawing/2014/main" id="{4BA39A91-9E02-6767-B51C-B943A5C77B80}"/>
              </a:ext>
            </a:extLst>
          </p:cNvPr>
          <p:cNvSpPr/>
          <p:nvPr/>
        </p:nvSpPr>
        <p:spPr>
          <a:xfrm>
            <a:off x="1331204" y="76686"/>
            <a:ext cx="7058145" cy="341632"/>
          </a:xfrm>
          <a:prstGeom prst="rect">
            <a:avLst/>
          </a:prstGeom>
        </p:spPr>
        <p:txBody>
          <a:bodyPr wrap="square" anchor="ctr">
            <a:spAutoFit/>
          </a:bodyPr>
          <a:lstStyle/>
          <a:p>
            <a:pPr algn="ctr"/>
            <a:endParaRPr lang="en-US" kern="0" dirty="0">
              <a:solidFill>
                <a:srgbClr val="FF7D01"/>
              </a:solidFill>
              <a:latin typeface="Trebuchet MS" panose="020B0603020202020204" pitchFamily="34" charset="0"/>
            </a:endParaRPr>
          </a:p>
        </p:txBody>
      </p:sp>
      <p:cxnSp>
        <p:nvCxnSpPr>
          <p:cNvPr id="34" name="Straight Arrow Connector 33">
            <a:extLst>
              <a:ext uri="{FF2B5EF4-FFF2-40B4-BE49-F238E27FC236}">
                <a16:creationId xmlns:a16="http://schemas.microsoft.com/office/drawing/2014/main" id="{C7A65DB8-7B4B-A9B4-FB64-54417E8A3C87}"/>
              </a:ext>
            </a:extLst>
          </p:cNvPr>
          <p:cNvCxnSpPr>
            <a:cxnSpLocks/>
          </p:cNvCxnSpPr>
          <p:nvPr/>
        </p:nvCxnSpPr>
        <p:spPr bwMode="auto">
          <a:xfrm>
            <a:off x="5657037" y="2557210"/>
            <a:ext cx="352994" cy="0"/>
          </a:xfrm>
          <a:prstGeom prst="straightConnector1">
            <a:avLst/>
          </a:prstGeom>
          <a:solidFill>
            <a:srgbClr val="E5E5CC"/>
          </a:solidFill>
          <a:ln w="25400" cap="flat" cmpd="sng" algn="ctr">
            <a:solidFill>
              <a:schemeClr val="tx1"/>
            </a:solidFill>
            <a:prstDash val="solid"/>
            <a:round/>
            <a:headEnd type="none" w="med" len="med"/>
            <a:tailEnd type="triangle"/>
          </a:ln>
          <a:effectLst/>
        </p:spPr>
      </p:cxnSp>
      <p:cxnSp>
        <p:nvCxnSpPr>
          <p:cNvPr id="35" name="Straight Arrow Connector 34">
            <a:extLst>
              <a:ext uri="{FF2B5EF4-FFF2-40B4-BE49-F238E27FC236}">
                <a16:creationId xmlns:a16="http://schemas.microsoft.com/office/drawing/2014/main" id="{FFD98AFC-9C55-721E-374B-C01DA8CEDC76}"/>
              </a:ext>
            </a:extLst>
          </p:cNvPr>
          <p:cNvCxnSpPr>
            <a:cxnSpLocks/>
          </p:cNvCxnSpPr>
          <p:nvPr/>
        </p:nvCxnSpPr>
        <p:spPr bwMode="auto">
          <a:xfrm>
            <a:off x="5657037" y="4651196"/>
            <a:ext cx="352994" cy="0"/>
          </a:xfrm>
          <a:prstGeom prst="straightConnector1">
            <a:avLst/>
          </a:prstGeom>
          <a:solidFill>
            <a:srgbClr val="E5E5CC"/>
          </a:solidFill>
          <a:ln w="25400" cap="flat" cmpd="sng" algn="ctr">
            <a:solidFill>
              <a:schemeClr val="tx1"/>
            </a:solidFill>
            <a:prstDash val="solid"/>
            <a:round/>
            <a:headEnd type="none" w="med" len="med"/>
            <a:tailEnd type="triangle"/>
          </a:ln>
          <a:effectLst/>
        </p:spPr>
      </p:cxnSp>
      <p:cxnSp>
        <p:nvCxnSpPr>
          <p:cNvPr id="37" name="Straight Arrow Connector 36">
            <a:extLst>
              <a:ext uri="{FF2B5EF4-FFF2-40B4-BE49-F238E27FC236}">
                <a16:creationId xmlns:a16="http://schemas.microsoft.com/office/drawing/2014/main" id="{AB0456E0-1781-225E-4F7B-128BB1C051F8}"/>
              </a:ext>
            </a:extLst>
          </p:cNvPr>
          <p:cNvCxnSpPr>
            <a:cxnSpLocks/>
          </p:cNvCxnSpPr>
          <p:nvPr/>
        </p:nvCxnSpPr>
        <p:spPr bwMode="auto">
          <a:xfrm>
            <a:off x="5637217" y="948110"/>
            <a:ext cx="352994" cy="0"/>
          </a:xfrm>
          <a:prstGeom prst="straightConnector1">
            <a:avLst/>
          </a:prstGeom>
          <a:solidFill>
            <a:srgbClr val="E5E5CC"/>
          </a:solidFill>
          <a:ln w="25400" cap="flat" cmpd="sng" algn="ctr">
            <a:solidFill>
              <a:schemeClr val="tx1"/>
            </a:solidFill>
            <a:prstDash val="solid"/>
            <a:round/>
            <a:headEnd type="none" w="med" len="med"/>
            <a:tailEnd type="triangle"/>
          </a:ln>
          <a:effectLst/>
        </p:spPr>
      </p:cxnSp>
      <p:sp>
        <p:nvSpPr>
          <p:cNvPr id="39" name="TextBox 38">
            <a:extLst>
              <a:ext uri="{FF2B5EF4-FFF2-40B4-BE49-F238E27FC236}">
                <a16:creationId xmlns:a16="http://schemas.microsoft.com/office/drawing/2014/main" id="{0A06F1D9-DA5D-2D1A-1831-0937F2835A11}"/>
              </a:ext>
            </a:extLst>
          </p:cNvPr>
          <p:cNvSpPr txBox="1"/>
          <p:nvPr/>
        </p:nvSpPr>
        <p:spPr>
          <a:xfrm>
            <a:off x="6079857" y="786970"/>
            <a:ext cx="2644360" cy="397032"/>
          </a:xfrm>
          <a:prstGeom prst="rect">
            <a:avLst/>
          </a:prstGeom>
          <a:noFill/>
        </p:spPr>
        <p:txBody>
          <a:bodyPr wrap="square">
            <a:spAutoFit/>
          </a:bodyPr>
          <a:lstStyle/>
          <a:p>
            <a:r>
              <a:rPr lang="en-US" sz="1100" dirty="0">
                <a:latin typeface="+mj-lt"/>
                <a:cs typeface="Segoe UI Semibold" panose="020B0702040204020203" pitchFamily="34" charset="0"/>
              </a:rPr>
              <a:t>Date of JVP meeting (please ensure it is prior to October 10, 2025)</a:t>
            </a:r>
          </a:p>
        </p:txBody>
      </p:sp>
      <p:pic>
        <p:nvPicPr>
          <p:cNvPr id="4" name="Picture 3">
            <a:extLst>
              <a:ext uri="{FF2B5EF4-FFF2-40B4-BE49-F238E27FC236}">
                <a16:creationId xmlns:a16="http://schemas.microsoft.com/office/drawing/2014/main" id="{91697587-BE41-B691-E836-56269003C995}"/>
              </a:ext>
            </a:extLst>
          </p:cNvPr>
          <p:cNvPicPr>
            <a:picLocks noChangeAspect="1"/>
          </p:cNvPicPr>
          <p:nvPr/>
        </p:nvPicPr>
        <p:blipFill>
          <a:blip r:embed="rId3"/>
          <a:srcRect b="5696"/>
          <a:stretch/>
        </p:blipFill>
        <p:spPr>
          <a:xfrm>
            <a:off x="1506265" y="297050"/>
            <a:ext cx="3961397" cy="4850510"/>
          </a:xfrm>
          <a:prstGeom prst="rect">
            <a:avLst/>
          </a:prstGeom>
        </p:spPr>
      </p:pic>
    </p:spTree>
    <p:extLst>
      <p:ext uri="{BB962C8B-B14F-4D97-AF65-F5344CB8AC3E}">
        <p14:creationId xmlns:p14="http://schemas.microsoft.com/office/powerpoint/2010/main" val="196401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p:bldP spid="12" grpId="0"/>
      <p:bldP spid="14" grpId="0"/>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3552" y="1515094"/>
            <a:ext cx="7036426" cy="1421608"/>
          </a:xfrm>
          <a:prstGeom prst="rect">
            <a:avLst/>
          </a:prstGeom>
        </p:spPr>
        <p:txBody>
          <a:bodyPr wrap="square" anchor="ctr">
            <a:spAutoFit/>
          </a:bodyPr>
          <a:lstStyle/>
          <a:p>
            <a:pPr lvl="1" algn="ctr"/>
            <a:endParaRPr lang="en-CA" u="sng" dirty="0">
              <a:latin typeface="Trebuchet MS" panose="020B0603020202020204" pitchFamily="34" charset="0"/>
              <a:ea typeface="Times New Roman" panose="02020603050405020304" pitchFamily="18" charset="0"/>
              <a:cs typeface="Segoe UI Semilight" panose="020B0402040204020203" pitchFamily="34" charset="0"/>
            </a:endParaRPr>
          </a:p>
          <a:p>
            <a:pPr marL="800100" lvl="1" indent="-342900">
              <a:buFont typeface="Arial" panose="020B0604020202020204" pitchFamily="34" charset="0"/>
              <a:buChar char="•"/>
            </a:pPr>
            <a:r>
              <a:rPr lang="en-CA" sz="1600" dirty="0">
                <a:latin typeface="Trebuchet MS" panose="020B0603020202020204" pitchFamily="34" charset="0"/>
                <a:ea typeface="Times New Roman" panose="02020603050405020304" pitchFamily="18" charset="0"/>
                <a:cs typeface="Segoe UI Semilight" panose="020B0402040204020203" pitchFamily="34" charset="0"/>
              </a:rPr>
              <a:t>Include a copy of the signed JVP with your Nominal Roll submission to ISC</a:t>
            </a:r>
          </a:p>
          <a:p>
            <a:pPr marL="800100" lvl="1" indent="-342900">
              <a:buFont typeface="Arial" panose="020B0604020202020204" pitchFamily="34" charset="0"/>
              <a:buChar char="•"/>
            </a:pPr>
            <a:r>
              <a:rPr lang="en-CA" sz="1600" dirty="0">
                <a:latin typeface="Trebuchet MS" panose="020B0603020202020204" pitchFamily="34" charset="0"/>
                <a:ea typeface="Times New Roman" panose="02020603050405020304" pitchFamily="18" charset="0"/>
                <a:cs typeface="Segoe UI Semilight" panose="020B0402040204020203" pitchFamily="34" charset="0"/>
              </a:rPr>
              <a:t>Keep a copy of the signed JVP to record your agreeance with the 2025-2026 student data </a:t>
            </a:r>
          </a:p>
        </p:txBody>
      </p:sp>
      <p:sp>
        <p:nvSpPr>
          <p:cNvPr id="2" name="Rectangle: Rounded Corners 1">
            <a:extLst>
              <a:ext uri="{FF2B5EF4-FFF2-40B4-BE49-F238E27FC236}">
                <a16:creationId xmlns:a16="http://schemas.microsoft.com/office/drawing/2014/main" id="{CC989348-3B59-5BC1-DF81-AE0A0BDAB6AF}"/>
              </a:ext>
            </a:extLst>
          </p:cNvPr>
          <p:cNvSpPr/>
          <p:nvPr/>
        </p:nvSpPr>
        <p:spPr>
          <a:xfrm>
            <a:off x="1485900" y="1345551"/>
            <a:ext cx="6172200" cy="377976"/>
          </a:xfrm>
          <a:prstGeom prst="roundRect">
            <a:avLst/>
          </a:prstGeom>
          <a:solidFill>
            <a:schemeClr val="accent2">
              <a:lumMod val="20000"/>
              <a:lumOff val="80000"/>
            </a:schemeClr>
          </a:solidFill>
          <a:ln w="44450">
            <a:solidFill>
              <a:srgbClr val="FF7D01"/>
            </a:solidFill>
          </a:ln>
        </p:spPr>
        <p:txBody>
          <a:bodyPr wrap="square">
            <a:spAutoFit/>
          </a:bodyPr>
          <a:lstStyle/>
          <a:p>
            <a:pPr lvl="1" algn="ctr"/>
            <a:r>
              <a:rPr lang="en-CA" b="1" dirty="0">
                <a:latin typeface="Trebuchet MS" panose="020B0603020202020204" pitchFamily="34" charset="0"/>
                <a:ea typeface="Times New Roman" panose="02020603050405020304" pitchFamily="18" charset="0"/>
                <a:cs typeface="Segoe UI Semilight" panose="020B0402040204020203" pitchFamily="34" charset="0"/>
              </a:rPr>
              <a:t>First Nations</a:t>
            </a:r>
          </a:p>
        </p:txBody>
      </p:sp>
      <p:sp>
        <p:nvSpPr>
          <p:cNvPr id="9" name="Rectangle: Rounded Corners 8">
            <a:extLst>
              <a:ext uri="{FF2B5EF4-FFF2-40B4-BE49-F238E27FC236}">
                <a16:creationId xmlns:a16="http://schemas.microsoft.com/office/drawing/2014/main" id="{85B1358F-FAD8-E7AB-15BC-96E2B11C0A69}"/>
              </a:ext>
            </a:extLst>
          </p:cNvPr>
          <p:cNvSpPr/>
          <p:nvPr/>
        </p:nvSpPr>
        <p:spPr>
          <a:xfrm>
            <a:off x="1485900" y="3028582"/>
            <a:ext cx="6172200" cy="377976"/>
          </a:xfrm>
          <a:prstGeom prst="roundRect">
            <a:avLst/>
          </a:prstGeom>
          <a:solidFill>
            <a:schemeClr val="accent2">
              <a:lumMod val="20000"/>
              <a:lumOff val="80000"/>
            </a:schemeClr>
          </a:solidFill>
          <a:ln w="50800">
            <a:solidFill>
              <a:schemeClr val="accent2">
                <a:lumMod val="60000"/>
                <a:lumOff val="40000"/>
              </a:schemeClr>
            </a:solidFill>
          </a:ln>
        </p:spPr>
        <p:txBody>
          <a:bodyPr wrap="square" anchor="ctr">
            <a:spAutoFit/>
          </a:bodyPr>
          <a:lstStyle/>
          <a:p>
            <a:pPr lvl="1" algn="ctr"/>
            <a:r>
              <a:rPr lang="en-CA" b="1" dirty="0">
                <a:solidFill>
                  <a:srgbClr val="000000"/>
                </a:solidFill>
                <a:latin typeface="Trebuchet MS" panose="020B0603020202020204" pitchFamily="34" charset="0"/>
                <a:cs typeface="Segoe UI Semilight" panose="020B0402040204020203" pitchFamily="34" charset="0"/>
              </a:rPr>
              <a:t>School districts</a:t>
            </a:r>
          </a:p>
        </p:txBody>
      </p:sp>
      <p:sp>
        <p:nvSpPr>
          <p:cNvPr id="4" name="Slide Number Placeholder 3"/>
          <p:cNvSpPr>
            <a:spLocks noGrp="1"/>
          </p:cNvSpPr>
          <p:nvPr>
            <p:ph type="sldNum" sz="quarter" idx="4"/>
          </p:nvPr>
        </p:nvSpPr>
        <p:spPr/>
        <p:txBody>
          <a:bodyPr/>
          <a:lstStyle/>
          <a:p>
            <a:pPr>
              <a:defRPr/>
            </a:pPr>
            <a:fld id="{E00B6E52-F07A-44C8-B7AE-D6EEC3D50429}" type="slidenum">
              <a:rPr lang="en-CA" smtClean="0"/>
              <a:pPr>
                <a:defRPr/>
              </a:pPr>
              <a:t>26</a:t>
            </a:fld>
            <a:endParaRPr lang="en-CA" dirty="0"/>
          </a:p>
        </p:txBody>
      </p:sp>
      <p:sp>
        <p:nvSpPr>
          <p:cNvPr id="6" name="Title 7"/>
          <p:cNvSpPr txBox="1">
            <a:spLocks/>
          </p:cNvSpPr>
          <p:nvPr/>
        </p:nvSpPr>
        <p:spPr bwMode="auto">
          <a:xfrm>
            <a:off x="651303" y="4264329"/>
            <a:ext cx="803176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endParaRPr lang="en-US" kern="0" dirty="0">
              <a:solidFill>
                <a:srgbClr val="2F5496"/>
              </a:solidFill>
              <a:latin typeface="Trebuchet MS" panose="020B0603020202020204" pitchFamily="34" charset="0"/>
            </a:endParaRPr>
          </a:p>
        </p:txBody>
      </p:sp>
      <p:grpSp>
        <p:nvGrpSpPr>
          <p:cNvPr id="10" name="Group 9">
            <a:extLst>
              <a:ext uri="{FF2B5EF4-FFF2-40B4-BE49-F238E27FC236}">
                <a16:creationId xmlns:a16="http://schemas.microsoft.com/office/drawing/2014/main" id="{4FA3B83F-2896-4E21-CF55-FB5582DEE55B}"/>
              </a:ext>
            </a:extLst>
          </p:cNvPr>
          <p:cNvGrpSpPr/>
          <p:nvPr/>
        </p:nvGrpSpPr>
        <p:grpSpPr>
          <a:xfrm>
            <a:off x="-360474" y="-590830"/>
            <a:ext cx="1516832" cy="2495538"/>
            <a:chOff x="-343649" y="-831809"/>
            <a:chExt cx="2181603" cy="3644389"/>
          </a:xfrm>
        </p:grpSpPr>
        <p:sp>
          <p:nvSpPr>
            <p:cNvPr id="11" name="Right Triangle 10">
              <a:extLst>
                <a:ext uri="{FF2B5EF4-FFF2-40B4-BE49-F238E27FC236}">
                  <a16:creationId xmlns:a16="http://schemas.microsoft.com/office/drawing/2014/main" id="{CB6F35B5-A7D5-2EA7-BDB8-BCFF6F037406}"/>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2" name="Right Triangle 11">
              <a:extLst>
                <a:ext uri="{FF2B5EF4-FFF2-40B4-BE49-F238E27FC236}">
                  <a16:creationId xmlns:a16="http://schemas.microsoft.com/office/drawing/2014/main" id="{487D58F5-8B66-0649-BDE8-5FF7B3D47E2D}"/>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3" name="Right Triangle 12">
              <a:extLst>
                <a:ext uri="{FF2B5EF4-FFF2-40B4-BE49-F238E27FC236}">
                  <a16:creationId xmlns:a16="http://schemas.microsoft.com/office/drawing/2014/main" id="{BD7273AC-B2A5-E3BF-F7FC-0A38D5C6EA8A}"/>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22" name="Group 21">
            <a:extLst>
              <a:ext uri="{FF2B5EF4-FFF2-40B4-BE49-F238E27FC236}">
                <a16:creationId xmlns:a16="http://schemas.microsoft.com/office/drawing/2014/main" id="{2CF15523-771A-F607-BE16-052849802F88}"/>
              </a:ext>
            </a:extLst>
          </p:cNvPr>
          <p:cNvGrpSpPr/>
          <p:nvPr/>
        </p:nvGrpSpPr>
        <p:grpSpPr>
          <a:xfrm>
            <a:off x="7558088" y="3048776"/>
            <a:ext cx="1807338" cy="2574384"/>
            <a:chOff x="7130114" y="2254720"/>
            <a:chExt cx="2299605" cy="3275572"/>
          </a:xfrm>
        </p:grpSpPr>
        <p:sp>
          <p:nvSpPr>
            <p:cNvPr id="23" name="Right Triangle 22">
              <a:extLst>
                <a:ext uri="{FF2B5EF4-FFF2-40B4-BE49-F238E27FC236}">
                  <a16:creationId xmlns:a16="http://schemas.microsoft.com/office/drawing/2014/main" id="{A35D7B8C-1847-FAA1-2BE4-70F77103ACA8}"/>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4" name="Right Triangle 23">
              <a:extLst>
                <a:ext uri="{FF2B5EF4-FFF2-40B4-BE49-F238E27FC236}">
                  <a16:creationId xmlns:a16="http://schemas.microsoft.com/office/drawing/2014/main" id="{E0FE95AC-202C-E3CC-8265-CA9BC13D0FA9}"/>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5" name="Right Triangle 24">
              <a:extLst>
                <a:ext uri="{FF2B5EF4-FFF2-40B4-BE49-F238E27FC236}">
                  <a16:creationId xmlns:a16="http://schemas.microsoft.com/office/drawing/2014/main" id="{193A1210-430C-919E-B095-A5ABEAB887C4}"/>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27" name="Rounded Rectangle 28">
            <a:extLst>
              <a:ext uri="{FF2B5EF4-FFF2-40B4-BE49-F238E27FC236}">
                <a16:creationId xmlns:a16="http://schemas.microsoft.com/office/drawing/2014/main" id="{899BDB2E-01FF-0DB2-1C7A-B1FDCFDD7337}"/>
              </a:ext>
            </a:extLst>
          </p:cNvPr>
          <p:cNvSpPr/>
          <p:nvPr/>
        </p:nvSpPr>
        <p:spPr bwMode="auto">
          <a:xfrm>
            <a:off x="1371600" y="203198"/>
            <a:ext cx="6400800" cy="731520"/>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r>
              <a:rPr lang="en-US" sz="2800" b="1" kern="0" dirty="0">
                <a:solidFill>
                  <a:srgbClr val="2F5496"/>
                </a:solidFill>
                <a:latin typeface="Trebuchet MS" panose="020B0603020202020204" pitchFamily="34" charset="0"/>
              </a:rPr>
              <a:t>AFTER SIGNING THE JVP FORM</a:t>
            </a:r>
          </a:p>
        </p:txBody>
      </p:sp>
      <p:pic>
        <p:nvPicPr>
          <p:cNvPr id="28" name="Picture 27" descr="A logo of books and a sun&#10;&#10;Description automatically generated with medium confidence">
            <a:extLst>
              <a:ext uri="{FF2B5EF4-FFF2-40B4-BE49-F238E27FC236}">
                <a16:creationId xmlns:a16="http://schemas.microsoft.com/office/drawing/2014/main" id="{E423A89E-C276-1CD8-F11B-3A4E388AFC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9" name="Picture 28" descr="A logo with mountains and sun&#10;&#10;Description automatically generated">
            <a:extLst>
              <a:ext uri="{FF2B5EF4-FFF2-40B4-BE49-F238E27FC236}">
                <a16:creationId xmlns:a16="http://schemas.microsoft.com/office/drawing/2014/main" id="{30695FE8-146D-8707-9CEF-CA6DCC01BB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3" name="Rectangle 2">
            <a:extLst>
              <a:ext uri="{FF2B5EF4-FFF2-40B4-BE49-F238E27FC236}">
                <a16:creationId xmlns:a16="http://schemas.microsoft.com/office/drawing/2014/main" id="{8FC968F2-483B-5AA8-0918-F58902B174AA}"/>
              </a:ext>
            </a:extLst>
          </p:cNvPr>
          <p:cNvSpPr/>
          <p:nvPr/>
        </p:nvSpPr>
        <p:spPr>
          <a:xfrm>
            <a:off x="993552" y="3589719"/>
            <a:ext cx="7055143" cy="535531"/>
          </a:xfrm>
          <a:prstGeom prst="rect">
            <a:avLst/>
          </a:prstGeom>
        </p:spPr>
        <p:txBody>
          <a:bodyPr wrap="square" anchor="ctr">
            <a:spAutoFit/>
          </a:bodyPr>
          <a:lstStyle/>
          <a:p>
            <a:pPr marL="800100" lvl="1" indent="-342900">
              <a:buFont typeface="Arial" panose="020B0604020202020204" pitchFamily="34" charset="0"/>
              <a:buChar char="•"/>
            </a:pPr>
            <a:r>
              <a:rPr lang="en-CA" sz="1600" dirty="0">
                <a:latin typeface="Trebuchet MS" panose="020B0603020202020204" pitchFamily="34" charset="0"/>
                <a:ea typeface="Times New Roman" panose="02020603050405020304" pitchFamily="18" charset="0"/>
                <a:cs typeface="Segoe UI Semilight" panose="020B0402040204020203" pitchFamily="34" charset="0"/>
              </a:rPr>
              <a:t>Keep a copy of the signed JVP to record your concurrence with the 2025-2026 student data</a:t>
            </a:r>
            <a:endParaRPr lang="en-CA" dirty="0">
              <a:latin typeface="Trebuchet MS" panose="020B0603020202020204" pitchFamily="34" charset="0"/>
              <a:cs typeface="Segoe UI Semilight" panose="020B0402040204020203" pitchFamily="34" charset="0"/>
            </a:endParaRPr>
          </a:p>
        </p:txBody>
      </p:sp>
    </p:spTree>
    <p:extLst>
      <p:ext uri="{BB962C8B-B14F-4D97-AF65-F5344CB8AC3E}">
        <p14:creationId xmlns:p14="http://schemas.microsoft.com/office/powerpoint/2010/main" val="156481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P spid="9" grpId="0" animBg="1"/>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1EFE33-5109-1C8E-C3FA-A7400D7088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ED7BD4-CD34-8082-137B-EB066BB21AB4}"/>
              </a:ext>
            </a:extLst>
          </p:cNvPr>
          <p:cNvSpPr>
            <a:spLocks noGrp="1"/>
          </p:cNvSpPr>
          <p:nvPr>
            <p:ph type="sldNum" sz="quarter" idx="4"/>
          </p:nvPr>
        </p:nvSpPr>
        <p:spPr/>
        <p:txBody>
          <a:bodyPr/>
          <a:lstStyle/>
          <a:p>
            <a:pPr>
              <a:defRPr/>
            </a:pPr>
            <a:fld id="{E00B6E52-F07A-44C8-B7AE-D6EEC3D50429}" type="slidenum">
              <a:rPr lang="en-CA" smtClean="0"/>
              <a:pPr>
                <a:defRPr/>
              </a:pPr>
              <a:t>27</a:t>
            </a:fld>
            <a:endParaRPr lang="en-CA" dirty="0"/>
          </a:p>
        </p:txBody>
      </p:sp>
      <p:sp>
        <p:nvSpPr>
          <p:cNvPr id="3" name="TextBox 2">
            <a:extLst>
              <a:ext uri="{FF2B5EF4-FFF2-40B4-BE49-F238E27FC236}">
                <a16:creationId xmlns:a16="http://schemas.microsoft.com/office/drawing/2014/main" id="{C7377C01-8109-9B9A-F660-A6AF51A89C47}"/>
              </a:ext>
            </a:extLst>
          </p:cNvPr>
          <p:cNvSpPr txBox="1"/>
          <p:nvPr/>
        </p:nvSpPr>
        <p:spPr>
          <a:xfrm>
            <a:off x="724346" y="1495376"/>
            <a:ext cx="7542575" cy="2310120"/>
          </a:xfrm>
          <a:prstGeom prst="rect">
            <a:avLst/>
          </a:prstGeom>
          <a:noFill/>
        </p:spPr>
        <p:txBody>
          <a:bodyPr wrap="square" rtlCol="0">
            <a:spAutoFit/>
          </a:bodyPr>
          <a:lstStyle/>
          <a:p>
            <a:pPr lvl="0" eaLnBrk="0" hangingPunct="0">
              <a:lnSpc>
                <a:spcPct val="100000"/>
              </a:lnSpc>
              <a:spcBef>
                <a:spcPct val="30000"/>
              </a:spcBef>
              <a:spcAft>
                <a:spcPct val="0"/>
              </a:spcAft>
              <a:defRPr/>
            </a:pPr>
            <a:r>
              <a:rPr lang="en-US" b="1" dirty="0">
                <a:latin typeface="+mj-lt"/>
                <a:cs typeface="Arial" panose="020B0604020202020204" pitchFamily="34" charset="0"/>
              </a:rPr>
              <a:t>Key Reminders:</a:t>
            </a:r>
          </a:p>
          <a:p>
            <a:pPr lvl="0" eaLnBrk="0" hangingPunct="0">
              <a:lnSpc>
                <a:spcPct val="100000"/>
              </a:lnSpc>
              <a:spcBef>
                <a:spcPct val="30000"/>
              </a:spcBef>
              <a:spcAft>
                <a:spcPct val="0"/>
              </a:spcAft>
              <a:defRPr/>
            </a:pPr>
            <a:endParaRPr lang="en-US" sz="1200" dirty="0">
              <a:latin typeface="+mj-lt"/>
              <a:cs typeface="Arial" panose="020B0604020202020204" pitchFamily="34" charset="0"/>
            </a:endParaRPr>
          </a:p>
          <a:p>
            <a:pPr marL="171450" indent="-171450">
              <a:buFont typeface="Arial" panose="020B0604020202020204" pitchFamily="34" charset="0"/>
              <a:buChar char="•"/>
            </a:pPr>
            <a:r>
              <a:rPr lang="en-US" dirty="0">
                <a:latin typeface="+mj-lt"/>
              </a:rPr>
              <a:t>The First Nation and </a:t>
            </a:r>
            <a:r>
              <a:rPr lang="en-CA" dirty="0">
                <a:latin typeface="+mj-lt"/>
              </a:rPr>
              <a:t>school district are to develop a joint verification process that will work best for them</a:t>
            </a:r>
            <a:endParaRPr lang="en-US" dirty="0">
              <a:latin typeface="+mj-lt"/>
            </a:endParaRPr>
          </a:p>
          <a:p>
            <a:pPr marL="171450" indent="-171450">
              <a:buFont typeface="Arial" panose="020B0604020202020204" pitchFamily="34" charset="0"/>
              <a:buChar char="•"/>
            </a:pPr>
            <a:r>
              <a:rPr lang="en-US" dirty="0">
                <a:latin typeface="+mj-lt"/>
                <a:cs typeface="Arial" panose="020B0604020202020204" pitchFamily="34" charset="0"/>
              </a:rPr>
              <a:t>It is ultimately up to the First Nation to decide which students to include on its Nominal Roll</a:t>
            </a:r>
          </a:p>
          <a:p>
            <a:pPr marL="171450" indent="-171450">
              <a:buFont typeface="Arial" panose="020B0604020202020204" pitchFamily="34" charset="0"/>
              <a:buChar char="•"/>
            </a:pPr>
            <a:r>
              <a:rPr lang="en-US" dirty="0">
                <a:latin typeface="+mj-lt"/>
                <a:cs typeface="Arial" panose="020B0604020202020204" pitchFamily="34" charset="0"/>
              </a:rPr>
              <a:t>The Joint Verification Process should be completed for each school district where students are attending public schools</a:t>
            </a:r>
          </a:p>
        </p:txBody>
      </p:sp>
      <p:grpSp>
        <p:nvGrpSpPr>
          <p:cNvPr id="12" name="Group 11">
            <a:extLst>
              <a:ext uri="{FF2B5EF4-FFF2-40B4-BE49-F238E27FC236}">
                <a16:creationId xmlns:a16="http://schemas.microsoft.com/office/drawing/2014/main" id="{CD78B2FF-0ED9-883B-735C-E2A164201D5F}"/>
              </a:ext>
            </a:extLst>
          </p:cNvPr>
          <p:cNvGrpSpPr/>
          <p:nvPr/>
        </p:nvGrpSpPr>
        <p:grpSpPr>
          <a:xfrm>
            <a:off x="-360474" y="-590830"/>
            <a:ext cx="1516832" cy="2495538"/>
            <a:chOff x="-343649" y="-831809"/>
            <a:chExt cx="2181603" cy="3644389"/>
          </a:xfrm>
        </p:grpSpPr>
        <p:sp>
          <p:nvSpPr>
            <p:cNvPr id="13" name="Right Triangle 12">
              <a:extLst>
                <a:ext uri="{FF2B5EF4-FFF2-40B4-BE49-F238E27FC236}">
                  <a16:creationId xmlns:a16="http://schemas.microsoft.com/office/drawing/2014/main" id="{B0696EFF-4632-6F58-5382-F85FFF1987D3}"/>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4" name="Right Triangle 13">
              <a:extLst>
                <a:ext uri="{FF2B5EF4-FFF2-40B4-BE49-F238E27FC236}">
                  <a16:creationId xmlns:a16="http://schemas.microsoft.com/office/drawing/2014/main" id="{BFF1ACFD-56F7-3125-3123-9EB24895C4A3}"/>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8" name="Right Triangle 17">
              <a:extLst>
                <a:ext uri="{FF2B5EF4-FFF2-40B4-BE49-F238E27FC236}">
                  <a16:creationId xmlns:a16="http://schemas.microsoft.com/office/drawing/2014/main" id="{B14D0B86-AE5D-08EA-1570-BB08F3F0D73D}"/>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19" name="Group 18">
            <a:extLst>
              <a:ext uri="{FF2B5EF4-FFF2-40B4-BE49-F238E27FC236}">
                <a16:creationId xmlns:a16="http://schemas.microsoft.com/office/drawing/2014/main" id="{5D314B15-32B0-9004-B8E6-F4902DADA136}"/>
              </a:ext>
            </a:extLst>
          </p:cNvPr>
          <p:cNvGrpSpPr/>
          <p:nvPr/>
        </p:nvGrpSpPr>
        <p:grpSpPr>
          <a:xfrm>
            <a:off x="7558088" y="3048776"/>
            <a:ext cx="1807338" cy="2574384"/>
            <a:chOff x="7130114" y="2254720"/>
            <a:chExt cx="2299605" cy="3275572"/>
          </a:xfrm>
        </p:grpSpPr>
        <p:sp>
          <p:nvSpPr>
            <p:cNvPr id="20" name="Right Triangle 19">
              <a:extLst>
                <a:ext uri="{FF2B5EF4-FFF2-40B4-BE49-F238E27FC236}">
                  <a16:creationId xmlns:a16="http://schemas.microsoft.com/office/drawing/2014/main" id="{01088653-2E07-77B7-8867-7C89D80A1238}"/>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1" name="Right Triangle 20">
              <a:extLst>
                <a:ext uri="{FF2B5EF4-FFF2-40B4-BE49-F238E27FC236}">
                  <a16:creationId xmlns:a16="http://schemas.microsoft.com/office/drawing/2014/main" id="{BDC7D2FE-B9FE-6B4A-EA7E-D4CB5BC33B44}"/>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2" name="Right Triangle 21">
              <a:extLst>
                <a:ext uri="{FF2B5EF4-FFF2-40B4-BE49-F238E27FC236}">
                  <a16:creationId xmlns:a16="http://schemas.microsoft.com/office/drawing/2014/main" id="{A0F623AF-5634-B793-32A9-96D9A0DB33E4}"/>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23" name="Rounded Rectangle 28">
            <a:extLst>
              <a:ext uri="{FF2B5EF4-FFF2-40B4-BE49-F238E27FC236}">
                <a16:creationId xmlns:a16="http://schemas.microsoft.com/office/drawing/2014/main" id="{52F08395-D437-5E2B-BD26-338BB1127829}"/>
              </a:ext>
            </a:extLst>
          </p:cNvPr>
          <p:cNvSpPr/>
          <p:nvPr/>
        </p:nvSpPr>
        <p:spPr bwMode="auto">
          <a:xfrm>
            <a:off x="1371600" y="201168"/>
            <a:ext cx="6400800" cy="1016717"/>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lvl="0" algn="ctr">
              <a:defRPr/>
            </a:pPr>
            <a:r>
              <a:rPr lang="en-US" sz="2400" b="1" kern="0" dirty="0">
                <a:solidFill>
                  <a:srgbClr val="2F5496"/>
                </a:solidFill>
                <a:latin typeface="Trebuchet MS" panose="020B0603020202020204" pitchFamily="34" charset="0"/>
                <a:ea typeface="+mn-ea"/>
                <a:cs typeface="+mn-cs"/>
              </a:rPr>
              <a:t>TIPS FOR FIRST NATIONS AND SCHOOL DISTRICTS WHEN COMPLETING THE JVP</a:t>
            </a:r>
          </a:p>
        </p:txBody>
      </p:sp>
      <p:pic>
        <p:nvPicPr>
          <p:cNvPr id="26" name="Picture 25" descr="A logo of books and a sun&#10;&#10;Description automatically generated with medium confidence">
            <a:extLst>
              <a:ext uri="{FF2B5EF4-FFF2-40B4-BE49-F238E27FC236}">
                <a16:creationId xmlns:a16="http://schemas.microsoft.com/office/drawing/2014/main" id="{92D8977F-83E5-8DAD-8EB0-0CBBA22992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7" name="Picture 26" descr="A logo with mountains and sun&#10;&#10;Description automatically generated">
            <a:extLst>
              <a:ext uri="{FF2B5EF4-FFF2-40B4-BE49-F238E27FC236}">
                <a16:creationId xmlns:a16="http://schemas.microsoft.com/office/drawing/2014/main" id="{5A333895-7443-DEC0-389A-21427439CE8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316370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ight Triangle 24"/>
          <p:cNvSpPr/>
          <p:nvPr/>
        </p:nvSpPr>
        <p:spPr>
          <a:xfrm rot="5400000">
            <a:off x="1254113" y="-2963236"/>
            <a:ext cx="3282978" cy="9144001"/>
          </a:xfrm>
          <a:prstGeom prst="rtTriangle">
            <a:avLst/>
          </a:prstGeom>
          <a:solidFill>
            <a:schemeClr val="tx2">
              <a:lumMod val="60000"/>
              <a:lumOff val="4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3" name="Right Triangle 22"/>
          <p:cNvSpPr/>
          <p:nvPr/>
        </p:nvSpPr>
        <p:spPr>
          <a:xfrm rot="17593543">
            <a:off x="5011369" y="-4725146"/>
            <a:ext cx="3830656" cy="9144001"/>
          </a:xfrm>
          <a:prstGeom prst="rtTriangle">
            <a:avLst/>
          </a:prstGeom>
          <a:solidFill>
            <a:srgbClr val="2F5496"/>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 name="Slide Number Placeholder 1"/>
          <p:cNvSpPr>
            <a:spLocks noGrp="1"/>
          </p:cNvSpPr>
          <p:nvPr>
            <p:ph type="sldNum" sz="quarter" idx="4"/>
          </p:nvPr>
        </p:nvSpPr>
        <p:spPr/>
        <p:txBody>
          <a:bodyPr/>
          <a:lstStyle/>
          <a:p>
            <a:pPr>
              <a:defRPr/>
            </a:pPr>
            <a:fld id="{E00B6E52-F07A-44C8-B7AE-D6EEC3D50429}" type="slidenum">
              <a:rPr lang="en-CA" b="1" smtClean="0">
                <a:solidFill>
                  <a:srgbClr val="808183"/>
                </a:solidFill>
                <a:latin typeface="Trebuchet MS" panose="020B0603020202020204" pitchFamily="34" charset="0"/>
              </a:rPr>
              <a:pPr>
                <a:defRPr/>
              </a:pPr>
              <a:t>28</a:t>
            </a:fld>
            <a:endParaRPr lang="en-CA" b="1" dirty="0">
              <a:solidFill>
                <a:srgbClr val="808183"/>
              </a:solidFill>
              <a:latin typeface="Trebuchet MS" panose="020B0603020202020204" pitchFamily="34" charset="0"/>
            </a:endParaRPr>
          </a:p>
        </p:txBody>
      </p:sp>
      <p:sp>
        <p:nvSpPr>
          <p:cNvPr id="3" name="TextBox 2"/>
          <p:cNvSpPr txBox="1"/>
          <p:nvPr/>
        </p:nvSpPr>
        <p:spPr>
          <a:xfrm>
            <a:off x="457200" y="1701255"/>
            <a:ext cx="8534400" cy="784830"/>
          </a:xfrm>
          <a:prstGeom prst="rect">
            <a:avLst/>
          </a:prstGeom>
          <a:noFill/>
        </p:spPr>
        <p:txBody>
          <a:bodyPr wrap="square" rtlCol="0">
            <a:spAutoFit/>
          </a:bodyPr>
          <a:lstStyle/>
          <a:p>
            <a:pPr algn="ctr"/>
            <a:r>
              <a:rPr lang="en-US" sz="5000" b="1" dirty="0">
                <a:solidFill>
                  <a:srgbClr val="336FAE"/>
                </a:solidFill>
                <a:latin typeface="Trebuchet MS" panose="020B0603020202020204" pitchFamily="34" charset="0"/>
              </a:rPr>
              <a:t>Q/A</a:t>
            </a:r>
          </a:p>
        </p:txBody>
      </p:sp>
      <p:grpSp>
        <p:nvGrpSpPr>
          <p:cNvPr id="10" name="Google Shape;6419;p53"/>
          <p:cNvGrpSpPr/>
          <p:nvPr/>
        </p:nvGrpSpPr>
        <p:grpSpPr>
          <a:xfrm>
            <a:off x="3523423" y="1839833"/>
            <a:ext cx="446559" cy="444840"/>
            <a:chOff x="-35123050" y="3561225"/>
            <a:chExt cx="292225" cy="291100"/>
          </a:xfrm>
          <a:solidFill>
            <a:srgbClr val="FF7D01"/>
          </a:solidFill>
        </p:grpSpPr>
        <p:sp>
          <p:nvSpPr>
            <p:cNvPr id="11"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grpFill/>
            <a:ln>
              <a:noFill/>
            </a:ln>
          </p:spPr>
          <p:txBody>
            <a:bodyPr spcFirstLastPara="1" wrap="square" lIns="121900" tIns="121900" rIns="121900" bIns="121900" anchor="ctr" anchorCtr="0">
              <a:noAutofit/>
            </a:bodyPr>
            <a:lstStyle/>
            <a:p>
              <a:endParaRPr sz="2400" dirty="0"/>
            </a:p>
          </p:txBody>
        </p:sp>
        <p:sp>
          <p:nvSpPr>
            <p:cNvPr id="12"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noFill/>
            </a:ln>
          </p:spPr>
          <p:txBody>
            <a:bodyPr spcFirstLastPara="1" wrap="square" lIns="121900" tIns="121900" rIns="121900" bIns="121900" anchor="ctr" anchorCtr="0">
              <a:noAutofit/>
            </a:bodyPr>
            <a:lstStyle/>
            <a:p>
              <a:endParaRPr sz="2400" dirty="0"/>
            </a:p>
          </p:txBody>
        </p:sp>
      </p:grpSp>
      <p:sp>
        <p:nvSpPr>
          <p:cNvPr id="4" name="Rectangle 3"/>
          <p:cNvSpPr/>
          <p:nvPr/>
        </p:nvSpPr>
        <p:spPr>
          <a:xfrm>
            <a:off x="1223962" y="2564155"/>
            <a:ext cx="7153275" cy="693395"/>
          </a:xfrm>
          <a:prstGeom prst="rect">
            <a:avLst/>
          </a:prstGeom>
        </p:spPr>
        <p:txBody>
          <a:bodyPr wrap="square">
            <a:spAutoFit/>
          </a:bodyPr>
          <a:lstStyle/>
          <a:p>
            <a:pPr marL="342900" indent="-342900">
              <a:buFont typeface="Arial" panose="020B0604020202020204" pitchFamily="34" charset="0"/>
              <a:buChar char="•"/>
            </a:pPr>
            <a:r>
              <a:rPr lang="en-US" dirty="0">
                <a:solidFill>
                  <a:srgbClr val="336FAE"/>
                </a:solidFill>
                <a:latin typeface="Segoe UI Semilight" panose="020B0402040204020203" pitchFamily="34" charset="0"/>
                <a:cs typeface="Segoe UI Semilight" panose="020B0402040204020203" pitchFamily="34" charset="0"/>
              </a:rPr>
              <a:t>If you have a question, use the </a:t>
            </a:r>
            <a:r>
              <a:rPr lang="en-US" b="1" dirty="0">
                <a:solidFill>
                  <a:srgbClr val="336FAE"/>
                </a:solidFill>
                <a:latin typeface="Segoe UI Semilight" panose="020B0402040204020203" pitchFamily="34" charset="0"/>
                <a:cs typeface="Segoe UI Semilight" panose="020B0402040204020203" pitchFamily="34" charset="0"/>
              </a:rPr>
              <a:t>‘Q/A chat’ function</a:t>
            </a:r>
          </a:p>
          <a:p>
            <a:pPr marL="342900" indent="-342900">
              <a:buFont typeface="Arial" panose="020B0604020202020204" pitchFamily="34" charset="0"/>
              <a:buChar char="•"/>
            </a:pPr>
            <a:r>
              <a:rPr lang="en-US" dirty="0">
                <a:solidFill>
                  <a:srgbClr val="336FAE"/>
                </a:solidFill>
                <a:latin typeface="Segoe UI Semilight" panose="020B0402040204020203" pitchFamily="34" charset="0"/>
                <a:cs typeface="Segoe UI Semilight" panose="020B0402040204020203" pitchFamily="34" charset="0"/>
              </a:rPr>
              <a:t>If you want to ask a question verbally, use the </a:t>
            </a:r>
            <a:r>
              <a:rPr lang="en-US" b="1" dirty="0">
                <a:solidFill>
                  <a:srgbClr val="336FAE"/>
                </a:solidFill>
                <a:latin typeface="Segoe UI Semilight" panose="020B0402040204020203" pitchFamily="34" charset="0"/>
                <a:cs typeface="Segoe UI Semilight" panose="020B0402040204020203" pitchFamily="34" charset="0"/>
              </a:rPr>
              <a:t>‘raise hand’ function </a:t>
            </a:r>
          </a:p>
        </p:txBody>
      </p:sp>
    </p:spTree>
    <p:extLst>
      <p:ext uri="{BB962C8B-B14F-4D97-AF65-F5344CB8AC3E}">
        <p14:creationId xmlns:p14="http://schemas.microsoft.com/office/powerpoint/2010/main" val="31470007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lum/>
          </a:blip>
          <a:srcRect/>
          <a:stretch>
            <a:fillRect t="-9000" b="-9000"/>
          </a:stretch>
        </a:blipFill>
        <a:effectLst/>
      </p:bgPr>
    </p:bg>
    <p:spTree>
      <p:nvGrpSpPr>
        <p:cNvPr id="1" name="">
          <a:extLst>
            <a:ext uri="{FF2B5EF4-FFF2-40B4-BE49-F238E27FC236}">
              <a16:creationId xmlns:a16="http://schemas.microsoft.com/office/drawing/2014/main" id="{53A9ADC2-3E78-3F29-D6A9-93DD7A49D8D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8DDF644-1F93-7123-7FC1-22A32B845296}"/>
              </a:ext>
            </a:extLst>
          </p:cNvPr>
          <p:cNvSpPr>
            <a:spLocks noGrp="1"/>
          </p:cNvSpPr>
          <p:nvPr>
            <p:ph type="sldNum" sz="quarter" idx="4"/>
          </p:nvPr>
        </p:nvSpPr>
        <p:spPr/>
        <p:txBody>
          <a:bodyPr/>
          <a:lstStyle/>
          <a:p>
            <a:pPr>
              <a:defRPr/>
            </a:pPr>
            <a:fld id="{E00B6E52-F07A-44C8-B7AE-D6EEC3D50429}" type="slidenum">
              <a:rPr lang="en-CA" smtClean="0"/>
              <a:pPr>
                <a:defRPr/>
              </a:pPr>
              <a:t>29</a:t>
            </a:fld>
            <a:endParaRPr lang="en-CA" dirty="0"/>
          </a:p>
        </p:txBody>
      </p:sp>
      <p:sp>
        <p:nvSpPr>
          <p:cNvPr id="12" name="Right Triangle 11">
            <a:extLst>
              <a:ext uri="{FF2B5EF4-FFF2-40B4-BE49-F238E27FC236}">
                <a16:creationId xmlns:a16="http://schemas.microsoft.com/office/drawing/2014/main" id="{8066B614-5F4D-A5CA-5C5D-FF006B459249}"/>
              </a:ext>
            </a:extLst>
          </p:cNvPr>
          <p:cNvSpPr/>
          <p:nvPr/>
        </p:nvSpPr>
        <p:spPr>
          <a:xfrm rot="16200000">
            <a:off x="7334768" y="3415265"/>
            <a:ext cx="2984030" cy="967740"/>
          </a:xfrm>
          <a:prstGeom prst="rtTriangle">
            <a:avLst/>
          </a:prstGeom>
          <a:solidFill>
            <a:srgbClr val="336F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ight Triangle 12">
            <a:extLst>
              <a:ext uri="{FF2B5EF4-FFF2-40B4-BE49-F238E27FC236}">
                <a16:creationId xmlns:a16="http://schemas.microsoft.com/office/drawing/2014/main" id="{68221F23-6FBB-A88E-06AE-F57BAAB56722}"/>
              </a:ext>
            </a:extLst>
          </p:cNvPr>
          <p:cNvSpPr/>
          <p:nvPr/>
        </p:nvSpPr>
        <p:spPr>
          <a:xfrm rot="12710938">
            <a:off x="7282513" y="4666775"/>
            <a:ext cx="1970374" cy="1015917"/>
          </a:xfrm>
          <a:prstGeom prst="rtTriangle">
            <a:avLst/>
          </a:prstGeom>
          <a:solidFill>
            <a:srgbClr val="E6931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Right Triangle 13">
            <a:extLst>
              <a:ext uri="{FF2B5EF4-FFF2-40B4-BE49-F238E27FC236}">
                <a16:creationId xmlns:a16="http://schemas.microsoft.com/office/drawing/2014/main" id="{3CE76709-201D-8F67-11D8-7A291B2FCEF7}"/>
              </a:ext>
            </a:extLst>
          </p:cNvPr>
          <p:cNvSpPr/>
          <p:nvPr/>
        </p:nvSpPr>
        <p:spPr>
          <a:xfrm rot="17364457">
            <a:off x="8088973" y="41127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6" name="Right Triangle 25">
            <a:extLst>
              <a:ext uri="{FF2B5EF4-FFF2-40B4-BE49-F238E27FC236}">
                <a16:creationId xmlns:a16="http://schemas.microsoft.com/office/drawing/2014/main" id="{632DB606-EF08-EC2B-D059-1D4BBC089CE7}"/>
              </a:ext>
            </a:extLst>
          </p:cNvPr>
          <p:cNvSpPr/>
          <p:nvPr/>
        </p:nvSpPr>
        <p:spPr>
          <a:xfrm rot="15455504">
            <a:off x="557474" y="-2298223"/>
            <a:ext cx="8376676" cy="10090333"/>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7" name="Google Shape;6562;p53">
            <a:extLst>
              <a:ext uri="{FF2B5EF4-FFF2-40B4-BE49-F238E27FC236}">
                <a16:creationId xmlns:a16="http://schemas.microsoft.com/office/drawing/2014/main" id="{1FE1E1E5-70FA-0CDE-46E3-E86D7098A3E4}"/>
              </a:ext>
            </a:extLst>
          </p:cNvPr>
          <p:cNvSpPr/>
          <p:nvPr/>
        </p:nvSpPr>
        <p:spPr>
          <a:xfrm>
            <a:off x="6095981" y="508863"/>
            <a:ext cx="673034" cy="640938"/>
          </a:xfrm>
          <a:custGeom>
            <a:avLst/>
            <a:gdLst/>
            <a:ahLst/>
            <a:cxnLst/>
            <a:rect l="l" t="t" r="r" b="b"/>
            <a:pathLst>
              <a:path w="11689" h="11658" extrusionOk="0">
                <a:moveTo>
                  <a:pt x="5829" y="2458"/>
                </a:moveTo>
                <a:cubicBezTo>
                  <a:pt x="6207" y="2458"/>
                  <a:pt x="6491" y="2773"/>
                  <a:pt x="6491" y="3120"/>
                </a:cubicBezTo>
                <a:cubicBezTo>
                  <a:pt x="6522" y="3466"/>
                  <a:pt x="6207" y="3781"/>
                  <a:pt x="5829" y="3781"/>
                </a:cubicBezTo>
                <a:cubicBezTo>
                  <a:pt x="5419" y="3781"/>
                  <a:pt x="5136" y="3466"/>
                  <a:pt x="5136" y="3120"/>
                </a:cubicBezTo>
                <a:cubicBezTo>
                  <a:pt x="5136" y="2742"/>
                  <a:pt x="5482" y="2458"/>
                  <a:pt x="5829" y="2458"/>
                </a:cubicBezTo>
                <a:close/>
                <a:moveTo>
                  <a:pt x="5860" y="4474"/>
                </a:moveTo>
                <a:cubicBezTo>
                  <a:pt x="6238" y="4474"/>
                  <a:pt x="6522" y="4789"/>
                  <a:pt x="6522" y="5136"/>
                </a:cubicBezTo>
                <a:lnTo>
                  <a:pt x="6522" y="8570"/>
                </a:lnTo>
                <a:cubicBezTo>
                  <a:pt x="6522" y="8948"/>
                  <a:pt x="6207" y="9232"/>
                  <a:pt x="5860" y="9232"/>
                </a:cubicBezTo>
                <a:cubicBezTo>
                  <a:pt x="5451" y="9232"/>
                  <a:pt x="5199" y="8917"/>
                  <a:pt x="5199" y="8570"/>
                </a:cubicBezTo>
                <a:lnTo>
                  <a:pt x="5199" y="5136"/>
                </a:lnTo>
                <a:cubicBezTo>
                  <a:pt x="5199" y="4726"/>
                  <a:pt x="5514" y="4474"/>
                  <a:pt x="5860" y="4474"/>
                </a:cubicBezTo>
                <a:close/>
                <a:moveTo>
                  <a:pt x="5829" y="1"/>
                </a:moveTo>
                <a:cubicBezTo>
                  <a:pt x="2615" y="1"/>
                  <a:pt x="0" y="2647"/>
                  <a:pt x="0" y="5829"/>
                </a:cubicBezTo>
                <a:cubicBezTo>
                  <a:pt x="0" y="9043"/>
                  <a:pt x="2615" y="11657"/>
                  <a:pt x="5829" y="11657"/>
                </a:cubicBezTo>
                <a:cubicBezTo>
                  <a:pt x="9011" y="11657"/>
                  <a:pt x="11657" y="9043"/>
                  <a:pt x="11657" y="5829"/>
                </a:cubicBezTo>
                <a:cubicBezTo>
                  <a:pt x="11689" y="2647"/>
                  <a:pt x="9042" y="1"/>
                  <a:pt x="5829" y="1"/>
                </a:cubicBezTo>
                <a:close/>
              </a:path>
            </a:pathLst>
          </a:custGeom>
          <a:solidFill>
            <a:srgbClr val="FF7D01"/>
          </a:solidFill>
          <a:ln>
            <a:noFill/>
          </a:ln>
        </p:spPr>
        <p:txBody>
          <a:bodyPr spcFirstLastPara="1" wrap="square" lIns="121900" tIns="121900" rIns="121900" bIns="121900" anchor="ctr" anchorCtr="0">
            <a:noAutofit/>
          </a:bodyPr>
          <a:lstStyle/>
          <a:p>
            <a:endParaRPr sz="2400" dirty="0"/>
          </a:p>
        </p:txBody>
      </p:sp>
      <p:pic>
        <p:nvPicPr>
          <p:cNvPr id="2" name="Picture 1" descr="A logo of books and a sun&#10;&#10;Description automatically generated with medium confidence">
            <a:extLst>
              <a:ext uri="{FF2B5EF4-FFF2-40B4-BE49-F238E27FC236}">
                <a16:creationId xmlns:a16="http://schemas.microsoft.com/office/drawing/2014/main" id="{D54C6275-2221-7721-5A69-F5ACB72ED69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3" name="Picture 2" descr="A logo with mountains and sun&#10;&#10;Description automatically generated">
            <a:extLst>
              <a:ext uri="{FF2B5EF4-FFF2-40B4-BE49-F238E27FC236}">
                <a16:creationId xmlns:a16="http://schemas.microsoft.com/office/drawing/2014/main" id="{BEC7CD99-595B-C929-FC0C-4B68FCBF7D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6" name="TextBox 5">
            <a:extLst>
              <a:ext uri="{FF2B5EF4-FFF2-40B4-BE49-F238E27FC236}">
                <a16:creationId xmlns:a16="http://schemas.microsoft.com/office/drawing/2014/main" id="{CB8D3932-FCA8-1F2C-50BB-3129A9C00ABC}"/>
              </a:ext>
            </a:extLst>
          </p:cNvPr>
          <p:cNvSpPr txBox="1"/>
          <p:nvPr/>
        </p:nvSpPr>
        <p:spPr>
          <a:xfrm>
            <a:off x="5329178" y="2429327"/>
            <a:ext cx="3696836" cy="1544012"/>
          </a:xfrm>
          <a:prstGeom prst="rect">
            <a:avLst/>
          </a:prstGeom>
          <a:noFill/>
        </p:spPr>
        <p:txBody>
          <a:bodyPr wrap="square">
            <a:spAutoFit/>
          </a:bodyPr>
          <a:lstStyle/>
          <a:p>
            <a:pPr>
              <a:lnSpc>
                <a:spcPts val="2250"/>
              </a:lnSpc>
              <a:spcBef>
                <a:spcPts val="0"/>
              </a:spcBef>
              <a:spcAft>
                <a:spcPts val="0"/>
              </a:spcAft>
            </a:pPr>
            <a:r>
              <a:rPr lang="en-US" sz="5400" kern="0" dirty="0">
                <a:solidFill>
                  <a:schemeClr val="bg1"/>
                </a:solidFill>
                <a:latin typeface="Trebuchet MS" panose="020B0603020202020204" pitchFamily="34" charset="0"/>
              </a:rPr>
              <a:t>03</a:t>
            </a:r>
          </a:p>
          <a:p>
            <a:pPr>
              <a:lnSpc>
                <a:spcPts val="2250"/>
              </a:lnSpc>
              <a:spcBef>
                <a:spcPts val="0"/>
              </a:spcBef>
              <a:spcAft>
                <a:spcPts val="0"/>
              </a:spcAft>
            </a:pPr>
            <a:r>
              <a:rPr lang="en-US" i="1" kern="0" dirty="0">
                <a:solidFill>
                  <a:schemeClr val="bg1"/>
                </a:solidFill>
                <a:latin typeface="Trebuchet MS" panose="020B0603020202020204" pitchFamily="34" charset="0"/>
              </a:rPr>
              <a:t>……………………………………</a:t>
            </a:r>
          </a:p>
          <a:p>
            <a:pPr>
              <a:lnSpc>
                <a:spcPct val="100000"/>
              </a:lnSpc>
              <a:spcBef>
                <a:spcPts val="0"/>
              </a:spcBef>
            </a:pPr>
            <a:r>
              <a:rPr lang="en-US" sz="2800" i="1" kern="0" dirty="0">
                <a:solidFill>
                  <a:schemeClr val="bg1"/>
                </a:solidFill>
                <a:latin typeface="Trebuchet MS" panose="020B0603020202020204" pitchFamily="34" charset="0"/>
              </a:rPr>
              <a:t>Scenarios: Navigating Through JVP Issues</a:t>
            </a:r>
          </a:p>
        </p:txBody>
      </p:sp>
    </p:spTree>
    <p:extLst>
      <p:ext uri="{BB962C8B-B14F-4D97-AF65-F5344CB8AC3E}">
        <p14:creationId xmlns:p14="http://schemas.microsoft.com/office/powerpoint/2010/main" val="3320623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34">
            <a:extLst>
              <a:ext uri="{FF2B5EF4-FFF2-40B4-BE49-F238E27FC236}">
                <a16:creationId xmlns:a16="http://schemas.microsoft.com/office/drawing/2014/main" id="{78871616-0870-28D8-DB1C-362E3A4B7EC5}"/>
              </a:ext>
            </a:extLst>
          </p:cNvPr>
          <p:cNvCxnSpPr>
            <a:cxnSpLocks/>
          </p:cNvCxnSpPr>
          <p:nvPr/>
        </p:nvCxnSpPr>
        <p:spPr bwMode="auto">
          <a:xfrm>
            <a:off x="7481" y="563426"/>
            <a:ext cx="2791183" cy="0"/>
          </a:xfrm>
          <a:prstGeom prst="line">
            <a:avLst/>
          </a:prstGeom>
          <a:solidFill>
            <a:srgbClr val="E5E5CC"/>
          </a:solidFill>
          <a:ln w="25400" cap="flat" cmpd="sng" algn="ctr">
            <a:solidFill>
              <a:srgbClr val="000066"/>
            </a:solidFill>
            <a:prstDash val="solid"/>
            <a:round/>
            <a:headEnd type="none" w="med" len="med"/>
            <a:tailEnd type="none" w="med" len="med"/>
          </a:ln>
          <a:effectLst/>
        </p:spPr>
      </p:cxnSp>
      <p:sp>
        <p:nvSpPr>
          <p:cNvPr id="37" name="Rectangle: Rounded Corners 36">
            <a:extLst>
              <a:ext uri="{FF2B5EF4-FFF2-40B4-BE49-F238E27FC236}">
                <a16:creationId xmlns:a16="http://schemas.microsoft.com/office/drawing/2014/main" id="{B9C57868-F604-62FA-ADED-61D601D8E209}"/>
              </a:ext>
            </a:extLst>
          </p:cNvPr>
          <p:cNvSpPr/>
          <p:nvPr/>
        </p:nvSpPr>
        <p:spPr bwMode="auto">
          <a:xfrm>
            <a:off x="2107653" y="259645"/>
            <a:ext cx="6592294" cy="513948"/>
          </a:xfrm>
          <a:prstGeom prst="roundRect">
            <a:avLst/>
          </a:prstGeom>
          <a:solidFill>
            <a:srgbClr val="F2F2F2"/>
          </a:solidFill>
          <a:ln w="88900" cap="flat" cmpd="sng" algn="ctr">
            <a:solidFill>
              <a:srgbClr val="F2F2F2"/>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pic>
        <p:nvPicPr>
          <p:cNvPr id="5" name="Graphic 4" descr="Badge with solid fill">
            <a:extLst>
              <a:ext uri="{FF2B5EF4-FFF2-40B4-BE49-F238E27FC236}">
                <a16:creationId xmlns:a16="http://schemas.microsoft.com/office/drawing/2014/main" id="{058DC670-5827-56C9-38D8-BB7E8632A4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14308" y="1996424"/>
            <a:ext cx="457200" cy="457200"/>
          </a:xfrm>
          <a:prstGeom prst="rect">
            <a:avLst/>
          </a:prstGeom>
        </p:spPr>
      </p:pic>
      <p:pic>
        <p:nvPicPr>
          <p:cNvPr id="8" name="Graphic 7" descr="Badge 1 with solid fill">
            <a:extLst>
              <a:ext uri="{FF2B5EF4-FFF2-40B4-BE49-F238E27FC236}">
                <a16:creationId xmlns:a16="http://schemas.microsoft.com/office/drawing/2014/main" id="{1F47AA0A-7CC4-683A-60C9-D80A807F101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314308" y="1482919"/>
            <a:ext cx="457200" cy="457200"/>
          </a:xfrm>
          <a:prstGeom prst="rect">
            <a:avLst/>
          </a:prstGeom>
        </p:spPr>
      </p:pic>
      <p:pic>
        <p:nvPicPr>
          <p:cNvPr id="11" name="Graphic 10" descr="Badge 3 with solid fill">
            <a:extLst>
              <a:ext uri="{FF2B5EF4-FFF2-40B4-BE49-F238E27FC236}">
                <a16:creationId xmlns:a16="http://schemas.microsoft.com/office/drawing/2014/main" id="{23217C21-E8FB-5075-09F2-AE9C2EB02A4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14308" y="2500283"/>
            <a:ext cx="457200" cy="457200"/>
          </a:xfrm>
          <a:prstGeom prst="rect">
            <a:avLst/>
          </a:prstGeom>
        </p:spPr>
      </p:pic>
      <p:sp>
        <p:nvSpPr>
          <p:cNvPr id="13" name="Title 7">
            <a:extLst>
              <a:ext uri="{FF2B5EF4-FFF2-40B4-BE49-F238E27FC236}">
                <a16:creationId xmlns:a16="http://schemas.microsoft.com/office/drawing/2014/main" id="{F7512A08-1E17-69B7-6AAA-4A668FE8ADBA}"/>
              </a:ext>
            </a:extLst>
          </p:cNvPr>
          <p:cNvSpPr txBox="1">
            <a:spLocks/>
          </p:cNvSpPr>
          <p:nvPr/>
        </p:nvSpPr>
        <p:spPr>
          <a:xfrm>
            <a:off x="1986279" y="1563047"/>
            <a:ext cx="4188969" cy="300082"/>
          </a:xfrm>
          <a:prstGeom prst="rect">
            <a:avLst/>
          </a:prstGeom>
        </p:spPr>
        <p:txBody>
          <a:bodyPr vert="horz" wrap="square" lIns="68580" tIns="34290" rIns="68580" bIns="34290" rtlCol="0" anchor="ctr">
            <a:spAutoFit/>
          </a:bodyPr>
          <a:lstStyle>
            <a:defPPr>
              <a:defRPr lang="en-CA"/>
            </a:defPPr>
            <a:lvl1pPr marL="0" indent="0" algn="l" defTabSz="914400" rtl="0" eaLnBrk="1" fontAlgn="base" latinLnBrk="0" hangingPunct="1">
              <a:lnSpc>
                <a:spcPct val="90000"/>
              </a:lnSpc>
              <a:spcBef>
                <a:spcPct val="0"/>
              </a:spcBef>
              <a:spcAft>
                <a:spcPct val="37000"/>
              </a:spcAft>
              <a:buFont typeface="Arial" panose="020B0604020202020204" pitchFamily="34" charset="0"/>
              <a:buNone/>
              <a:defRPr sz="2400" kern="1200">
                <a:solidFill>
                  <a:schemeClr val="tx1"/>
                </a:solidFill>
                <a:latin typeface="Verdana" pitchFamily="34" charset="0"/>
                <a:ea typeface="+mn-ea"/>
                <a:cs typeface="+mn-cs"/>
              </a:defRPr>
            </a:lvl1pPr>
            <a:lvl2pPr marL="609585" indent="0" algn="l" defTabSz="914400" rtl="0" eaLnBrk="1" fontAlgn="base" latinLnBrk="0" hangingPunct="1">
              <a:lnSpc>
                <a:spcPct val="90000"/>
              </a:lnSpc>
              <a:spcBef>
                <a:spcPct val="0"/>
              </a:spcBef>
              <a:spcAft>
                <a:spcPct val="37000"/>
              </a:spcAft>
              <a:buFont typeface="Arial" panose="020B0604020202020204" pitchFamily="34" charset="0"/>
              <a:buNone/>
              <a:defRPr sz="2000" kern="1200">
                <a:solidFill>
                  <a:schemeClr val="tx1"/>
                </a:solidFill>
                <a:latin typeface="Verdana" pitchFamily="34" charset="0"/>
                <a:ea typeface="+mn-ea"/>
                <a:cs typeface="+mn-cs"/>
              </a:defRPr>
            </a:lvl2pPr>
            <a:lvl3pPr marL="1219170" indent="0" algn="l" defTabSz="914400" rtl="0" eaLnBrk="1" fontAlgn="base" latinLnBrk="0" hangingPunct="1">
              <a:lnSpc>
                <a:spcPct val="90000"/>
              </a:lnSpc>
              <a:spcBef>
                <a:spcPct val="0"/>
              </a:spcBef>
              <a:spcAft>
                <a:spcPct val="37000"/>
              </a:spcAft>
              <a:buFont typeface="Arial" panose="020B0604020202020204" pitchFamily="34" charset="0"/>
              <a:buNone/>
              <a:defRPr sz="1800" kern="1200">
                <a:solidFill>
                  <a:schemeClr val="tx1"/>
                </a:solidFill>
                <a:latin typeface="Verdana" pitchFamily="34" charset="0"/>
                <a:ea typeface="+mn-ea"/>
                <a:cs typeface="+mn-cs"/>
              </a:defRPr>
            </a:lvl3pPr>
            <a:lvl4pPr marL="1828754" indent="0" algn="l" defTabSz="914400" rtl="0" eaLnBrk="1" fontAlgn="base" latinLnBrk="0" hangingPunct="1">
              <a:lnSpc>
                <a:spcPct val="90000"/>
              </a:lnSpc>
              <a:spcBef>
                <a:spcPct val="0"/>
              </a:spcBef>
              <a:spcAft>
                <a:spcPct val="37000"/>
              </a:spcAft>
              <a:buFont typeface="Arial" panose="020B0604020202020204" pitchFamily="34" charset="0"/>
              <a:buNone/>
              <a:defRPr sz="1600" kern="1200">
                <a:solidFill>
                  <a:schemeClr val="tx1"/>
                </a:solidFill>
                <a:latin typeface="Verdana" pitchFamily="34" charset="0"/>
                <a:ea typeface="+mn-ea"/>
                <a:cs typeface="+mn-cs"/>
              </a:defRPr>
            </a:lvl4pPr>
            <a:lvl5pPr marL="2438339" indent="0" algn="l" defTabSz="914400" rtl="0" eaLnBrk="1" fontAlgn="base" latinLnBrk="0" hangingPunct="1">
              <a:lnSpc>
                <a:spcPct val="90000"/>
              </a:lnSpc>
              <a:spcBef>
                <a:spcPct val="0"/>
              </a:spcBef>
              <a:spcAft>
                <a:spcPct val="37000"/>
              </a:spcAft>
              <a:buFont typeface="Arial" panose="020B0604020202020204" pitchFamily="34" charset="0"/>
              <a:buNone/>
              <a:defRPr sz="1600" kern="1200">
                <a:solidFill>
                  <a:schemeClr val="tx1"/>
                </a:solidFill>
                <a:latin typeface="Verdana" pitchFamily="34" charset="0"/>
                <a:ea typeface="+mn-ea"/>
                <a:cs typeface="+mn-cs"/>
              </a:defRPr>
            </a:lvl5pPr>
            <a:lvl6pPr marL="3047924"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6pPr>
            <a:lvl7pPr marL="3657509"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7pPr>
            <a:lvl8pPr marL="4267093"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8pPr>
            <a:lvl9pPr marL="4876678" indent="0" algn="l" defTabSz="1219170" rtl="0" eaLnBrk="1" latinLnBrk="0" hangingPunct="1">
              <a:lnSpc>
                <a:spcPct val="90000"/>
              </a:lnSpc>
              <a:spcBef>
                <a:spcPts val="500"/>
              </a:spcBef>
              <a:buFont typeface="Arial" panose="020B0604020202020204" pitchFamily="34" charset="0"/>
              <a:buNone/>
              <a:defRPr sz="1600" kern="1200">
                <a:solidFill>
                  <a:schemeClr val="tx1"/>
                </a:solidFill>
                <a:latin typeface="Verdana" pitchFamily="34" charset="0"/>
                <a:ea typeface="+mn-ea"/>
                <a:cs typeface="+mn-cs"/>
              </a:defRPr>
            </a:lvl9pPr>
          </a:lstStyle>
          <a:p>
            <a:pPr defTabSz="685766">
              <a:lnSpc>
                <a:spcPct val="100000"/>
              </a:lnSpc>
              <a:spcAft>
                <a:spcPts val="0"/>
              </a:spcAft>
              <a:defRPr/>
            </a:pPr>
            <a:r>
              <a:rPr lang="en-US" sz="1500" b="1" kern="0" dirty="0">
                <a:solidFill>
                  <a:srgbClr val="2F5496"/>
                </a:solidFill>
                <a:latin typeface="Trebuchet MS"/>
                <a:cs typeface="Segoe UI Semibold" panose="020B0702040204020203" pitchFamily="34" charset="0"/>
              </a:rPr>
              <a:t>Joint Verification Process Presentation</a:t>
            </a:r>
          </a:p>
        </p:txBody>
      </p:sp>
      <p:sp>
        <p:nvSpPr>
          <p:cNvPr id="14" name="Title 7">
            <a:extLst>
              <a:ext uri="{FF2B5EF4-FFF2-40B4-BE49-F238E27FC236}">
                <a16:creationId xmlns:a16="http://schemas.microsoft.com/office/drawing/2014/main" id="{B8D3A951-CAE8-5F81-C5C6-DF0ADD111519}"/>
              </a:ext>
            </a:extLst>
          </p:cNvPr>
          <p:cNvSpPr txBox="1">
            <a:spLocks/>
          </p:cNvSpPr>
          <p:nvPr/>
        </p:nvSpPr>
        <p:spPr>
          <a:xfrm>
            <a:off x="1959182" y="2069354"/>
            <a:ext cx="4216066" cy="323165"/>
          </a:xfrm>
          <a:prstGeom prst="rect">
            <a:avLst/>
          </a:prstGeom>
        </p:spPr>
        <p:txBody>
          <a:bodyPr wrap="square"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33" eaLnBrk="0" hangingPunct="0">
              <a:lnSpc>
                <a:spcPct val="100000"/>
              </a:lnSpc>
              <a:spcAft>
                <a:spcPts val="0"/>
              </a:spcAft>
              <a:defRPr/>
            </a:pPr>
            <a:r>
              <a:rPr lang="en-US" sz="1500" b="1" kern="0" dirty="0">
                <a:solidFill>
                  <a:srgbClr val="2F5496"/>
                </a:solidFill>
                <a:latin typeface="Trebuchet MS"/>
                <a:ea typeface="Tahoma" panose="020B0604030504040204" pitchFamily="34" charset="0"/>
                <a:cs typeface="Segoe UI Semibold" panose="020B0702040204020203" pitchFamily="34" charset="0"/>
              </a:rPr>
              <a:t>2024-2025 Nominal Roll Instructions</a:t>
            </a:r>
          </a:p>
        </p:txBody>
      </p:sp>
      <p:sp>
        <p:nvSpPr>
          <p:cNvPr id="15" name="Title 7">
            <a:extLst>
              <a:ext uri="{FF2B5EF4-FFF2-40B4-BE49-F238E27FC236}">
                <a16:creationId xmlns:a16="http://schemas.microsoft.com/office/drawing/2014/main" id="{A35A8EE0-2F63-39F1-BAF3-95203CBE6E74}"/>
              </a:ext>
            </a:extLst>
          </p:cNvPr>
          <p:cNvSpPr txBox="1">
            <a:spLocks/>
          </p:cNvSpPr>
          <p:nvPr/>
        </p:nvSpPr>
        <p:spPr>
          <a:xfrm>
            <a:off x="1986279" y="2571750"/>
            <a:ext cx="3201100" cy="323165"/>
          </a:xfrm>
          <a:prstGeom prst="rect">
            <a:avLst/>
          </a:prstGeom>
        </p:spPr>
        <p:txBody>
          <a:bodyPr wrap="square"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33" eaLnBrk="0" hangingPunct="0">
              <a:lnSpc>
                <a:spcPct val="100000"/>
              </a:lnSpc>
              <a:spcAft>
                <a:spcPts val="0"/>
              </a:spcAft>
              <a:defRPr/>
            </a:pPr>
            <a:r>
              <a:rPr lang="en-US" sz="1500" b="1" kern="0" dirty="0">
                <a:solidFill>
                  <a:srgbClr val="2F5496"/>
                </a:solidFill>
                <a:latin typeface="Trebuchet MS"/>
                <a:ea typeface="Tahoma" panose="020B0604030504040204" pitchFamily="34" charset="0"/>
                <a:cs typeface="Segoe UI Semibold" panose="020B0702040204020203" pitchFamily="34" charset="0"/>
              </a:rPr>
              <a:t>Teams Guide</a:t>
            </a:r>
          </a:p>
        </p:txBody>
      </p:sp>
      <p:sp>
        <p:nvSpPr>
          <p:cNvPr id="34" name="TextBox 33">
            <a:extLst>
              <a:ext uri="{FF2B5EF4-FFF2-40B4-BE49-F238E27FC236}">
                <a16:creationId xmlns:a16="http://schemas.microsoft.com/office/drawing/2014/main" id="{CDC36985-A455-F056-0B32-DBFB233E22CE}"/>
              </a:ext>
            </a:extLst>
          </p:cNvPr>
          <p:cNvSpPr txBox="1"/>
          <p:nvPr/>
        </p:nvSpPr>
        <p:spPr>
          <a:xfrm>
            <a:off x="2157631" y="259548"/>
            <a:ext cx="6671673" cy="536557"/>
          </a:xfrm>
          <a:prstGeom prst="rect">
            <a:avLst/>
          </a:prstGeom>
          <a:noFill/>
        </p:spPr>
        <p:txBody>
          <a:bodyPr wrap="square" lIns="91440" tIns="45720" rIns="91440" bIns="45720" rtlCol="0" anchor="t">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nSpc>
                <a:spcPts val="3700"/>
              </a:lnSpc>
              <a:spcAft>
                <a:spcPts val="500"/>
              </a:spcAft>
            </a:pPr>
            <a:r>
              <a:rPr lang="en-US" sz="3000" b="1" dirty="0">
                <a:solidFill>
                  <a:srgbClr val="2F5496"/>
                </a:solidFill>
                <a:latin typeface="Trebuchet MS"/>
                <a:ea typeface="Verdana"/>
                <a:cs typeface="Tahoma"/>
              </a:rPr>
              <a:t>2025 LEARNING SERIES - TOOLKIT</a:t>
            </a:r>
          </a:p>
        </p:txBody>
      </p:sp>
      <p:sp>
        <p:nvSpPr>
          <p:cNvPr id="21" name="Title 7">
            <a:extLst>
              <a:ext uri="{FF2B5EF4-FFF2-40B4-BE49-F238E27FC236}">
                <a16:creationId xmlns:a16="http://schemas.microsoft.com/office/drawing/2014/main" id="{31AECABD-0371-95E5-7958-93A2971F03C3}"/>
              </a:ext>
            </a:extLst>
          </p:cNvPr>
          <p:cNvSpPr txBox="1">
            <a:spLocks/>
          </p:cNvSpPr>
          <p:nvPr/>
        </p:nvSpPr>
        <p:spPr>
          <a:xfrm>
            <a:off x="1986279" y="3056208"/>
            <a:ext cx="3975609" cy="323165"/>
          </a:xfrm>
          <a:prstGeom prst="rect">
            <a:avLst/>
          </a:prstGeom>
        </p:spPr>
        <p:txBody>
          <a:bodyPr wrap="square" anchor="ctr">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33" eaLnBrk="0" hangingPunct="0">
              <a:lnSpc>
                <a:spcPct val="100000"/>
              </a:lnSpc>
              <a:spcAft>
                <a:spcPts val="0"/>
              </a:spcAft>
              <a:defRPr/>
            </a:pPr>
            <a:r>
              <a:rPr lang="en-US" sz="1500" b="1" kern="0" dirty="0">
                <a:solidFill>
                  <a:srgbClr val="2F5496"/>
                </a:solidFill>
                <a:latin typeface="Trebuchet MS"/>
                <a:ea typeface="Tahoma" panose="020B0604030504040204" pitchFamily="34" charset="0"/>
                <a:cs typeface="Segoe UI Semibold" panose="020B0702040204020203" pitchFamily="34" charset="0"/>
              </a:rPr>
              <a:t>List of Commonly Used Acronyms</a:t>
            </a:r>
          </a:p>
        </p:txBody>
      </p:sp>
      <p:pic>
        <p:nvPicPr>
          <p:cNvPr id="26" name="Graphic 25" descr="Badge 4 with solid fill">
            <a:extLst>
              <a:ext uri="{FF2B5EF4-FFF2-40B4-BE49-F238E27FC236}">
                <a16:creationId xmlns:a16="http://schemas.microsoft.com/office/drawing/2014/main" id="{9E129C88-35BB-790A-B6B3-0DE9928D72C5}"/>
              </a:ext>
            </a:extLst>
          </p:cNvPr>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314308" y="3016387"/>
            <a:ext cx="457200" cy="457200"/>
          </a:xfrm>
          <a:prstGeom prst="rect">
            <a:avLst/>
          </a:prstGeom>
        </p:spPr>
      </p:pic>
      <p:sp>
        <p:nvSpPr>
          <p:cNvPr id="31" name="TextBox 30">
            <a:extLst>
              <a:ext uri="{FF2B5EF4-FFF2-40B4-BE49-F238E27FC236}">
                <a16:creationId xmlns:a16="http://schemas.microsoft.com/office/drawing/2014/main" id="{F1E09006-FDDB-FCD7-D1E5-2222B32B20CD}"/>
              </a:ext>
            </a:extLst>
          </p:cNvPr>
          <p:cNvSpPr txBox="1"/>
          <p:nvPr/>
        </p:nvSpPr>
        <p:spPr>
          <a:xfrm>
            <a:off x="2342441" y="3938736"/>
            <a:ext cx="4459117" cy="480131"/>
          </a:xfrm>
          <a:prstGeom prst="rect">
            <a:avLst/>
          </a:prstGeom>
          <a:noFill/>
        </p:spPr>
        <p:txBody>
          <a:bodyPr wrap="square">
            <a:spAutoFit/>
          </a:bodyPr>
          <a:lstStyle/>
          <a:p>
            <a:pPr marL="0" indent="0">
              <a:buFont typeface="Arial" panose="020B0604020202020204" pitchFamily="34" charset="0"/>
              <a:buNone/>
            </a:pPr>
            <a:r>
              <a:rPr lang="en-US" sz="1400" b="0" baseline="0" dirty="0">
                <a:latin typeface="+mj-lt"/>
              </a:rPr>
              <a:t>If you did not receive these materials, please email </a:t>
            </a:r>
            <a:br>
              <a:rPr lang="en-US" sz="1400" b="0" baseline="0" dirty="0">
                <a:latin typeface="+mj-lt"/>
              </a:rPr>
            </a:br>
            <a:r>
              <a:rPr lang="en-US" sz="1400" b="0" baseline="0" dirty="0">
                <a:latin typeface="+mj-lt"/>
              </a:rPr>
              <a:t>ISC BC Education at: </a:t>
            </a:r>
            <a:r>
              <a:rPr lang="en-US" sz="1400" b="0" baseline="0" dirty="0">
                <a:latin typeface="+mj-lt"/>
                <a:hlinkClick r:id="rId11"/>
              </a:rPr>
              <a:t>BCEducation@sac-isc.gc.ca</a:t>
            </a:r>
            <a:endParaRPr lang="en-US" sz="1400" b="0" baseline="0" dirty="0">
              <a:latin typeface="+mj-lt"/>
            </a:endParaRPr>
          </a:p>
        </p:txBody>
      </p:sp>
      <p:sp>
        <p:nvSpPr>
          <p:cNvPr id="3" name="Slide Number Placeholder 2">
            <a:extLst>
              <a:ext uri="{FF2B5EF4-FFF2-40B4-BE49-F238E27FC236}">
                <a16:creationId xmlns:a16="http://schemas.microsoft.com/office/drawing/2014/main" id="{14DD6807-6050-533F-A58C-56566AF91BBE}"/>
              </a:ext>
            </a:extLst>
          </p:cNvPr>
          <p:cNvSpPr>
            <a:spLocks noGrp="1"/>
          </p:cNvSpPr>
          <p:nvPr>
            <p:ph type="sldNum" sz="quarter" idx="4"/>
          </p:nvPr>
        </p:nvSpPr>
        <p:spPr/>
        <p:txBody>
          <a:bodyPr/>
          <a:lstStyle/>
          <a:p>
            <a:pPr>
              <a:defRPr/>
            </a:pPr>
            <a:fld id="{E00B6E52-F07A-44C8-B7AE-D6EEC3D50429}" type="slidenum">
              <a:rPr lang="en-CA" smtClean="0"/>
              <a:pPr>
                <a:defRPr/>
              </a:pPr>
              <a:t>3</a:t>
            </a:fld>
            <a:endParaRPr lang="en-CA" dirty="0"/>
          </a:p>
        </p:txBody>
      </p:sp>
    </p:spTree>
    <p:extLst>
      <p:ext uri="{BB962C8B-B14F-4D97-AF65-F5344CB8AC3E}">
        <p14:creationId xmlns:p14="http://schemas.microsoft.com/office/powerpoint/2010/main" val="4078093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740321" y="0"/>
            <a:ext cx="5423815" cy="5143500"/>
          </a:xfrm>
          <a:prstGeom prst="rect">
            <a:avLst/>
          </a:prstGeom>
          <a:solidFill>
            <a:schemeClr val="tx2">
              <a:lumMod val="40000"/>
              <a:lumOff val="6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 name="Slide Number Placeholder 1"/>
          <p:cNvSpPr>
            <a:spLocks noGrp="1"/>
          </p:cNvSpPr>
          <p:nvPr>
            <p:ph type="sldNum" sz="quarter" idx="4"/>
          </p:nvPr>
        </p:nvSpPr>
        <p:spPr/>
        <p:txBody>
          <a:bodyPr/>
          <a:lstStyle/>
          <a:p>
            <a:pPr>
              <a:defRPr/>
            </a:pPr>
            <a:fld id="{E00B6E52-F07A-44C8-B7AE-D6EEC3D50429}" type="slidenum">
              <a:rPr lang="en-CA" b="1" smtClean="0">
                <a:solidFill>
                  <a:srgbClr val="808183"/>
                </a:solidFill>
                <a:latin typeface="Trebuchet MS" panose="020B0603020202020204" pitchFamily="34" charset="0"/>
              </a:rPr>
              <a:pPr>
                <a:defRPr/>
              </a:pPr>
              <a:t>30</a:t>
            </a:fld>
            <a:endParaRPr lang="en-CA" b="1" dirty="0">
              <a:solidFill>
                <a:srgbClr val="808183"/>
              </a:solidFill>
              <a:latin typeface="Trebuchet MS" panose="020B0603020202020204" pitchFamily="34" charset="0"/>
            </a:endParaRPr>
          </a:p>
        </p:txBody>
      </p:sp>
      <p:sp>
        <p:nvSpPr>
          <p:cNvPr id="12" name="Title 7"/>
          <p:cNvSpPr txBox="1">
            <a:spLocks/>
          </p:cNvSpPr>
          <p:nvPr/>
        </p:nvSpPr>
        <p:spPr>
          <a:xfrm>
            <a:off x="264420" y="361100"/>
            <a:ext cx="4840980" cy="324275"/>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endParaRPr lang="en-US" sz="3000" kern="0" dirty="0">
              <a:solidFill>
                <a:srgbClr val="2F5496"/>
              </a:solidFill>
              <a:latin typeface="Trebuchet MS" panose="020B0603020202020204" pitchFamily="34" charset="0"/>
            </a:endParaRPr>
          </a:p>
        </p:txBody>
      </p:sp>
      <p:sp>
        <p:nvSpPr>
          <p:cNvPr id="8" name="TextBox 7"/>
          <p:cNvSpPr txBox="1"/>
          <p:nvPr/>
        </p:nvSpPr>
        <p:spPr>
          <a:xfrm>
            <a:off x="194734" y="172718"/>
            <a:ext cx="1316386" cy="341632"/>
          </a:xfrm>
          <a:prstGeom prst="rect">
            <a:avLst/>
          </a:prstGeom>
          <a:noFill/>
        </p:spPr>
        <p:txBody>
          <a:bodyPr wrap="none" rtlCol="0">
            <a:spAutoFit/>
          </a:bodyPr>
          <a:lstStyle/>
          <a:p>
            <a:r>
              <a:rPr lang="en-US" b="1" dirty="0">
                <a:solidFill>
                  <a:schemeClr val="tx2">
                    <a:lumMod val="50000"/>
                  </a:schemeClr>
                </a:solidFill>
                <a:latin typeface="+mj-lt"/>
                <a:cs typeface="Segoe UI Semilight" panose="020B0402040204020203" pitchFamily="34" charset="0"/>
              </a:rPr>
              <a:t>Scenario 1</a:t>
            </a:r>
          </a:p>
        </p:txBody>
      </p:sp>
      <p:sp>
        <p:nvSpPr>
          <p:cNvPr id="10" name="Rectangular Callout 9"/>
          <p:cNvSpPr/>
          <p:nvPr/>
        </p:nvSpPr>
        <p:spPr>
          <a:xfrm>
            <a:off x="4090028" y="481342"/>
            <a:ext cx="4724400" cy="784830"/>
          </a:xfrm>
          <a:prstGeom prst="wedgeRectCallout">
            <a:avLst/>
          </a:prstGeom>
        </p:spPr>
        <p:txBody>
          <a:bodyPr wrap="square">
            <a:spAutoFit/>
          </a:bodyPr>
          <a:lstStyle/>
          <a:p>
            <a:r>
              <a:rPr lang="en-US" sz="2500" b="1" kern="0" dirty="0">
                <a:solidFill>
                  <a:srgbClr val="2F5496"/>
                </a:solidFill>
                <a:latin typeface="Trebuchet MS" panose="020B0603020202020204" pitchFamily="34" charset="0"/>
              </a:rPr>
              <a:t>HOW IS THE STUDENT CLAIMED?</a:t>
            </a:r>
          </a:p>
        </p:txBody>
      </p:sp>
      <p:sp>
        <p:nvSpPr>
          <p:cNvPr id="11" name="Rectangle 10"/>
          <p:cNvSpPr/>
          <p:nvPr/>
        </p:nvSpPr>
        <p:spPr>
          <a:xfrm>
            <a:off x="4102383" y="1332622"/>
            <a:ext cx="4572000" cy="369332"/>
          </a:xfrm>
          <a:prstGeom prst="rect">
            <a:avLst/>
          </a:prstGeom>
        </p:spPr>
        <p:txBody>
          <a:bodyPr>
            <a:spAutoFit/>
          </a:bodyPr>
          <a:lstStyle/>
          <a:p>
            <a:pPr>
              <a:lnSpc>
                <a:spcPct val="100000"/>
              </a:lnSpc>
            </a:pPr>
            <a:r>
              <a:rPr lang="en-US" dirty="0">
                <a:solidFill>
                  <a:schemeClr val="tx2">
                    <a:lumMod val="50000"/>
                  </a:schemeClr>
                </a:solidFill>
                <a:latin typeface="+mj-lt"/>
                <a:cs typeface="Segoe UI Semilight" panose="020B0402040204020203" pitchFamily="34" charset="0"/>
              </a:rPr>
              <a:t>Would it be….</a:t>
            </a:r>
          </a:p>
        </p:txBody>
      </p:sp>
      <p:sp>
        <p:nvSpPr>
          <p:cNvPr id="5" name="Rectangle 4"/>
          <p:cNvSpPr/>
          <p:nvPr/>
        </p:nvSpPr>
        <p:spPr>
          <a:xfrm>
            <a:off x="316764" y="2777034"/>
            <a:ext cx="3055374" cy="1802929"/>
          </a:xfrm>
          <a:prstGeom prst="rect">
            <a:avLst/>
          </a:prstGeom>
        </p:spPr>
        <p:txBody>
          <a:bodyPr wrap="square">
            <a:spAutoFit/>
          </a:bodyPr>
          <a:lstStyle/>
          <a:p>
            <a:pPr marL="285750" indent="-285750">
              <a:buFont typeface="Arial" panose="020B0604020202020204" pitchFamily="34" charset="0"/>
              <a:buChar char="•"/>
            </a:pPr>
            <a:r>
              <a:rPr lang="en-CA" sz="1400" dirty="0">
                <a:solidFill>
                  <a:schemeClr val="tx2">
                    <a:lumMod val="60000"/>
                    <a:lumOff val="40000"/>
                  </a:schemeClr>
                </a:solidFill>
                <a:latin typeface="+mj-lt"/>
                <a:cs typeface="Segoe UI Semilight" panose="020B0402040204020203" pitchFamily="34" charset="0"/>
              </a:rPr>
              <a:t>Is ordinarily resident on reserve at </a:t>
            </a:r>
            <a:r>
              <a:rPr lang="en-CA" sz="1400" i="1" dirty="0">
                <a:solidFill>
                  <a:schemeClr val="tx2">
                    <a:lumMod val="60000"/>
                    <a:lumOff val="40000"/>
                  </a:schemeClr>
                </a:solidFill>
                <a:latin typeface="+mj-lt"/>
                <a:cs typeface="Segoe UI Semilight" panose="020B0402040204020203" pitchFamily="34" charset="0"/>
              </a:rPr>
              <a:t>First Nation A</a:t>
            </a:r>
          </a:p>
          <a:p>
            <a:pPr marL="285750" indent="-285750">
              <a:buFont typeface="Arial" panose="020B0604020202020204" pitchFamily="34" charset="0"/>
              <a:buChar char="•"/>
            </a:pPr>
            <a:r>
              <a:rPr lang="en-CA" sz="1400" dirty="0">
                <a:solidFill>
                  <a:schemeClr val="tx2">
                    <a:lumMod val="60000"/>
                    <a:lumOff val="40000"/>
                  </a:schemeClr>
                </a:solidFill>
                <a:latin typeface="+mj-lt"/>
                <a:cs typeface="Segoe UI Semilight" panose="020B0402040204020203" pitchFamily="34" charset="0"/>
              </a:rPr>
              <a:t>Attends public school in Vancouver during the 10 school months</a:t>
            </a:r>
          </a:p>
          <a:p>
            <a:pPr marL="285750" indent="-285750">
              <a:buFont typeface="Arial" panose="020B0604020202020204" pitchFamily="34" charset="0"/>
              <a:buChar char="•"/>
            </a:pPr>
            <a:r>
              <a:rPr lang="en-CA" sz="1400" dirty="0">
                <a:solidFill>
                  <a:schemeClr val="tx2">
                    <a:lumMod val="60000"/>
                    <a:lumOff val="40000"/>
                  </a:schemeClr>
                </a:solidFill>
                <a:latin typeface="+mj-lt"/>
                <a:cs typeface="Segoe UI Semilight" panose="020B0402040204020203" pitchFamily="34" charset="0"/>
              </a:rPr>
              <a:t>Receives student accommodation supports to board in Vancouver</a:t>
            </a:r>
          </a:p>
        </p:txBody>
      </p:sp>
      <p:sp>
        <p:nvSpPr>
          <p:cNvPr id="20" name="Rectangle 19"/>
          <p:cNvSpPr/>
          <p:nvPr/>
        </p:nvSpPr>
        <p:spPr>
          <a:xfrm>
            <a:off x="4127688" y="2634487"/>
            <a:ext cx="4572000" cy="1089529"/>
          </a:xfrm>
          <a:prstGeom prst="rect">
            <a:avLst/>
          </a:prstGeom>
        </p:spPr>
        <p:txBody>
          <a:bodyPr>
            <a:spAutoFit/>
          </a:bodyPr>
          <a:lstStyle/>
          <a:p>
            <a:r>
              <a:rPr lang="en-CA" dirty="0">
                <a:solidFill>
                  <a:schemeClr val="tx2">
                    <a:lumMod val="50000"/>
                  </a:schemeClr>
                </a:solidFill>
                <a:latin typeface="+mj-lt"/>
                <a:cs typeface="Segoe UI Semilight" panose="020B0402040204020203" pitchFamily="34" charset="0"/>
              </a:rPr>
              <a:t>B ) The school district in Vancouver claims the student on the 1701 with Funding Code 20 where the student is attending school</a:t>
            </a:r>
          </a:p>
        </p:txBody>
      </p:sp>
      <p:sp>
        <p:nvSpPr>
          <p:cNvPr id="27" name="Rectangle 26">
            <a:extLst>
              <a:ext uri="{FF2B5EF4-FFF2-40B4-BE49-F238E27FC236}">
                <a16:creationId xmlns:a16="http://schemas.microsoft.com/office/drawing/2014/main" id="{3483A1DE-69E5-8821-C171-71F3E9C24734}"/>
              </a:ext>
            </a:extLst>
          </p:cNvPr>
          <p:cNvSpPr/>
          <p:nvPr/>
        </p:nvSpPr>
        <p:spPr>
          <a:xfrm>
            <a:off x="4129004" y="1799271"/>
            <a:ext cx="4572000" cy="840230"/>
          </a:xfrm>
          <a:prstGeom prst="rect">
            <a:avLst/>
          </a:prstGeom>
          <a:solidFill>
            <a:schemeClr val="tx2">
              <a:lumMod val="40000"/>
              <a:lumOff val="60000"/>
            </a:schemeClr>
          </a:solidFill>
        </p:spPr>
        <p:txBody>
          <a:bodyPr>
            <a:spAutoFit/>
          </a:bodyPr>
          <a:lstStyle/>
          <a:p>
            <a:r>
              <a:rPr lang="en-CA" dirty="0">
                <a:solidFill>
                  <a:schemeClr val="bg2">
                    <a:lumMod val="50000"/>
                  </a:schemeClr>
                </a:solidFill>
                <a:latin typeface="+mj-lt"/>
                <a:cs typeface="Segoe UI Semilight" panose="020B0402040204020203" pitchFamily="34" charset="0"/>
              </a:rPr>
              <a:t>A ) First Nation A claims the student on the Nominal Roll as the student is “ordinarily resident on reserve”</a:t>
            </a:r>
          </a:p>
        </p:txBody>
      </p:sp>
      <p:sp>
        <p:nvSpPr>
          <p:cNvPr id="31" name="Rounded Rectangular Callout 3">
            <a:extLst>
              <a:ext uri="{FF2B5EF4-FFF2-40B4-BE49-F238E27FC236}">
                <a16:creationId xmlns:a16="http://schemas.microsoft.com/office/drawing/2014/main" id="{B5BA05A7-1572-A09D-5494-6158AACB050B}"/>
              </a:ext>
            </a:extLst>
          </p:cNvPr>
          <p:cNvSpPr/>
          <p:nvPr/>
        </p:nvSpPr>
        <p:spPr bwMode="auto">
          <a:xfrm>
            <a:off x="407670" y="553802"/>
            <a:ext cx="2667000" cy="1657775"/>
          </a:xfrm>
          <a:prstGeom prst="wedgeRoundRectCallout">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tabLst>
                <a:tab pos="5715000" algn="l"/>
              </a:tabLst>
            </a:pPr>
            <a:r>
              <a:rPr lang="en-US" sz="3500" dirty="0">
                <a:solidFill>
                  <a:srgbClr val="2F5496"/>
                </a:solidFill>
                <a:latin typeface="Trebuchet MS" panose="020B0603020202020204" pitchFamily="34" charset="0"/>
                <a:ea typeface="Tahoma" panose="020B0604030504040204" pitchFamily="34" charset="0"/>
                <a:cs typeface="Tahoma" panose="020B0604030504040204" pitchFamily="34" charset="0"/>
              </a:rPr>
              <a:t> </a:t>
            </a:r>
          </a:p>
        </p:txBody>
      </p:sp>
      <p:sp>
        <p:nvSpPr>
          <p:cNvPr id="32" name="Rectangle 31">
            <a:extLst>
              <a:ext uri="{FF2B5EF4-FFF2-40B4-BE49-F238E27FC236}">
                <a16:creationId xmlns:a16="http://schemas.microsoft.com/office/drawing/2014/main" id="{73979C29-CEBC-38D8-A435-60C5364E1D34}"/>
              </a:ext>
            </a:extLst>
          </p:cNvPr>
          <p:cNvSpPr/>
          <p:nvPr/>
        </p:nvSpPr>
        <p:spPr>
          <a:xfrm>
            <a:off x="968324" y="747015"/>
            <a:ext cx="1813415" cy="1338828"/>
          </a:xfrm>
          <a:prstGeom prst="rect">
            <a:avLst/>
          </a:prstGeom>
        </p:spPr>
        <p:txBody>
          <a:bodyPr wrap="square">
            <a:spAutoFit/>
          </a:bodyPr>
          <a:lstStyle/>
          <a:p>
            <a:r>
              <a:rPr lang="en-US" sz="3000" dirty="0">
                <a:solidFill>
                  <a:srgbClr val="2F5496"/>
                </a:solidFill>
                <a:latin typeface="Trebuchet MS" panose="020B0603020202020204" pitchFamily="34" charset="0"/>
                <a:ea typeface="Tahoma" panose="020B0604030504040204" pitchFamily="34" charset="0"/>
                <a:cs typeface="Tahoma" panose="020B0604030504040204" pitchFamily="34" charset="0"/>
              </a:rPr>
              <a:t>I have a student who…</a:t>
            </a:r>
            <a:endParaRPr lang="en-US" sz="3000" dirty="0"/>
          </a:p>
        </p:txBody>
      </p:sp>
      <p:sp>
        <p:nvSpPr>
          <p:cNvPr id="34" name="TextBox 33">
            <a:extLst>
              <a:ext uri="{FF2B5EF4-FFF2-40B4-BE49-F238E27FC236}">
                <a16:creationId xmlns:a16="http://schemas.microsoft.com/office/drawing/2014/main" id="{BAF21AEF-8B31-FDF2-B6D9-7953044C9769}"/>
              </a:ext>
            </a:extLst>
          </p:cNvPr>
          <p:cNvSpPr txBox="1"/>
          <p:nvPr/>
        </p:nvSpPr>
        <p:spPr>
          <a:xfrm>
            <a:off x="309450" y="2777034"/>
            <a:ext cx="3055374" cy="2623732"/>
          </a:xfrm>
          <a:prstGeom prst="rect">
            <a:avLst/>
          </a:prstGeom>
          <a:noFill/>
        </p:spPr>
        <p:txBody>
          <a:bodyPr wrap="square">
            <a:spAutoFit/>
          </a:bodyPr>
          <a:lstStyle/>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kumimoji="0" lang="en-CA" sz="1400" b="0" i="0" u="none" strike="noStrike" kern="1200" cap="none" spc="0" normalizeH="0" baseline="0" noProof="0" dirty="0">
                <a:ln>
                  <a:noFill/>
                </a:ln>
                <a:effectLst/>
                <a:uLnTx/>
                <a:uFillTx/>
                <a:latin typeface="+mj-lt"/>
                <a:ea typeface="+mn-ea"/>
                <a:cs typeface="Segoe UI Semilight" panose="020B0402040204020203" pitchFamily="34" charset="0"/>
              </a:rPr>
              <a:t>Is ordinarily resident on reserve at </a:t>
            </a:r>
            <a:r>
              <a:rPr kumimoji="0" lang="en-CA" sz="1400" b="0" i="1" u="none" strike="noStrike" kern="1200" cap="none" spc="0" normalizeH="0" baseline="0" noProof="0" dirty="0">
                <a:ln>
                  <a:noFill/>
                </a:ln>
                <a:effectLst/>
                <a:uLnTx/>
                <a:uFillTx/>
                <a:latin typeface="+mj-lt"/>
                <a:ea typeface="+mn-ea"/>
                <a:cs typeface="Segoe UI Semilight" panose="020B0402040204020203" pitchFamily="34" charset="0"/>
              </a:rPr>
              <a:t>First Nation A</a:t>
            </a: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kumimoji="0" lang="en-CA" sz="1400" b="0" i="0" u="none" strike="noStrike" kern="1200" cap="none" spc="0" normalizeH="0" baseline="0" noProof="0" dirty="0">
                <a:ln>
                  <a:noFill/>
                </a:ln>
                <a:effectLst/>
                <a:uLnTx/>
                <a:uFillTx/>
                <a:latin typeface="+mj-lt"/>
                <a:ea typeface="+mn-ea"/>
                <a:cs typeface="Segoe UI Semilight" panose="020B0402040204020203" pitchFamily="34" charset="0"/>
              </a:rPr>
              <a:t>Attends public school in Vancouver during the 10 school months</a:t>
            </a:r>
          </a:p>
          <a:p>
            <a:pPr marL="285750" lvl="0" indent="-285750">
              <a:buFont typeface="Arial" panose="020B0604020202020204" pitchFamily="34" charset="0"/>
              <a:buChar char="•"/>
              <a:defRPr/>
            </a:pPr>
            <a:r>
              <a:rPr kumimoji="0" lang="en-CA" sz="1400" b="0" i="0" u="none" strike="noStrike" kern="1200" cap="none" spc="0" normalizeH="0" baseline="0" noProof="0" dirty="0">
                <a:ln>
                  <a:noFill/>
                </a:ln>
                <a:effectLst/>
                <a:uLnTx/>
                <a:uFillTx/>
                <a:latin typeface="+mj-lt"/>
                <a:ea typeface="+mn-ea"/>
                <a:cs typeface="Segoe UI Semilight" panose="020B0402040204020203" pitchFamily="34" charset="0"/>
              </a:rPr>
              <a:t>Receives student accommodation supports to board in Vancouver </a:t>
            </a: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endParaRPr kumimoji="0" lang="en-CA" sz="1400" b="0" i="0" u="none" strike="noStrike" kern="1200" cap="none" spc="0" normalizeH="0" baseline="0" noProof="0" dirty="0">
              <a:ln>
                <a:noFill/>
              </a:ln>
              <a:effectLst/>
              <a:uLnTx/>
              <a:uFillTx/>
              <a:latin typeface="Segoe UI Semilight" panose="020B0402040204020203" pitchFamily="34" charset="0"/>
              <a:ea typeface="+mn-ea"/>
              <a:cs typeface="Segoe UI Semilight" panose="020B0402040204020203" pitchFamily="34" charset="0"/>
            </a:endParaRP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endParaRPr lang="en-CA" sz="1400" dirty="0">
              <a:latin typeface="Segoe UI Semilight" panose="020B0402040204020203" pitchFamily="34" charset="0"/>
              <a:cs typeface="Segoe UI Semilight" panose="020B0402040204020203" pitchFamily="34" charset="0"/>
            </a:endParaRPr>
          </a:p>
          <a:p>
            <a:pPr marR="0" lvl="0" algn="l" defTabSz="914400" rtl="0" eaLnBrk="1" fontAlgn="base" latinLnBrk="0" hangingPunct="1">
              <a:lnSpc>
                <a:spcPct val="90000"/>
              </a:lnSpc>
              <a:spcBef>
                <a:spcPct val="0"/>
              </a:spcBef>
              <a:spcAft>
                <a:spcPct val="37000"/>
              </a:spcAft>
              <a:buClrTx/>
              <a:buSzTx/>
              <a:tabLst/>
              <a:defRPr/>
            </a:pPr>
            <a:endParaRPr kumimoji="0" lang="en-CA" sz="1400" b="0" i="0" u="none" strike="noStrike" kern="1200" cap="none" spc="0" normalizeH="0" baseline="0" noProof="0" dirty="0">
              <a:ln>
                <a:noFill/>
              </a:ln>
              <a:effectLst/>
              <a:uLnTx/>
              <a:uFillTx/>
              <a:latin typeface="Segoe UI Semilight" panose="020B0402040204020203" pitchFamily="34" charset="0"/>
              <a:ea typeface="+mn-ea"/>
              <a:cs typeface="Segoe UI Semilight" panose="020B0402040204020203" pitchFamily="34" charset="0"/>
            </a:endParaRPr>
          </a:p>
        </p:txBody>
      </p:sp>
      <p:sp>
        <p:nvSpPr>
          <p:cNvPr id="22" name="Rectangle 21">
            <a:extLst>
              <a:ext uri="{FF2B5EF4-FFF2-40B4-BE49-F238E27FC236}">
                <a16:creationId xmlns:a16="http://schemas.microsoft.com/office/drawing/2014/main" id="{95356C20-F93B-81BA-1672-A02B3320B083}"/>
              </a:ext>
            </a:extLst>
          </p:cNvPr>
          <p:cNvSpPr/>
          <p:nvPr/>
        </p:nvSpPr>
        <p:spPr>
          <a:xfrm>
            <a:off x="4135002" y="3653887"/>
            <a:ext cx="4572000" cy="341632"/>
          </a:xfrm>
          <a:prstGeom prst="rect">
            <a:avLst/>
          </a:prstGeom>
        </p:spPr>
        <p:txBody>
          <a:bodyPr>
            <a:spAutoFit/>
          </a:bodyPr>
          <a:lstStyle/>
          <a:p>
            <a:r>
              <a:rPr lang="en-CA" dirty="0">
                <a:solidFill>
                  <a:schemeClr val="tx2">
                    <a:lumMod val="50000"/>
                  </a:schemeClr>
                </a:solidFill>
                <a:latin typeface="+mj-lt"/>
                <a:cs typeface="Segoe UI Semilight" panose="020B0402040204020203" pitchFamily="34" charset="0"/>
              </a:rPr>
              <a:t>C ) Both A and B</a:t>
            </a:r>
          </a:p>
        </p:txBody>
      </p:sp>
      <p:sp>
        <p:nvSpPr>
          <p:cNvPr id="21" name="Rectangle 20">
            <a:extLst>
              <a:ext uri="{FF2B5EF4-FFF2-40B4-BE49-F238E27FC236}">
                <a16:creationId xmlns:a16="http://schemas.microsoft.com/office/drawing/2014/main" id="{FBF95F1E-865F-CFB1-8477-4BD31BCD86F7}"/>
              </a:ext>
            </a:extLst>
          </p:cNvPr>
          <p:cNvSpPr/>
          <p:nvPr/>
        </p:nvSpPr>
        <p:spPr>
          <a:xfrm>
            <a:off x="4090028" y="3653887"/>
            <a:ext cx="4572000" cy="341632"/>
          </a:xfrm>
          <a:prstGeom prst="rect">
            <a:avLst/>
          </a:prstGeom>
          <a:solidFill>
            <a:schemeClr val="bg2">
              <a:lumMod val="40000"/>
              <a:lumOff val="60000"/>
            </a:schemeClr>
          </a:solidFill>
        </p:spPr>
        <p:txBody>
          <a:bodyPr>
            <a:spAutoFit/>
          </a:bodyPr>
          <a:lstStyle/>
          <a:p>
            <a:r>
              <a:rPr lang="en-CA" b="1" dirty="0">
                <a:solidFill>
                  <a:srgbClr val="00B050"/>
                </a:solidFill>
                <a:latin typeface="+mj-lt"/>
                <a:cs typeface="Segoe UI Semilight" panose="020B0402040204020203" pitchFamily="34" charset="0"/>
              </a:rPr>
              <a:t>C ) Both A and B</a:t>
            </a:r>
          </a:p>
        </p:txBody>
      </p:sp>
      <p:pic>
        <p:nvPicPr>
          <p:cNvPr id="3" name="Picture 2" descr="A logo of books and a sun&#10;&#10;Description automatically generated with medium confidence">
            <a:extLst>
              <a:ext uri="{FF2B5EF4-FFF2-40B4-BE49-F238E27FC236}">
                <a16:creationId xmlns:a16="http://schemas.microsoft.com/office/drawing/2014/main" id="{6D75B4C2-B628-4316-A1A0-60351DAC1D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4" name="Picture 3" descr="A logo with mountains and sun&#10;&#10;Description automatically generated">
            <a:extLst>
              <a:ext uri="{FF2B5EF4-FFF2-40B4-BE49-F238E27FC236}">
                <a16:creationId xmlns:a16="http://schemas.microsoft.com/office/drawing/2014/main" id="{C5B569D2-FFD0-2E69-DB7D-B75B2ED393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3032309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1250" fill="hold"/>
                                        <p:tgtEl>
                                          <p:spTgt spid="32">
                                            <p:txEl>
                                              <p:pRg st="0" end="0"/>
                                            </p:txEl>
                                          </p:spTgt>
                                        </p:tgtEl>
                                        <p:attrNameLst>
                                          <p:attrName>style.textDecorationUnderline</p:attrName>
                                        </p:attrNameLst>
                                      </p:cBhvr>
                                      <p:to>
                                        <p:strVal val="true"/>
                                      </p:to>
                                    </p:set>
                                  </p:childTnLst>
                                </p:cTn>
                              </p:par>
                              <p:par>
                                <p:cTn id="7" presetID="22" presetClass="entr" presetSubtype="8" fill="hold" nodeType="withEffect">
                                  <p:stCondLst>
                                    <p:cond delay="1250"/>
                                  </p:stCondLst>
                                  <p:childTnLst>
                                    <p:set>
                                      <p:cBhvr>
                                        <p:cTn id="8" dur="1" fill="hold">
                                          <p:stCondLst>
                                            <p:cond delay="0"/>
                                          </p:stCondLst>
                                        </p:cTn>
                                        <p:tgtEl>
                                          <p:spTgt spid="34">
                                            <p:txEl>
                                              <p:pRg st="0" end="0"/>
                                            </p:txEl>
                                          </p:spTgt>
                                        </p:tgtEl>
                                        <p:attrNameLst>
                                          <p:attrName>style.visibility</p:attrName>
                                        </p:attrNameLst>
                                      </p:cBhvr>
                                      <p:to>
                                        <p:strVal val="visible"/>
                                      </p:to>
                                    </p:set>
                                    <p:animEffect transition="in" filter="wipe(left)">
                                      <p:cBhvr>
                                        <p:cTn id="9" dur="1000"/>
                                        <p:tgtEl>
                                          <p:spTgt spid="34">
                                            <p:txEl>
                                              <p:pRg st="0" end="0"/>
                                            </p:txEl>
                                          </p:spTgt>
                                        </p:tgtEl>
                                      </p:cBhvr>
                                    </p:animEffect>
                                  </p:childTnLst>
                                </p:cTn>
                              </p:par>
                            </p:childTnLst>
                          </p:cTn>
                        </p:par>
                        <p:par>
                          <p:cTn id="10" fill="hold">
                            <p:stCondLst>
                              <p:cond delay="2250"/>
                            </p:stCondLst>
                            <p:childTnLst>
                              <p:par>
                                <p:cTn id="11" presetID="22" presetClass="entr" presetSubtype="8" fill="hold" nodeType="afterEffect">
                                  <p:stCondLst>
                                    <p:cond delay="500"/>
                                  </p:stCondLst>
                                  <p:childTnLst>
                                    <p:set>
                                      <p:cBhvr>
                                        <p:cTn id="12" dur="1" fill="hold">
                                          <p:stCondLst>
                                            <p:cond delay="0"/>
                                          </p:stCondLst>
                                        </p:cTn>
                                        <p:tgtEl>
                                          <p:spTgt spid="34">
                                            <p:txEl>
                                              <p:pRg st="1" end="1"/>
                                            </p:txEl>
                                          </p:spTgt>
                                        </p:tgtEl>
                                        <p:attrNameLst>
                                          <p:attrName>style.visibility</p:attrName>
                                        </p:attrNameLst>
                                      </p:cBhvr>
                                      <p:to>
                                        <p:strVal val="visible"/>
                                      </p:to>
                                    </p:set>
                                    <p:animEffect transition="in" filter="wipe(left)">
                                      <p:cBhvr>
                                        <p:cTn id="13" dur="1000"/>
                                        <p:tgtEl>
                                          <p:spTgt spid="34">
                                            <p:txEl>
                                              <p:pRg st="1" end="1"/>
                                            </p:txEl>
                                          </p:spTgt>
                                        </p:tgtEl>
                                      </p:cBhvr>
                                    </p:animEffect>
                                  </p:childTnLst>
                                </p:cTn>
                              </p:par>
                            </p:childTnLst>
                          </p:cTn>
                        </p:par>
                        <p:par>
                          <p:cTn id="14" fill="hold">
                            <p:stCondLst>
                              <p:cond delay="3750"/>
                            </p:stCondLst>
                            <p:childTnLst>
                              <p:par>
                                <p:cTn id="15" presetID="22" presetClass="entr" presetSubtype="8" fill="hold" nodeType="afterEffect">
                                  <p:stCondLst>
                                    <p:cond delay="500"/>
                                  </p:stCondLst>
                                  <p:childTnLst>
                                    <p:set>
                                      <p:cBhvr>
                                        <p:cTn id="16" dur="1" fill="hold">
                                          <p:stCondLst>
                                            <p:cond delay="0"/>
                                          </p:stCondLst>
                                        </p:cTn>
                                        <p:tgtEl>
                                          <p:spTgt spid="34">
                                            <p:txEl>
                                              <p:pRg st="2" end="2"/>
                                            </p:txEl>
                                          </p:spTgt>
                                        </p:tgtEl>
                                        <p:attrNameLst>
                                          <p:attrName>style.visibility</p:attrName>
                                        </p:attrNameLst>
                                      </p:cBhvr>
                                      <p:to>
                                        <p:strVal val="visible"/>
                                      </p:to>
                                    </p:set>
                                    <p:animEffect transition="in" filter="wipe(left)">
                                      <p:cBhvr>
                                        <p:cTn id="17" dur="1000"/>
                                        <p:tgtEl>
                                          <p:spTgt spid="34">
                                            <p:txEl>
                                              <p:pRg st="2" end="2"/>
                                            </p:txEl>
                                          </p:spTgt>
                                        </p:tgtEl>
                                      </p:cBhvr>
                                    </p:animEffect>
                                  </p:childTnLst>
                                </p:cTn>
                              </p:par>
                            </p:childTnLst>
                          </p:cTn>
                        </p:par>
                        <p:par>
                          <p:cTn id="18" fill="hold">
                            <p:stCondLst>
                              <p:cond delay="525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750"/>
                                        <p:tgtEl>
                                          <p:spTgt spid="10"/>
                                        </p:tgtEl>
                                      </p:cBhvr>
                                    </p:animEffect>
                                  </p:childTnLst>
                                </p:cTn>
                              </p:par>
                            </p:childTnLst>
                          </p:cTn>
                        </p:par>
                        <p:par>
                          <p:cTn id="22" fill="hold">
                            <p:stCondLst>
                              <p:cond delay="6000"/>
                            </p:stCondLst>
                            <p:childTnLst>
                              <p:par>
                                <p:cTn id="23" presetID="10" presetClass="entr" presetSubtype="0" fill="hold" grpId="0" nodeType="after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7000"/>
                            </p:stCondLst>
                            <p:childTnLst>
                              <p:par>
                                <p:cTn id="27" presetID="10" presetClass="entr" presetSubtype="0" fill="hold" grpId="0" nodeType="afterEffect">
                                  <p:stCondLst>
                                    <p:cond delay="50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0" grpId="0"/>
      <p:bldP spid="27" grpId="0" animBg="1"/>
      <p:bldP spid="22" grpId="0"/>
      <p:bldP spid="2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E00B6E52-F07A-44C8-B7AE-D6EEC3D50429}" type="slidenum">
              <a:rPr lang="en-CA" smtClean="0"/>
              <a:pPr>
                <a:defRPr/>
              </a:pPr>
              <a:t>31</a:t>
            </a:fld>
            <a:endParaRPr lang="en-CA" dirty="0"/>
          </a:p>
        </p:txBody>
      </p:sp>
      <p:sp>
        <p:nvSpPr>
          <p:cNvPr id="5" name="Rectangle 4"/>
          <p:cNvSpPr/>
          <p:nvPr/>
        </p:nvSpPr>
        <p:spPr>
          <a:xfrm>
            <a:off x="93741" y="1139676"/>
            <a:ext cx="8686365" cy="1698670"/>
          </a:xfrm>
          <a:prstGeom prst="rect">
            <a:avLst/>
          </a:prstGeom>
        </p:spPr>
        <p:txBody>
          <a:bodyPr wrap="square">
            <a:spAutoFit/>
          </a:bodyPr>
          <a:lstStyle/>
          <a:p>
            <a:pPr marL="742950" lvl="1" indent="-285750">
              <a:buFont typeface="Arial" panose="020B0604020202020204" pitchFamily="34" charset="0"/>
              <a:buChar char="•"/>
            </a:pPr>
            <a:r>
              <a:rPr lang="en-CA" sz="1700" dirty="0">
                <a:latin typeface="Trebuchet MS" panose="020B0603020202020204" pitchFamily="34" charset="0"/>
                <a:cs typeface="Segoe UI Semilight" panose="020B0402040204020203" pitchFamily="34" charset="0"/>
              </a:rPr>
              <a:t>The First Nation where the student is ordinarily resident on reserve claims the student on the Nominal Roll regardless of where they are attending school. </a:t>
            </a:r>
            <a:r>
              <a:rPr lang="en-CA" sz="1700" dirty="0">
                <a:latin typeface="Segoe UI Semilight" panose="020B0402040204020203" pitchFamily="34" charset="0"/>
                <a:cs typeface="Segoe UI Semilight" panose="020B0402040204020203" pitchFamily="34" charset="0"/>
              </a:rPr>
              <a:t>	</a:t>
            </a:r>
          </a:p>
          <a:p>
            <a:pPr marL="1085850" lvl="2" indent="-285750">
              <a:buFont typeface="Courier New" panose="02070309020205020404" pitchFamily="49" charset="0"/>
              <a:buChar char="o"/>
            </a:pPr>
            <a:r>
              <a:rPr lang="en-CA" sz="1700" b="1" dirty="0">
                <a:latin typeface="Trebuchet MS" panose="020B0603020202020204" pitchFamily="34" charset="0"/>
                <a:cs typeface="Segoe UI Semilight" panose="020B0402040204020203" pitchFamily="34" charset="0"/>
              </a:rPr>
              <a:t>Example</a:t>
            </a:r>
            <a:r>
              <a:rPr lang="en-CA" sz="1700" dirty="0">
                <a:latin typeface="Trebuchet MS" panose="020B0603020202020204" pitchFamily="34" charset="0"/>
                <a:cs typeface="Segoe UI Semilight" panose="020B0402040204020203" pitchFamily="34" charset="0"/>
              </a:rPr>
              <a:t>: First Nation A would contact the school district in Greater Vancouver to inform them that the student is attending a school in their district </a:t>
            </a:r>
          </a:p>
          <a:p>
            <a:pPr marL="457200" lvl="1"/>
            <a:endParaRPr lang="en-US" sz="1700" dirty="0">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14" name="Rectangular Callout 13"/>
          <p:cNvSpPr/>
          <p:nvPr/>
        </p:nvSpPr>
        <p:spPr>
          <a:xfrm>
            <a:off x="838200" y="658549"/>
            <a:ext cx="7670820" cy="369332"/>
          </a:xfrm>
          <a:prstGeom prst="wedgeRectCallout">
            <a:avLst/>
          </a:prstGeom>
        </p:spPr>
        <p:txBody>
          <a:bodyPr wrap="square">
            <a:spAutoFit/>
          </a:bodyPr>
          <a:lstStyle/>
          <a:p>
            <a:pPr algn="ctr"/>
            <a:r>
              <a:rPr lang="en-US" sz="2000" b="1" kern="0" dirty="0">
                <a:solidFill>
                  <a:srgbClr val="2F5496"/>
                </a:solidFill>
                <a:latin typeface="Trebuchet MS" panose="020B0603020202020204" pitchFamily="34" charset="0"/>
              </a:rPr>
              <a:t>RESPONSIBILITIES OF THE FIRST NATION</a:t>
            </a:r>
          </a:p>
        </p:txBody>
      </p:sp>
      <p:sp>
        <p:nvSpPr>
          <p:cNvPr id="15" name="Rectangular Callout 14"/>
          <p:cNvSpPr/>
          <p:nvPr/>
        </p:nvSpPr>
        <p:spPr>
          <a:xfrm>
            <a:off x="1676400" y="2492227"/>
            <a:ext cx="6121385" cy="646331"/>
          </a:xfrm>
          <a:prstGeom prst="wedgeRectCallout">
            <a:avLst/>
          </a:prstGeom>
        </p:spPr>
        <p:txBody>
          <a:bodyPr wrap="square">
            <a:spAutoFit/>
          </a:bodyPr>
          <a:lstStyle/>
          <a:p>
            <a:pPr algn="ctr"/>
            <a:r>
              <a:rPr lang="en-CA" sz="2000" b="1" dirty="0">
                <a:solidFill>
                  <a:srgbClr val="2F5496"/>
                </a:solidFill>
                <a:latin typeface="Trebuchet MS" panose="020B0603020202020204" pitchFamily="34" charset="0"/>
                <a:cs typeface="Calibri" panose="020F0502020204030204" pitchFamily="34" charset="0"/>
              </a:rPr>
              <a:t>RESPONSIBILITIES OF THE DISTRICT WHERE THE STUDENT IS ATTENDING SCHOOL</a:t>
            </a:r>
          </a:p>
        </p:txBody>
      </p:sp>
      <p:sp>
        <p:nvSpPr>
          <p:cNvPr id="16" name="Rectangle 15"/>
          <p:cNvSpPr/>
          <p:nvPr/>
        </p:nvSpPr>
        <p:spPr>
          <a:xfrm>
            <a:off x="838200" y="2517191"/>
            <a:ext cx="864339" cy="341632"/>
          </a:xfrm>
          <a:prstGeom prst="rect">
            <a:avLst/>
          </a:prstGeom>
        </p:spPr>
        <p:txBody>
          <a:bodyPr wrap="none">
            <a:spAutoFit/>
          </a:bodyPr>
          <a:lstStyle/>
          <a:p>
            <a:r>
              <a:rPr lang="en-US" kern="0" dirty="0">
                <a:solidFill>
                  <a:srgbClr val="FF7D01"/>
                </a:solidFill>
                <a:latin typeface="Trebuchet MS" panose="020B0603020202020204" pitchFamily="34" charset="0"/>
              </a:rPr>
              <a:t>…………</a:t>
            </a:r>
          </a:p>
        </p:txBody>
      </p:sp>
      <p:sp>
        <p:nvSpPr>
          <p:cNvPr id="18" name="Rectangle 17"/>
          <p:cNvSpPr/>
          <p:nvPr/>
        </p:nvSpPr>
        <p:spPr>
          <a:xfrm>
            <a:off x="7688343" y="2611118"/>
            <a:ext cx="864339" cy="341632"/>
          </a:xfrm>
          <a:prstGeom prst="rect">
            <a:avLst/>
          </a:prstGeom>
        </p:spPr>
        <p:txBody>
          <a:bodyPr wrap="none">
            <a:spAutoFit/>
          </a:bodyPr>
          <a:lstStyle/>
          <a:p>
            <a:r>
              <a:rPr lang="en-US" kern="0" dirty="0">
                <a:solidFill>
                  <a:srgbClr val="FF7D01"/>
                </a:solidFill>
                <a:latin typeface="Trebuchet MS" panose="020B0603020202020204" pitchFamily="34" charset="0"/>
              </a:rPr>
              <a:t>…………</a:t>
            </a:r>
          </a:p>
        </p:txBody>
      </p:sp>
      <p:sp>
        <p:nvSpPr>
          <p:cNvPr id="19" name="Rectangle 18"/>
          <p:cNvSpPr/>
          <p:nvPr/>
        </p:nvSpPr>
        <p:spPr>
          <a:xfrm>
            <a:off x="1210002" y="580481"/>
            <a:ext cx="864339" cy="341632"/>
          </a:xfrm>
          <a:prstGeom prst="rect">
            <a:avLst/>
          </a:prstGeom>
        </p:spPr>
        <p:txBody>
          <a:bodyPr wrap="none">
            <a:spAutoFit/>
          </a:bodyPr>
          <a:lstStyle/>
          <a:p>
            <a:r>
              <a:rPr lang="en-US" kern="0" dirty="0">
                <a:solidFill>
                  <a:srgbClr val="FF7D01"/>
                </a:solidFill>
                <a:latin typeface="Trebuchet MS" panose="020B0603020202020204" pitchFamily="34" charset="0"/>
              </a:rPr>
              <a:t>…………</a:t>
            </a:r>
          </a:p>
        </p:txBody>
      </p:sp>
      <p:sp>
        <p:nvSpPr>
          <p:cNvPr id="20" name="Rectangle 19"/>
          <p:cNvSpPr/>
          <p:nvPr/>
        </p:nvSpPr>
        <p:spPr>
          <a:xfrm>
            <a:off x="7266828" y="617466"/>
            <a:ext cx="864339" cy="341632"/>
          </a:xfrm>
          <a:prstGeom prst="rect">
            <a:avLst/>
          </a:prstGeom>
        </p:spPr>
        <p:txBody>
          <a:bodyPr wrap="none">
            <a:spAutoFit/>
          </a:bodyPr>
          <a:lstStyle/>
          <a:p>
            <a:r>
              <a:rPr lang="en-US" kern="0" dirty="0">
                <a:solidFill>
                  <a:srgbClr val="FF7D01"/>
                </a:solidFill>
                <a:latin typeface="Trebuchet MS" panose="020B0603020202020204" pitchFamily="34" charset="0"/>
              </a:rPr>
              <a:t>…………</a:t>
            </a:r>
          </a:p>
        </p:txBody>
      </p:sp>
      <p:sp>
        <p:nvSpPr>
          <p:cNvPr id="17" name="TextBox 16"/>
          <p:cNvSpPr txBox="1"/>
          <p:nvPr/>
        </p:nvSpPr>
        <p:spPr>
          <a:xfrm>
            <a:off x="7752046" y="221113"/>
            <a:ext cx="1181734" cy="341632"/>
          </a:xfrm>
          <a:prstGeom prst="rect">
            <a:avLst/>
          </a:prstGeom>
          <a:noFill/>
        </p:spPr>
        <p:txBody>
          <a:bodyPr wrap="none" rtlCol="0">
            <a:spAutoFit/>
          </a:bodyPr>
          <a:lstStyle/>
          <a:p>
            <a:r>
              <a:rPr lang="en-US" b="1" dirty="0">
                <a:solidFill>
                  <a:srgbClr val="2F5496"/>
                </a:solidFill>
                <a:latin typeface="Segoe UI Semilight" panose="020B0402040204020203" pitchFamily="34" charset="0"/>
                <a:cs typeface="Segoe UI Semilight" panose="020B0402040204020203" pitchFamily="34" charset="0"/>
              </a:rPr>
              <a:t>Scenario 1</a:t>
            </a:r>
          </a:p>
        </p:txBody>
      </p:sp>
      <p:sp>
        <p:nvSpPr>
          <p:cNvPr id="3" name="Rectangle 2"/>
          <p:cNvSpPr/>
          <p:nvPr/>
        </p:nvSpPr>
        <p:spPr>
          <a:xfrm>
            <a:off x="174968" y="3208104"/>
            <a:ext cx="8377714" cy="1164293"/>
          </a:xfrm>
          <a:prstGeom prst="rect">
            <a:avLst/>
          </a:prstGeom>
        </p:spPr>
        <p:txBody>
          <a:bodyPr wrap="square">
            <a:spAutoFit/>
          </a:bodyPr>
          <a:lstStyle/>
          <a:p>
            <a:pPr marL="742950" lvl="1" indent="-285750">
              <a:buFont typeface="Arial" panose="020B0604020202020204" pitchFamily="34" charset="0"/>
              <a:buChar char="•"/>
            </a:pPr>
            <a:r>
              <a:rPr lang="en-CA" sz="1700" dirty="0">
                <a:latin typeface="Trebuchet MS" panose="020B0603020202020204" pitchFamily="34" charset="0"/>
                <a:cs typeface="Segoe UI Semilight" panose="020B0402040204020203" pitchFamily="34" charset="0"/>
              </a:rPr>
              <a:t>The school district in Greater Vancouver would claim the child on the 1701 under “Funding Code 20”</a:t>
            </a:r>
          </a:p>
          <a:p>
            <a:pPr marL="742950" lvl="1" indent="-285750">
              <a:buFont typeface="Arial" panose="020B0604020202020204" pitchFamily="34" charset="0"/>
              <a:buChar char="•"/>
            </a:pPr>
            <a:r>
              <a:rPr lang="en-CA" sz="1700" dirty="0">
                <a:latin typeface="Trebuchet MS" panose="020B0603020202020204" pitchFamily="34" charset="0"/>
                <a:cs typeface="Segoe UI Semilight" panose="020B0402040204020203" pitchFamily="34" charset="0"/>
              </a:rPr>
              <a:t>The school district in Greater Vancouver would support the First Nation in the student’s inclusion on the Nominal Roll</a:t>
            </a:r>
          </a:p>
        </p:txBody>
      </p:sp>
      <p:grpSp>
        <p:nvGrpSpPr>
          <p:cNvPr id="10" name="Group 9">
            <a:extLst>
              <a:ext uri="{FF2B5EF4-FFF2-40B4-BE49-F238E27FC236}">
                <a16:creationId xmlns:a16="http://schemas.microsoft.com/office/drawing/2014/main" id="{A23A04FE-4EE5-BA62-BBFA-3C63A5FC4B18}"/>
              </a:ext>
            </a:extLst>
          </p:cNvPr>
          <p:cNvGrpSpPr/>
          <p:nvPr/>
        </p:nvGrpSpPr>
        <p:grpSpPr>
          <a:xfrm>
            <a:off x="-360474" y="-590830"/>
            <a:ext cx="1516832" cy="2495538"/>
            <a:chOff x="-343649" y="-831809"/>
            <a:chExt cx="2181603" cy="3644389"/>
          </a:xfrm>
        </p:grpSpPr>
        <p:sp>
          <p:nvSpPr>
            <p:cNvPr id="11" name="Right Triangle 10">
              <a:extLst>
                <a:ext uri="{FF2B5EF4-FFF2-40B4-BE49-F238E27FC236}">
                  <a16:creationId xmlns:a16="http://schemas.microsoft.com/office/drawing/2014/main" id="{F785B634-7291-39A4-D9EA-9C257A3E47BD}"/>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2" name="Right Triangle 11">
              <a:extLst>
                <a:ext uri="{FF2B5EF4-FFF2-40B4-BE49-F238E27FC236}">
                  <a16:creationId xmlns:a16="http://schemas.microsoft.com/office/drawing/2014/main" id="{20D883A0-AF82-ED4D-4B46-DF58755FB2CA}"/>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4" name="Right Triangle 23">
              <a:extLst>
                <a:ext uri="{FF2B5EF4-FFF2-40B4-BE49-F238E27FC236}">
                  <a16:creationId xmlns:a16="http://schemas.microsoft.com/office/drawing/2014/main" id="{794FCF9D-22EF-897C-2062-7D1A4CFB3BB9}"/>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25" name="Group 24">
            <a:extLst>
              <a:ext uri="{FF2B5EF4-FFF2-40B4-BE49-F238E27FC236}">
                <a16:creationId xmlns:a16="http://schemas.microsoft.com/office/drawing/2014/main" id="{C8E4BFC3-E8D7-034B-C201-4B783012C61A}"/>
              </a:ext>
            </a:extLst>
          </p:cNvPr>
          <p:cNvGrpSpPr/>
          <p:nvPr/>
        </p:nvGrpSpPr>
        <p:grpSpPr>
          <a:xfrm>
            <a:off x="7558088" y="3048776"/>
            <a:ext cx="1807338" cy="2574384"/>
            <a:chOff x="7130114" y="2254720"/>
            <a:chExt cx="2299605" cy="3275572"/>
          </a:xfrm>
        </p:grpSpPr>
        <p:sp>
          <p:nvSpPr>
            <p:cNvPr id="26" name="Right Triangle 25">
              <a:extLst>
                <a:ext uri="{FF2B5EF4-FFF2-40B4-BE49-F238E27FC236}">
                  <a16:creationId xmlns:a16="http://schemas.microsoft.com/office/drawing/2014/main" id="{9B8BACF4-3D2D-1099-87EE-C138555AA44D}"/>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7" name="Right Triangle 26">
              <a:extLst>
                <a:ext uri="{FF2B5EF4-FFF2-40B4-BE49-F238E27FC236}">
                  <a16:creationId xmlns:a16="http://schemas.microsoft.com/office/drawing/2014/main" id="{7D6838C4-1388-A88D-F1A8-CD8E6A74D061}"/>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30" name="Right Triangle 29">
              <a:extLst>
                <a:ext uri="{FF2B5EF4-FFF2-40B4-BE49-F238E27FC236}">
                  <a16:creationId xmlns:a16="http://schemas.microsoft.com/office/drawing/2014/main" id="{53969619-8F98-DE26-2BBF-55318FC16579}"/>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pic>
        <p:nvPicPr>
          <p:cNvPr id="31" name="Picture 30" descr="A logo of books and a sun&#10;&#10;Description automatically generated with medium confidence">
            <a:extLst>
              <a:ext uri="{FF2B5EF4-FFF2-40B4-BE49-F238E27FC236}">
                <a16:creationId xmlns:a16="http://schemas.microsoft.com/office/drawing/2014/main" id="{DDA77D3E-F505-6E54-5714-A58576598C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spTree>
    <p:extLst>
      <p:ext uri="{BB962C8B-B14F-4D97-AF65-F5344CB8AC3E}">
        <p14:creationId xmlns:p14="http://schemas.microsoft.com/office/powerpoint/2010/main" val="2798620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4">
                                            <p:txEl>
                                              <p:pRg st="0" end="0"/>
                                            </p:txEl>
                                          </p:spTgt>
                                        </p:tgtEl>
                                      </p:cBhvr>
                                    </p:animEffect>
                                    <p:animScale>
                                      <p:cBhvr>
                                        <p:cTn id="7" dur="250" autoRev="1" fill="hold"/>
                                        <p:tgtEl>
                                          <p:spTgt spid="14">
                                            <p:txEl>
                                              <p:pRg st="0" end="0"/>
                                            </p:txEl>
                                          </p:spTgt>
                                        </p:tgtEl>
                                      </p:cBhvr>
                                      <p:by x="105000" y="105000"/>
                                    </p:animScale>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up)">
                                      <p:cBhvr>
                                        <p:cTn id="11" dur="1000"/>
                                        <p:tgtEl>
                                          <p:spTgt spid="5">
                                            <p:txEl>
                                              <p:pRg st="0" end="0"/>
                                            </p:txEl>
                                          </p:spTgt>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up)">
                                      <p:cBhvr>
                                        <p:cTn id="15" dur="10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6" presetClass="emph" presetSubtype="0" fill="hold" nodeType="clickEffect">
                                  <p:stCondLst>
                                    <p:cond delay="0"/>
                                  </p:stCondLst>
                                  <p:childTnLst>
                                    <p:animEffect transition="out" filter="fade">
                                      <p:cBhvr>
                                        <p:cTn id="19" dur="500" tmFilter="0, 0; .2, .5; .8, .5; 1, 0"/>
                                        <p:tgtEl>
                                          <p:spTgt spid="15">
                                            <p:txEl>
                                              <p:pRg st="0" end="0"/>
                                            </p:txEl>
                                          </p:spTgt>
                                        </p:tgtEl>
                                      </p:cBhvr>
                                    </p:animEffect>
                                    <p:animScale>
                                      <p:cBhvr>
                                        <p:cTn id="20" dur="250" autoRev="1" fill="hold"/>
                                        <p:tgtEl>
                                          <p:spTgt spid="15">
                                            <p:txEl>
                                              <p:pRg st="0" end="0"/>
                                            </p:txEl>
                                          </p:spTgt>
                                        </p:tgtEl>
                                      </p:cBhvr>
                                      <p:by x="105000" y="105000"/>
                                    </p:animScale>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ipe(left)">
                                      <p:cBhvr>
                                        <p:cTn id="24" dur="1500"/>
                                        <p:tgtEl>
                                          <p:spTgt spid="3">
                                            <p:txEl>
                                              <p:pRg st="0" end="0"/>
                                            </p:txEl>
                                          </p:spTgt>
                                        </p:tgtEl>
                                      </p:cBhvr>
                                    </p:animEffect>
                                  </p:childTnLst>
                                </p:cTn>
                              </p:par>
                            </p:childTnLst>
                          </p:cTn>
                        </p:par>
                        <p:par>
                          <p:cTn id="25" fill="hold">
                            <p:stCondLst>
                              <p:cond delay="2000"/>
                            </p:stCondLst>
                            <p:childTnLst>
                              <p:par>
                                <p:cTn id="26" presetID="22" presetClass="entr" presetSubtype="8" fill="hold" nodeType="afterEffect">
                                  <p:stCondLst>
                                    <p:cond delay="50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wipe(left)">
                                      <p:cBhvr>
                                        <p:cTn id="28" dur="1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740321" y="0"/>
            <a:ext cx="5423815" cy="5143500"/>
          </a:xfrm>
          <a:prstGeom prst="rect">
            <a:avLst/>
          </a:prstGeom>
          <a:solidFill>
            <a:schemeClr val="tx2">
              <a:lumMod val="40000"/>
              <a:lumOff val="6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 name="Slide Number Placeholder 1"/>
          <p:cNvSpPr>
            <a:spLocks noGrp="1"/>
          </p:cNvSpPr>
          <p:nvPr>
            <p:ph type="sldNum" sz="quarter" idx="4"/>
          </p:nvPr>
        </p:nvSpPr>
        <p:spPr/>
        <p:txBody>
          <a:bodyPr/>
          <a:lstStyle/>
          <a:p>
            <a:pPr>
              <a:defRPr/>
            </a:pPr>
            <a:fld id="{E00B6E52-F07A-44C8-B7AE-D6EEC3D50429}" type="slidenum">
              <a:rPr lang="en-CA" b="1" smtClean="0">
                <a:solidFill>
                  <a:srgbClr val="808183"/>
                </a:solidFill>
                <a:latin typeface="Trebuchet MS" panose="020B0603020202020204" pitchFamily="34" charset="0"/>
              </a:rPr>
              <a:pPr>
                <a:defRPr/>
              </a:pPr>
              <a:t>32</a:t>
            </a:fld>
            <a:endParaRPr lang="en-CA" b="1" dirty="0">
              <a:solidFill>
                <a:srgbClr val="808183"/>
              </a:solidFill>
              <a:latin typeface="Trebuchet MS" panose="020B0603020202020204" pitchFamily="34" charset="0"/>
            </a:endParaRPr>
          </a:p>
        </p:txBody>
      </p:sp>
      <p:sp>
        <p:nvSpPr>
          <p:cNvPr id="12" name="Title 7"/>
          <p:cNvSpPr txBox="1">
            <a:spLocks/>
          </p:cNvSpPr>
          <p:nvPr/>
        </p:nvSpPr>
        <p:spPr>
          <a:xfrm>
            <a:off x="264420" y="361100"/>
            <a:ext cx="4840980" cy="324275"/>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endParaRPr lang="en-US" sz="3000" kern="0" dirty="0">
              <a:solidFill>
                <a:srgbClr val="2F5496"/>
              </a:solidFill>
              <a:latin typeface="Trebuchet MS" panose="020B0603020202020204" pitchFamily="34" charset="0"/>
            </a:endParaRPr>
          </a:p>
        </p:txBody>
      </p:sp>
      <p:sp>
        <p:nvSpPr>
          <p:cNvPr id="8" name="TextBox 7"/>
          <p:cNvSpPr txBox="1"/>
          <p:nvPr/>
        </p:nvSpPr>
        <p:spPr>
          <a:xfrm>
            <a:off x="194734" y="172718"/>
            <a:ext cx="2940352" cy="341632"/>
          </a:xfrm>
          <a:prstGeom prst="rect">
            <a:avLst/>
          </a:prstGeom>
          <a:noFill/>
        </p:spPr>
        <p:txBody>
          <a:bodyPr wrap="square" rtlCol="0">
            <a:spAutoFit/>
          </a:bodyPr>
          <a:lstStyle/>
          <a:p>
            <a:r>
              <a:rPr lang="en-US" b="1" dirty="0">
                <a:solidFill>
                  <a:schemeClr val="tx2">
                    <a:lumMod val="50000"/>
                  </a:schemeClr>
                </a:solidFill>
                <a:latin typeface="+mj-lt"/>
                <a:cs typeface="Segoe UI Semilight" panose="020B0402040204020203" pitchFamily="34" charset="0"/>
              </a:rPr>
              <a:t>Scenario 2</a:t>
            </a:r>
            <a:endParaRPr lang="en-US" b="1" dirty="0">
              <a:solidFill>
                <a:schemeClr val="tx2">
                  <a:lumMod val="50000"/>
                </a:schemeClr>
              </a:solidFill>
              <a:highlight>
                <a:srgbClr val="FFFF00"/>
              </a:highlight>
              <a:latin typeface="Segoe UI Semilight" panose="020B0402040204020203" pitchFamily="34" charset="0"/>
              <a:cs typeface="Segoe UI Semilight" panose="020B0402040204020203" pitchFamily="34" charset="0"/>
            </a:endParaRPr>
          </a:p>
        </p:txBody>
      </p:sp>
      <p:sp>
        <p:nvSpPr>
          <p:cNvPr id="10" name="Rectangular Callout 9"/>
          <p:cNvSpPr/>
          <p:nvPr/>
        </p:nvSpPr>
        <p:spPr>
          <a:xfrm>
            <a:off x="4090028" y="481342"/>
            <a:ext cx="4724400" cy="438582"/>
          </a:xfrm>
          <a:prstGeom prst="wedgeRectCallout">
            <a:avLst/>
          </a:prstGeom>
        </p:spPr>
        <p:txBody>
          <a:bodyPr wrap="square">
            <a:spAutoFit/>
          </a:bodyPr>
          <a:lstStyle/>
          <a:p>
            <a:r>
              <a:rPr lang="en-US" sz="2500" b="1" kern="0" dirty="0">
                <a:solidFill>
                  <a:srgbClr val="2F5496"/>
                </a:solidFill>
                <a:latin typeface="Trebuchet MS" panose="020B0603020202020204" pitchFamily="34" charset="0"/>
              </a:rPr>
              <a:t>HOW CAN THIS BE RESOLVED?</a:t>
            </a:r>
          </a:p>
        </p:txBody>
      </p:sp>
      <p:sp>
        <p:nvSpPr>
          <p:cNvPr id="27" name="Rectangle 26">
            <a:extLst>
              <a:ext uri="{FF2B5EF4-FFF2-40B4-BE49-F238E27FC236}">
                <a16:creationId xmlns:a16="http://schemas.microsoft.com/office/drawing/2014/main" id="{3483A1DE-69E5-8821-C171-71F3E9C24734}"/>
              </a:ext>
            </a:extLst>
          </p:cNvPr>
          <p:cNvSpPr/>
          <p:nvPr/>
        </p:nvSpPr>
        <p:spPr>
          <a:xfrm>
            <a:off x="4121648" y="1040166"/>
            <a:ext cx="4572000" cy="3698705"/>
          </a:xfrm>
          <a:prstGeom prst="rect">
            <a:avLst/>
          </a:prstGeom>
          <a:solidFill>
            <a:schemeClr val="tx2">
              <a:lumMod val="40000"/>
              <a:lumOff val="60000"/>
            </a:schemeClr>
          </a:solidFill>
        </p:spPr>
        <p:txBody>
          <a:bodyPr wrap="square">
            <a:spAutoFit/>
          </a:bodyPr>
          <a:lstStyle/>
          <a:p>
            <a:r>
              <a:rPr lang="en-CA" dirty="0">
                <a:latin typeface="+mj-lt"/>
              </a:rPr>
              <a:t>The First Nation and school district will:</a:t>
            </a:r>
          </a:p>
          <a:p>
            <a:pPr marL="342900" indent="-342900">
              <a:buAutoNum type="arabicParenR"/>
            </a:pPr>
            <a:r>
              <a:rPr lang="en-CA" dirty="0">
                <a:latin typeface="+mj-lt"/>
              </a:rPr>
              <a:t>Go </a:t>
            </a:r>
            <a:r>
              <a:rPr lang="en-CA" i="1" dirty="0">
                <a:latin typeface="+mj-lt"/>
              </a:rPr>
              <a:t>line by line</a:t>
            </a:r>
            <a:r>
              <a:rPr lang="en-CA" dirty="0">
                <a:latin typeface="+mj-lt"/>
              </a:rPr>
              <a:t> through their student lists to confirm:</a:t>
            </a:r>
            <a:endParaRPr lang="en-US" dirty="0">
              <a:latin typeface="+mj-lt"/>
            </a:endParaRPr>
          </a:p>
          <a:p>
            <a:pPr marL="628650" lvl="1" indent="-285750">
              <a:buFont typeface="Arial" panose="020B0604020202020204" pitchFamily="34" charset="0"/>
              <a:buChar char="•"/>
            </a:pPr>
            <a:r>
              <a:rPr lang="en-CA" dirty="0">
                <a:latin typeface="+mj-lt"/>
              </a:rPr>
              <a:t>The students ordinarily live on reserve</a:t>
            </a:r>
            <a:endParaRPr lang="en-US" dirty="0">
              <a:latin typeface="+mj-lt"/>
            </a:endParaRPr>
          </a:p>
          <a:p>
            <a:pPr marL="628650" lvl="1" indent="-285750">
              <a:buFont typeface="Arial" panose="020B0604020202020204" pitchFamily="34" charset="0"/>
              <a:buChar char="•"/>
            </a:pPr>
            <a:r>
              <a:rPr lang="en-CA" dirty="0">
                <a:latin typeface="+mj-lt"/>
              </a:rPr>
              <a:t>The </a:t>
            </a:r>
            <a:r>
              <a:rPr lang="en-CA" u="sng" dirty="0">
                <a:latin typeface="+mj-lt"/>
              </a:rPr>
              <a:t>legal name</a:t>
            </a:r>
            <a:r>
              <a:rPr lang="en-CA" dirty="0">
                <a:latin typeface="+mj-lt"/>
              </a:rPr>
              <a:t> and </a:t>
            </a:r>
            <a:r>
              <a:rPr lang="en-CA" u="sng" dirty="0">
                <a:latin typeface="+mj-lt"/>
              </a:rPr>
              <a:t>date of birth</a:t>
            </a:r>
            <a:endParaRPr lang="en-US" dirty="0">
              <a:latin typeface="+mj-lt"/>
            </a:endParaRPr>
          </a:p>
          <a:p>
            <a:pPr marL="628650" lvl="1" indent="-285750">
              <a:buFont typeface="Arial" panose="020B0604020202020204" pitchFamily="34" charset="0"/>
              <a:buChar char="•"/>
            </a:pPr>
            <a:r>
              <a:rPr lang="en-CA" dirty="0">
                <a:latin typeface="+mj-lt"/>
              </a:rPr>
              <a:t>The </a:t>
            </a:r>
            <a:r>
              <a:rPr lang="en-CA" u="sng" dirty="0">
                <a:latin typeface="+mj-lt"/>
              </a:rPr>
              <a:t>FTE value</a:t>
            </a:r>
            <a:r>
              <a:rPr lang="en-CA" dirty="0">
                <a:latin typeface="+mj-lt"/>
              </a:rPr>
              <a:t> for each student based on their courseload</a:t>
            </a:r>
          </a:p>
          <a:p>
            <a:pPr lvl="0"/>
            <a:r>
              <a:rPr lang="en-CA" dirty="0">
                <a:latin typeface="+mj-lt"/>
              </a:rPr>
              <a:t>2) Confirm the correct head count and total FTE</a:t>
            </a:r>
          </a:p>
          <a:p>
            <a:pPr lvl="0"/>
            <a:r>
              <a:rPr lang="en-CA" dirty="0">
                <a:latin typeface="+mj-lt"/>
              </a:rPr>
              <a:t>3) Ensure agreed upon FTE/head count are reflected on the JVP form</a:t>
            </a:r>
          </a:p>
        </p:txBody>
      </p:sp>
      <p:sp>
        <p:nvSpPr>
          <p:cNvPr id="31" name="Rounded Rectangular Callout 3">
            <a:extLst>
              <a:ext uri="{FF2B5EF4-FFF2-40B4-BE49-F238E27FC236}">
                <a16:creationId xmlns:a16="http://schemas.microsoft.com/office/drawing/2014/main" id="{B5BA05A7-1572-A09D-5494-6158AACB050B}"/>
              </a:ext>
            </a:extLst>
          </p:cNvPr>
          <p:cNvSpPr/>
          <p:nvPr/>
        </p:nvSpPr>
        <p:spPr bwMode="auto">
          <a:xfrm>
            <a:off x="407670" y="553803"/>
            <a:ext cx="2667000" cy="1667356"/>
          </a:xfrm>
          <a:prstGeom prst="wedgeRoundRectCallout">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tabLst>
                <a:tab pos="5715000" algn="l"/>
              </a:tabLst>
            </a:pPr>
            <a:r>
              <a:rPr lang="en-US" sz="3500" dirty="0">
                <a:solidFill>
                  <a:srgbClr val="2F5496"/>
                </a:solidFill>
                <a:latin typeface="Trebuchet MS" panose="020B0603020202020204" pitchFamily="34" charset="0"/>
                <a:ea typeface="Tahoma" panose="020B0604030504040204" pitchFamily="34" charset="0"/>
                <a:cs typeface="Tahoma" panose="020B0604030504040204" pitchFamily="34" charset="0"/>
              </a:rPr>
              <a:t> </a:t>
            </a:r>
          </a:p>
        </p:txBody>
      </p:sp>
      <p:sp>
        <p:nvSpPr>
          <p:cNvPr id="32" name="Rectangle 31">
            <a:extLst>
              <a:ext uri="{FF2B5EF4-FFF2-40B4-BE49-F238E27FC236}">
                <a16:creationId xmlns:a16="http://schemas.microsoft.com/office/drawing/2014/main" id="{73979C29-CEBC-38D8-A435-60C5364E1D34}"/>
              </a:ext>
            </a:extLst>
          </p:cNvPr>
          <p:cNvSpPr/>
          <p:nvPr/>
        </p:nvSpPr>
        <p:spPr>
          <a:xfrm>
            <a:off x="594251" y="724827"/>
            <a:ext cx="2403814" cy="1421928"/>
          </a:xfrm>
          <a:prstGeom prst="rect">
            <a:avLst/>
          </a:prstGeom>
        </p:spPr>
        <p:txBody>
          <a:bodyPr wrap="square">
            <a:spAutoFit/>
          </a:bodyPr>
          <a:lstStyle/>
          <a:p>
            <a:r>
              <a:rPr lang="en-US" sz="2400" dirty="0">
                <a:solidFill>
                  <a:srgbClr val="2F5496"/>
                </a:solidFill>
                <a:latin typeface="Trebuchet MS" panose="020B0603020202020204" pitchFamily="34" charset="0"/>
                <a:ea typeface="Tahoma" panose="020B0604030504040204" pitchFamily="34" charset="0"/>
                <a:cs typeface="Tahoma" panose="020B0604030504040204" pitchFamily="34" charset="0"/>
              </a:rPr>
              <a:t>My public school student records indicate…</a:t>
            </a:r>
            <a:endParaRPr lang="en-US" sz="2400" dirty="0"/>
          </a:p>
        </p:txBody>
      </p:sp>
      <p:sp>
        <p:nvSpPr>
          <p:cNvPr id="34" name="TextBox 33">
            <a:extLst>
              <a:ext uri="{FF2B5EF4-FFF2-40B4-BE49-F238E27FC236}">
                <a16:creationId xmlns:a16="http://schemas.microsoft.com/office/drawing/2014/main" id="{BAF21AEF-8B31-FDF2-B6D9-7953044C9769}"/>
              </a:ext>
            </a:extLst>
          </p:cNvPr>
          <p:cNvSpPr txBox="1"/>
          <p:nvPr/>
        </p:nvSpPr>
        <p:spPr>
          <a:xfrm>
            <a:off x="194734" y="2377013"/>
            <a:ext cx="3055374" cy="2350131"/>
          </a:xfrm>
          <a:prstGeom prst="rect">
            <a:avLst/>
          </a:prstGeom>
          <a:noFill/>
        </p:spPr>
        <p:txBody>
          <a:bodyPr wrap="square">
            <a:spAutoFit/>
          </a:bodyPr>
          <a:lstStyle/>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endParaRPr kumimoji="0" lang="en-CA" sz="1400" b="0" i="1" u="none" strike="noStrike" kern="1200" cap="none" spc="0" normalizeH="0" baseline="0" noProof="0" dirty="0">
              <a:ln>
                <a:noFill/>
              </a:ln>
              <a:effectLst/>
              <a:uLnTx/>
              <a:uFillTx/>
              <a:latin typeface="+mj-lt"/>
              <a:cs typeface="Segoe UI Semilight" panose="020B0402040204020203" pitchFamily="34" charset="0"/>
            </a:endParaRP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lang="en-CA" sz="1400" noProof="0" dirty="0">
                <a:latin typeface="+mj-lt"/>
                <a:cs typeface="Segoe UI Semilight" panose="020B0402040204020203" pitchFamily="34" charset="0"/>
              </a:rPr>
              <a:t>A </a:t>
            </a:r>
            <a:r>
              <a:rPr lang="en-CA" sz="1400" dirty="0">
                <a:latin typeface="+mj-lt"/>
                <a:cs typeface="Segoe UI Semilight" panose="020B0402040204020203" pitchFamily="34" charset="0"/>
              </a:rPr>
              <a:t>total head count of 17 but a FTE count of 19.125</a:t>
            </a: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lang="en-CA" sz="1400" dirty="0">
                <a:latin typeface="+mj-lt"/>
                <a:cs typeface="Segoe UI Semilight" panose="020B0402040204020203" pitchFamily="34" charset="0"/>
              </a:rPr>
              <a:t>During the JVP meeting, it is determined that the school district’s records show a head count of 16 and an FTE count of 18.25</a:t>
            </a: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endParaRPr lang="en-CA" sz="1400" dirty="0">
              <a:latin typeface="Segoe UI Semilight" panose="020B0402040204020203" pitchFamily="34" charset="0"/>
              <a:cs typeface="Segoe UI Semilight" panose="020B0402040204020203" pitchFamily="34" charset="0"/>
            </a:endParaRPr>
          </a:p>
          <a:p>
            <a:pPr marR="0" lvl="0" algn="l" defTabSz="914400" rtl="0" eaLnBrk="1" fontAlgn="base" latinLnBrk="0" hangingPunct="1">
              <a:lnSpc>
                <a:spcPct val="90000"/>
              </a:lnSpc>
              <a:spcBef>
                <a:spcPct val="0"/>
              </a:spcBef>
              <a:spcAft>
                <a:spcPct val="37000"/>
              </a:spcAft>
              <a:buClrTx/>
              <a:buSzTx/>
              <a:tabLst/>
              <a:defRPr/>
            </a:pPr>
            <a:endParaRPr kumimoji="0" lang="en-CA" sz="1400" b="0" i="0" u="none" strike="noStrike" kern="1200" cap="none" spc="0" normalizeH="0" baseline="0" noProof="0" dirty="0">
              <a:ln>
                <a:noFill/>
              </a:ln>
              <a:effectLst/>
              <a:uLnTx/>
              <a:uFillTx/>
              <a:latin typeface="Segoe UI Semilight" panose="020B0402040204020203" pitchFamily="34" charset="0"/>
              <a:ea typeface="+mn-ea"/>
              <a:cs typeface="Segoe UI Semilight" panose="020B0402040204020203" pitchFamily="34" charset="0"/>
            </a:endParaRPr>
          </a:p>
        </p:txBody>
      </p:sp>
      <p:pic>
        <p:nvPicPr>
          <p:cNvPr id="3" name="Picture 2" descr="A logo of books and a sun&#10;&#10;Description automatically generated with medium confidence">
            <a:extLst>
              <a:ext uri="{FF2B5EF4-FFF2-40B4-BE49-F238E27FC236}">
                <a16:creationId xmlns:a16="http://schemas.microsoft.com/office/drawing/2014/main" id="{6D75B4C2-B628-4316-A1A0-60351DAC1D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4" name="Picture 3" descr="A logo with mountains and sun&#10;&#10;Description automatically generated">
            <a:extLst>
              <a:ext uri="{FF2B5EF4-FFF2-40B4-BE49-F238E27FC236}">
                <a16:creationId xmlns:a16="http://schemas.microsoft.com/office/drawing/2014/main" id="{C5B569D2-FFD0-2E69-DB7D-B75B2ED393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3080013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1250" fill="hold"/>
                                        <p:tgtEl>
                                          <p:spTgt spid="32">
                                            <p:txEl>
                                              <p:pRg st="0" end="0"/>
                                            </p:txEl>
                                          </p:spTgt>
                                        </p:tgtEl>
                                        <p:attrNameLst>
                                          <p:attrName>style.textDecorationUnderline</p:attrName>
                                        </p:attrNameLst>
                                      </p:cBhvr>
                                      <p:to>
                                        <p:strVal val="true"/>
                                      </p:to>
                                    </p:set>
                                  </p:childTnLst>
                                </p:cTn>
                              </p:par>
                            </p:childTnLst>
                          </p:cTn>
                        </p:par>
                        <p:par>
                          <p:cTn id="7" fill="hold">
                            <p:stCondLst>
                              <p:cond delay="3050"/>
                            </p:stCondLst>
                            <p:childTnLst>
                              <p:par>
                                <p:cTn id="8" presetID="22" presetClass="entr" presetSubtype="8" fill="hold" nodeType="afterEffect">
                                  <p:stCondLst>
                                    <p:cond delay="500"/>
                                  </p:stCondLst>
                                  <p:childTnLst>
                                    <p:set>
                                      <p:cBhvr>
                                        <p:cTn id="9" dur="1" fill="hold">
                                          <p:stCondLst>
                                            <p:cond delay="0"/>
                                          </p:stCondLst>
                                        </p:cTn>
                                        <p:tgtEl>
                                          <p:spTgt spid="34">
                                            <p:txEl>
                                              <p:pRg st="1" end="1"/>
                                            </p:txEl>
                                          </p:spTgt>
                                        </p:tgtEl>
                                        <p:attrNameLst>
                                          <p:attrName>style.visibility</p:attrName>
                                        </p:attrNameLst>
                                      </p:cBhvr>
                                      <p:to>
                                        <p:strVal val="visible"/>
                                      </p:to>
                                    </p:set>
                                    <p:animEffect transition="in" filter="wipe(left)">
                                      <p:cBhvr>
                                        <p:cTn id="10" dur="1000"/>
                                        <p:tgtEl>
                                          <p:spTgt spid="34">
                                            <p:txEl>
                                              <p:pRg st="1" end="1"/>
                                            </p:txEl>
                                          </p:spTgt>
                                        </p:tgtEl>
                                      </p:cBhvr>
                                    </p:animEffect>
                                  </p:childTnLst>
                                </p:cTn>
                              </p:par>
                            </p:childTnLst>
                          </p:cTn>
                        </p:par>
                        <p:par>
                          <p:cTn id="11" fill="hold">
                            <p:stCondLst>
                              <p:cond delay="4550"/>
                            </p:stCondLst>
                            <p:childTnLst>
                              <p:par>
                                <p:cTn id="12" presetID="22" presetClass="entr" presetSubtype="8" fill="hold" nodeType="afterEffect">
                                  <p:stCondLst>
                                    <p:cond delay="500"/>
                                  </p:stCondLst>
                                  <p:childTnLst>
                                    <p:set>
                                      <p:cBhvr>
                                        <p:cTn id="13" dur="1" fill="hold">
                                          <p:stCondLst>
                                            <p:cond delay="0"/>
                                          </p:stCondLst>
                                        </p:cTn>
                                        <p:tgtEl>
                                          <p:spTgt spid="34">
                                            <p:txEl>
                                              <p:pRg st="2" end="2"/>
                                            </p:txEl>
                                          </p:spTgt>
                                        </p:tgtEl>
                                        <p:attrNameLst>
                                          <p:attrName>style.visibility</p:attrName>
                                        </p:attrNameLst>
                                      </p:cBhvr>
                                      <p:to>
                                        <p:strVal val="visible"/>
                                      </p:to>
                                    </p:set>
                                    <p:animEffect transition="in" filter="wipe(left)">
                                      <p:cBhvr>
                                        <p:cTn id="14" dur="1000"/>
                                        <p:tgtEl>
                                          <p:spTgt spid="34">
                                            <p:txEl>
                                              <p:pRg st="2" end="2"/>
                                            </p:txEl>
                                          </p:spTgt>
                                        </p:tgtEl>
                                      </p:cBhvr>
                                    </p:animEffect>
                                  </p:childTnLst>
                                </p:cTn>
                              </p:par>
                            </p:childTnLst>
                          </p:cTn>
                        </p:par>
                        <p:par>
                          <p:cTn id="15" fill="hold">
                            <p:stCondLst>
                              <p:cond delay="605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childTnLst>
                          </p:cTn>
                        </p:par>
                        <p:par>
                          <p:cTn id="19" fill="hold">
                            <p:stCondLst>
                              <p:cond delay="6800"/>
                            </p:stCondLst>
                            <p:childTnLst>
                              <p:par>
                                <p:cTn id="20" presetID="10" presetClass="entr" presetSubtype="0" fill="hold" grpId="0" nodeType="after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740321" y="0"/>
            <a:ext cx="5423815" cy="5143500"/>
          </a:xfrm>
          <a:prstGeom prst="rect">
            <a:avLst/>
          </a:prstGeom>
          <a:solidFill>
            <a:schemeClr val="tx2">
              <a:lumMod val="40000"/>
              <a:lumOff val="6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 name="Slide Number Placeholder 1"/>
          <p:cNvSpPr>
            <a:spLocks noGrp="1"/>
          </p:cNvSpPr>
          <p:nvPr>
            <p:ph type="sldNum" sz="quarter" idx="4"/>
          </p:nvPr>
        </p:nvSpPr>
        <p:spPr/>
        <p:txBody>
          <a:bodyPr/>
          <a:lstStyle/>
          <a:p>
            <a:pPr>
              <a:defRPr/>
            </a:pPr>
            <a:fld id="{E00B6E52-F07A-44C8-B7AE-D6EEC3D50429}" type="slidenum">
              <a:rPr lang="en-CA" b="1" smtClean="0">
                <a:solidFill>
                  <a:srgbClr val="808183"/>
                </a:solidFill>
                <a:latin typeface="Trebuchet MS" panose="020B0603020202020204" pitchFamily="34" charset="0"/>
              </a:rPr>
              <a:pPr>
                <a:defRPr/>
              </a:pPr>
              <a:t>33</a:t>
            </a:fld>
            <a:endParaRPr lang="en-CA" b="1" dirty="0">
              <a:solidFill>
                <a:srgbClr val="808183"/>
              </a:solidFill>
              <a:latin typeface="Trebuchet MS" panose="020B0603020202020204" pitchFamily="34" charset="0"/>
            </a:endParaRPr>
          </a:p>
        </p:txBody>
      </p:sp>
      <p:sp>
        <p:nvSpPr>
          <p:cNvPr id="12" name="Title 7"/>
          <p:cNvSpPr txBox="1">
            <a:spLocks/>
          </p:cNvSpPr>
          <p:nvPr/>
        </p:nvSpPr>
        <p:spPr>
          <a:xfrm>
            <a:off x="264420" y="361100"/>
            <a:ext cx="4840980" cy="324275"/>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endParaRPr lang="en-US" sz="3000" kern="0" dirty="0">
              <a:solidFill>
                <a:srgbClr val="2F5496"/>
              </a:solidFill>
              <a:latin typeface="Trebuchet MS" panose="020B0603020202020204" pitchFamily="34" charset="0"/>
            </a:endParaRPr>
          </a:p>
        </p:txBody>
      </p:sp>
      <p:sp>
        <p:nvSpPr>
          <p:cNvPr id="8" name="TextBox 7"/>
          <p:cNvSpPr txBox="1"/>
          <p:nvPr/>
        </p:nvSpPr>
        <p:spPr>
          <a:xfrm>
            <a:off x="194734" y="172718"/>
            <a:ext cx="2940352" cy="341632"/>
          </a:xfrm>
          <a:prstGeom prst="rect">
            <a:avLst/>
          </a:prstGeom>
          <a:noFill/>
        </p:spPr>
        <p:txBody>
          <a:bodyPr wrap="square" rtlCol="0">
            <a:spAutoFit/>
          </a:bodyPr>
          <a:lstStyle/>
          <a:p>
            <a:r>
              <a:rPr lang="en-US" b="1" dirty="0">
                <a:solidFill>
                  <a:schemeClr val="tx2">
                    <a:lumMod val="50000"/>
                  </a:schemeClr>
                </a:solidFill>
                <a:latin typeface="+mj-lt"/>
                <a:cs typeface="Segoe UI Semilight" panose="020B0402040204020203" pitchFamily="34" charset="0"/>
              </a:rPr>
              <a:t>Scenario 3</a:t>
            </a:r>
            <a:endParaRPr lang="en-US" b="1" dirty="0">
              <a:solidFill>
                <a:schemeClr val="tx2">
                  <a:lumMod val="50000"/>
                </a:schemeClr>
              </a:solidFill>
              <a:highlight>
                <a:srgbClr val="FFFF00"/>
              </a:highlight>
              <a:latin typeface="+mj-lt"/>
              <a:cs typeface="Segoe UI Semilight" panose="020B0402040204020203" pitchFamily="34" charset="0"/>
            </a:endParaRPr>
          </a:p>
        </p:txBody>
      </p:sp>
      <p:sp>
        <p:nvSpPr>
          <p:cNvPr id="10" name="Rectangular Callout 9"/>
          <p:cNvSpPr/>
          <p:nvPr/>
        </p:nvSpPr>
        <p:spPr>
          <a:xfrm>
            <a:off x="4090028" y="481342"/>
            <a:ext cx="4789552" cy="438582"/>
          </a:xfrm>
          <a:prstGeom prst="wedgeRectCallout">
            <a:avLst/>
          </a:prstGeom>
        </p:spPr>
        <p:txBody>
          <a:bodyPr wrap="square">
            <a:spAutoFit/>
          </a:bodyPr>
          <a:lstStyle/>
          <a:p>
            <a:r>
              <a:rPr lang="en-US" sz="2500" b="1" kern="0" dirty="0">
                <a:solidFill>
                  <a:srgbClr val="2F5496"/>
                </a:solidFill>
                <a:latin typeface="Trebuchet MS" panose="020B0603020202020204" pitchFamily="34" charset="0"/>
              </a:rPr>
              <a:t>HOW DO I COMPLETE THE JVP?</a:t>
            </a:r>
          </a:p>
        </p:txBody>
      </p:sp>
      <p:sp>
        <p:nvSpPr>
          <p:cNvPr id="27" name="Rectangle 26">
            <a:extLst>
              <a:ext uri="{FF2B5EF4-FFF2-40B4-BE49-F238E27FC236}">
                <a16:creationId xmlns:a16="http://schemas.microsoft.com/office/drawing/2014/main" id="{3483A1DE-69E5-8821-C171-71F3E9C24734}"/>
              </a:ext>
            </a:extLst>
          </p:cNvPr>
          <p:cNvSpPr/>
          <p:nvPr/>
        </p:nvSpPr>
        <p:spPr>
          <a:xfrm>
            <a:off x="4121648" y="1040166"/>
            <a:ext cx="4572000" cy="3493777"/>
          </a:xfrm>
          <a:prstGeom prst="rect">
            <a:avLst/>
          </a:prstGeom>
          <a:solidFill>
            <a:schemeClr val="tx2">
              <a:lumMod val="40000"/>
              <a:lumOff val="60000"/>
            </a:schemeClr>
          </a:solidFill>
        </p:spPr>
        <p:txBody>
          <a:bodyPr wrap="square">
            <a:spAutoFit/>
          </a:bodyPr>
          <a:lstStyle/>
          <a:p>
            <a:pPr marL="342900" indent="-342900">
              <a:buFont typeface="+mj-lt"/>
              <a:buAutoNum type="arabicParenR"/>
            </a:pPr>
            <a:r>
              <a:rPr lang="en-CA" dirty="0">
                <a:latin typeface="+mj-lt"/>
              </a:rPr>
              <a:t>A JVP meeting will need to be completed with both school districts.</a:t>
            </a:r>
          </a:p>
          <a:p>
            <a:pPr marL="342900" indent="-342900">
              <a:buFont typeface="+mj-lt"/>
              <a:buAutoNum type="arabicParenR"/>
            </a:pPr>
            <a:r>
              <a:rPr lang="en-CA" dirty="0">
                <a:latin typeface="+mj-lt"/>
              </a:rPr>
              <a:t>The First Nation and school districts will ensure FTE value, legal name, DOB and school/grade </a:t>
            </a:r>
            <a:r>
              <a:rPr lang="en-CA" u="sng" dirty="0">
                <a:latin typeface="+mj-lt"/>
              </a:rPr>
              <a:t>match</a:t>
            </a:r>
            <a:r>
              <a:rPr lang="en-CA" dirty="0">
                <a:latin typeface="+mj-lt"/>
              </a:rPr>
              <a:t>. </a:t>
            </a:r>
          </a:p>
          <a:p>
            <a:pPr marL="342900" indent="-342900">
              <a:buFont typeface="+mj-lt"/>
              <a:buAutoNum type="arabicParenR"/>
            </a:pPr>
            <a:r>
              <a:rPr lang="en-CA" dirty="0">
                <a:latin typeface="+mj-lt"/>
              </a:rPr>
              <a:t>Complete a JVP form for each school district.</a:t>
            </a:r>
          </a:p>
          <a:p>
            <a:pPr marL="342900" indent="-342900">
              <a:buFont typeface="+mj-lt"/>
              <a:buAutoNum type="arabicParenR"/>
            </a:pPr>
            <a:r>
              <a:rPr lang="en-CA" dirty="0">
                <a:latin typeface="+mj-lt"/>
              </a:rPr>
              <a:t>Each school district will need to include all schools that the student is attending.</a:t>
            </a:r>
          </a:p>
          <a:p>
            <a:pPr marL="342900" indent="-342900">
              <a:buFont typeface="+mj-lt"/>
              <a:buAutoNum type="arabicParenR"/>
            </a:pPr>
            <a:r>
              <a:rPr lang="en-CA" dirty="0">
                <a:latin typeface="+mj-lt"/>
              </a:rPr>
              <a:t>The First Nation attaches the signed JVP to its Nominal Roll submission.</a:t>
            </a:r>
            <a:endParaRPr lang="en-CA" sz="1400" dirty="0">
              <a:latin typeface="+mj-lt"/>
            </a:endParaRPr>
          </a:p>
        </p:txBody>
      </p:sp>
      <p:sp>
        <p:nvSpPr>
          <p:cNvPr id="31" name="Rounded Rectangular Callout 3">
            <a:extLst>
              <a:ext uri="{FF2B5EF4-FFF2-40B4-BE49-F238E27FC236}">
                <a16:creationId xmlns:a16="http://schemas.microsoft.com/office/drawing/2014/main" id="{B5BA05A7-1572-A09D-5494-6158AACB050B}"/>
              </a:ext>
            </a:extLst>
          </p:cNvPr>
          <p:cNvSpPr/>
          <p:nvPr/>
        </p:nvSpPr>
        <p:spPr bwMode="auto">
          <a:xfrm>
            <a:off x="407670" y="553802"/>
            <a:ext cx="2667000" cy="1657775"/>
          </a:xfrm>
          <a:prstGeom prst="wedgeRoundRectCallout">
            <a:avLst/>
          </a:prstGeom>
          <a:solidFill>
            <a:srgbClr val="FFFFFF"/>
          </a:solidFill>
          <a:ln w="88900" cap="flat" cmpd="sng" algn="ctr">
            <a:solidFill>
              <a:srgbClr val="3167A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tabLst>
                <a:tab pos="5715000" algn="l"/>
              </a:tabLst>
            </a:pPr>
            <a:r>
              <a:rPr lang="en-US" sz="3500" dirty="0">
                <a:solidFill>
                  <a:srgbClr val="2F5496"/>
                </a:solidFill>
                <a:latin typeface="Trebuchet MS" panose="020B0603020202020204" pitchFamily="34" charset="0"/>
                <a:ea typeface="Tahoma" panose="020B0604030504040204" pitchFamily="34" charset="0"/>
                <a:cs typeface="Tahoma" panose="020B0604030504040204" pitchFamily="34" charset="0"/>
              </a:rPr>
              <a:t> </a:t>
            </a:r>
          </a:p>
        </p:txBody>
      </p:sp>
      <p:sp>
        <p:nvSpPr>
          <p:cNvPr id="32" name="Rectangle 31">
            <a:extLst>
              <a:ext uri="{FF2B5EF4-FFF2-40B4-BE49-F238E27FC236}">
                <a16:creationId xmlns:a16="http://schemas.microsoft.com/office/drawing/2014/main" id="{73979C29-CEBC-38D8-A435-60C5364E1D34}"/>
              </a:ext>
            </a:extLst>
          </p:cNvPr>
          <p:cNvSpPr/>
          <p:nvPr/>
        </p:nvSpPr>
        <p:spPr>
          <a:xfrm>
            <a:off x="658533" y="702732"/>
            <a:ext cx="2285515" cy="1338828"/>
          </a:xfrm>
          <a:prstGeom prst="rect">
            <a:avLst/>
          </a:prstGeom>
        </p:spPr>
        <p:txBody>
          <a:bodyPr wrap="square">
            <a:spAutoFit/>
          </a:bodyPr>
          <a:lstStyle/>
          <a:p>
            <a:r>
              <a:rPr lang="en-US" sz="3000" dirty="0">
                <a:solidFill>
                  <a:srgbClr val="2F5496"/>
                </a:solidFill>
                <a:latin typeface="Trebuchet MS" panose="020B0603020202020204" pitchFamily="34" charset="0"/>
                <a:ea typeface="Tahoma" panose="020B0604030504040204" pitchFamily="34" charset="0"/>
                <a:cs typeface="Tahoma" panose="020B0604030504040204" pitchFamily="34" charset="0"/>
              </a:rPr>
              <a:t>I have a student who is….</a:t>
            </a:r>
            <a:endParaRPr lang="en-US" sz="3000" dirty="0"/>
          </a:p>
        </p:txBody>
      </p:sp>
      <p:sp>
        <p:nvSpPr>
          <p:cNvPr id="34" name="TextBox 33">
            <a:extLst>
              <a:ext uri="{FF2B5EF4-FFF2-40B4-BE49-F238E27FC236}">
                <a16:creationId xmlns:a16="http://schemas.microsoft.com/office/drawing/2014/main" id="{BAF21AEF-8B31-FDF2-B6D9-7953044C9769}"/>
              </a:ext>
            </a:extLst>
          </p:cNvPr>
          <p:cNvSpPr txBox="1"/>
          <p:nvPr/>
        </p:nvSpPr>
        <p:spPr>
          <a:xfrm>
            <a:off x="148119" y="2392183"/>
            <a:ext cx="3055374" cy="2350131"/>
          </a:xfrm>
          <a:prstGeom prst="rect">
            <a:avLst/>
          </a:prstGeom>
          <a:noFill/>
        </p:spPr>
        <p:txBody>
          <a:bodyPr wrap="square">
            <a:spAutoFit/>
          </a:bodyPr>
          <a:lstStyle/>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endParaRPr kumimoji="0" lang="en-CA" sz="1400" b="0" i="1" u="none" strike="noStrike" kern="1200" cap="none" spc="0" normalizeH="0" baseline="0" noProof="0" dirty="0">
              <a:ln>
                <a:noFill/>
              </a:ln>
              <a:effectLst/>
              <a:uLnTx/>
              <a:uFillTx/>
              <a:latin typeface="Segoe UI Semilight" panose="020B0402040204020203" pitchFamily="34" charset="0"/>
              <a:ea typeface="+mn-ea"/>
              <a:cs typeface="Segoe UI Semilight" panose="020B0402040204020203" pitchFamily="34" charset="0"/>
            </a:endParaRP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lang="en-CA" sz="1400" dirty="0">
                <a:latin typeface="+mj-lt"/>
                <a:cs typeface="Segoe UI Semilight" panose="020B0402040204020203" pitchFamily="34" charset="0"/>
              </a:rPr>
              <a:t>Ordinarily resident on reserve</a:t>
            </a: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lang="en-CA" sz="1400" dirty="0">
                <a:latin typeface="+mj-lt"/>
                <a:cs typeface="Segoe UI Semilight" panose="020B0402040204020203" pitchFamily="34" charset="0"/>
              </a:rPr>
              <a:t>Registered to more than one school district </a:t>
            </a:r>
            <a:br>
              <a:rPr lang="en-CA" sz="1400" dirty="0">
                <a:latin typeface="+mj-lt"/>
                <a:cs typeface="Segoe UI Semilight" panose="020B0402040204020203" pitchFamily="34" charset="0"/>
              </a:rPr>
            </a:br>
            <a:r>
              <a:rPr lang="en-CA" sz="1400" dirty="0">
                <a:latin typeface="+mj-lt"/>
                <a:cs typeface="Segoe UI Semilight" panose="020B0402040204020203" pitchFamily="34" charset="0"/>
              </a:rPr>
              <a:t>(e.g. attending public school and additional courses at a Provincial Online Learning School or POL)</a:t>
            </a:r>
          </a:p>
          <a:p>
            <a:pPr marR="0" lvl="0" algn="l" defTabSz="914400" rtl="0" eaLnBrk="1" fontAlgn="base" latinLnBrk="0" hangingPunct="1">
              <a:lnSpc>
                <a:spcPct val="90000"/>
              </a:lnSpc>
              <a:spcBef>
                <a:spcPct val="0"/>
              </a:spcBef>
              <a:spcAft>
                <a:spcPct val="37000"/>
              </a:spcAft>
              <a:buClrTx/>
              <a:buSzTx/>
              <a:tabLst/>
              <a:defRPr/>
            </a:pPr>
            <a:endParaRPr lang="en-CA" sz="1400" dirty="0">
              <a:latin typeface="Segoe UI Semilight" panose="020B0402040204020203" pitchFamily="34" charset="0"/>
              <a:cs typeface="Segoe UI Semilight" panose="020B0402040204020203" pitchFamily="34" charset="0"/>
            </a:endParaRPr>
          </a:p>
          <a:p>
            <a:pPr marR="0" lvl="0" algn="l" defTabSz="914400" rtl="0" eaLnBrk="1" fontAlgn="base" latinLnBrk="0" hangingPunct="1">
              <a:lnSpc>
                <a:spcPct val="90000"/>
              </a:lnSpc>
              <a:spcBef>
                <a:spcPct val="0"/>
              </a:spcBef>
              <a:spcAft>
                <a:spcPct val="37000"/>
              </a:spcAft>
              <a:buClrTx/>
              <a:buSzTx/>
              <a:tabLst/>
              <a:defRPr/>
            </a:pPr>
            <a:endParaRPr kumimoji="0" lang="en-CA" sz="1400" b="0" i="0" u="none" strike="noStrike" kern="1200" cap="none" spc="0" normalizeH="0" baseline="0" noProof="0" dirty="0">
              <a:ln>
                <a:noFill/>
              </a:ln>
              <a:effectLst/>
              <a:uLnTx/>
              <a:uFillTx/>
              <a:latin typeface="Segoe UI Semilight" panose="020B0402040204020203" pitchFamily="34" charset="0"/>
              <a:ea typeface="+mn-ea"/>
              <a:cs typeface="Segoe UI Semilight" panose="020B0402040204020203" pitchFamily="34" charset="0"/>
            </a:endParaRPr>
          </a:p>
        </p:txBody>
      </p:sp>
      <p:pic>
        <p:nvPicPr>
          <p:cNvPr id="3" name="Picture 2" descr="A logo of books and a sun&#10;&#10;Description automatically generated with medium confidence">
            <a:extLst>
              <a:ext uri="{FF2B5EF4-FFF2-40B4-BE49-F238E27FC236}">
                <a16:creationId xmlns:a16="http://schemas.microsoft.com/office/drawing/2014/main" id="{6D75B4C2-B628-4316-A1A0-60351DAC1D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4" name="Picture 3" descr="A logo with mountains and sun&#10;&#10;Description automatically generated">
            <a:extLst>
              <a:ext uri="{FF2B5EF4-FFF2-40B4-BE49-F238E27FC236}">
                <a16:creationId xmlns:a16="http://schemas.microsoft.com/office/drawing/2014/main" id="{C5B569D2-FFD0-2E69-DB7D-B75B2ED393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3048036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1250" fill="hold"/>
                                        <p:tgtEl>
                                          <p:spTgt spid="32">
                                            <p:txEl>
                                              <p:pRg st="0" end="0"/>
                                            </p:txEl>
                                          </p:spTgt>
                                        </p:tgtEl>
                                        <p:attrNameLst>
                                          <p:attrName>style.textDecorationUnderline</p:attrName>
                                        </p:attrNameLst>
                                      </p:cBhvr>
                                      <p:to>
                                        <p:strVal val="true"/>
                                      </p:to>
                                    </p:set>
                                  </p:childTnLst>
                                </p:cTn>
                              </p:par>
                            </p:childTnLst>
                          </p:cTn>
                        </p:par>
                        <p:par>
                          <p:cTn id="7" fill="hold">
                            <p:stCondLst>
                              <p:cond delay="2200"/>
                            </p:stCondLst>
                            <p:childTnLst>
                              <p:par>
                                <p:cTn id="8" presetID="22" presetClass="entr" presetSubtype="8" fill="hold" nodeType="afterEffect">
                                  <p:stCondLst>
                                    <p:cond delay="500"/>
                                  </p:stCondLst>
                                  <p:childTnLst>
                                    <p:set>
                                      <p:cBhvr>
                                        <p:cTn id="9" dur="1" fill="hold">
                                          <p:stCondLst>
                                            <p:cond delay="0"/>
                                          </p:stCondLst>
                                        </p:cTn>
                                        <p:tgtEl>
                                          <p:spTgt spid="34">
                                            <p:txEl>
                                              <p:pRg st="1" end="1"/>
                                            </p:txEl>
                                          </p:spTgt>
                                        </p:tgtEl>
                                        <p:attrNameLst>
                                          <p:attrName>style.visibility</p:attrName>
                                        </p:attrNameLst>
                                      </p:cBhvr>
                                      <p:to>
                                        <p:strVal val="visible"/>
                                      </p:to>
                                    </p:set>
                                    <p:animEffect transition="in" filter="wipe(left)">
                                      <p:cBhvr>
                                        <p:cTn id="10" dur="1000"/>
                                        <p:tgtEl>
                                          <p:spTgt spid="34">
                                            <p:txEl>
                                              <p:pRg st="1" end="1"/>
                                            </p:txEl>
                                          </p:spTgt>
                                        </p:tgtEl>
                                      </p:cBhvr>
                                    </p:animEffect>
                                  </p:childTnLst>
                                </p:cTn>
                              </p:par>
                            </p:childTnLst>
                          </p:cTn>
                        </p:par>
                        <p:par>
                          <p:cTn id="11" fill="hold">
                            <p:stCondLst>
                              <p:cond delay="3700"/>
                            </p:stCondLst>
                            <p:childTnLst>
                              <p:par>
                                <p:cTn id="12" presetID="22" presetClass="entr" presetSubtype="8" fill="hold" nodeType="afterEffect">
                                  <p:stCondLst>
                                    <p:cond delay="500"/>
                                  </p:stCondLst>
                                  <p:childTnLst>
                                    <p:set>
                                      <p:cBhvr>
                                        <p:cTn id="13" dur="1" fill="hold">
                                          <p:stCondLst>
                                            <p:cond delay="0"/>
                                          </p:stCondLst>
                                        </p:cTn>
                                        <p:tgtEl>
                                          <p:spTgt spid="34">
                                            <p:txEl>
                                              <p:pRg st="2" end="2"/>
                                            </p:txEl>
                                          </p:spTgt>
                                        </p:tgtEl>
                                        <p:attrNameLst>
                                          <p:attrName>style.visibility</p:attrName>
                                        </p:attrNameLst>
                                      </p:cBhvr>
                                      <p:to>
                                        <p:strVal val="visible"/>
                                      </p:to>
                                    </p:set>
                                    <p:animEffect transition="in" filter="wipe(left)">
                                      <p:cBhvr>
                                        <p:cTn id="14" dur="1000"/>
                                        <p:tgtEl>
                                          <p:spTgt spid="34">
                                            <p:txEl>
                                              <p:pRg st="2" end="2"/>
                                            </p:txEl>
                                          </p:spTgt>
                                        </p:tgtEl>
                                      </p:cBhvr>
                                    </p:animEffect>
                                  </p:childTnLst>
                                </p:cTn>
                              </p:par>
                            </p:childTnLst>
                          </p:cTn>
                        </p:par>
                        <p:par>
                          <p:cTn id="15" fill="hold">
                            <p:stCondLst>
                              <p:cond delay="52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childTnLst>
                          </p:cTn>
                        </p:par>
                        <p:par>
                          <p:cTn id="19" fill="hold">
                            <p:stCondLst>
                              <p:cond delay="5950"/>
                            </p:stCondLst>
                            <p:childTnLst>
                              <p:par>
                                <p:cTn id="20" presetID="10" presetClass="entr" presetSubtype="0" fill="hold" grpId="0" nodeType="after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701781" y="0"/>
            <a:ext cx="5423815" cy="5143500"/>
          </a:xfrm>
          <a:prstGeom prst="rect">
            <a:avLst/>
          </a:prstGeom>
          <a:solidFill>
            <a:schemeClr val="tx2">
              <a:lumMod val="40000"/>
              <a:lumOff val="60000"/>
            </a:schemeClr>
          </a:solidFill>
          <a:ln w="571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 name="Slide Number Placeholder 1"/>
          <p:cNvSpPr>
            <a:spLocks noGrp="1"/>
          </p:cNvSpPr>
          <p:nvPr>
            <p:ph type="sldNum" sz="quarter" idx="4"/>
          </p:nvPr>
        </p:nvSpPr>
        <p:spPr/>
        <p:txBody>
          <a:bodyPr/>
          <a:lstStyle/>
          <a:p>
            <a:pPr>
              <a:defRPr/>
            </a:pPr>
            <a:fld id="{E00B6E52-F07A-44C8-B7AE-D6EEC3D50429}" type="slidenum">
              <a:rPr lang="en-CA" b="1" smtClean="0">
                <a:solidFill>
                  <a:srgbClr val="808183"/>
                </a:solidFill>
                <a:latin typeface="Trebuchet MS" panose="020B0603020202020204" pitchFamily="34" charset="0"/>
              </a:rPr>
              <a:pPr>
                <a:defRPr/>
              </a:pPr>
              <a:t>34</a:t>
            </a:fld>
            <a:endParaRPr lang="en-CA" b="1" dirty="0">
              <a:solidFill>
                <a:srgbClr val="808183"/>
              </a:solidFill>
              <a:latin typeface="Trebuchet MS" panose="020B0603020202020204" pitchFamily="34" charset="0"/>
            </a:endParaRPr>
          </a:p>
        </p:txBody>
      </p:sp>
      <p:sp>
        <p:nvSpPr>
          <p:cNvPr id="12" name="Title 7"/>
          <p:cNvSpPr txBox="1">
            <a:spLocks/>
          </p:cNvSpPr>
          <p:nvPr/>
        </p:nvSpPr>
        <p:spPr>
          <a:xfrm>
            <a:off x="264420" y="361100"/>
            <a:ext cx="4840980" cy="324275"/>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endParaRPr lang="en-US" sz="3000" kern="0" dirty="0">
              <a:solidFill>
                <a:srgbClr val="2F5496"/>
              </a:solidFill>
              <a:latin typeface="Trebuchet MS" panose="020B0603020202020204" pitchFamily="34" charset="0"/>
            </a:endParaRPr>
          </a:p>
        </p:txBody>
      </p:sp>
      <p:sp>
        <p:nvSpPr>
          <p:cNvPr id="8" name="TextBox 7"/>
          <p:cNvSpPr txBox="1"/>
          <p:nvPr/>
        </p:nvSpPr>
        <p:spPr>
          <a:xfrm>
            <a:off x="194734" y="172718"/>
            <a:ext cx="1316386" cy="341632"/>
          </a:xfrm>
          <a:prstGeom prst="rect">
            <a:avLst/>
          </a:prstGeom>
          <a:noFill/>
        </p:spPr>
        <p:txBody>
          <a:bodyPr wrap="none" rtlCol="0">
            <a:spAutoFit/>
          </a:bodyPr>
          <a:lstStyle/>
          <a:p>
            <a:r>
              <a:rPr lang="en-US" b="1" dirty="0">
                <a:solidFill>
                  <a:schemeClr val="tx2">
                    <a:lumMod val="50000"/>
                  </a:schemeClr>
                </a:solidFill>
                <a:latin typeface="+mj-lt"/>
                <a:cs typeface="Segoe UI Semilight" panose="020B0402040204020203" pitchFamily="34" charset="0"/>
              </a:rPr>
              <a:t>Scenario 4</a:t>
            </a:r>
          </a:p>
        </p:txBody>
      </p:sp>
      <p:sp>
        <p:nvSpPr>
          <p:cNvPr id="10" name="Rectangular Callout 9"/>
          <p:cNvSpPr/>
          <p:nvPr/>
        </p:nvSpPr>
        <p:spPr>
          <a:xfrm>
            <a:off x="3949983" y="224156"/>
            <a:ext cx="4724400" cy="1131079"/>
          </a:xfrm>
          <a:prstGeom prst="wedgeRectCallout">
            <a:avLst/>
          </a:prstGeom>
        </p:spPr>
        <p:txBody>
          <a:bodyPr wrap="square">
            <a:spAutoFit/>
          </a:bodyPr>
          <a:lstStyle/>
          <a:p>
            <a:r>
              <a:rPr lang="en-US" sz="2500" b="1" kern="0" dirty="0">
                <a:solidFill>
                  <a:srgbClr val="FF7D01"/>
                </a:solidFill>
                <a:latin typeface="Trebuchet MS" panose="020B0603020202020204" pitchFamily="34" charset="0"/>
              </a:rPr>
              <a:t>WHO CLAIMS THE STUDENT AND WHAT IS THE IMPACT TO JVP?</a:t>
            </a:r>
          </a:p>
        </p:txBody>
      </p:sp>
      <p:sp>
        <p:nvSpPr>
          <p:cNvPr id="5" name="Rectangle 4"/>
          <p:cNvSpPr/>
          <p:nvPr/>
        </p:nvSpPr>
        <p:spPr>
          <a:xfrm>
            <a:off x="369716" y="3077652"/>
            <a:ext cx="3055374" cy="867930"/>
          </a:xfrm>
          <a:prstGeom prst="rect">
            <a:avLst/>
          </a:prstGeom>
        </p:spPr>
        <p:txBody>
          <a:bodyPr wrap="square">
            <a:spAutoFit/>
          </a:bodyPr>
          <a:lstStyle/>
          <a:p>
            <a:pPr marL="285750" indent="-285750">
              <a:buFont typeface="Arial" panose="020B0604020202020204" pitchFamily="34" charset="0"/>
              <a:buChar char="•"/>
            </a:pPr>
            <a:r>
              <a:rPr lang="en-CA" sz="1400" dirty="0">
                <a:latin typeface="+mj-lt"/>
                <a:cs typeface="Segoe UI Semilight" panose="020B0402040204020203" pitchFamily="34" charset="0"/>
              </a:rPr>
              <a:t>Normally lives on </a:t>
            </a:r>
            <a:r>
              <a:rPr lang="en-CA" sz="1400" i="1" dirty="0">
                <a:latin typeface="+mj-lt"/>
                <a:cs typeface="Segoe UI Semilight" panose="020B0402040204020203" pitchFamily="34" charset="0"/>
              </a:rPr>
              <a:t>First Nation</a:t>
            </a:r>
            <a:r>
              <a:rPr lang="en-CA" sz="1400" dirty="0">
                <a:latin typeface="+mj-lt"/>
                <a:cs typeface="Segoe UI Semilight" panose="020B0402040204020203" pitchFamily="34" charset="0"/>
              </a:rPr>
              <a:t> </a:t>
            </a:r>
            <a:r>
              <a:rPr lang="en-CA" sz="1400" i="1" dirty="0">
                <a:latin typeface="+mj-lt"/>
                <a:cs typeface="Segoe UI Semilight" panose="020B0402040204020203" pitchFamily="34" charset="0"/>
              </a:rPr>
              <a:t>A, </a:t>
            </a:r>
            <a:r>
              <a:rPr lang="en-CA" sz="1400" dirty="0">
                <a:latin typeface="+mj-lt"/>
                <a:cs typeface="Segoe UI Semilight" panose="020B0402040204020203" pitchFamily="34" charset="0"/>
              </a:rPr>
              <a:t>but</a:t>
            </a:r>
            <a:r>
              <a:rPr lang="en-CA" sz="1400" i="1" dirty="0">
                <a:latin typeface="+mj-lt"/>
                <a:cs typeface="Segoe UI Semilight" panose="020B0402040204020203" pitchFamily="34" charset="0"/>
              </a:rPr>
              <a:t> </a:t>
            </a:r>
            <a:r>
              <a:rPr lang="en-CA" sz="1400" dirty="0">
                <a:latin typeface="+mj-lt"/>
                <a:cs typeface="Segoe UI Semilight" panose="020B0402040204020203" pitchFamily="34" charset="0"/>
              </a:rPr>
              <a:t>goes to live with a relative on </a:t>
            </a:r>
            <a:r>
              <a:rPr lang="en-CA" sz="1400" i="1" dirty="0">
                <a:latin typeface="+mj-lt"/>
                <a:cs typeface="Segoe UI Semilight" panose="020B0402040204020203" pitchFamily="34" charset="0"/>
              </a:rPr>
              <a:t>First Nation B </a:t>
            </a:r>
            <a:r>
              <a:rPr lang="en-CA" sz="1400" dirty="0">
                <a:latin typeface="+mj-lt"/>
                <a:cs typeface="Segoe UI Semilight" panose="020B0402040204020203" pitchFamily="34" charset="0"/>
              </a:rPr>
              <a:t>for a year </a:t>
            </a:r>
          </a:p>
        </p:txBody>
      </p:sp>
      <p:sp>
        <p:nvSpPr>
          <p:cNvPr id="15" name="Rectangle 14"/>
          <p:cNvSpPr/>
          <p:nvPr/>
        </p:nvSpPr>
        <p:spPr>
          <a:xfrm>
            <a:off x="348343" y="2805314"/>
            <a:ext cx="3124200" cy="307777"/>
          </a:xfrm>
          <a:prstGeom prst="rect">
            <a:avLst/>
          </a:prstGeom>
        </p:spPr>
        <p:txBody>
          <a:bodyPr wrap="square">
            <a:spAutoFit/>
          </a:bodyPr>
          <a:lstStyle/>
          <a:p>
            <a:pPr marL="285750" marR="0" indent="-285750">
              <a:lnSpc>
                <a:spcPct val="100000"/>
              </a:lnSpc>
              <a:spcBef>
                <a:spcPts val="300"/>
              </a:spcBef>
              <a:spcAft>
                <a:spcPts val="600"/>
              </a:spcAft>
              <a:buFont typeface="Arial" panose="020B0604020202020204" pitchFamily="34" charset="0"/>
              <a:buChar char="•"/>
            </a:pPr>
            <a:endParaRPr lang="en-US" sz="1400" dirty="0">
              <a:solidFill>
                <a:schemeClr val="tx2">
                  <a:lumMod val="50000"/>
                </a:schemeClr>
              </a:solidFill>
              <a:latin typeface="Segoe UI Semilight" panose="020B0402040204020203" pitchFamily="34" charset="0"/>
              <a:ea typeface="Times New Roman" panose="02020603050405020304" pitchFamily="18" charset="0"/>
              <a:cs typeface="Segoe UI Semilight" panose="020B0402040204020203" pitchFamily="34" charset="0"/>
            </a:endParaRPr>
          </a:p>
        </p:txBody>
      </p:sp>
      <p:sp>
        <p:nvSpPr>
          <p:cNvPr id="7" name="Rectangle 6"/>
          <p:cNvSpPr/>
          <p:nvPr/>
        </p:nvSpPr>
        <p:spPr>
          <a:xfrm>
            <a:off x="3962827" y="1432759"/>
            <a:ext cx="4658368" cy="3596113"/>
          </a:xfrm>
          <a:prstGeom prst="rect">
            <a:avLst/>
          </a:prstGeom>
        </p:spPr>
        <p:txBody>
          <a:bodyPr wrap="square">
            <a:spAutoFit/>
          </a:bodyPr>
          <a:lstStyle/>
          <a:p>
            <a:pPr marL="285750" indent="-285750">
              <a:buFont typeface="Arial" panose="020B0604020202020204" pitchFamily="34" charset="0"/>
              <a:buChar char="•"/>
            </a:pPr>
            <a:r>
              <a:rPr lang="en-CA" sz="1700" dirty="0">
                <a:latin typeface="+mj-lt"/>
                <a:cs typeface="Segoe UI Semilight" panose="020B0402040204020203" pitchFamily="34" charset="0"/>
              </a:rPr>
              <a:t>If </a:t>
            </a:r>
            <a:r>
              <a:rPr lang="en-CA" sz="1700" i="1" dirty="0">
                <a:latin typeface="+mj-lt"/>
                <a:cs typeface="Segoe UI Semilight" panose="020B0402040204020203" pitchFamily="34" charset="0"/>
              </a:rPr>
              <a:t>First Nation A </a:t>
            </a:r>
            <a:r>
              <a:rPr lang="en-CA" sz="1700" dirty="0">
                <a:latin typeface="+mj-lt"/>
                <a:cs typeface="Segoe UI Semilight" panose="020B0402040204020203" pitchFamily="34" charset="0"/>
              </a:rPr>
              <a:t>would like to continue claiming the student on their Nominal Roll, they would inform </a:t>
            </a:r>
            <a:r>
              <a:rPr lang="en-CA" sz="1700" i="1" dirty="0">
                <a:latin typeface="+mj-lt"/>
                <a:cs typeface="Segoe UI Semilight" panose="020B0402040204020203" pitchFamily="34" charset="0"/>
              </a:rPr>
              <a:t>First Nation B </a:t>
            </a:r>
            <a:r>
              <a:rPr lang="en-CA" sz="1700" b="1" dirty="0">
                <a:latin typeface="+mj-lt"/>
                <a:cs typeface="Segoe UI Semilight" panose="020B0402040204020203" pitchFamily="34" charset="0"/>
              </a:rPr>
              <a:t>or </a:t>
            </a:r>
            <a:r>
              <a:rPr lang="en-CA" sz="1700" dirty="0">
                <a:latin typeface="+mj-lt"/>
                <a:cs typeface="Segoe UI Semilight" panose="020B0402040204020203" pitchFamily="34" charset="0"/>
              </a:rPr>
              <a:t>ISC who would communicate with </a:t>
            </a:r>
            <a:r>
              <a:rPr lang="en-CA" sz="1700" i="1" dirty="0">
                <a:latin typeface="+mj-lt"/>
                <a:cs typeface="Segoe UI Semilight" panose="020B0402040204020203" pitchFamily="34" charset="0"/>
              </a:rPr>
              <a:t>First Nation B</a:t>
            </a:r>
          </a:p>
          <a:p>
            <a:pPr marL="285750" indent="-285750">
              <a:buFont typeface="Arial" panose="020B0604020202020204" pitchFamily="34" charset="0"/>
              <a:buChar char="•"/>
            </a:pPr>
            <a:r>
              <a:rPr lang="en-CA" sz="1700" dirty="0">
                <a:latin typeface="+mj-lt"/>
                <a:cs typeface="Segoe UI Semilight" panose="020B0402040204020203" pitchFamily="34" charset="0"/>
              </a:rPr>
              <a:t>Alternatively,</a:t>
            </a:r>
            <a:r>
              <a:rPr lang="en-US" dirty="0">
                <a:latin typeface="+mj-lt"/>
              </a:rPr>
              <a:t> </a:t>
            </a:r>
            <a:r>
              <a:rPr lang="en-CA" sz="1700" i="1" dirty="0">
                <a:latin typeface="+mj-lt"/>
                <a:cs typeface="Segoe UI Semilight" panose="020B0402040204020203" pitchFamily="34" charset="0"/>
              </a:rPr>
              <a:t>First Nation B </a:t>
            </a:r>
            <a:r>
              <a:rPr lang="en-CA" sz="1700" dirty="0">
                <a:latin typeface="+mj-lt"/>
                <a:cs typeface="Segoe UI Semilight" panose="020B0402040204020203" pitchFamily="34" charset="0"/>
              </a:rPr>
              <a:t>would add the student to their Nominal Roll and First Nation A would remove the student from the Nominal Roll as ISC pre-populates it with the previous year’s information</a:t>
            </a:r>
          </a:p>
          <a:p>
            <a:pPr marL="285750" indent="-285750">
              <a:buFont typeface="Arial" panose="020B0604020202020204" pitchFamily="34" charset="0"/>
              <a:buChar char="•"/>
            </a:pPr>
            <a:r>
              <a:rPr lang="en-CA" sz="1700" dirty="0">
                <a:latin typeface="+mj-lt"/>
                <a:cs typeface="Segoe UI Semilight" panose="020B0402040204020203" pitchFamily="34" charset="0"/>
              </a:rPr>
              <a:t>Communication between both First Nations is highly encouraged and it may result in a </a:t>
            </a:r>
            <a:br>
              <a:rPr lang="en-CA" sz="1700" dirty="0">
                <a:latin typeface="+mj-lt"/>
                <a:cs typeface="Segoe UI Semilight" panose="020B0402040204020203" pitchFamily="34" charset="0"/>
              </a:rPr>
            </a:br>
            <a:r>
              <a:rPr lang="en-CA" sz="1700" dirty="0">
                <a:latin typeface="+mj-lt"/>
                <a:cs typeface="Segoe UI Semilight" panose="020B0402040204020203" pitchFamily="34" charset="0"/>
              </a:rPr>
              <a:t>mutually agreed upon decision-making process</a:t>
            </a:r>
          </a:p>
        </p:txBody>
      </p:sp>
      <p:sp>
        <p:nvSpPr>
          <p:cNvPr id="20" name="Rounded Rectangular Callout 3">
            <a:extLst>
              <a:ext uri="{FF2B5EF4-FFF2-40B4-BE49-F238E27FC236}">
                <a16:creationId xmlns:a16="http://schemas.microsoft.com/office/drawing/2014/main" id="{1C8B641C-1530-0C61-7511-9401C32832A0}"/>
              </a:ext>
            </a:extLst>
          </p:cNvPr>
          <p:cNvSpPr/>
          <p:nvPr/>
        </p:nvSpPr>
        <p:spPr bwMode="auto">
          <a:xfrm>
            <a:off x="533400" y="789696"/>
            <a:ext cx="2667000" cy="1657775"/>
          </a:xfrm>
          <a:prstGeom prst="wedgeRoundRectCallout">
            <a:avLst/>
          </a:prstGeom>
          <a:solidFill>
            <a:srgbClr val="FFFFFF"/>
          </a:solidFill>
          <a:ln w="88900" cap="flat" cmpd="sng" algn="ctr">
            <a:solidFill>
              <a:srgbClr val="FF7D0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tabLst>
                <a:tab pos="5715000" algn="l"/>
              </a:tabLst>
            </a:pPr>
            <a:r>
              <a:rPr lang="en-US" sz="3500" dirty="0">
                <a:solidFill>
                  <a:srgbClr val="2F5496"/>
                </a:solidFill>
                <a:latin typeface="Trebuchet MS" panose="020B0603020202020204" pitchFamily="34" charset="0"/>
                <a:ea typeface="Tahoma" panose="020B0604030504040204" pitchFamily="34" charset="0"/>
                <a:cs typeface="Tahoma" panose="020B0604030504040204" pitchFamily="34" charset="0"/>
              </a:rPr>
              <a:t> </a:t>
            </a:r>
          </a:p>
        </p:txBody>
      </p:sp>
      <p:sp>
        <p:nvSpPr>
          <p:cNvPr id="23" name="Rectangle 22">
            <a:extLst>
              <a:ext uri="{FF2B5EF4-FFF2-40B4-BE49-F238E27FC236}">
                <a16:creationId xmlns:a16="http://schemas.microsoft.com/office/drawing/2014/main" id="{91F8AEA0-5019-CFA7-A340-B8914C8AAB3D}"/>
              </a:ext>
            </a:extLst>
          </p:cNvPr>
          <p:cNvSpPr/>
          <p:nvPr/>
        </p:nvSpPr>
        <p:spPr>
          <a:xfrm>
            <a:off x="1034781" y="949169"/>
            <a:ext cx="1813415" cy="1338828"/>
          </a:xfrm>
          <a:prstGeom prst="rect">
            <a:avLst/>
          </a:prstGeom>
        </p:spPr>
        <p:txBody>
          <a:bodyPr wrap="square">
            <a:spAutoFit/>
          </a:bodyPr>
          <a:lstStyle/>
          <a:p>
            <a:r>
              <a:rPr lang="en-US" sz="3000" dirty="0">
                <a:solidFill>
                  <a:srgbClr val="FF7D01"/>
                </a:solidFill>
                <a:latin typeface="Trebuchet MS" panose="020B0603020202020204" pitchFamily="34" charset="0"/>
                <a:ea typeface="Tahoma" panose="020B0604030504040204" pitchFamily="34" charset="0"/>
                <a:cs typeface="Tahoma" panose="020B0604030504040204" pitchFamily="34" charset="0"/>
              </a:rPr>
              <a:t>I have a student who…</a:t>
            </a:r>
            <a:endParaRPr lang="en-US" sz="3000" dirty="0">
              <a:solidFill>
                <a:srgbClr val="FF7D01"/>
              </a:solidFill>
            </a:endParaRPr>
          </a:p>
        </p:txBody>
      </p:sp>
      <p:pic>
        <p:nvPicPr>
          <p:cNvPr id="3" name="Picture 2" descr="A logo of books and a sun&#10;&#10;Description automatically generated with medium confidence">
            <a:extLst>
              <a:ext uri="{FF2B5EF4-FFF2-40B4-BE49-F238E27FC236}">
                <a16:creationId xmlns:a16="http://schemas.microsoft.com/office/drawing/2014/main" id="{EF2B032F-0276-6815-0CB7-E35A91BF7F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4" name="Picture 3" descr="A logo with mountains and sun&#10;&#10;Description automatically generated">
            <a:extLst>
              <a:ext uri="{FF2B5EF4-FFF2-40B4-BE49-F238E27FC236}">
                <a16:creationId xmlns:a16="http://schemas.microsoft.com/office/drawing/2014/main" id="{BE08F099-C1A3-F78E-9002-CB4734988F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4307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1250" fill="hold"/>
                                        <p:tgtEl>
                                          <p:spTgt spid="23">
                                            <p:txEl>
                                              <p:pRg st="0" end="0"/>
                                            </p:txEl>
                                          </p:spTgt>
                                        </p:tgtEl>
                                        <p:attrNameLst>
                                          <p:attrName>style.textDecorationUnderline</p:attrName>
                                        </p:attrNameLst>
                                      </p:cBhvr>
                                      <p:to>
                                        <p:strVal val="true"/>
                                      </p:to>
                                    </p:set>
                                  </p:childTnLst>
                                </p:cTn>
                              </p:par>
                            </p:childTnLst>
                          </p:cTn>
                        </p:par>
                        <p:par>
                          <p:cTn id="7" fill="hold">
                            <p:stCondLst>
                              <p:cond delay="2050"/>
                            </p:stCondLst>
                            <p:childTnLst>
                              <p:par>
                                <p:cTn id="8" presetID="22" presetClass="entr" presetSubtype="8" fill="hold" grpId="0" nodeType="afterEffect">
                                  <p:stCondLst>
                                    <p:cond delay="100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75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wipe(up)">
                                      <p:cBhvr>
                                        <p:cTn id="15" dur="500"/>
                                        <p:tgtEl>
                                          <p:spTgt spid="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wipe(up)">
                                      <p:cBhvr>
                                        <p:cTn id="20" dur="500"/>
                                        <p:tgtEl>
                                          <p:spTgt spid="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Effect transition="in" filter="wipe(up)">
                                      <p:cBhvr>
                                        <p:cTn id="2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18C49-66E2-ACF2-450B-FA8CF0F5402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DFEA4D4-1880-7373-4060-54AB19D0ECDE}"/>
              </a:ext>
            </a:extLst>
          </p:cNvPr>
          <p:cNvSpPr>
            <a:spLocks noGrp="1"/>
          </p:cNvSpPr>
          <p:nvPr>
            <p:ph type="sldNum" sz="quarter" idx="4"/>
          </p:nvPr>
        </p:nvSpPr>
        <p:spPr/>
        <p:txBody>
          <a:bodyPr/>
          <a:lstStyle/>
          <a:p>
            <a:pPr>
              <a:defRPr/>
            </a:pPr>
            <a:fld id="{E00B6E52-F07A-44C8-B7AE-D6EEC3D50429}" type="slidenum">
              <a:rPr lang="en-CA" smtClean="0"/>
              <a:pPr>
                <a:defRPr/>
              </a:pPr>
              <a:t>35</a:t>
            </a:fld>
            <a:endParaRPr lang="en-CA" dirty="0"/>
          </a:p>
        </p:txBody>
      </p:sp>
      <p:sp>
        <p:nvSpPr>
          <p:cNvPr id="5" name="Rectangle 4">
            <a:extLst>
              <a:ext uri="{FF2B5EF4-FFF2-40B4-BE49-F238E27FC236}">
                <a16:creationId xmlns:a16="http://schemas.microsoft.com/office/drawing/2014/main" id="{E2E63F37-10F6-10C3-2F10-283B3F7B9BA1}"/>
              </a:ext>
            </a:extLst>
          </p:cNvPr>
          <p:cNvSpPr/>
          <p:nvPr/>
        </p:nvSpPr>
        <p:spPr>
          <a:xfrm>
            <a:off x="1796582" y="3017500"/>
            <a:ext cx="6453158" cy="840230"/>
          </a:xfrm>
          <a:prstGeom prst="rect">
            <a:avLst/>
          </a:prstGeom>
        </p:spPr>
        <p:txBody>
          <a:bodyPr wrap="square">
            <a:spAutoFit/>
          </a:bodyPr>
          <a:lstStyle/>
          <a:p>
            <a:r>
              <a:rPr lang="en-CA" dirty="0">
                <a:latin typeface="Trebuchet MS" panose="020B0603020202020204" pitchFamily="34" charset="0"/>
                <a:cs typeface="Segoe UI Semilight" panose="020B0402040204020203" pitchFamily="34" charset="0"/>
              </a:rPr>
              <a:t>The Joint Verification Process supports mutual accountability and promotes collaborative conversations around student needs</a:t>
            </a:r>
          </a:p>
        </p:txBody>
      </p:sp>
      <p:grpSp>
        <p:nvGrpSpPr>
          <p:cNvPr id="2" name="Google Shape;4295;p48">
            <a:extLst>
              <a:ext uri="{FF2B5EF4-FFF2-40B4-BE49-F238E27FC236}">
                <a16:creationId xmlns:a16="http://schemas.microsoft.com/office/drawing/2014/main" id="{5B660148-E670-4563-DA11-5BF9704611D6}"/>
              </a:ext>
            </a:extLst>
          </p:cNvPr>
          <p:cNvGrpSpPr/>
          <p:nvPr/>
        </p:nvGrpSpPr>
        <p:grpSpPr>
          <a:xfrm>
            <a:off x="860770" y="2989919"/>
            <a:ext cx="583461" cy="599497"/>
            <a:chOff x="1487200" y="4993750"/>
            <a:chExt cx="483125" cy="483125"/>
          </a:xfrm>
          <a:solidFill>
            <a:srgbClr val="FF7D01"/>
          </a:solidFill>
        </p:grpSpPr>
        <p:sp>
          <p:nvSpPr>
            <p:cNvPr id="3" name="Google Shape;4296;p48">
              <a:extLst>
                <a:ext uri="{FF2B5EF4-FFF2-40B4-BE49-F238E27FC236}">
                  <a16:creationId xmlns:a16="http://schemas.microsoft.com/office/drawing/2014/main" id="{34708CAD-62CC-FF38-9D8B-7AB4A2288293}"/>
                </a:ext>
              </a:extLst>
            </p:cNvPr>
            <p:cNvSpPr/>
            <p:nvPr/>
          </p:nvSpPr>
          <p:spPr>
            <a:xfrm>
              <a:off x="1487200" y="4993750"/>
              <a:ext cx="483125" cy="483125"/>
            </a:xfrm>
            <a:custGeom>
              <a:avLst/>
              <a:gdLst/>
              <a:ahLst/>
              <a:cxnLst/>
              <a:rect l="l" t="t" r="r" b="b"/>
              <a:pathLst>
                <a:path w="19325" h="19325" extrusionOk="0">
                  <a:moveTo>
                    <a:pt x="9662" y="1133"/>
                  </a:moveTo>
                  <a:cubicBezTo>
                    <a:pt x="11824" y="1133"/>
                    <a:pt x="13983" y="1975"/>
                    <a:pt x="15668" y="3657"/>
                  </a:cubicBezTo>
                  <a:cubicBezTo>
                    <a:pt x="19035" y="7027"/>
                    <a:pt x="19035" y="12302"/>
                    <a:pt x="15668" y="15668"/>
                  </a:cubicBezTo>
                  <a:cubicBezTo>
                    <a:pt x="13983" y="17352"/>
                    <a:pt x="11822" y="18193"/>
                    <a:pt x="9661" y="18193"/>
                  </a:cubicBezTo>
                  <a:cubicBezTo>
                    <a:pt x="7500" y="18193"/>
                    <a:pt x="5340" y="17352"/>
                    <a:pt x="3657" y="15668"/>
                  </a:cubicBezTo>
                  <a:cubicBezTo>
                    <a:pt x="290" y="12302"/>
                    <a:pt x="290" y="7024"/>
                    <a:pt x="3657" y="3657"/>
                  </a:cubicBezTo>
                  <a:cubicBezTo>
                    <a:pt x="5342" y="1975"/>
                    <a:pt x="7500" y="1133"/>
                    <a:pt x="9662" y="1133"/>
                  </a:cubicBezTo>
                  <a:close/>
                  <a:moveTo>
                    <a:pt x="9662" y="1"/>
                  </a:moveTo>
                  <a:cubicBezTo>
                    <a:pt x="7117" y="1"/>
                    <a:pt x="4698" y="1015"/>
                    <a:pt x="2857" y="2857"/>
                  </a:cubicBezTo>
                  <a:cubicBezTo>
                    <a:pt x="1015" y="4699"/>
                    <a:pt x="0" y="7117"/>
                    <a:pt x="0" y="9663"/>
                  </a:cubicBezTo>
                  <a:cubicBezTo>
                    <a:pt x="0" y="12208"/>
                    <a:pt x="1015" y="14627"/>
                    <a:pt x="2857" y="16469"/>
                  </a:cubicBezTo>
                  <a:cubicBezTo>
                    <a:pt x="4698" y="18310"/>
                    <a:pt x="7117" y="19325"/>
                    <a:pt x="9662"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2" y="1"/>
                  </a:cubicBezTo>
                  <a:close/>
                </a:path>
              </a:pathLst>
            </a:custGeom>
            <a:grpFill/>
            <a:ln>
              <a:noFill/>
            </a:ln>
          </p:spPr>
          <p:txBody>
            <a:bodyPr spcFirstLastPara="1" wrap="square" lIns="91425" tIns="91425" rIns="91425" bIns="91425" anchor="ctr" anchorCtr="0">
              <a:noAutofit/>
            </a:bodyPr>
            <a:lstStyle/>
            <a:p>
              <a:pPr defTabSz="685800"/>
              <a:endParaRPr dirty="0">
                <a:solidFill>
                  <a:srgbClr val="435D74"/>
                </a:solidFill>
              </a:endParaRPr>
            </a:p>
          </p:txBody>
        </p:sp>
        <p:sp>
          <p:nvSpPr>
            <p:cNvPr id="6" name="Google Shape;4297;p48">
              <a:extLst>
                <a:ext uri="{FF2B5EF4-FFF2-40B4-BE49-F238E27FC236}">
                  <a16:creationId xmlns:a16="http://schemas.microsoft.com/office/drawing/2014/main" id="{5798A581-5ADF-0B10-095D-7397A888BF76}"/>
                </a:ext>
              </a:extLst>
            </p:cNvPr>
            <p:cNvSpPr/>
            <p:nvPr/>
          </p:nvSpPr>
          <p:spPr>
            <a:xfrm>
              <a:off x="1602600" y="5143950"/>
              <a:ext cx="250350" cy="182725"/>
            </a:xfrm>
            <a:custGeom>
              <a:avLst/>
              <a:gdLst/>
              <a:ahLst/>
              <a:cxnLst/>
              <a:rect l="l" t="t" r="r" b="b"/>
              <a:pathLst>
                <a:path w="10014" h="7309" extrusionOk="0">
                  <a:moveTo>
                    <a:pt x="8149" y="1134"/>
                  </a:moveTo>
                  <a:cubicBezTo>
                    <a:pt x="8294" y="1134"/>
                    <a:pt x="8439" y="1189"/>
                    <a:pt x="8549" y="1300"/>
                  </a:cubicBezTo>
                  <a:cubicBezTo>
                    <a:pt x="8769" y="1520"/>
                    <a:pt x="8769" y="1879"/>
                    <a:pt x="8549" y="2100"/>
                  </a:cubicBezTo>
                  <a:lnTo>
                    <a:pt x="4639" y="6007"/>
                  </a:lnTo>
                  <a:cubicBezTo>
                    <a:pt x="4527" y="6120"/>
                    <a:pt x="4377" y="6177"/>
                    <a:pt x="4227" y="6177"/>
                  </a:cubicBezTo>
                  <a:cubicBezTo>
                    <a:pt x="4081" y="6177"/>
                    <a:pt x="3937" y="6123"/>
                    <a:pt x="3830" y="6016"/>
                  </a:cubicBezTo>
                  <a:lnTo>
                    <a:pt x="1547" y="3748"/>
                  </a:lnTo>
                  <a:cubicBezTo>
                    <a:pt x="1296" y="3534"/>
                    <a:pt x="1281" y="3151"/>
                    <a:pt x="1514" y="2918"/>
                  </a:cubicBezTo>
                  <a:cubicBezTo>
                    <a:pt x="1626" y="2806"/>
                    <a:pt x="1771" y="2750"/>
                    <a:pt x="1916" y="2750"/>
                  </a:cubicBezTo>
                  <a:cubicBezTo>
                    <a:pt x="2074" y="2750"/>
                    <a:pt x="2232" y="2817"/>
                    <a:pt x="2344" y="2948"/>
                  </a:cubicBezTo>
                  <a:lnTo>
                    <a:pt x="3784" y="4388"/>
                  </a:lnTo>
                  <a:cubicBezTo>
                    <a:pt x="3793" y="4401"/>
                    <a:pt x="3805" y="4410"/>
                    <a:pt x="3817" y="4419"/>
                  </a:cubicBezTo>
                  <a:cubicBezTo>
                    <a:pt x="3817" y="4422"/>
                    <a:pt x="3820" y="4422"/>
                    <a:pt x="3823" y="4425"/>
                  </a:cubicBezTo>
                  <a:cubicBezTo>
                    <a:pt x="3934" y="4535"/>
                    <a:pt x="4078" y="4590"/>
                    <a:pt x="4222" y="4590"/>
                  </a:cubicBezTo>
                  <a:cubicBezTo>
                    <a:pt x="4367" y="4590"/>
                    <a:pt x="4512" y="4535"/>
                    <a:pt x="4624" y="4425"/>
                  </a:cubicBezTo>
                  <a:lnTo>
                    <a:pt x="7749" y="1300"/>
                  </a:lnTo>
                  <a:cubicBezTo>
                    <a:pt x="7859" y="1189"/>
                    <a:pt x="8004" y="1134"/>
                    <a:pt x="8149" y="1134"/>
                  </a:cubicBezTo>
                  <a:close/>
                  <a:moveTo>
                    <a:pt x="8146" y="1"/>
                  </a:moveTo>
                  <a:cubicBezTo>
                    <a:pt x="7712" y="1"/>
                    <a:pt x="7279" y="166"/>
                    <a:pt x="6949" y="496"/>
                  </a:cubicBezTo>
                  <a:lnTo>
                    <a:pt x="6946" y="496"/>
                  </a:lnTo>
                  <a:lnTo>
                    <a:pt x="4219" y="3223"/>
                  </a:lnTo>
                  <a:lnTo>
                    <a:pt x="3144" y="2148"/>
                  </a:lnTo>
                  <a:cubicBezTo>
                    <a:pt x="2808" y="1779"/>
                    <a:pt x="2348" y="1594"/>
                    <a:pt x="1887" y="1594"/>
                  </a:cubicBezTo>
                  <a:cubicBezTo>
                    <a:pt x="1453" y="1594"/>
                    <a:pt x="1019" y="1758"/>
                    <a:pt x="686" y="2091"/>
                  </a:cubicBezTo>
                  <a:cubicBezTo>
                    <a:pt x="1" y="2776"/>
                    <a:pt x="28" y="3896"/>
                    <a:pt x="747" y="4549"/>
                  </a:cubicBezTo>
                  <a:lnTo>
                    <a:pt x="3029" y="6819"/>
                  </a:lnTo>
                  <a:cubicBezTo>
                    <a:pt x="3344" y="7131"/>
                    <a:pt x="3768" y="7308"/>
                    <a:pt x="4214" y="7308"/>
                  </a:cubicBezTo>
                  <a:cubicBezTo>
                    <a:pt x="4218" y="7308"/>
                    <a:pt x="4221" y="7308"/>
                    <a:pt x="4225" y="7308"/>
                  </a:cubicBezTo>
                  <a:cubicBezTo>
                    <a:pt x="4678" y="7308"/>
                    <a:pt x="5116" y="7127"/>
                    <a:pt x="5439" y="6807"/>
                  </a:cubicBezTo>
                  <a:lnTo>
                    <a:pt x="9349" y="2900"/>
                  </a:lnTo>
                  <a:cubicBezTo>
                    <a:pt x="10013" y="2236"/>
                    <a:pt x="10013" y="1161"/>
                    <a:pt x="9349" y="499"/>
                  </a:cubicBezTo>
                  <a:cubicBezTo>
                    <a:pt x="9017" y="167"/>
                    <a:pt x="8581" y="1"/>
                    <a:pt x="8146" y="1"/>
                  </a:cubicBezTo>
                  <a:close/>
                </a:path>
              </a:pathLst>
            </a:custGeom>
            <a:grpFill/>
            <a:ln>
              <a:noFill/>
            </a:ln>
          </p:spPr>
          <p:txBody>
            <a:bodyPr spcFirstLastPara="1" wrap="square" lIns="91425" tIns="91425" rIns="91425" bIns="91425" anchor="ctr" anchorCtr="0">
              <a:noAutofit/>
            </a:bodyPr>
            <a:lstStyle/>
            <a:p>
              <a:pPr defTabSz="685800"/>
              <a:endParaRPr dirty="0">
                <a:solidFill>
                  <a:srgbClr val="435D74"/>
                </a:solidFill>
              </a:endParaRPr>
            </a:p>
          </p:txBody>
        </p:sp>
      </p:grpSp>
      <p:grpSp>
        <p:nvGrpSpPr>
          <p:cNvPr id="8" name="Google Shape;4295;p48">
            <a:extLst>
              <a:ext uri="{FF2B5EF4-FFF2-40B4-BE49-F238E27FC236}">
                <a16:creationId xmlns:a16="http://schemas.microsoft.com/office/drawing/2014/main" id="{2BF9F15A-44C1-DAC9-5CA2-F5FC0A1C4D5F}"/>
              </a:ext>
            </a:extLst>
          </p:cNvPr>
          <p:cNvGrpSpPr/>
          <p:nvPr/>
        </p:nvGrpSpPr>
        <p:grpSpPr>
          <a:xfrm>
            <a:off x="861961" y="1884115"/>
            <a:ext cx="583460" cy="599497"/>
            <a:chOff x="1487200" y="4993750"/>
            <a:chExt cx="483125" cy="483125"/>
          </a:xfrm>
          <a:solidFill>
            <a:srgbClr val="FF7D01"/>
          </a:solidFill>
        </p:grpSpPr>
        <p:sp>
          <p:nvSpPr>
            <p:cNvPr id="9" name="Google Shape;4296;p48">
              <a:extLst>
                <a:ext uri="{FF2B5EF4-FFF2-40B4-BE49-F238E27FC236}">
                  <a16:creationId xmlns:a16="http://schemas.microsoft.com/office/drawing/2014/main" id="{A55EC889-FE9A-BD91-499C-F6E3FCEE50A3}"/>
                </a:ext>
              </a:extLst>
            </p:cNvPr>
            <p:cNvSpPr/>
            <p:nvPr/>
          </p:nvSpPr>
          <p:spPr>
            <a:xfrm>
              <a:off x="1487200" y="4993750"/>
              <a:ext cx="483125" cy="483125"/>
            </a:xfrm>
            <a:custGeom>
              <a:avLst/>
              <a:gdLst/>
              <a:ahLst/>
              <a:cxnLst/>
              <a:rect l="l" t="t" r="r" b="b"/>
              <a:pathLst>
                <a:path w="19325" h="19325" extrusionOk="0">
                  <a:moveTo>
                    <a:pt x="9662" y="1133"/>
                  </a:moveTo>
                  <a:cubicBezTo>
                    <a:pt x="11824" y="1133"/>
                    <a:pt x="13983" y="1975"/>
                    <a:pt x="15668" y="3657"/>
                  </a:cubicBezTo>
                  <a:cubicBezTo>
                    <a:pt x="19035" y="7027"/>
                    <a:pt x="19035" y="12302"/>
                    <a:pt x="15668" y="15668"/>
                  </a:cubicBezTo>
                  <a:cubicBezTo>
                    <a:pt x="13983" y="17352"/>
                    <a:pt x="11822" y="18193"/>
                    <a:pt x="9661" y="18193"/>
                  </a:cubicBezTo>
                  <a:cubicBezTo>
                    <a:pt x="7500" y="18193"/>
                    <a:pt x="5340" y="17352"/>
                    <a:pt x="3657" y="15668"/>
                  </a:cubicBezTo>
                  <a:cubicBezTo>
                    <a:pt x="290" y="12302"/>
                    <a:pt x="290" y="7024"/>
                    <a:pt x="3657" y="3657"/>
                  </a:cubicBezTo>
                  <a:cubicBezTo>
                    <a:pt x="5342" y="1975"/>
                    <a:pt x="7500" y="1133"/>
                    <a:pt x="9662" y="1133"/>
                  </a:cubicBezTo>
                  <a:close/>
                  <a:moveTo>
                    <a:pt x="9662" y="1"/>
                  </a:moveTo>
                  <a:cubicBezTo>
                    <a:pt x="7117" y="1"/>
                    <a:pt x="4698" y="1015"/>
                    <a:pt x="2857" y="2857"/>
                  </a:cubicBezTo>
                  <a:cubicBezTo>
                    <a:pt x="1015" y="4699"/>
                    <a:pt x="0" y="7117"/>
                    <a:pt x="0" y="9663"/>
                  </a:cubicBezTo>
                  <a:cubicBezTo>
                    <a:pt x="0" y="12208"/>
                    <a:pt x="1015" y="14627"/>
                    <a:pt x="2857" y="16469"/>
                  </a:cubicBezTo>
                  <a:cubicBezTo>
                    <a:pt x="4698" y="18310"/>
                    <a:pt x="7117" y="19325"/>
                    <a:pt x="9662"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2" y="1"/>
                  </a:cubicBezTo>
                  <a:close/>
                </a:path>
              </a:pathLst>
            </a:custGeom>
            <a:grpFill/>
            <a:ln>
              <a:noFill/>
            </a:ln>
          </p:spPr>
          <p:txBody>
            <a:bodyPr spcFirstLastPara="1" wrap="square" lIns="91425" tIns="91425" rIns="91425" bIns="91425" anchor="ctr" anchorCtr="0">
              <a:noAutofit/>
            </a:bodyPr>
            <a:lstStyle/>
            <a:p>
              <a:pPr defTabSz="685800"/>
              <a:endParaRPr dirty="0">
                <a:solidFill>
                  <a:srgbClr val="435D74"/>
                </a:solidFill>
              </a:endParaRPr>
            </a:p>
          </p:txBody>
        </p:sp>
        <p:sp>
          <p:nvSpPr>
            <p:cNvPr id="15" name="Google Shape;4297;p48">
              <a:extLst>
                <a:ext uri="{FF2B5EF4-FFF2-40B4-BE49-F238E27FC236}">
                  <a16:creationId xmlns:a16="http://schemas.microsoft.com/office/drawing/2014/main" id="{EF89BB9D-BFC0-3802-68F3-CF9B1870D818}"/>
                </a:ext>
              </a:extLst>
            </p:cNvPr>
            <p:cNvSpPr/>
            <p:nvPr/>
          </p:nvSpPr>
          <p:spPr>
            <a:xfrm>
              <a:off x="1602600" y="5143950"/>
              <a:ext cx="250350" cy="182725"/>
            </a:xfrm>
            <a:custGeom>
              <a:avLst/>
              <a:gdLst/>
              <a:ahLst/>
              <a:cxnLst/>
              <a:rect l="l" t="t" r="r" b="b"/>
              <a:pathLst>
                <a:path w="10014" h="7309" extrusionOk="0">
                  <a:moveTo>
                    <a:pt x="8149" y="1134"/>
                  </a:moveTo>
                  <a:cubicBezTo>
                    <a:pt x="8294" y="1134"/>
                    <a:pt x="8439" y="1189"/>
                    <a:pt x="8549" y="1300"/>
                  </a:cubicBezTo>
                  <a:cubicBezTo>
                    <a:pt x="8769" y="1520"/>
                    <a:pt x="8769" y="1879"/>
                    <a:pt x="8549" y="2100"/>
                  </a:cubicBezTo>
                  <a:lnTo>
                    <a:pt x="4639" y="6007"/>
                  </a:lnTo>
                  <a:cubicBezTo>
                    <a:pt x="4527" y="6120"/>
                    <a:pt x="4377" y="6177"/>
                    <a:pt x="4227" y="6177"/>
                  </a:cubicBezTo>
                  <a:cubicBezTo>
                    <a:pt x="4081" y="6177"/>
                    <a:pt x="3937" y="6123"/>
                    <a:pt x="3830" y="6016"/>
                  </a:cubicBezTo>
                  <a:lnTo>
                    <a:pt x="1547" y="3748"/>
                  </a:lnTo>
                  <a:cubicBezTo>
                    <a:pt x="1296" y="3534"/>
                    <a:pt x="1281" y="3151"/>
                    <a:pt x="1514" y="2918"/>
                  </a:cubicBezTo>
                  <a:cubicBezTo>
                    <a:pt x="1626" y="2806"/>
                    <a:pt x="1771" y="2750"/>
                    <a:pt x="1916" y="2750"/>
                  </a:cubicBezTo>
                  <a:cubicBezTo>
                    <a:pt x="2074" y="2750"/>
                    <a:pt x="2232" y="2817"/>
                    <a:pt x="2344" y="2948"/>
                  </a:cubicBezTo>
                  <a:lnTo>
                    <a:pt x="3784" y="4388"/>
                  </a:lnTo>
                  <a:cubicBezTo>
                    <a:pt x="3793" y="4401"/>
                    <a:pt x="3805" y="4410"/>
                    <a:pt x="3817" y="4419"/>
                  </a:cubicBezTo>
                  <a:cubicBezTo>
                    <a:pt x="3817" y="4422"/>
                    <a:pt x="3820" y="4422"/>
                    <a:pt x="3823" y="4425"/>
                  </a:cubicBezTo>
                  <a:cubicBezTo>
                    <a:pt x="3934" y="4535"/>
                    <a:pt x="4078" y="4590"/>
                    <a:pt x="4222" y="4590"/>
                  </a:cubicBezTo>
                  <a:cubicBezTo>
                    <a:pt x="4367" y="4590"/>
                    <a:pt x="4512" y="4535"/>
                    <a:pt x="4624" y="4425"/>
                  </a:cubicBezTo>
                  <a:lnTo>
                    <a:pt x="7749" y="1300"/>
                  </a:lnTo>
                  <a:cubicBezTo>
                    <a:pt x="7859" y="1189"/>
                    <a:pt x="8004" y="1134"/>
                    <a:pt x="8149" y="1134"/>
                  </a:cubicBezTo>
                  <a:close/>
                  <a:moveTo>
                    <a:pt x="8146" y="1"/>
                  </a:moveTo>
                  <a:cubicBezTo>
                    <a:pt x="7712" y="1"/>
                    <a:pt x="7279" y="166"/>
                    <a:pt x="6949" y="496"/>
                  </a:cubicBezTo>
                  <a:lnTo>
                    <a:pt x="6946" y="496"/>
                  </a:lnTo>
                  <a:lnTo>
                    <a:pt x="4219" y="3223"/>
                  </a:lnTo>
                  <a:lnTo>
                    <a:pt x="3144" y="2148"/>
                  </a:lnTo>
                  <a:cubicBezTo>
                    <a:pt x="2808" y="1779"/>
                    <a:pt x="2348" y="1594"/>
                    <a:pt x="1887" y="1594"/>
                  </a:cubicBezTo>
                  <a:cubicBezTo>
                    <a:pt x="1453" y="1594"/>
                    <a:pt x="1019" y="1758"/>
                    <a:pt x="686" y="2091"/>
                  </a:cubicBezTo>
                  <a:cubicBezTo>
                    <a:pt x="1" y="2776"/>
                    <a:pt x="28" y="3896"/>
                    <a:pt x="747" y="4549"/>
                  </a:cubicBezTo>
                  <a:lnTo>
                    <a:pt x="3029" y="6819"/>
                  </a:lnTo>
                  <a:cubicBezTo>
                    <a:pt x="3344" y="7131"/>
                    <a:pt x="3768" y="7308"/>
                    <a:pt x="4214" y="7308"/>
                  </a:cubicBezTo>
                  <a:cubicBezTo>
                    <a:pt x="4218" y="7308"/>
                    <a:pt x="4221" y="7308"/>
                    <a:pt x="4225" y="7308"/>
                  </a:cubicBezTo>
                  <a:cubicBezTo>
                    <a:pt x="4678" y="7308"/>
                    <a:pt x="5116" y="7127"/>
                    <a:pt x="5439" y="6807"/>
                  </a:cubicBezTo>
                  <a:lnTo>
                    <a:pt x="9349" y="2900"/>
                  </a:lnTo>
                  <a:cubicBezTo>
                    <a:pt x="10013" y="2236"/>
                    <a:pt x="10013" y="1161"/>
                    <a:pt x="9349" y="499"/>
                  </a:cubicBezTo>
                  <a:cubicBezTo>
                    <a:pt x="9017" y="167"/>
                    <a:pt x="8581" y="1"/>
                    <a:pt x="8146" y="1"/>
                  </a:cubicBezTo>
                  <a:close/>
                </a:path>
              </a:pathLst>
            </a:custGeom>
            <a:grpFill/>
            <a:ln>
              <a:noFill/>
            </a:ln>
          </p:spPr>
          <p:txBody>
            <a:bodyPr spcFirstLastPara="1" wrap="square" lIns="91425" tIns="91425" rIns="91425" bIns="91425" anchor="ctr" anchorCtr="0">
              <a:noAutofit/>
            </a:bodyPr>
            <a:lstStyle/>
            <a:p>
              <a:pPr defTabSz="685800"/>
              <a:endParaRPr dirty="0">
                <a:solidFill>
                  <a:srgbClr val="435D74"/>
                </a:solidFill>
              </a:endParaRPr>
            </a:p>
          </p:txBody>
        </p:sp>
      </p:grpSp>
      <p:sp>
        <p:nvSpPr>
          <p:cNvPr id="18" name="TextBox 17">
            <a:extLst>
              <a:ext uri="{FF2B5EF4-FFF2-40B4-BE49-F238E27FC236}">
                <a16:creationId xmlns:a16="http://schemas.microsoft.com/office/drawing/2014/main" id="{B8514CCD-992E-34C1-0718-609C3F991DD1}"/>
              </a:ext>
            </a:extLst>
          </p:cNvPr>
          <p:cNvSpPr txBox="1"/>
          <p:nvPr/>
        </p:nvSpPr>
        <p:spPr>
          <a:xfrm>
            <a:off x="1796582" y="1819251"/>
            <a:ext cx="6714633" cy="840230"/>
          </a:xfrm>
          <a:prstGeom prst="rect">
            <a:avLst/>
          </a:prstGeom>
          <a:noFill/>
        </p:spPr>
        <p:txBody>
          <a:bodyPr wrap="square">
            <a:spAutoFit/>
          </a:bodyPr>
          <a:lstStyle/>
          <a:p>
            <a:r>
              <a:rPr lang="en-US" kern="1200" dirty="0">
                <a:solidFill>
                  <a:schemeClr val="tx1"/>
                </a:solidFill>
                <a:latin typeface="Trebuchet MS" panose="020B0603020202020204" pitchFamily="34" charset="0"/>
              </a:rPr>
              <a:t>Matched student information between the Nominal Roll and 1701 reports ensures a </a:t>
            </a:r>
            <a:r>
              <a:rPr lang="en-US" dirty="0">
                <a:latin typeface="Trebuchet MS" panose="020B0603020202020204" pitchFamily="34" charset="0"/>
                <a:cs typeface="Segoe UI Semilight" panose="020B0402040204020203" pitchFamily="34" charset="0"/>
              </a:rPr>
              <a:t>more accurate funding process between First Nations and school districts</a:t>
            </a:r>
          </a:p>
        </p:txBody>
      </p:sp>
      <p:grpSp>
        <p:nvGrpSpPr>
          <p:cNvPr id="10" name="Group 9">
            <a:extLst>
              <a:ext uri="{FF2B5EF4-FFF2-40B4-BE49-F238E27FC236}">
                <a16:creationId xmlns:a16="http://schemas.microsoft.com/office/drawing/2014/main" id="{B1C1778E-1168-132F-671F-DABE3411982C}"/>
              </a:ext>
            </a:extLst>
          </p:cNvPr>
          <p:cNvGrpSpPr/>
          <p:nvPr/>
        </p:nvGrpSpPr>
        <p:grpSpPr>
          <a:xfrm>
            <a:off x="-360474" y="-590830"/>
            <a:ext cx="1516832" cy="2495538"/>
            <a:chOff x="-343649" y="-831809"/>
            <a:chExt cx="2181603" cy="3644389"/>
          </a:xfrm>
        </p:grpSpPr>
        <p:sp>
          <p:nvSpPr>
            <p:cNvPr id="11" name="Right Triangle 10">
              <a:extLst>
                <a:ext uri="{FF2B5EF4-FFF2-40B4-BE49-F238E27FC236}">
                  <a16:creationId xmlns:a16="http://schemas.microsoft.com/office/drawing/2014/main" id="{7DBFCC5C-DA66-18F6-3B4C-0D02A67B3EF3}"/>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2" name="Right Triangle 11">
              <a:extLst>
                <a:ext uri="{FF2B5EF4-FFF2-40B4-BE49-F238E27FC236}">
                  <a16:creationId xmlns:a16="http://schemas.microsoft.com/office/drawing/2014/main" id="{9AFE9784-0E28-BFB7-1DE3-D5CC116582C9}"/>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3" name="Right Triangle 12">
              <a:extLst>
                <a:ext uri="{FF2B5EF4-FFF2-40B4-BE49-F238E27FC236}">
                  <a16:creationId xmlns:a16="http://schemas.microsoft.com/office/drawing/2014/main" id="{E5B3725E-3912-9D99-BE7E-9106AEC96AC0}"/>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27" name="Group 26">
            <a:extLst>
              <a:ext uri="{FF2B5EF4-FFF2-40B4-BE49-F238E27FC236}">
                <a16:creationId xmlns:a16="http://schemas.microsoft.com/office/drawing/2014/main" id="{7E20C312-A4F1-9985-7E2E-643FC3081054}"/>
              </a:ext>
            </a:extLst>
          </p:cNvPr>
          <p:cNvGrpSpPr/>
          <p:nvPr/>
        </p:nvGrpSpPr>
        <p:grpSpPr>
          <a:xfrm>
            <a:off x="7558088" y="3048776"/>
            <a:ext cx="1807338" cy="2574384"/>
            <a:chOff x="7130114" y="2254720"/>
            <a:chExt cx="2299605" cy="3275572"/>
          </a:xfrm>
        </p:grpSpPr>
        <p:sp>
          <p:nvSpPr>
            <p:cNvPr id="28" name="Right Triangle 27">
              <a:extLst>
                <a:ext uri="{FF2B5EF4-FFF2-40B4-BE49-F238E27FC236}">
                  <a16:creationId xmlns:a16="http://schemas.microsoft.com/office/drawing/2014/main" id="{3F658B90-1ED8-284C-8D3C-0DB16042056C}"/>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9" name="Right Triangle 28">
              <a:extLst>
                <a:ext uri="{FF2B5EF4-FFF2-40B4-BE49-F238E27FC236}">
                  <a16:creationId xmlns:a16="http://schemas.microsoft.com/office/drawing/2014/main" id="{D012E397-0464-7DEB-E138-405ADDC1E0B6}"/>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30" name="Right Triangle 29">
              <a:extLst>
                <a:ext uri="{FF2B5EF4-FFF2-40B4-BE49-F238E27FC236}">
                  <a16:creationId xmlns:a16="http://schemas.microsoft.com/office/drawing/2014/main" id="{9DF091D7-DFA6-7DA7-732D-5B88FE595FAC}"/>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sp>
        <p:nvSpPr>
          <p:cNvPr id="32" name="Title 7">
            <a:extLst>
              <a:ext uri="{FF2B5EF4-FFF2-40B4-BE49-F238E27FC236}">
                <a16:creationId xmlns:a16="http://schemas.microsoft.com/office/drawing/2014/main" id="{D8AFF835-876E-8F20-8090-EA6CC67DD473}"/>
              </a:ext>
            </a:extLst>
          </p:cNvPr>
          <p:cNvSpPr txBox="1">
            <a:spLocks/>
          </p:cNvSpPr>
          <p:nvPr/>
        </p:nvSpPr>
        <p:spPr bwMode="auto">
          <a:xfrm>
            <a:off x="1371600" y="201166"/>
            <a:ext cx="6400800" cy="875965"/>
          </a:xfrm>
          <a:prstGeom prst="roundRect">
            <a:avLst/>
          </a:prstGeom>
          <a:solidFill>
            <a:schemeClr val="tx2">
              <a:lumMod val="20000"/>
              <a:lumOff val="80000"/>
            </a:schemeClr>
          </a:solidFill>
          <a:ln w="88900"/>
        </p:spPr>
        <p:style>
          <a:lnRef idx="2">
            <a:schemeClr val="accent1"/>
          </a:lnRef>
          <a:fillRef idx="1">
            <a:schemeClr val="lt1"/>
          </a:fillRef>
          <a:effectRef idx="0">
            <a:schemeClr val="accent1"/>
          </a:effectRef>
          <a:fontRef idx="minor">
            <a:schemeClr val="dk1"/>
          </a:fontRef>
        </p:style>
        <p:txBody>
          <a:bodyPr vert="horz" wrap="square" lIns="0" tIns="0" rIns="0" bIns="0" numCol="1" anchor="ctr" anchorCtr="0" compatLnSpc="1">
            <a:prstTxWarp prst="textNoShape">
              <a:avLst/>
            </a:prstTxWarp>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US" sz="2400"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t>SUMMARY: IMPORTANCE OF </a:t>
            </a:r>
            <a:br>
              <a:rPr kumimoji="0" lang="en-US" sz="2400"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br>
            <a:r>
              <a:rPr kumimoji="0" lang="en-US" sz="2400"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t>JOINT VERIFICATION PROCESS</a:t>
            </a:r>
            <a:endParaRPr kumimoji="0" lang="en-US" sz="2400" i="0" u="none" strike="sngStrike" kern="0" cap="none" spc="0" normalizeH="0" noProof="0" dirty="0">
              <a:ln>
                <a:noFill/>
              </a:ln>
              <a:solidFill>
                <a:srgbClr val="2F5496"/>
              </a:solidFill>
              <a:effectLst/>
              <a:uLnTx/>
              <a:uFillTx/>
              <a:latin typeface="Trebuchet MS" panose="020B0603020202020204" pitchFamily="34" charset="0"/>
              <a:ea typeface="+mn-ea"/>
              <a:cs typeface="+mn-cs"/>
            </a:endParaRPr>
          </a:p>
        </p:txBody>
      </p:sp>
      <p:pic>
        <p:nvPicPr>
          <p:cNvPr id="33" name="Picture 32" descr="A logo of books and a sun&#10;&#10;Description automatically generated with medium confidence">
            <a:extLst>
              <a:ext uri="{FF2B5EF4-FFF2-40B4-BE49-F238E27FC236}">
                <a16:creationId xmlns:a16="http://schemas.microsoft.com/office/drawing/2014/main" id="{6D81F9CB-7AA3-5F95-8C3F-2FEB041ED3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34" name="Picture 33" descr="A logo with mountains and sun&#10;&#10;Description automatically generated">
            <a:extLst>
              <a:ext uri="{FF2B5EF4-FFF2-40B4-BE49-F238E27FC236}">
                <a16:creationId xmlns:a16="http://schemas.microsoft.com/office/drawing/2014/main" id="{27C2B12D-8F4D-3A95-226E-2068639F4A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210441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p:cNvSpPr/>
          <p:nvPr/>
        </p:nvSpPr>
        <p:spPr bwMode="auto">
          <a:xfrm>
            <a:off x="180514" y="208924"/>
            <a:ext cx="8686800" cy="685800"/>
          </a:xfrm>
          <a:prstGeom prst="roundRect">
            <a:avLst/>
          </a:prstGeom>
          <a:solidFill>
            <a:srgbClr val="2F5496"/>
          </a:solidFill>
          <a:ln w="3175" cap="flat" cmpd="sng" algn="ctr">
            <a:solidFill>
              <a:srgbClr val="3167A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2" name="Title 7"/>
          <p:cNvSpPr txBox="1">
            <a:spLocks/>
          </p:cNvSpPr>
          <p:nvPr/>
        </p:nvSpPr>
        <p:spPr>
          <a:xfrm>
            <a:off x="429086" y="326479"/>
            <a:ext cx="8534400" cy="324275"/>
          </a:xfrm>
          <a:prstGeom prst="rect">
            <a:avLst/>
          </a:prstGeo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3000" kern="0" dirty="0">
                <a:solidFill>
                  <a:schemeClr val="bg1"/>
                </a:solidFill>
                <a:latin typeface="Trebuchet MS" panose="020B0603020202020204" pitchFamily="34" charset="0"/>
              </a:rPr>
              <a:t>2025 LEARNING SERIES - UPCOMING WEBINARS </a:t>
            </a:r>
          </a:p>
        </p:txBody>
      </p:sp>
      <p:sp>
        <p:nvSpPr>
          <p:cNvPr id="38" name="Rectangle 37"/>
          <p:cNvSpPr/>
          <p:nvPr/>
        </p:nvSpPr>
        <p:spPr>
          <a:xfrm>
            <a:off x="733886" y="994416"/>
            <a:ext cx="8229600" cy="459678"/>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r>
              <a:rPr lang="en-US" sz="1100" i="1" dirty="0">
                <a:latin typeface="+mj-lt"/>
                <a:cs typeface="Segoe UI Semilight" panose="020B0402040204020203" pitchFamily="34" charset="0"/>
              </a:rPr>
              <a:t>*Webinars for Day 1, 2 and 3 will cover the same material, so it is not necessary for participants to attend multiple sessions</a:t>
            </a:r>
            <a:endParaRPr lang="en-US" sz="1100" dirty="0">
              <a:latin typeface="+mj-lt"/>
              <a:cs typeface="Segoe UI Semilight" panose="020B0402040204020203" pitchFamily="34" charset="0"/>
            </a:endParaRPr>
          </a:p>
          <a:p>
            <a:r>
              <a:rPr lang="en-US" sz="1100" dirty="0">
                <a:latin typeface="Segoe UI Semilight" panose="020B0402040204020203" pitchFamily="34" charset="0"/>
                <a:cs typeface="Segoe UI Semilight" panose="020B0402040204020203" pitchFamily="34" charset="0"/>
              </a:rPr>
              <a:t> </a:t>
            </a:r>
          </a:p>
        </p:txBody>
      </p:sp>
      <p:grpSp>
        <p:nvGrpSpPr>
          <p:cNvPr id="5" name="Group 4">
            <a:extLst>
              <a:ext uri="{FF2B5EF4-FFF2-40B4-BE49-F238E27FC236}">
                <a16:creationId xmlns:a16="http://schemas.microsoft.com/office/drawing/2014/main" id="{AAC3713A-A76C-992C-C326-669F9B915767}"/>
              </a:ext>
            </a:extLst>
          </p:cNvPr>
          <p:cNvGrpSpPr/>
          <p:nvPr/>
        </p:nvGrpSpPr>
        <p:grpSpPr>
          <a:xfrm>
            <a:off x="265518" y="1370787"/>
            <a:ext cx="8612964" cy="2578914"/>
            <a:chOff x="344314" y="1370787"/>
            <a:chExt cx="8612964" cy="2578914"/>
          </a:xfrm>
        </p:grpSpPr>
        <p:sp>
          <p:nvSpPr>
            <p:cNvPr id="8" name="Folded Corner 5">
              <a:extLst>
                <a:ext uri="{FF2B5EF4-FFF2-40B4-BE49-F238E27FC236}">
                  <a16:creationId xmlns:a16="http://schemas.microsoft.com/office/drawing/2014/main" id="{91F21D4B-FA37-BE82-1C08-74C823695D21}"/>
                </a:ext>
              </a:extLst>
            </p:cNvPr>
            <p:cNvSpPr/>
            <p:nvPr/>
          </p:nvSpPr>
          <p:spPr bwMode="auto">
            <a:xfrm>
              <a:off x="344314" y="1370787"/>
              <a:ext cx="2684635" cy="2578913"/>
            </a:xfrm>
            <a:prstGeom prst="roundRect">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lnSpc>
                  <a:spcPct val="50000"/>
                </a:lnSpc>
                <a:spcAft>
                  <a:spcPts val="0"/>
                </a:spcAft>
                <a:tabLst>
                  <a:tab pos="5714715" algn="l"/>
                </a:tabLst>
              </a:pPr>
              <a:endParaRPr lang="en-US" sz="3000" dirty="0">
                <a:solidFill>
                  <a:srgbClr val="FF7D01"/>
                </a:solidFill>
                <a:latin typeface="Trebuchet MS" panose="020B0603020202020204" pitchFamily="34" charset="0"/>
                <a:ea typeface="Tahoma" panose="020B0604030504040204" pitchFamily="34" charset="0"/>
                <a:cs typeface="Tahoma" panose="020B0604030504040204" pitchFamily="34" charset="0"/>
              </a:endParaRPr>
            </a:p>
            <a:p>
              <a:pPr algn="ctr">
                <a:lnSpc>
                  <a:spcPct val="50000"/>
                </a:lnSpc>
                <a:spcAft>
                  <a:spcPts val="0"/>
                </a:spcAft>
                <a:tabLst>
                  <a:tab pos="5714715" algn="l"/>
                </a:tabLst>
              </a:pPr>
              <a:r>
                <a:rPr lang="en-US" sz="3000" dirty="0">
                  <a:solidFill>
                    <a:srgbClr val="FF7D01"/>
                  </a:solidFill>
                  <a:latin typeface="Trebuchet MS" panose="020B0603020202020204" pitchFamily="34" charset="0"/>
                  <a:ea typeface="Tahoma" panose="020B0604030504040204" pitchFamily="34" charset="0"/>
                  <a:cs typeface="Tahoma" panose="020B0604030504040204" pitchFamily="34" charset="0"/>
                </a:rPr>
                <a:t>DAY </a:t>
              </a:r>
              <a:r>
                <a:rPr lang="en-US" sz="3000" dirty="0">
                  <a:solidFill>
                    <a:schemeClr val="bg1"/>
                  </a:solidFill>
                  <a:latin typeface="Trebuchet MS" panose="020B0603020202020204" pitchFamily="34" charset="0"/>
                  <a:ea typeface="Tahoma" panose="020B0604030504040204" pitchFamily="34" charset="0"/>
                  <a:cs typeface="Tahoma" panose="020B0604030504040204" pitchFamily="34" charset="0"/>
                </a:rPr>
                <a:t>1</a:t>
              </a:r>
            </a:p>
            <a:p>
              <a:pPr algn="ctr">
                <a:lnSpc>
                  <a:spcPct val="50000"/>
                </a:lnSpc>
                <a:spcAft>
                  <a:spcPts val="0"/>
                </a:spcAft>
                <a:tabLst>
                  <a:tab pos="5714715" algn="l"/>
                </a:tabLst>
              </a:pPr>
              <a:r>
                <a:rPr lang="en-US" sz="1500" dirty="0">
                  <a:solidFill>
                    <a:srgbClr val="FF7D01"/>
                  </a:solidFill>
                  <a:latin typeface="Trebuchet MS" panose="020B0603020202020204" pitchFamily="34" charset="0"/>
                  <a:ea typeface="Tahoma" panose="020B0604030504040204" pitchFamily="34" charset="0"/>
                  <a:cs typeface="Tahoma" panose="020B0604030504040204" pitchFamily="34" charset="0"/>
                </a:rPr>
                <a:t>...............................</a:t>
              </a:r>
            </a:p>
            <a:p>
              <a:pPr marL="190491" indent="-190491" algn="ctr">
                <a:tabLst>
                  <a:tab pos="5714715" algn="l"/>
                </a:tabLst>
              </a:pPr>
              <a:endParaRPr lang="en-US" sz="600" dirty="0">
                <a:solidFill>
                  <a:srgbClr val="2F5496"/>
                </a:solidFill>
                <a:latin typeface="Trebuchet MS" panose="020B0603020202020204" pitchFamily="34" charset="0"/>
                <a:ea typeface="Tahoma" panose="020B0604030504040204" pitchFamily="34" charset="0"/>
                <a:cs typeface="Tahoma" panose="020B0604030504040204" pitchFamily="34" charset="0"/>
              </a:endParaRPr>
            </a:p>
            <a:p>
              <a:pPr marL="190491" indent="-190491" algn="ctr">
                <a:tabLst>
                  <a:tab pos="5714715" algn="l"/>
                </a:tabLst>
              </a:pPr>
              <a:r>
                <a:rPr lang="en-US" u="sng" dirty="0">
                  <a:solidFill>
                    <a:srgbClr val="2F5496"/>
                  </a:solidFill>
                  <a:latin typeface="Trebuchet MS" panose="020B0603020202020204" pitchFamily="34" charset="0"/>
                  <a:ea typeface="Tahoma" panose="020B0604030504040204" pitchFamily="34" charset="0"/>
                  <a:cs typeface="Tahoma" panose="020B0604030504040204" pitchFamily="34" charset="0"/>
                </a:rPr>
                <a:t>Nominal Roll Policy</a:t>
              </a:r>
            </a:p>
            <a:p>
              <a:pPr marL="190491" indent="-190491" algn="ctr">
                <a:tabLst>
                  <a:tab pos="5714715" algn="l"/>
                </a:tabLst>
              </a:pPr>
              <a:r>
                <a:rPr lang="en-US" sz="1400" dirty="0">
                  <a:latin typeface="Trebuchet MS" panose="020B0603020202020204" pitchFamily="34" charset="0"/>
                  <a:ea typeface="Tahoma" panose="020B0604030504040204" pitchFamily="34" charset="0"/>
                  <a:cs typeface="Tahoma" panose="020B0604030504040204" pitchFamily="34" charset="0"/>
                </a:rPr>
                <a:t>Tuesday, August 12</a:t>
              </a:r>
            </a:p>
            <a:p>
              <a:pPr marL="190491" indent="-190491" algn="ctr">
                <a:tabLst>
                  <a:tab pos="5714715" algn="l"/>
                </a:tabLst>
              </a:pPr>
              <a:r>
                <a:rPr lang="en-US" sz="1400" dirty="0">
                  <a:latin typeface="Trebuchet MS" panose="020B0603020202020204" pitchFamily="34" charset="0"/>
                  <a:ea typeface="Tahoma" panose="020B0604030504040204" pitchFamily="34" charset="0"/>
                  <a:cs typeface="Tahoma" panose="020B0604030504040204" pitchFamily="34" charset="0"/>
                </a:rPr>
                <a:t>Tuesday, August 19</a:t>
              </a:r>
            </a:p>
            <a:p>
              <a:pPr marL="190491" indent="-190491" algn="ctr">
                <a:tabLst>
                  <a:tab pos="5714715" algn="l"/>
                </a:tabLst>
              </a:pPr>
              <a:r>
                <a:rPr lang="en-US" sz="1400" dirty="0">
                  <a:latin typeface="Trebuchet MS" panose="020B0603020202020204" pitchFamily="34" charset="0"/>
                  <a:ea typeface="Tahoma" panose="020B0604030504040204" pitchFamily="34" charset="0"/>
                  <a:cs typeface="Tahoma" panose="020B0604030504040204" pitchFamily="34" charset="0"/>
                </a:rPr>
                <a:t>Tuesday, August 26</a:t>
              </a:r>
            </a:p>
            <a:p>
              <a:pPr marL="190491" indent="-190491" algn="ctr">
                <a:tabLst>
                  <a:tab pos="5714715" algn="l"/>
                </a:tabLst>
              </a:pPr>
              <a:r>
                <a:rPr lang="en-US" sz="1400" dirty="0">
                  <a:latin typeface="Trebuchet MS" panose="020B0603020202020204" pitchFamily="34" charset="0"/>
                  <a:ea typeface="Tahoma" panose="020B0604030504040204" pitchFamily="34" charset="0"/>
                  <a:cs typeface="Tahoma" panose="020B0604030504040204" pitchFamily="34" charset="0"/>
                </a:rPr>
                <a:t>from 9:00 a.m. – 12 p.m</a:t>
              </a:r>
              <a:r>
                <a:rPr lang="en-US" sz="1500" dirty="0">
                  <a:latin typeface="+mn-lt"/>
                  <a:ea typeface="Tahoma" panose="020B0604030504040204" pitchFamily="34" charset="0"/>
                  <a:cs typeface="Tahoma" panose="020B0604030504040204" pitchFamily="34" charset="0"/>
                </a:rPr>
                <a:t>.</a:t>
              </a:r>
            </a:p>
          </p:txBody>
        </p:sp>
        <p:sp>
          <p:nvSpPr>
            <p:cNvPr id="9" name="Folded Corner 5">
              <a:extLst>
                <a:ext uri="{FF2B5EF4-FFF2-40B4-BE49-F238E27FC236}">
                  <a16:creationId xmlns:a16="http://schemas.microsoft.com/office/drawing/2014/main" id="{03FC4769-D5CD-100D-B0EB-45CE29D3F30F}"/>
                </a:ext>
              </a:extLst>
            </p:cNvPr>
            <p:cNvSpPr/>
            <p:nvPr/>
          </p:nvSpPr>
          <p:spPr bwMode="auto">
            <a:xfrm>
              <a:off x="3308478" y="1370787"/>
              <a:ext cx="2684635" cy="2578914"/>
            </a:xfrm>
            <a:prstGeom prst="roundRect">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685783" fontAlgn="auto">
                <a:lnSpc>
                  <a:spcPct val="50000"/>
                </a:lnSpc>
                <a:spcBef>
                  <a:spcPts val="0"/>
                </a:spcBef>
                <a:spcAft>
                  <a:spcPts val="0"/>
                </a:spcAft>
                <a:tabLst>
                  <a:tab pos="5714715" algn="l"/>
                </a:tabLst>
                <a:defRPr/>
              </a:pPr>
              <a:endParaRPr lang="en-US" sz="3000" dirty="0">
                <a:solidFill>
                  <a:srgbClr val="FF7D01"/>
                </a:solidFill>
                <a:latin typeface="Trebuchet MS"/>
                <a:ea typeface="Tahoma" panose="020B0604030504040204" pitchFamily="34" charset="0"/>
                <a:cs typeface="Tahoma" panose="020B0604030504040204" pitchFamily="34" charset="0"/>
              </a:endParaRPr>
            </a:p>
            <a:p>
              <a:pPr algn="ctr" defTabSz="685783" fontAlgn="auto">
                <a:lnSpc>
                  <a:spcPct val="50000"/>
                </a:lnSpc>
                <a:spcBef>
                  <a:spcPts val="0"/>
                </a:spcBef>
                <a:spcAft>
                  <a:spcPts val="0"/>
                </a:spcAft>
                <a:tabLst>
                  <a:tab pos="5714715" algn="l"/>
                </a:tabLst>
                <a:defRPr/>
              </a:pPr>
              <a:r>
                <a:rPr lang="en-US" sz="3000" dirty="0">
                  <a:solidFill>
                    <a:srgbClr val="FF7D01"/>
                  </a:solidFill>
                  <a:latin typeface="Trebuchet MS"/>
                  <a:ea typeface="Tahoma" panose="020B0604030504040204" pitchFamily="34" charset="0"/>
                  <a:cs typeface="Tahoma" panose="020B0604030504040204" pitchFamily="34" charset="0"/>
                </a:rPr>
                <a:t>DAY</a:t>
              </a:r>
              <a:r>
                <a:rPr lang="en-US" sz="3000" dirty="0">
                  <a:solidFill>
                    <a:schemeClr val="bg1"/>
                  </a:solidFill>
                  <a:latin typeface="Trebuchet MS"/>
                  <a:ea typeface="Tahoma" panose="020B0604030504040204" pitchFamily="34" charset="0"/>
                  <a:cs typeface="Tahoma" panose="020B0604030504040204" pitchFamily="34" charset="0"/>
                </a:rPr>
                <a:t> 2</a:t>
              </a:r>
            </a:p>
            <a:p>
              <a:pPr algn="ctr" defTabSz="685783" fontAlgn="auto">
                <a:lnSpc>
                  <a:spcPct val="50000"/>
                </a:lnSpc>
                <a:spcBef>
                  <a:spcPts val="0"/>
                </a:spcBef>
                <a:spcAft>
                  <a:spcPts val="0"/>
                </a:spcAft>
                <a:tabLst>
                  <a:tab pos="5714715" algn="l"/>
                </a:tabLst>
                <a:defRPr/>
              </a:pPr>
              <a:r>
                <a:rPr lang="en-US" sz="1500" dirty="0">
                  <a:solidFill>
                    <a:srgbClr val="FF7D01"/>
                  </a:solidFill>
                  <a:latin typeface="Trebuchet MS"/>
                  <a:ea typeface="Tahoma" panose="020B0604030504040204" pitchFamily="34" charset="0"/>
                  <a:cs typeface="Tahoma" panose="020B0604030504040204" pitchFamily="34" charset="0"/>
                </a:rPr>
                <a:t>...............................</a:t>
              </a:r>
            </a:p>
            <a:p>
              <a:pPr marL="190491" indent="-190491" algn="ctr" defTabSz="685783" fontAlgn="auto">
                <a:lnSpc>
                  <a:spcPct val="100000"/>
                </a:lnSpc>
                <a:spcBef>
                  <a:spcPts val="0"/>
                </a:spcBef>
                <a:spcAft>
                  <a:spcPts val="0"/>
                </a:spcAft>
                <a:tabLst>
                  <a:tab pos="5714715" algn="l"/>
                </a:tabLst>
                <a:defRPr/>
              </a:pPr>
              <a:endParaRPr lang="en-US" sz="600" dirty="0">
                <a:solidFill>
                  <a:srgbClr val="2F5496"/>
                </a:solidFill>
                <a:latin typeface="Trebuchet MS"/>
                <a:ea typeface="Tahoma" panose="020B0604030504040204" pitchFamily="34" charset="0"/>
                <a:cs typeface="Tahoma" panose="020B0604030504040204" pitchFamily="34" charset="0"/>
              </a:endParaRPr>
            </a:p>
            <a:p>
              <a:pPr marL="190491" indent="-190491" algn="ctr" defTabSz="685783" fontAlgn="auto">
                <a:spcBef>
                  <a:spcPts val="660"/>
                </a:spcBef>
                <a:spcAft>
                  <a:spcPts val="0"/>
                </a:spcAft>
                <a:tabLst>
                  <a:tab pos="5714715" algn="l"/>
                </a:tabLst>
                <a:defRPr/>
              </a:pPr>
              <a:r>
                <a:rPr lang="en-US" u="sng" dirty="0">
                  <a:solidFill>
                    <a:srgbClr val="2F5496"/>
                  </a:solidFill>
                  <a:latin typeface="Trebuchet MS"/>
                  <a:ea typeface="Tahoma" panose="020B0604030504040204" pitchFamily="34" charset="0"/>
                  <a:cs typeface="Tahoma" panose="020B0604030504040204" pitchFamily="34" charset="0"/>
                </a:rPr>
                <a:t>Joint Verification Process</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Wednesday, August 13</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Wednesday, August 20</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Wednesday, August 27</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from 9:00 a.m. – 11 a.m.</a:t>
              </a:r>
            </a:p>
          </p:txBody>
        </p:sp>
        <p:sp>
          <p:nvSpPr>
            <p:cNvPr id="10" name="Folded Corner 5">
              <a:extLst>
                <a:ext uri="{FF2B5EF4-FFF2-40B4-BE49-F238E27FC236}">
                  <a16:creationId xmlns:a16="http://schemas.microsoft.com/office/drawing/2014/main" id="{1C148F9A-7726-4C0D-1C5B-9D81260971E2}"/>
                </a:ext>
              </a:extLst>
            </p:cNvPr>
            <p:cNvSpPr/>
            <p:nvPr/>
          </p:nvSpPr>
          <p:spPr bwMode="auto">
            <a:xfrm>
              <a:off x="6272643" y="1370787"/>
              <a:ext cx="2684635" cy="2578914"/>
            </a:xfrm>
            <a:prstGeom prst="roundRect">
              <a:avLst/>
            </a:prstGeom>
            <a:solidFill>
              <a:schemeClr val="bg2">
                <a:lumMod val="20000"/>
                <a:lumOff val="80000"/>
              </a:schemeClr>
            </a:solidFill>
            <a:ln w="28575" cap="flat" cmpd="sng" algn="ctr">
              <a:solidFill>
                <a:srgbClr val="D9D9D9"/>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defTabSz="685783" fontAlgn="auto">
                <a:lnSpc>
                  <a:spcPct val="50000"/>
                </a:lnSpc>
                <a:spcBef>
                  <a:spcPts val="0"/>
                </a:spcBef>
                <a:spcAft>
                  <a:spcPts val="0"/>
                </a:spcAft>
                <a:tabLst>
                  <a:tab pos="5714715" algn="l"/>
                </a:tabLst>
                <a:defRPr/>
              </a:pPr>
              <a:endParaRPr lang="en-US" sz="3000" dirty="0">
                <a:solidFill>
                  <a:srgbClr val="FF7D01"/>
                </a:solidFill>
                <a:latin typeface="Trebuchet MS"/>
                <a:ea typeface="Tahoma" panose="020B0604030504040204" pitchFamily="34" charset="0"/>
                <a:cs typeface="Tahoma" panose="020B0604030504040204" pitchFamily="34" charset="0"/>
              </a:endParaRPr>
            </a:p>
            <a:p>
              <a:pPr algn="ctr" defTabSz="685783" fontAlgn="auto">
                <a:lnSpc>
                  <a:spcPct val="50000"/>
                </a:lnSpc>
                <a:spcBef>
                  <a:spcPts val="0"/>
                </a:spcBef>
                <a:spcAft>
                  <a:spcPts val="0"/>
                </a:spcAft>
                <a:tabLst>
                  <a:tab pos="5714715" algn="l"/>
                </a:tabLst>
                <a:defRPr/>
              </a:pPr>
              <a:r>
                <a:rPr lang="en-US" sz="3000" dirty="0">
                  <a:solidFill>
                    <a:srgbClr val="FF7D01"/>
                  </a:solidFill>
                  <a:latin typeface="Trebuchet MS"/>
                  <a:ea typeface="Tahoma" panose="020B0604030504040204" pitchFamily="34" charset="0"/>
                  <a:cs typeface="Tahoma" panose="020B0604030504040204" pitchFamily="34" charset="0"/>
                </a:rPr>
                <a:t>DAY </a:t>
              </a:r>
              <a:r>
                <a:rPr lang="en-US" sz="3000" dirty="0">
                  <a:solidFill>
                    <a:schemeClr val="bg1"/>
                  </a:solidFill>
                  <a:latin typeface="Trebuchet MS"/>
                  <a:ea typeface="Tahoma" panose="020B0604030504040204" pitchFamily="34" charset="0"/>
                  <a:cs typeface="Tahoma" panose="020B0604030504040204" pitchFamily="34" charset="0"/>
                </a:rPr>
                <a:t>3</a:t>
              </a:r>
            </a:p>
            <a:p>
              <a:pPr algn="ctr" defTabSz="685783" fontAlgn="auto">
                <a:lnSpc>
                  <a:spcPct val="50000"/>
                </a:lnSpc>
                <a:spcBef>
                  <a:spcPts val="0"/>
                </a:spcBef>
                <a:spcAft>
                  <a:spcPts val="0"/>
                </a:spcAft>
                <a:tabLst>
                  <a:tab pos="5714715" algn="l"/>
                </a:tabLst>
                <a:defRPr/>
              </a:pPr>
              <a:r>
                <a:rPr lang="en-US" sz="1500" dirty="0">
                  <a:solidFill>
                    <a:srgbClr val="FF7D01"/>
                  </a:solidFill>
                  <a:latin typeface="Trebuchet MS"/>
                  <a:ea typeface="Tahoma" panose="020B0604030504040204" pitchFamily="34" charset="0"/>
                  <a:cs typeface="Tahoma" panose="020B0604030504040204" pitchFamily="34" charset="0"/>
                </a:rPr>
                <a:t>...............................</a:t>
              </a:r>
            </a:p>
            <a:p>
              <a:pPr marL="190491" indent="-190491" algn="ctr" defTabSz="685783" fontAlgn="auto">
                <a:lnSpc>
                  <a:spcPct val="100000"/>
                </a:lnSpc>
                <a:spcBef>
                  <a:spcPts val="0"/>
                </a:spcBef>
                <a:spcAft>
                  <a:spcPts val="0"/>
                </a:spcAft>
                <a:tabLst>
                  <a:tab pos="5714715" algn="l"/>
                </a:tabLst>
                <a:defRPr/>
              </a:pPr>
              <a:endParaRPr lang="en-US" sz="600" dirty="0">
                <a:solidFill>
                  <a:srgbClr val="2F5496"/>
                </a:solidFill>
                <a:latin typeface="Trebuchet MS"/>
                <a:ea typeface="Tahoma" panose="020B0604030504040204" pitchFamily="34" charset="0"/>
                <a:cs typeface="Tahoma" panose="020B0604030504040204" pitchFamily="34" charset="0"/>
              </a:endParaRPr>
            </a:p>
            <a:p>
              <a:pPr marL="190491" indent="-190491" algn="ctr" defTabSz="685783" fontAlgn="auto">
                <a:spcBef>
                  <a:spcPts val="660"/>
                </a:spcBef>
                <a:spcAft>
                  <a:spcPts val="0"/>
                </a:spcAft>
                <a:tabLst>
                  <a:tab pos="5714715" algn="l"/>
                </a:tabLst>
                <a:defRPr/>
              </a:pPr>
              <a:r>
                <a:rPr lang="en-US" sz="1600" u="sng" dirty="0">
                  <a:solidFill>
                    <a:srgbClr val="2F5496"/>
                  </a:solidFill>
                  <a:latin typeface="Trebuchet MS"/>
                  <a:ea typeface="Tahoma" panose="020B0604030504040204" pitchFamily="34" charset="0"/>
                  <a:cs typeface="Tahoma" panose="020B0604030504040204" pitchFamily="34" charset="0"/>
                </a:rPr>
                <a:t>Education Information System (EIS)</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Thursday, August 14</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Thursday, August 21</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Thursday, August 28</a:t>
              </a:r>
            </a:p>
            <a:p>
              <a:pPr marL="190491" indent="-190491" algn="ctr" defTabSz="685783" fontAlgn="auto">
                <a:spcBef>
                  <a:spcPts val="660"/>
                </a:spcBef>
                <a:spcAft>
                  <a:spcPts val="0"/>
                </a:spcAft>
                <a:tabLst>
                  <a:tab pos="5714715" algn="l"/>
                </a:tabLst>
                <a:defRPr/>
              </a:pPr>
              <a:r>
                <a:rPr lang="en-US" sz="1400" dirty="0">
                  <a:solidFill>
                    <a:prstClr val="black"/>
                  </a:solidFill>
                  <a:latin typeface="Trebuchet MS"/>
                  <a:ea typeface="Tahoma" panose="020B0604030504040204" pitchFamily="34" charset="0"/>
                  <a:cs typeface="Tahoma" panose="020B0604030504040204" pitchFamily="34" charset="0"/>
                </a:rPr>
                <a:t>from 9:00 a.m. – 11 a.m</a:t>
              </a:r>
              <a:r>
                <a:rPr lang="en-US" sz="1600" dirty="0">
                  <a:solidFill>
                    <a:prstClr val="black"/>
                  </a:solidFill>
                  <a:latin typeface="Trebuchet MS"/>
                  <a:ea typeface="Tahoma" panose="020B0604030504040204" pitchFamily="34" charset="0"/>
                  <a:cs typeface="Tahoma" panose="020B0604030504040204" pitchFamily="34" charset="0"/>
                </a:rPr>
                <a:t>.</a:t>
              </a:r>
            </a:p>
          </p:txBody>
        </p:sp>
      </p:grpSp>
      <p:pic>
        <p:nvPicPr>
          <p:cNvPr id="16" name="Graphic 15" descr="Badge 1 with solid fill">
            <a:extLst>
              <a:ext uri="{FF2B5EF4-FFF2-40B4-BE49-F238E27FC236}">
                <a16:creationId xmlns:a16="http://schemas.microsoft.com/office/drawing/2014/main" id="{C56C0CDA-4D71-C36F-C915-92B35C942F7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12214" y="1495044"/>
            <a:ext cx="541782" cy="541782"/>
          </a:xfrm>
          <a:prstGeom prst="rect">
            <a:avLst/>
          </a:prstGeom>
        </p:spPr>
      </p:pic>
      <p:pic>
        <p:nvPicPr>
          <p:cNvPr id="17" name="Graphic 16" descr="Badge with solid fill">
            <a:extLst>
              <a:ext uri="{FF2B5EF4-FFF2-40B4-BE49-F238E27FC236}">
                <a16:creationId xmlns:a16="http://schemas.microsoft.com/office/drawing/2014/main" id="{73687113-122A-3D1C-AEEB-AF2CEAA5FC2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81728" y="1495044"/>
            <a:ext cx="541782" cy="541782"/>
          </a:xfrm>
          <a:prstGeom prst="rect">
            <a:avLst/>
          </a:prstGeom>
        </p:spPr>
      </p:pic>
      <p:pic>
        <p:nvPicPr>
          <p:cNvPr id="18" name="Graphic 17" descr="Badge 3 with solid fill">
            <a:extLst>
              <a:ext uri="{FF2B5EF4-FFF2-40B4-BE49-F238E27FC236}">
                <a16:creationId xmlns:a16="http://schemas.microsoft.com/office/drawing/2014/main" id="{B5CE3C87-E1F2-346E-C547-8FB9968E13D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644384" y="1495044"/>
            <a:ext cx="541782" cy="541782"/>
          </a:xfrm>
          <a:prstGeom prst="rect">
            <a:avLst/>
          </a:prstGeom>
        </p:spPr>
      </p:pic>
      <p:sp>
        <p:nvSpPr>
          <p:cNvPr id="6" name="Slide Number Placeholder 5">
            <a:extLst>
              <a:ext uri="{FF2B5EF4-FFF2-40B4-BE49-F238E27FC236}">
                <a16:creationId xmlns:a16="http://schemas.microsoft.com/office/drawing/2014/main" id="{7802EE5A-E924-195B-55D9-E32E404410F2}"/>
              </a:ext>
            </a:extLst>
          </p:cNvPr>
          <p:cNvSpPr>
            <a:spLocks noGrp="1"/>
          </p:cNvSpPr>
          <p:nvPr>
            <p:ph type="sldNum" sz="quarter" idx="4"/>
          </p:nvPr>
        </p:nvSpPr>
        <p:spPr/>
        <p:txBody>
          <a:bodyPr/>
          <a:lstStyle/>
          <a:p>
            <a:pPr>
              <a:defRPr/>
            </a:pPr>
            <a:fld id="{E00B6E52-F07A-44C8-B7AE-D6EEC3D50429}" type="slidenum">
              <a:rPr lang="en-CA" smtClean="0"/>
              <a:pPr>
                <a:defRPr/>
              </a:pPr>
              <a:t>36</a:t>
            </a:fld>
            <a:endParaRPr lang="en-CA" dirty="0"/>
          </a:p>
        </p:txBody>
      </p:sp>
      <p:sp>
        <p:nvSpPr>
          <p:cNvPr id="4" name="TextBox 3">
            <a:extLst>
              <a:ext uri="{FF2B5EF4-FFF2-40B4-BE49-F238E27FC236}">
                <a16:creationId xmlns:a16="http://schemas.microsoft.com/office/drawing/2014/main" id="{D856C026-17D2-9093-90AA-5EC6D55B4E0B}"/>
              </a:ext>
            </a:extLst>
          </p:cNvPr>
          <p:cNvSpPr txBox="1"/>
          <p:nvPr/>
        </p:nvSpPr>
        <p:spPr>
          <a:xfrm>
            <a:off x="2393775" y="4149084"/>
            <a:ext cx="4575906" cy="590931"/>
          </a:xfrm>
          <a:prstGeom prst="rect">
            <a:avLst/>
          </a:prstGeom>
          <a:noFill/>
        </p:spPr>
        <p:txBody>
          <a:bodyPr wrap="square">
            <a:spAutoFit/>
          </a:bodyPr>
          <a:lstStyle/>
          <a:p>
            <a:pPr algn="ctr"/>
            <a:r>
              <a:rPr lang="en-US" sz="1800" dirty="0">
                <a:latin typeface="+mj-lt"/>
                <a:cs typeface="Segoe UI Semilight"/>
              </a:rPr>
              <a:t>To register, email ISC BC Education at </a:t>
            </a:r>
            <a:r>
              <a:rPr lang="en-US" sz="1800" dirty="0">
                <a:latin typeface="+mj-lt"/>
                <a:cs typeface="Segoe UI Semilight"/>
                <a:hlinkClick r:id="rId9"/>
              </a:rPr>
              <a:t>BCEducation@sac-isc.gc.ca</a:t>
            </a:r>
            <a:endParaRPr lang="en-US" altLang="en-US" sz="1800" dirty="0">
              <a:latin typeface="+mj-lt"/>
              <a:cs typeface="Segoe UI Semilight" panose="020B0402040204020203" pitchFamily="34" charset="0"/>
            </a:endParaRPr>
          </a:p>
        </p:txBody>
      </p:sp>
    </p:spTree>
    <p:extLst>
      <p:ext uri="{BB962C8B-B14F-4D97-AF65-F5344CB8AC3E}">
        <p14:creationId xmlns:p14="http://schemas.microsoft.com/office/powerpoint/2010/main" val="32070821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ight Triangle 77"/>
          <p:cNvSpPr/>
          <p:nvPr/>
        </p:nvSpPr>
        <p:spPr>
          <a:xfrm rot="20634444">
            <a:off x="2999147" y="-2921961"/>
            <a:ext cx="5963883" cy="9144001"/>
          </a:xfrm>
          <a:prstGeom prst="rtTriangle">
            <a:avLst/>
          </a:prstGeom>
          <a:solidFill>
            <a:schemeClr val="tx2">
              <a:lumMod val="60000"/>
              <a:lumOff val="40000"/>
            </a:schemeClr>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1" name="Title 7">
            <a:extLst>
              <a:ext uri="{FF2B5EF4-FFF2-40B4-BE49-F238E27FC236}">
                <a16:creationId xmlns:a16="http://schemas.microsoft.com/office/drawing/2014/main" id="{3565E85F-2060-12C7-46FB-CAFE30122B57}"/>
              </a:ext>
            </a:extLst>
          </p:cNvPr>
          <p:cNvSpPr txBox="1">
            <a:spLocks/>
          </p:cNvSpPr>
          <p:nvPr/>
        </p:nvSpPr>
        <p:spPr>
          <a:xfrm>
            <a:off x="55788" y="133374"/>
            <a:ext cx="3181865" cy="3016225"/>
          </a:xfrm>
          <a:prstGeom prst="rect">
            <a:avLst/>
          </a:prstGeom>
        </p:spPr>
        <p:txBody>
          <a:bodyPr anchor="ctr"/>
          <a:lstStyle>
            <a:defPPr>
              <a:defRPr lang="en-CA"/>
            </a:defPPr>
            <a:lvl1pPr algn="l" defTabSz="914400" rtl="0" eaLnBrk="1" fontAlgn="base" latinLnBrk="0" hangingPunct="1">
              <a:lnSpc>
                <a:spcPct val="90000"/>
              </a:lnSpc>
              <a:spcBef>
                <a:spcPct val="0"/>
              </a:spcBef>
              <a:spcAft>
                <a:spcPct val="37000"/>
              </a:spcAft>
              <a:buNone/>
              <a:defRPr sz="4400"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US" sz="3000" b="1" i="0" u="none" strike="noStrike" kern="1200" cap="none" spc="0" normalizeH="0" baseline="0" noProof="0" dirty="0">
                <a:ln>
                  <a:noFill/>
                </a:ln>
                <a:solidFill>
                  <a:srgbClr val="2F5496"/>
                </a:solidFill>
                <a:effectLst/>
                <a:uLnTx/>
                <a:uFillTx/>
                <a:latin typeface="Trebuchet MS" panose="020B0603020202020204" pitchFamily="34" charset="0"/>
                <a:ea typeface="+mn-ea"/>
                <a:cs typeface="+mn-cs"/>
              </a:rPr>
              <a:t>ISC BC EDUCATION </a:t>
            </a:r>
            <a:br>
              <a:rPr kumimoji="0" lang="en-US" sz="2800" b="1" i="0" u="none" strike="noStrike" kern="1200" cap="none" spc="0" normalizeH="0" baseline="0" noProof="0" dirty="0">
                <a:ln>
                  <a:noFill/>
                </a:ln>
                <a:solidFill>
                  <a:srgbClr val="2F5496"/>
                </a:solidFill>
                <a:effectLst/>
                <a:uLnTx/>
                <a:uFillTx/>
                <a:latin typeface="Trebuchet MS" panose="020B0603020202020204" pitchFamily="34" charset="0"/>
                <a:ea typeface="+mn-ea"/>
                <a:cs typeface="+mn-cs"/>
              </a:rPr>
            </a:br>
            <a:r>
              <a:rPr kumimoji="0" lang="en-US" sz="2000" b="1" i="1" u="none" strike="noStrike" kern="1200" cap="none" spc="0" normalizeH="0" baseline="0" noProof="0" dirty="0">
                <a:ln>
                  <a:noFill/>
                </a:ln>
                <a:solidFill>
                  <a:srgbClr val="2F5496"/>
                </a:solidFill>
                <a:effectLst/>
                <a:uLnTx/>
                <a:uFillTx/>
                <a:latin typeface="Trebuchet MS" panose="020B0603020202020204" pitchFamily="34" charset="0"/>
                <a:ea typeface="+mn-ea"/>
                <a:cs typeface="+mn-cs"/>
              </a:rPr>
              <a:t>KEY CONTACTS</a:t>
            </a:r>
          </a:p>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CA" sz="2100" b="0" i="0" u="none" strike="noStrike" kern="1200" cap="none" spc="0" normalizeH="0" baseline="0" noProof="0" dirty="0">
                <a:ln>
                  <a:noFill/>
                </a:ln>
                <a:solidFill>
                  <a:srgbClr val="2F5496"/>
                </a:solidFill>
                <a:effectLst/>
                <a:uLnTx/>
                <a:uFillTx/>
                <a:latin typeface="Calibri Light" panose="020F0302020204030204"/>
                <a:ea typeface="Times New Roman" panose="02020603050405020304" pitchFamily="18" charset="0"/>
                <a:cs typeface="Segoe UI Semilight" panose="020B0402040204020203" pitchFamily="34" charset="0"/>
              </a:rPr>
              <a:t>Nominal Roll Policy </a:t>
            </a:r>
            <a:br>
              <a:rPr kumimoji="0" lang="en-CA" sz="2100" b="0" i="0" u="none" strike="noStrike" kern="1200" cap="none" spc="0" normalizeH="0" baseline="0" noProof="0" dirty="0">
                <a:ln>
                  <a:noFill/>
                </a:ln>
                <a:solidFill>
                  <a:srgbClr val="2F5496"/>
                </a:solidFill>
                <a:effectLst/>
                <a:uLnTx/>
                <a:uFillTx/>
                <a:latin typeface="Calibri Light" panose="020F0302020204030204"/>
                <a:ea typeface="Times New Roman" panose="02020603050405020304" pitchFamily="18" charset="0"/>
                <a:cs typeface="Segoe UI Semilight" panose="020B0402040204020203" pitchFamily="34" charset="0"/>
              </a:rPr>
            </a:br>
            <a:r>
              <a:rPr kumimoji="0" lang="en-CA" sz="2100" b="0" i="0" u="none" strike="noStrike" kern="1200" cap="none" spc="0" normalizeH="0" baseline="0" noProof="0" dirty="0">
                <a:ln>
                  <a:noFill/>
                </a:ln>
                <a:solidFill>
                  <a:srgbClr val="2F5496"/>
                </a:solidFill>
                <a:effectLst/>
                <a:uLnTx/>
                <a:uFillTx/>
                <a:latin typeface="Calibri Light" panose="020F0302020204030204"/>
                <a:ea typeface="Times New Roman" panose="02020603050405020304" pitchFamily="18" charset="0"/>
                <a:cs typeface="Segoe UI Semilight" panose="020B0402040204020203" pitchFamily="34" charset="0"/>
              </a:rPr>
              <a:t>and Eligibility</a:t>
            </a:r>
            <a:endParaRPr kumimoji="0" lang="en-US" sz="3000" b="0" i="1" u="none" strike="noStrike" kern="1200" cap="none" spc="0" normalizeH="0" baseline="0" noProof="0" dirty="0">
              <a:ln>
                <a:noFill/>
              </a:ln>
              <a:solidFill>
                <a:srgbClr val="2F5496"/>
              </a:solidFill>
              <a:effectLst/>
              <a:uLnTx/>
              <a:uFillTx/>
              <a:latin typeface="Trebuchet MS" panose="020B0603020202020204" pitchFamily="34" charset="0"/>
              <a:ea typeface="+mn-ea"/>
              <a:cs typeface="+mn-cs"/>
            </a:endParaRPr>
          </a:p>
        </p:txBody>
      </p:sp>
      <p:sp>
        <p:nvSpPr>
          <p:cNvPr id="12" name="Rectangle: Rounded Corners 11">
            <a:extLst>
              <a:ext uri="{FF2B5EF4-FFF2-40B4-BE49-F238E27FC236}">
                <a16:creationId xmlns:a16="http://schemas.microsoft.com/office/drawing/2014/main" id="{C48CB491-ABA9-621C-4978-2978BFC7BC17}"/>
              </a:ext>
            </a:extLst>
          </p:cNvPr>
          <p:cNvSpPr/>
          <p:nvPr/>
        </p:nvSpPr>
        <p:spPr bwMode="auto">
          <a:xfrm>
            <a:off x="252398" y="3053464"/>
            <a:ext cx="3283925" cy="701486"/>
          </a:xfrm>
          <a:prstGeom prst="roundRect">
            <a:avLst/>
          </a:prstGeom>
          <a:solidFill>
            <a:srgbClr val="FFDD7D"/>
          </a:solidFill>
          <a:ln w="889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1" marR="0" lvl="0" indent="-190491" algn="ctr" defTabSz="457200" rtl="0" eaLnBrk="1" fontAlgn="base" latinLnBrk="0" hangingPunct="1">
              <a:lnSpc>
                <a:spcPct val="90000"/>
              </a:lnSpc>
              <a:spcBef>
                <a:spcPct val="0"/>
              </a:spcBef>
              <a:spcAft>
                <a:spcPct val="37000"/>
              </a:spcAft>
              <a:buClrTx/>
              <a:buSzTx/>
              <a:buFontTx/>
              <a:buNone/>
              <a:tabLst>
                <a:tab pos="5714715" algn="l"/>
              </a:tabLst>
              <a:defRPr/>
            </a:pPr>
            <a:r>
              <a:rPr kumimoji="0" lang="en-US" sz="1800" b="1" i="0" u="none" strike="noStrike" kern="1200" cap="none" spc="0" normalizeH="0" baseline="0" noProof="0" dirty="0">
                <a:ln>
                  <a:noFill/>
                </a:ln>
                <a:solidFill>
                  <a:srgbClr val="2F5496"/>
                </a:solidFill>
                <a:effectLst/>
                <a:uLnTx/>
                <a:uFillTx/>
                <a:latin typeface="Segoe UI" panose="020B0502040204020203" pitchFamily="34" charset="0"/>
                <a:ea typeface="Segoe UI Historic" panose="020B0502040204020203" pitchFamily="34" charset="0"/>
                <a:cs typeface="Segoe UI" panose="020B0502040204020203" pitchFamily="34" charset="0"/>
              </a:rPr>
              <a:t>ISC BC Education Inbox </a:t>
            </a:r>
            <a:br>
              <a:rPr kumimoji="0" lang="en-US" sz="1800" b="0" i="0" u="none" strike="noStrike" kern="1200" cap="none" spc="0" normalizeH="0" baseline="0" noProof="0" dirty="0">
                <a:ln>
                  <a:noFill/>
                </a:ln>
                <a:solidFill>
                  <a:prstClr val="black"/>
                </a:solidFill>
                <a:effectLst/>
                <a:uLnTx/>
                <a:uFillTx/>
                <a:latin typeface="Segoe UI" panose="020B0502040204020203" pitchFamily="34" charset="0"/>
                <a:ea typeface="Segoe UI Historic" panose="020B0502040204020203" pitchFamily="34" charset="0"/>
                <a:cs typeface="Segoe UI" panose="020B0502040204020203" pitchFamily="34" charset="0"/>
              </a:rPr>
            </a:br>
            <a:r>
              <a:rPr kumimoji="0" lang="en-US" sz="1800" b="0" i="0" u="none" strike="noStrike" kern="1200" cap="none" spc="0" normalizeH="0" baseline="0" noProof="0" dirty="0">
                <a:ln>
                  <a:noFill/>
                </a:ln>
                <a:solidFill>
                  <a:prstClr val="black"/>
                </a:solidFill>
                <a:effectLst/>
                <a:uLnTx/>
                <a:uFillTx/>
                <a:latin typeface="Segoe UI" panose="020B0502040204020203" pitchFamily="34" charset="0"/>
                <a:ea typeface="Segoe UI Historic" panose="020B0502040204020203" pitchFamily="34" charset="0"/>
                <a:cs typeface="Segoe UI" panose="020B0502040204020203" pitchFamily="34" charset="0"/>
                <a:hlinkClick r:id="rId3"/>
              </a:rPr>
              <a:t>BCEducation@sac-isc.gc.ca</a:t>
            </a:r>
            <a:r>
              <a:rPr kumimoji="0" lang="en-US" sz="1800" b="0" i="0" u="none" strike="noStrike" kern="1200" cap="none" spc="0" normalizeH="0" baseline="0" noProof="0" dirty="0">
                <a:ln>
                  <a:noFill/>
                </a:ln>
                <a:solidFill>
                  <a:prstClr val="black"/>
                </a:solidFill>
                <a:effectLst/>
                <a:uLnTx/>
                <a:uFillTx/>
                <a:latin typeface="Segoe UI" panose="020B0502040204020203" pitchFamily="34" charset="0"/>
                <a:ea typeface="Segoe UI Historic" panose="020B0502040204020203" pitchFamily="34" charset="0"/>
                <a:cs typeface="Segoe UI" panose="020B0502040204020203" pitchFamily="34" charset="0"/>
              </a:rPr>
              <a:t> </a:t>
            </a:r>
          </a:p>
        </p:txBody>
      </p:sp>
      <p:sp>
        <p:nvSpPr>
          <p:cNvPr id="14" name="Rectangle: Rounded Corners 13">
            <a:extLst>
              <a:ext uri="{FF2B5EF4-FFF2-40B4-BE49-F238E27FC236}">
                <a16:creationId xmlns:a16="http://schemas.microsoft.com/office/drawing/2014/main" id="{76099B72-3EE1-8187-7C5C-1FAD32750849}"/>
              </a:ext>
            </a:extLst>
          </p:cNvPr>
          <p:cNvSpPr/>
          <p:nvPr/>
        </p:nvSpPr>
        <p:spPr bwMode="auto">
          <a:xfrm>
            <a:off x="3636691" y="872911"/>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Trebuchet MS"/>
                <a:ea typeface="Montserrat"/>
                <a:cs typeface="Segoe UI Semilight" panose="020B0402040204020203" pitchFamily="34" charset="0"/>
                <a:sym typeface="Montserrat"/>
              </a:rPr>
              <a:t>ALEXIS FELLS</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Manager, Education Programs</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604-561-8468, alexis.fells@sac-isc.gc.ca</a:t>
            </a:r>
          </a:p>
        </p:txBody>
      </p:sp>
      <p:sp>
        <p:nvSpPr>
          <p:cNvPr id="21" name="Rectangle: Rounded Corners 20">
            <a:extLst>
              <a:ext uri="{FF2B5EF4-FFF2-40B4-BE49-F238E27FC236}">
                <a16:creationId xmlns:a16="http://schemas.microsoft.com/office/drawing/2014/main" id="{8B5C097F-C9BC-832A-6BD4-A13E06B8CF7E}"/>
              </a:ext>
            </a:extLst>
          </p:cNvPr>
          <p:cNvSpPr/>
          <p:nvPr/>
        </p:nvSpPr>
        <p:spPr bwMode="auto">
          <a:xfrm>
            <a:off x="6363997" y="872911"/>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Trebuchet MS"/>
                <a:ea typeface="Montserrat"/>
                <a:cs typeface="Segoe UI Semilight" panose="020B0402040204020203" pitchFamily="34" charset="0"/>
                <a:sym typeface="Montserrat"/>
              </a:rPr>
              <a:t>MARIE URDIGA</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Program Advisor</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236-335-1674, </a:t>
            </a:r>
            <a:r>
              <a:rPr kumimoji="0" lang="en-US" sz="975" b="0" i="0" u="none" strike="noStrike" kern="1200" cap="none" spc="0" normalizeH="0" baseline="0" noProof="0" dirty="0">
                <a:ln>
                  <a:noFill/>
                </a:ln>
                <a:solidFill>
                  <a:prstClr val="white"/>
                </a:solidFill>
                <a:effectLst/>
                <a:uLnTx/>
                <a:uFillTx/>
                <a:latin typeface="Segoe UI Semilight" panose="020B0402040204020203" pitchFamily="34" charset="0"/>
                <a:ea typeface="+mn-ea"/>
                <a:cs typeface="Segoe UI Semilight" panose="020B0402040204020203" pitchFamily="34" charset="0"/>
              </a:rPr>
              <a:t>delainn.urdiga@sac-isc.gc.ca</a:t>
            </a:r>
            <a:endPar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endParaRPr>
          </a:p>
        </p:txBody>
      </p:sp>
      <p:sp>
        <p:nvSpPr>
          <p:cNvPr id="22" name="Rectangle: Rounded Corners 21">
            <a:extLst>
              <a:ext uri="{FF2B5EF4-FFF2-40B4-BE49-F238E27FC236}">
                <a16:creationId xmlns:a16="http://schemas.microsoft.com/office/drawing/2014/main" id="{A6B93B10-AC99-1385-AAD7-FA37E5DA8FC8}"/>
              </a:ext>
            </a:extLst>
          </p:cNvPr>
          <p:cNvSpPr/>
          <p:nvPr/>
        </p:nvSpPr>
        <p:spPr bwMode="auto">
          <a:xfrm>
            <a:off x="3636690" y="1963187"/>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Trebuchet MS"/>
                <a:ea typeface="Montserrat"/>
                <a:cs typeface="Segoe UI Semilight" panose="020B0402040204020203" pitchFamily="34" charset="0"/>
                <a:sym typeface="Montserrat"/>
              </a:rPr>
              <a:t>DEBRA</a:t>
            </a:r>
            <a:r>
              <a:rPr kumimoji="0" lang="en-US" sz="1500" b="1" i="0" u="none" strike="noStrike" kern="0" cap="none" spc="0" normalizeH="0" baseline="0" noProof="0" dirty="0">
                <a:ln>
                  <a:noFill/>
                </a:ln>
                <a:solidFill>
                  <a:srgbClr val="FFFFFF"/>
                </a:solidFill>
                <a:effectLst/>
                <a:uLnTx/>
                <a:uFillTx/>
                <a:latin typeface="+mj-lt"/>
                <a:ea typeface="Montserrat"/>
                <a:cs typeface="Segoe UI Semilight" panose="020B0402040204020203" pitchFamily="34" charset="0"/>
                <a:sym typeface="Montserrat"/>
              </a:rPr>
              <a:t> </a:t>
            </a:r>
            <a:r>
              <a:rPr kumimoji="0" lang="en-US" sz="1500" b="1" i="0" u="none" strike="noStrike" kern="0" cap="none" spc="0" normalizeH="0" baseline="0" noProof="0" dirty="0">
                <a:ln>
                  <a:noFill/>
                </a:ln>
                <a:solidFill>
                  <a:prstClr val="white"/>
                </a:solidFill>
                <a:effectLst/>
                <a:uLnTx/>
                <a:uFillTx/>
                <a:latin typeface="+mj-lt"/>
                <a:ea typeface="Montserrat"/>
                <a:cs typeface="Segoe UI Semilight" panose="020B0402040204020203" pitchFamily="34" charset="0"/>
                <a:sym typeface="Montserrat"/>
              </a:rPr>
              <a:t>KINEQUON</a:t>
            </a:r>
            <a:endParaRPr kumimoji="0" lang="en-US" sz="1500" b="1" i="0" u="none" strike="noStrike" kern="0" cap="none" spc="0" normalizeH="0" baseline="0" noProof="0" dirty="0">
              <a:ln>
                <a:noFill/>
              </a:ln>
              <a:solidFill>
                <a:srgbClr val="FFFFFF"/>
              </a:solidFill>
              <a:effectLst/>
              <a:uLnTx/>
              <a:uFillTx/>
              <a:latin typeface="+mj-lt"/>
              <a:ea typeface="Montserrat"/>
              <a:cs typeface="Segoe UI Semilight" panose="020B0402040204020203" pitchFamily="34" charset="0"/>
              <a:sym typeface="Montserrat"/>
            </a:endParaRP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Program Officer</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604-655-2816</a:t>
            </a:r>
            <a:r>
              <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 debra.kinequon@sac-isc.gc.ca</a:t>
            </a:r>
          </a:p>
        </p:txBody>
      </p:sp>
      <p:sp>
        <p:nvSpPr>
          <p:cNvPr id="26" name="Rectangle: Rounded Corners 25">
            <a:extLst>
              <a:ext uri="{FF2B5EF4-FFF2-40B4-BE49-F238E27FC236}">
                <a16:creationId xmlns:a16="http://schemas.microsoft.com/office/drawing/2014/main" id="{9F58A8BF-DF40-44EE-8E1C-B4CB4F0E1602}"/>
              </a:ext>
            </a:extLst>
          </p:cNvPr>
          <p:cNvSpPr/>
          <p:nvPr/>
        </p:nvSpPr>
        <p:spPr bwMode="auto">
          <a:xfrm>
            <a:off x="3611545" y="3053464"/>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mj-lt"/>
                <a:ea typeface="Montserrat"/>
                <a:cs typeface="Segoe UI Semilight" panose="020B0402040204020203" pitchFamily="34" charset="0"/>
                <a:sym typeface="Montserrat"/>
              </a:rPr>
              <a:t>LAURA LANGS</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rPr>
              <a:t>Program Advisor</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prstClr val="white"/>
                </a:solidFill>
                <a:effectLst/>
                <a:uLnTx/>
                <a:uFillTx/>
                <a:latin typeface="Segoe UI Semilight" panose="020B0402040204020203" pitchFamily="34" charset="0"/>
                <a:ea typeface="+mn-ea"/>
                <a:cs typeface="Segoe UI Semilight" panose="020B0402040204020203" pitchFamily="34" charset="0"/>
              </a:rPr>
              <a:t>778-846-5132, laura.langs@sac-isc.gc.ca</a:t>
            </a:r>
          </a:p>
        </p:txBody>
      </p:sp>
      <p:sp>
        <p:nvSpPr>
          <p:cNvPr id="30" name="Rectangle: Rounded Corners 29">
            <a:extLst>
              <a:ext uri="{FF2B5EF4-FFF2-40B4-BE49-F238E27FC236}">
                <a16:creationId xmlns:a16="http://schemas.microsoft.com/office/drawing/2014/main" id="{D4545A5A-1B88-2B7E-4880-F3889D031983}"/>
              </a:ext>
            </a:extLst>
          </p:cNvPr>
          <p:cNvSpPr/>
          <p:nvPr/>
        </p:nvSpPr>
        <p:spPr bwMode="auto">
          <a:xfrm>
            <a:off x="6363995" y="1963187"/>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mj-lt"/>
                <a:ea typeface="Montserrat"/>
                <a:cs typeface="Segoe UI Semilight"/>
              </a:rPr>
              <a:t>NICOLE LUI</a:t>
            </a:r>
            <a:endParaRPr kumimoji="0" lang="en-US" sz="1500" b="1" i="0" u="none" strike="noStrike" kern="0" cap="none" spc="0" normalizeH="0" baseline="0" noProof="0" dirty="0">
              <a:ln>
                <a:noFill/>
              </a:ln>
              <a:solidFill>
                <a:prstClr val="white"/>
              </a:solidFill>
              <a:effectLst/>
              <a:uLnTx/>
              <a:uFillTx/>
              <a:latin typeface="+mj-lt"/>
              <a:ea typeface="Montserrat"/>
              <a:cs typeface="Segoe UI Semilight"/>
              <a:sym typeface="Montserrat"/>
            </a:endParaRP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Program Advisor</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975" b="0" i="0" u="none" strike="noStrike" kern="0" cap="none" spc="0" normalizeH="0" baseline="0" noProof="0" dirty="0">
                <a:ln>
                  <a:noFill/>
                </a:ln>
                <a:solidFill>
                  <a:prstClr val="white"/>
                </a:solidFill>
                <a:effectLst/>
                <a:uLnTx/>
                <a:uFillTx/>
                <a:latin typeface="Segoe UI Semilight"/>
                <a:ea typeface="Verdana"/>
                <a:cs typeface="Segoe UI Semilight"/>
                <a:sym typeface="Montserrat"/>
              </a:rPr>
              <a:t>236-330-7064</a:t>
            </a:r>
            <a:r>
              <a:rPr kumimoji="0" lang="en-US" sz="975" b="0" i="0" u="none" strike="noStrike" kern="0" cap="none" spc="0" normalizeH="0" baseline="0" noProof="0" dirty="0">
                <a:ln>
                  <a:noFill/>
                </a:ln>
                <a:solidFill>
                  <a:prstClr val="white"/>
                </a:solidFill>
                <a:effectLst/>
                <a:uLnTx/>
                <a:uFillTx/>
                <a:latin typeface="Segoe UI Semilight"/>
                <a:ea typeface="+mn-ea"/>
                <a:cs typeface="Segoe UI Semilight"/>
                <a:sym typeface="Montserrat"/>
              </a:rPr>
              <a:t>, </a:t>
            </a:r>
            <a:r>
              <a:rPr kumimoji="0" lang="en-US" sz="975" b="0" i="0" u="none" strike="noStrike" kern="0" cap="none" spc="0" normalizeH="0" baseline="0" noProof="0" dirty="0">
                <a:ln>
                  <a:noFill/>
                </a:ln>
                <a:solidFill>
                  <a:prstClr val="white"/>
                </a:solidFill>
                <a:effectLst/>
                <a:uLnTx/>
                <a:uFillTx/>
                <a:latin typeface="Segoe UI Semilight"/>
                <a:ea typeface="Verdana"/>
                <a:cs typeface="Segoe UI Semilight"/>
                <a:sym typeface="Montserrat"/>
              </a:rPr>
              <a:t>nicole.lui@sac-isc.gc.ca</a:t>
            </a:r>
            <a:endParaRPr kumimoji="0" lang="en-US" sz="975" b="0" i="0" u="none" strike="noStrike" kern="0" cap="none" spc="0" normalizeH="0" baseline="0" noProof="0" dirty="0">
              <a:ln>
                <a:noFill/>
              </a:ln>
              <a:solidFill>
                <a:prstClr val="white"/>
              </a:solidFill>
              <a:effectLst/>
              <a:uLnTx/>
              <a:uFillTx/>
              <a:latin typeface="Segoe UI Semilight"/>
              <a:ea typeface="Verdana"/>
              <a:cs typeface="Segoe UI Semilight"/>
            </a:endParaRPr>
          </a:p>
        </p:txBody>
      </p:sp>
      <p:sp>
        <p:nvSpPr>
          <p:cNvPr id="64" name="Rectangle: Rounded Corners 63">
            <a:extLst>
              <a:ext uri="{FF2B5EF4-FFF2-40B4-BE49-F238E27FC236}">
                <a16:creationId xmlns:a16="http://schemas.microsoft.com/office/drawing/2014/main" id="{83B1F106-B04C-5AC7-143A-46676CD11783}"/>
              </a:ext>
            </a:extLst>
          </p:cNvPr>
          <p:cNvSpPr/>
          <p:nvPr/>
        </p:nvSpPr>
        <p:spPr bwMode="auto">
          <a:xfrm>
            <a:off x="6363996" y="3053464"/>
            <a:ext cx="2638151" cy="966475"/>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6858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Trebuchet MS"/>
                <a:ea typeface="Montserrat"/>
                <a:cs typeface="Segoe UI Semilight" panose="020B0402040204020203" pitchFamily="34" charset="0"/>
                <a:sym typeface="Montserrat"/>
              </a:rPr>
              <a:t>PHILIP WONG</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srgbClr val="FFFFFF"/>
                </a:solidFill>
                <a:effectLst/>
                <a:uLnTx/>
                <a:uFillTx/>
                <a:latin typeface="Trebuchet MS"/>
                <a:ea typeface="+mn-ea"/>
                <a:cs typeface="Segoe UI Semilight" panose="020B0402040204020203" pitchFamily="34" charset="0"/>
                <a:sym typeface="Montserrat"/>
              </a:rPr>
              <a:t>Program Advisor</a:t>
            </a:r>
          </a:p>
          <a:p>
            <a:pPr marL="0" marR="0" lvl="0" indent="0" algn="l" defTabSz="685783" rtl="0" eaLnBrk="1" fontAlgn="base"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rPr>
              <a:t>604-368-7069, philip.wong4@sac-isc.gc.ca</a:t>
            </a:r>
          </a:p>
        </p:txBody>
      </p:sp>
      <p:sp>
        <p:nvSpPr>
          <p:cNvPr id="2" name="Slide Number Placeholder 1">
            <a:extLst>
              <a:ext uri="{FF2B5EF4-FFF2-40B4-BE49-F238E27FC236}">
                <a16:creationId xmlns:a16="http://schemas.microsoft.com/office/drawing/2014/main" id="{29381C1E-34F6-0707-1C23-B3636AD6C752}"/>
              </a:ext>
            </a:extLst>
          </p:cNvPr>
          <p:cNvSpPr>
            <a:spLocks noGrp="1"/>
          </p:cNvSpPr>
          <p:nvPr>
            <p:ph type="sldNum" sz="quarter" idx="4"/>
          </p:nvPr>
        </p:nvSpPr>
        <p:spPr/>
        <p:txBody>
          <a:bodyPr/>
          <a:lstStyle/>
          <a:p>
            <a:pPr>
              <a:defRPr/>
            </a:pPr>
            <a:fld id="{E00B6E52-F07A-44C8-B7AE-D6EEC3D50429}" type="slidenum">
              <a:rPr lang="en-CA" smtClean="0"/>
              <a:pPr>
                <a:defRPr/>
              </a:pPr>
              <a:t>37</a:t>
            </a:fld>
            <a:endParaRPr lang="en-CA" dirty="0"/>
          </a:p>
        </p:txBody>
      </p:sp>
    </p:spTree>
    <p:extLst>
      <p:ext uri="{BB962C8B-B14F-4D97-AF65-F5344CB8AC3E}">
        <p14:creationId xmlns:p14="http://schemas.microsoft.com/office/powerpoint/2010/main" val="152467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2"/>
                                        </p:tgtEl>
                                      </p:cBhvr>
                                    </p:animEffect>
                                    <p:animScale>
                                      <p:cBhvr>
                                        <p:cTn id="7"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ight Triangle 77"/>
          <p:cNvSpPr/>
          <p:nvPr/>
        </p:nvSpPr>
        <p:spPr>
          <a:xfrm rot="20634444">
            <a:off x="3284062" y="-2900821"/>
            <a:ext cx="5963883" cy="9144001"/>
          </a:xfrm>
          <a:prstGeom prst="rtTriangle">
            <a:avLst/>
          </a:prstGeom>
          <a:solidFill>
            <a:schemeClr val="tx2">
              <a:lumMod val="60000"/>
              <a:lumOff val="40000"/>
            </a:schemeClr>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lang="en-US" dirty="0"/>
          </a:p>
        </p:txBody>
      </p:sp>
      <p:sp>
        <p:nvSpPr>
          <p:cNvPr id="19" name="Title 7"/>
          <p:cNvSpPr>
            <a:spLocks noGrp="1"/>
          </p:cNvSpPr>
          <p:nvPr>
            <p:ph type="title"/>
          </p:nvPr>
        </p:nvSpPr>
        <p:spPr>
          <a:xfrm>
            <a:off x="289811" y="362718"/>
            <a:ext cx="2287859" cy="1246102"/>
          </a:xfrm>
        </p:spPr>
        <p:txBody>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3000" dirty="0">
                <a:solidFill>
                  <a:srgbClr val="2F5496"/>
                </a:solidFill>
                <a:latin typeface="Trebuchet MS" panose="020B0603020202020204" pitchFamily="34" charset="0"/>
              </a:rPr>
              <a:t>ISC BC AGREEMENT SERVICES  </a:t>
            </a:r>
            <a:r>
              <a:rPr lang="en-US" sz="2000" i="1" dirty="0">
                <a:solidFill>
                  <a:srgbClr val="2F5496"/>
                </a:solidFill>
                <a:latin typeface="Trebuchet MS" panose="020B0603020202020204" pitchFamily="34" charset="0"/>
              </a:rPr>
              <a:t>KEY CONTACTS</a:t>
            </a:r>
          </a:p>
        </p:txBody>
      </p:sp>
      <p:sp>
        <p:nvSpPr>
          <p:cNvPr id="6" name="Rectangle 5"/>
          <p:cNvSpPr/>
          <p:nvPr/>
        </p:nvSpPr>
        <p:spPr>
          <a:xfrm>
            <a:off x="289811" y="2063033"/>
            <a:ext cx="2835319" cy="1069845"/>
          </a:xfrm>
          <a:prstGeom prst="rect">
            <a:avLst/>
          </a:prstGeom>
        </p:spPr>
        <p:txBody>
          <a:bodyPr wrap="square">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285743" indent="-285743">
              <a:buFont typeface="Arial" panose="020B0604020202020204" pitchFamily="34" charset="0"/>
              <a:buChar char="•"/>
            </a:pPr>
            <a:r>
              <a:rPr lang="en-CA" sz="1600" dirty="0">
                <a:solidFill>
                  <a:srgbClr val="2F5496"/>
                </a:solidFill>
                <a:latin typeface="+mj-lt"/>
                <a:ea typeface="Times New Roman" panose="02020603050405020304" pitchFamily="18" charset="0"/>
                <a:cs typeface="Segoe UI Semilight" panose="020B0402040204020203" pitchFamily="34" charset="0"/>
              </a:rPr>
              <a:t>Access to EIS / Log-in </a:t>
            </a:r>
          </a:p>
          <a:p>
            <a:pPr marL="285743" indent="-285743">
              <a:buFont typeface="Arial" panose="020B0604020202020204" pitchFamily="34" charset="0"/>
              <a:buChar char="•"/>
            </a:pPr>
            <a:r>
              <a:rPr lang="en-CA" sz="1600" dirty="0">
                <a:solidFill>
                  <a:srgbClr val="2F5496"/>
                </a:solidFill>
                <a:latin typeface="+mj-lt"/>
                <a:ea typeface="Times New Roman" panose="02020603050405020304" pitchFamily="18" charset="0"/>
                <a:cs typeface="Segoe UI Semilight" panose="020B0402040204020203" pitchFamily="34" charset="0"/>
              </a:rPr>
              <a:t>Support with Nominal Roll Report Entry and Verification</a:t>
            </a:r>
            <a:endParaRPr lang="en-US" sz="1600" dirty="0">
              <a:solidFill>
                <a:srgbClr val="2F5496"/>
              </a:solidFill>
              <a:latin typeface="+mj-lt"/>
              <a:cs typeface="Segoe UI Semilight" panose="020B0402040204020203" pitchFamily="34" charset="0"/>
            </a:endParaRPr>
          </a:p>
        </p:txBody>
      </p:sp>
      <p:sp>
        <p:nvSpPr>
          <p:cNvPr id="5" name="Rectangle: Rounded Corners 4">
            <a:extLst>
              <a:ext uri="{FF2B5EF4-FFF2-40B4-BE49-F238E27FC236}">
                <a16:creationId xmlns:a16="http://schemas.microsoft.com/office/drawing/2014/main" id="{0B185B8D-3126-684F-B28C-21CC8F125AF1}"/>
              </a:ext>
            </a:extLst>
          </p:cNvPr>
          <p:cNvSpPr/>
          <p:nvPr/>
        </p:nvSpPr>
        <p:spPr bwMode="auto">
          <a:xfrm>
            <a:off x="4696812" y="692893"/>
            <a:ext cx="2905873" cy="1122253"/>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mj-lt"/>
                <a:ea typeface="Montserrat"/>
                <a:cs typeface="Segoe UI Semilight" panose="020B0402040204020203" pitchFamily="34" charset="0"/>
                <a:sym typeface="Montserrat"/>
              </a:rPr>
              <a:t>PHIL CAPPELLINI</a:t>
            </a:r>
          </a:p>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rPr>
              <a:t>Funding Services Manager, Transfer Payment &amp; Agreement Services </a:t>
            </a:r>
          </a:p>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prstClr val="white"/>
                </a:solidFill>
                <a:effectLst/>
                <a:uLnTx/>
                <a:uFillTx/>
                <a:latin typeface="+mj-lt"/>
                <a:ea typeface="+mn-ea"/>
                <a:cs typeface="Segoe UI Semilight" panose="020B0402040204020203" pitchFamily="34" charset="0"/>
              </a:rPr>
              <a:t>604-368-4421, </a:t>
            </a:r>
            <a:r>
              <a:rPr kumimoji="0" lang="en-US" sz="1050" b="0" i="0"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sym typeface="Montserrat"/>
              </a:rPr>
              <a:t>phil.cappellini2@</a:t>
            </a:r>
            <a:r>
              <a:rPr kumimoji="0" lang="en-US" sz="1050" b="0" i="0" u="none" strike="noStrike" kern="1200" cap="none" spc="0" normalizeH="0" baseline="0" noProof="0" dirty="0">
                <a:ln>
                  <a:noFill/>
                </a:ln>
                <a:solidFill>
                  <a:prstClr val="white"/>
                </a:solidFill>
                <a:effectLst/>
                <a:uLnTx/>
                <a:uFillTx/>
                <a:latin typeface="+mj-lt"/>
                <a:ea typeface="+mn-ea"/>
                <a:cs typeface="Segoe UI Semilight" panose="020B0402040204020203" pitchFamily="34" charset="0"/>
              </a:rPr>
              <a:t>sac-isc.gc.ca</a:t>
            </a:r>
            <a:endParaRPr kumimoji="0" lang="en-US" sz="975" b="0" i="0" u="none" strike="noStrike" kern="1200" cap="none" spc="0" normalizeH="0" baseline="0" noProof="0" dirty="0">
              <a:ln>
                <a:noFill/>
              </a:ln>
              <a:solidFill>
                <a:prstClr val="white"/>
              </a:solidFill>
              <a:effectLst/>
              <a:uLnTx/>
              <a:uFillTx/>
              <a:latin typeface="+mj-lt"/>
              <a:ea typeface="Tahoma" panose="020B0604030504040204" pitchFamily="34" charset="0"/>
              <a:cs typeface="Tahoma" panose="020B0604030504040204" pitchFamily="34" charset="0"/>
            </a:endParaRPr>
          </a:p>
        </p:txBody>
      </p:sp>
      <p:sp>
        <p:nvSpPr>
          <p:cNvPr id="7" name="Rectangle: Rounded Corners 6">
            <a:extLst>
              <a:ext uri="{FF2B5EF4-FFF2-40B4-BE49-F238E27FC236}">
                <a16:creationId xmlns:a16="http://schemas.microsoft.com/office/drawing/2014/main" id="{67E0E4BF-9558-D112-F414-A9F35CC041BF}"/>
              </a:ext>
            </a:extLst>
          </p:cNvPr>
          <p:cNvSpPr/>
          <p:nvPr/>
        </p:nvSpPr>
        <p:spPr bwMode="auto">
          <a:xfrm>
            <a:off x="4696812" y="3300814"/>
            <a:ext cx="2905873" cy="1122253"/>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mj-lt"/>
                <a:ea typeface="Montserrat"/>
                <a:cs typeface="Segoe UI Semilight" panose="020B0402040204020203" pitchFamily="34" charset="0"/>
                <a:sym typeface="Montserrat"/>
              </a:rPr>
              <a:t>BAHAR FARAHBAKHSH</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sym typeface="Montserrat"/>
              </a:rPr>
              <a:t>Agreement Officer </a:t>
            </a:r>
          </a:p>
          <a:p>
            <a:pPr marL="0" marR="0" lvl="0" indent="0" algn="l" defTabSz="457200" rtl="0" eaLnBrk="1" fontAlgn="base" latinLnBrk="0" hangingPunct="1">
              <a:lnSpc>
                <a:spcPct val="100000"/>
              </a:lnSpc>
              <a:spcBef>
                <a:spcPts val="0"/>
              </a:spcBef>
              <a:spcAft>
                <a:spcPts val="200"/>
              </a:spcAft>
              <a:buClrTx/>
              <a:buSzTx/>
              <a:buFontTx/>
              <a:buNone/>
              <a:tabLst/>
              <a:defRPr/>
            </a:pPr>
            <a:r>
              <a:rPr kumimoji="0" lang="en-US" sz="975" b="0" i="0"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sym typeface="Montserrat"/>
              </a:rPr>
              <a:t>604-499-4563</a:t>
            </a:r>
            <a:r>
              <a:rPr kumimoji="0" lang="en-US" sz="1050" b="0" i="0"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sym typeface="Montserrat"/>
              </a:rPr>
              <a:t>, bahar.farahbakhsh@</a:t>
            </a:r>
            <a:r>
              <a:rPr kumimoji="0" lang="en-US" sz="1050" b="0" i="0" u="none" strike="noStrike" kern="1200" cap="none" spc="0" normalizeH="0" baseline="0" noProof="0" dirty="0">
                <a:ln>
                  <a:noFill/>
                </a:ln>
                <a:solidFill>
                  <a:prstClr val="white"/>
                </a:solidFill>
                <a:effectLst/>
                <a:uLnTx/>
                <a:uFillTx/>
                <a:latin typeface="+mj-lt"/>
                <a:ea typeface="+mn-ea"/>
                <a:cs typeface="Segoe UI Semilight" panose="020B0402040204020203" pitchFamily="34" charset="0"/>
              </a:rPr>
              <a:t>sac-isc.gc.ca</a:t>
            </a:r>
            <a:endParaRPr kumimoji="0" lang="en-US" sz="1050" b="0" i="0"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sym typeface="Montserrat"/>
            </a:endParaRPr>
          </a:p>
        </p:txBody>
      </p:sp>
      <p:sp>
        <p:nvSpPr>
          <p:cNvPr id="12" name="Rectangle: Rounded Corners 11">
            <a:extLst>
              <a:ext uri="{FF2B5EF4-FFF2-40B4-BE49-F238E27FC236}">
                <a16:creationId xmlns:a16="http://schemas.microsoft.com/office/drawing/2014/main" id="{0FC18DBF-21FF-7C15-5965-DF2D064B0079}"/>
              </a:ext>
            </a:extLst>
          </p:cNvPr>
          <p:cNvSpPr/>
          <p:nvPr/>
        </p:nvSpPr>
        <p:spPr bwMode="auto">
          <a:xfrm>
            <a:off x="4696812" y="2010625"/>
            <a:ext cx="2905873" cy="1122253"/>
          </a:xfrm>
          <a:prstGeom prst="roundRect">
            <a:avLst/>
          </a:prstGeom>
          <a:solidFill>
            <a:srgbClr val="2F5496"/>
          </a:solidFill>
          <a:ln w="38100" cap="flat" cmpd="sng" algn="ctr">
            <a:solidFill>
              <a:schemeClr val="bg2">
                <a:lumMod val="20000"/>
                <a:lumOff val="80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mj-lt"/>
                <a:ea typeface="Montserrat"/>
                <a:cs typeface="Segoe UI Semilight" panose="020B0402040204020203" pitchFamily="34" charset="0"/>
                <a:sym typeface="Montserrat"/>
              </a:rPr>
              <a:t>RYAN BURNS</a:t>
            </a:r>
          </a:p>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1200" b="1" i="1" u="none" strike="noStrike" kern="0" cap="none" spc="0" normalizeH="0" baseline="0" noProof="0" dirty="0">
                <a:ln>
                  <a:noFill/>
                </a:ln>
                <a:solidFill>
                  <a:prstClr val="white"/>
                </a:solidFill>
                <a:effectLst/>
                <a:uLnTx/>
                <a:uFillTx/>
                <a:latin typeface="+mj-lt"/>
                <a:ea typeface="+mn-ea"/>
                <a:cs typeface="Segoe UI Semilight" panose="020B0402040204020203" pitchFamily="34" charset="0"/>
              </a:rPr>
              <a:t>Business Analyst</a:t>
            </a:r>
          </a:p>
          <a:p>
            <a:pPr marL="0" marR="0" lvl="0" indent="0" algn="l" defTabSz="685783" rtl="0" eaLnBrk="1" fontAlgn="auto" latinLnBrk="0" hangingPunct="1">
              <a:lnSpc>
                <a:spcPct val="100000"/>
              </a:lnSpc>
              <a:spcBef>
                <a:spcPts val="0"/>
              </a:spcBef>
              <a:spcAft>
                <a:spcPts val="200"/>
              </a:spcAft>
              <a:buClrTx/>
              <a:buSzTx/>
              <a:buFontTx/>
              <a:buNone/>
              <a:tabLst/>
              <a:defRPr/>
            </a:pPr>
            <a:r>
              <a:rPr kumimoji="0" lang="en-US" sz="975" b="0" i="0" u="none" strike="noStrike" kern="1200" cap="none" spc="0" normalizeH="0" baseline="0" noProof="0" dirty="0">
                <a:ln>
                  <a:noFill/>
                </a:ln>
                <a:solidFill>
                  <a:prstClr val="white"/>
                </a:solidFill>
                <a:effectLst/>
                <a:uLnTx/>
                <a:uFillTx/>
                <a:latin typeface="+mj-lt"/>
                <a:ea typeface="+mn-ea"/>
                <a:cs typeface="Segoe UI Semilight" panose="020B0402040204020203" pitchFamily="34" charset="0"/>
              </a:rPr>
              <a:t>236-334-0495, ryan.burns@sac.isc.gc.ca </a:t>
            </a:r>
            <a:endParaRPr kumimoji="0" lang="en-US" sz="1050" b="0" i="0" u="none" strike="noStrike" kern="1200" cap="none" spc="0" normalizeH="0" baseline="0" noProof="0" dirty="0">
              <a:ln>
                <a:noFill/>
              </a:ln>
              <a:solidFill>
                <a:prstClr val="white"/>
              </a:solidFill>
              <a:effectLst/>
              <a:uLnTx/>
              <a:uFillTx/>
              <a:latin typeface="+mj-lt"/>
              <a:ea typeface="+mn-ea"/>
              <a:cs typeface="Segoe UI Semilight" panose="020B0402040204020203" pitchFamily="34" charset="0"/>
            </a:endParaRPr>
          </a:p>
        </p:txBody>
      </p:sp>
      <p:sp>
        <p:nvSpPr>
          <p:cNvPr id="17" name="Rectangle: Rounded Corners 16">
            <a:extLst>
              <a:ext uri="{FF2B5EF4-FFF2-40B4-BE49-F238E27FC236}">
                <a16:creationId xmlns:a16="http://schemas.microsoft.com/office/drawing/2014/main" id="{7752E40C-D416-E017-AFD1-50A00DD610E0}"/>
              </a:ext>
            </a:extLst>
          </p:cNvPr>
          <p:cNvSpPr/>
          <p:nvPr/>
        </p:nvSpPr>
        <p:spPr bwMode="auto">
          <a:xfrm>
            <a:off x="289814" y="3328694"/>
            <a:ext cx="3118613" cy="1136048"/>
          </a:xfrm>
          <a:prstGeom prst="roundRect">
            <a:avLst/>
          </a:prstGeom>
          <a:solidFill>
            <a:srgbClr val="FFDD7D"/>
          </a:solidFill>
          <a:ln w="889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457200" rtl="0" eaLnBrk="1" fontAlgn="base" latinLnBrk="0" hangingPunct="1">
              <a:lnSpc>
                <a:spcPct val="90000"/>
              </a:lnSpc>
              <a:spcBef>
                <a:spcPct val="0"/>
              </a:spcBef>
              <a:spcAft>
                <a:spcPct val="37000"/>
              </a:spcAft>
              <a:buClrTx/>
              <a:buSzTx/>
              <a:buFontTx/>
              <a:buNone/>
              <a:tabLst/>
              <a:defRPr/>
            </a:pPr>
            <a:r>
              <a:rPr kumimoji="0" lang="en-US" sz="1800" b="1" i="0" u="none" strike="noStrike" kern="1200" cap="none" spc="0" normalizeH="0" baseline="0" noProof="0" dirty="0">
                <a:ln>
                  <a:noFill/>
                </a:ln>
                <a:solidFill>
                  <a:srgbClr val="2F5496"/>
                </a:solidFill>
                <a:effectLst/>
                <a:uLnTx/>
                <a:uFillTx/>
                <a:latin typeface="Segoe UI" panose="020B0502040204020203" pitchFamily="34" charset="0"/>
                <a:ea typeface="+mn-ea"/>
                <a:cs typeface="Segoe UI" panose="020B0502040204020203" pitchFamily="34" charset="0"/>
              </a:rPr>
              <a:t>ISC BC Agreement Services</a:t>
            </a:r>
            <a:br>
              <a:rPr kumimoji="0" lang="en-US" sz="1013" b="1" i="0" u="none" strike="noStrike" kern="1200" cap="none" spc="0" normalizeH="0" baseline="0" noProof="0" dirty="0">
                <a:ln>
                  <a:noFill/>
                </a:ln>
                <a:solidFill>
                  <a:srgbClr val="2F5496"/>
                </a:solidFill>
                <a:effectLst/>
                <a:uLnTx/>
                <a:uFillTx/>
                <a:latin typeface="Trebuchet MS"/>
                <a:ea typeface="+mn-ea"/>
                <a:cs typeface="Segoe UI Semilight" panose="020B0402040204020203" pitchFamily="34" charset="0"/>
              </a:rPr>
            </a:br>
            <a:r>
              <a:rPr kumimoji="0" lang="en-CA" sz="1500" b="0" i="0" u="none" strike="noStrike" kern="1200" cap="none" spc="0" normalizeH="0" baseline="0" noProof="0" dirty="0">
                <a:ln>
                  <a:noFill/>
                </a:ln>
                <a:solidFill>
                  <a:srgbClr val="2F5496"/>
                </a:solidFill>
                <a:effectLst/>
                <a:uLnTx/>
                <a:uFillTx/>
                <a:latin typeface="Trebuchet MS"/>
                <a:ea typeface="+mn-ea"/>
                <a:cs typeface="Segoe UI Semilight" panose="020B0402040204020203" pitchFamily="34" charset="0"/>
                <a:hlinkClick r:id="rId3"/>
              </a:rPr>
              <a:t>BCFundingservices-cbservicesdefinancement@sac-isc.gc.ca</a:t>
            </a:r>
            <a:endParaRPr kumimoji="0" lang="en-US" sz="1400" b="1" i="0" u="none" strike="noStrike" kern="1200" cap="none" spc="0" normalizeH="0" baseline="0" noProof="0" dirty="0">
              <a:ln>
                <a:noFill/>
              </a:ln>
              <a:solidFill>
                <a:srgbClr val="2F5496"/>
              </a:solidFill>
              <a:effectLst/>
              <a:uLnTx/>
              <a:uFillTx/>
              <a:latin typeface="Trebuchet MS"/>
              <a:ea typeface="+mn-ea"/>
              <a:cs typeface="Segoe UI Semilight" panose="020B0402040204020203" pitchFamily="34" charset="0"/>
            </a:endParaRPr>
          </a:p>
        </p:txBody>
      </p:sp>
      <p:sp>
        <p:nvSpPr>
          <p:cNvPr id="2" name="Slide Number Placeholder 1">
            <a:extLst>
              <a:ext uri="{FF2B5EF4-FFF2-40B4-BE49-F238E27FC236}">
                <a16:creationId xmlns:a16="http://schemas.microsoft.com/office/drawing/2014/main" id="{2A43A21D-DC62-7EBC-D9FE-C7C79D0E12A2}"/>
              </a:ext>
            </a:extLst>
          </p:cNvPr>
          <p:cNvSpPr>
            <a:spLocks noGrp="1"/>
          </p:cNvSpPr>
          <p:nvPr>
            <p:ph type="sldNum" sz="quarter" idx="4"/>
          </p:nvPr>
        </p:nvSpPr>
        <p:spPr/>
        <p:txBody>
          <a:bodyPr/>
          <a:lstStyle/>
          <a:p>
            <a:pPr>
              <a:defRPr/>
            </a:pPr>
            <a:fld id="{E00B6E52-F07A-44C8-B7AE-D6EEC3D50429}" type="slidenum">
              <a:rPr lang="en-CA" smtClean="0"/>
              <a:pPr>
                <a:defRPr/>
              </a:pPr>
              <a:t>38</a:t>
            </a:fld>
            <a:endParaRPr lang="en-CA" dirty="0"/>
          </a:p>
        </p:txBody>
      </p:sp>
    </p:spTree>
    <p:extLst>
      <p:ext uri="{BB962C8B-B14F-4D97-AF65-F5344CB8AC3E}">
        <p14:creationId xmlns:p14="http://schemas.microsoft.com/office/powerpoint/2010/main" val="394212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ight Triangle 77"/>
          <p:cNvSpPr/>
          <p:nvPr/>
        </p:nvSpPr>
        <p:spPr>
          <a:xfrm rot="2637255">
            <a:off x="6855729" y="-2000251"/>
            <a:ext cx="5963883" cy="9144001"/>
          </a:xfrm>
          <a:prstGeom prst="rtTriangle">
            <a:avLst/>
          </a:prstGeom>
          <a:solidFill>
            <a:schemeClr val="tx2">
              <a:lumMod val="60000"/>
              <a:lumOff val="40000"/>
            </a:schemeClr>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Slide Number Placeholder 3"/>
          <p:cNvSpPr>
            <a:spLocks noGrp="1"/>
          </p:cNvSpPr>
          <p:nvPr>
            <p:ph type="sldNum" sz="quarter" idx="4"/>
          </p:nvPr>
        </p:nvSpPr>
        <p:spPr/>
        <p:txBody>
          <a:bodyPr/>
          <a:lstStyle/>
          <a:p>
            <a:pPr>
              <a:defRPr/>
            </a:pPr>
            <a:fld id="{E00B6E52-F07A-44C8-B7AE-D6EEC3D50429}" type="slidenum">
              <a:rPr lang="en-CA" b="1" smtClean="0">
                <a:solidFill>
                  <a:srgbClr val="808183"/>
                </a:solidFill>
                <a:latin typeface="Trebuchet MS" panose="020B0603020202020204" pitchFamily="34" charset="0"/>
              </a:rPr>
              <a:pPr>
                <a:defRPr/>
              </a:pPr>
              <a:t>39</a:t>
            </a:fld>
            <a:endParaRPr lang="en-CA" b="1" dirty="0">
              <a:solidFill>
                <a:srgbClr val="808183"/>
              </a:solidFill>
              <a:latin typeface="Trebuchet MS" panose="020B0603020202020204" pitchFamily="34" charset="0"/>
            </a:endParaRPr>
          </a:p>
        </p:txBody>
      </p:sp>
      <p:sp>
        <p:nvSpPr>
          <p:cNvPr id="19" name="Title 7"/>
          <p:cNvSpPr>
            <a:spLocks noGrp="1"/>
          </p:cNvSpPr>
          <p:nvPr>
            <p:ph type="title"/>
          </p:nvPr>
        </p:nvSpPr>
        <p:spPr>
          <a:xfrm>
            <a:off x="406331" y="701471"/>
            <a:ext cx="2287859" cy="1180094"/>
          </a:xfrm>
        </p:spPr>
        <p:txBody>
          <a:bodyPr/>
          <a:lstStyle/>
          <a:p>
            <a:pPr algn="ctr">
              <a:lnSpc>
                <a:spcPct val="100000"/>
              </a:lnSpc>
            </a:pPr>
            <a:r>
              <a:rPr lang="en-US" sz="3000" dirty="0">
                <a:solidFill>
                  <a:srgbClr val="E69319"/>
                </a:solidFill>
                <a:latin typeface="Trebuchet MS" panose="020B0603020202020204" pitchFamily="34" charset="0"/>
              </a:rPr>
              <a:t>BC MINISTRY OF EDUCATION AND CHILD CARE</a:t>
            </a:r>
            <a:br>
              <a:rPr lang="en-US" sz="3000" dirty="0">
                <a:solidFill>
                  <a:srgbClr val="E69319"/>
                </a:solidFill>
                <a:latin typeface="Trebuchet MS" panose="020B0603020202020204" pitchFamily="34" charset="0"/>
              </a:rPr>
            </a:br>
            <a:r>
              <a:rPr lang="en-US" sz="3000" dirty="0">
                <a:solidFill>
                  <a:srgbClr val="E69319"/>
                </a:solidFill>
                <a:latin typeface="Trebuchet MS" panose="020B0603020202020204" pitchFamily="34" charset="0"/>
              </a:rPr>
              <a:t> </a:t>
            </a:r>
            <a:r>
              <a:rPr lang="en-US" sz="2000" i="1" dirty="0">
                <a:solidFill>
                  <a:srgbClr val="E69319"/>
                </a:solidFill>
                <a:latin typeface="Trebuchet MS" panose="020B0603020202020204" pitchFamily="34" charset="0"/>
              </a:rPr>
              <a:t>KEY CONTACTS</a:t>
            </a:r>
          </a:p>
        </p:txBody>
      </p:sp>
      <p:grpSp>
        <p:nvGrpSpPr>
          <p:cNvPr id="83" name="Google Shape;6419;p53"/>
          <p:cNvGrpSpPr/>
          <p:nvPr/>
        </p:nvGrpSpPr>
        <p:grpSpPr>
          <a:xfrm>
            <a:off x="1274032" y="246751"/>
            <a:ext cx="446559" cy="444840"/>
            <a:chOff x="-35123050" y="3561225"/>
            <a:chExt cx="292225" cy="291100"/>
          </a:xfrm>
          <a:solidFill>
            <a:srgbClr val="E69319"/>
          </a:solidFill>
        </p:grpSpPr>
        <p:sp>
          <p:nvSpPr>
            <p:cNvPr id="84"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solidFill>
              <a:schemeClr val="accent2">
                <a:lumMod val="60000"/>
                <a:lumOff val="40000"/>
              </a:schemeClr>
            </a:solidFill>
            <a:ln>
              <a:noFill/>
            </a:ln>
          </p:spPr>
          <p:txBody>
            <a:bodyPr spcFirstLastPara="1" wrap="square" lIns="121900" tIns="121900" rIns="121900" bIns="121900" anchor="ctr" anchorCtr="0">
              <a:noAutofit/>
            </a:bodyPr>
            <a:lstStyle/>
            <a:p>
              <a:endParaRPr sz="2400" dirty="0"/>
            </a:p>
          </p:txBody>
        </p:sp>
        <p:sp>
          <p:nvSpPr>
            <p:cNvPr id="85"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noFill/>
            </a:ln>
          </p:spPr>
          <p:txBody>
            <a:bodyPr spcFirstLastPara="1" wrap="square" lIns="121900" tIns="121900" rIns="121900" bIns="121900" anchor="ctr" anchorCtr="0">
              <a:noAutofit/>
            </a:bodyPr>
            <a:lstStyle/>
            <a:p>
              <a:endParaRPr sz="2400" dirty="0"/>
            </a:p>
          </p:txBody>
        </p:sp>
      </p:grpSp>
      <p:pic>
        <p:nvPicPr>
          <p:cNvPr id="22" name="Picture 21">
            <a:extLst>
              <a:ext uri="{FF2B5EF4-FFF2-40B4-BE49-F238E27FC236}">
                <a16:creationId xmlns:a16="http://schemas.microsoft.com/office/drawing/2014/main" id="{B23E0970-EC4C-F74F-FCA7-B90B550C898E}"/>
              </a:ext>
            </a:extLst>
          </p:cNvPr>
          <p:cNvPicPr>
            <a:picLocks noChangeAspect="1"/>
          </p:cNvPicPr>
          <p:nvPr/>
        </p:nvPicPr>
        <p:blipFill>
          <a:blip r:embed="rId3"/>
          <a:stretch>
            <a:fillRect/>
          </a:stretch>
        </p:blipFill>
        <p:spPr>
          <a:xfrm>
            <a:off x="692655" y="3474309"/>
            <a:ext cx="1493308" cy="562057"/>
          </a:xfrm>
          <a:prstGeom prst="rect">
            <a:avLst/>
          </a:prstGeom>
        </p:spPr>
      </p:pic>
      <p:sp>
        <p:nvSpPr>
          <p:cNvPr id="2" name="Rectangle: Rounded Corners 1">
            <a:extLst>
              <a:ext uri="{FF2B5EF4-FFF2-40B4-BE49-F238E27FC236}">
                <a16:creationId xmlns:a16="http://schemas.microsoft.com/office/drawing/2014/main" id="{D3EBCE16-0FD5-3836-7A4D-9322A5C5EC15}"/>
              </a:ext>
            </a:extLst>
          </p:cNvPr>
          <p:cNvSpPr/>
          <p:nvPr/>
        </p:nvSpPr>
        <p:spPr bwMode="auto">
          <a:xfrm>
            <a:off x="6052382" y="718216"/>
            <a:ext cx="2931366" cy="1060882"/>
          </a:xfrm>
          <a:prstGeom prst="roundRect">
            <a:avLst/>
          </a:prstGeom>
          <a:solidFill>
            <a:srgbClr val="E69319"/>
          </a:solidFill>
          <a:ln w="38100" cap="flat" cmpd="sng" algn="ctr">
            <a:solidFill>
              <a:schemeClr val="bg2">
                <a:lumMod val="20000"/>
                <a:lumOff val="80000"/>
              </a:schemeClr>
            </a:solidFill>
            <a:prstDash val="solid"/>
            <a:round/>
            <a:headEnd type="none" w="med" len="med"/>
            <a:tailEnd type="none" w="med" len="med"/>
          </a:ln>
          <a:effectLst/>
        </p:spPr>
        <p:txBody>
          <a:bodyPr vert="horz" wrap="square" lIns="91440" tIns="0" rIns="0" bIns="0" numCol="1" rtlCol="0" anchor="ctr" anchorCtr="0" compatLnSpc="1">
            <a:prstTxWarp prst="textNoShape">
              <a:avLst/>
            </a:prstTxWarp>
          </a:bodyPr>
          <a:lstStyle/>
          <a:p>
            <a:pPr marL="0" marR="0" lvl="0" indent="0" algn="l" defTabSz="914400" rtl="0" eaLnBrk="1" fontAlgn="base" latinLnBrk="0" hangingPunct="1">
              <a:lnSpc>
                <a:spcPct val="100000"/>
              </a:lnSpc>
              <a:spcBef>
                <a:spcPts val="0"/>
              </a:spcBef>
              <a:spcAft>
                <a:spcPts val="20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Trebuchet MS" panose="020B0603020202020204" pitchFamily="34" charset="0"/>
                <a:ea typeface="Montserrat"/>
                <a:cs typeface="Segoe UI Semilight" panose="020B0402040204020203" pitchFamily="34" charset="0"/>
                <a:sym typeface="Montserrat"/>
              </a:rPr>
              <a:t>JANE LONDON</a:t>
            </a:r>
          </a:p>
          <a:p>
            <a:pPr marL="0" marR="0" lvl="0" indent="0" algn="l" defTabSz="914400" rtl="0" eaLnBrk="1" fontAlgn="base" latinLnBrk="0" hangingPunct="1">
              <a:lnSpc>
                <a:spcPct val="90000"/>
              </a:lnSpc>
              <a:spcBef>
                <a:spcPct val="0"/>
              </a:spcBef>
              <a:spcAft>
                <a:spcPct val="37000"/>
              </a:spcAft>
              <a:buClrTx/>
              <a:buSzTx/>
              <a:buFontTx/>
              <a:buNone/>
              <a:tabLst/>
              <a:defRPr/>
            </a:pPr>
            <a:r>
              <a:rPr kumimoji="0" lang="en-CA" sz="12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A/Director, </a:t>
            </a:r>
            <a:r>
              <a:rPr kumimoji="0" lang="en-US" sz="12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Funding and Financial Accountability Branch </a:t>
            </a:r>
            <a:r>
              <a:rPr kumimoji="0" lang="en-US" sz="1200" b="0" i="0" u="none" strike="noStrike" kern="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sym typeface="Montserrat"/>
              </a:rPr>
              <a:t>jane.london@gov.bc.ca</a:t>
            </a:r>
          </a:p>
        </p:txBody>
      </p:sp>
      <p:sp>
        <p:nvSpPr>
          <p:cNvPr id="3" name="Rectangle: Rounded Corners 2">
            <a:extLst>
              <a:ext uri="{FF2B5EF4-FFF2-40B4-BE49-F238E27FC236}">
                <a16:creationId xmlns:a16="http://schemas.microsoft.com/office/drawing/2014/main" id="{FA848002-4F70-C8DE-5644-76CC4CF6D3E0}"/>
              </a:ext>
            </a:extLst>
          </p:cNvPr>
          <p:cNvSpPr/>
          <p:nvPr/>
        </p:nvSpPr>
        <p:spPr bwMode="auto">
          <a:xfrm>
            <a:off x="2971800" y="718216"/>
            <a:ext cx="2931366" cy="1060882"/>
          </a:xfrm>
          <a:prstGeom prst="roundRect">
            <a:avLst/>
          </a:prstGeom>
          <a:solidFill>
            <a:srgbClr val="E69319"/>
          </a:solidFill>
          <a:ln w="38100" cap="flat" cmpd="sng" algn="ctr">
            <a:solidFill>
              <a:schemeClr val="bg2">
                <a:lumMod val="20000"/>
                <a:lumOff val="80000"/>
              </a:schemeClr>
            </a:solidFill>
            <a:prstDash val="solid"/>
            <a:round/>
            <a:headEnd type="none" w="med" len="med"/>
            <a:tailEnd type="none" w="med" len="med"/>
          </a:ln>
          <a:effectLst/>
        </p:spPr>
        <p:txBody>
          <a:bodyPr vert="horz" wrap="square" lIns="91440" tIns="91440" rIns="91440" bIns="91440" numCol="1" rtlCol="0" anchor="ctr" anchorCtr="0" compatLnSpc="1">
            <a:prstTxWarp prst="textNoShape">
              <a:avLst/>
            </a:prstTxWarp>
          </a:bodyPr>
          <a:lstStyle/>
          <a:p>
            <a:pPr marL="0" marR="0" lvl="0" indent="0" algn="l" defTabSz="914400" rtl="0" eaLnBrk="1" fontAlgn="base" latinLnBrk="0" hangingPunct="1">
              <a:lnSpc>
                <a:spcPct val="100000"/>
              </a:lnSpc>
              <a:spcBef>
                <a:spcPts val="0"/>
              </a:spcBef>
              <a:spcAft>
                <a:spcPts val="20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Trebuchet MS" panose="020B0603020202020204" pitchFamily="34" charset="0"/>
                <a:ea typeface="Montserrat"/>
                <a:cs typeface="Segoe UI Semilight" panose="020B0402040204020203" pitchFamily="34" charset="0"/>
                <a:sym typeface="Montserrat"/>
              </a:rPr>
              <a:t>CAROLINE PONSFORD</a:t>
            </a:r>
          </a:p>
          <a:p>
            <a:pPr marL="0" marR="0" lvl="0" indent="0" algn="l" defTabSz="914400" rtl="0" eaLnBrk="1" fontAlgn="base" latinLnBrk="0" hangingPunct="1">
              <a:lnSpc>
                <a:spcPct val="100000"/>
              </a:lnSpc>
              <a:spcBef>
                <a:spcPct val="0"/>
              </a:spcBef>
              <a:spcAft>
                <a:spcPct val="37000"/>
              </a:spcAft>
              <a:buClrTx/>
              <a:buSzTx/>
              <a:buFontTx/>
              <a:buNone/>
              <a:tabLst/>
              <a:defRPr/>
            </a:pPr>
            <a:r>
              <a:rPr kumimoji="0" lang="en-CA" sz="12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Executive Director, </a:t>
            </a:r>
            <a:r>
              <a:rPr kumimoji="0" lang="en-US" sz="12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Funding and Financial Accountability Branch </a:t>
            </a:r>
            <a:r>
              <a:rPr kumimoji="0" lang="en-US" sz="1200" i="0" u="none" strike="noStrike" kern="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caroline.ponsford@gov.bc.ca</a:t>
            </a:r>
          </a:p>
        </p:txBody>
      </p:sp>
      <p:sp>
        <p:nvSpPr>
          <p:cNvPr id="5" name="Rectangle: Rounded Corners 4">
            <a:extLst>
              <a:ext uri="{FF2B5EF4-FFF2-40B4-BE49-F238E27FC236}">
                <a16:creationId xmlns:a16="http://schemas.microsoft.com/office/drawing/2014/main" id="{A1DB5C9F-4BF8-87E4-6D25-1B1431C7ED27}"/>
              </a:ext>
            </a:extLst>
          </p:cNvPr>
          <p:cNvSpPr/>
          <p:nvPr/>
        </p:nvSpPr>
        <p:spPr bwMode="auto">
          <a:xfrm>
            <a:off x="2992335" y="3285462"/>
            <a:ext cx="2931366" cy="1060882"/>
          </a:xfrm>
          <a:prstGeom prst="roundRect">
            <a:avLst/>
          </a:prstGeom>
          <a:solidFill>
            <a:srgbClr val="E69319"/>
          </a:solidFill>
          <a:ln w="38100" cap="flat" cmpd="sng" algn="ctr">
            <a:solidFill>
              <a:schemeClr val="bg2">
                <a:lumMod val="20000"/>
                <a:lumOff val="80000"/>
              </a:schemeClr>
            </a:solidFill>
            <a:prstDash val="solid"/>
            <a:round/>
            <a:headEnd type="none" w="med" len="med"/>
            <a:tailEnd type="none" w="med" len="med"/>
          </a:ln>
          <a:effectLst/>
        </p:spPr>
        <p:txBody>
          <a:bodyPr vert="horz" wrap="square" lIns="91440" tIns="91440" rIns="0" bIns="91440" numCol="1" rtlCol="0" anchor="ctr" anchorCtr="0" compatLnSpc="1">
            <a:prstTxWarp prst="textNoShape">
              <a:avLst/>
            </a:prstTxWarp>
          </a:bodyPr>
          <a:lstStyle/>
          <a:p>
            <a:pPr marL="0" marR="0" lvl="0" indent="0" algn="l" defTabSz="914400" rtl="0" eaLnBrk="1" fontAlgn="base" latinLnBrk="0" hangingPunct="1">
              <a:lnSpc>
                <a:spcPct val="100000"/>
              </a:lnSpc>
              <a:spcBef>
                <a:spcPts val="0"/>
              </a:spcBef>
              <a:spcAft>
                <a:spcPts val="20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Trebuchet MS" panose="020B0603020202020204" pitchFamily="34" charset="0"/>
                <a:ea typeface="Montserrat"/>
                <a:cs typeface="Segoe UI Semilight" panose="020B0402040204020203" pitchFamily="34" charset="0"/>
                <a:sym typeface="Montserrat"/>
              </a:rPr>
              <a:t>RICHARD RALLOFF</a:t>
            </a:r>
          </a:p>
          <a:p>
            <a:pPr marL="0" marR="0" lvl="0" indent="0" defTabSz="914400" rtl="0" eaLnBrk="1" fontAlgn="base" latinLnBrk="0" hangingPunct="1">
              <a:lnSpc>
                <a:spcPct val="100000"/>
              </a:lnSpc>
              <a:spcBef>
                <a:spcPct val="0"/>
              </a:spcBef>
              <a:spcAft>
                <a:spcPct val="3700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Financial Reporting and Systems Officer, Funding and Financial Accountability Branch</a:t>
            </a:r>
            <a:r>
              <a:rPr kumimoji="0" lang="en-US" sz="1200" b="1" i="0" u="none" strike="noStrike" kern="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 </a:t>
            </a:r>
            <a:r>
              <a:rPr kumimoji="0" lang="en-US" sz="1200" b="0" i="0" u="none" strike="noStrike" kern="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richard.ralloff@gov.bc.ca</a:t>
            </a:r>
          </a:p>
        </p:txBody>
      </p:sp>
      <p:sp>
        <p:nvSpPr>
          <p:cNvPr id="6" name="Rectangle: Rounded Corners 5">
            <a:extLst>
              <a:ext uri="{FF2B5EF4-FFF2-40B4-BE49-F238E27FC236}">
                <a16:creationId xmlns:a16="http://schemas.microsoft.com/office/drawing/2014/main" id="{DECFD2CF-C38C-73A3-928D-57B5EF81200F}"/>
              </a:ext>
            </a:extLst>
          </p:cNvPr>
          <p:cNvSpPr/>
          <p:nvPr/>
        </p:nvSpPr>
        <p:spPr bwMode="auto">
          <a:xfrm>
            <a:off x="6037868" y="2001839"/>
            <a:ext cx="2931366" cy="1060882"/>
          </a:xfrm>
          <a:prstGeom prst="roundRect">
            <a:avLst/>
          </a:prstGeom>
          <a:solidFill>
            <a:srgbClr val="E69319"/>
          </a:solidFill>
          <a:ln w="38100" cap="flat" cmpd="sng" algn="ctr">
            <a:solidFill>
              <a:schemeClr val="bg2">
                <a:lumMod val="20000"/>
                <a:lumOff val="80000"/>
              </a:schemeClr>
            </a:solidFill>
            <a:prstDash val="solid"/>
            <a:round/>
            <a:headEnd type="none" w="med" len="med"/>
            <a:tailEnd type="none" w="med" len="med"/>
          </a:ln>
          <a:effectLst/>
        </p:spPr>
        <p:txBody>
          <a:bodyPr vert="horz" wrap="square" lIns="91440" tIns="0" rIns="0" bIns="0" numCol="1" rtlCol="0"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37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BECKI O’RAE</a:t>
            </a:r>
            <a:br>
              <a:rPr kumimoji="0" lang="en-US" sz="14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br>
            <a:r>
              <a:rPr kumimoji="0" lang="en-US" sz="12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Senior Policy Analyst, Funding and Financial Accountability Branch </a:t>
            </a:r>
          </a:p>
          <a:p>
            <a:pPr marL="0" marR="0" lvl="0" indent="0" defTabSz="914400" rtl="0" eaLnBrk="1" fontAlgn="base" latinLnBrk="0" hangingPunct="1">
              <a:lnSpc>
                <a:spcPct val="100000"/>
              </a:lnSpc>
              <a:spcBef>
                <a:spcPct val="0"/>
              </a:spcBef>
              <a:spcAft>
                <a:spcPct val="37000"/>
              </a:spcAft>
              <a:buClrTx/>
              <a:buSzTx/>
              <a:buFontTx/>
              <a:buNone/>
              <a:tabLst/>
              <a:defRPr/>
            </a:pPr>
            <a:r>
              <a:rPr lang="en-US" sz="1200" dirty="0">
                <a:solidFill>
                  <a:srgbClr val="FFFFFF"/>
                </a:solidFill>
                <a:latin typeface="Trebuchet MS" panose="020B0603020202020204" pitchFamily="34" charset="0"/>
                <a:cs typeface="Segoe UI Semilight" panose="020B0402040204020203" pitchFamily="34" charset="0"/>
              </a:rPr>
              <a:t>becki.orae@gov.bc.ca</a:t>
            </a:r>
            <a:endParaRPr kumimoji="0" lang="en-US" sz="1400" i="0" u="none" strike="noStrike" kern="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endParaRPr>
          </a:p>
        </p:txBody>
      </p:sp>
      <p:sp>
        <p:nvSpPr>
          <p:cNvPr id="7" name="Rectangle: Rounded Corners 6">
            <a:extLst>
              <a:ext uri="{FF2B5EF4-FFF2-40B4-BE49-F238E27FC236}">
                <a16:creationId xmlns:a16="http://schemas.microsoft.com/office/drawing/2014/main" id="{E3579103-5FFC-4012-9D6B-656DD1321327}"/>
              </a:ext>
            </a:extLst>
          </p:cNvPr>
          <p:cNvSpPr/>
          <p:nvPr/>
        </p:nvSpPr>
        <p:spPr bwMode="auto">
          <a:xfrm>
            <a:off x="2978445" y="2001839"/>
            <a:ext cx="2924721" cy="1060882"/>
          </a:xfrm>
          <a:prstGeom prst="roundRect">
            <a:avLst/>
          </a:prstGeom>
          <a:solidFill>
            <a:srgbClr val="E69319"/>
          </a:solidFill>
          <a:ln w="38100" cap="flat" cmpd="sng" algn="ctr">
            <a:solidFill>
              <a:schemeClr val="bg2">
                <a:lumMod val="20000"/>
                <a:lumOff val="80000"/>
              </a:schemeClr>
            </a:solidFill>
            <a:prstDash val="solid"/>
            <a:round/>
            <a:headEnd type="none" w="med" len="med"/>
            <a:tailEnd type="none" w="med" len="med"/>
          </a:ln>
          <a:effectLst/>
        </p:spPr>
        <p:txBody>
          <a:bodyPr vert="horz" wrap="square" lIns="91440" tIns="0" rIns="0" bIns="0" numCol="1" rtlCol="0"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370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KRISTINE HEANEY</a:t>
            </a:r>
            <a:br>
              <a:rPr lang="en-US" sz="1400" b="1" dirty="0">
                <a:solidFill>
                  <a:srgbClr val="FFFFFF"/>
                </a:solidFill>
                <a:latin typeface="Trebuchet MS" panose="020B0603020202020204" pitchFamily="34" charset="0"/>
                <a:cs typeface="Segoe UI Semilight" panose="020B0402040204020203" pitchFamily="34" charset="0"/>
              </a:rPr>
            </a:br>
            <a:r>
              <a:rPr lang="en-US" sz="1200" b="1" dirty="0">
                <a:solidFill>
                  <a:srgbClr val="FFFFFF"/>
                </a:solidFill>
                <a:latin typeface="Trebuchet MS" panose="020B0603020202020204" pitchFamily="34" charset="0"/>
                <a:cs typeface="Segoe UI Semilight" panose="020B0402040204020203" pitchFamily="34" charset="0"/>
              </a:rPr>
              <a:t>A/Project Director,</a:t>
            </a:r>
            <a:r>
              <a:rPr kumimoji="0" lang="en-US" sz="1200" b="1" i="0" u="none" strike="noStrike" kern="120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rPr>
              <a:t> Funding and Financial Accountability Branch </a:t>
            </a:r>
          </a:p>
          <a:p>
            <a:pPr marL="0" marR="0" lvl="0" indent="0" defTabSz="914400" rtl="0" eaLnBrk="1" fontAlgn="base" latinLnBrk="0" hangingPunct="1">
              <a:lnSpc>
                <a:spcPct val="100000"/>
              </a:lnSpc>
              <a:spcBef>
                <a:spcPct val="0"/>
              </a:spcBef>
              <a:spcAft>
                <a:spcPct val="37000"/>
              </a:spcAft>
              <a:buClrTx/>
              <a:buSzTx/>
              <a:buFontTx/>
              <a:buNone/>
              <a:tabLst/>
              <a:defRPr/>
            </a:pPr>
            <a:r>
              <a:rPr lang="en-US" sz="1200" dirty="0">
                <a:solidFill>
                  <a:srgbClr val="FFFFFF"/>
                </a:solidFill>
                <a:latin typeface="Trebuchet MS" panose="020B0603020202020204" pitchFamily="34" charset="0"/>
                <a:cs typeface="Segoe UI Semilight" panose="020B0402040204020203" pitchFamily="34" charset="0"/>
              </a:rPr>
              <a:t>kristine.heaney@gov.bc.ca</a:t>
            </a:r>
            <a:endParaRPr kumimoji="0" lang="en-US" sz="1400" i="0" u="none" strike="noStrike" kern="0" cap="none" spc="0" normalizeH="0" baseline="0" noProof="0" dirty="0">
              <a:ln>
                <a:noFill/>
              </a:ln>
              <a:solidFill>
                <a:srgbClr val="FFFFFF"/>
              </a:solidFill>
              <a:effectLst/>
              <a:uLnTx/>
              <a:uFillTx/>
              <a:latin typeface="Trebuchet MS" panose="020B0603020202020204" pitchFamily="34" charset="0"/>
              <a:cs typeface="Segoe UI Semilight" panose="020B0402040204020203" pitchFamily="34" charset="0"/>
            </a:endParaRPr>
          </a:p>
        </p:txBody>
      </p:sp>
    </p:spTree>
    <p:extLst>
      <p:ext uri="{BB962C8B-B14F-4D97-AF65-F5344CB8AC3E}">
        <p14:creationId xmlns:p14="http://schemas.microsoft.com/office/powerpoint/2010/main" val="1415602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ight Triangle 33"/>
          <p:cNvSpPr/>
          <p:nvPr/>
        </p:nvSpPr>
        <p:spPr>
          <a:xfrm rot="3574118">
            <a:off x="6122072" y="1819889"/>
            <a:ext cx="5963883" cy="8334048"/>
          </a:xfrm>
          <a:prstGeom prst="rtTriangle">
            <a:avLst/>
          </a:prstGeom>
          <a:solidFill>
            <a:schemeClr val="tx2">
              <a:lumMod val="20000"/>
              <a:lumOff val="80000"/>
            </a:schemeClr>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3" name="Right Triangle 32"/>
          <p:cNvSpPr/>
          <p:nvPr/>
        </p:nvSpPr>
        <p:spPr>
          <a:xfrm rot="19066113">
            <a:off x="2112565" y="-1900074"/>
            <a:ext cx="5963883" cy="8334048"/>
          </a:xfrm>
          <a:prstGeom prst="rtTriangle">
            <a:avLst/>
          </a:prstGeom>
          <a:solidFill>
            <a:schemeClr val="tx2">
              <a:lumMod val="20000"/>
              <a:lumOff val="80000"/>
            </a:schemeClr>
          </a:solid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latin typeface="Trebuchet MS" panose="020B0603020202020204" pitchFamily="34" charset="0"/>
            </a:endParaRPr>
          </a:p>
        </p:txBody>
      </p:sp>
      <p:sp>
        <p:nvSpPr>
          <p:cNvPr id="2" name="Slide Number Placeholder 1"/>
          <p:cNvSpPr>
            <a:spLocks noGrp="1"/>
          </p:cNvSpPr>
          <p:nvPr>
            <p:ph type="sldNum" sz="quarter" idx="4"/>
          </p:nvPr>
        </p:nvSpPr>
        <p:spPr/>
        <p:txBody>
          <a:bodyPr/>
          <a:lstStyle/>
          <a:p>
            <a:pPr>
              <a:defRPr/>
            </a:pPr>
            <a:fld id="{E00B6E52-F07A-44C8-B7AE-D6EEC3D50429}" type="slidenum">
              <a:rPr lang="en-CA" b="1" smtClean="0">
                <a:solidFill>
                  <a:srgbClr val="808183"/>
                </a:solidFill>
                <a:latin typeface="Trebuchet MS" panose="020B0603020202020204" pitchFamily="34" charset="0"/>
              </a:rPr>
              <a:pPr>
                <a:defRPr/>
              </a:pPr>
              <a:t>4</a:t>
            </a:fld>
            <a:endParaRPr lang="en-CA" b="1" dirty="0">
              <a:solidFill>
                <a:srgbClr val="808183"/>
              </a:solidFill>
              <a:latin typeface="Trebuchet MS" panose="020B0603020202020204" pitchFamily="34" charset="0"/>
            </a:endParaRPr>
          </a:p>
        </p:txBody>
      </p:sp>
      <p:sp>
        <p:nvSpPr>
          <p:cNvPr id="12" name="Title 7"/>
          <p:cNvSpPr txBox="1">
            <a:spLocks/>
          </p:cNvSpPr>
          <p:nvPr/>
        </p:nvSpPr>
        <p:spPr>
          <a:xfrm>
            <a:off x="264420" y="361100"/>
            <a:ext cx="4840980" cy="324275"/>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endParaRPr lang="en-US" sz="3000" kern="0" dirty="0">
              <a:solidFill>
                <a:srgbClr val="2F5496"/>
              </a:solidFill>
              <a:latin typeface="Trebuchet MS" panose="020B0603020202020204" pitchFamily="34" charset="0"/>
            </a:endParaRPr>
          </a:p>
        </p:txBody>
      </p:sp>
      <p:sp>
        <p:nvSpPr>
          <p:cNvPr id="7" name="Title 7"/>
          <p:cNvSpPr txBox="1">
            <a:spLocks/>
          </p:cNvSpPr>
          <p:nvPr/>
        </p:nvSpPr>
        <p:spPr>
          <a:xfrm>
            <a:off x="2235412" y="381203"/>
            <a:ext cx="6477000" cy="324275"/>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r>
              <a:rPr lang="en-US" sz="3000" kern="0" dirty="0">
                <a:solidFill>
                  <a:srgbClr val="2F5496"/>
                </a:solidFill>
                <a:latin typeface="Trebuchet MS" panose="020B0603020202020204" pitchFamily="34" charset="0"/>
              </a:rPr>
              <a:t>HOUSEKEEPING REMINDERS</a:t>
            </a:r>
          </a:p>
        </p:txBody>
      </p:sp>
      <p:sp>
        <p:nvSpPr>
          <p:cNvPr id="14" name="Google Shape;6031;p52"/>
          <p:cNvSpPr/>
          <p:nvPr/>
        </p:nvSpPr>
        <p:spPr>
          <a:xfrm>
            <a:off x="1039608" y="989736"/>
            <a:ext cx="663457" cy="667614"/>
          </a:xfrm>
          <a:custGeom>
            <a:avLst/>
            <a:gdLst/>
            <a:ahLst/>
            <a:cxnLst/>
            <a:rect l="l" t="t" r="r" b="b"/>
            <a:pathLst>
              <a:path w="12477" h="12647" extrusionOk="0">
                <a:moveTo>
                  <a:pt x="3750" y="4538"/>
                </a:moveTo>
                <a:cubicBezTo>
                  <a:pt x="4223" y="4538"/>
                  <a:pt x="4601" y="4884"/>
                  <a:pt x="4601" y="5357"/>
                </a:cubicBezTo>
                <a:cubicBezTo>
                  <a:pt x="4601" y="5829"/>
                  <a:pt x="4223" y="6176"/>
                  <a:pt x="3750" y="6176"/>
                </a:cubicBezTo>
                <a:cubicBezTo>
                  <a:pt x="3277" y="6176"/>
                  <a:pt x="2931" y="5829"/>
                  <a:pt x="2931" y="5357"/>
                </a:cubicBezTo>
                <a:cubicBezTo>
                  <a:pt x="2931" y="4884"/>
                  <a:pt x="3277" y="4538"/>
                  <a:pt x="3750" y="4538"/>
                </a:cubicBezTo>
                <a:close/>
                <a:moveTo>
                  <a:pt x="6239" y="4538"/>
                </a:moveTo>
                <a:cubicBezTo>
                  <a:pt x="6711" y="4538"/>
                  <a:pt x="7058" y="4884"/>
                  <a:pt x="7058" y="5357"/>
                </a:cubicBezTo>
                <a:cubicBezTo>
                  <a:pt x="7058" y="5829"/>
                  <a:pt x="6711" y="6176"/>
                  <a:pt x="6239" y="6176"/>
                </a:cubicBezTo>
                <a:cubicBezTo>
                  <a:pt x="5766" y="6176"/>
                  <a:pt x="5420" y="5829"/>
                  <a:pt x="5420" y="5357"/>
                </a:cubicBezTo>
                <a:cubicBezTo>
                  <a:pt x="5420" y="4884"/>
                  <a:pt x="5766" y="4538"/>
                  <a:pt x="6239" y="4538"/>
                </a:cubicBezTo>
                <a:close/>
                <a:moveTo>
                  <a:pt x="8728" y="4538"/>
                </a:moveTo>
                <a:cubicBezTo>
                  <a:pt x="9200" y="4538"/>
                  <a:pt x="9547" y="4884"/>
                  <a:pt x="9547" y="5357"/>
                </a:cubicBezTo>
                <a:cubicBezTo>
                  <a:pt x="9547" y="5829"/>
                  <a:pt x="9200" y="6176"/>
                  <a:pt x="8728" y="6176"/>
                </a:cubicBezTo>
                <a:cubicBezTo>
                  <a:pt x="8255" y="6176"/>
                  <a:pt x="7877" y="5829"/>
                  <a:pt x="7877" y="5357"/>
                </a:cubicBezTo>
                <a:cubicBezTo>
                  <a:pt x="7877" y="4884"/>
                  <a:pt x="8255" y="4538"/>
                  <a:pt x="8728" y="4538"/>
                </a:cubicBezTo>
                <a:close/>
                <a:moveTo>
                  <a:pt x="6239" y="1"/>
                </a:moveTo>
                <a:cubicBezTo>
                  <a:pt x="2805" y="1"/>
                  <a:pt x="1" y="2395"/>
                  <a:pt x="1" y="5357"/>
                </a:cubicBezTo>
                <a:cubicBezTo>
                  <a:pt x="1" y="7436"/>
                  <a:pt x="1387" y="9200"/>
                  <a:pt x="3309" y="10082"/>
                </a:cubicBezTo>
                <a:lnTo>
                  <a:pt x="3309" y="12256"/>
                </a:lnTo>
                <a:cubicBezTo>
                  <a:pt x="3309" y="12486"/>
                  <a:pt x="3502" y="12646"/>
                  <a:pt x="3715" y="12646"/>
                </a:cubicBezTo>
                <a:cubicBezTo>
                  <a:pt x="3824" y="12646"/>
                  <a:pt x="3938" y="12604"/>
                  <a:pt x="4034" y="12508"/>
                </a:cubicBezTo>
                <a:lnTo>
                  <a:pt x="5609" y="10681"/>
                </a:lnTo>
                <a:cubicBezTo>
                  <a:pt x="5798" y="10681"/>
                  <a:pt x="5987" y="10713"/>
                  <a:pt x="6239" y="10713"/>
                </a:cubicBezTo>
                <a:cubicBezTo>
                  <a:pt x="9641" y="10713"/>
                  <a:pt x="12477" y="8350"/>
                  <a:pt x="12477" y="5357"/>
                </a:cubicBezTo>
                <a:cubicBezTo>
                  <a:pt x="12477" y="2395"/>
                  <a:pt x="9704" y="1"/>
                  <a:pt x="6239" y="1"/>
                </a:cubicBezTo>
                <a:close/>
              </a:path>
            </a:pathLst>
          </a:custGeom>
          <a:solidFill>
            <a:srgbClr val="2F5496"/>
          </a:solidFill>
          <a:ln>
            <a:noFill/>
          </a:ln>
        </p:spPr>
        <p:txBody>
          <a:bodyPr spcFirstLastPara="1" wrap="square" lIns="121900" tIns="121900" rIns="121900" bIns="121900" anchor="ctr" anchorCtr="0">
            <a:noAutofit/>
          </a:bodyPr>
          <a:lstStyle/>
          <a:p>
            <a:endParaRPr sz="2400" dirty="0"/>
          </a:p>
        </p:txBody>
      </p:sp>
      <p:sp>
        <p:nvSpPr>
          <p:cNvPr id="15" name="Title 7"/>
          <p:cNvSpPr txBox="1">
            <a:spLocks/>
          </p:cNvSpPr>
          <p:nvPr/>
        </p:nvSpPr>
        <p:spPr>
          <a:xfrm>
            <a:off x="0" y="3661333"/>
            <a:ext cx="2880360" cy="409653"/>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ct val="100000"/>
              </a:lnSpc>
            </a:pPr>
            <a:r>
              <a:rPr lang="en-US" sz="1500" b="0" kern="0" dirty="0">
                <a:solidFill>
                  <a:srgbClr val="2F5496"/>
                </a:solidFill>
                <a:latin typeface="Trebuchet MS" panose="020B0603020202020204" pitchFamily="34" charset="0"/>
              </a:rPr>
              <a:t>Webinar will last approximately 2 hours</a:t>
            </a:r>
          </a:p>
        </p:txBody>
      </p:sp>
      <p:sp>
        <p:nvSpPr>
          <p:cNvPr id="16" name="Title 7"/>
          <p:cNvSpPr txBox="1">
            <a:spLocks/>
          </p:cNvSpPr>
          <p:nvPr/>
        </p:nvSpPr>
        <p:spPr>
          <a:xfrm>
            <a:off x="457200" y="1704897"/>
            <a:ext cx="2431738" cy="409653"/>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nSpc>
                <a:spcPct val="100000"/>
              </a:lnSpc>
            </a:pPr>
            <a:r>
              <a:rPr lang="en-US" sz="1500" b="0" kern="0" dirty="0">
                <a:solidFill>
                  <a:srgbClr val="2F5496"/>
                </a:solidFill>
                <a:latin typeface="Trebuchet MS" panose="020B0603020202020204" pitchFamily="34" charset="0"/>
              </a:rPr>
              <a:t>Your audio is muted </a:t>
            </a:r>
          </a:p>
        </p:txBody>
      </p:sp>
      <p:sp>
        <p:nvSpPr>
          <p:cNvPr id="3" name="Rectangle 2"/>
          <p:cNvSpPr/>
          <p:nvPr/>
        </p:nvSpPr>
        <p:spPr>
          <a:xfrm>
            <a:off x="2786885" y="914364"/>
            <a:ext cx="6232508" cy="1888209"/>
          </a:xfrm>
          <a:prstGeom prst="rect">
            <a:avLst/>
          </a:prstGeom>
        </p:spPr>
        <p:txBody>
          <a:bodyPr wrap="square">
            <a:spAutoFit/>
          </a:bodyPr>
          <a:lstStyle/>
          <a:p>
            <a:r>
              <a:rPr lang="en-US" sz="1500" dirty="0">
                <a:solidFill>
                  <a:srgbClr val="454343"/>
                </a:solidFill>
                <a:latin typeface="Trebuchet MS" panose="020B0603020202020204" pitchFamily="34" charset="0"/>
                <a:cs typeface="Segoe UI Semilight" panose="020B0402040204020203" pitchFamily="34" charset="0"/>
              </a:rPr>
              <a:t>Attendees will have an opportunity to ask questions at the end of each topic</a:t>
            </a:r>
          </a:p>
          <a:p>
            <a:pPr marL="342900" indent="-342900">
              <a:buFont typeface="Arial" panose="020B0604020202020204" pitchFamily="34" charset="0"/>
              <a:buChar char="•"/>
            </a:pPr>
            <a:r>
              <a:rPr lang="en-US" sz="1500" dirty="0">
                <a:solidFill>
                  <a:srgbClr val="454343"/>
                </a:solidFill>
                <a:latin typeface="Trebuchet MS" panose="020B0603020202020204" pitchFamily="34" charset="0"/>
                <a:cs typeface="Segoe UI Semilight" panose="020B0402040204020203" pitchFamily="34" charset="0"/>
              </a:rPr>
              <a:t>If you have a question, use the </a:t>
            </a:r>
            <a:r>
              <a:rPr lang="en-US" sz="1500" b="1" dirty="0">
                <a:solidFill>
                  <a:srgbClr val="454343"/>
                </a:solidFill>
                <a:latin typeface="Trebuchet MS" panose="020B0603020202020204" pitchFamily="34" charset="0"/>
                <a:cs typeface="Segoe UI Semilight" panose="020B0402040204020203" pitchFamily="34" charset="0"/>
              </a:rPr>
              <a:t>‘chat’ function</a:t>
            </a:r>
          </a:p>
          <a:p>
            <a:pPr marL="342900" indent="-342900">
              <a:buFont typeface="Arial" panose="020B0604020202020204" pitchFamily="34" charset="0"/>
              <a:buChar char="•"/>
            </a:pPr>
            <a:r>
              <a:rPr lang="en-US" sz="1500" dirty="0">
                <a:solidFill>
                  <a:srgbClr val="454343"/>
                </a:solidFill>
                <a:latin typeface="Trebuchet MS" panose="020B0603020202020204" pitchFamily="34" charset="0"/>
                <a:cs typeface="Segoe UI Semilight" panose="020B0402040204020203" pitchFamily="34" charset="0"/>
              </a:rPr>
              <a:t>If you want to ask a question verbally, use the </a:t>
            </a:r>
            <a:r>
              <a:rPr lang="en-US" sz="1500" b="1" dirty="0">
                <a:solidFill>
                  <a:srgbClr val="454343"/>
                </a:solidFill>
                <a:latin typeface="Trebuchet MS" panose="020B0603020202020204" pitchFamily="34" charset="0"/>
                <a:cs typeface="Segoe UI Semilight" panose="020B0402040204020203" pitchFamily="34" charset="0"/>
              </a:rPr>
              <a:t>‘raise hand’ function </a:t>
            </a:r>
          </a:p>
          <a:p>
            <a:endParaRPr lang="en-US" sz="1500" dirty="0">
              <a:solidFill>
                <a:srgbClr val="454343"/>
              </a:solidFill>
              <a:latin typeface="Trebuchet MS" panose="020B0603020202020204" pitchFamily="34" charset="0"/>
              <a:cs typeface="Segoe UI Semilight" panose="020B0402040204020203" pitchFamily="34" charset="0"/>
            </a:endParaRPr>
          </a:p>
          <a:p>
            <a:endParaRPr lang="en-US" sz="1500" dirty="0">
              <a:solidFill>
                <a:srgbClr val="454343"/>
              </a:solidFill>
              <a:latin typeface="Trebuchet MS" panose="020B0603020202020204" pitchFamily="34" charset="0"/>
              <a:cs typeface="Segoe UI Semilight" panose="020B0402040204020203" pitchFamily="34" charset="0"/>
            </a:endParaRPr>
          </a:p>
        </p:txBody>
      </p:sp>
      <p:grpSp>
        <p:nvGrpSpPr>
          <p:cNvPr id="17" name="Google Shape;5991;p52"/>
          <p:cNvGrpSpPr/>
          <p:nvPr/>
        </p:nvGrpSpPr>
        <p:grpSpPr>
          <a:xfrm>
            <a:off x="792333" y="2586750"/>
            <a:ext cx="1152029" cy="953858"/>
            <a:chOff x="-42651700" y="3217825"/>
            <a:chExt cx="367600" cy="317425"/>
          </a:xfrm>
          <a:solidFill>
            <a:srgbClr val="2F5496"/>
          </a:solidFill>
        </p:grpSpPr>
        <p:sp>
          <p:nvSpPr>
            <p:cNvPr id="18" name="Google Shape;5992;p52"/>
            <p:cNvSpPr/>
            <p:nvPr/>
          </p:nvSpPr>
          <p:spPr>
            <a:xfrm>
              <a:off x="-42651700" y="3239075"/>
              <a:ext cx="367600" cy="296175"/>
            </a:xfrm>
            <a:custGeom>
              <a:avLst/>
              <a:gdLst/>
              <a:ahLst/>
              <a:cxnLst/>
              <a:rect l="l" t="t" r="r" b="b"/>
              <a:pathLst>
                <a:path w="14704" h="11847" extrusionOk="0">
                  <a:moveTo>
                    <a:pt x="7370" y="797"/>
                  </a:moveTo>
                  <a:cubicBezTo>
                    <a:pt x="8536" y="797"/>
                    <a:pt x="9694" y="1246"/>
                    <a:pt x="10576" y="2143"/>
                  </a:cubicBezTo>
                  <a:cubicBezTo>
                    <a:pt x="12340" y="3908"/>
                    <a:pt x="12340" y="6775"/>
                    <a:pt x="10576" y="8539"/>
                  </a:cubicBezTo>
                  <a:cubicBezTo>
                    <a:pt x="9757" y="9390"/>
                    <a:pt x="8623" y="9894"/>
                    <a:pt x="7363" y="9894"/>
                  </a:cubicBezTo>
                  <a:cubicBezTo>
                    <a:pt x="6102" y="9894"/>
                    <a:pt x="4937" y="9358"/>
                    <a:pt x="4118" y="8539"/>
                  </a:cubicBezTo>
                  <a:cubicBezTo>
                    <a:pt x="2353" y="6775"/>
                    <a:pt x="2353" y="3908"/>
                    <a:pt x="4118" y="2143"/>
                  </a:cubicBezTo>
                  <a:cubicBezTo>
                    <a:pt x="5031" y="1246"/>
                    <a:pt x="6205" y="797"/>
                    <a:pt x="7370" y="797"/>
                  </a:cubicBezTo>
                  <a:close/>
                  <a:moveTo>
                    <a:pt x="7326" y="1"/>
                  </a:moveTo>
                  <a:cubicBezTo>
                    <a:pt x="2091" y="1"/>
                    <a:pt x="0" y="6750"/>
                    <a:pt x="4275" y="9768"/>
                  </a:cubicBezTo>
                  <a:lnTo>
                    <a:pt x="3424" y="11280"/>
                  </a:lnTo>
                  <a:cubicBezTo>
                    <a:pt x="3298" y="11532"/>
                    <a:pt x="3487" y="11847"/>
                    <a:pt x="3771" y="11847"/>
                  </a:cubicBezTo>
                  <a:cubicBezTo>
                    <a:pt x="3929" y="11847"/>
                    <a:pt x="4086" y="11784"/>
                    <a:pt x="4118" y="11626"/>
                  </a:cubicBezTo>
                  <a:lnTo>
                    <a:pt x="5000" y="10209"/>
                  </a:lnTo>
                  <a:cubicBezTo>
                    <a:pt x="5740" y="10571"/>
                    <a:pt x="6543" y="10752"/>
                    <a:pt x="7351" y="10752"/>
                  </a:cubicBezTo>
                  <a:cubicBezTo>
                    <a:pt x="8158" y="10752"/>
                    <a:pt x="8969" y="10571"/>
                    <a:pt x="9725" y="10209"/>
                  </a:cubicBezTo>
                  <a:lnTo>
                    <a:pt x="10576" y="11626"/>
                  </a:lnTo>
                  <a:cubicBezTo>
                    <a:pt x="10671" y="11784"/>
                    <a:pt x="10828" y="11847"/>
                    <a:pt x="10923" y="11847"/>
                  </a:cubicBezTo>
                  <a:cubicBezTo>
                    <a:pt x="11238" y="11847"/>
                    <a:pt x="11458" y="11532"/>
                    <a:pt x="11301" y="11280"/>
                  </a:cubicBezTo>
                  <a:lnTo>
                    <a:pt x="10419" y="9768"/>
                  </a:lnTo>
                  <a:cubicBezTo>
                    <a:pt x="14703" y="6775"/>
                    <a:pt x="12592" y="1"/>
                    <a:pt x="7363" y="1"/>
                  </a:cubicBezTo>
                  <a:cubicBezTo>
                    <a:pt x="7350" y="1"/>
                    <a:pt x="7338" y="1"/>
                    <a:pt x="7326" y="1"/>
                  </a:cubicBezTo>
                  <a:close/>
                </a:path>
              </a:pathLst>
            </a:custGeom>
            <a:grpFill/>
            <a:ln>
              <a:noFill/>
            </a:ln>
          </p:spPr>
          <p:txBody>
            <a:bodyPr spcFirstLastPara="1" wrap="square" lIns="121900" tIns="121900" rIns="121900" bIns="121900" anchor="ctr" anchorCtr="0">
              <a:noAutofit/>
            </a:bodyPr>
            <a:lstStyle/>
            <a:p>
              <a:endParaRPr sz="2400" dirty="0"/>
            </a:p>
          </p:txBody>
        </p:sp>
        <p:sp>
          <p:nvSpPr>
            <p:cNvPr id="19" name="Google Shape;5993;p52"/>
            <p:cNvSpPr/>
            <p:nvPr/>
          </p:nvSpPr>
          <p:spPr>
            <a:xfrm>
              <a:off x="-42419600" y="3217825"/>
              <a:ext cx="106350" cy="106350"/>
            </a:xfrm>
            <a:custGeom>
              <a:avLst/>
              <a:gdLst/>
              <a:ahLst/>
              <a:cxnLst/>
              <a:rect l="l" t="t" r="r" b="b"/>
              <a:pathLst>
                <a:path w="4254" h="4254" extrusionOk="0">
                  <a:moveTo>
                    <a:pt x="1355" y="0"/>
                  </a:moveTo>
                  <a:cubicBezTo>
                    <a:pt x="882" y="0"/>
                    <a:pt x="410" y="95"/>
                    <a:pt x="0" y="315"/>
                  </a:cubicBezTo>
                  <a:cubicBezTo>
                    <a:pt x="1891" y="946"/>
                    <a:pt x="3340" y="2395"/>
                    <a:pt x="3938" y="4254"/>
                  </a:cubicBezTo>
                  <a:cubicBezTo>
                    <a:pt x="4128" y="3844"/>
                    <a:pt x="4254" y="3371"/>
                    <a:pt x="4254" y="2899"/>
                  </a:cubicBezTo>
                  <a:cubicBezTo>
                    <a:pt x="4254" y="1292"/>
                    <a:pt x="2962" y="0"/>
                    <a:pt x="1355" y="0"/>
                  </a:cubicBezTo>
                  <a:close/>
                </a:path>
              </a:pathLst>
            </a:custGeom>
            <a:grpFill/>
            <a:ln>
              <a:noFill/>
            </a:ln>
          </p:spPr>
          <p:txBody>
            <a:bodyPr spcFirstLastPara="1" wrap="square" lIns="121900" tIns="121900" rIns="121900" bIns="121900" anchor="ctr" anchorCtr="0">
              <a:noAutofit/>
            </a:bodyPr>
            <a:lstStyle/>
            <a:p>
              <a:endParaRPr sz="2400" dirty="0"/>
            </a:p>
          </p:txBody>
        </p:sp>
        <p:sp>
          <p:nvSpPr>
            <p:cNvPr id="20" name="Google Shape;5994;p52"/>
            <p:cNvSpPr/>
            <p:nvPr/>
          </p:nvSpPr>
          <p:spPr>
            <a:xfrm>
              <a:off x="-42623600" y="3218600"/>
              <a:ext cx="106350" cy="106375"/>
            </a:xfrm>
            <a:custGeom>
              <a:avLst/>
              <a:gdLst/>
              <a:ahLst/>
              <a:cxnLst/>
              <a:rect l="l" t="t" r="r" b="b"/>
              <a:pathLst>
                <a:path w="4254" h="4255" extrusionOk="0">
                  <a:moveTo>
                    <a:pt x="2931" y="1"/>
                  </a:moveTo>
                  <a:cubicBezTo>
                    <a:pt x="1292" y="1"/>
                    <a:pt x="1" y="1293"/>
                    <a:pt x="1" y="2899"/>
                  </a:cubicBezTo>
                  <a:cubicBezTo>
                    <a:pt x="1" y="3372"/>
                    <a:pt x="127" y="3845"/>
                    <a:pt x="316" y="4254"/>
                  </a:cubicBezTo>
                  <a:cubicBezTo>
                    <a:pt x="977" y="2364"/>
                    <a:pt x="2426" y="915"/>
                    <a:pt x="4254" y="316"/>
                  </a:cubicBezTo>
                  <a:cubicBezTo>
                    <a:pt x="3876" y="127"/>
                    <a:pt x="3403" y="1"/>
                    <a:pt x="2931" y="1"/>
                  </a:cubicBezTo>
                  <a:close/>
                </a:path>
              </a:pathLst>
            </a:custGeom>
            <a:grpFill/>
            <a:ln>
              <a:noFill/>
            </a:ln>
          </p:spPr>
          <p:txBody>
            <a:bodyPr spcFirstLastPara="1" wrap="square" lIns="121900" tIns="121900" rIns="121900" bIns="121900" anchor="ctr" anchorCtr="0">
              <a:noAutofit/>
            </a:bodyPr>
            <a:lstStyle/>
            <a:p>
              <a:endParaRPr sz="2400" dirty="0"/>
            </a:p>
          </p:txBody>
        </p:sp>
        <p:sp>
          <p:nvSpPr>
            <p:cNvPr id="21" name="Google Shape;5995;p52"/>
            <p:cNvSpPr/>
            <p:nvPr/>
          </p:nvSpPr>
          <p:spPr>
            <a:xfrm>
              <a:off x="-42561375" y="3279250"/>
              <a:ext cx="185900" cy="186700"/>
            </a:xfrm>
            <a:custGeom>
              <a:avLst/>
              <a:gdLst/>
              <a:ahLst/>
              <a:cxnLst/>
              <a:rect l="l" t="t" r="r" b="b"/>
              <a:pathLst>
                <a:path w="7436" h="7468" extrusionOk="0">
                  <a:moveTo>
                    <a:pt x="3781" y="1671"/>
                  </a:moveTo>
                  <a:cubicBezTo>
                    <a:pt x="4033" y="1671"/>
                    <a:pt x="4191" y="1860"/>
                    <a:pt x="4191" y="2112"/>
                  </a:cubicBezTo>
                  <a:lnTo>
                    <a:pt x="4191" y="3340"/>
                  </a:lnTo>
                  <a:lnTo>
                    <a:pt x="5388" y="3340"/>
                  </a:lnTo>
                  <a:cubicBezTo>
                    <a:pt x="5640" y="3340"/>
                    <a:pt x="5829" y="3529"/>
                    <a:pt x="5829" y="3750"/>
                  </a:cubicBezTo>
                  <a:cubicBezTo>
                    <a:pt x="5829" y="4002"/>
                    <a:pt x="5640" y="4128"/>
                    <a:pt x="5388" y="4128"/>
                  </a:cubicBezTo>
                  <a:lnTo>
                    <a:pt x="3750" y="4128"/>
                  </a:lnTo>
                  <a:cubicBezTo>
                    <a:pt x="3498" y="4128"/>
                    <a:pt x="3308" y="3939"/>
                    <a:pt x="3308" y="3750"/>
                  </a:cubicBezTo>
                  <a:lnTo>
                    <a:pt x="3308" y="2112"/>
                  </a:lnTo>
                  <a:lnTo>
                    <a:pt x="3340" y="2112"/>
                  </a:lnTo>
                  <a:cubicBezTo>
                    <a:pt x="3340" y="1860"/>
                    <a:pt x="3529" y="1671"/>
                    <a:pt x="3781" y="1671"/>
                  </a:cubicBezTo>
                  <a:close/>
                  <a:moveTo>
                    <a:pt x="3750" y="1"/>
                  </a:moveTo>
                  <a:cubicBezTo>
                    <a:pt x="1702" y="1"/>
                    <a:pt x="32" y="1671"/>
                    <a:pt x="0" y="3750"/>
                  </a:cubicBezTo>
                  <a:cubicBezTo>
                    <a:pt x="32" y="5798"/>
                    <a:pt x="1702" y="7467"/>
                    <a:pt x="3750" y="7467"/>
                  </a:cubicBezTo>
                  <a:cubicBezTo>
                    <a:pt x="5797" y="7467"/>
                    <a:pt x="7436" y="5798"/>
                    <a:pt x="7436" y="3750"/>
                  </a:cubicBezTo>
                  <a:cubicBezTo>
                    <a:pt x="7436" y="1702"/>
                    <a:pt x="5797" y="64"/>
                    <a:pt x="3750" y="1"/>
                  </a:cubicBezTo>
                  <a:close/>
                </a:path>
              </a:pathLst>
            </a:custGeom>
            <a:grpFill/>
            <a:ln>
              <a:noFill/>
            </a:ln>
          </p:spPr>
          <p:txBody>
            <a:bodyPr spcFirstLastPara="1" wrap="square" lIns="121900" tIns="121900" rIns="121900" bIns="121900" anchor="ctr" anchorCtr="0">
              <a:noAutofit/>
            </a:bodyPr>
            <a:lstStyle/>
            <a:p>
              <a:endParaRPr sz="2400" dirty="0"/>
            </a:p>
          </p:txBody>
        </p:sp>
      </p:grpSp>
      <p:grpSp>
        <p:nvGrpSpPr>
          <p:cNvPr id="22" name="Google Shape;6419;p53"/>
          <p:cNvGrpSpPr/>
          <p:nvPr/>
        </p:nvGrpSpPr>
        <p:grpSpPr>
          <a:xfrm>
            <a:off x="3740510" y="2490789"/>
            <a:ext cx="1143000" cy="1084971"/>
            <a:chOff x="-35123050" y="3561225"/>
            <a:chExt cx="292225" cy="291100"/>
          </a:xfrm>
          <a:solidFill>
            <a:srgbClr val="2F5496"/>
          </a:solidFill>
        </p:grpSpPr>
        <p:sp>
          <p:nvSpPr>
            <p:cNvPr id="23" name="Google Shape;6420;p53"/>
            <p:cNvSpPr/>
            <p:nvPr/>
          </p:nvSpPr>
          <p:spPr>
            <a:xfrm>
              <a:off x="-35123050" y="3629750"/>
              <a:ext cx="205575" cy="222575"/>
            </a:xfrm>
            <a:custGeom>
              <a:avLst/>
              <a:gdLst/>
              <a:ahLst/>
              <a:cxnLst/>
              <a:rect l="l" t="t" r="r" b="b"/>
              <a:pathLst>
                <a:path w="8223" h="8903" extrusionOk="0">
                  <a:moveTo>
                    <a:pt x="2080" y="2710"/>
                  </a:moveTo>
                  <a:cubicBezTo>
                    <a:pt x="2458" y="2710"/>
                    <a:pt x="2741" y="3056"/>
                    <a:pt x="2741" y="3403"/>
                  </a:cubicBezTo>
                  <a:cubicBezTo>
                    <a:pt x="2741" y="3781"/>
                    <a:pt x="2426" y="4065"/>
                    <a:pt x="2080" y="4065"/>
                  </a:cubicBezTo>
                  <a:cubicBezTo>
                    <a:pt x="1733" y="4065"/>
                    <a:pt x="1418" y="3750"/>
                    <a:pt x="1418" y="3403"/>
                  </a:cubicBezTo>
                  <a:cubicBezTo>
                    <a:pt x="1418" y="3056"/>
                    <a:pt x="1670" y="2710"/>
                    <a:pt x="2080" y="2710"/>
                  </a:cubicBezTo>
                  <a:close/>
                  <a:moveTo>
                    <a:pt x="4127" y="2710"/>
                  </a:moveTo>
                  <a:cubicBezTo>
                    <a:pt x="4506" y="2710"/>
                    <a:pt x="4789" y="3056"/>
                    <a:pt x="4789" y="3403"/>
                  </a:cubicBezTo>
                  <a:cubicBezTo>
                    <a:pt x="4789" y="3781"/>
                    <a:pt x="4474" y="4065"/>
                    <a:pt x="4127" y="4065"/>
                  </a:cubicBezTo>
                  <a:cubicBezTo>
                    <a:pt x="3718" y="4065"/>
                    <a:pt x="3466" y="3750"/>
                    <a:pt x="3466" y="3403"/>
                  </a:cubicBezTo>
                  <a:cubicBezTo>
                    <a:pt x="3466" y="3056"/>
                    <a:pt x="3718" y="2710"/>
                    <a:pt x="4127" y="2710"/>
                  </a:cubicBezTo>
                  <a:close/>
                  <a:moveTo>
                    <a:pt x="6207" y="2710"/>
                  </a:moveTo>
                  <a:cubicBezTo>
                    <a:pt x="6616" y="2710"/>
                    <a:pt x="6868" y="3056"/>
                    <a:pt x="6868" y="3403"/>
                  </a:cubicBezTo>
                  <a:cubicBezTo>
                    <a:pt x="6868" y="3781"/>
                    <a:pt x="6553" y="4065"/>
                    <a:pt x="6207" y="4065"/>
                  </a:cubicBezTo>
                  <a:cubicBezTo>
                    <a:pt x="5829" y="4065"/>
                    <a:pt x="5545" y="3750"/>
                    <a:pt x="5545" y="3403"/>
                  </a:cubicBezTo>
                  <a:cubicBezTo>
                    <a:pt x="5514" y="3056"/>
                    <a:pt x="5829" y="2710"/>
                    <a:pt x="6207" y="2710"/>
                  </a:cubicBezTo>
                  <a:close/>
                  <a:moveTo>
                    <a:pt x="1733" y="0"/>
                  </a:moveTo>
                  <a:cubicBezTo>
                    <a:pt x="788" y="0"/>
                    <a:pt x="0" y="757"/>
                    <a:pt x="0" y="1702"/>
                  </a:cubicBezTo>
                  <a:lnTo>
                    <a:pt x="0" y="5136"/>
                  </a:lnTo>
                  <a:cubicBezTo>
                    <a:pt x="0" y="5955"/>
                    <a:pt x="630" y="6616"/>
                    <a:pt x="1418" y="6774"/>
                  </a:cubicBezTo>
                  <a:lnTo>
                    <a:pt x="1418" y="8570"/>
                  </a:lnTo>
                  <a:cubicBezTo>
                    <a:pt x="1418" y="8696"/>
                    <a:pt x="1481" y="8822"/>
                    <a:pt x="1607" y="8885"/>
                  </a:cubicBezTo>
                  <a:cubicBezTo>
                    <a:pt x="1649" y="8895"/>
                    <a:pt x="1695" y="8902"/>
                    <a:pt x="1739" y="8902"/>
                  </a:cubicBezTo>
                  <a:cubicBezTo>
                    <a:pt x="1828" y="8902"/>
                    <a:pt x="1912" y="8874"/>
                    <a:pt x="1954" y="8790"/>
                  </a:cubicBezTo>
                  <a:lnTo>
                    <a:pt x="3938" y="6837"/>
                  </a:lnTo>
                  <a:lnTo>
                    <a:pt x="6522" y="6837"/>
                  </a:lnTo>
                  <a:cubicBezTo>
                    <a:pt x="7467" y="6837"/>
                    <a:pt x="8223" y="6081"/>
                    <a:pt x="8223" y="5136"/>
                  </a:cubicBezTo>
                  <a:lnTo>
                    <a:pt x="8223" y="1702"/>
                  </a:lnTo>
                  <a:cubicBezTo>
                    <a:pt x="8223" y="757"/>
                    <a:pt x="7467" y="0"/>
                    <a:pt x="6522" y="0"/>
                  </a:cubicBezTo>
                  <a:close/>
                </a:path>
              </a:pathLst>
            </a:custGeom>
            <a:grpFill/>
            <a:ln>
              <a:noFill/>
            </a:ln>
          </p:spPr>
          <p:txBody>
            <a:bodyPr spcFirstLastPara="1" wrap="square" lIns="121900" tIns="121900" rIns="121900" bIns="121900" anchor="ctr" anchorCtr="0">
              <a:noAutofit/>
            </a:bodyPr>
            <a:lstStyle/>
            <a:p>
              <a:endParaRPr sz="2400" b="1" dirty="0"/>
            </a:p>
          </p:txBody>
        </p:sp>
        <p:sp>
          <p:nvSpPr>
            <p:cNvPr id="24" name="Google Shape;6421;p53"/>
            <p:cNvSpPr/>
            <p:nvPr/>
          </p:nvSpPr>
          <p:spPr>
            <a:xfrm>
              <a:off x="-35053750" y="3561225"/>
              <a:ext cx="222925" cy="221825"/>
            </a:xfrm>
            <a:custGeom>
              <a:avLst/>
              <a:gdLst/>
              <a:ahLst/>
              <a:cxnLst/>
              <a:rect l="l" t="t" r="r" b="b"/>
              <a:pathLst>
                <a:path w="8917" h="8873" extrusionOk="0">
                  <a:moveTo>
                    <a:pt x="1702" y="1"/>
                  </a:moveTo>
                  <a:cubicBezTo>
                    <a:pt x="757" y="1"/>
                    <a:pt x="1" y="725"/>
                    <a:pt x="1" y="1702"/>
                  </a:cubicBezTo>
                  <a:lnTo>
                    <a:pt x="1" y="2048"/>
                  </a:lnTo>
                  <a:lnTo>
                    <a:pt x="3781" y="2048"/>
                  </a:lnTo>
                  <a:cubicBezTo>
                    <a:pt x="5136" y="2048"/>
                    <a:pt x="6207" y="3088"/>
                    <a:pt x="6207" y="4443"/>
                  </a:cubicBezTo>
                  <a:lnTo>
                    <a:pt x="6207" y="7877"/>
                  </a:lnTo>
                  <a:lnTo>
                    <a:pt x="6207" y="8003"/>
                  </a:lnTo>
                  <a:lnTo>
                    <a:pt x="6995" y="8790"/>
                  </a:lnTo>
                  <a:cubicBezTo>
                    <a:pt x="7055" y="8850"/>
                    <a:pt x="7127" y="8872"/>
                    <a:pt x="7205" y="8872"/>
                  </a:cubicBezTo>
                  <a:cubicBezTo>
                    <a:pt x="7249" y="8872"/>
                    <a:pt x="7295" y="8865"/>
                    <a:pt x="7341" y="8853"/>
                  </a:cubicBezTo>
                  <a:cubicBezTo>
                    <a:pt x="7467" y="8822"/>
                    <a:pt x="7530" y="8664"/>
                    <a:pt x="7530" y="8538"/>
                  </a:cubicBezTo>
                  <a:lnTo>
                    <a:pt x="7530" y="6806"/>
                  </a:lnTo>
                  <a:cubicBezTo>
                    <a:pt x="8318" y="6648"/>
                    <a:pt x="8917" y="5955"/>
                    <a:pt x="8917" y="5104"/>
                  </a:cubicBezTo>
                  <a:lnTo>
                    <a:pt x="8917" y="1702"/>
                  </a:lnTo>
                  <a:cubicBezTo>
                    <a:pt x="8917" y="725"/>
                    <a:pt x="8129" y="1"/>
                    <a:pt x="7184" y="1"/>
                  </a:cubicBezTo>
                  <a:close/>
                </a:path>
              </a:pathLst>
            </a:custGeom>
            <a:grpFill/>
            <a:ln>
              <a:noFill/>
            </a:ln>
          </p:spPr>
          <p:txBody>
            <a:bodyPr spcFirstLastPara="1" wrap="square" lIns="121900" tIns="121900" rIns="121900" bIns="121900" anchor="ctr" anchorCtr="0">
              <a:noAutofit/>
            </a:bodyPr>
            <a:lstStyle/>
            <a:p>
              <a:endParaRPr sz="2400" b="1" dirty="0"/>
            </a:p>
          </p:txBody>
        </p:sp>
      </p:grpSp>
      <p:sp>
        <p:nvSpPr>
          <p:cNvPr id="25" name="Title 7"/>
          <p:cNvSpPr txBox="1">
            <a:spLocks/>
          </p:cNvSpPr>
          <p:nvPr/>
        </p:nvSpPr>
        <p:spPr>
          <a:xfrm>
            <a:off x="2744276" y="3686097"/>
            <a:ext cx="3046924" cy="409653"/>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ct val="100000"/>
              </a:lnSpc>
            </a:pPr>
            <a:r>
              <a:rPr lang="en-US" sz="1500" b="0" kern="0" dirty="0">
                <a:solidFill>
                  <a:srgbClr val="2F5496"/>
                </a:solidFill>
                <a:latin typeface="Trebuchet MS" panose="020B0603020202020204" pitchFamily="34" charset="0"/>
              </a:rPr>
              <a:t>Have an IT-technical related question? Send us a message using the ‘chat function’ </a:t>
            </a:r>
          </a:p>
        </p:txBody>
      </p:sp>
      <p:sp>
        <p:nvSpPr>
          <p:cNvPr id="27" name="Title 7"/>
          <p:cNvSpPr txBox="1">
            <a:spLocks/>
          </p:cNvSpPr>
          <p:nvPr/>
        </p:nvSpPr>
        <p:spPr>
          <a:xfrm>
            <a:off x="5877013" y="3686097"/>
            <a:ext cx="3046924" cy="409653"/>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algn="ctr">
              <a:lnSpc>
                <a:spcPct val="100000"/>
              </a:lnSpc>
            </a:pPr>
            <a:r>
              <a:rPr lang="en-US" sz="1500" b="0" kern="0" dirty="0">
                <a:solidFill>
                  <a:srgbClr val="2F5496"/>
                </a:solidFill>
                <a:latin typeface="Trebuchet MS" panose="020B0603020202020204" pitchFamily="34" charset="0"/>
              </a:rPr>
              <a:t>Following the webinar, you will receive a survey inviting your feedback</a:t>
            </a:r>
          </a:p>
        </p:txBody>
      </p:sp>
      <p:grpSp>
        <p:nvGrpSpPr>
          <p:cNvPr id="28" name="Google Shape;3700;p48"/>
          <p:cNvGrpSpPr/>
          <p:nvPr/>
        </p:nvGrpSpPr>
        <p:grpSpPr>
          <a:xfrm>
            <a:off x="6929936" y="2468727"/>
            <a:ext cx="902122" cy="1023123"/>
            <a:chOff x="900750" y="1436075"/>
            <a:chExt cx="481825" cy="481825"/>
          </a:xfrm>
          <a:solidFill>
            <a:srgbClr val="2F5496"/>
          </a:solidFill>
        </p:grpSpPr>
        <p:sp>
          <p:nvSpPr>
            <p:cNvPr id="29" name="Google Shape;3701;p48"/>
            <p:cNvSpPr/>
            <p:nvPr/>
          </p:nvSpPr>
          <p:spPr>
            <a:xfrm>
              <a:off x="900750" y="1627500"/>
              <a:ext cx="481825" cy="290400"/>
            </a:xfrm>
            <a:custGeom>
              <a:avLst/>
              <a:gdLst/>
              <a:ahLst/>
              <a:cxnLst/>
              <a:rect l="l" t="t" r="r" b="b"/>
              <a:pathLst>
                <a:path w="19273" h="11616" extrusionOk="0">
                  <a:moveTo>
                    <a:pt x="0" y="1"/>
                  </a:moveTo>
                  <a:lnTo>
                    <a:pt x="0" y="9920"/>
                  </a:lnTo>
                  <a:cubicBezTo>
                    <a:pt x="0" y="10856"/>
                    <a:pt x="759" y="11612"/>
                    <a:pt x="1696" y="11615"/>
                  </a:cubicBezTo>
                  <a:lnTo>
                    <a:pt x="17580" y="11615"/>
                  </a:lnTo>
                  <a:cubicBezTo>
                    <a:pt x="18513" y="11612"/>
                    <a:pt x="19272" y="10856"/>
                    <a:pt x="19272" y="9920"/>
                  </a:cubicBezTo>
                  <a:lnTo>
                    <a:pt x="19272" y="1"/>
                  </a:lnTo>
                  <a:lnTo>
                    <a:pt x="9977" y="6948"/>
                  </a:lnTo>
                  <a:cubicBezTo>
                    <a:pt x="9877" y="7020"/>
                    <a:pt x="9760" y="7059"/>
                    <a:pt x="9636" y="7059"/>
                  </a:cubicBezTo>
                  <a:cubicBezTo>
                    <a:pt x="9513" y="7059"/>
                    <a:pt x="9395" y="7020"/>
                    <a:pt x="9299" y="6948"/>
                  </a:cubicBezTo>
                  <a:lnTo>
                    <a:pt x="0" y="1"/>
                  </a:lnTo>
                  <a:close/>
                </a:path>
              </a:pathLst>
            </a:custGeom>
            <a:grpFill/>
            <a:ln>
              <a:noFill/>
            </a:ln>
          </p:spPr>
          <p:txBody>
            <a:bodyPr spcFirstLastPara="1" wrap="square" lIns="121900" tIns="121900" rIns="121900" bIns="121900" anchor="ctr" anchorCtr="0">
              <a:noAutofit/>
            </a:bodyPr>
            <a:lstStyle/>
            <a:p>
              <a:endParaRPr sz="2400" dirty="0">
                <a:solidFill>
                  <a:srgbClr val="435D74"/>
                </a:solidFill>
              </a:endParaRPr>
            </a:p>
          </p:txBody>
        </p:sp>
        <p:sp>
          <p:nvSpPr>
            <p:cNvPr id="30" name="Google Shape;3702;p48"/>
            <p:cNvSpPr/>
            <p:nvPr/>
          </p:nvSpPr>
          <p:spPr>
            <a:xfrm>
              <a:off x="1296950" y="1549900"/>
              <a:ext cx="71550" cy="105850"/>
            </a:xfrm>
            <a:custGeom>
              <a:avLst/>
              <a:gdLst/>
              <a:ahLst/>
              <a:cxnLst/>
              <a:rect l="l" t="t" r="r" b="b"/>
              <a:pathLst>
                <a:path w="2862" h="4234" extrusionOk="0">
                  <a:moveTo>
                    <a:pt x="0" y="0"/>
                  </a:moveTo>
                  <a:lnTo>
                    <a:pt x="0" y="4234"/>
                  </a:lnTo>
                  <a:lnTo>
                    <a:pt x="2861" y="2117"/>
                  </a:lnTo>
                  <a:lnTo>
                    <a:pt x="0" y="0"/>
                  </a:lnTo>
                  <a:close/>
                </a:path>
              </a:pathLst>
            </a:custGeom>
            <a:grpFill/>
            <a:ln>
              <a:noFill/>
            </a:ln>
          </p:spPr>
          <p:txBody>
            <a:bodyPr spcFirstLastPara="1" wrap="square" lIns="121900" tIns="121900" rIns="121900" bIns="121900" anchor="ctr" anchorCtr="0">
              <a:noAutofit/>
            </a:bodyPr>
            <a:lstStyle/>
            <a:p>
              <a:endParaRPr sz="2400" dirty="0">
                <a:solidFill>
                  <a:srgbClr val="435D74"/>
                </a:solidFill>
              </a:endParaRPr>
            </a:p>
          </p:txBody>
        </p:sp>
        <p:sp>
          <p:nvSpPr>
            <p:cNvPr id="31" name="Google Shape;3703;p48"/>
            <p:cNvSpPr/>
            <p:nvPr/>
          </p:nvSpPr>
          <p:spPr>
            <a:xfrm>
              <a:off x="914900" y="1549900"/>
              <a:ext cx="71550" cy="105850"/>
            </a:xfrm>
            <a:custGeom>
              <a:avLst/>
              <a:gdLst/>
              <a:ahLst/>
              <a:cxnLst/>
              <a:rect l="l" t="t" r="r" b="b"/>
              <a:pathLst>
                <a:path w="2862" h="4234" extrusionOk="0">
                  <a:moveTo>
                    <a:pt x="2861" y="0"/>
                  </a:moveTo>
                  <a:lnTo>
                    <a:pt x="0" y="2117"/>
                  </a:lnTo>
                  <a:lnTo>
                    <a:pt x="2861" y="4234"/>
                  </a:lnTo>
                  <a:lnTo>
                    <a:pt x="2861" y="0"/>
                  </a:lnTo>
                  <a:close/>
                </a:path>
              </a:pathLst>
            </a:custGeom>
            <a:grpFill/>
            <a:ln>
              <a:noFill/>
            </a:ln>
          </p:spPr>
          <p:txBody>
            <a:bodyPr spcFirstLastPara="1" wrap="square" lIns="121900" tIns="121900" rIns="121900" bIns="121900" anchor="ctr" anchorCtr="0">
              <a:noAutofit/>
            </a:bodyPr>
            <a:lstStyle/>
            <a:p>
              <a:endParaRPr sz="2400" dirty="0">
                <a:solidFill>
                  <a:srgbClr val="435D74"/>
                </a:solidFill>
              </a:endParaRPr>
            </a:p>
          </p:txBody>
        </p:sp>
        <p:sp>
          <p:nvSpPr>
            <p:cNvPr id="32" name="Google Shape;3704;p48"/>
            <p:cNvSpPr/>
            <p:nvPr/>
          </p:nvSpPr>
          <p:spPr>
            <a:xfrm>
              <a:off x="1014650" y="1436075"/>
              <a:ext cx="254100" cy="336150"/>
            </a:xfrm>
            <a:custGeom>
              <a:avLst/>
              <a:gdLst/>
              <a:ahLst/>
              <a:cxnLst/>
              <a:rect l="l" t="t" r="r" b="b"/>
              <a:pathLst>
                <a:path w="10164" h="13446" extrusionOk="0">
                  <a:moveTo>
                    <a:pt x="8468" y="3424"/>
                  </a:moveTo>
                  <a:cubicBezTo>
                    <a:pt x="8781" y="3424"/>
                    <a:pt x="9031" y="3677"/>
                    <a:pt x="9031" y="3990"/>
                  </a:cubicBezTo>
                  <a:cubicBezTo>
                    <a:pt x="9031" y="4300"/>
                    <a:pt x="8781" y="4553"/>
                    <a:pt x="8468" y="4553"/>
                  </a:cubicBezTo>
                  <a:lnTo>
                    <a:pt x="1693" y="4553"/>
                  </a:lnTo>
                  <a:cubicBezTo>
                    <a:pt x="1379" y="4553"/>
                    <a:pt x="1130" y="4300"/>
                    <a:pt x="1130" y="3990"/>
                  </a:cubicBezTo>
                  <a:cubicBezTo>
                    <a:pt x="1130" y="3677"/>
                    <a:pt x="1379" y="3424"/>
                    <a:pt x="1693" y="3424"/>
                  </a:cubicBezTo>
                  <a:close/>
                  <a:moveTo>
                    <a:pt x="8468" y="5682"/>
                  </a:moveTo>
                  <a:cubicBezTo>
                    <a:pt x="8781" y="5682"/>
                    <a:pt x="9031" y="5935"/>
                    <a:pt x="9031" y="6248"/>
                  </a:cubicBezTo>
                  <a:cubicBezTo>
                    <a:pt x="9031" y="6559"/>
                    <a:pt x="8781" y="6812"/>
                    <a:pt x="8468" y="6812"/>
                  </a:cubicBezTo>
                  <a:lnTo>
                    <a:pt x="1693" y="6812"/>
                  </a:lnTo>
                  <a:cubicBezTo>
                    <a:pt x="1379" y="6812"/>
                    <a:pt x="1130" y="6559"/>
                    <a:pt x="1130" y="6248"/>
                  </a:cubicBezTo>
                  <a:cubicBezTo>
                    <a:pt x="1130" y="5935"/>
                    <a:pt x="1379" y="5682"/>
                    <a:pt x="1693" y="5682"/>
                  </a:cubicBezTo>
                  <a:close/>
                  <a:moveTo>
                    <a:pt x="5080" y="7941"/>
                  </a:moveTo>
                  <a:cubicBezTo>
                    <a:pt x="5393" y="7941"/>
                    <a:pt x="5643" y="8194"/>
                    <a:pt x="5643" y="8507"/>
                  </a:cubicBezTo>
                  <a:cubicBezTo>
                    <a:pt x="5643" y="8817"/>
                    <a:pt x="5393" y="9070"/>
                    <a:pt x="5080" y="9070"/>
                  </a:cubicBezTo>
                  <a:lnTo>
                    <a:pt x="1693" y="9070"/>
                  </a:lnTo>
                  <a:cubicBezTo>
                    <a:pt x="1379" y="9070"/>
                    <a:pt x="1130" y="8817"/>
                    <a:pt x="1130" y="8507"/>
                  </a:cubicBezTo>
                  <a:cubicBezTo>
                    <a:pt x="1130" y="8194"/>
                    <a:pt x="1379" y="7941"/>
                    <a:pt x="1693" y="7941"/>
                  </a:cubicBezTo>
                  <a:close/>
                  <a:moveTo>
                    <a:pt x="563" y="0"/>
                  </a:moveTo>
                  <a:cubicBezTo>
                    <a:pt x="250" y="0"/>
                    <a:pt x="0" y="250"/>
                    <a:pt x="0" y="563"/>
                  </a:cubicBezTo>
                  <a:lnTo>
                    <a:pt x="0" y="9636"/>
                  </a:lnTo>
                  <a:lnTo>
                    <a:pt x="5080" y="13445"/>
                  </a:lnTo>
                  <a:lnTo>
                    <a:pt x="10163" y="9636"/>
                  </a:lnTo>
                  <a:lnTo>
                    <a:pt x="10163" y="563"/>
                  </a:lnTo>
                  <a:cubicBezTo>
                    <a:pt x="10163" y="250"/>
                    <a:pt x="9910" y="0"/>
                    <a:pt x="9597" y="0"/>
                  </a:cubicBezTo>
                  <a:close/>
                </a:path>
              </a:pathLst>
            </a:custGeom>
            <a:grpFill/>
            <a:ln>
              <a:noFill/>
            </a:ln>
          </p:spPr>
          <p:txBody>
            <a:bodyPr spcFirstLastPara="1" wrap="square" lIns="121900" tIns="121900" rIns="121900" bIns="121900" anchor="ctr" anchorCtr="0">
              <a:noAutofit/>
            </a:bodyPr>
            <a:lstStyle/>
            <a:p>
              <a:endParaRPr sz="2400" dirty="0">
                <a:solidFill>
                  <a:srgbClr val="435D74"/>
                </a:solidFill>
              </a:endParaRPr>
            </a:p>
          </p:txBody>
        </p:sp>
      </p:grpSp>
      <p:pic>
        <p:nvPicPr>
          <p:cNvPr id="38" name="Picture 37"/>
          <p:cNvPicPr/>
          <p:nvPr/>
        </p:nvPicPr>
        <p:blipFill rotWithShape="1">
          <a:blip r:embed="rId3"/>
          <a:srcRect l="40492" t="19438" r="48514" b="21471"/>
          <a:stretch/>
        </p:blipFill>
        <p:spPr bwMode="auto">
          <a:xfrm>
            <a:off x="1600200" y="4591343"/>
            <a:ext cx="506799" cy="514350"/>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11667E57-49BF-965E-2F41-4C1DC2C34C2E}"/>
              </a:ext>
            </a:extLst>
          </p:cNvPr>
          <p:cNvPicPr>
            <a:picLocks noChangeAspect="1"/>
          </p:cNvPicPr>
          <p:nvPr/>
        </p:nvPicPr>
        <p:blipFill>
          <a:blip r:embed="rId4"/>
          <a:stretch>
            <a:fillRect/>
          </a:stretch>
        </p:blipFill>
        <p:spPr>
          <a:xfrm>
            <a:off x="2136169" y="4610709"/>
            <a:ext cx="986211" cy="371194"/>
          </a:xfrm>
          <a:prstGeom prst="rect">
            <a:avLst/>
          </a:prstGeom>
        </p:spPr>
      </p:pic>
      <p:grpSp>
        <p:nvGrpSpPr>
          <p:cNvPr id="4" name="Group 3">
            <a:extLst>
              <a:ext uri="{FF2B5EF4-FFF2-40B4-BE49-F238E27FC236}">
                <a16:creationId xmlns:a16="http://schemas.microsoft.com/office/drawing/2014/main" id="{EC13D137-31CB-2894-BF1E-8342A199113E}"/>
              </a:ext>
            </a:extLst>
          </p:cNvPr>
          <p:cNvGrpSpPr/>
          <p:nvPr/>
        </p:nvGrpSpPr>
        <p:grpSpPr>
          <a:xfrm>
            <a:off x="-343649" y="-831809"/>
            <a:ext cx="2181603" cy="3644389"/>
            <a:chOff x="-343649" y="-831809"/>
            <a:chExt cx="2181603" cy="3644389"/>
          </a:xfrm>
        </p:grpSpPr>
        <p:sp>
          <p:nvSpPr>
            <p:cNvPr id="6" name="Right Triangle 5">
              <a:extLst>
                <a:ext uri="{FF2B5EF4-FFF2-40B4-BE49-F238E27FC236}">
                  <a16:creationId xmlns:a16="http://schemas.microsoft.com/office/drawing/2014/main" id="{5E6364E5-A44A-2329-B9B6-422B9C8406F4}"/>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ight Triangle 7">
              <a:extLst>
                <a:ext uri="{FF2B5EF4-FFF2-40B4-BE49-F238E27FC236}">
                  <a16:creationId xmlns:a16="http://schemas.microsoft.com/office/drawing/2014/main" id="{93C1D2D0-0119-C591-A224-81CDD3878411}"/>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9" name="Right Triangle 8">
              <a:extLst>
                <a:ext uri="{FF2B5EF4-FFF2-40B4-BE49-F238E27FC236}">
                  <a16:creationId xmlns:a16="http://schemas.microsoft.com/office/drawing/2014/main" id="{4E8DB517-6D5D-E1CD-D159-BAFC993B1A71}"/>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12867176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rot="938387">
            <a:off x="-480126" y="588975"/>
            <a:ext cx="10497454" cy="3528703"/>
          </a:xfrm>
          <a:prstGeom prst="rect">
            <a:avLst/>
          </a:prstGeom>
          <a:solidFill>
            <a:schemeClr val="tx2"/>
          </a:solidFill>
          <a:ln w="38100" cap="flat" cmpd="sng" algn="ctr">
            <a:solidFill>
              <a:schemeClr val="tx2">
                <a:lumMod val="20000"/>
                <a:lumOff val="80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20" name="Rectangle 19"/>
          <p:cNvSpPr/>
          <p:nvPr/>
        </p:nvSpPr>
        <p:spPr bwMode="auto">
          <a:xfrm rot="21080927">
            <a:off x="-632526" y="389737"/>
            <a:ext cx="10497454" cy="3528703"/>
          </a:xfrm>
          <a:prstGeom prst="rect">
            <a:avLst/>
          </a:prstGeom>
          <a:solidFill>
            <a:srgbClr val="2F5496"/>
          </a:solidFill>
          <a:ln w="38100" cap="flat" cmpd="sng" algn="ctr">
            <a:solidFill>
              <a:schemeClr val="tx2">
                <a:lumMod val="20000"/>
                <a:lumOff val="80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190496" indent="-190496" algn="ctr">
              <a:tabLst>
                <a:tab pos="5714858" algn="l"/>
              </a:tabLst>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TextBox 2"/>
          <p:cNvSpPr txBox="1"/>
          <p:nvPr/>
        </p:nvSpPr>
        <p:spPr>
          <a:xfrm>
            <a:off x="609600" y="1833718"/>
            <a:ext cx="8534400" cy="715581"/>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4500" dirty="0">
                <a:solidFill>
                  <a:schemeClr val="bg1"/>
                </a:solidFill>
                <a:latin typeface="Trebuchet MS" panose="020B0603020202020204" pitchFamily="34" charset="0"/>
              </a:rPr>
              <a:t>Thanks for joining us today! </a:t>
            </a:r>
          </a:p>
        </p:txBody>
      </p:sp>
      <p:grpSp>
        <p:nvGrpSpPr>
          <p:cNvPr id="25" name="Google Shape;4374;p49"/>
          <p:cNvGrpSpPr/>
          <p:nvPr/>
        </p:nvGrpSpPr>
        <p:grpSpPr>
          <a:xfrm>
            <a:off x="4480298" y="1186533"/>
            <a:ext cx="464757" cy="456685"/>
            <a:chOff x="-60988625" y="2310475"/>
            <a:chExt cx="316650" cy="311150"/>
          </a:xfrm>
          <a:solidFill>
            <a:srgbClr val="FF7D01"/>
          </a:solidFill>
        </p:grpSpPr>
        <p:sp>
          <p:nvSpPr>
            <p:cNvPr id="26" name="Google Shape;4375;p49"/>
            <p:cNvSpPr/>
            <p:nvPr/>
          </p:nvSpPr>
          <p:spPr>
            <a:xfrm>
              <a:off x="-60988625" y="2310475"/>
              <a:ext cx="311125" cy="311150"/>
            </a:xfrm>
            <a:custGeom>
              <a:avLst/>
              <a:gdLst/>
              <a:ahLst/>
              <a:cxnLst/>
              <a:rect l="l" t="t" r="r" b="b"/>
              <a:pathLst>
                <a:path w="12445" h="12446" extrusionOk="0">
                  <a:moveTo>
                    <a:pt x="7877" y="883"/>
                  </a:moveTo>
                  <a:cubicBezTo>
                    <a:pt x="8097" y="883"/>
                    <a:pt x="8318" y="1072"/>
                    <a:pt x="8318" y="1324"/>
                  </a:cubicBezTo>
                  <a:lnTo>
                    <a:pt x="8318" y="10398"/>
                  </a:lnTo>
                  <a:cubicBezTo>
                    <a:pt x="8318" y="10870"/>
                    <a:pt x="8444" y="11311"/>
                    <a:pt x="8727" y="11626"/>
                  </a:cubicBezTo>
                  <a:lnTo>
                    <a:pt x="2111" y="11626"/>
                  </a:lnTo>
                  <a:cubicBezTo>
                    <a:pt x="1450" y="11626"/>
                    <a:pt x="851" y="11091"/>
                    <a:pt x="851" y="10398"/>
                  </a:cubicBezTo>
                  <a:lnTo>
                    <a:pt x="851" y="1324"/>
                  </a:lnTo>
                  <a:lnTo>
                    <a:pt x="820" y="1324"/>
                  </a:lnTo>
                  <a:cubicBezTo>
                    <a:pt x="820" y="1072"/>
                    <a:pt x="1009" y="883"/>
                    <a:pt x="1261" y="883"/>
                  </a:cubicBezTo>
                  <a:close/>
                  <a:moveTo>
                    <a:pt x="11500" y="10807"/>
                  </a:moveTo>
                  <a:cubicBezTo>
                    <a:pt x="11342" y="11280"/>
                    <a:pt x="10870" y="11626"/>
                    <a:pt x="10303" y="11626"/>
                  </a:cubicBezTo>
                  <a:cubicBezTo>
                    <a:pt x="9767" y="11626"/>
                    <a:pt x="9326" y="11280"/>
                    <a:pt x="9137" y="10807"/>
                  </a:cubicBezTo>
                  <a:close/>
                  <a:moveTo>
                    <a:pt x="1261" y="1"/>
                  </a:moveTo>
                  <a:cubicBezTo>
                    <a:pt x="568" y="1"/>
                    <a:pt x="32" y="568"/>
                    <a:pt x="32" y="1230"/>
                  </a:cubicBezTo>
                  <a:lnTo>
                    <a:pt x="32" y="10334"/>
                  </a:lnTo>
                  <a:cubicBezTo>
                    <a:pt x="0" y="11563"/>
                    <a:pt x="946" y="12445"/>
                    <a:pt x="2080" y="12445"/>
                  </a:cubicBezTo>
                  <a:lnTo>
                    <a:pt x="10334" y="12445"/>
                  </a:lnTo>
                  <a:cubicBezTo>
                    <a:pt x="11500" y="12445"/>
                    <a:pt x="12445" y="11500"/>
                    <a:pt x="12445" y="10366"/>
                  </a:cubicBezTo>
                  <a:cubicBezTo>
                    <a:pt x="12445" y="10145"/>
                    <a:pt x="12224" y="9925"/>
                    <a:pt x="12004" y="9925"/>
                  </a:cubicBezTo>
                  <a:lnTo>
                    <a:pt x="9074" y="9925"/>
                  </a:lnTo>
                  <a:lnTo>
                    <a:pt x="9074" y="1230"/>
                  </a:lnTo>
                  <a:cubicBezTo>
                    <a:pt x="9074" y="568"/>
                    <a:pt x="8538" y="1"/>
                    <a:pt x="7877"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7" name="Google Shape;4376;p49"/>
            <p:cNvSpPr/>
            <p:nvPr/>
          </p:nvSpPr>
          <p:spPr>
            <a:xfrm>
              <a:off x="-60947675" y="2353025"/>
              <a:ext cx="145725" cy="20500"/>
            </a:xfrm>
            <a:custGeom>
              <a:avLst/>
              <a:gdLst/>
              <a:ahLst/>
              <a:cxnLst/>
              <a:rect l="l" t="t" r="r" b="b"/>
              <a:pathLst>
                <a:path w="5829" h="820" extrusionOk="0">
                  <a:moveTo>
                    <a:pt x="442" y="0"/>
                  </a:moveTo>
                  <a:cubicBezTo>
                    <a:pt x="190" y="0"/>
                    <a:pt x="1" y="189"/>
                    <a:pt x="1" y="441"/>
                  </a:cubicBezTo>
                  <a:cubicBezTo>
                    <a:pt x="1" y="630"/>
                    <a:pt x="190" y="819"/>
                    <a:pt x="442" y="819"/>
                  </a:cubicBezTo>
                  <a:lnTo>
                    <a:pt x="5388" y="819"/>
                  </a:lnTo>
                  <a:cubicBezTo>
                    <a:pt x="5640" y="819"/>
                    <a:pt x="5829" y="630"/>
                    <a:pt x="5829" y="441"/>
                  </a:cubicBezTo>
                  <a:cubicBezTo>
                    <a:pt x="5829" y="189"/>
                    <a:pt x="5640" y="0"/>
                    <a:pt x="53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8" name="Google Shape;4377;p49"/>
            <p:cNvSpPr/>
            <p:nvPr/>
          </p:nvSpPr>
          <p:spPr>
            <a:xfrm>
              <a:off x="-60947675" y="2415250"/>
              <a:ext cx="145725" cy="20500"/>
            </a:xfrm>
            <a:custGeom>
              <a:avLst/>
              <a:gdLst/>
              <a:ahLst/>
              <a:cxnLst/>
              <a:rect l="l" t="t" r="r" b="b"/>
              <a:pathLst>
                <a:path w="5829" h="820" extrusionOk="0">
                  <a:moveTo>
                    <a:pt x="442" y="0"/>
                  </a:moveTo>
                  <a:cubicBezTo>
                    <a:pt x="190" y="0"/>
                    <a:pt x="1" y="189"/>
                    <a:pt x="1" y="378"/>
                  </a:cubicBezTo>
                  <a:cubicBezTo>
                    <a:pt x="1" y="630"/>
                    <a:pt x="190" y="819"/>
                    <a:pt x="442" y="819"/>
                  </a:cubicBezTo>
                  <a:lnTo>
                    <a:pt x="5388" y="819"/>
                  </a:lnTo>
                  <a:cubicBezTo>
                    <a:pt x="5640" y="819"/>
                    <a:pt x="5829" y="630"/>
                    <a:pt x="5829" y="378"/>
                  </a:cubicBezTo>
                  <a:cubicBezTo>
                    <a:pt x="5829" y="158"/>
                    <a:pt x="5640" y="0"/>
                    <a:pt x="5388" y="0"/>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29" name="Google Shape;4378;p49"/>
            <p:cNvSpPr/>
            <p:nvPr/>
          </p:nvSpPr>
          <p:spPr>
            <a:xfrm>
              <a:off x="-60947675" y="2475875"/>
              <a:ext cx="145725" cy="22100"/>
            </a:xfrm>
            <a:custGeom>
              <a:avLst/>
              <a:gdLst/>
              <a:ahLst/>
              <a:cxnLst/>
              <a:rect l="l" t="t" r="r" b="b"/>
              <a:pathLst>
                <a:path w="5829" h="884" extrusionOk="0">
                  <a:moveTo>
                    <a:pt x="442" y="1"/>
                  </a:moveTo>
                  <a:cubicBezTo>
                    <a:pt x="190" y="1"/>
                    <a:pt x="1" y="221"/>
                    <a:pt x="1" y="442"/>
                  </a:cubicBezTo>
                  <a:cubicBezTo>
                    <a:pt x="1" y="694"/>
                    <a:pt x="190" y="883"/>
                    <a:pt x="442" y="883"/>
                  </a:cubicBezTo>
                  <a:lnTo>
                    <a:pt x="5388" y="883"/>
                  </a:lnTo>
                  <a:cubicBezTo>
                    <a:pt x="5640" y="883"/>
                    <a:pt x="5829" y="694"/>
                    <a:pt x="5829" y="442"/>
                  </a:cubicBezTo>
                  <a:cubicBezTo>
                    <a:pt x="5829" y="221"/>
                    <a:pt x="5640" y="1"/>
                    <a:pt x="5388"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30" name="Google Shape;4379;p49"/>
            <p:cNvSpPr/>
            <p:nvPr/>
          </p:nvSpPr>
          <p:spPr>
            <a:xfrm>
              <a:off x="-60947675" y="2538100"/>
              <a:ext cx="145725" cy="22075"/>
            </a:xfrm>
            <a:custGeom>
              <a:avLst/>
              <a:gdLst/>
              <a:ahLst/>
              <a:cxnLst/>
              <a:rect l="l" t="t" r="r" b="b"/>
              <a:pathLst>
                <a:path w="5829" h="883" extrusionOk="0">
                  <a:moveTo>
                    <a:pt x="442" y="1"/>
                  </a:moveTo>
                  <a:cubicBezTo>
                    <a:pt x="190" y="1"/>
                    <a:pt x="1" y="190"/>
                    <a:pt x="1" y="442"/>
                  </a:cubicBezTo>
                  <a:cubicBezTo>
                    <a:pt x="1" y="662"/>
                    <a:pt x="190" y="883"/>
                    <a:pt x="442" y="883"/>
                  </a:cubicBezTo>
                  <a:lnTo>
                    <a:pt x="5388" y="883"/>
                  </a:lnTo>
                  <a:cubicBezTo>
                    <a:pt x="5640" y="883"/>
                    <a:pt x="5829" y="662"/>
                    <a:pt x="5829" y="442"/>
                  </a:cubicBezTo>
                  <a:cubicBezTo>
                    <a:pt x="5829" y="190"/>
                    <a:pt x="5640" y="1"/>
                    <a:pt x="5388"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sp>
          <p:nvSpPr>
            <p:cNvPr id="31" name="Google Shape;4380;p49"/>
            <p:cNvSpPr/>
            <p:nvPr/>
          </p:nvSpPr>
          <p:spPr>
            <a:xfrm>
              <a:off x="-60740525" y="2312050"/>
              <a:ext cx="68550" cy="233950"/>
            </a:xfrm>
            <a:custGeom>
              <a:avLst/>
              <a:gdLst/>
              <a:ahLst/>
              <a:cxnLst/>
              <a:rect l="l" t="t" r="r" b="b"/>
              <a:pathLst>
                <a:path w="2742" h="9358" extrusionOk="0">
                  <a:moveTo>
                    <a:pt x="1796" y="789"/>
                  </a:moveTo>
                  <a:cubicBezTo>
                    <a:pt x="1891" y="789"/>
                    <a:pt x="1922" y="852"/>
                    <a:pt x="1922" y="946"/>
                  </a:cubicBezTo>
                  <a:lnTo>
                    <a:pt x="1922" y="1639"/>
                  </a:lnTo>
                  <a:lnTo>
                    <a:pt x="820" y="1639"/>
                  </a:lnTo>
                  <a:lnTo>
                    <a:pt x="820" y="946"/>
                  </a:lnTo>
                  <a:cubicBezTo>
                    <a:pt x="820" y="852"/>
                    <a:pt x="883" y="789"/>
                    <a:pt x="977" y="789"/>
                  </a:cubicBezTo>
                  <a:close/>
                  <a:moveTo>
                    <a:pt x="1922" y="2458"/>
                  </a:moveTo>
                  <a:lnTo>
                    <a:pt x="1922" y="6617"/>
                  </a:lnTo>
                  <a:lnTo>
                    <a:pt x="820" y="6617"/>
                  </a:lnTo>
                  <a:lnTo>
                    <a:pt x="820" y="2458"/>
                  </a:lnTo>
                  <a:close/>
                  <a:moveTo>
                    <a:pt x="1639" y="7436"/>
                  </a:moveTo>
                  <a:lnTo>
                    <a:pt x="1355" y="8035"/>
                  </a:lnTo>
                  <a:lnTo>
                    <a:pt x="1040" y="7436"/>
                  </a:lnTo>
                  <a:close/>
                  <a:moveTo>
                    <a:pt x="977" y="1"/>
                  </a:moveTo>
                  <a:cubicBezTo>
                    <a:pt x="410" y="1"/>
                    <a:pt x="1" y="410"/>
                    <a:pt x="1" y="946"/>
                  </a:cubicBezTo>
                  <a:lnTo>
                    <a:pt x="1" y="6995"/>
                  </a:lnTo>
                  <a:cubicBezTo>
                    <a:pt x="1" y="7090"/>
                    <a:pt x="1" y="7121"/>
                    <a:pt x="32" y="7184"/>
                  </a:cubicBezTo>
                  <a:lnTo>
                    <a:pt x="1009" y="9137"/>
                  </a:lnTo>
                  <a:cubicBezTo>
                    <a:pt x="1103" y="9295"/>
                    <a:pt x="1198" y="9358"/>
                    <a:pt x="1355" y="9358"/>
                  </a:cubicBezTo>
                  <a:cubicBezTo>
                    <a:pt x="1513" y="9358"/>
                    <a:pt x="1670" y="9295"/>
                    <a:pt x="1733" y="9137"/>
                  </a:cubicBezTo>
                  <a:lnTo>
                    <a:pt x="2678" y="7184"/>
                  </a:lnTo>
                  <a:cubicBezTo>
                    <a:pt x="2710" y="7153"/>
                    <a:pt x="2710" y="7090"/>
                    <a:pt x="2710" y="6995"/>
                  </a:cubicBezTo>
                  <a:lnTo>
                    <a:pt x="2710" y="946"/>
                  </a:lnTo>
                  <a:cubicBezTo>
                    <a:pt x="2741" y="410"/>
                    <a:pt x="2300" y="1"/>
                    <a:pt x="1796" y="1"/>
                  </a:cubicBezTo>
                  <a:close/>
                </a:path>
              </a:pathLst>
            </a:custGeom>
            <a:grpFill/>
            <a:ln>
              <a:noFill/>
            </a:ln>
          </p:spPr>
          <p:txBody>
            <a:bodyPr spcFirstLastPara="1" wrap="square" lIns="121900" tIns="121900" rIns="121900" bIns="121900" anchor="ctr" anchorCtr="0">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endParaRPr sz="2400" dirty="0"/>
            </a:p>
          </p:txBody>
        </p:sp>
      </p:grpSp>
      <p:sp>
        <p:nvSpPr>
          <p:cNvPr id="4" name="Slide Number Placeholder 3">
            <a:extLst>
              <a:ext uri="{FF2B5EF4-FFF2-40B4-BE49-F238E27FC236}">
                <a16:creationId xmlns:a16="http://schemas.microsoft.com/office/drawing/2014/main" id="{77CB6F12-3A1E-7420-D6E6-EF4B6B5B7235}"/>
              </a:ext>
            </a:extLst>
          </p:cNvPr>
          <p:cNvSpPr>
            <a:spLocks noGrp="1"/>
          </p:cNvSpPr>
          <p:nvPr>
            <p:ph type="sldNum" sz="quarter" idx="4"/>
          </p:nvPr>
        </p:nvSpPr>
        <p:spPr/>
        <p:txBody>
          <a:bodyPr/>
          <a:lstStyle/>
          <a:p>
            <a:pPr>
              <a:defRPr/>
            </a:pPr>
            <a:fld id="{E00B6E52-F07A-44C8-B7AE-D6EEC3D50429}" type="slidenum">
              <a:rPr lang="en-CA" smtClean="0"/>
              <a:pPr>
                <a:defRPr/>
              </a:pPr>
              <a:t>40</a:t>
            </a:fld>
            <a:endParaRPr lang="en-CA" dirty="0"/>
          </a:p>
        </p:txBody>
      </p:sp>
      <p:sp>
        <p:nvSpPr>
          <p:cNvPr id="2" name="TextBox 1">
            <a:extLst>
              <a:ext uri="{FF2B5EF4-FFF2-40B4-BE49-F238E27FC236}">
                <a16:creationId xmlns:a16="http://schemas.microsoft.com/office/drawing/2014/main" id="{284BF60F-A328-DD66-D9B3-560413D9EE41}"/>
              </a:ext>
            </a:extLst>
          </p:cNvPr>
          <p:cNvSpPr txBox="1"/>
          <p:nvPr/>
        </p:nvSpPr>
        <p:spPr>
          <a:xfrm>
            <a:off x="555722" y="2603579"/>
            <a:ext cx="8305800" cy="815608"/>
          </a:xfrm>
          <a:prstGeom prst="rect">
            <a:avLst/>
          </a:prstGeom>
          <a:noFill/>
        </p:spPr>
        <p:txBody>
          <a:bodyPr wrap="square" rtlCol="0">
            <a:sp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2000" i="1" dirty="0">
                <a:solidFill>
                  <a:schemeClr val="bg1"/>
                </a:solidFill>
                <a:latin typeface="Trebuchet MS" panose="020B0603020202020204" pitchFamily="34" charset="0"/>
              </a:rPr>
              <a:t>Please share any feedback or suggestions</a:t>
            </a:r>
          </a:p>
          <a:p>
            <a:pPr algn="ctr"/>
            <a:r>
              <a:rPr lang="en-US" sz="2400" b="1" i="1" dirty="0">
                <a:solidFill>
                  <a:schemeClr val="bg1"/>
                </a:solidFill>
                <a:latin typeface="Trebuchet MS" panose="020B0603020202020204" pitchFamily="34" charset="0"/>
              </a:rPr>
              <a:t>We would love to hear from you</a:t>
            </a:r>
          </a:p>
        </p:txBody>
      </p:sp>
    </p:spTree>
    <p:extLst>
      <p:ext uri="{BB962C8B-B14F-4D97-AF65-F5344CB8AC3E}">
        <p14:creationId xmlns:p14="http://schemas.microsoft.com/office/powerpoint/2010/main" val="4233987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ctr" defTabSz="914400" rtl="0" eaLnBrk="1" fontAlgn="base" latinLnBrk="0" hangingPunct="1">
              <a:lnSpc>
                <a:spcPct val="90000"/>
              </a:lnSpc>
              <a:spcBef>
                <a:spcPct val="0"/>
              </a:spcBef>
              <a:spcAft>
                <a:spcPct val="37000"/>
              </a:spcAft>
              <a:buClrTx/>
              <a:buSzTx/>
              <a:buFontTx/>
              <a:buNone/>
              <a:tabLst/>
              <a:defRPr/>
            </a:pPr>
            <a:fld id="{E00B6E52-F07A-44C8-B7AE-D6EEC3D50429}" type="slidenum">
              <a:rPr kumimoji="0" lang="en-CA" sz="1100" b="1" i="0" u="none" strike="noStrike" kern="1200" cap="none" spc="0" normalizeH="0" baseline="0" noProof="0" smtClean="0">
                <a:ln>
                  <a:noFill/>
                </a:ln>
                <a:solidFill>
                  <a:srgbClr val="808183"/>
                </a:solidFill>
                <a:effectLst/>
                <a:uLnTx/>
                <a:uFillTx/>
                <a:latin typeface="Trebuchet MS" panose="020B0603020202020204" pitchFamily="34" charset="0"/>
                <a:ea typeface="Tahoma" panose="020B0604030504040204" pitchFamily="34" charset="0"/>
                <a:cs typeface="Tahoma" panose="020B0604030504040204" pitchFamily="34" charset="0"/>
              </a:rPr>
              <a:pPr marL="0" marR="0" lvl="0" indent="0" algn="ctr" defTabSz="914400" rtl="0" eaLnBrk="1" fontAlgn="base" latinLnBrk="0" hangingPunct="1">
                <a:lnSpc>
                  <a:spcPct val="90000"/>
                </a:lnSpc>
                <a:spcBef>
                  <a:spcPct val="0"/>
                </a:spcBef>
                <a:spcAft>
                  <a:spcPct val="37000"/>
                </a:spcAft>
                <a:buClrTx/>
                <a:buSzTx/>
                <a:buFontTx/>
                <a:buNone/>
                <a:tabLst/>
                <a:defRPr/>
              </a:pPr>
              <a:t>5</a:t>
            </a:fld>
            <a:endParaRPr kumimoji="0" lang="en-CA" sz="1100" b="1" i="0" u="none" strike="noStrike" kern="1200" cap="none" spc="0" normalizeH="0" baseline="0" noProof="0" dirty="0">
              <a:ln>
                <a:noFill/>
              </a:ln>
              <a:solidFill>
                <a:srgbClr val="808183"/>
              </a:solidFill>
              <a:effectLst/>
              <a:uLnTx/>
              <a:uFillTx/>
              <a:latin typeface="Trebuchet MS" panose="020B0603020202020204" pitchFamily="34" charset="0"/>
              <a:ea typeface="Tahoma" panose="020B0604030504040204" pitchFamily="34" charset="0"/>
              <a:cs typeface="Tahoma" panose="020B0604030504040204" pitchFamily="34" charset="0"/>
            </a:endParaRPr>
          </a:p>
        </p:txBody>
      </p:sp>
      <p:sp>
        <p:nvSpPr>
          <p:cNvPr id="12" name="Title 7"/>
          <p:cNvSpPr txBox="1">
            <a:spLocks/>
          </p:cNvSpPr>
          <p:nvPr/>
        </p:nvSpPr>
        <p:spPr>
          <a:xfrm>
            <a:off x="891853" y="2447712"/>
            <a:ext cx="1524000" cy="324275"/>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marL="0" marR="0" lvl="0" indent="0" algn="l" defTabSz="914400" rtl="0" eaLnBrk="0" fontAlgn="base" latinLnBrk="0" hangingPunct="0">
              <a:lnSpc>
                <a:spcPts val="2400"/>
              </a:lnSpc>
              <a:spcBef>
                <a:spcPct val="0"/>
              </a:spcBef>
              <a:spcAft>
                <a:spcPct val="0"/>
              </a:spcAft>
              <a:buClrTx/>
              <a:buSzTx/>
              <a:buFontTx/>
              <a:buNone/>
              <a:tabLst/>
              <a:defRPr/>
            </a:pPr>
            <a:r>
              <a:rPr kumimoji="0" lang="en-US" sz="3000" b="1" i="0" u="none" strike="noStrike" kern="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TOPICS</a:t>
            </a:r>
          </a:p>
        </p:txBody>
      </p:sp>
      <p:sp>
        <p:nvSpPr>
          <p:cNvPr id="13" name="Title 7"/>
          <p:cNvSpPr txBox="1">
            <a:spLocks/>
          </p:cNvSpPr>
          <p:nvPr/>
        </p:nvSpPr>
        <p:spPr>
          <a:xfrm>
            <a:off x="3133002" y="1193860"/>
            <a:ext cx="6010998" cy="727723"/>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marL="0" marR="0" lvl="0" indent="0" algn="l" defTabSz="914400" rtl="0" eaLnBrk="0" fontAlgn="base" latinLnBrk="0" hangingPunct="0">
              <a:lnSpc>
                <a:spcPts val="2400"/>
              </a:lnSpc>
              <a:spcBef>
                <a:spcPct val="0"/>
              </a:spcBef>
              <a:spcAft>
                <a:spcPct val="0"/>
              </a:spcAft>
              <a:buClrTx/>
              <a:buSzTx/>
              <a:buFontTx/>
              <a:buNone/>
              <a:tabLst/>
              <a:defRPr/>
            </a:pPr>
            <a:r>
              <a:rPr kumimoji="0" lang="en-US" sz="3000" b="1" i="0" u="none" strike="noStrike" kern="0" cap="none" spc="0" normalizeH="0" baseline="0" noProof="0" dirty="0">
                <a:ln>
                  <a:noFill/>
                </a:ln>
                <a:solidFill>
                  <a:srgbClr val="FF7D01"/>
                </a:solidFill>
                <a:effectLst/>
                <a:uLnTx/>
                <a:uFillTx/>
                <a:latin typeface="Trebuchet MS" panose="020B0603020202020204" pitchFamily="34" charset="0"/>
                <a:ea typeface="Tahoma" panose="020B0604030504040204" pitchFamily="34" charset="0"/>
                <a:cs typeface="Tahoma" panose="020B0604030504040204" pitchFamily="34" charset="0"/>
              </a:rPr>
              <a:t>01</a:t>
            </a:r>
            <a:r>
              <a:rPr kumimoji="0" lang="en-US" sz="2000" b="1" i="0" u="none" strike="noStrike" kern="0" cap="none" spc="0" normalizeH="0" baseline="0" noProof="0" dirty="0">
                <a:ln>
                  <a:noFill/>
                </a:ln>
                <a:solidFill>
                  <a:srgbClr val="FF7D01"/>
                </a:solidFill>
                <a:effectLst/>
                <a:uLnTx/>
                <a:uFillTx/>
                <a:latin typeface="Trebuchet MS" panose="020B0603020202020204" pitchFamily="34" charset="0"/>
                <a:ea typeface="Tahoma" panose="020B0604030504040204" pitchFamily="34" charset="0"/>
                <a:cs typeface="Tahoma" panose="020B060403050404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Overview of JVP and Responsibilities</a:t>
            </a:r>
            <a:r>
              <a:rPr kumimoji="0" lang="en-US" sz="1800" b="0" i="0" u="none" strike="noStrike" kern="0" cap="none" spc="0" normalizeH="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 </a:t>
            </a:r>
            <a: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for First</a:t>
            </a:r>
            <a:r>
              <a:rPr kumimoji="0" lang="en-US" sz="1800" b="0" i="0" u="none" strike="noStrike" kern="0" cap="none" spc="0" normalizeH="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 Nations and school districts </a:t>
            </a:r>
            <a: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(Slide 6)</a:t>
            </a:r>
          </a:p>
        </p:txBody>
      </p:sp>
      <p:sp>
        <p:nvSpPr>
          <p:cNvPr id="15" name="Title 7"/>
          <p:cNvSpPr txBox="1">
            <a:spLocks/>
          </p:cNvSpPr>
          <p:nvPr/>
        </p:nvSpPr>
        <p:spPr>
          <a:xfrm>
            <a:off x="3122380" y="2308343"/>
            <a:ext cx="6324600" cy="664906"/>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marL="0" marR="0" lvl="0" indent="0" algn="l" defTabSz="914400" rtl="0" eaLnBrk="0" fontAlgn="base" latinLnBrk="0" hangingPunct="0">
              <a:lnSpc>
                <a:spcPts val="2400"/>
              </a:lnSpc>
              <a:spcBef>
                <a:spcPct val="0"/>
              </a:spcBef>
              <a:spcAft>
                <a:spcPct val="0"/>
              </a:spcAft>
              <a:buClrTx/>
              <a:buSzTx/>
              <a:buFontTx/>
              <a:buNone/>
              <a:tabLst/>
              <a:defRPr/>
            </a:pPr>
            <a:r>
              <a:rPr kumimoji="0" lang="en-US" sz="3000" b="1" i="0" u="none" strike="noStrike" kern="0" cap="none" spc="0" normalizeH="0" baseline="0" noProof="0" dirty="0">
                <a:ln>
                  <a:noFill/>
                </a:ln>
                <a:solidFill>
                  <a:srgbClr val="FF7D01"/>
                </a:solidFill>
                <a:effectLst/>
                <a:uLnTx/>
                <a:uFillTx/>
                <a:latin typeface="Trebuchet MS" panose="020B0603020202020204" pitchFamily="34" charset="0"/>
                <a:ea typeface="Tahoma" panose="020B0604030504040204" pitchFamily="34" charset="0"/>
                <a:cs typeface="Tahoma" panose="020B0604030504040204" pitchFamily="34" charset="0"/>
              </a:rPr>
              <a:t>02</a:t>
            </a:r>
            <a:r>
              <a:rPr kumimoji="0" lang="en-US" sz="2000" b="1" i="0" u="none" strike="noStrike" kern="0" cap="none" spc="0" normalizeH="0" baseline="0" noProof="0" dirty="0">
                <a:ln>
                  <a:noFill/>
                </a:ln>
                <a:solidFill>
                  <a:srgbClr val="FF7D01"/>
                </a:solidFill>
                <a:effectLst/>
                <a:uLnTx/>
                <a:uFillTx/>
                <a:latin typeface="Trebuchet MS" panose="020B0603020202020204" pitchFamily="34" charset="0"/>
                <a:ea typeface="Tahoma" panose="020B0604030504040204" pitchFamily="34" charset="0"/>
                <a:cs typeface="Tahoma" panose="020B060403050404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Tips for First Nations and school districts when </a:t>
            </a:r>
            <a:b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br>
            <a: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completing</a:t>
            </a:r>
            <a:r>
              <a:rPr kumimoji="0" lang="en-US" sz="1800" b="0" i="0" u="none" strike="noStrike" kern="0" cap="none" spc="0" normalizeH="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 JVP</a:t>
            </a:r>
            <a: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 (Slide 16)</a:t>
            </a:r>
          </a:p>
        </p:txBody>
      </p:sp>
      <p:sp>
        <p:nvSpPr>
          <p:cNvPr id="16" name="Title 7"/>
          <p:cNvSpPr txBox="1">
            <a:spLocks/>
          </p:cNvSpPr>
          <p:nvPr/>
        </p:nvSpPr>
        <p:spPr>
          <a:xfrm>
            <a:off x="3131182" y="3360009"/>
            <a:ext cx="5500653" cy="863567"/>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marL="0" marR="0" lvl="0" indent="0" algn="l" defTabSz="914400" rtl="0" eaLnBrk="0" fontAlgn="base" latinLnBrk="0" hangingPunct="0">
              <a:lnSpc>
                <a:spcPts val="2400"/>
              </a:lnSpc>
              <a:spcBef>
                <a:spcPct val="0"/>
              </a:spcBef>
              <a:spcAft>
                <a:spcPct val="0"/>
              </a:spcAft>
              <a:buClrTx/>
              <a:buSzTx/>
              <a:buFontTx/>
              <a:buNone/>
              <a:tabLst/>
              <a:defRPr/>
            </a:pPr>
            <a:r>
              <a:rPr kumimoji="0" lang="en-US" sz="3000" b="1" i="0" u="none" strike="noStrike" kern="0" cap="none" spc="0" normalizeH="0" baseline="0" noProof="0" dirty="0">
                <a:ln>
                  <a:noFill/>
                </a:ln>
                <a:solidFill>
                  <a:srgbClr val="FF7D01"/>
                </a:solidFill>
                <a:effectLst/>
                <a:uLnTx/>
                <a:uFillTx/>
                <a:latin typeface="Trebuchet MS" panose="020B0603020202020204" pitchFamily="34" charset="0"/>
                <a:ea typeface="Tahoma" panose="020B0604030504040204" pitchFamily="34" charset="0"/>
                <a:cs typeface="Tahoma" panose="020B0604030504040204" pitchFamily="34" charset="0"/>
              </a:rPr>
              <a:t>03</a:t>
            </a:r>
            <a:r>
              <a:rPr kumimoji="0" lang="en-US" sz="2000" b="1" i="0" u="none" strike="noStrike" kern="0" cap="none" spc="0" normalizeH="0" baseline="0" noProof="0" dirty="0">
                <a:ln>
                  <a:noFill/>
                </a:ln>
                <a:solidFill>
                  <a:srgbClr val="FF7D01"/>
                </a:solidFill>
                <a:effectLst/>
                <a:uLnTx/>
                <a:uFillTx/>
                <a:latin typeface="Trebuchet MS" panose="020B0603020202020204" pitchFamily="34" charset="0"/>
                <a:ea typeface="Tahoma" panose="020B0604030504040204" pitchFamily="34" charset="0"/>
                <a:cs typeface="Tahoma" panose="020B060403050404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Tahoma" panose="020B0604030504040204" pitchFamily="34" charset="0"/>
                <a:cs typeface="Tahoma" panose="020B0604030504040204" pitchFamily="34" charset="0"/>
              </a:rPr>
              <a:t>Scenarios: Navigating through JVP Issues (Slide 29)</a:t>
            </a:r>
          </a:p>
        </p:txBody>
      </p:sp>
      <p:cxnSp>
        <p:nvCxnSpPr>
          <p:cNvPr id="11" name="Straight Connector 10"/>
          <p:cNvCxnSpPr>
            <a:cxnSpLocks/>
          </p:cNvCxnSpPr>
          <p:nvPr/>
        </p:nvCxnSpPr>
        <p:spPr bwMode="auto">
          <a:xfrm>
            <a:off x="2819400" y="1047750"/>
            <a:ext cx="0" cy="3124200"/>
          </a:xfrm>
          <a:prstGeom prst="line">
            <a:avLst/>
          </a:prstGeom>
          <a:solidFill>
            <a:srgbClr val="E5E5CC"/>
          </a:solidFill>
          <a:ln w="25400" cap="flat" cmpd="sng" algn="ctr">
            <a:solidFill>
              <a:srgbClr val="336FAE"/>
            </a:solidFill>
            <a:prstDash val="solid"/>
            <a:round/>
            <a:headEnd type="none" w="med" len="med"/>
            <a:tailEnd type="none" w="med" len="med"/>
          </a:ln>
          <a:effectLst/>
        </p:spPr>
      </p:cxnSp>
      <p:pic>
        <p:nvPicPr>
          <p:cNvPr id="21" name="Picture 20"/>
          <p:cNvPicPr/>
          <p:nvPr/>
        </p:nvPicPr>
        <p:blipFill rotWithShape="1">
          <a:blip r:embed="rId3"/>
          <a:srcRect l="40492" t="19438" r="48514" b="21471"/>
          <a:stretch/>
        </p:blipFill>
        <p:spPr bwMode="auto">
          <a:xfrm>
            <a:off x="1600200" y="4591343"/>
            <a:ext cx="506799" cy="514350"/>
          </a:xfrm>
          <a:prstGeom prst="rect">
            <a:avLst/>
          </a:prstGeom>
          <a:ln>
            <a:noFill/>
          </a:ln>
          <a:extLst>
            <a:ext uri="{53640926-AAD7-44D8-BBD7-CCE9431645EC}">
              <a14:shadowObscured xmlns:a14="http://schemas.microsoft.com/office/drawing/2010/main"/>
            </a:ext>
          </a:extLst>
        </p:spPr>
      </p:pic>
      <p:pic>
        <p:nvPicPr>
          <p:cNvPr id="17" name="Picture 16">
            <a:extLst>
              <a:ext uri="{FF2B5EF4-FFF2-40B4-BE49-F238E27FC236}">
                <a16:creationId xmlns:a16="http://schemas.microsoft.com/office/drawing/2014/main" id="{7F0593D3-E2D2-51B8-7B92-BF59787D34D4}"/>
              </a:ext>
            </a:extLst>
          </p:cNvPr>
          <p:cNvPicPr>
            <a:picLocks noChangeAspect="1"/>
          </p:cNvPicPr>
          <p:nvPr/>
        </p:nvPicPr>
        <p:blipFill>
          <a:blip r:embed="rId4"/>
          <a:stretch>
            <a:fillRect/>
          </a:stretch>
        </p:blipFill>
        <p:spPr>
          <a:xfrm>
            <a:off x="2136169" y="4645877"/>
            <a:ext cx="986211" cy="371194"/>
          </a:xfrm>
          <a:prstGeom prst="rect">
            <a:avLst/>
          </a:prstGeom>
        </p:spPr>
      </p:pic>
      <p:grpSp>
        <p:nvGrpSpPr>
          <p:cNvPr id="3" name="Group 2">
            <a:extLst>
              <a:ext uri="{FF2B5EF4-FFF2-40B4-BE49-F238E27FC236}">
                <a16:creationId xmlns:a16="http://schemas.microsoft.com/office/drawing/2014/main" id="{215D59F9-BBBB-23FE-9C5C-D36269FE45FB}"/>
              </a:ext>
            </a:extLst>
          </p:cNvPr>
          <p:cNvGrpSpPr/>
          <p:nvPr/>
        </p:nvGrpSpPr>
        <p:grpSpPr>
          <a:xfrm>
            <a:off x="-343649" y="-831809"/>
            <a:ext cx="2181603" cy="3644389"/>
            <a:chOff x="-343649" y="-831809"/>
            <a:chExt cx="2181603" cy="3644389"/>
          </a:xfrm>
        </p:grpSpPr>
        <p:sp>
          <p:nvSpPr>
            <p:cNvPr id="8" name="Right Triangle 7">
              <a:extLst>
                <a:ext uri="{FF2B5EF4-FFF2-40B4-BE49-F238E27FC236}">
                  <a16:creationId xmlns:a16="http://schemas.microsoft.com/office/drawing/2014/main" id="{C0B3F602-427A-A091-1B93-312A652E92B1}"/>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8" name="Right Triangle 17">
              <a:extLst>
                <a:ext uri="{FF2B5EF4-FFF2-40B4-BE49-F238E27FC236}">
                  <a16:creationId xmlns:a16="http://schemas.microsoft.com/office/drawing/2014/main" id="{29D36FE8-17B0-2CF7-2607-DA54C937F961}"/>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19" name="Right Triangle 18">
              <a:extLst>
                <a:ext uri="{FF2B5EF4-FFF2-40B4-BE49-F238E27FC236}">
                  <a16:creationId xmlns:a16="http://schemas.microsoft.com/office/drawing/2014/main" id="{C04C7631-9675-A4DD-E7E0-21BEF6ADE033}"/>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spTree>
    <p:extLst>
      <p:ext uri="{BB962C8B-B14F-4D97-AF65-F5344CB8AC3E}">
        <p14:creationId xmlns:p14="http://schemas.microsoft.com/office/powerpoint/2010/main" val="2679495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animEffect transition="in" filter="wipe(left)">
                                      <p:cBhvr>
                                        <p:cTn id="7" dur="1000"/>
                                        <p:tgtEl>
                                          <p:spTgt spid="1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wipe(left)">
                                      <p:cBhvr>
                                        <p:cTn id="12" dur="1000"/>
                                        <p:tgtEl>
                                          <p:spTgt spid="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animEffect transition="in" filter="wipe(left)">
                                      <p:cBhvr>
                                        <p:cTn id="17" dur="10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3000"/>
            <a:lum/>
          </a:blip>
          <a:srcRect/>
          <a:stretch>
            <a:fillRect t="-9000" b="-9000"/>
          </a:stretch>
        </a:blipFill>
        <a:effectLst/>
      </p:bgPr>
    </p:bg>
    <p:spTree>
      <p:nvGrpSpPr>
        <p:cNvPr id="1" name="">
          <a:extLst>
            <a:ext uri="{FF2B5EF4-FFF2-40B4-BE49-F238E27FC236}">
              <a16:creationId xmlns:a16="http://schemas.microsoft.com/office/drawing/2014/main" id="{C73AC44E-9924-6771-2066-5C21BEC5368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78C1C34-BA5D-890F-2EE2-1B90BF11F4FC}"/>
              </a:ext>
            </a:extLst>
          </p:cNvPr>
          <p:cNvSpPr>
            <a:spLocks noGrp="1"/>
          </p:cNvSpPr>
          <p:nvPr>
            <p:ph type="sldNum" sz="quarter" idx="4"/>
          </p:nvPr>
        </p:nvSpPr>
        <p:spPr/>
        <p:txBody>
          <a:bodyPr/>
          <a:lstStyle/>
          <a:p>
            <a:pPr>
              <a:defRPr/>
            </a:pPr>
            <a:fld id="{E00B6E52-F07A-44C8-B7AE-D6EEC3D50429}" type="slidenum">
              <a:rPr lang="en-CA" smtClean="0"/>
              <a:pPr>
                <a:defRPr/>
              </a:pPr>
              <a:t>6</a:t>
            </a:fld>
            <a:endParaRPr lang="en-CA" dirty="0"/>
          </a:p>
        </p:txBody>
      </p:sp>
      <p:sp>
        <p:nvSpPr>
          <p:cNvPr id="12" name="Right Triangle 11">
            <a:extLst>
              <a:ext uri="{FF2B5EF4-FFF2-40B4-BE49-F238E27FC236}">
                <a16:creationId xmlns:a16="http://schemas.microsoft.com/office/drawing/2014/main" id="{A9D07B39-9432-DD28-C10B-8A1256542A29}"/>
              </a:ext>
            </a:extLst>
          </p:cNvPr>
          <p:cNvSpPr/>
          <p:nvPr/>
        </p:nvSpPr>
        <p:spPr>
          <a:xfrm rot="16200000">
            <a:off x="7334768" y="3415265"/>
            <a:ext cx="2984030" cy="967740"/>
          </a:xfrm>
          <a:prstGeom prst="rtTriangle">
            <a:avLst/>
          </a:prstGeom>
          <a:solidFill>
            <a:srgbClr val="336F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ight Triangle 12">
            <a:extLst>
              <a:ext uri="{FF2B5EF4-FFF2-40B4-BE49-F238E27FC236}">
                <a16:creationId xmlns:a16="http://schemas.microsoft.com/office/drawing/2014/main" id="{BE907087-1578-95D1-0399-52DF4A02E2AF}"/>
              </a:ext>
            </a:extLst>
          </p:cNvPr>
          <p:cNvSpPr/>
          <p:nvPr/>
        </p:nvSpPr>
        <p:spPr>
          <a:xfrm rot="12710938">
            <a:off x="7282513" y="4666775"/>
            <a:ext cx="1970374" cy="1015917"/>
          </a:xfrm>
          <a:prstGeom prst="rtTriangle">
            <a:avLst/>
          </a:prstGeom>
          <a:solidFill>
            <a:srgbClr val="E6931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Right Triangle 13">
            <a:extLst>
              <a:ext uri="{FF2B5EF4-FFF2-40B4-BE49-F238E27FC236}">
                <a16:creationId xmlns:a16="http://schemas.microsoft.com/office/drawing/2014/main" id="{F382DD90-1E94-9E13-5B10-3A65B8BB81F1}"/>
              </a:ext>
            </a:extLst>
          </p:cNvPr>
          <p:cNvSpPr/>
          <p:nvPr/>
        </p:nvSpPr>
        <p:spPr>
          <a:xfrm rot="17364457">
            <a:off x="8088973" y="41127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6" name="Right Triangle 25">
            <a:extLst>
              <a:ext uri="{FF2B5EF4-FFF2-40B4-BE49-F238E27FC236}">
                <a16:creationId xmlns:a16="http://schemas.microsoft.com/office/drawing/2014/main" id="{8E7C7D45-C0B6-4FC9-167D-D168461C8AB1}"/>
              </a:ext>
            </a:extLst>
          </p:cNvPr>
          <p:cNvSpPr/>
          <p:nvPr/>
        </p:nvSpPr>
        <p:spPr>
          <a:xfrm rot="15455504">
            <a:off x="572913" y="-2072388"/>
            <a:ext cx="8376676" cy="10090333"/>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7" name="Google Shape;6562;p53">
            <a:extLst>
              <a:ext uri="{FF2B5EF4-FFF2-40B4-BE49-F238E27FC236}">
                <a16:creationId xmlns:a16="http://schemas.microsoft.com/office/drawing/2014/main" id="{1C041D94-D5E4-0010-7C33-12E8CEA00F72}"/>
              </a:ext>
            </a:extLst>
          </p:cNvPr>
          <p:cNvSpPr/>
          <p:nvPr/>
        </p:nvSpPr>
        <p:spPr>
          <a:xfrm>
            <a:off x="6095981" y="508863"/>
            <a:ext cx="673034" cy="640938"/>
          </a:xfrm>
          <a:custGeom>
            <a:avLst/>
            <a:gdLst/>
            <a:ahLst/>
            <a:cxnLst/>
            <a:rect l="l" t="t" r="r" b="b"/>
            <a:pathLst>
              <a:path w="11689" h="11658" extrusionOk="0">
                <a:moveTo>
                  <a:pt x="5829" y="2458"/>
                </a:moveTo>
                <a:cubicBezTo>
                  <a:pt x="6207" y="2458"/>
                  <a:pt x="6491" y="2773"/>
                  <a:pt x="6491" y="3120"/>
                </a:cubicBezTo>
                <a:cubicBezTo>
                  <a:pt x="6522" y="3466"/>
                  <a:pt x="6207" y="3781"/>
                  <a:pt x="5829" y="3781"/>
                </a:cubicBezTo>
                <a:cubicBezTo>
                  <a:pt x="5419" y="3781"/>
                  <a:pt x="5136" y="3466"/>
                  <a:pt x="5136" y="3120"/>
                </a:cubicBezTo>
                <a:cubicBezTo>
                  <a:pt x="5136" y="2742"/>
                  <a:pt x="5482" y="2458"/>
                  <a:pt x="5829" y="2458"/>
                </a:cubicBezTo>
                <a:close/>
                <a:moveTo>
                  <a:pt x="5860" y="4474"/>
                </a:moveTo>
                <a:cubicBezTo>
                  <a:pt x="6238" y="4474"/>
                  <a:pt x="6522" y="4789"/>
                  <a:pt x="6522" y="5136"/>
                </a:cubicBezTo>
                <a:lnTo>
                  <a:pt x="6522" y="8570"/>
                </a:lnTo>
                <a:cubicBezTo>
                  <a:pt x="6522" y="8948"/>
                  <a:pt x="6207" y="9232"/>
                  <a:pt x="5860" y="9232"/>
                </a:cubicBezTo>
                <a:cubicBezTo>
                  <a:pt x="5451" y="9232"/>
                  <a:pt x="5199" y="8917"/>
                  <a:pt x="5199" y="8570"/>
                </a:cubicBezTo>
                <a:lnTo>
                  <a:pt x="5199" y="5136"/>
                </a:lnTo>
                <a:cubicBezTo>
                  <a:pt x="5199" y="4726"/>
                  <a:pt x="5514" y="4474"/>
                  <a:pt x="5860" y="4474"/>
                </a:cubicBezTo>
                <a:close/>
                <a:moveTo>
                  <a:pt x="5829" y="1"/>
                </a:moveTo>
                <a:cubicBezTo>
                  <a:pt x="2615" y="1"/>
                  <a:pt x="0" y="2647"/>
                  <a:pt x="0" y="5829"/>
                </a:cubicBezTo>
                <a:cubicBezTo>
                  <a:pt x="0" y="9043"/>
                  <a:pt x="2615" y="11657"/>
                  <a:pt x="5829" y="11657"/>
                </a:cubicBezTo>
                <a:cubicBezTo>
                  <a:pt x="9011" y="11657"/>
                  <a:pt x="11657" y="9043"/>
                  <a:pt x="11657" y="5829"/>
                </a:cubicBezTo>
                <a:cubicBezTo>
                  <a:pt x="11689" y="2647"/>
                  <a:pt x="9042" y="1"/>
                  <a:pt x="5829" y="1"/>
                </a:cubicBezTo>
                <a:close/>
              </a:path>
            </a:pathLst>
          </a:custGeom>
          <a:solidFill>
            <a:srgbClr val="FF7D01"/>
          </a:solidFill>
          <a:ln>
            <a:noFill/>
          </a:ln>
        </p:spPr>
        <p:txBody>
          <a:bodyPr spcFirstLastPara="1" wrap="square" lIns="121900" tIns="121900" rIns="121900" bIns="121900" anchor="ctr" anchorCtr="0">
            <a:noAutofit/>
          </a:bodyPr>
          <a:lstStyle/>
          <a:p>
            <a:endParaRPr sz="2400" dirty="0"/>
          </a:p>
        </p:txBody>
      </p:sp>
      <p:pic>
        <p:nvPicPr>
          <p:cNvPr id="2" name="Picture 1" descr="A logo of books and a sun&#10;&#10;Description automatically generated with medium confidence">
            <a:extLst>
              <a:ext uri="{FF2B5EF4-FFF2-40B4-BE49-F238E27FC236}">
                <a16:creationId xmlns:a16="http://schemas.microsoft.com/office/drawing/2014/main" id="{741F3BDB-2410-7C91-2E2B-9ED78AC5843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3" name="Picture 2" descr="A logo with mountains and sun&#10;&#10;Description automatically generated">
            <a:extLst>
              <a:ext uri="{FF2B5EF4-FFF2-40B4-BE49-F238E27FC236}">
                <a16:creationId xmlns:a16="http://schemas.microsoft.com/office/drawing/2014/main" id="{353E59FF-C7A8-228C-6C6B-695A9EAB3F2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6" name="TextBox 5">
            <a:extLst>
              <a:ext uri="{FF2B5EF4-FFF2-40B4-BE49-F238E27FC236}">
                <a16:creationId xmlns:a16="http://schemas.microsoft.com/office/drawing/2014/main" id="{3ED1CA1F-42D0-42CC-B525-49A335362DFD}"/>
              </a:ext>
            </a:extLst>
          </p:cNvPr>
          <p:cNvSpPr txBox="1"/>
          <p:nvPr/>
        </p:nvSpPr>
        <p:spPr>
          <a:xfrm>
            <a:off x="5329178" y="2429327"/>
            <a:ext cx="3696836" cy="2405787"/>
          </a:xfrm>
          <a:prstGeom prst="rect">
            <a:avLst/>
          </a:prstGeom>
          <a:noFill/>
        </p:spPr>
        <p:txBody>
          <a:bodyPr wrap="square">
            <a:spAutoFit/>
          </a:bodyPr>
          <a:lstStyle/>
          <a:p>
            <a:pPr>
              <a:lnSpc>
                <a:spcPts val="2250"/>
              </a:lnSpc>
              <a:spcBef>
                <a:spcPts val="0"/>
              </a:spcBef>
              <a:spcAft>
                <a:spcPts val="0"/>
              </a:spcAft>
            </a:pPr>
            <a:r>
              <a:rPr lang="en-US" sz="5400" kern="0" dirty="0">
                <a:solidFill>
                  <a:schemeClr val="bg1"/>
                </a:solidFill>
                <a:latin typeface="Trebuchet MS" panose="020B0603020202020204" pitchFamily="34" charset="0"/>
              </a:rPr>
              <a:t>01</a:t>
            </a:r>
          </a:p>
          <a:p>
            <a:pPr>
              <a:lnSpc>
                <a:spcPts val="2250"/>
              </a:lnSpc>
              <a:spcBef>
                <a:spcPts val="0"/>
              </a:spcBef>
              <a:spcAft>
                <a:spcPts val="0"/>
              </a:spcAft>
            </a:pPr>
            <a:r>
              <a:rPr lang="en-US" i="1" kern="0" dirty="0">
                <a:solidFill>
                  <a:schemeClr val="bg1"/>
                </a:solidFill>
                <a:latin typeface="Trebuchet MS" panose="020B0603020202020204" pitchFamily="34" charset="0"/>
              </a:rPr>
              <a:t>……………………………………</a:t>
            </a:r>
          </a:p>
          <a:p>
            <a:pPr>
              <a:lnSpc>
                <a:spcPct val="100000"/>
              </a:lnSpc>
              <a:spcBef>
                <a:spcPts val="0"/>
              </a:spcBef>
            </a:pPr>
            <a:r>
              <a:rPr lang="en-US" sz="2800" i="1" kern="0" dirty="0">
                <a:solidFill>
                  <a:schemeClr val="bg1"/>
                </a:solidFill>
                <a:latin typeface="Trebuchet MS" panose="020B0603020202020204" pitchFamily="34" charset="0"/>
              </a:rPr>
              <a:t>Overview of JVP and Responsibilities for First Nations and school districts</a:t>
            </a:r>
          </a:p>
        </p:txBody>
      </p:sp>
    </p:spTree>
    <p:extLst>
      <p:ext uri="{BB962C8B-B14F-4D97-AF65-F5344CB8AC3E}">
        <p14:creationId xmlns:p14="http://schemas.microsoft.com/office/powerpoint/2010/main" val="2310902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296321" y="1439117"/>
            <a:ext cx="6987372" cy="2643416"/>
          </a:xfrm>
          <a:prstGeom prst="rect">
            <a:avLst/>
          </a:prstGeom>
        </p:spPr>
        <p:txBody>
          <a:bodyPr wrap="square">
            <a:spAutoFit/>
          </a:bodyPr>
          <a:lstStyle/>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lumMod val="75000"/>
                    <a:lumOff val="25000"/>
                  </a:srgbClr>
                </a:solidFill>
                <a:effectLst/>
                <a:uLnTx/>
                <a:uFillTx/>
                <a:latin typeface="Trebuchet MS" panose="020B0603020202020204" pitchFamily="34" charset="0"/>
                <a:ea typeface="+mn-ea"/>
                <a:cs typeface="Segoe UI Semilight" panose="020B0402040204020203" pitchFamily="34" charset="0"/>
              </a:rPr>
              <a:t>Joint Verification Process (JVP) was introduced in the 2018/19 school year as part of the BC Tripartite Education Agreement (BCTEA)</a:t>
            </a: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srgbClr val="000000">
                    <a:lumMod val="75000"/>
                    <a:lumOff val="25000"/>
                  </a:srgbClr>
                </a:solidFill>
                <a:effectLst/>
                <a:uLnTx/>
                <a:uFillTx/>
                <a:latin typeface="Trebuchet MS" panose="020B0603020202020204" pitchFamily="34" charset="0"/>
                <a:ea typeface="+mn-ea"/>
                <a:cs typeface="Segoe UI Semilight" panose="020B0402040204020203" pitchFamily="34" charset="0"/>
              </a:rPr>
              <a:t>The goal is to provide First Nations and school districts an opportunity to meet and confirm that the information on the Nominal Roll is consistent with school districts’ information </a:t>
            </a: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srgbClr val="000000">
                    <a:lumMod val="75000"/>
                    <a:lumOff val="25000"/>
                  </a:srgbClr>
                </a:solidFill>
                <a:effectLst/>
                <a:uLnTx/>
                <a:uFillTx/>
                <a:latin typeface="Trebuchet MS" panose="020B0603020202020204" pitchFamily="34" charset="0"/>
                <a:ea typeface="+mn-ea"/>
                <a:cs typeface="Segoe UI Semilight" panose="020B0402040204020203" pitchFamily="34" charset="0"/>
              </a:rPr>
              <a:t>Having a joint conversation supports mutual accountability and sets the stage for future conversations around student needs</a:t>
            </a:r>
          </a:p>
          <a:p>
            <a:pPr marL="285750" marR="0" lvl="0" indent="-285750" algn="l" defTabSz="914400" rtl="0" eaLnBrk="1" fontAlgn="base" latinLnBrk="0" hangingPunct="1">
              <a:lnSpc>
                <a:spcPct val="90000"/>
              </a:lnSpc>
              <a:spcBef>
                <a:spcPct val="0"/>
              </a:spcBef>
              <a:spcAft>
                <a:spcPct val="37000"/>
              </a:spcAft>
              <a:buClrTx/>
              <a:buSzTx/>
              <a:buFont typeface="Arial" panose="020B0604020202020204" pitchFamily="34" charset="0"/>
              <a:buChar char="•"/>
              <a:tabLst/>
              <a:defRPr/>
            </a:pPr>
            <a:r>
              <a:rPr lang="en-CA" dirty="0">
                <a:solidFill>
                  <a:srgbClr val="000000">
                    <a:lumMod val="75000"/>
                    <a:lumOff val="25000"/>
                  </a:srgbClr>
                </a:solidFill>
                <a:latin typeface="Trebuchet MS" panose="020B0603020202020204" pitchFamily="34" charset="0"/>
                <a:cs typeface="Segoe UI Semilight" panose="020B0402040204020203" pitchFamily="34" charset="0"/>
              </a:rPr>
              <a:t>First Nations with or without an LEA are asked to complete JVP </a:t>
            </a:r>
            <a:endParaRPr kumimoji="0" lang="en-CA" sz="1800" b="0" i="0" u="none" strike="noStrike" kern="1200" cap="none" spc="0" normalizeH="0" baseline="0" noProof="0" dirty="0">
              <a:ln>
                <a:noFill/>
              </a:ln>
              <a:solidFill>
                <a:srgbClr val="000000">
                  <a:lumMod val="75000"/>
                  <a:lumOff val="25000"/>
                </a:srgbClr>
              </a:solidFill>
              <a:effectLst/>
              <a:uLnTx/>
              <a:uFillTx/>
              <a:latin typeface="Trebuchet MS" panose="020B0603020202020204" pitchFamily="34" charset="0"/>
              <a:cs typeface="Segoe UI Semilight" panose="020B0402040204020203" pitchFamily="34" charset="0"/>
            </a:endParaRPr>
          </a:p>
        </p:txBody>
      </p:sp>
      <p:sp>
        <p:nvSpPr>
          <p:cNvPr id="15" name="Rectangle 14"/>
          <p:cNvSpPr/>
          <p:nvPr/>
        </p:nvSpPr>
        <p:spPr>
          <a:xfrm>
            <a:off x="348343" y="2805314"/>
            <a:ext cx="3124200" cy="307777"/>
          </a:xfrm>
          <a:prstGeom prst="rect">
            <a:avLst/>
          </a:prstGeom>
        </p:spPr>
        <p:txBody>
          <a:bodyPr wrap="square">
            <a:spAutoFit/>
          </a:bodyPr>
          <a:lstStyle/>
          <a:p>
            <a:pPr marL="285750" marR="0" lvl="0" indent="-285750" algn="l" defTabSz="914400" rtl="0" eaLnBrk="1" fontAlgn="base" latinLnBrk="0" hangingPunct="1">
              <a:lnSpc>
                <a:spcPct val="100000"/>
              </a:lnSpc>
              <a:spcBef>
                <a:spcPts val="300"/>
              </a:spcBef>
              <a:spcAft>
                <a:spcPts val="60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C0C0C0">
                  <a:lumMod val="50000"/>
                </a:srgbClr>
              </a:solidFill>
              <a:effectLst/>
              <a:uLnTx/>
              <a:uFillTx/>
              <a:latin typeface="Segoe UI Semilight" panose="020B0402040204020203" pitchFamily="34" charset="0"/>
              <a:ea typeface="Times New Roman" panose="02020603050405020304" pitchFamily="18" charset="0"/>
              <a:cs typeface="Segoe UI Semilight" panose="020B0402040204020203" pitchFamily="34" charset="0"/>
            </a:endParaRPr>
          </a:p>
        </p:txBody>
      </p:sp>
      <p:grpSp>
        <p:nvGrpSpPr>
          <p:cNvPr id="3" name="Group 2">
            <a:extLst>
              <a:ext uri="{FF2B5EF4-FFF2-40B4-BE49-F238E27FC236}">
                <a16:creationId xmlns:a16="http://schemas.microsoft.com/office/drawing/2014/main" id="{D4BCCA29-60DD-FA25-C7A4-8F7484E9C217}"/>
              </a:ext>
            </a:extLst>
          </p:cNvPr>
          <p:cNvGrpSpPr/>
          <p:nvPr/>
        </p:nvGrpSpPr>
        <p:grpSpPr>
          <a:xfrm>
            <a:off x="-360474" y="-590830"/>
            <a:ext cx="1516832" cy="2495538"/>
            <a:chOff x="-343649" y="-831809"/>
            <a:chExt cx="2181603" cy="3644389"/>
          </a:xfrm>
        </p:grpSpPr>
        <p:sp>
          <p:nvSpPr>
            <p:cNvPr id="4" name="Right Triangle 3">
              <a:extLst>
                <a:ext uri="{FF2B5EF4-FFF2-40B4-BE49-F238E27FC236}">
                  <a16:creationId xmlns:a16="http://schemas.microsoft.com/office/drawing/2014/main" id="{38CD98B5-3E6A-AE8F-E962-39D666D56D26}"/>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Semilight"/>
                <a:ea typeface="+mn-ea"/>
                <a:cs typeface="+mn-cs"/>
              </a:endParaRPr>
            </a:p>
          </p:txBody>
        </p:sp>
        <p:sp>
          <p:nvSpPr>
            <p:cNvPr id="5" name="Right Triangle 4">
              <a:extLst>
                <a:ext uri="{FF2B5EF4-FFF2-40B4-BE49-F238E27FC236}">
                  <a16:creationId xmlns:a16="http://schemas.microsoft.com/office/drawing/2014/main" id="{B385F9C9-228D-28ED-6341-7785079E6F76}"/>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Semilight"/>
                <a:ea typeface="+mn-ea"/>
                <a:cs typeface="+mn-cs"/>
              </a:endParaRPr>
            </a:p>
          </p:txBody>
        </p:sp>
        <p:sp>
          <p:nvSpPr>
            <p:cNvPr id="18" name="Right Triangle 17">
              <a:extLst>
                <a:ext uri="{FF2B5EF4-FFF2-40B4-BE49-F238E27FC236}">
                  <a16:creationId xmlns:a16="http://schemas.microsoft.com/office/drawing/2014/main" id="{F7DF82DE-441A-9E8E-E23D-F9A47182749D}"/>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19" name="Group 18">
            <a:extLst>
              <a:ext uri="{FF2B5EF4-FFF2-40B4-BE49-F238E27FC236}">
                <a16:creationId xmlns:a16="http://schemas.microsoft.com/office/drawing/2014/main" id="{0FDD086B-3429-32C5-214C-7A1646AC2A33}"/>
              </a:ext>
            </a:extLst>
          </p:cNvPr>
          <p:cNvGrpSpPr/>
          <p:nvPr/>
        </p:nvGrpSpPr>
        <p:grpSpPr>
          <a:xfrm>
            <a:off x="7558088" y="3048776"/>
            <a:ext cx="1807338" cy="2574384"/>
            <a:chOff x="7130114" y="2254720"/>
            <a:chExt cx="2299605" cy="3275572"/>
          </a:xfrm>
        </p:grpSpPr>
        <p:sp>
          <p:nvSpPr>
            <p:cNvPr id="20" name="Right Triangle 19">
              <a:extLst>
                <a:ext uri="{FF2B5EF4-FFF2-40B4-BE49-F238E27FC236}">
                  <a16:creationId xmlns:a16="http://schemas.microsoft.com/office/drawing/2014/main" id="{E8E9422B-A63A-004C-3AB0-996A15AFFEF9}"/>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a:solidFill>
                  <a:srgbClr val="FFFFFF"/>
                </a:solidFill>
                <a:latin typeface="Segoe UI Semilight"/>
              </a:endParaRPr>
            </a:p>
          </p:txBody>
        </p:sp>
        <p:sp>
          <p:nvSpPr>
            <p:cNvPr id="21" name="Right Triangle 20">
              <a:extLst>
                <a:ext uri="{FF2B5EF4-FFF2-40B4-BE49-F238E27FC236}">
                  <a16:creationId xmlns:a16="http://schemas.microsoft.com/office/drawing/2014/main" id="{1ED1901B-725B-2A4C-6DA0-FB73467CB8E0}"/>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a:solidFill>
                  <a:srgbClr val="FFFFFF"/>
                </a:solidFill>
                <a:latin typeface="Segoe UI Semilight"/>
              </a:endParaRPr>
            </a:p>
          </p:txBody>
        </p:sp>
        <p:sp>
          <p:nvSpPr>
            <p:cNvPr id="22" name="Right Triangle 21">
              <a:extLst>
                <a:ext uri="{FF2B5EF4-FFF2-40B4-BE49-F238E27FC236}">
                  <a16:creationId xmlns:a16="http://schemas.microsoft.com/office/drawing/2014/main" id="{A6BF1CCB-140E-D8A5-AC48-734B55150F3A}"/>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a:solidFill>
                  <a:srgbClr val="FFFFFF"/>
                </a:solidFill>
                <a:latin typeface="Segoe UI Semilight"/>
              </a:endParaRPr>
            </a:p>
          </p:txBody>
        </p:sp>
      </p:grpSp>
      <p:sp>
        <p:nvSpPr>
          <p:cNvPr id="23" name="Rounded Rectangle 28">
            <a:extLst>
              <a:ext uri="{FF2B5EF4-FFF2-40B4-BE49-F238E27FC236}">
                <a16:creationId xmlns:a16="http://schemas.microsoft.com/office/drawing/2014/main" id="{97F987D2-3442-778B-EECE-9884FBFCA6F4}"/>
              </a:ext>
            </a:extLst>
          </p:cNvPr>
          <p:cNvSpPr/>
          <p:nvPr/>
        </p:nvSpPr>
        <p:spPr bwMode="auto">
          <a:xfrm>
            <a:off x="1371600" y="201167"/>
            <a:ext cx="6400800" cy="731520"/>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US" sz="2800" b="1"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t>JOINT VERIFICATION PROCESS</a:t>
            </a:r>
          </a:p>
        </p:txBody>
      </p:sp>
      <p:pic>
        <p:nvPicPr>
          <p:cNvPr id="26" name="Picture 25" descr="A logo of books and a sun&#10;&#10;Description automatically generated with medium confidence">
            <a:extLst>
              <a:ext uri="{FF2B5EF4-FFF2-40B4-BE49-F238E27FC236}">
                <a16:creationId xmlns:a16="http://schemas.microsoft.com/office/drawing/2014/main" id="{D12B5F5A-91E3-4617-1023-F2500FFBCAD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27" name="Picture 26" descr="A logo with mountains and sun&#10;&#10;Description automatically generated">
            <a:extLst>
              <a:ext uri="{FF2B5EF4-FFF2-40B4-BE49-F238E27FC236}">
                <a16:creationId xmlns:a16="http://schemas.microsoft.com/office/drawing/2014/main" id="{DFBE9226-F884-4005-AC0C-F5FBEE0C9F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6" name="Slide Number Placeholder 5">
            <a:extLst>
              <a:ext uri="{FF2B5EF4-FFF2-40B4-BE49-F238E27FC236}">
                <a16:creationId xmlns:a16="http://schemas.microsoft.com/office/drawing/2014/main" id="{51E66DCA-E60A-F948-A318-2F0FC1BC6DDE}"/>
              </a:ext>
            </a:extLst>
          </p:cNvPr>
          <p:cNvSpPr>
            <a:spLocks noGrp="1"/>
          </p:cNvSpPr>
          <p:nvPr>
            <p:ph type="sldNum" sz="quarter" idx="4"/>
          </p:nvPr>
        </p:nvSpPr>
        <p:spPr/>
        <p:txBody>
          <a:bodyPr/>
          <a:lstStyle/>
          <a:p>
            <a:pPr>
              <a:defRPr/>
            </a:pPr>
            <a:fld id="{E00B6E52-F07A-44C8-B7AE-D6EEC3D50429}" type="slidenum">
              <a:rPr lang="en-CA" smtClean="0"/>
              <a:pPr>
                <a:defRPr/>
              </a:pPr>
              <a:t>7</a:t>
            </a:fld>
            <a:endParaRPr lang="en-CA" dirty="0"/>
          </a:p>
        </p:txBody>
      </p:sp>
    </p:spTree>
    <p:extLst>
      <p:ext uri="{BB962C8B-B14F-4D97-AF65-F5344CB8AC3E}">
        <p14:creationId xmlns:p14="http://schemas.microsoft.com/office/powerpoint/2010/main" val="126624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10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wipe(left)">
                                      <p:cBhvr>
                                        <p:cTn id="12" dur="10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wipe(left)">
                                      <p:cBhvr>
                                        <p:cTn id="17" dur="10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wipe(left)">
                                      <p:cBhvr>
                                        <p:cTn id="22" dur="10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7"/>
          <p:cNvSpPr txBox="1">
            <a:spLocks/>
          </p:cNvSpPr>
          <p:nvPr/>
        </p:nvSpPr>
        <p:spPr>
          <a:xfrm>
            <a:off x="1987318" y="400353"/>
            <a:ext cx="6329375" cy="357500"/>
          </a:xfrm>
          <a:prstGeom prst="rect">
            <a:avLst/>
          </a:prstGeom>
        </p:spPr>
        <p:txBody>
          <a:bodyPr/>
          <a:lstStyle>
            <a:lvl1pPr algn="l" rtl="0" eaLnBrk="0" fontAlgn="base" hangingPunct="0">
              <a:lnSpc>
                <a:spcPts val="2400"/>
              </a:lnSpc>
              <a:spcBef>
                <a:spcPct val="0"/>
              </a:spcBef>
              <a:spcAft>
                <a:spcPct val="0"/>
              </a:spcAft>
              <a:defRPr sz="2400" b="1" baseline="0">
                <a:solidFill>
                  <a:srgbClr val="000000"/>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lnSpc>
                <a:spcPts val="2400"/>
              </a:lnSpc>
              <a:spcBef>
                <a:spcPct val="0"/>
              </a:spcBef>
              <a:spcAft>
                <a:spcPct val="0"/>
              </a:spcAft>
              <a:defRPr sz="2400" b="1">
                <a:solidFill>
                  <a:srgbClr val="000000"/>
                </a:solidFill>
                <a:latin typeface="Arial" charset="0"/>
              </a:defRPr>
            </a:lvl2pPr>
            <a:lvl3pPr algn="l" rtl="0" eaLnBrk="0" fontAlgn="base" hangingPunct="0">
              <a:lnSpc>
                <a:spcPts val="2400"/>
              </a:lnSpc>
              <a:spcBef>
                <a:spcPct val="0"/>
              </a:spcBef>
              <a:spcAft>
                <a:spcPct val="0"/>
              </a:spcAft>
              <a:defRPr sz="2400" b="1">
                <a:solidFill>
                  <a:srgbClr val="000000"/>
                </a:solidFill>
                <a:latin typeface="Arial" charset="0"/>
              </a:defRPr>
            </a:lvl3pPr>
            <a:lvl4pPr algn="l" rtl="0" eaLnBrk="0" fontAlgn="base" hangingPunct="0">
              <a:lnSpc>
                <a:spcPts val="2400"/>
              </a:lnSpc>
              <a:spcBef>
                <a:spcPct val="0"/>
              </a:spcBef>
              <a:spcAft>
                <a:spcPct val="0"/>
              </a:spcAft>
              <a:defRPr sz="2400" b="1">
                <a:solidFill>
                  <a:srgbClr val="000000"/>
                </a:solidFill>
                <a:latin typeface="Arial" charset="0"/>
              </a:defRPr>
            </a:lvl4pPr>
            <a:lvl5pPr algn="l" rtl="0" eaLnBrk="0" fontAlgn="base" hangingPunct="0">
              <a:lnSpc>
                <a:spcPts val="2400"/>
              </a:lnSpc>
              <a:spcBef>
                <a:spcPct val="0"/>
              </a:spcBef>
              <a:spcAft>
                <a:spcPct val="0"/>
              </a:spcAft>
              <a:defRPr sz="2400" b="1">
                <a:solidFill>
                  <a:srgbClr val="000000"/>
                </a:solidFill>
                <a:latin typeface="Arial" charset="0"/>
              </a:defRPr>
            </a:lvl5pPr>
            <a:lvl6pPr marL="457200" algn="l" rtl="0" fontAlgn="base">
              <a:lnSpc>
                <a:spcPts val="2400"/>
              </a:lnSpc>
              <a:spcBef>
                <a:spcPct val="0"/>
              </a:spcBef>
              <a:spcAft>
                <a:spcPct val="0"/>
              </a:spcAft>
              <a:defRPr sz="2400" b="1">
                <a:solidFill>
                  <a:srgbClr val="000000"/>
                </a:solidFill>
                <a:latin typeface="Arial" charset="0"/>
              </a:defRPr>
            </a:lvl6pPr>
            <a:lvl7pPr marL="914400" algn="l" rtl="0" fontAlgn="base">
              <a:lnSpc>
                <a:spcPts val="2400"/>
              </a:lnSpc>
              <a:spcBef>
                <a:spcPct val="0"/>
              </a:spcBef>
              <a:spcAft>
                <a:spcPct val="0"/>
              </a:spcAft>
              <a:defRPr sz="2400" b="1">
                <a:solidFill>
                  <a:srgbClr val="000000"/>
                </a:solidFill>
                <a:latin typeface="Arial" charset="0"/>
              </a:defRPr>
            </a:lvl7pPr>
            <a:lvl8pPr marL="1371600" algn="l" rtl="0" fontAlgn="base">
              <a:lnSpc>
                <a:spcPts val="2400"/>
              </a:lnSpc>
              <a:spcBef>
                <a:spcPct val="0"/>
              </a:spcBef>
              <a:spcAft>
                <a:spcPct val="0"/>
              </a:spcAft>
              <a:defRPr sz="2400" b="1">
                <a:solidFill>
                  <a:srgbClr val="000000"/>
                </a:solidFill>
                <a:latin typeface="Arial" charset="0"/>
              </a:defRPr>
            </a:lvl8pPr>
            <a:lvl9pPr marL="1828800" algn="l" rtl="0" fontAlgn="base">
              <a:lnSpc>
                <a:spcPts val="2400"/>
              </a:lnSpc>
              <a:spcBef>
                <a:spcPct val="0"/>
              </a:spcBef>
              <a:spcAft>
                <a:spcPct val="0"/>
              </a:spcAft>
              <a:defRPr sz="2400" b="1">
                <a:solidFill>
                  <a:srgbClr val="000000"/>
                </a:solidFill>
                <a:latin typeface="Arial" charset="0"/>
              </a:defRPr>
            </a:lvl9pPr>
          </a:lstStyle>
          <a:p>
            <a:pPr marL="0" marR="0" lvl="0" indent="0" algn="l" defTabSz="914400" rtl="0" eaLnBrk="0" fontAlgn="base" latinLnBrk="0" hangingPunct="0">
              <a:lnSpc>
                <a:spcPts val="2400"/>
              </a:lnSpc>
              <a:spcBef>
                <a:spcPct val="0"/>
              </a:spcBef>
              <a:spcAft>
                <a:spcPct val="0"/>
              </a:spcAft>
              <a:buClrTx/>
              <a:buSzTx/>
              <a:buFontTx/>
              <a:buNone/>
              <a:tabLst/>
              <a:defRPr/>
            </a:pPr>
            <a:r>
              <a:rPr kumimoji="0" lang="en-US" sz="3000" b="1" i="0" u="none" strike="noStrike" kern="0" cap="none" spc="0" normalizeH="0" baseline="0" noProof="0" dirty="0">
                <a:ln>
                  <a:noFill/>
                </a:ln>
                <a:solidFill>
                  <a:srgbClr val="FFFFFF"/>
                </a:solidFill>
                <a:effectLst/>
                <a:uLnTx/>
                <a:uFillTx/>
                <a:latin typeface="Trebuchet MS" panose="020B0603020202020204" pitchFamily="34" charset="0"/>
                <a:ea typeface="Tahoma" panose="020B0604030504040204" pitchFamily="34" charset="0"/>
                <a:cs typeface="Tahoma" panose="020B0604030504040204" pitchFamily="34" charset="0"/>
              </a:rPr>
              <a:t>JOINT VERIFICATION PROCESS</a:t>
            </a:r>
          </a:p>
        </p:txBody>
      </p:sp>
      <p:sp>
        <p:nvSpPr>
          <p:cNvPr id="25" name="Text Box 10"/>
          <p:cNvSpPr txBox="1"/>
          <p:nvPr/>
        </p:nvSpPr>
        <p:spPr>
          <a:xfrm>
            <a:off x="4519628" y="1123950"/>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90000"/>
              </a:lnSpc>
              <a:spcBef>
                <a:spcPts val="300"/>
              </a:spcBef>
              <a:spcAft>
                <a:spcPts val="600"/>
              </a:spcAft>
              <a:buClrTx/>
              <a:buSzTx/>
              <a:buFontTx/>
              <a:buNone/>
              <a:tabLst/>
              <a:defRPr/>
            </a:pPr>
            <a:r>
              <a:rPr kumimoji="0" lang="en-CA" sz="2500" b="1" i="0" u="none" strike="noStrike" kern="1200" cap="none" spc="0" normalizeH="0" baseline="0" noProof="0" dirty="0">
                <a:ln>
                  <a:noFill/>
                </a:ln>
                <a:solidFill>
                  <a:srgbClr val="FFFFFF"/>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2</a:t>
            </a:r>
            <a:endParaRPr kumimoji="0" lang="en-US" sz="25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p:txBody>
      </p:sp>
      <p:sp>
        <p:nvSpPr>
          <p:cNvPr id="48" name="Text Box 10"/>
          <p:cNvSpPr txBox="1"/>
          <p:nvPr/>
        </p:nvSpPr>
        <p:spPr>
          <a:xfrm>
            <a:off x="7467600" y="1123950"/>
            <a:ext cx="281940" cy="3276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90000"/>
              </a:lnSpc>
              <a:spcBef>
                <a:spcPts val="300"/>
              </a:spcBef>
              <a:spcAft>
                <a:spcPts val="600"/>
              </a:spcAft>
              <a:buClrTx/>
              <a:buSzTx/>
              <a:buFontTx/>
              <a:buNone/>
              <a:tabLst/>
              <a:defRPr/>
            </a:pPr>
            <a:r>
              <a:rPr kumimoji="0" lang="en-CA" sz="2500" b="1" i="0" u="none" strike="noStrike" kern="1200" cap="none" spc="0" normalizeH="0" baseline="0" noProof="0" dirty="0">
                <a:ln>
                  <a:noFill/>
                </a:ln>
                <a:solidFill>
                  <a:srgbClr val="FFFFFF"/>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3</a:t>
            </a:r>
            <a:endParaRPr kumimoji="0" lang="en-US" sz="25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p:txBody>
      </p:sp>
      <p:sp>
        <p:nvSpPr>
          <p:cNvPr id="43" name="Rectangle 42"/>
          <p:cNvSpPr/>
          <p:nvPr/>
        </p:nvSpPr>
        <p:spPr>
          <a:xfrm>
            <a:off x="1981200" y="1183192"/>
            <a:ext cx="864339" cy="341632"/>
          </a:xfrm>
          <a:prstGeom prst="rect">
            <a:avLst/>
          </a:prstGeom>
        </p:spPr>
        <p:txBody>
          <a:bodyPr wrap="none">
            <a:sp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t>…………</a:t>
            </a:r>
          </a:p>
        </p:txBody>
      </p:sp>
      <p:sp>
        <p:nvSpPr>
          <p:cNvPr id="39" name="Rectangle 38"/>
          <p:cNvSpPr/>
          <p:nvPr/>
        </p:nvSpPr>
        <p:spPr>
          <a:xfrm>
            <a:off x="273886" y="1183192"/>
            <a:ext cx="864339" cy="341632"/>
          </a:xfrm>
          <a:prstGeom prst="rect">
            <a:avLst/>
          </a:prstGeom>
        </p:spPr>
        <p:txBody>
          <a:bodyPr wrap="none">
            <a:sp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r>
              <a:rPr kumimoji="0" lang="en-US" sz="1800" b="0"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t>…………</a:t>
            </a:r>
          </a:p>
        </p:txBody>
      </p:sp>
      <p:grpSp>
        <p:nvGrpSpPr>
          <p:cNvPr id="14" name="Group 13">
            <a:extLst>
              <a:ext uri="{FF2B5EF4-FFF2-40B4-BE49-F238E27FC236}">
                <a16:creationId xmlns:a16="http://schemas.microsoft.com/office/drawing/2014/main" id="{AA16FEB2-D2B8-B38C-F3BB-8ADD2328D763}"/>
              </a:ext>
            </a:extLst>
          </p:cNvPr>
          <p:cNvGrpSpPr/>
          <p:nvPr/>
        </p:nvGrpSpPr>
        <p:grpSpPr>
          <a:xfrm>
            <a:off x="3283415" y="1179437"/>
            <a:ext cx="2693139" cy="353062"/>
            <a:chOff x="3402861" y="1105534"/>
            <a:chExt cx="2693139" cy="353062"/>
          </a:xfrm>
        </p:grpSpPr>
        <p:sp>
          <p:nvSpPr>
            <p:cNvPr id="42" name="Rectangle 41"/>
            <p:cNvSpPr/>
            <p:nvPr/>
          </p:nvSpPr>
          <p:spPr>
            <a:xfrm>
              <a:off x="3402861" y="1105534"/>
              <a:ext cx="864339" cy="341632"/>
            </a:xfrm>
            <a:prstGeom prst="rect">
              <a:avLst/>
            </a:prstGeom>
          </p:spPr>
          <p:txBody>
            <a:bodyPr wrap="none">
              <a:sp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r>
                <a:rPr kumimoji="0" lang="en-US" sz="1800" b="0" i="0" u="none" strike="noStrike" kern="0" cap="none" spc="0" normalizeH="0" baseline="0" noProof="0" dirty="0">
                  <a:ln>
                    <a:noFill/>
                  </a:ln>
                  <a:solidFill>
                    <a:srgbClr val="FF7D01"/>
                  </a:solidFill>
                  <a:effectLst/>
                  <a:uLnTx/>
                  <a:uFillTx/>
                  <a:latin typeface="Trebuchet MS" panose="020B0603020202020204" pitchFamily="34" charset="0"/>
                  <a:ea typeface="+mn-ea"/>
                  <a:cs typeface="+mn-cs"/>
                </a:rPr>
                <a:t>…………</a:t>
              </a:r>
            </a:p>
          </p:txBody>
        </p:sp>
        <p:sp>
          <p:nvSpPr>
            <p:cNvPr id="44" name="Rectangle 43"/>
            <p:cNvSpPr/>
            <p:nvPr/>
          </p:nvSpPr>
          <p:spPr>
            <a:xfrm>
              <a:off x="5231661" y="1116964"/>
              <a:ext cx="864339" cy="341632"/>
            </a:xfrm>
            <a:prstGeom prst="rect">
              <a:avLst/>
            </a:prstGeom>
          </p:spPr>
          <p:txBody>
            <a:bodyPr wrap="none">
              <a:sp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r>
                <a:rPr kumimoji="0" lang="en-US" sz="1800" b="0" i="0" u="none" strike="noStrike" kern="0" cap="none" spc="0" normalizeH="0" baseline="0" noProof="0" dirty="0">
                  <a:ln>
                    <a:noFill/>
                  </a:ln>
                  <a:solidFill>
                    <a:srgbClr val="FF7D01"/>
                  </a:solidFill>
                  <a:effectLst/>
                  <a:uLnTx/>
                  <a:uFillTx/>
                  <a:latin typeface="Trebuchet MS" panose="020B0603020202020204" pitchFamily="34" charset="0"/>
                  <a:ea typeface="+mn-ea"/>
                  <a:cs typeface="+mn-cs"/>
                </a:rPr>
                <a:t>…………</a:t>
              </a:r>
            </a:p>
          </p:txBody>
        </p:sp>
      </p:grpSp>
      <p:grpSp>
        <p:nvGrpSpPr>
          <p:cNvPr id="17" name="Group 16">
            <a:extLst>
              <a:ext uri="{FF2B5EF4-FFF2-40B4-BE49-F238E27FC236}">
                <a16:creationId xmlns:a16="http://schemas.microsoft.com/office/drawing/2014/main" id="{5C273D49-F730-4297-5647-1D12A34C60AF}"/>
              </a:ext>
            </a:extLst>
          </p:cNvPr>
          <p:cNvGrpSpPr/>
          <p:nvPr/>
        </p:nvGrpSpPr>
        <p:grpSpPr>
          <a:xfrm>
            <a:off x="6332882" y="1177566"/>
            <a:ext cx="2489569" cy="352883"/>
            <a:chOff x="6400800" y="1112699"/>
            <a:chExt cx="2489569" cy="352883"/>
          </a:xfrm>
        </p:grpSpPr>
        <p:sp>
          <p:nvSpPr>
            <p:cNvPr id="55" name="Rectangle 54"/>
            <p:cNvSpPr/>
            <p:nvPr/>
          </p:nvSpPr>
          <p:spPr>
            <a:xfrm>
              <a:off x="6400800" y="1123950"/>
              <a:ext cx="864339" cy="341632"/>
            </a:xfrm>
            <a:prstGeom prst="rect">
              <a:avLst/>
            </a:prstGeom>
          </p:spPr>
          <p:txBody>
            <a:bodyPr wrap="none">
              <a:sp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r>
                <a:rPr kumimoji="0" lang="en-US" sz="1800" b="0" i="0" u="none" strike="noStrike" kern="0" cap="none" spc="0" normalizeH="0" baseline="0" noProof="0" dirty="0">
                  <a:ln>
                    <a:noFill/>
                  </a:ln>
                  <a:solidFill>
                    <a:srgbClr val="FFC000"/>
                  </a:solidFill>
                  <a:effectLst/>
                  <a:uLnTx/>
                  <a:uFillTx/>
                  <a:latin typeface="Trebuchet MS" panose="020B0603020202020204" pitchFamily="34" charset="0"/>
                  <a:ea typeface="+mn-ea"/>
                  <a:cs typeface="+mn-cs"/>
                </a:rPr>
                <a:t>…………</a:t>
              </a:r>
            </a:p>
          </p:txBody>
        </p:sp>
        <p:sp>
          <p:nvSpPr>
            <p:cNvPr id="58" name="Rectangle 57"/>
            <p:cNvSpPr/>
            <p:nvPr/>
          </p:nvSpPr>
          <p:spPr>
            <a:xfrm>
              <a:off x="8026030" y="1112699"/>
              <a:ext cx="864339" cy="341632"/>
            </a:xfrm>
            <a:prstGeom prst="rect">
              <a:avLst/>
            </a:prstGeom>
          </p:spPr>
          <p:txBody>
            <a:bodyPr wrap="none">
              <a:sp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r>
                <a:rPr kumimoji="0" lang="en-US" sz="1800" b="0" i="0" u="none" strike="noStrike" kern="0" cap="none" spc="0" normalizeH="0" baseline="0" noProof="0" dirty="0">
                  <a:ln>
                    <a:noFill/>
                  </a:ln>
                  <a:solidFill>
                    <a:srgbClr val="FFC000"/>
                  </a:solidFill>
                  <a:effectLst/>
                  <a:uLnTx/>
                  <a:uFillTx/>
                  <a:latin typeface="Trebuchet MS" panose="020B0603020202020204" pitchFamily="34" charset="0"/>
                  <a:ea typeface="+mn-ea"/>
                  <a:cs typeface="+mn-cs"/>
                </a:rPr>
                <a:t>…………</a:t>
              </a:r>
            </a:p>
          </p:txBody>
        </p:sp>
      </p:grpSp>
      <p:pic>
        <p:nvPicPr>
          <p:cNvPr id="15" name="Graphic 14" descr="Badge 1 with solid fill">
            <a:extLst>
              <a:ext uri="{FF2B5EF4-FFF2-40B4-BE49-F238E27FC236}">
                <a16:creationId xmlns:a16="http://schemas.microsoft.com/office/drawing/2014/main" id="{BF1495F0-947F-5337-A5BF-194D216C66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69497" y="959553"/>
            <a:ext cx="793672" cy="793673"/>
          </a:xfrm>
          <a:prstGeom prst="rect">
            <a:avLst/>
          </a:prstGeom>
        </p:spPr>
      </p:pic>
      <p:pic>
        <p:nvPicPr>
          <p:cNvPr id="18" name="Graphic 17" descr="Badge with solid fill">
            <a:extLst>
              <a:ext uri="{FF2B5EF4-FFF2-40B4-BE49-F238E27FC236}">
                <a16:creationId xmlns:a16="http://schemas.microsoft.com/office/drawing/2014/main" id="{7803FFFB-AB86-D8F4-BC76-1826F485A02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75165" y="957171"/>
            <a:ext cx="793672" cy="793673"/>
          </a:xfrm>
          <a:prstGeom prst="rect">
            <a:avLst/>
          </a:prstGeom>
        </p:spPr>
      </p:pic>
      <p:pic>
        <p:nvPicPr>
          <p:cNvPr id="23" name="Graphic 22" descr="Badge 3 with solid fill">
            <a:extLst>
              <a:ext uri="{FF2B5EF4-FFF2-40B4-BE49-F238E27FC236}">
                <a16:creationId xmlns:a16="http://schemas.microsoft.com/office/drawing/2014/main" id="{7AB14EB6-FFEA-C497-6360-E38697DFF61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180830" y="958293"/>
            <a:ext cx="793672" cy="793673"/>
          </a:xfrm>
          <a:prstGeom prst="rect">
            <a:avLst/>
          </a:prstGeom>
        </p:spPr>
      </p:pic>
      <p:pic>
        <p:nvPicPr>
          <p:cNvPr id="16" name="Graphic 15" descr="Badge 1 with solid fill">
            <a:extLst>
              <a:ext uri="{FF2B5EF4-FFF2-40B4-BE49-F238E27FC236}">
                <a16:creationId xmlns:a16="http://schemas.microsoft.com/office/drawing/2014/main" id="{D1702B8A-4AA7-4D81-B080-5F6BEF1FC20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69497" y="957172"/>
            <a:ext cx="793672" cy="793672"/>
          </a:xfrm>
          <a:prstGeom prst="rect">
            <a:avLst/>
          </a:prstGeom>
        </p:spPr>
      </p:pic>
      <p:pic>
        <p:nvPicPr>
          <p:cNvPr id="19" name="Graphic 18" descr="Badge with solid fill">
            <a:extLst>
              <a:ext uri="{FF2B5EF4-FFF2-40B4-BE49-F238E27FC236}">
                <a16:creationId xmlns:a16="http://schemas.microsoft.com/office/drawing/2014/main" id="{5E76D1E4-79A9-C4C1-5B16-DDF447E9F19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175165" y="959132"/>
            <a:ext cx="793672" cy="793672"/>
          </a:xfrm>
          <a:prstGeom prst="rect">
            <a:avLst/>
          </a:prstGeom>
        </p:spPr>
      </p:pic>
      <p:pic>
        <p:nvPicPr>
          <p:cNvPr id="26" name="Graphic 25" descr="Badge 3 with solid fill">
            <a:extLst>
              <a:ext uri="{FF2B5EF4-FFF2-40B4-BE49-F238E27FC236}">
                <a16:creationId xmlns:a16="http://schemas.microsoft.com/office/drawing/2014/main" id="{13D77C2F-57A6-D0AD-41B2-8154831B891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180830" y="957171"/>
            <a:ext cx="793672" cy="793672"/>
          </a:xfrm>
          <a:prstGeom prst="rect">
            <a:avLst/>
          </a:prstGeom>
        </p:spPr>
      </p:pic>
      <p:sp>
        <p:nvSpPr>
          <p:cNvPr id="7" name="Slide Number Placeholder 6">
            <a:extLst>
              <a:ext uri="{FF2B5EF4-FFF2-40B4-BE49-F238E27FC236}">
                <a16:creationId xmlns:a16="http://schemas.microsoft.com/office/drawing/2014/main" id="{EB67B64C-8272-B177-EC3D-52659417CC59}"/>
              </a:ext>
            </a:extLst>
          </p:cNvPr>
          <p:cNvSpPr>
            <a:spLocks noGrp="1"/>
          </p:cNvSpPr>
          <p:nvPr>
            <p:ph type="sldNum" sz="quarter" idx="4"/>
          </p:nvPr>
        </p:nvSpPr>
        <p:spPr/>
        <p:txBody>
          <a:bodyPr/>
          <a:lstStyle/>
          <a:p>
            <a:pPr marL="0" marR="0" lvl="0" indent="0" algn="ctr" defTabSz="914400" rtl="0" eaLnBrk="1" fontAlgn="base" latinLnBrk="0" hangingPunct="1">
              <a:lnSpc>
                <a:spcPct val="90000"/>
              </a:lnSpc>
              <a:spcBef>
                <a:spcPct val="0"/>
              </a:spcBef>
              <a:spcAft>
                <a:spcPct val="37000"/>
              </a:spcAft>
              <a:buClrTx/>
              <a:buSzTx/>
              <a:buFontTx/>
              <a:buNone/>
              <a:tabLst/>
              <a:defRPr/>
            </a:pPr>
            <a:fld id="{E00B6E52-F07A-44C8-B7AE-D6EEC3D50429}" type="slidenum">
              <a:rPr kumimoji="0" lang="en-CA" sz="1200" b="1" i="0" u="none" strike="noStrike" kern="1200" cap="none" spc="0" normalizeH="0" baseline="0" noProof="0" smtClean="0">
                <a:ln>
                  <a:noFill/>
                </a:ln>
                <a:solidFill>
                  <a:srgbClr val="FFFFFF">
                    <a:lumMod val="75000"/>
                  </a:srgbClr>
                </a:solidFill>
                <a:effectLst/>
                <a:uLnTx/>
                <a:uFillTx/>
                <a:latin typeface="Trebuchet MS" panose="020B0603020202020204" pitchFamily="34" charset="0"/>
                <a:ea typeface="Tahoma" panose="020B0604030504040204" pitchFamily="34" charset="0"/>
                <a:cs typeface="Tahoma" panose="020B0604030504040204" pitchFamily="34" charset="0"/>
              </a:rPr>
              <a:pPr marL="0" marR="0" lvl="0" indent="0" algn="ctr" defTabSz="914400" rtl="0" eaLnBrk="1" fontAlgn="base" latinLnBrk="0" hangingPunct="1">
                <a:lnSpc>
                  <a:spcPct val="90000"/>
                </a:lnSpc>
                <a:spcBef>
                  <a:spcPct val="0"/>
                </a:spcBef>
                <a:spcAft>
                  <a:spcPct val="37000"/>
                </a:spcAft>
                <a:buClrTx/>
                <a:buSzTx/>
                <a:buFontTx/>
                <a:buNone/>
                <a:tabLst/>
                <a:defRPr/>
              </a:pPr>
              <a:t>8</a:t>
            </a:fld>
            <a:endParaRPr kumimoji="0" lang="en-CA" sz="1200" b="1" i="0" u="none" strike="noStrike" kern="1200" cap="none" spc="0" normalizeH="0" baseline="0" noProof="0" dirty="0">
              <a:ln>
                <a:noFill/>
              </a:ln>
              <a:solidFill>
                <a:srgbClr val="FFFFFF">
                  <a:lumMod val="75000"/>
                </a:srgbClr>
              </a:solidFill>
              <a:effectLst/>
              <a:uLnTx/>
              <a:uFillTx/>
              <a:latin typeface="Trebuchet MS" panose="020B0603020202020204" pitchFamily="34" charset="0"/>
              <a:ea typeface="Tahoma" panose="020B0604030504040204" pitchFamily="34" charset="0"/>
              <a:cs typeface="Tahoma" panose="020B0604030504040204" pitchFamily="34" charset="0"/>
            </a:endParaRPr>
          </a:p>
        </p:txBody>
      </p:sp>
      <p:sp>
        <p:nvSpPr>
          <p:cNvPr id="6" name="Folded Corner 5"/>
          <p:cNvSpPr>
            <a:spLocks noGrp="1" noRot="1" noMove="1" noResize="1" noEditPoints="1" noAdjustHandles="1" noChangeArrowheads="1" noChangeShapeType="1"/>
          </p:cNvSpPr>
          <p:nvPr/>
        </p:nvSpPr>
        <p:spPr bwMode="auto">
          <a:xfrm>
            <a:off x="158301" y="1769232"/>
            <a:ext cx="2816065" cy="2689860"/>
          </a:xfrm>
          <a:prstGeom prst="foldedCorner">
            <a:avLst/>
          </a:prstGeom>
          <a:solidFill>
            <a:schemeClr val="bg1"/>
          </a:solidFill>
          <a:ln w="38100" cap="flat" cmpd="sng" algn="ctr">
            <a:solidFill>
              <a:srgbClr val="2F5496"/>
            </a:solidFill>
            <a:prstDash val="solid"/>
            <a:round/>
            <a:headEnd type="none" w="med" len="med"/>
            <a:tailEnd type="none" w="med" len="med"/>
          </a:ln>
          <a:effectLst/>
        </p:spPr>
        <p:txBody>
          <a:bodyPr vert="horz" wrap="square" lIns="91440" tIns="457200" rIns="91440" bIns="0" numCol="1" rtlCol="0" anchor="ctr" anchorCtr="0" compatLnSpc="1">
            <a:prstTxWarp prst="textNoShape">
              <a:avLst/>
            </a:prstTxWarp>
          </a:bodyPr>
          <a:lstStyle/>
          <a:p>
            <a:pPr lvl="0" algn="ctr">
              <a:lnSpc>
                <a:spcPct val="100000"/>
              </a:lnSpc>
              <a:spcAft>
                <a:spcPts val="0"/>
              </a:spcAft>
              <a:tabLst>
                <a:tab pos="5715000" algn="l"/>
              </a:tabLst>
              <a:defRPr/>
            </a:pPr>
            <a:r>
              <a:rPr lang="en-US" dirty="0">
                <a:solidFill>
                  <a:srgbClr val="2F5496"/>
                </a:solidFill>
                <a:latin typeface="Segoe UI Semibold" panose="020B0702040204020203" pitchFamily="34" charset="0"/>
                <a:ea typeface="Tahoma" panose="020B0604030504040204" pitchFamily="34" charset="0"/>
                <a:cs typeface="Segoe UI Semibold" panose="020B0702040204020203" pitchFamily="34" charset="0"/>
              </a:rPr>
              <a:t>First Nations and school districts jointly review Nominal Roll enrollment of on-reserve students attending public schools to ensure that all students are accounted for accurately</a:t>
            </a:r>
          </a:p>
        </p:txBody>
      </p:sp>
      <p:sp>
        <p:nvSpPr>
          <p:cNvPr id="10" name="Folded Corner 5">
            <a:extLst>
              <a:ext uri="{FF2B5EF4-FFF2-40B4-BE49-F238E27FC236}">
                <a16:creationId xmlns:a16="http://schemas.microsoft.com/office/drawing/2014/main" id="{9CBE371A-5207-FFC3-0523-70F3888AC76F}"/>
              </a:ext>
            </a:extLst>
          </p:cNvPr>
          <p:cNvSpPr>
            <a:spLocks noGrp="1" noRot="1" noMove="1" noResize="1" noEditPoints="1" noAdjustHandles="1" noChangeArrowheads="1" noChangeShapeType="1"/>
          </p:cNvSpPr>
          <p:nvPr/>
        </p:nvSpPr>
        <p:spPr bwMode="auto">
          <a:xfrm>
            <a:off x="6169634" y="1769232"/>
            <a:ext cx="2816065" cy="2689860"/>
          </a:xfrm>
          <a:prstGeom prst="foldedCorner">
            <a:avLst/>
          </a:prstGeom>
          <a:solidFill>
            <a:schemeClr val="bg1"/>
          </a:solidFill>
          <a:ln w="38100" cap="flat" cmpd="sng" algn="ctr">
            <a:solidFill>
              <a:schemeClr val="accent2"/>
            </a:solidFill>
            <a:prstDash val="solid"/>
            <a:round/>
            <a:headEnd type="none" w="med" len="med"/>
            <a:tailEnd type="none" w="med" len="med"/>
          </a:ln>
          <a:effectLst/>
        </p:spPr>
        <p:txBody>
          <a:bodyPr vert="horz" wrap="square" lIns="182880" tIns="457200" rIns="182880" bIns="0" numCol="1" rtlCol="0" anchor="ctr" anchorCtr="0" compatLnSpc="1">
            <a:prstTxWarp prst="textNoShape">
              <a:avLst/>
            </a:prstTxWarp>
          </a:bodyPr>
          <a:lstStyle/>
          <a:p>
            <a:pPr lvl="0" algn="ctr">
              <a:lnSpc>
                <a:spcPct val="100000"/>
              </a:lnSpc>
              <a:spcAft>
                <a:spcPts val="0"/>
              </a:spcAft>
              <a:tabLst>
                <a:tab pos="5715000" algn="l"/>
              </a:tabLst>
              <a:defRPr/>
            </a:pPr>
            <a:r>
              <a:rPr lang="en-US" dirty="0">
                <a:solidFill>
                  <a:schemeClr val="accent2">
                    <a:lumMod val="75000"/>
                  </a:schemeClr>
                </a:solidFill>
                <a:latin typeface="Segoe UI Semibold" panose="020B0702040204020203" pitchFamily="34" charset="0"/>
                <a:ea typeface="Tahoma" panose="020B0604030504040204" pitchFamily="34" charset="0"/>
                <a:cs typeface="Segoe UI Semibold" panose="020B0702040204020203" pitchFamily="34" charset="0"/>
              </a:rPr>
              <a:t>First Nations receive accurate allocations of federal funding based on the Nominal Roll, and school districts are paid accurately for provincial tuition</a:t>
            </a:r>
          </a:p>
        </p:txBody>
      </p:sp>
      <p:sp>
        <p:nvSpPr>
          <p:cNvPr id="21" name="Folded Corner 5">
            <a:extLst>
              <a:ext uri="{FF2B5EF4-FFF2-40B4-BE49-F238E27FC236}">
                <a16:creationId xmlns:a16="http://schemas.microsoft.com/office/drawing/2014/main" id="{AA83ADB1-2652-5D20-B43E-107438989461}"/>
              </a:ext>
            </a:extLst>
          </p:cNvPr>
          <p:cNvSpPr/>
          <p:nvPr/>
        </p:nvSpPr>
        <p:spPr bwMode="auto">
          <a:xfrm>
            <a:off x="3184936" y="1767819"/>
            <a:ext cx="2816065" cy="2689860"/>
          </a:xfrm>
          <a:prstGeom prst="foldedCorner">
            <a:avLst/>
          </a:prstGeom>
          <a:solidFill>
            <a:schemeClr val="bg1"/>
          </a:solidFill>
          <a:ln w="38100" cap="flat" cmpd="sng" algn="ctr">
            <a:solidFill>
              <a:srgbClr val="FF7D01"/>
            </a:solidFill>
            <a:prstDash val="solid"/>
            <a:round/>
            <a:headEnd type="none" w="med" len="med"/>
            <a:tailEnd type="none" w="med" len="med"/>
          </a:ln>
          <a:effectLst/>
        </p:spPr>
        <p:txBody>
          <a:bodyPr vert="horz" wrap="square" lIns="182880" tIns="457200" rIns="182880" bIns="0" numCol="1" rtlCol="0" anchor="ctr" anchorCtr="0" compatLnSpc="1">
            <a:prstTxWarp prst="textNoShape">
              <a:avLst/>
            </a:prstTxWarp>
          </a:bodyPr>
          <a:lstStyle/>
          <a:p>
            <a:pPr lvl="0" algn="ctr">
              <a:lnSpc>
                <a:spcPct val="100000"/>
              </a:lnSpc>
              <a:spcAft>
                <a:spcPts val="0"/>
              </a:spcAft>
              <a:tabLst>
                <a:tab pos="5715000" algn="l"/>
              </a:tabLst>
              <a:defRPr/>
            </a:pPr>
            <a:r>
              <a:rPr lang="en-US">
                <a:solidFill>
                  <a:srgbClr val="FF7D01"/>
                </a:solidFill>
                <a:latin typeface="Segoe UI Semibold" panose="020B0702040204020203" pitchFamily="34" charset="0"/>
                <a:ea typeface="Tahoma" panose="020B0604030504040204" pitchFamily="34" charset="0"/>
                <a:cs typeface="Segoe UI Semibold" panose="020B0702040204020203" pitchFamily="34" charset="0"/>
              </a:rPr>
              <a:t>Both parties sign the Joint Verification form confirming student data accuracy by </a:t>
            </a:r>
            <a:r>
              <a:rPr lang="en-US" u="sng">
                <a:solidFill>
                  <a:srgbClr val="FF7D01"/>
                </a:solidFill>
                <a:latin typeface="Segoe UI Semibold" panose="020B0702040204020203" pitchFamily="34" charset="0"/>
                <a:ea typeface="Tahoma" panose="020B0604030504040204" pitchFamily="34" charset="0"/>
                <a:cs typeface="Segoe UI Semibold" panose="020B0702040204020203" pitchFamily="34" charset="0"/>
              </a:rPr>
              <a:t>key dates</a:t>
            </a:r>
            <a:r>
              <a:rPr lang="en-US">
                <a:solidFill>
                  <a:srgbClr val="FF7D01"/>
                </a:solidFill>
                <a:latin typeface="Segoe UI Semibold" panose="020B0702040204020203" pitchFamily="34" charset="0"/>
                <a:ea typeface="Tahoma" panose="020B0604030504040204" pitchFamily="34" charset="0"/>
                <a:cs typeface="Segoe UI Semibold" panose="020B0702040204020203" pitchFamily="34" charset="0"/>
              </a:rPr>
              <a:t> and First Nations attach the form to the Nominal Roll report</a:t>
            </a:r>
            <a:endParaRPr lang="en-US" dirty="0">
              <a:solidFill>
                <a:srgbClr val="FF7D01"/>
              </a:solidFill>
              <a:latin typeface="Segoe UI Semibold" panose="020B0702040204020203" pitchFamily="34" charset="0"/>
              <a:ea typeface="Tahoma" panose="020B0604030504040204" pitchFamily="34" charset="0"/>
              <a:cs typeface="Segoe UI Semibold" panose="020B0702040204020203" pitchFamily="34" charset="0"/>
            </a:endParaRPr>
          </a:p>
        </p:txBody>
      </p:sp>
      <p:sp>
        <p:nvSpPr>
          <p:cNvPr id="11" name="Rounded Rectangle 28">
            <a:extLst>
              <a:ext uri="{FF2B5EF4-FFF2-40B4-BE49-F238E27FC236}">
                <a16:creationId xmlns:a16="http://schemas.microsoft.com/office/drawing/2014/main" id="{D0F8913C-7712-1649-9F4C-CC2FF5860520}"/>
              </a:ext>
            </a:extLst>
          </p:cNvPr>
          <p:cNvSpPr/>
          <p:nvPr/>
        </p:nvSpPr>
        <p:spPr bwMode="auto">
          <a:xfrm>
            <a:off x="1371600" y="201167"/>
            <a:ext cx="6400800" cy="731520"/>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90000"/>
              </a:lnSpc>
              <a:spcBef>
                <a:spcPct val="0"/>
              </a:spcBef>
              <a:spcAft>
                <a:spcPct val="37000"/>
              </a:spcAft>
              <a:buClrTx/>
              <a:buSzTx/>
              <a:buFontTx/>
              <a:buNone/>
              <a:tabLst/>
              <a:defRPr/>
            </a:pPr>
            <a:r>
              <a:rPr kumimoji="0" lang="en-US" sz="2800" b="1" i="0" u="none" strike="noStrike" kern="0" cap="none" spc="0" normalizeH="0" baseline="0" noProof="0" dirty="0">
                <a:ln>
                  <a:noFill/>
                </a:ln>
                <a:solidFill>
                  <a:srgbClr val="2F5496"/>
                </a:solidFill>
                <a:effectLst/>
                <a:uLnTx/>
                <a:uFillTx/>
                <a:latin typeface="Trebuchet MS" panose="020B0603020202020204" pitchFamily="34" charset="0"/>
                <a:ea typeface="+mn-ea"/>
                <a:cs typeface="+mn-cs"/>
              </a:rPr>
              <a:t>JOINT VERIFICATION PROCESS</a:t>
            </a:r>
          </a:p>
        </p:txBody>
      </p:sp>
      <p:grpSp>
        <p:nvGrpSpPr>
          <p:cNvPr id="13" name="Group 12">
            <a:extLst>
              <a:ext uri="{FF2B5EF4-FFF2-40B4-BE49-F238E27FC236}">
                <a16:creationId xmlns:a16="http://schemas.microsoft.com/office/drawing/2014/main" id="{9B45D28C-8059-BA38-462A-A4F9009EECC0}"/>
              </a:ext>
            </a:extLst>
          </p:cNvPr>
          <p:cNvGrpSpPr/>
          <p:nvPr/>
        </p:nvGrpSpPr>
        <p:grpSpPr>
          <a:xfrm>
            <a:off x="8229600" y="3562350"/>
            <a:ext cx="1135826" cy="2060810"/>
            <a:chOff x="7130114" y="2254720"/>
            <a:chExt cx="2299605" cy="3275572"/>
          </a:xfrm>
        </p:grpSpPr>
        <p:sp>
          <p:nvSpPr>
            <p:cNvPr id="20" name="Right Triangle 19">
              <a:extLst>
                <a:ext uri="{FF2B5EF4-FFF2-40B4-BE49-F238E27FC236}">
                  <a16:creationId xmlns:a16="http://schemas.microsoft.com/office/drawing/2014/main" id="{AEEB6027-708E-D378-FD0A-B6E567CB3D05}"/>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914378"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7" name="Right Triangle 26">
              <a:extLst>
                <a:ext uri="{FF2B5EF4-FFF2-40B4-BE49-F238E27FC236}">
                  <a16:creationId xmlns:a16="http://schemas.microsoft.com/office/drawing/2014/main" id="{8760FC0C-FA40-4614-B949-DE726620E70F}"/>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914378"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29" name="Right Triangle 28">
              <a:extLst>
                <a:ext uri="{FF2B5EF4-FFF2-40B4-BE49-F238E27FC236}">
                  <a16:creationId xmlns:a16="http://schemas.microsoft.com/office/drawing/2014/main" id="{84CE984B-522C-30A6-0C6C-3039E5E41C06}"/>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marL="0" marR="0" lvl="0" indent="0" algn="l" defTabSz="914378"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grpSp>
        <p:nvGrpSpPr>
          <p:cNvPr id="30" name="Group 29">
            <a:extLst>
              <a:ext uri="{FF2B5EF4-FFF2-40B4-BE49-F238E27FC236}">
                <a16:creationId xmlns:a16="http://schemas.microsoft.com/office/drawing/2014/main" id="{341CAFAB-0ED3-E5C2-F88B-6B44F650E211}"/>
              </a:ext>
            </a:extLst>
          </p:cNvPr>
          <p:cNvGrpSpPr/>
          <p:nvPr/>
        </p:nvGrpSpPr>
        <p:grpSpPr>
          <a:xfrm>
            <a:off x="-407699" y="-533388"/>
            <a:ext cx="1516832" cy="2495538"/>
            <a:chOff x="-343649" y="-831809"/>
            <a:chExt cx="2181603" cy="3644389"/>
          </a:xfrm>
        </p:grpSpPr>
        <p:sp>
          <p:nvSpPr>
            <p:cNvPr id="31" name="Right Triangle 30">
              <a:extLst>
                <a:ext uri="{FF2B5EF4-FFF2-40B4-BE49-F238E27FC236}">
                  <a16:creationId xmlns:a16="http://schemas.microsoft.com/office/drawing/2014/main" id="{DEF6C9D9-02F2-DA09-BA9E-304079AB58C0}"/>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33" name="Right Triangle 32">
              <a:extLst>
                <a:ext uri="{FF2B5EF4-FFF2-40B4-BE49-F238E27FC236}">
                  <a16:creationId xmlns:a16="http://schemas.microsoft.com/office/drawing/2014/main" id="{FE054FE7-EE8B-85D7-DAD8-7C361FFC12FA}"/>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34" name="Right Triangle 33">
              <a:extLst>
                <a:ext uri="{FF2B5EF4-FFF2-40B4-BE49-F238E27FC236}">
                  <a16:creationId xmlns:a16="http://schemas.microsoft.com/office/drawing/2014/main" id="{3A50C9FD-2A1B-EDB0-09EA-E26D8EA16BDD}"/>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pic>
        <p:nvPicPr>
          <p:cNvPr id="2" name="Picture 1" descr="A logo of books and a sun&#10;&#10;Description automatically generated with medium confidence">
            <a:extLst>
              <a:ext uri="{FF2B5EF4-FFF2-40B4-BE49-F238E27FC236}">
                <a16:creationId xmlns:a16="http://schemas.microsoft.com/office/drawing/2014/main" id="{97F45474-65F2-A82B-4541-B1197F24FA6C}"/>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3" name="Picture 2" descr="A logo with mountains and sun&#10;&#10;Description automatically generated">
            <a:extLst>
              <a:ext uri="{FF2B5EF4-FFF2-40B4-BE49-F238E27FC236}">
                <a16:creationId xmlns:a16="http://schemas.microsoft.com/office/drawing/2014/main" id="{EA774B27-3F09-D300-17B9-7C1CAD25DA05}"/>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Tree>
    <p:extLst>
      <p:ext uri="{BB962C8B-B14F-4D97-AF65-F5344CB8AC3E}">
        <p14:creationId xmlns:p14="http://schemas.microsoft.com/office/powerpoint/2010/main" val="20921464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8878554-BACD-BA8A-5D09-677305F3C290}"/>
              </a:ext>
            </a:extLst>
          </p:cNvPr>
          <p:cNvSpPr>
            <a:spLocks noGrp="1"/>
          </p:cNvSpPr>
          <p:nvPr>
            <p:ph type="sldNum" sz="quarter" idx="4"/>
          </p:nvPr>
        </p:nvSpPr>
        <p:spPr/>
        <p:txBody>
          <a:bodyPr/>
          <a:lstStyle/>
          <a:p>
            <a:pPr>
              <a:defRPr/>
            </a:pPr>
            <a:fld id="{E00B6E52-F07A-44C8-B7AE-D6EEC3D50429}" type="slidenum">
              <a:rPr lang="en-CA" smtClean="0"/>
              <a:pPr>
                <a:defRPr/>
              </a:pPr>
              <a:t>9</a:t>
            </a:fld>
            <a:endParaRPr lang="en-CA" dirty="0"/>
          </a:p>
        </p:txBody>
      </p:sp>
      <p:sp>
        <p:nvSpPr>
          <p:cNvPr id="5" name="Rounded Rectangle 28">
            <a:extLst>
              <a:ext uri="{FF2B5EF4-FFF2-40B4-BE49-F238E27FC236}">
                <a16:creationId xmlns:a16="http://schemas.microsoft.com/office/drawing/2014/main" id="{8B1EDF70-2528-7F64-ACE3-8E15B14DFCF2}"/>
              </a:ext>
            </a:extLst>
          </p:cNvPr>
          <p:cNvSpPr/>
          <p:nvPr/>
        </p:nvSpPr>
        <p:spPr bwMode="auto">
          <a:xfrm>
            <a:off x="1371600" y="199796"/>
            <a:ext cx="6400800" cy="731520"/>
          </a:xfrm>
          <a:prstGeom prst="roundRect">
            <a:avLst/>
          </a:prstGeom>
          <a:solidFill>
            <a:schemeClr val="tx2">
              <a:lumMod val="20000"/>
              <a:lumOff val="80000"/>
            </a:schemeClr>
          </a:solidFill>
          <a:ln w="88900" cap="flat" cmpd="sng" algn="ctr">
            <a:solidFill>
              <a:srgbClr val="2F5496"/>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algn="ctr"/>
            <a:r>
              <a:rPr lang="en-US" sz="2400" b="1" kern="0" dirty="0">
                <a:solidFill>
                  <a:srgbClr val="2F5496"/>
                </a:solidFill>
                <a:latin typeface="Trebuchet MS" panose="020B0603020202020204" pitchFamily="34" charset="0"/>
              </a:rPr>
              <a:t>RESPONSIBILITIES FOR JOINT VERIFICATION</a:t>
            </a:r>
          </a:p>
        </p:txBody>
      </p:sp>
      <p:sp>
        <p:nvSpPr>
          <p:cNvPr id="6" name="Rounded Rectangle 13">
            <a:extLst>
              <a:ext uri="{FF2B5EF4-FFF2-40B4-BE49-F238E27FC236}">
                <a16:creationId xmlns:a16="http://schemas.microsoft.com/office/drawing/2014/main" id="{3ADCDE24-9F79-B01D-D849-17E6A69C123B}"/>
              </a:ext>
            </a:extLst>
          </p:cNvPr>
          <p:cNvSpPr>
            <a:spLocks/>
          </p:cNvSpPr>
          <p:nvPr/>
        </p:nvSpPr>
        <p:spPr bwMode="auto">
          <a:xfrm>
            <a:off x="885595" y="1560982"/>
            <a:ext cx="2581043" cy="432645"/>
          </a:xfrm>
          <a:prstGeom prst="roundRect">
            <a:avLst/>
          </a:prstGeom>
          <a:solidFill>
            <a:schemeClr val="accent2">
              <a:lumMod val="20000"/>
              <a:lumOff val="80000"/>
            </a:schemeClr>
          </a:solidFill>
          <a:ln w="28575" cap="flat" cmpd="sng" algn="ctr">
            <a:solidFill>
              <a:srgbClr val="FF7D0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lgn="ctr">
              <a:tabLst>
                <a:tab pos="5715000" algn="l"/>
              </a:tabLst>
            </a:pPr>
            <a:r>
              <a:rPr lang="en-US" b="1" dirty="0">
                <a:latin typeface="Segoe UI Semibold" panose="020B0702040204020203" pitchFamily="34" charset="0"/>
                <a:ea typeface="Tahoma" panose="020B0604030504040204" pitchFamily="34" charset="0"/>
                <a:cs typeface="Segoe UI Semibold" panose="020B0702040204020203" pitchFamily="34" charset="0"/>
              </a:rPr>
              <a:t>First Nations</a:t>
            </a:r>
          </a:p>
        </p:txBody>
      </p:sp>
      <p:sp>
        <p:nvSpPr>
          <p:cNvPr id="7" name="Rounded Rectangle 13">
            <a:extLst>
              <a:ext uri="{FF2B5EF4-FFF2-40B4-BE49-F238E27FC236}">
                <a16:creationId xmlns:a16="http://schemas.microsoft.com/office/drawing/2014/main" id="{FDA34C41-09AE-9E83-05EB-396DD084D44D}"/>
              </a:ext>
            </a:extLst>
          </p:cNvPr>
          <p:cNvSpPr>
            <a:spLocks/>
          </p:cNvSpPr>
          <p:nvPr/>
        </p:nvSpPr>
        <p:spPr bwMode="auto">
          <a:xfrm>
            <a:off x="5724654" y="1588195"/>
            <a:ext cx="2581043" cy="432645"/>
          </a:xfrm>
          <a:prstGeom prst="roundRect">
            <a:avLst/>
          </a:prstGeom>
          <a:solidFill>
            <a:srgbClr val="FFF9E1"/>
          </a:solidFill>
          <a:ln w="28575" cap="flat" cmpd="sng" algn="ctr">
            <a:solidFill>
              <a:srgbClr val="FFC627"/>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190500" indent="-190500" algn="ctr">
              <a:tabLst>
                <a:tab pos="5715000" algn="l"/>
              </a:tabLst>
            </a:pPr>
            <a:r>
              <a:rPr lang="en-US" b="1" dirty="0">
                <a:latin typeface="Segoe UI Semibold" panose="020B0702040204020203" pitchFamily="34" charset="0"/>
                <a:ea typeface="Tahoma" panose="020B0604030504040204" pitchFamily="34" charset="0"/>
                <a:cs typeface="Segoe UI Semibold" panose="020B0702040204020203" pitchFamily="34" charset="0"/>
              </a:rPr>
              <a:t>School Districts</a:t>
            </a:r>
          </a:p>
        </p:txBody>
      </p:sp>
      <p:sp>
        <p:nvSpPr>
          <p:cNvPr id="16" name="Speech Bubble: Rectangle with Corners Rounded 15">
            <a:extLst>
              <a:ext uri="{FF2B5EF4-FFF2-40B4-BE49-F238E27FC236}">
                <a16:creationId xmlns:a16="http://schemas.microsoft.com/office/drawing/2014/main" id="{F444D6D5-5D71-5B9A-C6B3-70D042DB6C3E}"/>
              </a:ext>
            </a:extLst>
          </p:cNvPr>
          <p:cNvSpPr/>
          <p:nvPr/>
        </p:nvSpPr>
        <p:spPr bwMode="auto">
          <a:xfrm flipH="1">
            <a:off x="5434993" y="2122575"/>
            <a:ext cx="3160367" cy="1724790"/>
          </a:xfrm>
          <a:prstGeom prst="wedgeRoundRectCallout">
            <a:avLst/>
          </a:prstGeom>
          <a:solidFill>
            <a:srgbClr val="FFFFFF"/>
          </a:solidFill>
          <a:ln w="38100" cap="flat" cmpd="sng" algn="ctr">
            <a:solidFill>
              <a:srgbClr val="FFC627"/>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85750" indent="-285750">
              <a:buFont typeface="Wingdings" panose="05000000000000000000" pitchFamily="2" charset="2"/>
              <a:buChar char="ü"/>
            </a:pPr>
            <a:r>
              <a:rPr lang="en-CA" sz="1500" b="1" dirty="0">
                <a:latin typeface="Segoe UI Semilight" panose="020B0402040204020203" pitchFamily="34" charset="0"/>
                <a:cs typeface="Segoe UI Semilight" panose="020B0402040204020203" pitchFamily="34" charset="0"/>
              </a:rPr>
              <a:t>Connect with First Nations in a timely manner</a:t>
            </a:r>
          </a:p>
          <a:p>
            <a:pPr marL="285750" indent="-285750">
              <a:buFont typeface="Wingdings" panose="05000000000000000000" pitchFamily="2" charset="2"/>
              <a:buChar char="ü"/>
            </a:pPr>
            <a:r>
              <a:rPr lang="en-CA" sz="1500" b="1" dirty="0">
                <a:latin typeface="Segoe UI Semilight" panose="020B0402040204020203" pitchFamily="34" charset="0"/>
                <a:cs typeface="Segoe UI Semilight" panose="020B0402040204020203" pitchFamily="34" charset="0"/>
              </a:rPr>
              <a:t>Ensure First Nations have the information they need to complete the Nominal Roll with accuracy</a:t>
            </a:r>
            <a:endParaRPr lang="en-US" sz="1500" b="1" dirty="0">
              <a:latin typeface="Segoe UI Semilight" panose="020B0402040204020203" pitchFamily="34" charset="0"/>
              <a:cs typeface="Segoe UI Semilight" panose="020B0402040204020203" pitchFamily="34" charset="0"/>
            </a:endParaRPr>
          </a:p>
        </p:txBody>
      </p:sp>
      <p:grpSp>
        <p:nvGrpSpPr>
          <p:cNvPr id="25" name="Group 24">
            <a:extLst>
              <a:ext uri="{FF2B5EF4-FFF2-40B4-BE49-F238E27FC236}">
                <a16:creationId xmlns:a16="http://schemas.microsoft.com/office/drawing/2014/main" id="{31C2F175-839B-9392-40BE-C18BAB8E3E93}"/>
              </a:ext>
            </a:extLst>
          </p:cNvPr>
          <p:cNvGrpSpPr/>
          <p:nvPr/>
        </p:nvGrpSpPr>
        <p:grpSpPr>
          <a:xfrm>
            <a:off x="7558088" y="3048776"/>
            <a:ext cx="1807338" cy="2574384"/>
            <a:chOff x="7130114" y="2254720"/>
            <a:chExt cx="2299605" cy="3275572"/>
          </a:xfrm>
        </p:grpSpPr>
        <p:sp>
          <p:nvSpPr>
            <p:cNvPr id="26" name="Right Triangle 25">
              <a:extLst>
                <a:ext uri="{FF2B5EF4-FFF2-40B4-BE49-F238E27FC236}">
                  <a16:creationId xmlns:a16="http://schemas.microsoft.com/office/drawing/2014/main" id="{CCAACB94-AF00-BA47-7795-77641FA24001}"/>
                </a:ext>
              </a:extLst>
            </p:cNvPr>
            <p:cNvSpPr/>
            <p:nvPr/>
          </p:nvSpPr>
          <p:spPr>
            <a:xfrm rot="16200000">
              <a:off x="7182369" y="3262865"/>
              <a:ext cx="2984030" cy="967740"/>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7" name="Right Triangle 26">
              <a:extLst>
                <a:ext uri="{FF2B5EF4-FFF2-40B4-BE49-F238E27FC236}">
                  <a16:creationId xmlns:a16="http://schemas.microsoft.com/office/drawing/2014/main" id="{DC21F8C1-23A0-E876-F8BA-FEE2D2E21C44}"/>
                </a:ext>
              </a:extLst>
            </p:cNvPr>
            <p:cNvSpPr/>
            <p:nvPr/>
          </p:nvSpPr>
          <p:spPr>
            <a:xfrm rot="12710938">
              <a:off x="7130114" y="4514375"/>
              <a:ext cx="1970374" cy="1015917"/>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sp>
          <p:nvSpPr>
            <p:cNvPr id="28" name="Right Triangle 27">
              <a:extLst>
                <a:ext uri="{FF2B5EF4-FFF2-40B4-BE49-F238E27FC236}">
                  <a16:creationId xmlns:a16="http://schemas.microsoft.com/office/drawing/2014/main" id="{CD3E9D6A-EAF7-416B-A12D-1D55D31A05F8}"/>
                </a:ext>
              </a:extLst>
            </p:cNvPr>
            <p:cNvSpPr/>
            <p:nvPr/>
          </p:nvSpPr>
          <p:spPr>
            <a:xfrm rot="17364457">
              <a:off x="7936574" y="3960310"/>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CA"/>
              </a:defPPr>
              <a:lvl1pPr algn="l" rtl="0" fontAlgn="base">
                <a:lnSpc>
                  <a:spcPct val="90000"/>
                </a:lnSpc>
                <a:spcBef>
                  <a:spcPct val="0"/>
                </a:spcBef>
                <a:spcAft>
                  <a:spcPct val="37000"/>
                </a:spcAft>
                <a:defRPr kern="1200">
                  <a:solidFill>
                    <a:schemeClr val="tx1"/>
                  </a:solidFill>
                  <a:latin typeface="Verdana" pitchFamily="34" charset="0"/>
                  <a:ea typeface="+mn-ea"/>
                  <a:cs typeface="+mn-cs"/>
                </a:defRPr>
              </a:lvl1pPr>
              <a:lvl2pPr marL="609585" algn="l" rtl="0" fontAlgn="base">
                <a:lnSpc>
                  <a:spcPct val="90000"/>
                </a:lnSpc>
                <a:spcBef>
                  <a:spcPct val="0"/>
                </a:spcBef>
                <a:spcAft>
                  <a:spcPct val="37000"/>
                </a:spcAft>
                <a:defRPr kern="1200">
                  <a:solidFill>
                    <a:schemeClr val="tx1"/>
                  </a:solidFill>
                  <a:latin typeface="Verdana" pitchFamily="34" charset="0"/>
                  <a:ea typeface="+mn-ea"/>
                  <a:cs typeface="+mn-cs"/>
                </a:defRPr>
              </a:lvl2pPr>
              <a:lvl3pPr marL="1219170" algn="l" rtl="0" fontAlgn="base">
                <a:lnSpc>
                  <a:spcPct val="90000"/>
                </a:lnSpc>
                <a:spcBef>
                  <a:spcPct val="0"/>
                </a:spcBef>
                <a:spcAft>
                  <a:spcPct val="37000"/>
                </a:spcAft>
                <a:defRPr kern="1200">
                  <a:solidFill>
                    <a:schemeClr val="tx1"/>
                  </a:solidFill>
                  <a:latin typeface="Verdana" pitchFamily="34" charset="0"/>
                  <a:ea typeface="+mn-ea"/>
                  <a:cs typeface="+mn-cs"/>
                </a:defRPr>
              </a:lvl3pPr>
              <a:lvl4pPr marL="1828754" algn="l" rtl="0" fontAlgn="base">
                <a:lnSpc>
                  <a:spcPct val="90000"/>
                </a:lnSpc>
                <a:spcBef>
                  <a:spcPct val="0"/>
                </a:spcBef>
                <a:spcAft>
                  <a:spcPct val="37000"/>
                </a:spcAft>
                <a:defRPr kern="1200">
                  <a:solidFill>
                    <a:schemeClr val="tx1"/>
                  </a:solidFill>
                  <a:latin typeface="Verdana" pitchFamily="34" charset="0"/>
                  <a:ea typeface="+mn-ea"/>
                  <a:cs typeface="+mn-cs"/>
                </a:defRPr>
              </a:lvl4pPr>
              <a:lvl5pPr marL="2438339" algn="l" rtl="0" fontAlgn="base">
                <a:lnSpc>
                  <a:spcPct val="90000"/>
                </a:lnSpc>
                <a:spcBef>
                  <a:spcPct val="0"/>
                </a:spcBef>
                <a:spcAft>
                  <a:spcPct val="37000"/>
                </a:spcAft>
                <a:defRPr kern="1200">
                  <a:solidFill>
                    <a:schemeClr val="tx1"/>
                  </a:solidFill>
                  <a:latin typeface="Verdana" pitchFamily="34" charset="0"/>
                  <a:ea typeface="+mn-ea"/>
                  <a:cs typeface="+mn-cs"/>
                </a:defRPr>
              </a:lvl5pPr>
              <a:lvl6pPr marL="3047924" algn="l" defTabSz="1219170" rtl="0" eaLnBrk="1" latinLnBrk="0" hangingPunct="1">
                <a:defRPr kern="1200">
                  <a:solidFill>
                    <a:schemeClr val="tx1"/>
                  </a:solidFill>
                  <a:latin typeface="Verdana" pitchFamily="34" charset="0"/>
                  <a:ea typeface="+mn-ea"/>
                  <a:cs typeface="+mn-cs"/>
                </a:defRPr>
              </a:lvl6pPr>
              <a:lvl7pPr marL="3657509" algn="l" defTabSz="1219170" rtl="0" eaLnBrk="1" latinLnBrk="0" hangingPunct="1">
                <a:defRPr kern="1200">
                  <a:solidFill>
                    <a:schemeClr val="tx1"/>
                  </a:solidFill>
                  <a:latin typeface="Verdana" pitchFamily="34" charset="0"/>
                  <a:ea typeface="+mn-ea"/>
                  <a:cs typeface="+mn-cs"/>
                </a:defRPr>
              </a:lvl7pPr>
              <a:lvl8pPr marL="4267093" algn="l" defTabSz="1219170" rtl="0" eaLnBrk="1" latinLnBrk="0" hangingPunct="1">
                <a:defRPr kern="1200">
                  <a:solidFill>
                    <a:schemeClr val="tx1"/>
                  </a:solidFill>
                  <a:latin typeface="Verdana" pitchFamily="34" charset="0"/>
                  <a:ea typeface="+mn-ea"/>
                  <a:cs typeface="+mn-cs"/>
                </a:defRPr>
              </a:lvl8pPr>
              <a:lvl9pPr marL="4876678" algn="l" defTabSz="1219170" rtl="0" eaLnBrk="1" latinLnBrk="0" hangingPunct="1">
                <a:defRPr kern="1200">
                  <a:solidFill>
                    <a:schemeClr val="tx1"/>
                  </a:solidFill>
                  <a:latin typeface="Verdana" pitchFamily="34" charset="0"/>
                  <a:ea typeface="+mn-ea"/>
                  <a:cs typeface="+mn-cs"/>
                </a:defRPr>
              </a:lvl9pPr>
            </a:lstStyle>
            <a:p>
              <a:pPr defTabSz="914378">
                <a:defRPr/>
              </a:pPr>
              <a:endParaRPr lang="en-US" dirty="0">
                <a:solidFill>
                  <a:srgbClr val="FFFFFF"/>
                </a:solidFill>
                <a:latin typeface="Segoe UI Semilight"/>
              </a:endParaRPr>
            </a:p>
          </p:txBody>
        </p:sp>
      </p:grpSp>
      <p:grpSp>
        <p:nvGrpSpPr>
          <p:cNvPr id="29" name="Group 28">
            <a:extLst>
              <a:ext uri="{FF2B5EF4-FFF2-40B4-BE49-F238E27FC236}">
                <a16:creationId xmlns:a16="http://schemas.microsoft.com/office/drawing/2014/main" id="{8E5133EC-C304-826C-2A22-C26E8031E20E}"/>
              </a:ext>
            </a:extLst>
          </p:cNvPr>
          <p:cNvGrpSpPr/>
          <p:nvPr/>
        </p:nvGrpSpPr>
        <p:grpSpPr>
          <a:xfrm>
            <a:off x="-407699" y="-533388"/>
            <a:ext cx="1516832" cy="2495538"/>
            <a:chOff x="-343649" y="-831809"/>
            <a:chExt cx="2181603" cy="3644389"/>
          </a:xfrm>
        </p:grpSpPr>
        <p:sp>
          <p:nvSpPr>
            <p:cNvPr id="30" name="Right Triangle 29">
              <a:extLst>
                <a:ext uri="{FF2B5EF4-FFF2-40B4-BE49-F238E27FC236}">
                  <a16:creationId xmlns:a16="http://schemas.microsoft.com/office/drawing/2014/main" id="{1C038E7A-B65C-5464-C046-1A350B55F3D2}"/>
                </a:ext>
              </a:extLst>
            </p:cNvPr>
            <p:cNvSpPr/>
            <p:nvPr/>
          </p:nvSpPr>
          <p:spPr>
            <a:xfrm rot="5400000">
              <a:off x="-886804" y="709168"/>
              <a:ext cx="2984030" cy="1222794"/>
            </a:xfrm>
            <a:prstGeom prst="rtTriangle">
              <a:avLst/>
            </a:prstGeom>
            <a:solidFill>
              <a:srgbClr val="2F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31" name="Right Triangle 30">
              <a:extLst>
                <a:ext uri="{FF2B5EF4-FFF2-40B4-BE49-F238E27FC236}">
                  <a16:creationId xmlns:a16="http://schemas.microsoft.com/office/drawing/2014/main" id="{8E18F6B4-14BD-8080-65E9-46B6E608B744}"/>
                </a:ext>
              </a:extLst>
            </p:cNvPr>
            <p:cNvSpPr/>
            <p:nvPr/>
          </p:nvSpPr>
          <p:spPr>
            <a:xfrm rot="8013011">
              <a:off x="-967761" y="53613"/>
              <a:ext cx="2250016" cy="1001791"/>
            </a:xfrm>
            <a:prstGeom prst="rtTriangle">
              <a:avLst/>
            </a:prstGeom>
            <a:solidFill>
              <a:srgbClr val="FF7D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sp>
          <p:nvSpPr>
            <p:cNvPr id="32" name="Right Triangle 31">
              <a:extLst>
                <a:ext uri="{FF2B5EF4-FFF2-40B4-BE49-F238E27FC236}">
                  <a16:creationId xmlns:a16="http://schemas.microsoft.com/office/drawing/2014/main" id="{36507D80-4854-5BDE-C891-4E38D631E795}"/>
                </a:ext>
              </a:extLst>
            </p:cNvPr>
            <p:cNvSpPr/>
            <p:nvPr/>
          </p:nvSpPr>
          <p:spPr>
            <a:xfrm rot="875325">
              <a:off x="-132420" y="-831809"/>
              <a:ext cx="1970374" cy="1015917"/>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90000"/>
                </a:lnSpc>
                <a:spcBef>
                  <a:spcPct val="0"/>
                </a:spcBef>
                <a:spcAft>
                  <a:spcPct val="37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egoe UI Semilight"/>
                <a:ea typeface="+mn-ea"/>
                <a:cs typeface="+mn-cs"/>
              </a:endParaRPr>
            </a:p>
          </p:txBody>
        </p:sp>
      </p:grpSp>
      <p:sp>
        <p:nvSpPr>
          <p:cNvPr id="33" name="Speech Bubble: Rectangle with Corners Rounded 32">
            <a:extLst>
              <a:ext uri="{FF2B5EF4-FFF2-40B4-BE49-F238E27FC236}">
                <a16:creationId xmlns:a16="http://schemas.microsoft.com/office/drawing/2014/main" id="{707ABF9A-69F0-4750-95D0-3F792D5EC3C4}"/>
              </a:ext>
            </a:extLst>
          </p:cNvPr>
          <p:cNvSpPr/>
          <p:nvPr/>
        </p:nvSpPr>
        <p:spPr bwMode="auto">
          <a:xfrm>
            <a:off x="548640" y="2096464"/>
            <a:ext cx="3273020" cy="1750900"/>
          </a:xfrm>
          <a:prstGeom prst="wedgeRoundRectCallout">
            <a:avLst/>
          </a:prstGeom>
          <a:solidFill>
            <a:schemeClr val="bg1"/>
          </a:solidFill>
          <a:ln w="38100" cap="flat" cmpd="sng" algn="ctr">
            <a:solidFill>
              <a:srgbClr val="FF7D0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85750" marR="0" lvl="0" indent="-285750" defTabSz="914400" rtl="0" eaLnBrk="1" fontAlgn="base" latinLnBrk="0" hangingPunct="1">
              <a:lnSpc>
                <a:spcPct val="100000"/>
              </a:lnSpc>
              <a:spcBef>
                <a:spcPct val="0"/>
              </a:spcBef>
              <a:spcAft>
                <a:spcPts val="600"/>
              </a:spcAft>
              <a:buClrTx/>
              <a:buSzTx/>
              <a:buFont typeface="Wingdings" panose="05000000000000000000" pitchFamily="2" charset="2"/>
              <a:buChar char="ü"/>
              <a:tabLst/>
              <a:defRPr/>
            </a:pPr>
            <a:r>
              <a:rPr kumimoji="0" lang="en-CA" sz="1400" b="1" i="0" u="none" strike="noStrike" kern="1200" cap="none" spc="0" normalizeH="0" baseline="0" noProof="0" dirty="0">
                <a:ln>
                  <a:noFill/>
                </a:ln>
                <a:effectLst/>
                <a:uLnTx/>
                <a:uFillTx/>
                <a:latin typeface="Segoe UI Semilight" panose="020B0402040204020203" pitchFamily="34" charset="0"/>
                <a:ea typeface="+mn-ea"/>
                <a:cs typeface="Segoe UI Semilight" panose="020B0402040204020203" pitchFamily="34" charset="0"/>
              </a:rPr>
              <a:t>Connect with school district</a:t>
            </a:r>
            <a:r>
              <a:rPr kumimoji="0" lang="en-CA" sz="1400" b="1" i="0" u="none" strike="noStrike" kern="1200" cap="none" spc="0" normalizeH="0" noProof="0" dirty="0">
                <a:ln>
                  <a:noFill/>
                </a:ln>
                <a:effectLst/>
                <a:uLnTx/>
                <a:uFillTx/>
                <a:latin typeface="Segoe UI Semilight" panose="020B0402040204020203" pitchFamily="34" charset="0"/>
                <a:ea typeface="+mn-ea"/>
                <a:cs typeface="Segoe UI Semilight" panose="020B0402040204020203" pitchFamily="34" charset="0"/>
              </a:rPr>
              <a:t> representatives for all districts where your students attend public schools</a:t>
            </a:r>
          </a:p>
          <a:p>
            <a:pPr marL="285750" marR="0" lvl="0" indent="-285750" defTabSz="914400" rtl="0" eaLnBrk="1" fontAlgn="base" latinLnBrk="0" hangingPunct="1">
              <a:lnSpc>
                <a:spcPct val="100000"/>
              </a:lnSpc>
              <a:spcBef>
                <a:spcPct val="0"/>
              </a:spcBef>
              <a:spcAft>
                <a:spcPts val="0"/>
              </a:spcAft>
              <a:buClrTx/>
              <a:buSzTx/>
              <a:buFont typeface="Wingdings" panose="05000000000000000000" pitchFamily="2" charset="2"/>
              <a:buChar char="ü"/>
              <a:tabLst/>
              <a:defRPr/>
            </a:pPr>
            <a:r>
              <a:rPr kumimoji="0" lang="en-CA" sz="1400" b="1" i="0" u="none" strike="noStrike" kern="1200" cap="none" spc="0" normalizeH="0" noProof="0" dirty="0">
                <a:ln>
                  <a:noFill/>
                </a:ln>
                <a:effectLst/>
                <a:uLnTx/>
                <a:uFillTx/>
                <a:latin typeface="Segoe UI Semilight" panose="020B0402040204020203" pitchFamily="34" charset="0"/>
                <a:ea typeface="+mn-ea"/>
                <a:cs typeface="Segoe UI Semilight" panose="020B0402040204020203" pitchFamily="34" charset="0"/>
              </a:rPr>
              <a:t>Ensure accuracy of student data and include Joint Verification Form on Nominal Roll report</a:t>
            </a:r>
            <a:endParaRPr kumimoji="0" lang="en-US" sz="1400" b="1" i="0" u="none" strike="noStrike" kern="1200" cap="none" spc="0" normalizeH="0" baseline="0" noProof="0" dirty="0">
              <a:ln>
                <a:noFill/>
              </a:ln>
              <a:effectLst/>
              <a:uLnTx/>
              <a:uFillTx/>
              <a:latin typeface="Segoe UI Semilight" panose="020B0402040204020203" pitchFamily="34" charset="0"/>
              <a:ea typeface="+mn-ea"/>
              <a:cs typeface="Segoe UI Semilight" panose="020B0402040204020203" pitchFamily="34" charset="0"/>
            </a:endParaRPr>
          </a:p>
        </p:txBody>
      </p:sp>
      <p:pic>
        <p:nvPicPr>
          <p:cNvPr id="3" name="Picture 2" descr="A logo of books and a sun&#10;&#10;Description automatically generated with medium confidence">
            <a:extLst>
              <a:ext uri="{FF2B5EF4-FFF2-40B4-BE49-F238E27FC236}">
                <a16:creationId xmlns:a16="http://schemas.microsoft.com/office/drawing/2014/main" id="{60490DAD-870B-F4FF-74B0-D96387EAB8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5282" y="4628116"/>
            <a:ext cx="455642" cy="445011"/>
          </a:xfrm>
          <a:prstGeom prst="rect">
            <a:avLst/>
          </a:prstGeom>
        </p:spPr>
      </p:pic>
      <p:pic>
        <p:nvPicPr>
          <p:cNvPr id="8" name="Picture 7" descr="A logo with mountains and sun&#10;&#10;Description automatically generated">
            <a:extLst>
              <a:ext uri="{FF2B5EF4-FFF2-40B4-BE49-F238E27FC236}">
                <a16:creationId xmlns:a16="http://schemas.microsoft.com/office/drawing/2014/main" id="{DE2E2523-14AE-CD5F-F426-2DD8DF0FB4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6117" y="4635864"/>
            <a:ext cx="490547" cy="445011"/>
          </a:xfrm>
          <a:prstGeom prst="rect">
            <a:avLst/>
          </a:prstGeom>
        </p:spPr>
      </p:pic>
      <p:sp>
        <p:nvSpPr>
          <p:cNvPr id="9" name="Arrow: Curved Right 8">
            <a:extLst>
              <a:ext uri="{FF2B5EF4-FFF2-40B4-BE49-F238E27FC236}">
                <a16:creationId xmlns:a16="http://schemas.microsoft.com/office/drawing/2014/main" id="{D190028C-AAC5-D029-C3E3-BAAD45E1ACE8}"/>
              </a:ext>
            </a:extLst>
          </p:cNvPr>
          <p:cNvSpPr/>
          <p:nvPr/>
        </p:nvSpPr>
        <p:spPr bwMode="auto">
          <a:xfrm flipH="1">
            <a:off x="4654729" y="2437314"/>
            <a:ext cx="381000" cy="838200"/>
          </a:xfrm>
          <a:prstGeom prst="curvedRightArrow">
            <a:avLst/>
          </a:prstGeom>
          <a:noFill/>
          <a:ln w="28575" cap="flat" cmpd="sng" algn="ctr">
            <a:solidFill>
              <a:srgbClr val="E97132"/>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CA" dirty="0">
              <a:latin typeface="Tahoma" panose="020B0604030504040204" pitchFamily="34" charset="0"/>
              <a:ea typeface="Tahoma" panose="020B0604030504040204" pitchFamily="34" charset="0"/>
              <a:cs typeface="Tahoma" panose="020B0604030504040204" pitchFamily="34" charset="0"/>
            </a:endParaRPr>
          </a:p>
        </p:txBody>
      </p:sp>
      <p:sp>
        <p:nvSpPr>
          <p:cNvPr id="10" name="Arrow: Curved Right 9">
            <a:extLst>
              <a:ext uri="{FF2B5EF4-FFF2-40B4-BE49-F238E27FC236}">
                <a16:creationId xmlns:a16="http://schemas.microsoft.com/office/drawing/2014/main" id="{BBFA716D-FA16-A5DE-C5A0-68CD0F93C483}"/>
              </a:ext>
            </a:extLst>
          </p:cNvPr>
          <p:cNvSpPr/>
          <p:nvPr/>
        </p:nvSpPr>
        <p:spPr bwMode="auto">
          <a:xfrm flipV="1">
            <a:off x="4220925" y="2690695"/>
            <a:ext cx="381000" cy="838200"/>
          </a:xfrm>
          <a:prstGeom prst="curvedRightArrow">
            <a:avLst/>
          </a:prstGeom>
          <a:noFill/>
          <a:ln w="28575" cap="flat" cmpd="sng" algn="ctr">
            <a:solidFill>
              <a:srgbClr val="E97132"/>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190500" indent="-190500" algn="ctr">
              <a:tabLst>
                <a:tab pos="5715000" algn="l"/>
              </a:tabLst>
            </a:pPr>
            <a:endParaRPr lang="en-CA"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8744965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9661250|-6926519|-3161487|-10379576|-10856873|INAC / AANC&quot;,&quot;Id&quot;:&quot;578796463533352f046df1a2&quot;,&quot;SmartGridHorizontal&quot;:0,&quot;LinkedExcelSources&quot;:{},&quot;LinkedProjectSources&quot;:{}}"/>
</p:tagLst>
</file>

<file path=ppt/theme/theme1.xml><?xml version="1.0" encoding="utf-8"?>
<a:theme xmlns:a="http://schemas.openxmlformats.org/drawingml/2006/main" name="Standard_white">
  <a:themeElements>
    <a:clrScheme name="Custom 28">
      <a:dk1>
        <a:srgbClr val="000000"/>
      </a:dk1>
      <a:lt1>
        <a:srgbClr val="FFFFFF"/>
      </a:lt1>
      <a:dk2>
        <a:srgbClr val="C0C0C0"/>
      </a:dk2>
      <a:lt2>
        <a:srgbClr val="C0C0C0"/>
      </a:lt2>
      <a:accent1>
        <a:srgbClr val="2F5496"/>
      </a:accent1>
      <a:accent2>
        <a:srgbClr val="FFC627"/>
      </a:accent2>
      <a:accent3>
        <a:srgbClr val="F0F0E2"/>
      </a:accent3>
      <a:accent4>
        <a:srgbClr val="000056"/>
      </a:accent4>
      <a:accent5>
        <a:srgbClr val="AACACA"/>
      </a:accent5>
      <a:accent6>
        <a:srgbClr val="E7B900"/>
      </a:accent6>
      <a:hlink>
        <a:srgbClr val="003399"/>
      </a:hlink>
      <a:folHlink>
        <a:srgbClr val="336699"/>
      </a:folHlink>
    </a:clrScheme>
    <a:fontScheme name="Custom 2">
      <a:majorFont>
        <a:latin typeface="Trebuchet MS"/>
        <a:ea typeface=""/>
        <a:cs typeface=""/>
      </a:majorFont>
      <a:minorFont>
        <a:latin typeface="Segoe UI Semi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FF"/>
        </a:solidFill>
        <a:ln w="88900" cap="flat" cmpd="sng" algn="ctr">
          <a:solidFill>
            <a:srgbClr val="3167A9"/>
          </a:solidFill>
          <a:prstDash val="solid"/>
          <a:round/>
          <a:headEnd type="none" w="med" len="med"/>
          <a:tailEnd type="none" w="med" len="med"/>
        </a:ln>
        <a:effectLst/>
      </a:spPr>
      <a:bodyPr vert="horz" wrap="square" lIns="0" tIns="0" rIns="0" bIns="0" numCol="1" rtlCol="0" anchor="t" anchorCtr="0" compatLnSpc="1">
        <a:prstTxWarp prst="textNoShape">
          <a:avLst/>
        </a:prstTxWarp>
      </a:bodyPr>
      <a:lstStyle>
        <a:defPPr marL="190500" indent="-190500">
          <a:tabLst>
            <a:tab pos="5715000" algn="l"/>
          </a:tabLst>
          <a:defRPr dirty="0">
            <a:latin typeface="Tahoma" panose="020B0604030504040204" pitchFamily="34" charset="0"/>
            <a:ea typeface="Tahoma" panose="020B0604030504040204" pitchFamily="34" charset="0"/>
            <a:cs typeface="Tahoma" panose="020B0604030504040204" pitchFamily="34" charset="0"/>
          </a:defRPr>
        </a:defPPr>
      </a:lstStyle>
    </a:spDef>
    <a:lnDef>
      <a:spPr bwMode="auto">
        <a:xfrm>
          <a:off x="0" y="0"/>
          <a:ext cx="1" cy="1"/>
        </a:xfrm>
        <a:custGeom>
          <a:avLst/>
          <a:gdLst/>
          <a:ahLst/>
          <a:cxnLst/>
          <a:rect l="0" t="0" r="0" b="0"/>
          <a:pathLst/>
        </a:custGeom>
        <a:solidFill>
          <a:srgbClr val="E5E5CC"/>
        </a:solidFill>
        <a:ln w="25400" cap="flat" cmpd="sng" algn="ctr">
          <a:solidFill>
            <a:srgbClr val="000066"/>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190500" marR="0" indent="-190500" algn="l" defTabSz="914400" rtl="0" eaLnBrk="1" fontAlgn="base" latinLnBrk="0" hangingPunct="1">
          <a:lnSpc>
            <a:spcPct val="90000"/>
          </a:lnSpc>
          <a:spcBef>
            <a:spcPct val="0"/>
          </a:spcBef>
          <a:spcAft>
            <a:spcPct val="37000"/>
          </a:spcAft>
          <a:buClrTx/>
          <a:buSzTx/>
          <a:buFontTx/>
          <a:buNone/>
          <a:tabLst>
            <a:tab pos="5715000" algn="l"/>
          </a:tabLst>
          <a:defRPr kumimoji="0" lang="en-CA"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Standard_white 1">
        <a:dk1>
          <a:srgbClr val="000066"/>
        </a:dk1>
        <a:lt1>
          <a:srgbClr val="E5E5CC"/>
        </a:lt1>
        <a:dk2>
          <a:srgbClr val="000066"/>
        </a:dk2>
        <a:lt2>
          <a:srgbClr val="E5E5CC"/>
        </a:lt2>
        <a:accent1>
          <a:srgbClr val="009999"/>
        </a:accent1>
        <a:accent2>
          <a:srgbClr val="FFCC00"/>
        </a:accent2>
        <a:accent3>
          <a:srgbClr val="F0F0E2"/>
        </a:accent3>
        <a:accent4>
          <a:srgbClr val="000056"/>
        </a:accent4>
        <a:accent5>
          <a:srgbClr val="AACACA"/>
        </a:accent5>
        <a:accent6>
          <a:srgbClr val="E7B900"/>
        </a:accent6>
        <a:hlink>
          <a:srgbClr val="003399"/>
        </a:hlink>
        <a:folHlink>
          <a:srgbClr val="33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andard_white">
  <a:themeElements>
    <a:clrScheme name="Custom 27">
      <a:dk1>
        <a:srgbClr val="000000"/>
      </a:dk1>
      <a:lt1>
        <a:srgbClr val="FFFFFF"/>
      </a:lt1>
      <a:dk2>
        <a:srgbClr val="C0C0C0"/>
      </a:dk2>
      <a:lt2>
        <a:srgbClr val="C0C0C0"/>
      </a:lt2>
      <a:accent1>
        <a:srgbClr val="2F5496"/>
      </a:accent1>
      <a:accent2>
        <a:srgbClr val="FFC627"/>
      </a:accent2>
      <a:accent3>
        <a:srgbClr val="F0F0E2"/>
      </a:accent3>
      <a:accent4>
        <a:srgbClr val="000056"/>
      </a:accent4>
      <a:accent5>
        <a:srgbClr val="AACACA"/>
      </a:accent5>
      <a:accent6>
        <a:srgbClr val="E7B900"/>
      </a:accent6>
      <a:hlink>
        <a:srgbClr val="003399"/>
      </a:hlink>
      <a:folHlink>
        <a:srgbClr val="336699"/>
      </a:folHlink>
    </a:clrScheme>
    <a:fontScheme name="Standard_whi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FF"/>
        </a:solidFill>
        <a:ln w="88900" cap="flat" cmpd="sng" algn="ctr">
          <a:solidFill>
            <a:srgbClr val="3167A9"/>
          </a:solidFill>
          <a:prstDash val="solid"/>
          <a:round/>
          <a:headEnd type="none" w="med" len="med"/>
          <a:tailEnd type="none" w="med" len="med"/>
        </a:ln>
        <a:effectLst/>
      </a:spPr>
      <a:bodyPr vert="horz" wrap="square" lIns="0" tIns="0" rIns="0" bIns="0" numCol="1" rtlCol="0" anchor="t" anchorCtr="0" compatLnSpc="1">
        <a:prstTxWarp prst="textNoShape">
          <a:avLst/>
        </a:prstTxWarp>
      </a:bodyPr>
      <a:lstStyle>
        <a:defPPr marL="190500" indent="-190500">
          <a:tabLst>
            <a:tab pos="5715000" algn="l"/>
          </a:tabLst>
          <a:defRPr dirty="0">
            <a:latin typeface="Tahoma" panose="020B0604030504040204" pitchFamily="34" charset="0"/>
            <a:ea typeface="Tahoma" panose="020B0604030504040204" pitchFamily="34" charset="0"/>
            <a:cs typeface="Tahoma" panose="020B0604030504040204" pitchFamily="34" charset="0"/>
          </a:defRPr>
        </a:defPPr>
      </a:lstStyle>
    </a:spDef>
    <a:lnDef>
      <a:spPr bwMode="auto">
        <a:xfrm>
          <a:off x="0" y="0"/>
          <a:ext cx="1" cy="1"/>
        </a:xfrm>
        <a:custGeom>
          <a:avLst/>
          <a:gdLst/>
          <a:ahLst/>
          <a:cxnLst/>
          <a:rect l="0" t="0" r="0" b="0"/>
          <a:pathLst/>
        </a:custGeom>
        <a:solidFill>
          <a:srgbClr val="E5E5CC"/>
        </a:solidFill>
        <a:ln w="25400" cap="flat" cmpd="sng" algn="ctr">
          <a:solidFill>
            <a:srgbClr val="000066"/>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190500" marR="0" indent="-190500" algn="l" defTabSz="914400" rtl="0" eaLnBrk="1" fontAlgn="base" latinLnBrk="0" hangingPunct="1">
          <a:lnSpc>
            <a:spcPct val="90000"/>
          </a:lnSpc>
          <a:spcBef>
            <a:spcPct val="0"/>
          </a:spcBef>
          <a:spcAft>
            <a:spcPct val="37000"/>
          </a:spcAft>
          <a:buClrTx/>
          <a:buSzTx/>
          <a:buFontTx/>
          <a:buNone/>
          <a:tabLst>
            <a:tab pos="5715000" algn="l"/>
          </a:tabLst>
          <a:defRPr kumimoji="0" lang="en-CA"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Standard_white 1">
        <a:dk1>
          <a:srgbClr val="000066"/>
        </a:dk1>
        <a:lt1>
          <a:srgbClr val="E5E5CC"/>
        </a:lt1>
        <a:dk2>
          <a:srgbClr val="000066"/>
        </a:dk2>
        <a:lt2>
          <a:srgbClr val="E5E5CC"/>
        </a:lt2>
        <a:accent1>
          <a:srgbClr val="009999"/>
        </a:accent1>
        <a:accent2>
          <a:srgbClr val="FFCC00"/>
        </a:accent2>
        <a:accent3>
          <a:srgbClr val="F0F0E2"/>
        </a:accent3>
        <a:accent4>
          <a:srgbClr val="000056"/>
        </a:accent4>
        <a:accent5>
          <a:srgbClr val="AACACA"/>
        </a:accent5>
        <a:accent6>
          <a:srgbClr val="E7B900"/>
        </a:accent6>
        <a:hlink>
          <a:srgbClr val="003399"/>
        </a:hlink>
        <a:folHlink>
          <a:srgbClr val="3366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B7714A32EDDA4DB6507DAFE3DB5A71" ma:contentTypeVersion="11" ma:contentTypeDescription="Create a new document." ma:contentTypeScope="" ma:versionID="f94c80b646b9b8495b76a2549ad21681">
  <xsd:schema xmlns:xsd="http://www.w3.org/2001/XMLSchema" xmlns:xs="http://www.w3.org/2001/XMLSchema" xmlns:p="http://schemas.microsoft.com/office/2006/metadata/properties" xmlns:ns2="40312aee-472b-4c53-9c5a-feb444ad86b1" xmlns:ns3="614e72f0-fc25-4c9e-a977-c6ce73bcb7e5" targetNamespace="http://schemas.microsoft.com/office/2006/metadata/properties" ma:root="true" ma:fieldsID="2c50d1d76589134c285388f0b8825441" ns2:_="" ns3:_="">
    <xsd:import namespace="40312aee-472b-4c53-9c5a-feb444ad86b1"/>
    <xsd:import namespace="614e72f0-fc25-4c9e-a977-c6ce73bcb7e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312aee-472b-4c53-9c5a-feb444ad86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d25b5bc2-b322-4d13-8684-8a4107f633c6"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14e72f0-fc25-4c9e-a977-c6ce73bcb7e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3fb9005a-59d7-421d-be20-05351550c9e4}" ma:internalName="TaxCatchAll" ma:showField="CatchAllData" ma:web="614e72f0-fc25-4c9e-a977-c6ce73bcb7e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614e72f0-fc25-4c9e-a977-c6ce73bcb7e5" xsi:nil="true"/>
    <lcf76f155ced4ddcb4097134ff3c332f xmlns="40312aee-472b-4c53-9c5a-feb444ad86b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FF1EC21-D88F-48F9-A86E-9B9C55F5DA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312aee-472b-4c53-9c5a-feb444ad86b1"/>
    <ds:schemaRef ds:uri="614e72f0-fc25-4c9e-a977-c6ce73bcb7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DF1C2EE-39D9-4B7C-8809-7B62A96FD04B}">
  <ds:schemaRefs>
    <ds:schemaRef ds:uri="http://schemas.microsoft.com/office/2006/documentManagement/types"/>
    <ds:schemaRef ds:uri="http://schemas.microsoft.com/office/infopath/2007/PartnerControls"/>
    <ds:schemaRef ds:uri="614e72f0-fc25-4c9e-a977-c6ce73bcb7e5"/>
    <ds:schemaRef ds:uri="http://purl.org/dc/elements/1.1/"/>
    <ds:schemaRef ds:uri="http://schemas.microsoft.com/office/2006/metadata/properties"/>
    <ds:schemaRef ds:uri="http://purl.org/dc/terms/"/>
    <ds:schemaRef ds:uri="http://schemas.openxmlformats.org/package/2006/metadata/core-properties"/>
    <ds:schemaRef ds:uri="40312aee-472b-4c53-9c5a-feb444ad86b1"/>
    <ds:schemaRef ds:uri="http://www.w3.org/XML/1998/namespace"/>
    <ds:schemaRef ds:uri="http://purl.org/dc/dcmitype/"/>
  </ds:schemaRefs>
</ds:datastoreItem>
</file>

<file path=customXml/itemProps3.xml><?xml version="1.0" encoding="utf-8"?>
<ds:datastoreItem xmlns:ds="http://schemas.openxmlformats.org/officeDocument/2006/customXml" ds:itemID="{F02F861C-0CF3-4511-957D-BD5A58F86FB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20261</TotalTime>
  <Words>7069</Words>
  <Application>Microsoft Office PowerPoint</Application>
  <PresentationFormat>On-screen Show (16:9)</PresentationFormat>
  <Paragraphs>660</Paragraphs>
  <Slides>40</Slides>
  <Notes>40</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40</vt:i4>
      </vt:variant>
    </vt:vector>
  </HeadingPairs>
  <TitlesOfParts>
    <vt:vector size="56" baseType="lpstr">
      <vt:lpstr>Aptos</vt:lpstr>
      <vt:lpstr>Arial</vt:lpstr>
      <vt:lpstr>Calibri</vt:lpstr>
      <vt:lpstr>Calibri Light</vt:lpstr>
      <vt:lpstr>Courier New</vt:lpstr>
      <vt:lpstr>Segoe UI</vt:lpstr>
      <vt:lpstr>Segoe UI Semibold</vt:lpstr>
      <vt:lpstr>Segoe UI Semilight</vt:lpstr>
      <vt:lpstr>Tahoma</vt:lpstr>
      <vt:lpstr>Times New Roman</vt:lpstr>
      <vt:lpstr>Trebuchet MS</vt:lpstr>
      <vt:lpstr>Trebuchet MS </vt:lpstr>
      <vt:lpstr>Verdana</vt:lpstr>
      <vt:lpstr>Wingdings</vt:lpstr>
      <vt:lpstr>Standard_white</vt:lpstr>
      <vt:lpstr>1_Standard_white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SAMPLE JOINT VERIFICATION 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ISC BC AGREEMENT SERVICES  KEY CONTACTS</vt:lpstr>
      <vt:lpstr>BC MINISTRY OF EDUCATION AND CHILD CARE  KEY CONTACTS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2025-26 Learning Series Joint Verification Process Presentation</dc:title>
  <cp:lastModifiedBy>Kinequon, Debra (she-elle)</cp:lastModifiedBy>
  <cp:lastPrinted>2021-06-23T16:05:17Z</cp:lastPrinted>
  <dcterms:created xsi:type="dcterms:W3CDTF">2007-03-13T16:30:24Z</dcterms:created>
  <dcterms:modified xsi:type="dcterms:W3CDTF">2025-08-19T22:35:51Z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0x010100EEB7714A32EDDA4DB6507DAFE3DB5A71</vt:lpwstr>
  </property>
</Properties>
</file>