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25"/>
  </p:notesMasterIdLst>
  <p:sldIdLst>
    <p:sldId id="318" r:id="rId2"/>
    <p:sldId id="319" r:id="rId3"/>
    <p:sldId id="320" r:id="rId4"/>
    <p:sldId id="321" r:id="rId5"/>
    <p:sldId id="322" r:id="rId6"/>
    <p:sldId id="323" r:id="rId7"/>
    <p:sldId id="324" r:id="rId8"/>
    <p:sldId id="325" r:id="rId9"/>
    <p:sldId id="326" r:id="rId10"/>
    <p:sldId id="327" r:id="rId11"/>
    <p:sldId id="328" r:id="rId12"/>
    <p:sldId id="329" r:id="rId13"/>
    <p:sldId id="330" r:id="rId14"/>
    <p:sldId id="331" r:id="rId15"/>
    <p:sldId id="332" r:id="rId16"/>
    <p:sldId id="333" r:id="rId17"/>
    <p:sldId id="334" r:id="rId18"/>
    <p:sldId id="335" r:id="rId19"/>
    <p:sldId id="336" r:id="rId20"/>
    <p:sldId id="337" r:id="rId21"/>
    <p:sldId id="338" r:id="rId22"/>
    <p:sldId id="340" r:id="rId23"/>
    <p:sldId id="339" r:id="rId24"/>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996" autoAdjust="0"/>
    <p:restoredTop sz="94643" autoAdjust="0"/>
  </p:normalViewPr>
  <p:slideViewPr>
    <p:cSldViewPr snapToGrid="0">
      <p:cViewPr varScale="1">
        <p:scale>
          <a:sx n="92" d="100"/>
          <a:sy n="92" d="100"/>
        </p:scale>
        <p:origin x="234" y="90"/>
      </p:cViewPr>
      <p:guideLst/>
    </p:cSldViewPr>
  </p:slideViewPr>
  <p:notesTextViewPr>
    <p:cViewPr>
      <p:scale>
        <a:sx n="1" d="1"/>
        <a:sy n="1" d="1"/>
      </p:scale>
      <p:origin x="0" y="0"/>
    </p:cViewPr>
  </p:notesTextViewPr>
  <p:sorterViewPr>
    <p:cViewPr>
      <p:scale>
        <a:sx n="80" d="100"/>
        <a:sy n="80" d="100"/>
      </p:scale>
      <p:origin x="0" y="-6396"/>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CA"/>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29FE842-2C95-4D1A-A521-B51C5B11D60E}" type="datetimeFigureOut">
              <a:rPr lang="en-CA" smtClean="0"/>
              <a:t>2015-01-07</a:t>
            </a:fld>
            <a:endParaRPr lang="en-CA"/>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CA"/>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CA"/>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099B168-C719-45F6-A97B-B1AFB4E33810}" type="slidenum">
              <a:rPr lang="en-CA" smtClean="0"/>
              <a:t>‹#›</a:t>
            </a:fld>
            <a:endParaRPr lang="en-CA"/>
          </a:p>
        </p:txBody>
      </p:sp>
    </p:spTree>
    <p:extLst>
      <p:ext uri="{BB962C8B-B14F-4D97-AF65-F5344CB8AC3E}">
        <p14:creationId xmlns:p14="http://schemas.microsoft.com/office/powerpoint/2010/main" val="214493441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CA" dirty="0" smtClean="0"/>
              <a:t>Introductor</a:t>
            </a:r>
            <a:r>
              <a:rPr lang="en-CA" baseline="0" dirty="0" smtClean="0"/>
              <a:t>y Exercise</a:t>
            </a:r>
          </a:p>
          <a:p>
            <a:pPr marL="0" marR="0" indent="0" algn="l" defTabSz="914400" rtl="0" eaLnBrk="1" fontAlgn="auto" latinLnBrk="0" hangingPunct="1">
              <a:lnSpc>
                <a:spcPct val="100000"/>
              </a:lnSpc>
              <a:spcBef>
                <a:spcPts val="0"/>
              </a:spcBef>
              <a:spcAft>
                <a:spcPts val="0"/>
              </a:spcAft>
              <a:buClrTx/>
              <a:buSzTx/>
              <a:buFontTx/>
              <a:buNone/>
              <a:tabLst/>
              <a:defRPr/>
            </a:pPr>
            <a:endParaRPr lang="en-CA"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CA" dirty="0" smtClean="0"/>
              <a:t>Future Visioning</a:t>
            </a:r>
          </a:p>
          <a:p>
            <a:pPr marL="0" marR="0" indent="0" algn="l" defTabSz="914400" rtl="0" eaLnBrk="1" fontAlgn="auto" latinLnBrk="0" hangingPunct="1">
              <a:lnSpc>
                <a:spcPct val="100000"/>
              </a:lnSpc>
              <a:spcBef>
                <a:spcPts val="0"/>
              </a:spcBef>
              <a:spcAft>
                <a:spcPts val="0"/>
              </a:spcAft>
              <a:buClrTx/>
              <a:buSzTx/>
              <a:buFontTx/>
              <a:buNone/>
              <a:tabLst/>
              <a:defRPr/>
            </a:pPr>
            <a:endParaRPr lang="en-CA" dirty="0" smtClean="0"/>
          </a:p>
          <a:p>
            <a:pPr marL="0" marR="0" lvl="1"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Where do you want to be in 5 years (for your students, your district) (sticky and post around room grouping in similar topics)</a:t>
            </a:r>
            <a:endParaRPr lang="en-CA" sz="1200" kern="120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CA"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CA" baseline="0" dirty="0" smtClean="0"/>
              <a:t>Shifting ground – solid to liquid, perfect storm, </a:t>
            </a:r>
            <a:endParaRPr lang="en-CA" dirty="0" smtClean="0"/>
          </a:p>
          <a:p>
            <a:endParaRPr lang="en-CA" dirty="0"/>
          </a:p>
        </p:txBody>
      </p:sp>
      <p:sp>
        <p:nvSpPr>
          <p:cNvPr id="4" name="Slide Number Placeholder 3"/>
          <p:cNvSpPr>
            <a:spLocks noGrp="1"/>
          </p:cNvSpPr>
          <p:nvPr>
            <p:ph type="sldNum" sz="quarter" idx="10"/>
          </p:nvPr>
        </p:nvSpPr>
        <p:spPr/>
        <p:txBody>
          <a:bodyPr/>
          <a:lstStyle/>
          <a:p>
            <a:fld id="{81479A38-2AB0-4658-8FED-E7E5C686827A}" type="slidenum">
              <a:rPr lang="en-CA" smtClean="0"/>
              <a:t>1</a:t>
            </a:fld>
            <a:endParaRPr lang="en-CA"/>
          </a:p>
        </p:txBody>
      </p:sp>
    </p:spTree>
    <p:extLst>
      <p:ext uri="{BB962C8B-B14F-4D97-AF65-F5344CB8AC3E}">
        <p14:creationId xmlns:p14="http://schemas.microsoft.com/office/powerpoint/2010/main" val="18313463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r>
              <a:rPr lang="en-US" b="1" i="1" dirty="0" smtClean="0"/>
              <a:t>Organizational Vision for Career and Skills Training</a:t>
            </a:r>
            <a:endParaRPr lang="en-CA" b="1" i="1"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Crafting a mission statement may require several sessions of thinking but the key point is not to dismiss seemingly flawed versions - instead - keep them and blend the good bits from several versions. </a:t>
            </a:r>
          </a:p>
          <a:p>
            <a:r>
              <a:rPr lang="en-US" dirty="0" smtClean="0"/>
              <a:t>This is a short statement, carefully constructed which tells outside stakeholders what you really, really, really want to be.</a:t>
            </a:r>
            <a:endParaRPr lang="en-CA" dirty="0" smtClean="0"/>
          </a:p>
          <a:p>
            <a:pPr lvl="1"/>
            <a:r>
              <a:rPr lang="en-US" dirty="0" smtClean="0"/>
              <a:t>You may want to have a look at a sample of vision statements from a range of other agencies;</a:t>
            </a:r>
            <a:endParaRPr lang="en-CA" sz="3200" dirty="0" smtClean="0"/>
          </a:p>
          <a:p>
            <a:pPr lvl="1"/>
            <a:r>
              <a:rPr lang="en-US" dirty="0" smtClean="0"/>
              <a:t>How long or short are they and how precise are they?</a:t>
            </a:r>
            <a:endParaRPr lang="en-CA" sz="3200" dirty="0" smtClean="0"/>
          </a:p>
          <a:p>
            <a:pPr lvl="1"/>
            <a:r>
              <a:rPr lang="en-US" dirty="0" smtClean="0"/>
              <a:t>Just how do they capture and convey the essence of what that agency is about?</a:t>
            </a:r>
            <a:endParaRPr lang="en-CA" sz="3200" dirty="0" smtClean="0"/>
          </a:p>
          <a:p>
            <a:pPr lvl="1"/>
            <a:r>
              <a:rPr lang="en-US" dirty="0" smtClean="0"/>
              <a:t>Can you construct a range of possible vision statements and then merge them into one really, really good one that succinctly tells others what you really, really want to be?</a:t>
            </a:r>
          </a:p>
          <a:p>
            <a:pPr lvl="0"/>
            <a:endParaRPr lang="en-US" sz="3200" dirty="0" smtClean="0"/>
          </a:p>
          <a:p>
            <a:pPr marL="0" indent="0">
              <a:buNone/>
            </a:pPr>
            <a:r>
              <a:rPr lang="en-US" b="1" i="1" dirty="0" smtClean="0"/>
              <a:t>Mission Statement</a:t>
            </a:r>
            <a:endParaRPr lang="en-CA" b="1" i="1" dirty="0" smtClean="0"/>
          </a:p>
          <a:p>
            <a:pPr marL="0" marR="0" lvl="1" indent="0" algn="l" defTabSz="914400" rtl="0" eaLnBrk="1" fontAlgn="auto" latinLnBrk="0" hangingPunct="1">
              <a:lnSpc>
                <a:spcPct val="100000"/>
              </a:lnSpc>
              <a:spcBef>
                <a:spcPts val="0"/>
              </a:spcBef>
              <a:spcAft>
                <a:spcPts val="0"/>
              </a:spcAft>
              <a:buClrTx/>
              <a:buSzTx/>
              <a:buFontTx/>
              <a:buNone/>
              <a:tabLst/>
              <a:defRPr/>
            </a:pPr>
            <a:r>
              <a:rPr lang="en-US" dirty="0" smtClean="0"/>
              <a:t>It's a good idea to have a look at other mission statements  and to gradually forge one which </a:t>
            </a:r>
            <a:r>
              <a:rPr lang="en-US" dirty="0" err="1" smtClean="0"/>
              <a:t>synthesises</a:t>
            </a:r>
            <a:r>
              <a:rPr lang="en-US" dirty="0" smtClean="0"/>
              <a:t> the thinking of  many inputs - just remember that your mission statement  must be truthful to your </a:t>
            </a:r>
            <a:r>
              <a:rPr lang="en-US" dirty="0" err="1" smtClean="0"/>
              <a:t>organisation</a:t>
            </a:r>
            <a:r>
              <a:rPr lang="en-US" dirty="0" smtClean="0"/>
              <a:t> so don't become seduced by the fancy words of some other agency.</a:t>
            </a:r>
            <a:endParaRPr lang="en-CA" sz="3200" dirty="0" smtClean="0"/>
          </a:p>
          <a:p>
            <a:endParaRPr lang="en-US" dirty="0" smtClean="0"/>
          </a:p>
          <a:p>
            <a:r>
              <a:rPr lang="en-US" dirty="0" smtClean="0"/>
              <a:t>Mission statements are what the term implies - a statement about the reason for your organization. </a:t>
            </a:r>
          </a:p>
          <a:p>
            <a:r>
              <a:rPr lang="en-US" dirty="0" smtClean="0"/>
              <a:t>Your challenge is to:</a:t>
            </a:r>
            <a:endParaRPr lang="en-CA" dirty="0" smtClean="0"/>
          </a:p>
          <a:p>
            <a:pPr lvl="1"/>
            <a:r>
              <a:rPr lang="en-US" dirty="0" smtClean="0"/>
              <a:t>Create an unambiguous </a:t>
            </a:r>
            <a:r>
              <a:rPr lang="en-US" i="1" dirty="0" smtClean="0"/>
              <a:t>mission statement </a:t>
            </a:r>
            <a:r>
              <a:rPr lang="en-US" dirty="0" smtClean="0"/>
              <a:t>that captures the fundamental purpose/s of your career and skills training program;</a:t>
            </a:r>
            <a:endParaRPr lang="en-CA" sz="3200" dirty="0" smtClean="0"/>
          </a:p>
          <a:p>
            <a:pPr lvl="1"/>
            <a:r>
              <a:rPr lang="en-US" dirty="0" smtClean="0"/>
              <a:t>This isn't about what you want be, but rather, it's about the reason/s for your existence;</a:t>
            </a:r>
          </a:p>
          <a:p>
            <a:pPr lvl="1"/>
            <a:endParaRPr lang="en-US" sz="3200" dirty="0" smtClean="0"/>
          </a:p>
          <a:p>
            <a:pPr marL="0" indent="0">
              <a:buNone/>
            </a:pPr>
            <a:r>
              <a:rPr lang="en-US" sz="3200" b="1" i="1" dirty="0" smtClean="0"/>
              <a:t>Values</a:t>
            </a:r>
            <a:endParaRPr lang="en-CA" sz="3200" b="1" i="1"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en-US" sz="3200" dirty="0" smtClean="0"/>
              <a:t>A useful approach to arriving at some form of consensus about organizational values is to have individuals write down theirs, and then have them share their work with one or two others so that between them, they eventually achieve the most potent and precise wording that they can generate;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3200"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en-US" sz="3200" dirty="0" smtClean="0"/>
              <a:t>An alternative way of working is to have a brainstorming session as a predicate to working as a plenary group towards achieving consensus about wording;</a:t>
            </a:r>
            <a:endParaRPr lang="en-CA" sz="4000" dirty="0" smtClean="0"/>
          </a:p>
          <a:p>
            <a:pPr marL="0" marR="0" lvl="0" indent="0" algn="l" defTabSz="914400" rtl="0" eaLnBrk="1" fontAlgn="auto" latinLnBrk="0" hangingPunct="1">
              <a:lnSpc>
                <a:spcPct val="100000"/>
              </a:lnSpc>
              <a:spcBef>
                <a:spcPts val="0"/>
              </a:spcBef>
              <a:spcAft>
                <a:spcPts val="0"/>
              </a:spcAft>
              <a:buClrTx/>
              <a:buSzTx/>
              <a:buFontTx/>
              <a:buNone/>
              <a:tabLst/>
              <a:defRPr/>
            </a:pPr>
            <a:endParaRPr lang="en-CA" sz="4000"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en-US" sz="3200" dirty="0" smtClean="0"/>
              <a:t>It's also useful to not only check out what other similar agencies have developed, but also to allow for a review session which means your </a:t>
            </a:r>
            <a:r>
              <a:rPr lang="en-US" sz="3200" dirty="0" err="1" smtClean="0"/>
              <a:t>organisation</a:t>
            </a:r>
            <a:r>
              <a:rPr lang="en-US" sz="3200" dirty="0" smtClean="0"/>
              <a:t> undertakes to revisit initially completed work with a view to critically reviewing that work.</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CA" sz="4000" dirty="0" smtClean="0"/>
          </a:p>
          <a:p>
            <a:r>
              <a:rPr lang="en-US" sz="3200" dirty="0" smtClean="0"/>
              <a:t>Fundamentally, writing down values is about using written words to express those beliefs which you expect members of your organization and the organization as a whole to uphold. </a:t>
            </a:r>
          </a:p>
          <a:p>
            <a:r>
              <a:rPr lang="en-US" sz="3200" dirty="0" smtClean="0"/>
              <a:t>In a way, these are the covenants, the belief principles by which you abide.</a:t>
            </a:r>
          </a:p>
          <a:p>
            <a:r>
              <a:rPr lang="en-US" sz="3200" dirty="0" smtClean="0"/>
              <a:t>They could also reflect values of partner stakeholders</a:t>
            </a:r>
            <a:endParaRPr lang="en-CA" sz="3200" dirty="0" smtClean="0"/>
          </a:p>
          <a:p>
            <a:pPr lvl="0"/>
            <a:endParaRPr lang="en-CA" sz="3200" dirty="0" smtClean="0"/>
          </a:p>
          <a:p>
            <a:pPr lvl="0"/>
            <a:endParaRPr lang="en-CA" sz="3200" dirty="0" smtClean="0"/>
          </a:p>
          <a:p>
            <a:endParaRPr lang="en-CA" dirty="0"/>
          </a:p>
        </p:txBody>
      </p:sp>
      <p:sp>
        <p:nvSpPr>
          <p:cNvPr id="4" name="Slide Number Placeholder 3"/>
          <p:cNvSpPr>
            <a:spLocks noGrp="1"/>
          </p:cNvSpPr>
          <p:nvPr>
            <p:ph type="sldNum" sz="quarter" idx="10"/>
          </p:nvPr>
        </p:nvSpPr>
        <p:spPr/>
        <p:txBody>
          <a:bodyPr/>
          <a:lstStyle/>
          <a:p>
            <a:fld id="{81479A38-2AB0-4658-8FED-E7E5C686827A}" type="slidenum">
              <a:rPr lang="en-CA" smtClean="0"/>
              <a:t>11</a:t>
            </a:fld>
            <a:endParaRPr lang="en-CA"/>
          </a:p>
        </p:txBody>
      </p:sp>
    </p:spTree>
    <p:extLst>
      <p:ext uri="{BB962C8B-B14F-4D97-AF65-F5344CB8AC3E}">
        <p14:creationId xmlns:p14="http://schemas.microsoft.com/office/powerpoint/2010/main" val="412325193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r>
              <a:rPr lang="en-US" b="1" i="1" dirty="0" smtClean="0"/>
              <a:t>Strengths/Weaknesses</a:t>
            </a:r>
            <a:endParaRPr lang="en-CA" b="1" i="1" dirty="0" smtClean="0"/>
          </a:p>
          <a:p>
            <a:r>
              <a:rPr lang="en-US" dirty="0" smtClean="0"/>
              <a:t>Strengths or weaknesses can be come from within (internal) </a:t>
            </a:r>
          </a:p>
          <a:p>
            <a:pPr marL="0" indent="0">
              <a:buNone/>
            </a:pPr>
            <a:r>
              <a:rPr lang="en-US" b="1" i="1" dirty="0" smtClean="0"/>
              <a:t>Opportunities/Threats</a:t>
            </a:r>
          </a:p>
          <a:p>
            <a:r>
              <a:rPr lang="en-US" dirty="0" smtClean="0"/>
              <a:t>There's a temptation to become grandiose here which is why the idea of splitting your data into Internal and External clusters makes sense.</a:t>
            </a:r>
          </a:p>
          <a:p>
            <a:r>
              <a:rPr lang="en-US" dirty="0" smtClean="0"/>
              <a:t>The key advantage to identifying potential threats is that this provides a realistic mechanism for gauging adversity. </a:t>
            </a:r>
          </a:p>
          <a:p>
            <a:r>
              <a:rPr lang="en-US" dirty="0" smtClean="0"/>
              <a:t>Identifying potential threats means that they can be pro-actively addressed during operational planning</a:t>
            </a:r>
            <a:br>
              <a:rPr lang="en-US" dirty="0" smtClean="0"/>
            </a:br>
            <a:endParaRPr lang="en-CA" dirty="0" smtClean="0"/>
          </a:p>
          <a:p>
            <a:endParaRPr lang="en-US" dirty="0" smtClean="0"/>
          </a:p>
          <a:p>
            <a:r>
              <a:rPr lang="en-US" dirty="0" smtClean="0"/>
              <a:t>Activity</a:t>
            </a:r>
          </a:p>
          <a:p>
            <a:r>
              <a:rPr lang="en-US" dirty="0" smtClean="0"/>
              <a:t>Let the participants know how you plan</a:t>
            </a:r>
            <a:r>
              <a:rPr lang="en-US" baseline="0" dirty="0" smtClean="0"/>
              <a:t> to approach the SWOT</a:t>
            </a:r>
          </a:p>
          <a:p>
            <a:endParaRPr lang="en-US" baseline="0" dirty="0" smtClean="0"/>
          </a:p>
          <a:p>
            <a:endParaRPr lang="en-US" baseline="0" dirty="0" smtClean="0"/>
          </a:p>
          <a:p>
            <a:r>
              <a:rPr lang="en-US" dirty="0" smtClean="0"/>
              <a:t>One way of proceeding is to divide a large sheet of paper into four segments and then provide everyone in your team with a bunch of post-it notes. A range of sizes and </a:t>
            </a:r>
            <a:r>
              <a:rPr lang="en-US" dirty="0" err="1" smtClean="0"/>
              <a:t>colours</a:t>
            </a:r>
            <a:r>
              <a:rPr lang="en-US" dirty="0" smtClean="0"/>
              <a:t> might be useful.</a:t>
            </a:r>
          </a:p>
          <a:p>
            <a:endParaRPr lang="en-CA" dirty="0" smtClean="0"/>
          </a:p>
          <a:p>
            <a:r>
              <a:rPr lang="en-US" dirty="0" smtClean="0"/>
              <a:t>Ask them to write out what they think the strengths of the organization are, and then ask them to nominate organizational weaknesses. (Almost invariably, people are better at finding the  negatives so be warned that you may find a surfeit of grizzles but one way to overcome this imbalance is to stipulate that there  must be an equivalent number of positives (</a:t>
            </a:r>
            <a:r>
              <a:rPr lang="en-US" i="1" dirty="0" smtClean="0"/>
              <a:t>strengths</a:t>
            </a:r>
            <a:r>
              <a:rPr lang="en-US" dirty="0" smtClean="0"/>
              <a:t>) or greater  to the sum of negatives (</a:t>
            </a:r>
            <a:r>
              <a:rPr lang="en-US" i="1" dirty="0" smtClean="0"/>
              <a:t>weaknesses</a:t>
            </a:r>
            <a:r>
              <a:rPr lang="en-US" dirty="0" smtClean="0"/>
              <a:t>) that are nominated.)</a:t>
            </a:r>
          </a:p>
          <a:p>
            <a:endParaRPr lang="en-CA" dirty="0" smtClean="0"/>
          </a:p>
          <a:p>
            <a:r>
              <a:rPr lang="en-US" dirty="0" smtClean="0"/>
              <a:t>Then repeat the process for identifying opportunities and threats. When all of this has been completed, ask two or three people to work collaboratively at assembling the post-its into similar or overlapping themes.  (These might be thought of as </a:t>
            </a:r>
            <a:r>
              <a:rPr lang="en-US" i="1" dirty="0" smtClean="0"/>
              <a:t>repeatable regularities </a:t>
            </a:r>
            <a:r>
              <a:rPr lang="en-US" dirty="0" smtClean="0"/>
              <a:t>but remember that one-off or small unique clusters of comments can be hugely important too. (Just think of the little boy in Hans Christian Andersen's fairytale, </a:t>
            </a:r>
            <a:r>
              <a:rPr lang="en-US" i="1" dirty="0" smtClean="0"/>
              <a:t>The Emperor's New Clothes.)</a:t>
            </a:r>
          </a:p>
          <a:p>
            <a:endParaRPr lang="en-CA" dirty="0" smtClean="0"/>
          </a:p>
          <a:p>
            <a:r>
              <a:rPr lang="en-US" dirty="0" smtClean="0"/>
              <a:t>A next step might involve a few other team members typing up the clusters of post-its that have been assembled and then, perhaps as a plenary group, the SWOT analysis can be written up. In a way, what you are doing here is completing a simple form of </a:t>
            </a:r>
            <a:r>
              <a:rPr lang="en-US" i="1" dirty="0" smtClean="0"/>
              <a:t>risk analysis </a:t>
            </a:r>
            <a:r>
              <a:rPr lang="en-US" dirty="0" smtClean="0"/>
              <a:t>although in doing so, ways of addressing and negating </a:t>
            </a:r>
            <a:r>
              <a:rPr lang="en-US" i="1" dirty="0" smtClean="0"/>
              <a:t>threats</a:t>
            </a:r>
            <a:r>
              <a:rPr lang="en-US" dirty="0" smtClean="0"/>
              <a:t>, and of optimizing </a:t>
            </a:r>
            <a:r>
              <a:rPr lang="en-US" i="1" dirty="0" smtClean="0"/>
              <a:t>opportunities </a:t>
            </a:r>
            <a:r>
              <a:rPr lang="en-US" dirty="0" smtClean="0"/>
              <a:t>are not really detailed. Instead, they, together with strengths and weaknesses are merely compiled as preliminary data that can aid the strategic planning process.</a:t>
            </a:r>
            <a:endParaRPr lang="en-CA" dirty="0" smtClean="0"/>
          </a:p>
          <a:p>
            <a:endParaRPr lang="en-CA" dirty="0"/>
          </a:p>
        </p:txBody>
      </p:sp>
      <p:sp>
        <p:nvSpPr>
          <p:cNvPr id="4" name="Slide Number Placeholder 3"/>
          <p:cNvSpPr>
            <a:spLocks noGrp="1"/>
          </p:cNvSpPr>
          <p:nvPr>
            <p:ph type="sldNum" sz="quarter" idx="10"/>
          </p:nvPr>
        </p:nvSpPr>
        <p:spPr/>
        <p:txBody>
          <a:bodyPr/>
          <a:lstStyle/>
          <a:p>
            <a:fld id="{81479A38-2AB0-4658-8FED-E7E5C686827A}" type="slidenum">
              <a:rPr lang="en-CA" smtClean="0"/>
              <a:t>12</a:t>
            </a:fld>
            <a:endParaRPr lang="en-CA"/>
          </a:p>
        </p:txBody>
      </p:sp>
    </p:spTree>
    <p:extLst>
      <p:ext uri="{BB962C8B-B14F-4D97-AF65-F5344CB8AC3E}">
        <p14:creationId xmlns:p14="http://schemas.microsoft.com/office/powerpoint/2010/main" val="207009497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smtClean="0"/>
              <a:t>Could go back to SD 23’s goal</a:t>
            </a:r>
            <a:r>
              <a:rPr lang="en-CA" baseline="0" dirty="0" smtClean="0"/>
              <a:t> as an example</a:t>
            </a:r>
            <a:endParaRPr lang="en-CA" dirty="0"/>
          </a:p>
        </p:txBody>
      </p:sp>
      <p:sp>
        <p:nvSpPr>
          <p:cNvPr id="4" name="Slide Number Placeholder 3"/>
          <p:cNvSpPr>
            <a:spLocks noGrp="1"/>
          </p:cNvSpPr>
          <p:nvPr>
            <p:ph type="sldNum" sz="quarter" idx="10"/>
          </p:nvPr>
        </p:nvSpPr>
        <p:spPr/>
        <p:txBody>
          <a:bodyPr/>
          <a:lstStyle/>
          <a:p>
            <a:fld id="{81479A38-2AB0-4658-8FED-E7E5C686827A}" type="slidenum">
              <a:rPr lang="en-CA" smtClean="0"/>
              <a:t>13</a:t>
            </a:fld>
            <a:endParaRPr lang="en-CA"/>
          </a:p>
        </p:txBody>
      </p:sp>
    </p:spTree>
    <p:extLst>
      <p:ext uri="{BB962C8B-B14F-4D97-AF65-F5344CB8AC3E}">
        <p14:creationId xmlns:p14="http://schemas.microsoft.com/office/powerpoint/2010/main" val="428464971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smtClean="0"/>
              <a:t>Goals and Strategies should be SMARTER- </a:t>
            </a:r>
          </a:p>
          <a:p>
            <a:r>
              <a:rPr lang="en-CA" dirty="0" smtClean="0"/>
              <a:t>Specific </a:t>
            </a:r>
          </a:p>
          <a:p>
            <a:r>
              <a:rPr lang="en-CA" dirty="0" smtClean="0"/>
              <a:t>Measurable </a:t>
            </a:r>
          </a:p>
          <a:p>
            <a:r>
              <a:rPr lang="en-CA" dirty="0" smtClean="0"/>
              <a:t>Acceptable </a:t>
            </a:r>
          </a:p>
          <a:p>
            <a:r>
              <a:rPr lang="en-CA" dirty="0" smtClean="0"/>
              <a:t>Realistic </a:t>
            </a:r>
          </a:p>
          <a:p>
            <a:r>
              <a:rPr lang="en-CA" dirty="0" smtClean="0"/>
              <a:t>Timeframe </a:t>
            </a:r>
          </a:p>
          <a:p>
            <a:r>
              <a:rPr lang="en-CA" dirty="0" smtClean="0"/>
              <a:t>Extending </a:t>
            </a:r>
          </a:p>
          <a:p>
            <a:r>
              <a:rPr lang="en-CA" dirty="0" smtClean="0"/>
              <a:t>Rewarding </a:t>
            </a:r>
          </a:p>
          <a:p>
            <a:endParaRPr lang="en-CA" dirty="0" smtClean="0"/>
          </a:p>
          <a:p>
            <a:endParaRPr lang="en-CA" dirty="0"/>
          </a:p>
        </p:txBody>
      </p:sp>
      <p:sp>
        <p:nvSpPr>
          <p:cNvPr id="4" name="Slide Number Placeholder 3"/>
          <p:cNvSpPr>
            <a:spLocks noGrp="1"/>
          </p:cNvSpPr>
          <p:nvPr>
            <p:ph type="sldNum" sz="quarter" idx="10"/>
          </p:nvPr>
        </p:nvSpPr>
        <p:spPr/>
        <p:txBody>
          <a:bodyPr/>
          <a:lstStyle/>
          <a:p>
            <a:fld id="{81479A38-2AB0-4658-8FED-E7E5C686827A}" type="slidenum">
              <a:rPr lang="en-CA" smtClean="0"/>
              <a:t>14</a:t>
            </a:fld>
            <a:endParaRPr lang="en-CA"/>
          </a:p>
        </p:txBody>
      </p:sp>
    </p:spTree>
    <p:extLst>
      <p:ext uri="{BB962C8B-B14F-4D97-AF65-F5344CB8AC3E}">
        <p14:creationId xmlns:p14="http://schemas.microsoft.com/office/powerpoint/2010/main" val="194622819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smtClean="0"/>
              <a:t>Use</a:t>
            </a:r>
            <a:r>
              <a:rPr lang="en-CA" baseline="0" dirty="0" smtClean="0"/>
              <a:t> a handout for this so people can record their plans.  Suggest participants create a table in excel that they can complete and collate a master action sheet.</a:t>
            </a:r>
          </a:p>
          <a:p>
            <a:endParaRPr lang="en-CA" baseline="0" dirty="0" smtClean="0"/>
          </a:p>
          <a:p>
            <a:pPr marL="171450" indent="-171450">
              <a:lnSpc>
                <a:spcPct val="80000"/>
              </a:lnSpc>
              <a:buFont typeface="Arial" panose="020B0604020202020204" pitchFamily="34" charset="0"/>
              <a:buChar char="•"/>
            </a:pPr>
            <a:r>
              <a:rPr lang="en-US" sz="1200" dirty="0" smtClean="0">
                <a:solidFill>
                  <a:schemeClr val="accent2"/>
                </a:solidFill>
              </a:rPr>
              <a:t>Assign responsibility</a:t>
            </a:r>
            <a:r>
              <a:rPr lang="en-US" sz="1200" dirty="0" smtClean="0"/>
              <a:t> for the successful completion of the Action Plan. Who is responsible? What are the roles and responsibilities?</a:t>
            </a:r>
          </a:p>
          <a:p>
            <a:pPr marL="171450" indent="-171450">
              <a:lnSpc>
                <a:spcPct val="80000"/>
              </a:lnSpc>
              <a:buFont typeface="Arial" panose="020B0604020202020204" pitchFamily="34" charset="0"/>
              <a:buChar char="•"/>
            </a:pPr>
            <a:r>
              <a:rPr lang="en-US" sz="1200" dirty="0" smtClean="0">
                <a:solidFill>
                  <a:schemeClr val="accent2"/>
                </a:solidFill>
              </a:rPr>
              <a:t>Detail all required steps</a:t>
            </a:r>
            <a:r>
              <a:rPr lang="en-US" sz="1200" dirty="0" smtClean="0"/>
              <a:t> to achieve the Initiative that the Action Plan is supporting. Where will the actions be taken?</a:t>
            </a:r>
          </a:p>
          <a:p>
            <a:pPr marL="171450" indent="-171450">
              <a:lnSpc>
                <a:spcPct val="80000"/>
              </a:lnSpc>
              <a:buFont typeface="Arial" panose="020B0604020202020204" pitchFamily="34" charset="0"/>
              <a:buChar char="•"/>
            </a:pPr>
            <a:r>
              <a:rPr lang="en-US" sz="1200" dirty="0" smtClean="0">
                <a:solidFill>
                  <a:schemeClr val="accent2"/>
                </a:solidFill>
              </a:rPr>
              <a:t>Establish a time frame</a:t>
            </a:r>
            <a:r>
              <a:rPr lang="en-US" sz="1200" dirty="0" smtClean="0"/>
              <a:t> for the completion each steps. When will we need to take these actions?</a:t>
            </a:r>
          </a:p>
          <a:p>
            <a:pPr marL="171450" indent="-171450">
              <a:lnSpc>
                <a:spcPct val="80000"/>
              </a:lnSpc>
              <a:buFont typeface="Arial" panose="020B0604020202020204" pitchFamily="34" charset="0"/>
              <a:buChar char="•"/>
            </a:pPr>
            <a:r>
              <a:rPr lang="en-US" sz="1200" dirty="0" smtClean="0">
                <a:solidFill>
                  <a:schemeClr val="accent2"/>
                </a:solidFill>
              </a:rPr>
              <a:t>Establish the resources</a:t>
            </a:r>
            <a:r>
              <a:rPr lang="en-US" sz="1200" dirty="0" smtClean="0"/>
              <a:t> required to complete the steps. How much will it take to execute these actions?</a:t>
            </a:r>
          </a:p>
          <a:p>
            <a:pPr marL="171450" indent="-171450">
              <a:lnSpc>
                <a:spcPct val="80000"/>
              </a:lnSpc>
              <a:buFont typeface="Arial" panose="020B0604020202020204" pitchFamily="34" charset="0"/>
              <a:buChar char="•"/>
            </a:pPr>
            <a:r>
              <a:rPr lang="en-US" sz="1200" dirty="0" smtClean="0"/>
              <a:t>Define the </a:t>
            </a:r>
            <a:r>
              <a:rPr lang="en-US" sz="1200" dirty="0" smtClean="0">
                <a:solidFill>
                  <a:schemeClr val="accent2"/>
                </a:solidFill>
              </a:rPr>
              <a:t>specific actions</a:t>
            </a:r>
            <a:r>
              <a:rPr lang="en-US" sz="1200" dirty="0" smtClean="0"/>
              <a:t> (steps) that must be taken to implement the initiative. </a:t>
            </a:r>
            <a:r>
              <a:rPr lang="en-US" sz="1200" dirty="0" smtClean="0">
                <a:solidFill>
                  <a:schemeClr val="accent2"/>
                </a:solidFill>
              </a:rPr>
              <a:t>Determine the deliverables (in measurable terms)</a:t>
            </a:r>
            <a:r>
              <a:rPr lang="en-US" sz="1200" dirty="0" smtClean="0"/>
              <a:t> that should result from </a:t>
            </a:r>
            <a:r>
              <a:rPr lang="en-US" sz="1200" dirty="0" smtClean="0">
                <a:solidFill>
                  <a:schemeClr val="accent2"/>
                </a:solidFill>
              </a:rPr>
              <a:t>completion</a:t>
            </a:r>
            <a:r>
              <a:rPr lang="en-US" sz="1200" dirty="0" smtClean="0"/>
              <a:t> of individual steps. </a:t>
            </a:r>
            <a:r>
              <a:rPr lang="en-US" sz="1200" dirty="0" smtClean="0">
                <a:solidFill>
                  <a:schemeClr val="accent2"/>
                </a:solidFill>
              </a:rPr>
              <a:t>Identify in-process measures</a:t>
            </a:r>
            <a:r>
              <a:rPr lang="en-US" sz="1200" dirty="0" smtClean="0"/>
              <a:t> to ensure the processes used to carry out the action are working as intended. </a:t>
            </a:r>
            <a:r>
              <a:rPr lang="en-US" sz="1200" dirty="0" smtClean="0">
                <a:solidFill>
                  <a:schemeClr val="accent2"/>
                </a:solidFill>
              </a:rPr>
              <a:t>Define the expected results</a:t>
            </a:r>
            <a:r>
              <a:rPr lang="en-US" sz="1200" dirty="0" smtClean="0"/>
              <a:t> and milestones of the action plan.</a:t>
            </a:r>
          </a:p>
          <a:p>
            <a:pPr marL="171450" indent="-171450">
              <a:lnSpc>
                <a:spcPct val="80000"/>
              </a:lnSpc>
              <a:buFont typeface="Arial" panose="020B0604020202020204" pitchFamily="34" charset="0"/>
              <a:buChar char="•"/>
            </a:pPr>
            <a:r>
              <a:rPr lang="en-US" sz="1200" dirty="0" smtClean="0"/>
              <a:t>Provide a </a:t>
            </a:r>
            <a:r>
              <a:rPr lang="en-US" sz="1200" dirty="0" smtClean="0">
                <a:solidFill>
                  <a:schemeClr val="accent2"/>
                </a:solidFill>
                <a:effectLst>
                  <a:outerShdw blurRad="38100" dist="38100" dir="2700000" algn="tl">
                    <a:srgbClr val="C0C0C0"/>
                  </a:outerShdw>
                </a:effectLst>
              </a:rPr>
              <a:t>brief status report on each step</a:t>
            </a:r>
            <a:r>
              <a:rPr lang="en-US" sz="1200" dirty="0" smtClean="0"/>
              <a:t>, whether completed or not. What </a:t>
            </a:r>
            <a:r>
              <a:rPr lang="en-US" sz="1200" dirty="0" smtClean="0">
                <a:solidFill>
                  <a:schemeClr val="accent2"/>
                </a:solidFill>
              </a:rPr>
              <a:t>communication process</a:t>
            </a:r>
            <a:r>
              <a:rPr lang="en-US" sz="1200" dirty="0" smtClean="0"/>
              <a:t> will we follow? How well are we doing in executing our action plan? </a:t>
            </a:r>
          </a:p>
          <a:p>
            <a:pPr marL="171450" indent="-171450">
              <a:lnSpc>
                <a:spcPct val="80000"/>
              </a:lnSpc>
              <a:buFont typeface="Arial" panose="020B0604020202020204" pitchFamily="34" charset="0"/>
              <a:buChar char="•"/>
            </a:pPr>
            <a:r>
              <a:rPr lang="en-US" sz="1200" dirty="0" smtClean="0"/>
              <a:t>Based on the above criteria, you should be able to clearly define your action plan. </a:t>
            </a:r>
            <a:r>
              <a:rPr lang="en-US" sz="1200" dirty="0" smtClean="0">
                <a:solidFill>
                  <a:schemeClr val="accent2"/>
                </a:solidFill>
              </a:rPr>
              <a:t>If you have several action plans, you may have to prioritize. </a:t>
            </a:r>
          </a:p>
          <a:p>
            <a:pPr marL="171450" indent="-171450">
              <a:lnSpc>
                <a:spcPct val="80000"/>
              </a:lnSpc>
              <a:buFont typeface="Arial" panose="020B0604020202020204" pitchFamily="34" charset="0"/>
              <a:buChar char="•"/>
            </a:pPr>
            <a:endParaRPr lang="en-US" sz="1200" dirty="0" smtClean="0">
              <a:solidFill>
                <a:schemeClr val="accent2"/>
              </a:solidFill>
            </a:endParaRPr>
          </a:p>
          <a:p>
            <a:pPr marL="0" indent="0">
              <a:lnSpc>
                <a:spcPct val="80000"/>
              </a:lnSpc>
              <a:buFont typeface="Arial" panose="020B0604020202020204" pitchFamily="34" charset="0"/>
              <a:buNone/>
            </a:pPr>
            <a:r>
              <a:rPr lang="en-US" sz="1200" dirty="0" smtClean="0">
                <a:solidFill>
                  <a:schemeClr val="accent2"/>
                </a:solidFill>
              </a:rPr>
              <a:t>Note that Action Plan execution</a:t>
            </a:r>
            <a:r>
              <a:rPr lang="en-US" sz="1200" baseline="0" dirty="0" smtClean="0">
                <a:solidFill>
                  <a:schemeClr val="accent2"/>
                </a:solidFill>
              </a:rPr>
              <a:t> requires the following is in place so it is good to ensure that the districts knows that there is another layer that should be considered while formulating the action plan</a:t>
            </a:r>
          </a:p>
          <a:p>
            <a:pPr marL="0" indent="0">
              <a:lnSpc>
                <a:spcPct val="80000"/>
              </a:lnSpc>
              <a:buFont typeface="Arial" panose="020B0604020202020204" pitchFamily="34" charset="0"/>
              <a:buNone/>
            </a:pPr>
            <a:endParaRPr lang="en-US" sz="1200" baseline="0" dirty="0" smtClean="0">
              <a:solidFill>
                <a:schemeClr val="accent2"/>
              </a:solidFill>
            </a:endParaRPr>
          </a:p>
          <a:p>
            <a:pPr marL="342900" indent="-342900">
              <a:lnSpc>
                <a:spcPct val="80000"/>
              </a:lnSpc>
              <a:spcBef>
                <a:spcPct val="20000"/>
              </a:spcBef>
              <a:buFontTx/>
              <a:buChar char="•"/>
            </a:pPr>
            <a:r>
              <a:rPr lang="en-US" sz="1200" dirty="0" smtClean="0"/>
              <a:t>Requires that you have answered the Who, What, How, Where, and When questions related to the project or initiative that drives strategic execution</a:t>
            </a:r>
          </a:p>
          <a:p>
            <a:pPr marL="342900" indent="-342900">
              <a:lnSpc>
                <a:spcPct val="80000"/>
              </a:lnSpc>
              <a:spcBef>
                <a:spcPct val="20000"/>
              </a:spcBef>
              <a:buFontTx/>
              <a:buChar char="•"/>
            </a:pPr>
            <a:r>
              <a:rPr lang="en-US" sz="1200" i="1" dirty="0" smtClean="0"/>
              <a:t>Coordinate</a:t>
            </a:r>
            <a:r>
              <a:rPr lang="en-US" sz="1200" dirty="0" smtClean="0"/>
              <a:t> with lower level sections, administrative and operating personnel since they will execute the Action Plan in the form of specific work plans</a:t>
            </a:r>
          </a:p>
          <a:p>
            <a:pPr marL="342900" indent="-342900">
              <a:lnSpc>
                <a:spcPct val="80000"/>
              </a:lnSpc>
              <a:spcBef>
                <a:spcPct val="20000"/>
              </a:spcBef>
              <a:buFontTx/>
              <a:buChar char="•"/>
            </a:pPr>
            <a:r>
              <a:rPr lang="en-US" sz="1200" i="1" dirty="0" smtClean="0"/>
              <a:t>Assign action </a:t>
            </a:r>
            <a:r>
              <a:rPr lang="en-US" sz="1200" dirty="0" smtClean="0"/>
              <a:t>responsibility and set timelines – Develop working plans and schedules that have specific action steps</a:t>
            </a:r>
          </a:p>
          <a:p>
            <a:pPr marL="342900" indent="-342900">
              <a:lnSpc>
                <a:spcPct val="80000"/>
              </a:lnSpc>
              <a:spcBef>
                <a:spcPct val="20000"/>
              </a:spcBef>
              <a:buFontTx/>
              <a:buChar char="•"/>
            </a:pPr>
            <a:r>
              <a:rPr lang="en-US" sz="1200" dirty="0" smtClean="0"/>
              <a:t>Resource the project or initiative and document in the form of detail budgets </a:t>
            </a:r>
            <a:r>
              <a:rPr lang="en-US" sz="1200" i="1" dirty="0" smtClean="0"/>
              <a:t>(may require reallocation prior to execution)</a:t>
            </a:r>
          </a:p>
          <a:p>
            <a:pPr marL="342900" indent="-342900">
              <a:lnSpc>
                <a:spcPct val="80000"/>
              </a:lnSpc>
              <a:spcBef>
                <a:spcPct val="20000"/>
              </a:spcBef>
              <a:buFontTx/>
              <a:buChar char="•"/>
            </a:pPr>
            <a:r>
              <a:rPr lang="en-US" sz="1200" i="1" dirty="0" smtClean="0"/>
              <a:t>Monitor</a:t>
            </a:r>
            <a:r>
              <a:rPr lang="en-US" sz="1200" dirty="0" smtClean="0"/>
              <a:t> progress against milestones and measurements</a:t>
            </a:r>
          </a:p>
          <a:p>
            <a:pPr marL="342900" indent="-342900">
              <a:lnSpc>
                <a:spcPct val="80000"/>
              </a:lnSpc>
              <a:spcBef>
                <a:spcPct val="20000"/>
              </a:spcBef>
              <a:buFontTx/>
              <a:buChar char="•"/>
            </a:pPr>
            <a:r>
              <a:rPr lang="en-US" sz="1200" i="1" dirty="0" smtClean="0"/>
              <a:t>Correct and revise action </a:t>
            </a:r>
            <a:r>
              <a:rPr lang="en-US" sz="1200" dirty="0" smtClean="0"/>
              <a:t>plans per comparison of actual results against original action plan</a:t>
            </a:r>
          </a:p>
          <a:p>
            <a:pPr marL="0" indent="0">
              <a:lnSpc>
                <a:spcPct val="80000"/>
              </a:lnSpc>
              <a:buFont typeface="Arial" panose="020B0604020202020204" pitchFamily="34" charset="0"/>
              <a:buNone/>
            </a:pPr>
            <a:endParaRPr lang="en-US" sz="1200" baseline="0" dirty="0" smtClean="0">
              <a:solidFill>
                <a:schemeClr val="accent2"/>
              </a:solidFill>
            </a:endParaRPr>
          </a:p>
          <a:p>
            <a:pPr marL="0" indent="0">
              <a:lnSpc>
                <a:spcPct val="80000"/>
              </a:lnSpc>
              <a:buFont typeface="Arial" panose="020B0604020202020204" pitchFamily="34" charset="0"/>
              <a:buNone/>
            </a:pPr>
            <a:endParaRPr lang="en-US" sz="1200" baseline="0" dirty="0" smtClean="0">
              <a:solidFill>
                <a:schemeClr val="accent2"/>
              </a:solidFill>
            </a:endParaRPr>
          </a:p>
          <a:p>
            <a:pPr marL="0" indent="0">
              <a:lnSpc>
                <a:spcPct val="80000"/>
              </a:lnSpc>
              <a:buFont typeface="Arial" panose="020B0604020202020204" pitchFamily="34" charset="0"/>
              <a:buNone/>
            </a:pPr>
            <a:endParaRPr lang="en-US" sz="1200" dirty="0" smtClean="0">
              <a:solidFill>
                <a:schemeClr val="accent2"/>
              </a:solidFill>
            </a:endParaRPr>
          </a:p>
          <a:p>
            <a:endParaRPr lang="en-CA" dirty="0"/>
          </a:p>
        </p:txBody>
      </p:sp>
      <p:sp>
        <p:nvSpPr>
          <p:cNvPr id="4" name="Slide Number Placeholder 3"/>
          <p:cNvSpPr>
            <a:spLocks noGrp="1"/>
          </p:cNvSpPr>
          <p:nvPr>
            <p:ph type="sldNum" sz="quarter" idx="10"/>
          </p:nvPr>
        </p:nvSpPr>
        <p:spPr/>
        <p:txBody>
          <a:bodyPr/>
          <a:lstStyle/>
          <a:p>
            <a:fld id="{81479A38-2AB0-4658-8FED-E7E5C686827A}" type="slidenum">
              <a:rPr lang="en-CA" smtClean="0"/>
              <a:t>17</a:t>
            </a:fld>
            <a:endParaRPr lang="en-CA"/>
          </a:p>
        </p:txBody>
      </p:sp>
    </p:spTree>
    <p:extLst>
      <p:ext uri="{BB962C8B-B14F-4D97-AF65-F5344CB8AC3E}">
        <p14:creationId xmlns:p14="http://schemas.microsoft.com/office/powerpoint/2010/main" val="323127707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 strategic plan needs to describe how evaluation will be completed. </a:t>
            </a:r>
          </a:p>
          <a:p>
            <a:endParaRPr lang="en-US" dirty="0" smtClean="0"/>
          </a:p>
          <a:p>
            <a:r>
              <a:rPr lang="en-US" dirty="0" smtClean="0"/>
              <a:t>Evaluation involves showing what has (or has not) been achieved to date and this kind of evaluation can be undertaken at regular intervals as a form of developmental stock-taking</a:t>
            </a:r>
          </a:p>
          <a:p>
            <a:endParaRPr lang="en-US" dirty="0" smtClean="0"/>
          </a:p>
          <a:p>
            <a:pPr lvl="0"/>
            <a:r>
              <a:rPr lang="en-US" dirty="0" smtClean="0"/>
              <a:t>Specifically, what goals and objectives (nominated in your strategic plan) are being progressed and how well are you achieving what you set out to achieve at this point in time?</a:t>
            </a:r>
            <a:endParaRPr lang="en-CA" dirty="0" smtClean="0"/>
          </a:p>
          <a:p>
            <a:pPr lvl="0"/>
            <a:r>
              <a:rPr lang="en-US" dirty="0" smtClean="0"/>
              <a:t>What will you do with the information you gather during this summative or formative evaluation?</a:t>
            </a:r>
            <a:endParaRPr lang="en-CA" dirty="0" smtClean="0"/>
          </a:p>
          <a:p>
            <a:pPr lvl="0"/>
            <a:r>
              <a:rPr lang="en-US" dirty="0" smtClean="0"/>
              <a:t>What now needs to be done, what has to happen in the future, and, what should you desist from doing at this stage?</a:t>
            </a:r>
            <a:endParaRPr lang="en-CA" dirty="0" smtClean="0"/>
          </a:p>
          <a:p>
            <a:pPr lvl="0"/>
            <a:r>
              <a:rPr lang="en-US" dirty="0" smtClean="0"/>
              <a:t>To what extent does your progress so far align with the vision, mission and values you have espoused in your strategic plan?  </a:t>
            </a:r>
          </a:p>
          <a:p>
            <a:pPr lvl="0"/>
            <a:r>
              <a:rPr lang="en-US" dirty="0" smtClean="0"/>
              <a:t>In other words, how well is your district is walking the talk at this stage of the overall plan?</a:t>
            </a:r>
            <a:endParaRPr lang="en-CA" dirty="0" smtClean="0"/>
          </a:p>
          <a:p>
            <a:endParaRPr lang="en-US" dirty="0" smtClean="0"/>
          </a:p>
          <a:p>
            <a:endParaRPr lang="en-US" dirty="0" smtClean="0"/>
          </a:p>
          <a:p>
            <a:r>
              <a:rPr lang="en-US" dirty="0" smtClean="0"/>
              <a:t>.</a:t>
            </a:r>
            <a:endParaRPr lang="en-CA" dirty="0"/>
          </a:p>
        </p:txBody>
      </p:sp>
      <p:sp>
        <p:nvSpPr>
          <p:cNvPr id="4" name="Slide Number Placeholder 3"/>
          <p:cNvSpPr>
            <a:spLocks noGrp="1"/>
          </p:cNvSpPr>
          <p:nvPr>
            <p:ph type="sldNum" sz="quarter" idx="10"/>
          </p:nvPr>
        </p:nvSpPr>
        <p:spPr/>
        <p:txBody>
          <a:bodyPr/>
          <a:lstStyle/>
          <a:p>
            <a:fld id="{81479A38-2AB0-4658-8FED-E7E5C686827A}" type="slidenum">
              <a:rPr lang="en-CA" smtClean="0"/>
              <a:t>18</a:t>
            </a:fld>
            <a:endParaRPr lang="en-CA"/>
          </a:p>
        </p:txBody>
      </p:sp>
    </p:spTree>
    <p:extLst>
      <p:ext uri="{BB962C8B-B14F-4D97-AF65-F5344CB8AC3E}">
        <p14:creationId xmlns:p14="http://schemas.microsoft.com/office/powerpoint/2010/main" val="385005048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smtClean="0"/>
              <a:t>The strategic</a:t>
            </a:r>
            <a:r>
              <a:rPr lang="en-CA" baseline="0" dirty="0" smtClean="0"/>
              <a:t> plan can be summarized in the strategic framework table.  This will help staff to easily share the framework and quickly share and explain the components of the strategic plan</a:t>
            </a:r>
            <a:endParaRPr lang="en-CA" dirty="0"/>
          </a:p>
        </p:txBody>
      </p:sp>
      <p:sp>
        <p:nvSpPr>
          <p:cNvPr id="4" name="Slide Number Placeholder 3"/>
          <p:cNvSpPr>
            <a:spLocks noGrp="1"/>
          </p:cNvSpPr>
          <p:nvPr>
            <p:ph type="sldNum" sz="quarter" idx="10"/>
          </p:nvPr>
        </p:nvSpPr>
        <p:spPr/>
        <p:txBody>
          <a:bodyPr/>
          <a:lstStyle/>
          <a:p>
            <a:fld id="{81479A38-2AB0-4658-8FED-E7E5C686827A}" type="slidenum">
              <a:rPr lang="en-CA" smtClean="0"/>
              <a:t>19</a:t>
            </a:fld>
            <a:endParaRPr lang="en-CA"/>
          </a:p>
        </p:txBody>
      </p:sp>
    </p:spTree>
    <p:extLst>
      <p:ext uri="{BB962C8B-B14F-4D97-AF65-F5344CB8AC3E}">
        <p14:creationId xmlns:p14="http://schemas.microsoft.com/office/powerpoint/2010/main" val="299944384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smtClean="0"/>
              <a:t>This is a good example of how to capture the strategic framework.</a:t>
            </a:r>
            <a:endParaRPr lang="en-CA" dirty="0"/>
          </a:p>
        </p:txBody>
      </p:sp>
      <p:sp>
        <p:nvSpPr>
          <p:cNvPr id="4" name="Slide Number Placeholder 3"/>
          <p:cNvSpPr>
            <a:spLocks noGrp="1"/>
          </p:cNvSpPr>
          <p:nvPr>
            <p:ph type="sldNum" sz="quarter" idx="10"/>
          </p:nvPr>
        </p:nvSpPr>
        <p:spPr/>
        <p:txBody>
          <a:bodyPr/>
          <a:lstStyle/>
          <a:p>
            <a:fld id="{81479A38-2AB0-4658-8FED-E7E5C686827A}" type="slidenum">
              <a:rPr lang="en-CA" smtClean="0"/>
              <a:t>20</a:t>
            </a:fld>
            <a:endParaRPr lang="en-CA"/>
          </a:p>
        </p:txBody>
      </p:sp>
    </p:spTree>
    <p:extLst>
      <p:ext uri="{BB962C8B-B14F-4D97-AF65-F5344CB8AC3E}">
        <p14:creationId xmlns:p14="http://schemas.microsoft.com/office/powerpoint/2010/main" val="265301139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smtClean="0"/>
              <a:t>The next step would be to create</a:t>
            </a:r>
            <a:r>
              <a:rPr lang="en-CA" baseline="0" dirty="0" smtClean="0"/>
              <a:t> specific project plans based on the action items. </a:t>
            </a:r>
          </a:p>
          <a:p>
            <a:endParaRPr lang="en-CA" baseline="0" dirty="0" smtClean="0"/>
          </a:p>
          <a:p>
            <a:r>
              <a:rPr lang="en-CA" baseline="0" dirty="0" smtClean="0"/>
              <a:t>How will the teams or individuals actually execute the project</a:t>
            </a:r>
          </a:p>
          <a:p>
            <a:endParaRPr lang="en-CA" baseline="0" dirty="0" smtClean="0"/>
          </a:p>
          <a:p>
            <a:r>
              <a:rPr lang="en-CA" baseline="0" dirty="0" smtClean="0"/>
              <a:t>Use a project planning template as an example</a:t>
            </a:r>
          </a:p>
          <a:p>
            <a:endParaRPr lang="en-CA" baseline="0" dirty="0" smtClean="0"/>
          </a:p>
          <a:p>
            <a:r>
              <a:rPr lang="en-CA" baseline="0" dirty="0" smtClean="0"/>
              <a:t>Will include scope of the project, timeline, budget, resources, tasks to be completed, measures of success, reflection for improvement </a:t>
            </a:r>
            <a:r>
              <a:rPr lang="en-CA" baseline="0" dirty="0" err="1" smtClean="0"/>
              <a:t>etc</a:t>
            </a:r>
            <a:endParaRPr lang="en-CA" dirty="0"/>
          </a:p>
        </p:txBody>
      </p:sp>
      <p:sp>
        <p:nvSpPr>
          <p:cNvPr id="4" name="Slide Number Placeholder 3"/>
          <p:cNvSpPr>
            <a:spLocks noGrp="1"/>
          </p:cNvSpPr>
          <p:nvPr>
            <p:ph type="sldNum" sz="quarter" idx="10"/>
          </p:nvPr>
        </p:nvSpPr>
        <p:spPr/>
        <p:txBody>
          <a:bodyPr/>
          <a:lstStyle/>
          <a:p>
            <a:fld id="{81479A38-2AB0-4658-8FED-E7E5C686827A}" type="slidenum">
              <a:rPr lang="en-CA" smtClean="0"/>
              <a:t>21</a:t>
            </a:fld>
            <a:endParaRPr lang="en-CA"/>
          </a:p>
        </p:txBody>
      </p:sp>
    </p:spTree>
    <p:extLst>
      <p:ext uri="{BB962C8B-B14F-4D97-AF65-F5344CB8AC3E}">
        <p14:creationId xmlns:p14="http://schemas.microsoft.com/office/powerpoint/2010/main" val="346495364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b="1" dirty="0" smtClean="0"/>
              <a:t>Facilitator</a:t>
            </a:r>
            <a:r>
              <a:rPr lang="en-CA" b="1" baseline="0" dirty="0" smtClean="0"/>
              <a:t> will use the h</a:t>
            </a:r>
            <a:r>
              <a:rPr lang="en-CA" b="1" dirty="0" smtClean="0"/>
              <a:t>andout</a:t>
            </a:r>
            <a:r>
              <a:rPr lang="en-CA" b="0" baseline="0" dirty="0" smtClean="0"/>
              <a:t> to guide the strategic plan development process</a:t>
            </a:r>
          </a:p>
          <a:p>
            <a:r>
              <a:rPr lang="en-CA" b="0" baseline="0" dirty="0" smtClean="0"/>
              <a:t>R</a:t>
            </a:r>
            <a:r>
              <a:rPr lang="en-CA" baseline="0" dirty="0" smtClean="0"/>
              <a:t>eport outline </a:t>
            </a:r>
          </a:p>
          <a:p>
            <a:r>
              <a:rPr lang="en-CA" baseline="0" dirty="0" smtClean="0"/>
              <a:t>Major Components of a Strategic Plan Handout</a:t>
            </a:r>
          </a:p>
          <a:p>
            <a:endParaRPr lang="en-CA" baseline="0" dirty="0" smtClean="0"/>
          </a:p>
          <a:p>
            <a:r>
              <a:rPr lang="en-CA" baseline="0" dirty="0" smtClean="0"/>
              <a:t>Next xx slides will go over the report format and what activities will go into creating step one of strategic planning – The Strategic Framework</a:t>
            </a:r>
            <a:endParaRPr lang="en-CA" dirty="0"/>
          </a:p>
        </p:txBody>
      </p:sp>
      <p:sp>
        <p:nvSpPr>
          <p:cNvPr id="4" name="Slide Number Placeholder 3"/>
          <p:cNvSpPr>
            <a:spLocks noGrp="1"/>
          </p:cNvSpPr>
          <p:nvPr>
            <p:ph type="sldNum" sz="quarter" idx="10"/>
          </p:nvPr>
        </p:nvSpPr>
        <p:spPr/>
        <p:txBody>
          <a:bodyPr/>
          <a:lstStyle/>
          <a:p>
            <a:fld id="{81479A38-2AB0-4658-8FED-E7E5C686827A}" type="slidenum">
              <a:rPr lang="en-CA" smtClean="0"/>
              <a:t>23</a:t>
            </a:fld>
            <a:endParaRPr lang="en-CA"/>
          </a:p>
        </p:txBody>
      </p:sp>
    </p:spTree>
    <p:extLst>
      <p:ext uri="{BB962C8B-B14F-4D97-AF65-F5344CB8AC3E}">
        <p14:creationId xmlns:p14="http://schemas.microsoft.com/office/powerpoint/2010/main" val="220396217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smtClean="0"/>
              <a:t>Insert the agenda that the District Lead and Facilitator has agreed upon.  This should</a:t>
            </a:r>
            <a:r>
              <a:rPr lang="en-CA" baseline="0" dirty="0" smtClean="0"/>
              <a:t> be co-presented with the district lead </a:t>
            </a:r>
          </a:p>
          <a:p>
            <a:endParaRPr lang="en-CA" baseline="0" dirty="0" smtClean="0"/>
          </a:p>
          <a:p>
            <a:r>
              <a:rPr lang="en-CA" baseline="0" dirty="0" smtClean="0"/>
              <a:t>This power point is for the purpose of leading a strategic framework/action planning and operational approach workshop</a:t>
            </a:r>
          </a:p>
          <a:p>
            <a:endParaRPr lang="en-CA" baseline="0" dirty="0" smtClean="0"/>
          </a:p>
          <a:p>
            <a:r>
              <a:rPr lang="en-CA" baseline="0" dirty="0" smtClean="0"/>
              <a:t>Include introductions if the group does not know each other or their roles in the district.</a:t>
            </a:r>
            <a:endParaRPr lang="en-CA" dirty="0" smtClean="0"/>
          </a:p>
          <a:p>
            <a:endParaRPr lang="en-CA" dirty="0" smtClean="0"/>
          </a:p>
          <a:p>
            <a:r>
              <a:rPr lang="en-CA" dirty="0" smtClean="0"/>
              <a:t>Provide</a:t>
            </a:r>
            <a:r>
              <a:rPr lang="en-CA" baseline="0" dirty="0" smtClean="0"/>
              <a:t> an overview of the session its scope and what you hope to achieve together. </a:t>
            </a:r>
          </a:p>
          <a:p>
            <a:endParaRPr lang="en-CA" baseline="0" dirty="0" smtClean="0"/>
          </a:p>
          <a:p>
            <a:r>
              <a:rPr lang="en-CA" baseline="0" dirty="0" smtClean="0"/>
              <a:t>You could provide the action plan document to let the group know that completing this is the ultimate goal of your work with them.  Remind them that even though they complete the framework and identify action plans, they need to remember that there is still the development of project plans associated with each of the actions and an operational plan to develop.</a:t>
            </a:r>
          </a:p>
          <a:p>
            <a:endParaRPr lang="en-CA" baseline="0" dirty="0" smtClean="0"/>
          </a:p>
          <a:p>
            <a:endParaRPr lang="en-CA" dirty="0"/>
          </a:p>
        </p:txBody>
      </p:sp>
      <p:sp>
        <p:nvSpPr>
          <p:cNvPr id="4" name="Slide Number Placeholder 3"/>
          <p:cNvSpPr>
            <a:spLocks noGrp="1"/>
          </p:cNvSpPr>
          <p:nvPr>
            <p:ph type="sldNum" sz="quarter" idx="10"/>
          </p:nvPr>
        </p:nvSpPr>
        <p:spPr/>
        <p:txBody>
          <a:bodyPr/>
          <a:lstStyle/>
          <a:p>
            <a:fld id="{81479A38-2AB0-4658-8FED-E7E5C686827A}" type="slidenum">
              <a:rPr lang="en-CA" smtClean="0"/>
              <a:t>2</a:t>
            </a:fld>
            <a:endParaRPr lang="en-CA"/>
          </a:p>
        </p:txBody>
      </p:sp>
    </p:spTree>
    <p:extLst>
      <p:ext uri="{BB962C8B-B14F-4D97-AF65-F5344CB8AC3E}">
        <p14:creationId xmlns:p14="http://schemas.microsoft.com/office/powerpoint/2010/main" val="347394036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smtClean="0"/>
              <a:t>This slide(s)</a:t>
            </a:r>
            <a:r>
              <a:rPr lang="en-CA" baseline="0" dirty="0" smtClean="0"/>
              <a:t> should be customized depending on the participants and what the District Lead wants to focus on.</a:t>
            </a:r>
          </a:p>
          <a:p>
            <a:endParaRPr lang="en-CA" baseline="0" dirty="0" smtClean="0"/>
          </a:p>
          <a:p>
            <a:r>
              <a:rPr lang="en-CA" baseline="0" dirty="0" smtClean="0"/>
              <a:t>The discussion at this point should affirm the positive direction that the district is heading towards in their commitment to develop a strategic framework and action plan</a:t>
            </a:r>
          </a:p>
          <a:p>
            <a:endParaRPr lang="en-CA" baseline="0" dirty="0" smtClean="0"/>
          </a:p>
          <a:p>
            <a:r>
              <a:rPr lang="en-CA" dirty="0" smtClean="0"/>
              <a:t>Could do a review of “what’s career development”, “operating</a:t>
            </a:r>
            <a:r>
              <a:rPr lang="en-CA" baseline="0" dirty="0" smtClean="0"/>
              <a:t> successful programs,” Learning experiences; Learning Partnerships”</a:t>
            </a:r>
          </a:p>
          <a:p>
            <a:endParaRPr lang="en-CA" dirty="0" smtClean="0"/>
          </a:p>
          <a:p>
            <a:r>
              <a:rPr lang="en-CA" dirty="0" smtClean="0"/>
              <a:t>Could review the gaps</a:t>
            </a:r>
            <a:r>
              <a:rPr lang="en-CA" baseline="0" dirty="0" smtClean="0"/>
              <a:t> that were identified during the getting ready phase, or an overview of where the District Lead want to emphasize</a:t>
            </a:r>
          </a:p>
          <a:p>
            <a:r>
              <a:rPr lang="en-CA" dirty="0" smtClean="0"/>
              <a:t> </a:t>
            </a:r>
          </a:p>
          <a:p>
            <a:r>
              <a:rPr lang="en-CA" dirty="0" smtClean="0"/>
              <a:t>Could review examples of successful programs - videos</a:t>
            </a:r>
          </a:p>
          <a:p>
            <a:endParaRPr lang="en-CA" dirty="0"/>
          </a:p>
        </p:txBody>
      </p:sp>
      <p:sp>
        <p:nvSpPr>
          <p:cNvPr id="4" name="Slide Number Placeholder 3"/>
          <p:cNvSpPr>
            <a:spLocks noGrp="1"/>
          </p:cNvSpPr>
          <p:nvPr>
            <p:ph type="sldNum" sz="quarter" idx="10"/>
          </p:nvPr>
        </p:nvSpPr>
        <p:spPr/>
        <p:txBody>
          <a:bodyPr/>
          <a:lstStyle/>
          <a:p>
            <a:fld id="{81479A38-2AB0-4658-8FED-E7E5C686827A}" type="slidenum">
              <a:rPr lang="en-CA" smtClean="0"/>
              <a:t>3</a:t>
            </a:fld>
            <a:endParaRPr lang="en-CA"/>
          </a:p>
        </p:txBody>
      </p:sp>
    </p:spTree>
    <p:extLst>
      <p:ext uri="{BB962C8B-B14F-4D97-AF65-F5344CB8AC3E}">
        <p14:creationId xmlns:p14="http://schemas.microsoft.com/office/powerpoint/2010/main" val="312781022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smtClean="0"/>
              <a:t>While</a:t>
            </a:r>
            <a:r>
              <a:rPr lang="en-CA" baseline="0" dirty="0" smtClean="0"/>
              <a:t> there a number models used for strategic planning, the most useful for districts will be the goals based option.</a:t>
            </a:r>
          </a:p>
          <a:p>
            <a:pPr marL="0" marR="0" indent="0" algn="l" defTabSz="914400" rtl="0" eaLnBrk="1" fontAlgn="auto" latinLnBrk="0" hangingPunct="1">
              <a:lnSpc>
                <a:spcPct val="100000"/>
              </a:lnSpc>
              <a:spcBef>
                <a:spcPts val="0"/>
              </a:spcBef>
              <a:spcAft>
                <a:spcPts val="0"/>
              </a:spcAft>
              <a:buClrTx/>
              <a:buSzTx/>
              <a:buFontTx/>
              <a:buNone/>
              <a:tabLst/>
              <a:defRPr/>
            </a:pPr>
            <a:r>
              <a:rPr lang="en-CA" baseline="0" dirty="0" smtClean="0"/>
              <a:t>	</a:t>
            </a:r>
            <a:r>
              <a:rPr lang="en-CA" dirty="0" smtClean="0"/>
              <a:t>Goals-based planning is probably the most common and starts with focus on the organization's mission (and vision and/or values), goals to work 	toward the mission, strategies to achieve the goals, and action planning (who will do what and by when)</a:t>
            </a:r>
          </a:p>
          <a:p>
            <a:endParaRPr lang="en-CA" baseline="0" dirty="0" smtClean="0"/>
          </a:p>
          <a:p>
            <a:endParaRPr lang="en-CA"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CA" sz="1200" kern="1200" dirty="0" smtClean="0">
                <a:solidFill>
                  <a:schemeClr val="tx1"/>
                </a:solidFill>
                <a:effectLst/>
                <a:latin typeface="+mn-lt"/>
                <a:ea typeface="+mn-ea"/>
                <a:cs typeface="+mn-cs"/>
              </a:rPr>
              <a:t>Some plans are scoped to one year, many to three years, and some to five to ten years into the future. </a:t>
            </a:r>
          </a:p>
          <a:p>
            <a:pPr marL="0" marR="0" indent="0" algn="l" defTabSz="914400" rtl="0" eaLnBrk="1" fontAlgn="auto" latinLnBrk="0" hangingPunct="1">
              <a:lnSpc>
                <a:spcPct val="100000"/>
              </a:lnSpc>
              <a:spcBef>
                <a:spcPts val="0"/>
              </a:spcBef>
              <a:spcAft>
                <a:spcPts val="0"/>
              </a:spcAft>
              <a:buClrTx/>
              <a:buSzTx/>
              <a:buFontTx/>
              <a:buNone/>
              <a:tabLst/>
              <a:defRPr/>
            </a:pPr>
            <a:endParaRPr lang="en-CA" sz="1200" kern="120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CA" sz="1200" kern="1200" dirty="0" smtClean="0">
                <a:solidFill>
                  <a:schemeClr val="tx1"/>
                </a:solidFill>
                <a:effectLst/>
                <a:latin typeface="+mn-lt"/>
                <a:ea typeface="+mn-ea"/>
                <a:cs typeface="+mn-cs"/>
              </a:rPr>
              <a:t>Some plans include only top-level information and no action plans. Some plans are five to eight pages long, while others can be considerably longer.</a:t>
            </a:r>
          </a:p>
          <a:p>
            <a:endParaRPr lang="en-CA" dirty="0" smtClean="0"/>
          </a:p>
          <a:p>
            <a:r>
              <a:rPr lang="en-CA" dirty="0" smtClean="0"/>
              <a:t>Most follow the same process</a:t>
            </a:r>
            <a:r>
              <a:rPr lang="en-CA" baseline="0" dirty="0" smtClean="0"/>
              <a:t> and can be scoped for one year, two years or as long as 10 years.  It just depends on how long a horizon you have and what you hope to achieve.</a:t>
            </a:r>
          </a:p>
          <a:p>
            <a:endParaRPr lang="en-CA" baseline="0" dirty="0" smtClean="0"/>
          </a:p>
          <a:p>
            <a:r>
              <a:rPr lang="en-CA" baseline="0" dirty="0" smtClean="0"/>
              <a:t>The School District will need to determine the length of time they want the plan to cover which is likely dependant on the size of the approach them plan to implement.</a:t>
            </a:r>
          </a:p>
          <a:p>
            <a:endParaRPr lang="en-CA" baseline="0" dirty="0" smtClean="0"/>
          </a:p>
          <a:p>
            <a:r>
              <a:rPr lang="en-CA" baseline="0" dirty="0" smtClean="0"/>
              <a:t>Remind them that thinking in phases of implementation is useful. It allows the School District to focus on changing culture, building awareness and getting ready to implement more complicated programming down the road.</a:t>
            </a:r>
            <a:endParaRPr lang="en-CA" dirty="0"/>
          </a:p>
        </p:txBody>
      </p:sp>
      <p:sp>
        <p:nvSpPr>
          <p:cNvPr id="4" name="Slide Number Placeholder 3"/>
          <p:cNvSpPr>
            <a:spLocks noGrp="1"/>
          </p:cNvSpPr>
          <p:nvPr>
            <p:ph type="sldNum" sz="quarter" idx="10"/>
          </p:nvPr>
        </p:nvSpPr>
        <p:spPr/>
        <p:txBody>
          <a:bodyPr/>
          <a:lstStyle/>
          <a:p>
            <a:fld id="{81479A38-2AB0-4658-8FED-E7E5C686827A}" type="slidenum">
              <a:rPr lang="en-CA" smtClean="0"/>
              <a:t>4</a:t>
            </a:fld>
            <a:endParaRPr lang="en-CA"/>
          </a:p>
        </p:txBody>
      </p:sp>
    </p:spTree>
    <p:extLst>
      <p:ext uri="{BB962C8B-B14F-4D97-AF65-F5344CB8AC3E}">
        <p14:creationId xmlns:p14="http://schemas.microsoft.com/office/powerpoint/2010/main" val="358986326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342900" marR="0" lvl="1" indent="-342900" algn="l" defTabSz="914400" rtl="0" eaLnBrk="1" fontAlgn="auto" latinLnBrk="0" hangingPunct="1">
              <a:lnSpc>
                <a:spcPct val="100000"/>
              </a:lnSpc>
              <a:spcBef>
                <a:spcPts val="0"/>
              </a:spcBef>
              <a:spcAft>
                <a:spcPts val="0"/>
              </a:spcAft>
              <a:buClrTx/>
              <a:buSzTx/>
              <a:buFontTx/>
              <a:buAutoNum type="arabicPeriod"/>
              <a:tabLst/>
              <a:defRPr/>
            </a:pPr>
            <a:r>
              <a:rPr lang="en-CA" sz="1400" dirty="0" smtClean="0"/>
              <a:t>Clearly define the purpose of the organization and to establish realistic goals and objectives consistent with that mission in a defined time frame within the organization’s capacity for implementation.</a:t>
            </a:r>
            <a:br>
              <a:rPr lang="en-CA" sz="1400" dirty="0" smtClean="0"/>
            </a:br>
            <a:r>
              <a:rPr lang="en-CA" sz="1400" dirty="0" smtClean="0"/>
              <a:t>2. Communicate those goals and objectives to the organization’s constituents.</a:t>
            </a:r>
            <a:br>
              <a:rPr lang="en-CA" sz="1400" dirty="0" smtClean="0"/>
            </a:br>
            <a:r>
              <a:rPr lang="en-CA" sz="1400" dirty="0" smtClean="0"/>
              <a:t>3. Develop a sense of ownership of the plan.</a:t>
            </a:r>
            <a:br>
              <a:rPr lang="en-CA" sz="1400" dirty="0" smtClean="0"/>
            </a:br>
            <a:r>
              <a:rPr lang="en-CA" sz="1400" dirty="0" smtClean="0"/>
              <a:t>4. Ensure the most effective use is made of the organization’s resources by focusing the resources on the key priorities.</a:t>
            </a:r>
            <a:br>
              <a:rPr lang="en-CA" sz="1400" dirty="0" smtClean="0"/>
            </a:br>
            <a:r>
              <a:rPr lang="en-CA" sz="1400" dirty="0" smtClean="0"/>
              <a:t>5. Provide a base from which progress can be measured and establish a mechanism for informed change when needed.</a:t>
            </a:r>
            <a:br>
              <a:rPr lang="en-CA" sz="1400" dirty="0" smtClean="0"/>
            </a:br>
            <a:r>
              <a:rPr lang="en-CA" sz="1400" dirty="0" smtClean="0"/>
              <a:t>6. Listen to everyone’s opinions in order to build consensus about where the organization is going.</a:t>
            </a:r>
          </a:p>
          <a:p>
            <a:pPr marL="342900" marR="0" lvl="1" indent="-342900" algn="l" defTabSz="914400" rtl="0" eaLnBrk="1" fontAlgn="auto" latinLnBrk="0" hangingPunct="1">
              <a:lnSpc>
                <a:spcPct val="100000"/>
              </a:lnSpc>
              <a:spcBef>
                <a:spcPts val="0"/>
              </a:spcBef>
              <a:spcAft>
                <a:spcPts val="0"/>
              </a:spcAft>
              <a:buClrTx/>
              <a:buSzTx/>
              <a:buFontTx/>
              <a:buAutoNum type="arabicPeriod"/>
              <a:tabLst/>
              <a:defRPr/>
            </a:pPr>
            <a:r>
              <a:rPr lang="en-CA" sz="1400" dirty="0" smtClean="0"/>
              <a:t>Other reasons include that strategic planning :</a:t>
            </a:r>
            <a:br>
              <a:rPr lang="en-CA" sz="1400" dirty="0" smtClean="0"/>
            </a:br>
            <a:r>
              <a:rPr lang="en-CA" sz="1400" dirty="0" smtClean="0"/>
              <a:t>7. Provides clearer focus for the organization, thereby producing more efficiency and effectiveness.</a:t>
            </a:r>
            <a:br>
              <a:rPr lang="en-CA" sz="1400" dirty="0" smtClean="0"/>
            </a:br>
            <a:r>
              <a:rPr lang="en-CA" sz="1400" dirty="0" smtClean="0"/>
              <a:t>8. Bridges staff/employees and the board of directors (in the case of corporations).</a:t>
            </a:r>
            <a:br>
              <a:rPr lang="en-CA" sz="1400" dirty="0" smtClean="0"/>
            </a:br>
            <a:r>
              <a:rPr lang="en-CA" sz="1400" dirty="0" smtClean="0"/>
              <a:t>9. Builds strong teams in the board and in the staff/employees (in the case of corporations).</a:t>
            </a:r>
            <a:br>
              <a:rPr lang="en-CA" sz="1400" dirty="0" smtClean="0"/>
            </a:br>
            <a:r>
              <a:rPr lang="en-CA" sz="1400" dirty="0" smtClean="0"/>
              <a:t>10. Provides the glue that keeps the board members together (in the case of corporations).</a:t>
            </a:r>
            <a:br>
              <a:rPr lang="en-CA" sz="1400" dirty="0" smtClean="0"/>
            </a:br>
            <a:r>
              <a:rPr lang="en-CA" sz="1400" dirty="0" smtClean="0"/>
              <a:t>11.Produces great satisfaction and meaning among planners, especially around a common vision.</a:t>
            </a:r>
            <a:br>
              <a:rPr lang="en-CA" sz="1400" dirty="0" smtClean="0"/>
            </a:br>
            <a:r>
              <a:rPr lang="en-CA" sz="1400" dirty="0" smtClean="0"/>
              <a:t>12. Increases productivity from increased efficiency and effectiveness.</a:t>
            </a:r>
            <a:br>
              <a:rPr lang="en-CA" sz="1400" dirty="0" smtClean="0"/>
            </a:br>
            <a:r>
              <a:rPr lang="en-CA" sz="1400" dirty="0" smtClean="0"/>
              <a:t>13. Solves major problems in the organization.</a:t>
            </a:r>
          </a:p>
          <a:p>
            <a:pPr marL="342900" marR="0" lvl="1" indent="-342900" algn="l" defTabSz="914400" rtl="0" eaLnBrk="1" fontAlgn="auto" latinLnBrk="0" hangingPunct="1">
              <a:lnSpc>
                <a:spcPct val="100000"/>
              </a:lnSpc>
              <a:spcBef>
                <a:spcPts val="0"/>
              </a:spcBef>
              <a:spcAft>
                <a:spcPts val="0"/>
              </a:spcAft>
              <a:buClrTx/>
              <a:buSzTx/>
              <a:buFontTx/>
              <a:buAutoNum type="arabicPeriod"/>
              <a:tabLst/>
              <a:defRPr/>
            </a:pPr>
            <a:endParaRPr lang="en-CA" sz="1400" dirty="0" smtClean="0"/>
          </a:p>
          <a:p>
            <a:endParaRPr lang="en-CA" dirty="0"/>
          </a:p>
        </p:txBody>
      </p:sp>
      <p:sp>
        <p:nvSpPr>
          <p:cNvPr id="4" name="Slide Number Placeholder 3"/>
          <p:cNvSpPr>
            <a:spLocks noGrp="1"/>
          </p:cNvSpPr>
          <p:nvPr>
            <p:ph type="sldNum" sz="quarter" idx="10"/>
          </p:nvPr>
        </p:nvSpPr>
        <p:spPr/>
        <p:txBody>
          <a:bodyPr/>
          <a:lstStyle/>
          <a:p>
            <a:fld id="{81479A38-2AB0-4658-8FED-E7E5C686827A}" type="slidenum">
              <a:rPr lang="en-CA" smtClean="0"/>
              <a:t>6</a:t>
            </a:fld>
            <a:endParaRPr lang="en-CA"/>
          </a:p>
        </p:txBody>
      </p:sp>
    </p:spTree>
    <p:extLst>
      <p:ext uri="{BB962C8B-B14F-4D97-AF65-F5344CB8AC3E}">
        <p14:creationId xmlns:p14="http://schemas.microsoft.com/office/powerpoint/2010/main" val="157484786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smtClean="0"/>
              <a:t>Two steps to strategic planning (creating</a:t>
            </a:r>
            <a:r>
              <a:rPr lang="en-CA" baseline="0" dirty="0" smtClean="0"/>
              <a:t> a framework, then next slide the action plan)</a:t>
            </a:r>
            <a:endParaRPr lang="en-CA" dirty="0" smtClean="0"/>
          </a:p>
          <a:p>
            <a:pPr marL="228600" marR="0" lvl="1" indent="-228600" algn="l" defTabSz="914400" rtl="0" eaLnBrk="1" fontAlgn="auto" latinLnBrk="0" hangingPunct="1">
              <a:lnSpc>
                <a:spcPct val="100000"/>
              </a:lnSpc>
              <a:spcBef>
                <a:spcPts val="0"/>
              </a:spcBef>
              <a:spcAft>
                <a:spcPts val="0"/>
              </a:spcAft>
              <a:buClrTx/>
              <a:buSzTx/>
              <a:buFontTx/>
              <a:buAutoNum type="arabicPeriod"/>
              <a:tabLst/>
              <a:defRPr/>
            </a:pPr>
            <a:r>
              <a:rPr lang="en-CA" dirty="0" smtClean="0"/>
              <a:t>Creating the strategic framework </a:t>
            </a:r>
          </a:p>
          <a:p>
            <a:pPr marL="171450" lvl="0" indent="-171450">
              <a:buFont typeface="Arial" panose="020B0604020202020204" pitchFamily="34" charset="0"/>
              <a:buChar char="•"/>
            </a:pPr>
            <a:r>
              <a:rPr lang="en-CA" dirty="0" smtClean="0"/>
              <a:t>analyse the situation or context in which it is operating (social, political and economic) so that it understands the context and is able to formulate a vision </a:t>
            </a:r>
          </a:p>
          <a:p>
            <a:pPr marL="171450" lvl="0" indent="-171450">
              <a:buFont typeface="Arial" panose="020B0604020202020204" pitchFamily="34" charset="0"/>
              <a:buChar char="•"/>
            </a:pPr>
            <a:r>
              <a:rPr lang="en-CA" dirty="0" smtClean="0"/>
              <a:t>identify the problem or problems within the situation that the organisation believes it is well-placed to address;</a:t>
            </a:r>
          </a:p>
          <a:p>
            <a:pPr marL="171450" lvl="0" indent="-171450">
              <a:buFont typeface="Arial" panose="020B0604020202020204" pitchFamily="34" charset="0"/>
              <a:buChar char="•"/>
            </a:pPr>
            <a:r>
              <a:rPr lang="en-CA" dirty="0" smtClean="0"/>
              <a:t>reflect on its value system in order to create parameters (a frame) for its activities (see also Elements of a strategic framework);</a:t>
            </a:r>
          </a:p>
          <a:p>
            <a:pPr marL="171450" lvl="0" indent="-171450">
              <a:buFont typeface="Arial" panose="020B0604020202020204" pitchFamily="34" charset="0"/>
              <a:buChar char="•"/>
            </a:pPr>
            <a:r>
              <a:rPr lang="en-CA" dirty="0" smtClean="0"/>
              <a:t>set goals for itself;</a:t>
            </a:r>
          </a:p>
          <a:p>
            <a:pPr marL="171450" lvl="0" indent="-171450">
              <a:buFont typeface="Arial" panose="020B0604020202020204" pitchFamily="34" charset="0"/>
              <a:buChar char="•"/>
            </a:pPr>
            <a:r>
              <a:rPr lang="en-CA" dirty="0" smtClean="0"/>
              <a:t>formulate a vision and mission statement based on its problem analysis and identification;</a:t>
            </a:r>
          </a:p>
          <a:p>
            <a:pPr marL="171450" lvl="0" indent="-171450">
              <a:buFont typeface="Arial" panose="020B0604020202020204" pitchFamily="34" charset="0"/>
              <a:buChar char="•"/>
            </a:pPr>
            <a:r>
              <a:rPr lang="en-CA" dirty="0" smtClean="0"/>
              <a:t>analyse its strengths and weaknesses in addressing the identified problem;</a:t>
            </a:r>
          </a:p>
          <a:p>
            <a:pPr marL="171450" lvl="0" indent="-171450">
              <a:buFont typeface="Arial" panose="020B0604020202020204" pitchFamily="34" charset="0"/>
              <a:buChar char="•"/>
            </a:pPr>
            <a:r>
              <a:rPr lang="en-CA" dirty="0" smtClean="0"/>
              <a:t>identify opportunities and threats in the environment that may affect its work (both a SWOT Analysis and a PEST Analysis will help you do this;</a:t>
            </a:r>
          </a:p>
          <a:p>
            <a:pPr marL="171450" lvl="0" indent="-171450">
              <a:buFont typeface="Arial" panose="020B0604020202020204" pitchFamily="34" charset="0"/>
              <a:buChar char="•"/>
            </a:pPr>
            <a:r>
              <a:rPr lang="en-CA" dirty="0" smtClean="0"/>
              <a:t>prioritise what it needs to do;</a:t>
            </a:r>
          </a:p>
          <a:p>
            <a:pPr marL="171450" lvl="0" indent="-171450">
              <a:buFont typeface="Arial" panose="020B0604020202020204" pitchFamily="34" charset="0"/>
              <a:buChar char="•"/>
            </a:pPr>
            <a:r>
              <a:rPr lang="en-CA" dirty="0" smtClean="0"/>
              <a:t>review strategic options for achieving its goals and select the most appropriate </a:t>
            </a:r>
          </a:p>
          <a:p>
            <a:pPr marL="171450" lvl="0" indent="-171450">
              <a:buFont typeface="Arial" panose="020B0604020202020204" pitchFamily="34" charset="0"/>
              <a:buChar char="•"/>
            </a:pPr>
            <a:r>
              <a:rPr lang="en-CA" dirty="0" smtClean="0"/>
              <a:t>Structure itself appropriately (how you need to organise yourselves, or re-organise yourselves, if the objectives are to be met.</a:t>
            </a:r>
          </a:p>
          <a:p>
            <a:pPr marL="0" indent="0">
              <a:buNone/>
            </a:pPr>
            <a:endParaRPr lang="en-CA" dirty="0" smtClean="0"/>
          </a:p>
          <a:p>
            <a:pPr marL="0" indent="0">
              <a:buNone/>
            </a:pPr>
            <a:r>
              <a:rPr lang="en-CA" dirty="0" smtClean="0"/>
              <a:t>2.</a:t>
            </a:r>
            <a:r>
              <a:rPr lang="en-CA" baseline="0" dirty="0" smtClean="0"/>
              <a:t> </a:t>
            </a:r>
            <a:r>
              <a:rPr lang="en-CA" dirty="0" smtClean="0"/>
              <a:t>Developing</a:t>
            </a:r>
            <a:r>
              <a:rPr lang="en-CA" baseline="0" dirty="0" smtClean="0"/>
              <a:t> the action/operational planning to achieve the goals of the strategic framework</a:t>
            </a:r>
            <a:endParaRPr lang="en-CA" dirty="0"/>
          </a:p>
        </p:txBody>
      </p:sp>
      <p:sp>
        <p:nvSpPr>
          <p:cNvPr id="4" name="Slide Number Placeholder 3"/>
          <p:cNvSpPr>
            <a:spLocks noGrp="1"/>
          </p:cNvSpPr>
          <p:nvPr>
            <p:ph type="sldNum" sz="quarter" idx="10"/>
          </p:nvPr>
        </p:nvSpPr>
        <p:spPr/>
        <p:txBody>
          <a:bodyPr/>
          <a:lstStyle/>
          <a:p>
            <a:fld id="{81479A38-2AB0-4658-8FED-E7E5C686827A}" type="slidenum">
              <a:rPr lang="en-CA" smtClean="0"/>
              <a:t>7</a:t>
            </a:fld>
            <a:endParaRPr lang="en-CA"/>
          </a:p>
        </p:txBody>
      </p:sp>
    </p:spTree>
    <p:extLst>
      <p:ext uri="{BB962C8B-B14F-4D97-AF65-F5344CB8AC3E}">
        <p14:creationId xmlns:p14="http://schemas.microsoft.com/office/powerpoint/2010/main" val="15822486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CA" dirty="0" smtClean="0"/>
              <a:t>Step 2</a:t>
            </a:r>
            <a:r>
              <a:rPr lang="en-CA" baseline="0" dirty="0" smtClean="0"/>
              <a:t> develop action/operational plan  </a:t>
            </a:r>
            <a:r>
              <a:rPr lang="en-CA" b="1" dirty="0" smtClean="0"/>
              <a:t>OUTCOME: Implementation Plan</a:t>
            </a:r>
          </a:p>
          <a:p>
            <a:endParaRPr lang="en-CA" dirty="0" smtClean="0"/>
          </a:p>
          <a:p>
            <a:r>
              <a:rPr lang="en-CA" dirty="0" smtClean="0"/>
              <a:t>Without the strategic planning phase, it is very likely that you will end up doing a range of activities that may not always add up to a co-ordinated effort. </a:t>
            </a:r>
            <a:endParaRPr lang="en-CA" dirty="0"/>
          </a:p>
        </p:txBody>
      </p:sp>
      <p:sp>
        <p:nvSpPr>
          <p:cNvPr id="4" name="Slide Number Placeholder 3"/>
          <p:cNvSpPr>
            <a:spLocks noGrp="1"/>
          </p:cNvSpPr>
          <p:nvPr>
            <p:ph type="sldNum" sz="quarter" idx="10"/>
          </p:nvPr>
        </p:nvSpPr>
        <p:spPr/>
        <p:txBody>
          <a:bodyPr/>
          <a:lstStyle/>
          <a:p>
            <a:fld id="{81479A38-2AB0-4658-8FED-E7E5C686827A}" type="slidenum">
              <a:rPr lang="en-CA" smtClean="0"/>
              <a:t>8</a:t>
            </a:fld>
            <a:endParaRPr lang="en-CA"/>
          </a:p>
        </p:txBody>
      </p:sp>
    </p:spTree>
    <p:extLst>
      <p:ext uri="{BB962C8B-B14F-4D97-AF65-F5344CB8AC3E}">
        <p14:creationId xmlns:p14="http://schemas.microsoft.com/office/powerpoint/2010/main" val="321634644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smtClean="0"/>
              <a:t>handout</a:t>
            </a:r>
            <a:endParaRPr lang="en-CA" dirty="0"/>
          </a:p>
        </p:txBody>
      </p:sp>
      <p:sp>
        <p:nvSpPr>
          <p:cNvPr id="4" name="Slide Number Placeholder 3"/>
          <p:cNvSpPr>
            <a:spLocks noGrp="1"/>
          </p:cNvSpPr>
          <p:nvPr>
            <p:ph type="sldNum" sz="quarter" idx="10"/>
          </p:nvPr>
        </p:nvSpPr>
        <p:spPr/>
        <p:txBody>
          <a:bodyPr/>
          <a:lstStyle/>
          <a:p>
            <a:fld id="{81479A38-2AB0-4658-8FED-E7E5C686827A}" type="slidenum">
              <a:rPr lang="en-CA" smtClean="0"/>
              <a:t>9</a:t>
            </a:fld>
            <a:endParaRPr lang="en-CA"/>
          </a:p>
        </p:txBody>
      </p:sp>
    </p:spTree>
    <p:extLst>
      <p:ext uri="{BB962C8B-B14F-4D97-AF65-F5344CB8AC3E}">
        <p14:creationId xmlns:p14="http://schemas.microsoft.com/office/powerpoint/2010/main" val="389726682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smtClean="0"/>
              <a:t>If there is no career department</a:t>
            </a:r>
            <a:r>
              <a:rPr lang="en-CA" baseline="0" dirty="0" smtClean="0"/>
              <a:t> – then a background of who is currently leading the function and responsible for career education.</a:t>
            </a:r>
          </a:p>
          <a:p>
            <a:endParaRPr lang="en-CA" baseline="0" dirty="0" smtClean="0"/>
          </a:p>
          <a:p>
            <a:r>
              <a:rPr lang="en-CA" baseline="0" dirty="0" smtClean="0"/>
              <a:t>Note the level of support could be association funding for targeted activities, ACE IT/SSA funding, block funding etc. PLUS what type of non financial support has been given to support career and skills training</a:t>
            </a:r>
          </a:p>
          <a:p>
            <a:endParaRPr lang="en-CA" baseline="0" dirty="0" smtClean="0"/>
          </a:p>
          <a:p>
            <a:pPr marL="0" lvl="0" indent="0">
              <a:buNone/>
            </a:pPr>
            <a:r>
              <a:rPr lang="en-US" sz="3400" b="1" dirty="0" smtClean="0"/>
              <a:t>Contextual Information: Management Board and Staff who work in Career and Skills Training</a:t>
            </a:r>
            <a:endParaRPr lang="en-CA" sz="3400" b="1" dirty="0" smtClean="0"/>
          </a:p>
          <a:p>
            <a:r>
              <a:rPr lang="en-US" sz="3400" dirty="0" smtClean="0"/>
              <a:t>Outlining the structure of your district is important in two quite distinct ways.  </a:t>
            </a:r>
          </a:p>
          <a:p>
            <a:r>
              <a:rPr lang="en-US" sz="3400" dirty="0" smtClean="0"/>
              <a:t>First, a newcomer, or a visitor or even an auditor should be able to see at a glance what the management structure is for your organization, both at an operational (staffing) level and at a governance (board) level. </a:t>
            </a:r>
          </a:p>
          <a:p>
            <a:r>
              <a:rPr lang="en-US" sz="3400" dirty="0" smtClean="0"/>
              <a:t>Second, the exercise of recording the way in which your structure operates (i.e. determining and recording who links to whom, for what purposes and with what forms of accountability) means that you will have reviewed such matters, perhaps for the very first time</a:t>
            </a:r>
          </a:p>
          <a:p>
            <a:r>
              <a:rPr lang="en-US" sz="3400" b="1" dirty="0" smtClean="0"/>
              <a:t>List who is who and draw an organizational chart.</a:t>
            </a:r>
            <a:endParaRPr lang="en-CA" sz="3400" b="1" dirty="0" smtClean="0"/>
          </a:p>
          <a:p>
            <a:pPr lvl="1"/>
            <a:r>
              <a:rPr lang="en-US" sz="2600" i="1" dirty="0" smtClean="0"/>
              <a:t>Perhaps have some biographical details about each person or even a photograph and contact details.</a:t>
            </a:r>
            <a:endParaRPr lang="en-CA" sz="3400" dirty="0" smtClean="0"/>
          </a:p>
          <a:p>
            <a:pPr lvl="1"/>
            <a:r>
              <a:rPr lang="en-US" sz="2600" i="1" dirty="0" smtClean="0"/>
              <a:t>It might be very useful to have such information vetted by the individual before going public.</a:t>
            </a:r>
          </a:p>
          <a:p>
            <a:pPr lvl="0"/>
            <a:r>
              <a:rPr lang="en-US" sz="3400" b="1" dirty="0" smtClean="0"/>
              <a:t>Remember to also indicate representation on external agencies and identify representatives from external organizations.</a:t>
            </a:r>
          </a:p>
          <a:p>
            <a:endParaRPr lang="en-CA" baseline="0" dirty="0" smtClean="0"/>
          </a:p>
          <a:p>
            <a:endParaRPr lang="en-CA" baseline="0" dirty="0" smtClean="0"/>
          </a:p>
          <a:p>
            <a:endParaRPr lang="en-CA" dirty="0"/>
          </a:p>
        </p:txBody>
      </p:sp>
      <p:sp>
        <p:nvSpPr>
          <p:cNvPr id="4" name="Slide Number Placeholder 3"/>
          <p:cNvSpPr>
            <a:spLocks noGrp="1"/>
          </p:cNvSpPr>
          <p:nvPr>
            <p:ph type="sldNum" sz="quarter" idx="10"/>
          </p:nvPr>
        </p:nvSpPr>
        <p:spPr/>
        <p:txBody>
          <a:bodyPr/>
          <a:lstStyle/>
          <a:p>
            <a:fld id="{81479A38-2AB0-4658-8FED-E7E5C686827A}" type="slidenum">
              <a:rPr lang="en-CA" smtClean="0"/>
              <a:t>10</a:t>
            </a:fld>
            <a:endParaRPr lang="en-CA"/>
          </a:p>
        </p:txBody>
      </p:sp>
    </p:spTree>
    <p:extLst>
      <p:ext uri="{BB962C8B-B14F-4D97-AF65-F5344CB8AC3E}">
        <p14:creationId xmlns:p14="http://schemas.microsoft.com/office/powerpoint/2010/main" val="194047773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6843" y="2059012"/>
            <a:ext cx="12195668" cy="18288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365759" y="2166364"/>
            <a:ext cx="11471565" cy="1739347"/>
          </a:xfrm>
        </p:spPr>
        <p:txBody>
          <a:bodyPr tIns="45720" bIns="45720" anchor="ctr">
            <a:normAutofit/>
          </a:bodyPr>
          <a:lstStyle>
            <a:lvl1pPr algn="ctr">
              <a:lnSpc>
                <a:spcPct val="80000"/>
              </a:lnSpc>
              <a:defRPr sz="6000" spc="150" baseline="0"/>
            </a:lvl1pPr>
          </a:lstStyle>
          <a:p>
            <a:r>
              <a:rPr lang="en-US" smtClean="0"/>
              <a:t>Click to edit Master title style</a:t>
            </a:r>
            <a:endParaRPr lang="en-US" dirty="0"/>
          </a:p>
        </p:txBody>
      </p:sp>
      <p:sp>
        <p:nvSpPr>
          <p:cNvPr id="3" name="Subtitle 2"/>
          <p:cNvSpPr>
            <a:spLocks noGrp="1"/>
          </p:cNvSpPr>
          <p:nvPr>
            <p:ph type="subTitle" idx="1"/>
          </p:nvPr>
        </p:nvSpPr>
        <p:spPr>
          <a:xfrm>
            <a:off x="1524000" y="3996250"/>
            <a:ext cx="9144000" cy="1309255"/>
          </a:xfrm>
        </p:spPr>
        <p:txBody>
          <a:bodyPr>
            <a:normAutofit/>
          </a:bodyPr>
          <a:lstStyle>
            <a:lvl1pPr marL="0" indent="0" algn="ctr">
              <a:buNone/>
              <a:defRPr sz="2000"/>
            </a:lvl1pPr>
            <a:lvl2pPr marL="457200" indent="0" algn="ctr">
              <a:buNone/>
              <a:defRPr sz="2000"/>
            </a:lvl2pPr>
            <a:lvl3pPr marL="914400" indent="0" algn="ctr">
              <a:buNone/>
              <a:defRPr sz="20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96DFF08F-DC6B-4601-B491-B0F83F6DD2DA}" type="datetimeFigureOut">
              <a:rPr lang="en-US" dirty="0"/>
              <a:t>1/7/2015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96DFF08F-DC6B-4601-B491-B0F83F6DD2DA}" type="datetimeFigureOut">
              <a:rPr lang="en-US" dirty="0"/>
              <a:t>1/7/2015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9019312" y="0"/>
            <a:ext cx="2743200" cy="6858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9160624" y="274638"/>
            <a:ext cx="2402380" cy="5897562"/>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838199" y="274638"/>
            <a:ext cx="7973291" cy="589756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a:xfrm>
            <a:off x="838200" y="6422854"/>
            <a:ext cx="2743196" cy="365125"/>
          </a:xfrm>
        </p:spPr>
        <p:txBody>
          <a:bodyPr/>
          <a:lstStyle/>
          <a:p>
            <a:fld id="{96DFF08F-DC6B-4601-B491-B0F83F6DD2DA}" type="datetimeFigureOut">
              <a:rPr lang="en-US" dirty="0"/>
              <a:t>1/7/2015</a:t>
            </a:fld>
            <a:endParaRPr lang="en-US" dirty="0"/>
          </a:p>
        </p:txBody>
      </p:sp>
      <p:sp>
        <p:nvSpPr>
          <p:cNvPr id="5" name="Footer Placeholder 4"/>
          <p:cNvSpPr>
            <a:spLocks noGrp="1"/>
          </p:cNvSpPr>
          <p:nvPr>
            <p:ph type="ftr" sz="quarter" idx="11"/>
          </p:nvPr>
        </p:nvSpPr>
        <p:spPr>
          <a:xfrm>
            <a:off x="3776135" y="6422854"/>
            <a:ext cx="4279669" cy="365125"/>
          </a:xfrm>
        </p:spPr>
        <p:txBody>
          <a:bodyPr/>
          <a:lstStyle/>
          <a:p>
            <a:endParaRPr lang="en-US" dirty="0"/>
          </a:p>
        </p:txBody>
      </p:sp>
      <p:sp>
        <p:nvSpPr>
          <p:cNvPr id="6" name="Slide Number Placeholder 5"/>
          <p:cNvSpPr>
            <a:spLocks noGrp="1"/>
          </p:cNvSpPr>
          <p:nvPr>
            <p:ph type="sldNum" sz="quarter" idx="12"/>
          </p:nvPr>
        </p:nvSpPr>
        <p:spPr>
          <a:xfrm>
            <a:off x="8073048" y="6422854"/>
            <a:ext cx="879759" cy="365125"/>
          </a:xfrm>
        </p:spPr>
        <p:txBody>
          <a:bodyPr/>
          <a:lstStyle/>
          <a:p>
            <a:fld id="{4FAB73BC-B049-4115-A692-8D63A059BFB8}" type="slidenum">
              <a:rPr lang="en-US" dirty="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96DFF08F-DC6B-4601-B491-B0F83F6DD2DA}" type="datetimeFigureOut">
              <a:rPr lang="en-US" dirty="0"/>
              <a:t>1/7/2015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1"/>
      </p:bgRef>
    </p:bg>
    <p:spTree>
      <p:nvGrpSpPr>
        <p:cNvPr id="1" name=""/>
        <p:cNvGrpSpPr/>
        <p:nvPr/>
      </p:nvGrpSpPr>
      <p:grpSpPr>
        <a:xfrm>
          <a:off x="0" y="0"/>
          <a:ext cx="0" cy="0"/>
          <a:chOff x="0" y="0"/>
          <a:chExt cx="0" cy="0"/>
        </a:xfrm>
      </p:grpSpPr>
      <p:sp>
        <p:nvSpPr>
          <p:cNvPr id="7" name="Rectangle 6"/>
          <p:cNvSpPr/>
          <p:nvPr/>
        </p:nvSpPr>
        <p:spPr>
          <a:xfrm>
            <a:off x="-6843" y="2059012"/>
            <a:ext cx="12195668" cy="18288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33191" y="2208879"/>
            <a:ext cx="10515600" cy="1676400"/>
          </a:xfrm>
        </p:spPr>
        <p:txBody>
          <a:bodyPr anchor="ctr">
            <a:noAutofit/>
          </a:bodyPr>
          <a:lstStyle>
            <a:lvl1pPr algn="ctr">
              <a:lnSpc>
                <a:spcPct val="80000"/>
              </a:lnSpc>
              <a:defRPr sz="6000" b="0" spc="150" baseline="0">
                <a:solidFill>
                  <a:schemeClr val="bg1"/>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833191" y="4010334"/>
            <a:ext cx="10515600" cy="1174639"/>
          </a:xfrm>
        </p:spPr>
        <p:txBody>
          <a:bodyPr anchor="t">
            <a:normAutofit/>
          </a:bodyPr>
          <a:lstStyle>
            <a:lvl1pPr marL="0" indent="0" algn="ct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solidFill>
                  <a:schemeClr val="tx2"/>
                </a:solidFill>
              </a:defRPr>
            </a:lvl1pPr>
          </a:lstStyle>
          <a:p>
            <a:fld id="{96DFF08F-DC6B-4601-B491-B0F83F6DD2DA}" type="datetimeFigureOut">
              <a:rPr lang="en-US" dirty="0"/>
              <a:pPr/>
              <a:t>1/7/2015</a:t>
            </a:fld>
            <a:endParaRPr lang="en-US" dirty="0"/>
          </a:p>
        </p:txBody>
      </p:sp>
      <p:sp>
        <p:nvSpPr>
          <p:cNvPr id="5" name="Footer Placeholder 4"/>
          <p:cNvSpPr>
            <a:spLocks noGrp="1"/>
          </p:cNvSpPr>
          <p:nvPr>
            <p:ph type="ftr" sz="quarter" idx="11"/>
          </p:nvPr>
        </p:nvSpPr>
        <p:spPr/>
        <p:txBody>
          <a:bodyPr/>
          <a:lstStyle>
            <a:lvl1pPr>
              <a:defRPr>
                <a:solidFill>
                  <a:schemeClr val="tx2"/>
                </a:solidFill>
              </a:defRPr>
            </a:lvl1pPr>
          </a:lstStyle>
          <a:p>
            <a:endParaRPr lang="en-US" dirty="0"/>
          </a:p>
        </p:txBody>
      </p:sp>
      <p:sp>
        <p:nvSpPr>
          <p:cNvPr id="6" name="Slide Number Placeholder 5"/>
          <p:cNvSpPr>
            <a:spLocks noGrp="1"/>
          </p:cNvSpPr>
          <p:nvPr>
            <p:ph type="sldNum" sz="quarter" idx="12"/>
          </p:nvPr>
        </p:nvSpPr>
        <p:spPr/>
        <p:txBody>
          <a:bodyPr/>
          <a:lstStyle>
            <a:lvl1pPr>
              <a:defRPr>
                <a:solidFill>
                  <a:schemeClr val="tx2"/>
                </a:solidFill>
              </a:defRPr>
            </a:lvl1pPr>
          </a:lstStyle>
          <a:p>
            <a:fld id="{4FAB73BC-B049-4115-A692-8D63A059BFB8}" type="slidenum">
              <a:rPr lang="en-US" dirty="0"/>
              <a:pPr/>
              <a:t>‹#›</a:t>
            </a:fld>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205344" y="2011680"/>
            <a:ext cx="4754880" cy="420624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230391" y="2011680"/>
            <a:ext cx="4754880" cy="420624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96DFF08F-DC6B-4601-B491-B0F83F6DD2DA}" type="datetimeFigureOut">
              <a:rPr lang="en-US" dirty="0"/>
              <a:t>1/7/2015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1207008" y="1913470"/>
            <a:ext cx="4754880" cy="743094"/>
          </a:xfrm>
        </p:spPr>
        <p:txBody>
          <a:bodyPr anchor="ctr">
            <a:normAutofit/>
          </a:bodyPr>
          <a:lstStyle>
            <a:lvl1pPr marL="0" indent="0">
              <a:buNone/>
              <a:defRPr sz="21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207008" y="2656566"/>
            <a:ext cx="4754880" cy="356616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231230" y="1913470"/>
            <a:ext cx="4754880" cy="743094"/>
          </a:xfrm>
        </p:spPr>
        <p:txBody>
          <a:bodyPr anchor="ctr">
            <a:normAutofit/>
          </a:bodyPr>
          <a:lstStyle>
            <a:lvl1pPr marL="0" indent="0">
              <a:buNone/>
              <a:defRPr sz="21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231230" y="2656564"/>
            <a:ext cx="4754880" cy="356616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96DFF08F-DC6B-4601-B491-B0F83F6DD2DA}" type="datetimeFigureOut">
              <a:rPr lang="en-US" dirty="0"/>
              <a:t>1/7/2015</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96DFF08F-DC6B-4601-B491-B0F83F6DD2DA}" type="datetimeFigureOut">
              <a:rPr lang="en-US" dirty="0"/>
              <a:t>1/7/2015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6DFF08F-DC6B-4601-B491-B0F83F6DD2DA}" type="datetimeFigureOut">
              <a:rPr lang="en-US" dirty="0"/>
              <a:t>1/7/2015</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1207008" y="2120054"/>
            <a:ext cx="6126480" cy="411480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7789023" y="2147486"/>
            <a:ext cx="3200400" cy="3432319"/>
          </a:xfrm>
        </p:spPr>
        <p:txBody>
          <a:bodyPr>
            <a:normAutofit/>
          </a:bodyPr>
          <a:lstStyle>
            <a:lvl1pPr marL="0" indent="0">
              <a:lnSpc>
                <a:spcPct val="95000"/>
              </a:lnSpc>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6DFF08F-DC6B-4601-B491-B0F83F6DD2DA}" type="datetimeFigureOut">
              <a:rPr lang="en-US" dirty="0"/>
              <a:t>1/7/2015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280160" y="2211494"/>
            <a:ext cx="6126480" cy="3931920"/>
          </a:xfrm>
          <a:solidFill>
            <a:schemeClr val="tx2">
              <a:lumMod val="60000"/>
              <a:lumOff val="40000"/>
            </a:schemeClr>
          </a:solidFill>
        </p:spPr>
        <p:txBody>
          <a:bodyPr tIns="365760" anchor="t"/>
          <a:lstStyle>
            <a:lvl1pPr marL="0" indent="0" algn="ctr">
              <a:buNone/>
              <a:defRPr sz="3200">
                <a:solidFill>
                  <a:schemeClr val="tx1">
                    <a:lumMod val="50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7790688" y="2150621"/>
            <a:ext cx="3200400" cy="3429000"/>
          </a:xfrm>
        </p:spPr>
        <p:txBody>
          <a:bodyPr>
            <a:normAutofit/>
          </a:bodyPr>
          <a:lstStyle>
            <a:lvl1pPr marL="0" indent="0">
              <a:lnSpc>
                <a:spcPct val="95000"/>
              </a:lnSpc>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6DFF08F-DC6B-4601-B491-B0F83F6DD2DA}" type="datetimeFigureOut">
              <a:rPr lang="en-US" dirty="0"/>
              <a:t>1/7/2015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7" name="Rectangle 6"/>
          <p:cNvSpPr/>
          <p:nvPr/>
        </p:nvSpPr>
        <p:spPr>
          <a:xfrm>
            <a:off x="483" y="176109"/>
            <a:ext cx="12188952" cy="164591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202919" y="284176"/>
            <a:ext cx="9784080" cy="150876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202919" y="2011680"/>
            <a:ext cx="9784080" cy="420624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1202266" y="6422854"/>
            <a:ext cx="3000894" cy="365125"/>
          </a:xfrm>
          <a:prstGeom prst="rect">
            <a:avLst/>
          </a:prstGeom>
        </p:spPr>
        <p:txBody>
          <a:bodyPr vert="horz" lIns="91440" tIns="45720" rIns="45720" bIns="45720" rtlCol="0" anchor="ctr"/>
          <a:lstStyle>
            <a:lvl1pPr algn="l">
              <a:defRPr sz="1050">
                <a:solidFill>
                  <a:schemeClr val="tx1"/>
                </a:solidFill>
              </a:defRPr>
            </a:lvl1pPr>
          </a:lstStyle>
          <a:p>
            <a:fld id="{96DFF08F-DC6B-4601-B491-B0F83F6DD2DA}" type="datetimeFigureOut">
              <a:rPr lang="en-US" dirty="0"/>
              <a:pPr/>
              <a:t>1/7/2015</a:t>
            </a:fld>
            <a:endParaRPr lang="en-US" dirty="0"/>
          </a:p>
        </p:txBody>
      </p:sp>
      <p:sp>
        <p:nvSpPr>
          <p:cNvPr id="5" name="Footer Placeholder 4"/>
          <p:cNvSpPr>
            <a:spLocks noGrp="1"/>
          </p:cNvSpPr>
          <p:nvPr>
            <p:ph type="ftr" sz="quarter" idx="3"/>
          </p:nvPr>
        </p:nvSpPr>
        <p:spPr>
          <a:xfrm>
            <a:off x="5596471" y="6422854"/>
            <a:ext cx="5044440" cy="365125"/>
          </a:xfrm>
          <a:prstGeom prst="rect">
            <a:avLst/>
          </a:prstGeom>
        </p:spPr>
        <p:txBody>
          <a:bodyPr vert="horz" lIns="91440" tIns="45720" rIns="91440" bIns="45720" rtlCol="0" anchor="ctr"/>
          <a:lstStyle>
            <a:lvl1pPr algn="r">
              <a:defRPr sz="1050">
                <a:solidFill>
                  <a:schemeClr val="tx1"/>
                </a:solidFill>
              </a:defRPr>
            </a:lvl1pPr>
          </a:lstStyle>
          <a:p>
            <a:endParaRPr lang="en-US" dirty="0"/>
          </a:p>
        </p:txBody>
      </p:sp>
      <p:sp>
        <p:nvSpPr>
          <p:cNvPr id="6" name="Slide Number Placeholder 5"/>
          <p:cNvSpPr>
            <a:spLocks noGrp="1"/>
          </p:cNvSpPr>
          <p:nvPr>
            <p:ph type="sldNum" sz="quarter" idx="4"/>
          </p:nvPr>
        </p:nvSpPr>
        <p:spPr>
          <a:xfrm>
            <a:off x="10658927" y="6422854"/>
            <a:ext cx="946264" cy="365125"/>
          </a:xfrm>
          <a:prstGeom prst="rect">
            <a:avLst/>
          </a:prstGeom>
        </p:spPr>
        <p:txBody>
          <a:bodyPr vert="horz" lIns="45720" tIns="45720" rIns="91440" bIns="45720" rtlCol="0" anchor="ctr"/>
          <a:lstStyle>
            <a:lvl1pPr algn="l">
              <a:defRPr sz="1200" b="0">
                <a:solidFill>
                  <a:schemeClr val="tx1"/>
                </a:solidFill>
              </a:defRPr>
            </a:lvl1pPr>
          </a:lstStyle>
          <a:p>
            <a:fld id="{4FAB73BC-B049-4115-A692-8D63A059BFB8}" type="slidenum">
              <a:rPr lang="en-US" dirty="0"/>
              <a:pPr/>
              <a:t>‹#›</a:t>
            </a:fld>
            <a:endParaRPr lang="en-US" dirty="0"/>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85000"/>
        </a:lnSpc>
        <a:spcBef>
          <a:spcPct val="0"/>
        </a:spcBef>
        <a:buNone/>
        <a:defRPr sz="4000" kern="1200" cap="all" baseline="0">
          <a:solidFill>
            <a:schemeClr val="bg2"/>
          </a:solidFill>
          <a:latin typeface="+mj-lt"/>
          <a:ea typeface="+mj-ea"/>
          <a:cs typeface="+mj-cs"/>
        </a:defRPr>
      </a:lvl1pPr>
    </p:titleStyle>
    <p:bodyStyle>
      <a:lvl1pPr marL="182880" indent="-182880" algn="l" defTabSz="914400" rtl="0" eaLnBrk="1" latinLnBrk="0" hangingPunct="1">
        <a:lnSpc>
          <a:spcPct val="90000"/>
        </a:lnSpc>
        <a:spcBef>
          <a:spcPts val="1200"/>
        </a:spcBef>
        <a:spcAft>
          <a:spcPts val="200"/>
        </a:spcAft>
        <a:buClr>
          <a:schemeClr val="tx1"/>
        </a:buClr>
        <a:buFont typeface="Wingdings" pitchFamily="2" charset="2"/>
        <a:buChar char=""/>
        <a:defRPr sz="2200" kern="1200">
          <a:solidFill>
            <a:schemeClr val="tx1"/>
          </a:solidFill>
          <a:latin typeface="+mn-lt"/>
          <a:ea typeface="+mn-ea"/>
          <a:cs typeface="+mn-cs"/>
        </a:defRPr>
      </a:lvl1pPr>
      <a:lvl2pPr marL="411480" indent="-182880" algn="l" defTabSz="914400" rtl="0" eaLnBrk="1" latinLnBrk="0" hangingPunct="1">
        <a:lnSpc>
          <a:spcPct val="90000"/>
        </a:lnSpc>
        <a:spcBef>
          <a:spcPts val="200"/>
        </a:spcBef>
        <a:spcAft>
          <a:spcPts val="400"/>
        </a:spcAft>
        <a:buClr>
          <a:schemeClr val="tx1"/>
        </a:buClr>
        <a:buFont typeface="Wingdings" pitchFamily="2" charset="2"/>
        <a:buChar char=""/>
        <a:defRPr sz="2000" kern="1200">
          <a:solidFill>
            <a:schemeClr val="tx1"/>
          </a:solidFill>
          <a:latin typeface="+mn-lt"/>
          <a:ea typeface="+mn-ea"/>
          <a:cs typeface="+mn-cs"/>
        </a:defRPr>
      </a:lvl2pPr>
      <a:lvl3pPr marL="640080" indent="-182880" algn="l" defTabSz="914400" rtl="0" eaLnBrk="1" latinLnBrk="0" hangingPunct="1">
        <a:lnSpc>
          <a:spcPct val="90000"/>
        </a:lnSpc>
        <a:spcBef>
          <a:spcPts val="200"/>
        </a:spcBef>
        <a:spcAft>
          <a:spcPts val="400"/>
        </a:spcAft>
        <a:buClr>
          <a:schemeClr val="tx1"/>
        </a:buClr>
        <a:buFont typeface="Wingdings" pitchFamily="2" charset="2"/>
        <a:buChar char=""/>
        <a:defRPr sz="1800" kern="1200">
          <a:solidFill>
            <a:schemeClr val="tx1"/>
          </a:solidFill>
          <a:latin typeface="+mn-lt"/>
          <a:ea typeface="+mn-ea"/>
          <a:cs typeface="+mn-cs"/>
        </a:defRPr>
      </a:lvl3pPr>
      <a:lvl4pPr marL="868680" indent="-182880" algn="l" defTabSz="914400" rtl="0" eaLnBrk="1" latinLnBrk="0" hangingPunct="1">
        <a:lnSpc>
          <a:spcPct val="90000"/>
        </a:lnSpc>
        <a:spcBef>
          <a:spcPts val="200"/>
        </a:spcBef>
        <a:spcAft>
          <a:spcPts val="400"/>
        </a:spcAft>
        <a:buClr>
          <a:schemeClr val="tx1"/>
        </a:buClr>
        <a:buFont typeface="Wingdings" pitchFamily="2" charset="2"/>
        <a:buChar char=""/>
        <a:defRPr sz="1600" kern="1200">
          <a:solidFill>
            <a:schemeClr val="tx1"/>
          </a:solidFill>
          <a:latin typeface="+mn-lt"/>
          <a:ea typeface="+mn-ea"/>
          <a:cs typeface="+mn-cs"/>
        </a:defRPr>
      </a:lvl4pPr>
      <a:lvl5pPr marL="1097280" indent="-182880" algn="l" defTabSz="914400" rtl="0" eaLnBrk="1" latinLnBrk="0" hangingPunct="1">
        <a:lnSpc>
          <a:spcPct val="90000"/>
        </a:lnSpc>
        <a:spcBef>
          <a:spcPts val="200"/>
        </a:spcBef>
        <a:spcAft>
          <a:spcPts val="400"/>
        </a:spcAft>
        <a:buClr>
          <a:schemeClr val="tx1"/>
        </a:buClr>
        <a:buFont typeface="Wingdings" pitchFamily="2" charset="2"/>
        <a:buChar char=""/>
        <a:defRPr sz="1600" kern="1200">
          <a:solidFill>
            <a:schemeClr val="tx1"/>
          </a:solidFill>
          <a:latin typeface="+mn-lt"/>
          <a:ea typeface="+mn-ea"/>
          <a:cs typeface="+mn-cs"/>
        </a:defRPr>
      </a:lvl5pPr>
      <a:lvl6pPr marL="1284600" indent="-228600" algn="l" defTabSz="914400" rtl="0" eaLnBrk="1" latinLnBrk="0" hangingPunct="1">
        <a:lnSpc>
          <a:spcPct val="90000"/>
        </a:lnSpc>
        <a:spcBef>
          <a:spcPts val="200"/>
        </a:spcBef>
        <a:spcAft>
          <a:spcPts val="400"/>
        </a:spcAft>
        <a:buClr>
          <a:schemeClr val="tx1"/>
        </a:buClr>
        <a:buFont typeface="Wingdings" pitchFamily="2" charset="2"/>
        <a:buChar char=""/>
        <a:defRPr sz="1600" kern="1200">
          <a:solidFill>
            <a:schemeClr val="tx1"/>
          </a:solidFill>
          <a:latin typeface="+mn-lt"/>
          <a:ea typeface="+mn-ea"/>
          <a:cs typeface="+mn-cs"/>
        </a:defRPr>
      </a:lvl6pPr>
      <a:lvl7pPr marL="1471800" indent="-228600" algn="l" defTabSz="914400" rtl="0" eaLnBrk="1" latinLnBrk="0" hangingPunct="1">
        <a:lnSpc>
          <a:spcPct val="90000"/>
        </a:lnSpc>
        <a:spcBef>
          <a:spcPts val="200"/>
        </a:spcBef>
        <a:spcAft>
          <a:spcPts val="400"/>
        </a:spcAft>
        <a:buClr>
          <a:schemeClr val="tx1"/>
        </a:buClr>
        <a:buFont typeface="Wingdings" pitchFamily="2" charset="2"/>
        <a:buChar char=""/>
        <a:defRPr sz="1600" kern="1200">
          <a:solidFill>
            <a:schemeClr val="tx1"/>
          </a:solidFill>
          <a:latin typeface="+mn-lt"/>
          <a:ea typeface="+mn-ea"/>
          <a:cs typeface="+mn-cs"/>
        </a:defRPr>
      </a:lvl7pPr>
      <a:lvl8pPr marL="1629000" indent="-228600" algn="l" defTabSz="914400" rtl="0" eaLnBrk="1" latinLnBrk="0" hangingPunct="1">
        <a:lnSpc>
          <a:spcPct val="90000"/>
        </a:lnSpc>
        <a:spcBef>
          <a:spcPts val="200"/>
        </a:spcBef>
        <a:spcAft>
          <a:spcPts val="400"/>
        </a:spcAft>
        <a:buClr>
          <a:schemeClr val="tx1"/>
        </a:buClr>
        <a:buFont typeface="Wingdings" pitchFamily="2" charset="2"/>
        <a:buChar char=""/>
        <a:defRPr sz="1600" kern="1200">
          <a:solidFill>
            <a:schemeClr val="tx1"/>
          </a:solidFill>
          <a:latin typeface="+mn-lt"/>
          <a:ea typeface="+mn-ea"/>
          <a:cs typeface="+mn-cs"/>
        </a:defRPr>
      </a:lvl8pPr>
      <a:lvl9pPr marL="1806200" indent="-228600" algn="l" defTabSz="914400" rtl="0" eaLnBrk="1" latinLnBrk="0" hangingPunct="1">
        <a:lnSpc>
          <a:spcPct val="90000"/>
        </a:lnSpc>
        <a:spcBef>
          <a:spcPts val="200"/>
        </a:spcBef>
        <a:spcAft>
          <a:spcPts val="400"/>
        </a:spcAft>
        <a:buClr>
          <a:schemeClr val="tx1"/>
        </a:buClr>
        <a:buFont typeface="Wingdings" pitchFamily="2" charset="2"/>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CA" dirty="0" smtClean="0"/>
              <a:t>Career and Skills Training</a:t>
            </a:r>
            <a:br>
              <a:rPr lang="en-CA" dirty="0" smtClean="0"/>
            </a:br>
            <a:r>
              <a:rPr lang="en-CA" dirty="0" smtClean="0"/>
              <a:t>Strategic Framework</a:t>
            </a:r>
            <a:endParaRPr lang="en-CA" dirty="0"/>
          </a:p>
        </p:txBody>
      </p:sp>
      <p:sp>
        <p:nvSpPr>
          <p:cNvPr id="3" name="Subtitle 2"/>
          <p:cNvSpPr>
            <a:spLocks noGrp="1"/>
          </p:cNvSpPr>
          <p:nvPr>
            <p:ph type="subTitle" idx="1"/>
          </p:nvPr>
        </p:nvSpPr>
        <p:spPr/>
        <p:txBody>
          <a:bodyPr>
            <a:normAutofit/>
          </a:bodyPr>
          <a:lstStyle/>
          <a:p>
            <a:endParaRPr lang="en-CA" sz="3200" dirty="0" smtClean="0"/>
          </a:p>
          <a:p>
            <a:r>
              <a:rPr lang="en-CA" sz="3200" dirty="0" smtClean="0"/>
              <a:t>Planning is key to success</a:t>
            </a:r>
            <a:endParaRPr lang="en-CA" sz="3200" dirty="0"/>
          </a:p>
        </p:txBody>
      </p:sp>
    </p:spTree>
    <p:extLst>
      <p:ext uri="{BB962C8B-B14F-4D97-AF65-F5344CB8AC3E}">
        <p14:creationId xmlns:p14="http://schemas.microsoft.com/office/powerpoint/2010/main" val="368368992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a:r>
              <a:rPr lang="en-CA" b="1" dirty="0" smtClean="0"/>
              <a:t>1. Contextual </a:t>
            </a:r>
            <a:r>
              <a:rPr lang="en-CA" b="1" dirty="0"/>
              <a:t>information </a:t>
            </a:r>
            <a:br>
              <a:rPr lang="en-CA" b="1" dirty="0"/>
            </a:br>
            <a:endParaRPr lang="en-CA" dirty="0"/>
          </a:p>
        </p:txBody>
      </p:sp>
      <p:sp>
        <p:nvSpPr>
          <p:cNvPr id="3" name="Content Placeholder 2"/>
          <p:cNvSpPr>
            <a:spLocks noGrp="1"/>
          </p:cNvSpPr>
          <p:nvPr>
            <p:ph idx="1"/>
          </p:nvPr>
        </p:nvSpPr>
        <p:spPr/>
        <p:txBody>
          <a:bodyPr>
            <a:normAutofit/>
          </a:bodyPr>
          <a:lstStyle/>
          <a:p>
            <a:pPr marL="0" indent="0">
              <a:buNone/>
            </a:pPr>
            <a:r>
              <a:rPr lang="en-US" sz="2400" dirty="0" smtClean="0"/>
              <a:t>Useful </a:t>
            </a:r>
            <a:r>
              <a:rPr lang="en-US" sz="2400" dirty="0"/>
              <a:t>for </a:t>
            </a:r>
            <a:r>
              <a:rPr lang="en-US" sz="2400" dirty="0" smtClean="0"/>
              <a:t>those developing or </a:t>
            </a:r>
            <a:r>
              <a:rPr lang="en-US" sz="2400" dirty="0"/>
              <a:t>reading your strategic plan to be able to discover at least a little bit about the </a:t>
            </a:r>
            <a:r>
              <a:rPr lang="en-US" sz="2400" dirty="0" smtClean="0"/>
              <a:t>organization. </a:t>
            </a:r>
          </a:p>
          <a:p>
            <a:pPr marL="0" indent="0">
              <a:buNone/>
            </a:pPr>
            <a:r>
              <a:rPr lang="en-US" sz="2400" dirty="0"/>
              <a:t>T</a:t>
            </a:r>
            <a:r>
              <a:rPr lang="en-US" sz="2400" dirty="0" smtClean="0"/>
              <a:t>he </a:t>
            </a:r>
            <a:r>
              <a:rPr lang="en-US" sz="2400" dirty="0"/>
              <a:t>challenge is to be able to provide a paragraph or three about these sorts of questions:</a:t>
            </a:r>
            <a:endParaRPr lang="en-CA" sz="2400" dirty="0"/>
          </a:p>
          <a:p>
            <a:pPr lvl="1"/>
            <a:r>
              <a:rPr lang="en-US" sz="2400" i="1" dirty="0"/>
              <a:t>When was the </a:t>
            </a:r>
            <a:r>
              <a:rPr lang="en-US" sz="2400" i="1" dirty="0" smtClean="0"/>
              <a:t>careers function/department formed </a:t>
            </a:r>
            <a:r>
              <a:rPr lang="en-US" sz="2400" i="1" dirty="0"/>
              <a:t>and why?</a:t>
            </a:r>
            <a:endParaRPr lang="en-CA" sz="2400" dirty="0"/>
          </a:p>
          <a:p>
            <a:pPr lvl="1"/>
            <a:r>
              <a:rPr lang="en-US" sz="2400" i="1" dirty="0"/>
              <a:t>What led to it being formed?</a:t>
            </a:r>
            <a:endParaRPr lang="en-CA" sz="2400" dirty="0"/>
          </a:p>
          <a:p>
            <a:pPr lvl="1"/>
            <a:r>
              <a:rPr lang="en-US" sz="2400" i="1" dirty="0"/>
              <a:t>What key changes have occurred since it was formed?</a:t>
            </a:r>
            <a:endParaRPr lang="en-CA" sz="2400" dirty="0"/>
          </a:p>
          <a:p>
            <a:pPr lvl="1"/>
            <a:r>
              <a:rPr lang="en-US" sz="2400" i="1" dirty="0"/>
              <a:t>How is the </a:t>
            </a:r>
            <a:r>
              <a:rPr lang="en-US" sz="2400" i="1" dirty="0" smtClean="0"/>
              <a:t>function </a:t>
            </a:r>
            <a:r>
              <a:rPr lang="en-US" sz="2400" i="1" dirty="0"/>
              <a:t>governed and how is it staffed?</a:t>
            </a:r>
            <a:endParaRPr lang="en-CA" sz="2400" dirty="0"/>
          </a:p>
          <a:p>
            <a:pPr lvl="1"/>
            <a:r>
              <a:rPr lang="en-US" sz="2400" i="1" dirty="0"/>
              <a:t>What </a:t>
            </a:r>
            <a:r>
              <a:rPr lang="en-US" sz="2400" i="1" dirty="0" smtClean="0"/>
              <a:t>level of support </a:t>
            </a:r>
            <a:r>
              <a:rPr lang="en-US" sz="2400" i="1" dirty="0"/>
              <a:t>is received from </a:t>
            </a:r>
            <a:r>
              <a:rPr lang="en-US" sz="2400" i="1" dirty="0" smtClean="0"/>
              <a:t>the school board or other agencies</a:t>
            </a:r>
          </a:p>
          <a:p>
            <a:pPr lvl="1"/>
            <a:r>
              <a:rPr lang="en-US" sz="2400" i="1" dirty="0" smtClean="0"/>
              <a:t>What is the structure of the career department?</a:t>
            </a:r>
            <a:endParaRPr lang="en-CA" sz="2400" dirty="0"/>
          </a:p>
          <a:p>
            <a:endParaRPr lang="en-CA" dirty="0"/>
          </a:p>
        </p:txBody>
      </p:sp>
    </p:spTree>
    <p:extLst>
      <p:ext uri="{BB962C8B-B14F-4D97-AF65-F5344CB8AC3E}">
        <p14:creationId xmlns:p14="http://schemas.microsoft.com/office/powerpoint/2010/main" val="153206623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CA" b="1" dirty="0" smtClean="0"/>
              <a:t/>
            </a:r>
            <a:br>
              <a:rPr lang="en-CA" b="1" dirty="0" smtClean="0"/>
            </a:br>
            <a:r>
              <a:rPr lang="en-CA" b="1" dirty="0" smtClean="0"/>
              <a:t>2. Organizational </a:t>
            </a:r>
            <a:r>
              <a:rPr lang="en-CA" b="1" dirty="0" err="1" smtClean="0"/>
              <a:t>Tenents</a:t>
            </a:r>
            <a:r>
              <a:rPr lang="en-CA" b="1" dirty="0" smtClean="0"/>
              <a:t> </a:t>
            </a:r>
            <a:r>
              <a:rPr lang="en-CA" b="1" dirty="0"/>
              <a:t>for Careers and Skills Training</a:t>
            </a:r>
            <a:br>
              <a:rPr lang="en-CA" b="1" dirty="0"/>
            </a:br>
            <a:endParaRPr lang="en-CA" b="1" dirty="0"/>
          </a:p>
        </p:txBody>
      </p:sp>
      <p:sp>
        <p:nvSpPr>
          <p:cNvPr id="3" name="Content Placeholder 2"/>
          <p:cNvSpPr>
            <a:spLocks noGrp="1"/>
          </p:cNvSpPr>
          <p:nvPr>
            <p:ph idx="1"/>
          </p:nvPr>
        </p:nvSpPr>
        <p:spPr/>
        <p:txBody>
          <a:bodyPr>
            <a:normAutofit/>
          </a:bodyPr>
          <a:lstStyle/>
          <a:p>
            <a:pPr marL="0" indent="0">
              <a:buNone/>
            </a:pPr>
            <a:r>
              <a:rPr lang="en-US" sz="2400" dirty="0" smtClean="0"/>
              <a:t>Fundamentally</a:t>
            </a:r>
            <a:r>
              <a:rPr lang="en-US" sz="2400" dirty="0"/>
              <a:t>, it's about the guiding principles, the </a:t>
            </a:r>
            <a:r>
              <a:rPr lang="en-US" sz="2400" dirty="0" smtClean="0"/>
              <a:t>organizational </a:t>
            </a:r>
            <a:r>
              <a:rPr lang="en-US" sz="2400" dirty="0"/>
              <a:t>beliefs, the behavioural creed to which you subscribe but for a strategic plan it is generally divided into three distinct elements </a:t>
            </a:r>
            <a:r>
              <a:rPr lang="en-US" sz="2400" dirty="0" smtClean="0"/>
              <a:t>– </a:t>
            </a:r>
          </a:p>
          <a:p>
            <a:pPr marL="514350" indent="-514350">
              <a:buFont typeface="+mj-lt"/>
              <a:buAutoNum type="arabicPeriod"/>
            </a:pPr>
            <a:r>
              <a:rPr lang="en-US" sz="2400" dirty="0" smtClean="0"/>
              <a:t>the organizational </a:t>
            </a:r>
            <a:r>
              <a:rPr lang="en-US" sz="2400" i="1" dirty="0"/>
              <a:t>vision </a:t>
            </a:r>
            <a:r>
              <a:rPr lang="en-US" sz="2400" dirty="0"/>
              <a:t>(what you want to become), </a:t>
            </a:r>
            <a:endParaRPr lang="en-US" sz="2400" dirty="0" smtClean="0"/>
          </a:p>
          <a:p>
            <a:pPr marL="514350" indent="-514350">
              <a:buFont typeface="+mj-lt"/>
              <a:buAutoNum type="arabicPeriod"/>
            </a:pPr>
            <a:r>
              <a:rPr lang="en-US" sz="2400" dirty="0" smtClean="0"/>
              <a:t>the </a:t>
            </a:r>
            <a:r>
              <a:rPr lang="en-US" sz="2400" i="1" dirty="0"/>
              <a:t>mission statement </a:t>
            </a:r>
            <a:r>
              <a:rPr lang="en-US" sz="2400" dirty="0"/>
              <a:t>(what you want to achieve overall as an agency) and </a:t>
            </a:r>
            <a:endParaRPr lang="en-US" sz="2400" dirty="0" smtClean="0"/>
          </a:p>
          <a:p>
            <a:pPr marL="514350" indent="-514350">
              <a:buFont typeface="+mj-lt"/>
              <a:buAutoNum type="arabicPeriod"/>
            </a:pPr>
            <a:r>
              <a:rPr lang="en-US" sz="2400" i="1" dirty="0" smtClean="0"/>
              <a:t>values </a:t>
            </a:r>
            <a:r>
              <a:rPr lang="en-US" sz="2400" dirty="0"/>
              <a:t>(the standards of belief that you adopt and which shape the way in which you present and behave as an </a:t>
            </a:r>
            <a:r>
              <a:rPr lang="en-US" sz="2400" dirty="0" smtClean="0"/>
              <a:t>organization).</a:t>
            </a:r>
            <a:endParaRPr lang="en-CA" sz="2400" dirty="0"/>
          </a:p>
          <a:p>
            <a:endParaRPr lang="en-CA" dirty="0"/>
          </a:p>
        </p:txBody>
      </p:sp>
    </p:spTree>
    <p:extLst>
      <p:ext uri="{BB962C8B-B14F-4D97-AF65-F5344CB8AC3E}">
        <p14:creationId xmlns:p14="http://schemas.microsoft.com/office/powerpoint/2010/main" val="70385726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3. Analysis of current environment (SWOT)</a:t>
            </a:r>
            <a:endParaRPr lang="en-CA" dirty="0"/>
          </a:p>
        </p:txBody>
      </p:sp>
      <p:sp>
        <p:nvSpPr>
          <p:cNvPr id="3" name="Content Placeholder 2"/>
          <p:cNvSpPr>
            <a:spLocks noGrp="1"/>
          </p:cNvSpPr>
          <p:nvPr>
            <p:ph idx="1"/>
          </p:nvPr>
        </p:nvSpPr>
        <p:spPr/>
        <p:txBody>
          <a:bodyPr>
            <a:normAutofit/>
          </a:bodyPr>
          <a:lstStyle/>
          <a:p>
            <a:pPr marL="0" lvl="0" indent="0">
              <a:buNone/>
            </a:pPr>
            <a:r>
              <a:rPr lang="en-US" sz="2800" b="1" dirty="0"/>
              <a:t>SWOT Analysis</a:t>
            </a:r>
            <a:endParaRPr lang="en-CA" sz="2800" b="1" dirty="0"/>
          </a:p>
          <a:p>
            <a:r>
              <a:rPr lang="en-US" sz="2800" dirty="0" smtClean="0"/>
              <a:t>SWOT is a summarized view of current position: specifically your strengths, weaknesses, opportunities and threats </a:t>
            </a:r>
          </a:p>
          <a:p>
            <a:r>
              <a:rPr lang="en-US" sz="2800" dirty="0" smtClean="0"/>
              <a:t>Call </a:t>
            </a:r>
            <a:r>
              <a:rPr lang="en-US" sz="2800" dirty="0"/>
              <a:t>it what you will: A SWOT analysis, a 360 degree scan, a reconnaissance, a bit of a </a:t>
            </a:r>
            <a:r>
              <a:rPr lang="en-US" sz="2800" dirty="0" smtClean="0"/>
              <a:t>check at </a:t>
            </a:r>
            <a:r>
              <a:rPr lang="en-US" sz="2800" dirty="0"/>
              <a:t>what's going on. </a:t>
            </a:r>
            <a:endParaRPr lang="en-US" sz="2800" dirty="0" smtClean="0"/>
          </a:p>
          <a:p>
            <a:r>
              <a:rPr lang="en-US" sz="2800" dirty="0" smtClean="0"/>
              <a:t>It involves </a:t>
            </a:r>
            <a:r>
              <a:rPr lang="en-US" sz="2800" dirty="0"/>
              <a:t>appraising the status quo as a predicate to determining planning goals and setting developmental priorities.</a:t>
            </a:r>
            <a:endParaRPr lang="en-CA" sz="2800" dirty="0"/>
          </a:p>
          <a:p>
            <a:endParaRPr lang="en-CA" dirty="0"/>
          </a:p>
        </p:txBody>
      </p:sp>
    </p:spTree>
    <p:extLst>
      <p:ext uri="{BB962C8B-B14F-4D97-AF65-F5344CB8AC3E}">
        <p14:creationId xmlns:p14="http://schemas.microsoft.com/office/powerpoint/2010/main" val="94290679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4.  Major Goals</a:t>
            </a:r>
            <a:endParaRPr lang="en-CA" dirty="0"/>
          </a:p>
        </p:txBody>
      </p:sp>
      <p:sp>
        <p:nvSpPr>
          <p:cNvPr id="3" name="Content Placeholder 2"/>
          <p:cNvSpPr>
            <a:spLocks noGrp="1"/>
          </p:cNvSpPr>
          <p:nvPr>
            <p:ph idx="1"/>
          </p:nvPr>
        </p:nvSpPr>
        <p:spPr/>
        <p:txBody>
          <a:bodyPr>
            <a:normAutofit/>
          </a:bodyPr>
          <a:lstStyle/>
          <a:p>
            <a:r>
              <a:rPr lang="en-US" sz="3200" dirty="0" smtClean="0"/>
              <a:t>Major </a:t>
            </a:r>
            <a:r>
              <a:rPr lang="en-US" sz="3200" dirty="0"/>
              <a:t>goals are broad overarching aspirations that should be consistent with your vision and mission statements. </a:t>
            </a:r>
            <a:endParaRPr lang="en-US" sz="3200" dirty="0" smtClean="0"/>
          </a:p>
          <a:p>
            <a:r>
              <a:rPr lang="en-US" sz="3200" dirty="0" smtClean="0"/>
              <a:t>Quite </a:t>
            </a:r>
            <a:r>
              <a:rPr lang="en-US" sz="3200" dirty="0"/>
              <a:t>simply, goals are broad statements of overall </a:t>
            </a:r>
            <a:r>
              <a:rPr lang="en-US" sz="3200" dirty="0" smtClean="0"/>
              <a:t>intent</a:t>
            </a:r>
            <a:r>
              <a:rPr lang="en-US" sz="3200" dirty="0"/>
              <a:t> </a:t>
            </a:r>
            <a:r>
              <a:rPr lang="en-US" sz="3200" dirty="0" smtClean="0"/>
              <a:t>and long term strategic focus</a:t>
            </a:r>
          </a:p>
          <a:p>
            <a:r>
              <a:rPr lang="en-US" sz="3200" dirty="0" smtClean="0"/>
              <a:t>They answer the question what you must focus on to achieve your vision</a:t>
            </a:r>
            <a:endParaRPr lang="en-CA" sz="3200" dirty="0"/>
          </a:p>
        </p:txBody>
      </p:sp>
    </p:spTree>
    <p:extLst>
      <p:ext uri="{BB962C8B-B14F-4D97-AF65-F5344CB8AC3E}">
        <p14:creationId xmlns:p14="http://schemas.microsoft.com/office/powerpoint/2010/main" val="232377014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5. Objectives</a:t>
            </a:r>
            <a:endParaRPr lang="en-CA" dirty="0"/>
          </a:p>
        </p:txBody>
      </p:sp>
      <p:sp>
        <p:nvSpPr>
          <p:cNvPr id="3" name="Content Placeholder 2"/>
          <p:cNvSpPr>
            <a:spLocks noGrp="1"/>
          </p:cNvSpPr>
          <p:nvPr>
            <p:ph idx="1"/>
          </p:nvPr>
        </p:nvSpPr>
        <p:spPr/>
        <p:txBody>
          <a:bodyPr>
            <a:normAutofit/>
          </a:bodyPr>
          <a:lstStyle/>
          <a:p>
            <a:pPr marL="0" indent="0">
              <a:buNone/>
            </a:pPr>
            <a:r>
              <a:rPr lang="en-CA" sz="2800" dirty="0"/>
              <a:t>Objectives are the specific activities that each major function (for example, department, etc.) must undertake to ensure it’s effectively implementing each strategy. </a:t>
            </a:r>
            <a:endParaRPr lang="en-CA" sz="2800" dirty="0" smtClean="0"/>
          </a:p>
          <a:p>
            <a:pPr marL="0" indent="0">
              <a:buNone/>
            </a:pPr>
            <a:r>
              <a:rPr lang="en-CA" sz="2800" dirty="0" smtClean="0"/>
              <a:t>Objectives </a:t>
            </a:r>
            <a:r>
              <a:rPr lang="en-CA" sz="2800" dirty="0"/>
              <a:t>should be clearly worded to the extent that people can assess if the objectives have been met or not. Objectives are specific, measurable results produced while implementing strategies. </a:t>
            </a:r>
          </a:p>
        </p:txBody>
      </p:sp>
    </p:spTree>
    <p:extLst>
      <p:ext uri="{BB962C8B-B14F-4D97-AF65-F5344CB8AC3E}">
        <p14:creationId xmlns:p14="http://schemas.microsoft.com/office/powerpoint/2010/main" val="98445656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6. Strategies</a:t>
            </a:r>
            <a:endParaRPr lang="en-CA" dirty="0"/>
          </a:p>
        </p:txBody>
      </p:sp>
      <p:sp>
        <p:nvSpPr>
          <p:cNvPr id="3" name="Content Placeholder 2"/>
          <p:cNvSpPr>
            <a:spLocks noGrp="1"/>
          </p:cNvSpPr>
          <p:nvPr>
            <p:ph idx="1"/>
          </p:nvPr>
        </p:nvSpPr>
        <p:spPr/>
        <p:txBody>
          <a:bodyPr>
            <a:normAutofit/>
          </a:bodyPr>
          <a:lstStyle/>
          <a:p>
            <a:pPr marL="0" indent="0">
              <a:buNone/>
            </a:pPr>
            <a:r>
              <a:rPr lang="en-CA" sz="2800" dirty="0"/>
              <a:t>Strategies outline how you will achieve your goals. </a:t>
            </a:r>
            <a:endParaRPr lang="en-CA" sz="2800" dirty="0" smtClean="0"/>
          </a:p>
          <a:p>
            <a:pPr marL="0" indent="0">
              <a:buNone/>
            </a:pPr>
            <a:r>
              <a:rPr lang="en-CA" sz="2800" dirty="0" smtClean="0"/>
              <a:t>Strategies </a:t>
            </a:r>
            <a:r>
              <a:rPr lang="en-CA" sz="2800" dirty="0"/>
              <a:t>are usually what change the most as the organization eventually conducts more comprehensive strategic planning, </a:t>
            </a:r>
            <a:endParaRPr lang="en-CA" sz="2800" dirty="0" smtClean="0"/>
          </a:p>
          <a:p>
            <a:pPr marL="0" indent="0">
              <a:buNone/>
            </a:pPr>
            <a:r>
              <a:rPr lang="en-CA" sz="2800" dirty="0" smtClean="0"/>
              <a:t>Strategies will change as the district develops new programming involving more learning partners and particularly </a:t>
            </a:r>
            <a:r>
              <a:rPr lang="en-CA" sz="2800" dirty="0"/>
              <a:t>by more closely examining the external and internal environments of the </a:t>
            </a:r>
            <a:r>
              <a:rPr lang="en-CA" sz="2800" dirty="0" smtClean="0"/>
              <a:t>organization and the impact on the programming. </a:t>
            </a:r>
            <a:endParaRPr lang="en-CA" sz="2800" dirty="0"/>
          </a:p>
        </p:txBody>
      </p:sp>
    </p:spTree>
    <p:extLst>
      <p:ext uri="{BB962C8B-B14F-4D97-AF65-F5344CB8AC3E}">
        <p14:creationId xmlns:p14="http://schemas.microsoft.com/office/powerpoint/2010/main" val="366391375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b="1" dirty="0" smtClean="0"/>
              <a:t>5.  Action Plans </a:t>
            </a:r>
            <a:r>
              <a:rPr lang="en-CA" b="1" dirty="0"/>
              <a:t/>
            </a:r>
            <a:br>
              <a:rPr lang="en-CA" b="1" dirty="0"/>
            </a:br>
            <a:endParaRPr lang="en-CA" dirty="0"/>
          </a:p>
        </p:txBody>
      </p:sp>
      <p:sp>
        <p:nvSpPr>
          <p:cNvPr id="3" name="Content Placeholder 2"/>
          <p:cNvSpPr>
            <a:spLocks noGrp="1"/>
          </p:cNvSpPr>
          <p:nvPr>
            <p:ph idx="1"/>
          </p:nvPr>
        </p:nvSpPr>
        <p:spPr/>
        <p:txBody>
          <a:bodyPr>
            <a:noAutofit/>
          </a:bodyPr>
          <a:lstStyle/>
          <a:p>
            <a:r>
              <a:rPr lang="en-US" sz="2800" dirty="0"/>
              <a:t>The Action Plan identifies the specific steps that will be taken to achieve the </a:t>
            </a:r>
            <a:r>
              <a:rPr lang="en-US" sz="2800" dirty="0" smtClean="0"/>
              <a:t>strategic </a:t>
            </a:r>
            <a:r>
              <a:rPr lang="en-US" sz="2800" dirty="0"/>
              <a:t>objectives – where the rubber meets the road</a:t>
            </a:r>
          </a:p>
          <a:p>
            <a:r>
              <a:rPr lang="en-US" sz="2800" dirty="0"/>
              <a:t>Each strategy has a supporting Action Plan(s) attached to it</a:t>
            </a:r>
          </a:p>
          <a:p>
            <a:r>
              <a:rPr lang="en-US" sz="2800" dirty="0"/>
              <a:t>Action Plans are geared toward operations, procedures, and processes  </a:t>
            </a:r>
          </a:p>
          <a:p>
            <a:r>
              <a:rPr lang="en-US" sz="2800" dirty="0"/>
              <a:t>They describe who does what, when it will be completed, and how the organization knows when steps are completed  </a:t>
            </a:r>
          </a:p>
          <a:p>
            <a:r>
              <a:rPr lang="en-US" sz="2800" dirty="0" smtClean="0"/>
              <a:t>Action </a:t>
            </a:r>
            <a:r>
              <a:rPr lang="en-US" sz="2800" dirty="0"/>
              <a:t>Plans require the monitoring of progress on Objectives, for which measures are needed</a:t>
            </a:r>
          </a:p>
        </p:txBody>
      </p:sp>
    </p:spTree>
    <p:extLst>
      <p:ext uri="{BB962C8B-B14F-4D97-AF65-F5344CB8AC3E}">
        <p14:creationId xmlns:p14="http://schemas.microsoft.com/office/powerpoint/2010/main" val="96488398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29570" name="Rectangle 2" descr="Canvas"/>
          <p:cNvSpPr>
            <a:spLocks noGrp="1" noChangeArrowheads="1"/>
          </p:cNvSpPr>
          <p:nvPr>
            <p:ph type="title"/>
          </p:nvPr>
        </p:nvSpPr>
        <p:spPr/>
        <p:txBody>
          <a:bodyPr/>
          <a:lstStyle/>
          <a:p>
            <a:r>
              <a:rPr lang="en-US" dirty="0" smtClean="0"/>
              <a:t>5. Action Plans</a:t>
            </a:r>
            <a:endParaRPr lang="en-US" dirty="0"/>
          </a:p>
        </p:txBody>
      </p:sp>
      <p:sp>
        <p:nvSpPr>
          <p:cNvPr id="2" name="Content Placeholder 1"/>
          <p:cNvSpPr>
            <a:spLocks noGrp="1"/>
          </p:cNvSpPr>
          <p:nvPr>
            <p:ph idx="1"/>
          </p:nvPr>
        </p:nvSpPr>
        <p:spPr/>
        <p:txBody>
          <a:bodyPr>
            <a:normAutofit fontScale="92500" lnSpcReduction="10000"/>
          </a:bodyPr>
          <a:lstStyle/>
          <a:p>
            <a:pPr marL="742950" lvl="1" indent="-514350">
              <a:lnSpc>
                <a:spcPct val="80000"/>
              </a:lnSpc>
              <a:buFont typeface="+mj-lt"/>
              <a:buAutoNum type="arabicPeriod"/>
            </a:pPr>
            <a:r>
              <a:rPr lang="en-US" sz="3200" dirty="0"/>
              <a:t>Detail all required steps</a:t>
            </a:r>
          </a:p>
          <a:p>
            <a:pPr marL="742950" lvl="1" indent="-514350">
              <a:lnSpc>
                <a:spcPct val="80000"/>
              </a:lnSpc>
              <a:buFont typeface="+mj-lt"/>
              <a:buAutoNum type="arabicPeriod"/>
            </a:pPr>
            <a:r>
              <a:rPr lang="en-US" sz="3200" dirty="0"/>
              <a:t>Establish a time frame</a:t>
            </a:r>
          </a:p>
          <a:p>
            <a:pPr marL="742950" lvl="1" indent="-514350">
              <a:lnSpc>
                <a:spcPct val="80000"/>
              </a:lnSpc>
              <a:buFont typeface="+mj-lt"/>
              <a:buAutoNum type="arabicPeriod"/>
            </a:pPr>
            <a:r>
              <a:rPr lang="en-US" sz="3200" dirty="0"/>
              <a:t>Establish the resources required</a:t>
            </a:r>
          </a:p>
          <a:p>
            <a:pPr marL="742950" lvl="1" indent="-514350">
              <a:lnSpc>
                <a:spcPct val="80000"/>
              </a:lnSpc>
              <a:buFont typeface="+mj-lt"/>
              <a:buAutoNum type="arabicPeriod"/>
            </a:pPr>
            <a:r>
              <a:rPr lang="en-US" sz="3200" dirty="0"/>
              <a:t>Define the specific actions (steps) that must be taken to implement the initiative</a:t>
            </a:r>
          </a:p>
          <a:p>
            <a:pPr marL="742950" lvl="1" indent="-514350">
              <a:lnSpc>
                <a:spcPct val="80000"/>
              </a:lnSpc>
              <a:buFont typeface="+mj-lt"/>
              <a:buAutoNum type="arabicPeriod"/>
            </a:pPr>
            <a:r>
              <a:rPr lang="en-US" sz="3200" dirty="0"/>
              <a:t>Determine the deliverables (in measurable terms) </a:t>
            </a:r>
          </a:p>
          <a:p>
            <a:pPr marL="742950" lvl="1" indent="-514350">
              <a:lnSpc>
                <a:spcPct val="80000"/>
              </a:lnSpc>
              <a:buFont typeface="+mj-lt"/>
              <a:buAutoNum type="arabicPeriod"/>
            </a:pPr>
            <a:r>
              <a:rPr lang="en-US" sz="3200" dirty="0"/>
              <a:t>Identify in-process measures to ensure the processes used to carry out the action are working as intended. </a:t>
            </a:r>
          </a:p>
          <a:p>
            <a:pPr marL="742950" lvl="1" indent="-514350">
              <a:lnSpc>
                <a:spcPct val="80000"/>
              </a:lnSpc>
              <a:buFont typeface="+mj-lt"/>
              <a:buAutoNum type="arabicPeriod"/>
            </a:pPr>
            <a:r>
              <a:rPr lang="en-US" sz="3200" dirty="0"/>
              <a:t>Define the expected results and milestones of the action plan.</a:t>
            </a:r>
          </a:p>
          <a:p>
            <a:pPr marL="742950" lvl="1" indent="-514350">
              <a:lnSpc>
                <a:spcPct val="80000"/>
              </a:lnSpc>
              <a:buFont typeface="+mj-lt"/>
              <a:buAutoNum type="arabicPeriod"/>
            </a:pPr>
            <a:r>
              <a:rPr lang="en-US" sz="3200" dirty="0"/>
              <a:t>Provide a </a:t>
            </a:r>
            <a:r>
              <a:rPr lang="en-US" sz="3200" dirty="0">
                <a:effectLst>
                  <a:outerShdw blurRad="38100" dist="38100" dir="2700000" algn="tl">
                    <a:srgbClr val="C0C0C0"/>
                  </a:outerShdw>
                </a:effectLst>
              </a:rPr>
              <a:t>brief status report on each step</a:t>
            </a:r>
            <a:endParaRPr lang="en-US" sz="3200" dirty="0"/>
          </a:p>
          <a:p>
            <a:endParaRPr lang="en-CA" dirty="0"/>
          </a:p>
        </p:txBody>
      </p:sp>
    </p:spTree>
    <p:extLst>
      <p:ext uri="{BB962C8B-B14F-4D97-AF65-F5344CB8AC3E}">
        <p14:creationId xmlns:p14="http://schemas.microsoft.com/office/powerpoint/2010/main" val="60841000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lvl="1" algn="l" rtl="0">
              <a:lnSpc>
                <a:spcPct val="90000"/>
              </a:lnSpc>
              <a:spcBef>
                <a:spcPct val="0"/>
              </a:spcBef>
            </a:pPr>
            <a:r>
              <a:rPr lang="en-US" sz="2800" dirty="0" smtClean="0"/>
              <a:t>6.  </a:t>
            </a:r>
            <a:r>
              <a:rPr lang="en-US" sz="2800" b="1" dirty="0" smtClean="0">
                <a:solidFill>
                  <a:srgbClr val="00B0F0"/>
                </a:solidFill>
              </a:rPr>
              <a:t>Evaluation: Success Measures </a:t>
            </a:r>
            <a:r>
              <a:rPr lang="en-CA" sz="2800" b="1" dirty="0" smtClean="0">
                <a:solidFill>
                  <a:srgbClr val="00B0F0"/>
                </a:solidFill>
              </a:rPr>
              <a:t/>
            </a:r>
            <a:br>
              <a:rPr lang="en-CA" sz="2800" b="1" dirty="0" smtClean="0">
                <a:solidFill>
                  <a:srgbClr val="00B0F0"/>
                </a:solidFill>
              </a:rPr>
            </a:br>
            <a:endParaRPr lang="en-CA" sz="2800" b="1" dirty="0">
              <a:solidFill>
                <a:srgbClr val="00B0F0"/>
              </a:solidFill>
            </a:endParaRPr>
          </a:p>
        </p:txBody>
      </p:sp>
      <p:sp>
        <p:nvSpPr>
          <p:cNvPr id="3" name="Content Placeholder 2"/>
          <p:cNvSpPr>
            <a:spLocks noGrp="1"/>
          </p:cNvSpPr>
          <p:nvPr>
            <p:ph idx="1"/>
          </p:nvPr>
        </p:nvSpPr>
        <p:spPr>
          <a:xfrm>
            <a:off x="837159" y="2185372"/>
            <a:ext cx="10515600" cy="4672628"/>
          </a:xfrm>
        </p:spPr>
        <p:txBody>
          <a:bodyPr>
            <a:normAutofit/>
          </a:bodyPr>
          <a:lstStyle/>
          <a:p>
            <a:pPr marL="0" lvl="0" indent="0">
              <a:buNone/>
            </a:pPr>
            <a:r>
              <a:rPr lang="en-US" sz="2800" dirty="0" smtClean="0"/>
              <a:t>A strategic plan needs to describe how evaluation will be completed and against what measure.  </a:t>
            </a:r>
          </a:p>
          <a:p>
            <a:pPr marL="0" lvl="0" indent="0">
              <a:buNone/>
            </a:pPr>
            <a:r>
              <a:rPr lang="en-US" sz="2800" dirty="0" smtClean="0"/>
              <a:t>Evaluation can be formative or summative and inform future direction or updates to the strategic plan</a:t>
            </a:r>
          </a:p>
          <a:p>
            <a:pPr marL="0" lvl="0" indent="0">
              <a:buNone/>
            </a:pPr>
            <a:r>
              <a:rPr lang="en-US" sz="2800" dirty="0" smtClean="0"/>
              <a:t>How </a:t>
            </a:r>
            <a:r>
              <a:rPr lang="en-US" sz="2800" dirty="0"/>
              <a:t>often, and against which criteria, for whom, and with respect to which, if any, goals and policies your agency has developed, will the initial (formative) evaluation occur?  Will you conduct formative evaluations more than once and if so, why and when?</a:t>
            </a:r>
            <a:endParaRPr lang="en-CA" sz="2800" dirty="0"/>
          </a:p>
          <a:p>
            <a:endParaRPr lang="en-CA" sz="2800" dirty="0"/>
          </a:p>
        </p:txBody>
      </p:sp>
    </p:spTree>
    <p:extLst>
      <p:ext uri="{BB962C8B-B14F-4D97-AF65-F5344CB8AC3E}">
        <p14:creationId xmlns:p14="http://schemas.microsoft.com/office/powerpoint/2010/main" val="38196931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Framework: Summary of the Strategic Plan</a:t>
            </a:r>
            <a:endParaRPr lang="en-CA" dirty="0"/>
          </a:p>
        </p:txBody>
      </p:sp>
      <p:graphicFrame>
        <p:nvGraphicFramePr>
          <p:cNvPr id="4" name="Content Placeholder 3"/>
          <p:cNvGraphicFramePr>
            <a:graphicFrameLocks noGrp="1"/>
          </p:cNvGraphicFramePr>
          <p:nvPr>
            <p:ph idx="1"/>
            <p:extLst/>
          </p:nvPr>
        </p:nvGraphicFramePr>
        <p:xfrm>
          <a:off x="838200" y="1825625"/>
          <a:ext cx="10515600" cy="741680"/>
        </p:xfrm>
        <a:graphic>
          <a:graphicData uri="http://schemas.openxmlformats.org/drawingml/2006/table">
            <a:tbl>
              <a:tblPr firstRow="1" bandRow="1">
                <a:tableStyleId>{5C22544A-7EE6-4342-B048-85BDC9FD1C3A}</a:tableStyleId>
              </a:tblPr>
              <a:tblGrid>
                <a:gridCol w="2103120"/>
                <a:gridCol w="2103120"/>
                <a:gridCol w="2103120"/>
                <a:gridCol w="2103120"/>
                <a:gridCol w="2103120"/>
              </a:tblGrid>
              <a:tr h="370840">
                <a:tc>
                  <a:txBody>
                    <a:bodyPr/>
                    <a:lstStyle/>
                    <a:p>
                      <a:r>
                        <a:rPr lang="en-CA" dirty="0" smtClean="0"/>
                        <a:t>Goal</a:t>
                      </a:r>
                      <a:endParaRPr lang="en-CA" dirty="0"/>
                    </a:p>
                  </a:txBody>
                  <a:tcPr/>
                </a:tc>
                <a:tc>
                  <a:txBody>
                    <a:bodyPr/>
                    <a:lstStyle/>
                    <a:p>
                      <a:r>
                        <a:rPr lang="en-CA" dirty="0" smtClean="0"/>
                        <a:t>Objective</a:t>
                      </a:r>
                      <a:endParaRPr lang="en-CA" dirty="0"/>
                    </a:p>
                  </a:txBody>
                  <a:tcPr/>
                </a:tc>
                <a:tc>
                  <a:txBody>
                    <a:bodyPr/>
                    <a:lstStyle/>
                    <a:p>
                      <a:r>
                        <a:rPr lang="en-CA" dirty="0" smtClean="0"/>
                        <a:t>Strategy</a:t>
                      </a:r>
                      <a:endParaRPr lang="en-CA" dirty="0"/>
                    </a:p>
                  </a:txBody>
                  <a:tcPr/>
                </a:tc>
                <a:tc>
                  <a:txBody>
                    <a:bodyPr/>
                    <a:lstStyle/>
                    <a:p>
                      <a:r>
                        <a:rPr lang="en-CA" dirty="0" smtClean="0"/>
                        <a:t>Action Plan</a:t>
                      </a:r>
                      <a:endParaRPr lang="en-CA" dirty="0"/>
                    </a:p>
                  </a:txBody>
                  <a:tcPr/>
                </a:tc>
                <a:tc>
                  <a:txBody>
                    <a:bodyPr/>
                    <a:lstStyle/>
                    <a:p>
                      <a:r>
                        <a:rPr lang="en-CA" dirty="0" smtClean="0"/>
                        <a:t>Timeline</a:t>
                      </a:r>
                      <a:endParaRPr lang="en-CA" dirty="0"/>
                    </a:p>
                  </a:txBody>
                  <a:tcPr/>
                </a:tc>
              </a:tr>
              <a:tr h="370840">
                <a:tc>
                  <a:txBody>
                    <a:bodyPr/>
                    <a:lstStyle/>
                    <a:p>
                      <a:endParaRPr lang="en-CA"/>
                    </a:p>
                  </a:txBody>
                  <a:tcPr/>
                </a:tc>
                <a:tc>
                  <a:txBody>
                    <a:bodyPr/>
                    <a:lstStyle/>
                    <a:p>
                      <a:endParaRPr lang="en-CA"/>
                    </a:p>
                  </a:txBody>
                  <a:tcPr/>
                </a:tc>
                <a:tc>
                  <a:txBody>
                    <a:bodyPr/>
                    <a:lstStyle/>
                    <a:p>
                      <a:endParaRPr lang="en-CA"/>
                    </a:p>
                  </a:txBody>
                  <a:tcPr/>
                </a:tc>
                <a:tc>
                  <a:txBody>
                    <a:bodyPr/>
                    <a:lstStyle/>
                    <a:p>
                      <a:endParaRPr lang="en-CA"/>
                    </a:p>
                  </a:txBody>
                  <a:tcPr/>
                </a:tc>
                <a:tc>
                  <a:txBody>
                    <a:bodyPr/>
                    <a:lstStyle/>
                    <a:p>
                      <a:endParaRPr lang="en-CA"/>
                    </a:p>
                  </a:txBody>
                  <a:tcPr/>
                </a:tc>
              </a:tr>
            </a:tbl>
          </a:graphicData>
        </a:graphic>
      </p:graphicFrame>
    </p:spTree>
    <p:extLst>
      <p:ext uri="{BB962C8B-B14F-4D97-AF65-F5344CB8AC3E}">
        <p14:creationId xmlns:p14="http://schemas.microsoft.com/office/powerpoint/2010/main" val="159085359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CA"/>
          </a:p>
        </p:txBody>
      </p:sp>
      <p:sp>
        <p:nvSpPr>
          <p:cNvPr id="3" name="Content Placeholder 2"/>
          <p:cNvSpPr>
            <a:spLocks noGrp="1"/>
          </p:cNvSpPr>
          <p:nvPr>
            <p:ph idx="1"/>
          </p:nvPr>
        </p:nvSpPr>
        <p:spPr/>
        <p:txBody>
          <a:bodyPr/>
          <a:lstStyle/>
          <a:p>
            <a:r>
              <a:rPr lang="en-CA" dirty="0" smtClean="0"/>
              <a:t>Overview of the agenda</a:t>
            </a:r>
            <a:endParaRPr lang="en-CA" dirty="0"/>
          </a:p>
        </p:txBody>
      </p:sp>
    </p:spTree>
    <p:extLst>
      <p:ext uri="{BB962C8B-B14F-4D97-AF65-F5344CB8AC3E}">
        <p14:creationId xmlns:p14="http://schemas.microsoft.com/office/powerpoint/2010/main" val="169008999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Tree>
    <p:extLst>
      <p:ext uri="{BB962C8B-B14F-4D97-AF65-F5344CB8AC3E}">
        <p14:creationId xmlns:p14="http://schemas.microsoft.com/office/powerpoint/2010/main" val="242129667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NEXT STEP:</a:t>
            </a:r>
            <a:endParaRPr lang="en-CA" dirty="0"/>
          </a:p>
        </p:txBody>
      </p:sp>
      <p:sp>
        <p:nvSpPr>
          <p:cNvPr id="3" name="Content Placeholder 2"/>
          <p:cNvSpPr>
            <a:spLocks noGrp="1"/>
          </p:cNvSpPr>
          <p:nvPr>
            <p:ph idx="1"/>
          </p:nvPr>
        </p:nvSpPr>
        <p:spPr/>
        <p:txBody>
          <a:bodyPr/>
          <a:lstStyle/>
          <a:p>
            <a:r>
              <a:rPr lang="en-CA" sz="3200" dirty="0" smtClean="0"/>
              <a:t>Complete a strategic planning session</a:t>
            </a:r>
          </a:p>
          <a:p>
            <a:r>
              <a:rPr lang="en-CA" sz="3200" dirty="0" smtClean="0"/>
              <a:t>Develop Project Plans for each strategy </a:t>
            </a:r>
          </a:p>
          <a:p>
            <a:r>
              <a:rPr lang="en-CA" sz="3200" dirty="0" smtClean="0"/>
              <a:t>Create an Operational Plan so the vision of the strategic plan can be realized</a:t>
            </a:r>
            <a:endParaRPr lang="en-CA" sz="3200" dirty="0"/>
          </a:p>
          <a:p>
            <a:endParaRPr lang="en-CA" dirty="0"/>
          </a:p>
        </p:txBody>
      </p:sp>
    </p:spTree>
    <p:extLst>
      <p:ext uri="{BB962C8B-B14F-4D97-AF65-F5344CB8AC3E}">
        <p14:creationId xmlns:p14="http://schemas.microsoft.com/office/powerpoint/2010/main" val="29253761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CA"/>
          </a:p>
        </p:txBody>
      </p:sp>
      <p:sp>
        <p:nvSpPr>
          <p:cNvPr id="3" name="Content Placeholder 2"/>
          <p:cNvSpPr>
            <a:spLocks noGrp="1"/>
          </p:cNvSpPr>
          <p:nvPr>
            <p:ph idx="1"/>
          </p:nvPr>
        </p:nvSpPr>
        <p:spPr/>
        <p:txBody>
          <a:bodyPr/>
          <a:lstStyle/>
          <a:p>
            <a:endParaRPr lang="en-CA"/>
          </a:p>
        </p:txBody>
      </p:sp>
    </p:spTree>
    <p:extLst>
      <p:ext uri="{BB962C8B-B14F-4D97-AF65-F5344CB8AC3E}">
        <p14:creationId xmlns:p14="http://schemas.microsoft.com/office/powerpoint/2010/main" val="334688421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ltLang="en-US" b="0" i="0" u="none" strike="noStrike" cap="none" normalizeH="0" baseline="0" dirty="0" smtClean="0">
                <a:ln>
                  <a:noFill/>
                </a:ln>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rPr>
              <a:t>A Strategic Planning Outline</a:t>
            </a:r>
            <a:endParaRPr lang="en-CA" dirty="0"/>
          </a:p>
        </p:txBody>
      </p:sp>
      <p:sp>
        <p:nvSpPr>
          <p:cNvPr id="3" name="Content Placeholder 2"/>
          <p:cNvSpPr>
            <a:spLocks noGrp="1"/>
          </p:cNvSpPr>
          <p:nvPr>
            <p:ph idx="1"/>
          </p:nvPr>
        </p:nvSpPr>
        <p:spPr>
          <a:xfrm>
            <a:off x="969112" y="1467021"/>
            <a:ext cx="10515600" cy="4977105"/>
          </a:xfrm>
        </p:spPr>
        <p:txBody>
          <a:bodyPr>
            <a:noAutofit/>
          </a:bodyPr>
          <a:lstStyle/>
          <a:p>
            <a:pPr marL="0" marR="0" lvl="0" indent="0" algn="l" defTabSz="914400" rtl="0" eaLnBrk="0" fontAlgn="base" latinLnBrk="0" hangingPunct="0">
              <a:lnSpc>
                <a:spcPct val="100000"/>
              </a:lnSpc>
              <a:spcBef>
                <a:spcPct val="0"/>
              </a:spcBef>
              <a:spcAft>
                <a:spcPct val="0"/>
              </a:spcAft>
              <a:buClrTx/>
              <a:buSzTx/>
              <a:buFontTx/>
              <a:buNone/>
              <a:tabLst>
                <a:tab pos="457200" algn="l"/>
                <a:tab pos="5343525" algn="r"/>
              </a:tabLst>
            </a:pPr>
            <a:r>
              <a:rPr kumimoji="0" lang="en-US" altLang="en-US" sz="1800" b="0" i="0" u="none" strike="noStrike" cap="none" normalizeH="0" baseline="0" dirty="0" smtClean="0">
                <a:ln>
                  <a:noFill/>
                </a:ln>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rPr>
              <a:t>Introductory Statement	</a:t>
            </a:r>
            <a:endParaRPr kumimoji="0" lang="en-CA" altLang="en-US" sz="1100" b="0" i="0" u="none" strike="noStrike" cap="none" normalizeH="0" baseline="0" dirty="0" smtClean="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None/>
              <a:tabLst>
                <a:tab pos="457200" algn="l"/>
                <a:tab pos="5343525" algn="r"/>
              </a:tabLst>
            </a:pPr>
            <a:r>
              <a:rPr kumimoji="0" lang="en-US" altLang="en-US" sz="1800" b="0" i="0" u="none" strike="noStrike" cap="none" normalizeH="0" baseline="0" dirty="0" smtClean="0">
                <a:ln>
                  <a:noFill/>
                </a:ln>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rPr>
              <a:t>Background statement/history	</a:t>
            </a:r>
            <a:endParaRPr kumimoji="0" lang="en-CA" altLang="en-US" sz="1100" b="0" i="0" u="none" strike="noStrike" cap="none" normalizeH="0" baseline="0" dirty="0" smtClean="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None/>
              <a:tabLst>
                <a:tab pos="457200" algn="l"/>
                <a:tab pos="5343525" algn="r"/>
              </a:tabLst>
            </a:pPr>
            <a:r>
              <a:rPr kumimoji="0" lang="en-US" altLang="en-US" sz="1800" b="0" i="0" u="none" strike="noStrike" cap="none" normalizeH="0" baseline="0" dirty="0" smtClean="0">
                <a:ln>
                  <a:noFill/>
                </a:ln>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rPr>
              <a:t>Management Board and Staff	</a:t>
            </a:r>
            <a:endParaRPr kumimoji="0" lang="en-CA" altLang="en-US" sz="1100" b="0" i="0" u="none" strike="noStrike" cap="none" normalizeH="0" baseline="0" dirty="0" smtClean="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None/>
              <a:tabLst>
                <a:tab pos="457200" algn="l"/>
                <a:tab pos="5343525" algn="r"/>
              </a:tabLst>
            </a:pPr>
            <a:r>
              <a:rPr kumimoji="0" lang="en-US" altLang="en-US" sz="1800" b="0" i="0" u="none" strike="noStrike" cap="none" normalizeH="0" baseline="0" dirty="0" smtClean="0">
                <a:ln>
                  <a:noFill/>
                </a:ln>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rPr>
              <a:t>Organizational Tenets	</a:t>
            </a:r>
            <a:endParaRPr kumimoji="0" lang="en-CA" altLang="en-US" sz="1100" b="0" i="0" u="none" strike="noStrike" cap="none" normalizeH="0" baseline="0" dirty="0" smtClean="0">
              <a:ln>
                <a:noFill/>
              </a:ln>
              <a:solidFill>
                <a:schemeClr val="tx1"/>
              </a:solidFill>
              <a:effectLst/>
              <a:latin typeface="Arial" panose="020B0604020202020204" pitchFamily="34" charset="0"/>
            </a:endParaRPr>
          </a:p>
          <a:p>
            <a:pPr marL="457200" marR="0" lvl="1" indent="0" algn="l" defTabSz="914400" rtl="0" eaLnBrk="0" fontAlgn="base" latinLnBrk="0" hangingPunct="0">
              <a:lnSpc>
                <a:spcPct val="100000"/>
              </a:lnSpc>
              <a:spcBef>
                <a:spcPct val="0"/>
              </a:spcBef>
              <a:spcAft>
                <a:spcPct val="0"/>
              </a:spcAft>
              <a:buClrTx/>
              <a:buSzPct val="100000"/>
              <a:buFontTx/>
              <a:buAutoNum type="arabicPeriod"/>
              <a:tabLst>
                <a:tab pos="457200" algn="l"/>
                <a:tab pos="5343525" algn="r"/>
              </a:tabLst>
            </a:pPr>
            <a:r>
              <a:rPr kumimoji="0" lang="en-US" altLang="en-US" sz="1800" b="0" i="0" u="none" strike="noStrike" cap="none" normalizeH="0" baseline="0" dirty="0" smtClean="0">
                <a:ln>
                  <a:noFill/>
                </a:ln>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rPr>
              <a:t>Organizational Vision	</a:t>
            </a:r>
            <a:endParaRPr kumimoji="0" lang="en-CA" altLang="en-US" sz="1100" b="0" i="0" u="none" strike="noStrike" cap="none" normalizeH="0" baseline="0" dirty="0" smtClean="0">
              <a:ln>
                <a:noFill/>
              </a:ln>
              <a:solidFill>
                <a:schemeClr val="tx1"/>
              </a:solidFill>
              <a:effectLst/>
              <a:latin typeface="Arial" panose="020B0604020202020204" pitchFamily="34" charset="0"/>
            </a:endParaRPr>
          </a:p>
          <a:p>
            <a:pPr marL="457200" marR="0" lvl="1" indent="0" algn="l" defTabSz="914400" rtl="0" eaLnBrk="0" fontAlgn="base" latinLnBrk="0" hangingPunct="0">
              <a:lnSpc>
                <a:spcPct val="100000"/>
              </a:lnSpc>
              <a:spcBef>
                <a:spcPct val="0"/>
              </a:spcBef>
              <a:spcAft>
                <a:spcPct val="0"/>
              </a:spcAft>
              <a:buClrTx/>
              <a:buSzPct val="100000"/>
              <a:buFontTx/>
              <a:buAutoNum type="arabicPeriod"/>
              <a:tabLst>
                <a:tab pos="457200" algn="l"/>
                <a:tab pos="5343525" algn="r"/>
              </a:tabLst>
            </a:pPr>
            <a:r>
              <a:rPr kumimoji="0" lang="en-US" altLang="en-US" sz="1800" b="0" i="0" u="none" strike="noStrike" cap="none" normalizeH="0" baseline="0" dirty="0" smtClean="0">
                <a:ln>
                  <a:noFill/>
                </a:ln>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rPr>
              <a:t>Mission Statement	</a:t>
            </a:r>
            <a:endParaRPr kumimoji="0" lang="en-CA" altLang="en-US" sz="1100" b="0" i="0" u="none" strike="noStrike" cap="none" normalizeH="0" baseline="0" dirty="0" smtClean="0">
              <a:ln>
                <a:noFill/>
              </a:ln>
              <a:solidFill>
                <a:schemeClr val="tx1"/>
              </a:solidFill>
              <a:effectLst/>
              <a:latin typeface="Arial" panose="020B0604020202020204" pitchFamily="34" charset="0"/>
            </a:endParaRPr>
          </a:p>
          <a:p>
            <a:pPr marL="457200" marR="0" lvl="1" indent="0" algn="l" defTabSz="914400" rtl="0" eaLnBrk="0" fontAlgn="base" latinLnBrk="0" hangingPunct="0">
              <a:lnSpc>
                <a:spcPct val="100000"/>
              </a:lnSpc>
              <a:spcBef>
                <a:spcPct val="0"/>
              </a:spcBef>
              <a:spcAft>
                <a:spcPct val="0"/>
              </a:spcAft>
              <a:buClrTx/>
              <a:buSzPct val="100000"/>
              <a:buFontTx/>
              <a:buAutoNum type="arabicPeriod"/>
              <a:tabLst>
                <a:tab pos="457200" algn="l"/>
                <a:tab pos="5343525" algn="r"/>
              </a:tabLst>
            </a:pPr>
            <a:r>
              <a:rPr kumimoji="0" lang="en-US" altLang="en-US" sz="1800" b="0" i="0" u="none" strike="noStrike" cap="none" normalizeH="0" baseline="0" dirty="0" smtClean="0">
                <a:ln>
                  <a:noFill/>
                </a:ln>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rPr>
              <a:t>Values	</a:t>
            </a:r>
            <a:endParaRPr kumimoji="0" lang="en-CA" altLang="en-US" sz="1100" b="0" i="0" u="none" strike="noStrike" cap="none" normalizeH="0" baseline="0" dirty="0" smtClean="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None/>
              <a:tabLst>
                <a:tab pos="457200" algn="l"/>
                <a:tab pos="5343525" algn="r"/>
              </a:tabLst>
            </a:pPr>
            <a:r>
              <a:rPr kumimoji="0" lang="en-US" altLang="en-US" sz="1800" b="0" i="0" u="none" strike="noStrike" cap="none" normalizeH="0" baseline="0" dirty="0" smtClean="0">
                <a:ln>
                  <a:noFill/>
                </a:ln>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rPr>
              <a:t>SWOT Analysis	</a:t>
            </a:r>
            <a:endParaRPr kumimoji="0" lang="en-CA" altLang="en-US" sz="1100" b="0" i="0" u="none" strike="noStrike" cap="none" normalizeH="0" baseline="0" dirty="0" smtClean="0">
              <a:ln>
                <a:noFill/>
              </a:ln>
              <a:solidFill>
                <a:schemeClr val="tx1"/>
              </a:solidFill>
              <a:effectLst/>
              <a:latin typeface="Arial" panose="020B0604020202020204" pitchFamily="34" charset="0"/>
            </a:endParaRPr>
          </a:p>
          <a:p>
            <a:pPr marL="457200" marR="0" lvl="1" indent="0" algn="l" defTabSz="914400" rtl="0" eaLnBrk="0" fontAlgn="base" latinLnBrk="0" hangingPunct="0">
              <a:lnSpc>
                <a:spcPct val="100000"/>
              </a:lnSpc>
              <a:spcBef>
                <a:spcPct val="0"/>
              </a:spcBef>
              <a:spcAft>
                <a:spcPct val="0"/>
              </a:spcAft>
              <a:buClrTx/>
              <a:buSzPct val="100000"/>
              <a:buFontTx/>
              <a:buAutoNum type="arabicPeriod"/>
              <a:tabLst>
                <a:tab pos="457200" algn="l"/>
                <a:tab pos="5343525" algn="r"/>
              </a:tabLst>
            </a:pPr>
            <a:r>
              <a:rPr kumimoji="0" lang="en-US" altLang="en-US" sz="1800" b="0" i="0" u="none" strike="noStrike" cap="none" normalizeH="0" baseline="0" dirty="0" smtClean="0">
                <a:ln>
                  <a:noFill/>
                </a:ln>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rPr>
              <a:t>Strengths	</a:t>
            </a:r>
            <a:endParaRPr kumimoji="0" lang="en-CA" altLang="en-US" sz="1100" b="0" i="0" u="none" strike="noStrike" cap="none" normalizeH="0" baseline="0" dirty="0" smtClean="0">
              <a:ln>
                <a:noFill/>
              </a:ln>
              <a:solidFill>
                <a:schemeClr val="tx1"/>
              </a:solidFill>
              <a:effectLst/>
              <a:latin typeface="Arial" panose="020B0604020202020204" pitchFamily="34" charset="0"/>
            </a:endParaRPr>
          </a:p>
          <a:p>
            <a:pPr marL="457200" marR="0" lvl="1" indent="0" algn="l" defTabSz="914400" rtl="0" eaLnBrk="0" fontAlgn="base" latinLnBrk="0" hangingPunct="0">
              <a:lnSpc>
                <a:spcPct val="100000"/>
              </a:lnSpc>
              <a:spcBef>
                <a:spcPct val="0"/>
              </a:spcBef>
              <a:spcAft>
                <a:spcPct val="0"/>
              </a:spcAft>
              <a:buClrTx/>
              <a:buSzPct val="100000"/>
              <a:buFontTx/>
              <a:buAutoNum type="arabicPeriod"/>
              <a:tabLst>
                <a:tab pos="457200" algn="l"/>
                <a:tab pos="5343525" algn="r"/>
              </a:tabLst>
            </a:pPr>
            <a:r>
              <a:rPr kumimoji="0" lang="en-US" altLang="en-US" sz="1800" b="0" i="0" u="none" strike="noStrike" cap="none" normalizeH="0" baseline="0" dirty="0" smtClean="0">
                <a:ln>
                  <a:noFill/>
                </a:ln>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rPr>
              <a:t>Weaknesses	</a:t>
            </a:r>
            <a:endParaRPr kumimoji="0" lang="en-CA" altLang="en-US" sz="1100" b="0" i="0" u="none" strike="noStrike" cap="none" normalizeH="0" baseline="0" dirty="0" smtClean="0">
              <a:ln>
                <a:noFill/>
              </a:ln>
              <a:solidFill>
                <a:schemeClr val="tx1"/>
              </a:solidFill>
              <a:effectLst/>
              <a:latin typeface="Arial" panose="020B0604020202020204" pitchFamily="34" charset="0"/>
            </a:endParaRPr>
          </a:p>
          <a:p>
            <a:pPr marL="457200" marR="0" lvl="1" indent="0" algn="l" defTabSz="914400" rtl="0" eaLnBrk="0" fontAlgn="base" latinLnBrk="0" hangingPunct="0">
              <a:lnSpc>
                <a:spcPct val="100000"/>
              </a:lnSpc>
              <a:spcBef>
                <a:spcPct val="0"/>
              </a:spcBef>
              <a:spcAft>
                <a:spcPct val="0"/>
              </a:spcAft>
              <a:buClrTx/>
              <a:buSzPct val="100000"/>
              <a:buFontTx/>
              <a:buAutoNum type="arabicPeriod"/>
              <a:tabLst>
                <a:tab pos="457200" algn="l"/>
                <a:tab pos="5343525" algn="r"/>
              </a:tabLst>
            </a:pPr>
            <a:r>
              <a:rPr kumimoji="0" lang="en-US" altLang="en-US" sz="1800" b="0" i="0" u="none" strike="noStrike" cap="none" normalizeH="0" baseline="0" dirty="0" smtClean="0">
                <a:ln>
                  <a:noFill/>
                </a:ln>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rPr>
              <a:t>Opportunities.	</a:t>
            </a:r>
            <a:endParaRPr kumimoji="0" lang="en-CA" altLang="en-US" sz="1100" b="0" i="0" u="none" strike="noStrike" cap="none" normalizeH="0" baseline="0" dirty="0" smtClean="0">
              <a:ln>
                <a:noFill/>
              </a:ln>
              <a:solidFill>
                <a:schemeClr val="tx1"/>
              </a:solidFill>
              <a:effectLst/>
              <a:latin typeface="Arial" panose="020B0604020202020204" pitchFamily="34" charset="0"/>
            </a:endParaRPr>
          </a:p>
          <a:p>
            <a:pPr marL="457200" marR="0" lvl="1" indent="0" algn="l" defTabSz="914400" rtl="0" eaLnBrk="0" fontAlgn="base" latinLnBrk="0" hangingPunct="0">
              <a:lnSpc>
                <a:spcPct val="100000"/>
              </a:lnSpc>
              <a:spcBef>
                <a:spcPct val="0"/>
              </a:spcBef>
              <a:spcAft>
                <a:spcPct val="0"/>
              </a:spcAft>
              <a:buClrTx/>
              <a:buSzPct val="100000"/>
              <a:buFontTx/>
              <a:buAutoNum type="arabicPeriod"/>
              <a:tabLst>
                <a:tab pos="457200" algn="l"/>
                <a:tab pos="5343525" algn="r"/>
              </a:tabLst>
            </a:pPr>
            <a:r>
              <a:rPr kumimoji="0" lang="en-US" altLang="en-US" sz="1800" b="0" i="0" u="none" strike="noStrike" cap="none" normalizeH="0" baseline="0" dirty="0" smtClean="0">
                <a:ln>
                  <a:noFill/>
                </a:ln>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rPr>
              <a:t>Threats.	</a:t>
            </a:r>
            <a:endParaRPr kumimoji="0" lang="en-CA" altLang="en-US" sz="1100" b="0" i="0" u="none" strike="noStrike" cap="none" normalizeH="0" baseline="0" dirty="0" smtClean="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None/>
              <a:tabLst>
                <a:tab pos="457200" algn="l"/>
                <a:tab pos="5343525" algn="r"/>
              </a:tabLst>
            </a:pPr>
            <a:r>
              <a:rPr kumimoji="0" lang="en-US" altLang="en-US" sz="1800" b="0" i="0" u="none" strike="noStrike" cap="none" normalizeH="0" baseline="0" dirty="0" smtClean="0">
                <a:ln>
                  <a:noFill/>
                </a:ln>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rPr>
              <a:t>Major Goals	</a:t>
            </a:r>
            <a:endParaRPr lang="en-CA" altLang="en-US" sz="1100" dirty="0">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None/>
              <a:tabLst>
                <a:tab pos="457200" algn="l"/>
                <a:tab pos="5343525" algn="r"/>
              </a:tabLst>
            </a:pPr>
            <a:r>
              <a:rPr kumimoji="0" lang="en-US" altLang="en-US" sz="1800" b="0" i="0" u="none" strike="noStrike" cap="none" normalizeH="0" baseline="0" dirty="0" smtClean="0">
                <a:ln>
                  <a:noFill/>
                </a:ln>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rPr>
              <a:t>Objectives</a:t>
            </a:r>
          </a:p>
          <a:p>
            <a:pPr marL="0" marR="0" lvl="0" indent="0" algn="l" defTabSz="914400" rtl="0" eaLnBrk="0" fontAlgn="base" latinLnBrk="0" hangingPunct="0">
              <a:lnSpc>
                <a:spcPct val="100000"/>
              </a:lnSpc>
              <a:spcBef>
                <a:spcPct val="0"/>
              </a:spcBef>
              <a:spcAft>
                <a:spcPct val="0"/>
              </a:spcAft>
              <a:buClrTx/>
              <a:buSzTx/>
              <a:buNone/>
              <a:tabLst>
                <a:tab pos="457200" algn="l"/>
                <a:tab pos="5343525" algn="r"/>
              </a:tabLst>
            </a:pPr>
            <a:r>
              <a:rPr lang="en-US" altLang="en-US" sz="1800" dirty="0" smtClean="0">
                <a:latin typeface="Arial" panose="020B0604020202020204" pitchFamily="34" charset="0"/>
                <a:ea typeface="Times New Roman" panose="02020603050405020304" pitchFamily="18" charset="0"/>
                <a:cs typeface="Times New Roman" panose="02020603050405020304" pitchFamily="18" charset="0"/>
              </a:rPr>
              <a:t>Strategies</a:t>
            </a:r>
            <a:endParaRPr kumimoji="0" lang="en-US" altLang="en-US" sz="1800" b="0" i="0" u="none" strike="noStrike" cap="none" normalizeH="0" baseline="0" dirty="0" smtClean="0">
              <a:ln>
                <a:noFill/>
              </a:ln>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endParaRPr>
          </a:p>
          <a:p>
            <a:pPr marL="0" indent="0" eaLnBrk="0" fontAlgn="base" hangingPunct="0">
              <a:lnSpc>
                <a:spcPct val="100000"/>
              </a:lnSpc>
              <a:spcBef>
                <a:spcPct val="0"/>
              </a:spcBef>
              <a:spcAft>
                <a:spcPct val="0"/>
              </a:spcAft>
              <a:buSzPct val="100000"/>
              <a:buNone/>
              <a:tabLst>
                <a:tab pos="457200" algn="l"/>
                <a:tab pos="5343525" algn="r"/>
              </a:tabLst>
            </a:pPr>
            <a:r>
              <a:rPr lang="en-US" altLang="en-US" sz="1800" dirty="0" smtClean="0">
                <a:latin typeface="Arial" panose="020B0604020202020204" pitchFamily="34" charset="0"/>
                <a:ea typeface="Times New Roman" panose="02020603050405020304" pitchFamily="18" charset="0"/>
                <a:cs typeface="Times New Roman" panose="02020603050405020304" pitchFamily="18" charset="0"/>
              </a:rPr>
              <a:t>Action </a:t>
            </a:r>
            <a:r>
              <a:rPr lang="en-US" altLang="en-US" sz="1800" dirty="0">
                <a:latin typeface="Arial" panose="020B0604020202020204" pitchFamily="34" charset="0"/>
                <a:ea typeface="Times New Roman" panose="02020603050405020304" pitchFamily="18" charset="0"/>
                <a:cs typeface="Times New Roman" panose="02020603050405020304" pitchFamily="18" charset="0"/>
              </a:rPr>
              <a:t>items</a:t>
            </a:r>
          </a:p>
          <a:p>
            <a:pPr marL="0" indent="0" eaLnBrk="0" fontAlgn="base" hangingPunct="0">
              <a:lnSpc>
                <a:spcPct val="100000"/>
              </a:lnSpc>
              <a:spcBef>
                <a:spcPct val="0"/>
              </a:spcBef>
              <a:spcAft>
                <a:spcPct val="0"/>
              </a:spcAft>
              <a:buSzPct val="100000"/>
              <a:buNone/>
              <a:tabLst>
                <a:tab pos="457200" algn="l"/>
                <a:tab pos="5343525" algn="r"/>
              </a:tabLst>
            </a:pPr>
            <a:r>
              <a:rPr lang="en-US" altLang="en-US" sz="1800" dirty="0">
                <a:latin typeface="Arial" panose="020B0604020202020204" pitchFamily="34" charset="0"/>
                <a:ea typeface="Times New Roman" panose="02020603050405020304" pitchFamily="18" charset="0"/>
                <a:cs typeface="Times New Roman" panose="02020603050405020304" pitchFamily="18" charset="0"/>
              </a:rPr>
              <a:t>	1. Project </a:t>
            </a:r>
            <a:r>
              <a:rPr lang="en-US" altLang="en-US" sz="1800" dirty="0" smtClean="0">
                <a:latin typeface="Arial" panose="020B0604020202020204" pitchFamily="34" charset="0"/>
                <a:ea typeface="Times New Roman" panose="02020603050405020304" pitchFamily="18" charset="0"/>
                <a:cs typeface="Times New Roman" panose="02020603050405020304" pitchFamily="18" charset="0"/>
              </a:rPr>
              <a:t>Planning</a:t>
            </a:r>
          </a:p>
          <a:p>
            <a:pPr marL="0" indent="0" eaLnBrk="0" fontAlgn="base" hangingPunct="0">
              <a:lnSpc>
                <a:spcPct val="100000"/>
              </a:lnSpc>
              <a:spcBef>
                <a:spcPct val="0"/>
              </a:spcBef>
              <a:spcAft>
                <a:spcPct val="0"/>
              </a:spcAft>
              <a:buSzPct val="100000"/>
              <a:buNone/>
              <a:tabLst>
                <a:tab pos="457200" algn="l"/>
                <a:tab pos="5343525" algn="r"/>
              </a:tabLst>
            </a:pPr>
            <a:r>
              <a:rPr lang="en-US" altLang="en-US" sz="1800" dirty="0">
                <a:latin typeface="Arial" panose="020B0604020202020204" pitchFamily="34" charset="0"/>
                <a:ea typeface="Times New Roman" panose="02020603050405020304" pitchFamily="18" charset="0"/>
                <a:cs typeface="Times New Roman" panose="02020603050405020304" pitchFamily="18" charset="0"/>
              </a:rPr>
              <a:t>	</a:t>
            </a:r>
            <a:r>
              <a:rPr lang="en-US" altLang="en-US" sz="1800" dirty="0" smtClean="0">
                <a:latin typeface="Arial" panose="020B0604020202020204" pitchFamily="34" charset="0"/>
                <a:ea typeface="Times New Roman" panose="02020603050405020304" pitchFamily="18" charset="0"/>
                <a:cs typeface="Times New Roman" panose="02020603050405020304" pitchFamily="18" charset="0"/>
              </a:rPr>
              <a:t>2. Operational </a:t>
            </a:r>
            <a:r>
              <a:rPr lang="en-US" altLang="en-US" sz="1800" dirty="0">
                <a:latin typeface="Arial" panose="020B0604020202020204" pitchFamily="34" charset="0"/>
                <a:ea typeface="Times New Roman" panose="02020603050405020304" pitchFamily="18" charset="0"/>
                <a:cs typeface="Times New Roman" panose="02020603050405020304" pitchFamily="18" charset="0"/>
              </a:rPr>
              <a:t>Plans</a:t>
            </a:r>
            <a:r>
              <a:rPr kumimoji="0" lang="en-US" altLang="en-US" sz="2200" b="0" i="0" u="none" strike="noStrike" cap="none" normalizeH="0" baseline="0" dirty="0" smtClean="0">
                <a:ln>
                  <a:noFill/>
                </a:ln>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rPr>
              <a:t>	</a:t>
            </a:r>
            <a:endParaRPr kumimoji="0" lang="en-CA" altLang="en-US" sz="1500" b="0" i="0" u="none" strike="noStrike" cap="none" normalizeH="0" baseline="0" dirty="0" smtClean="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None/>
              <a:tabLst>
                <a:tab pos="457200" algn="l"/>
                <a:tab pos="5343525" algn="r"/>
              </a:tabLst>
            </a:pPr>
            <a:r>
              <a:rPr kumimoji="0" lang="en-US" altLang="en-US" sz="1800" b="0" i="0" u="none" strike="noStrike" cap="none" normalizeH="0" baseline="0" dirty="0" smtClean="0">
                <a:ln>
                  <a:noFill/>
                </a:ln>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rPr>
              <a:t>Evaluation	</a:t>
            </a:r>
            <a:endParaRPr kumimoji="0" lang="en-CA" altLang="en-US" sz="1100" b="0" i="0" u="none" strike="noStrike" cap="none" normalizeH="0" baseline="0" dirty="0" smtClean="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274632712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i="1" dirty="0" smtClean="0"/>
              <a:t>Insert why career development education</a:t>
            </a:r>
            <a:endParaRPr lang="en-CA" i="1" dirty="0"/>
          </a:p>
        </p:txBody>
      </p:sp>
      <p:sp>
        <p:nvSpPr>
          <p:cNvPr id="3" name="Content Placeholder 2"/>
          <p:cNvSpPr>
            <a:spLocks noGrp="1"/>
          </p:cNvSpPr>
          <p:nvPr>
            <p:ph idx="1"/>
          </p:nvPr>
        </p:nvSpPr>
        <p:spPr/>
        <p:txBody>
          <a:bodyPr/>
          <a:lstStyle/>
          <a:p>
            <a:endParaRPr lang="en-CA" dirty="0"/>
          </a:p>
        </p:txBody>
      </p:sp>
    </p:spTree>
    <p:extLst>
      <p:ext uri="{BB962C8B-B14F-4D97-AF65-F5344CB8AC3E}">
        <p14:creationId xmlns:p14="http://schemas.microsoft.com/office/powerpoint/2010/main" val="241873966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About Strategic Planning</a:t>
            </a:r>
            <a:endParaRPr lang="en-CA" dirty="0"/>
          </a:p>
        </p:txBody>
      </p:sp>
      <p:sp>
        <p:nvSpPr>
          <p:cNvPr id="3" name="Content Placeholder 2"/>
          <p:cNvSpPr>
            <a:spLocks noGrp="1"/>
          </p:cNvSpPr>
          <p:nvPr>
            <p:ph idx="1"/>
          </p:nvPr>
        </p:nvSpPr>
        <p:spPr/>
        <p:txBody>
          <a:bodyPr>
            <a:normAutofit/>
          </a:bodyPr>
          <a:lstStyle/>
          <a:p>
            <a:pPr marL="0" indent="0">
              <a:buNone/>
            </a:pPr>
            <a:r>
              <a:rPr lang="en-CA" sz="3600" dirty="0" smtClean="0"/>
              <a:t>Strategic </a:t>
            </a:r>
            <a:r>
              <a:rPr lang="en-CA" sz="3600" dirty="0"/>
              <a:t>planning </a:t>
            </a:r>
            <a:r>
              <a:rPr lang="en-CA" sz="3600" dirty="0" smtClean="0"/>
              <a:t>determines:</a:t>
            </a:r>
          </a:p>
          <a:p>
            <a:r>
              <a:rPr lang="en-CA" sz="3600" dirty="0" smtClean="0"/>
              <a:t>where </a:t>
            </a:r>
            <a:r>
              <a:rPr lang="en-CA" sz="3600" dirty="0"/>
              <a:t>an organization is going over the next year or more, </a:t>
            </a:r>
            <a:endParaRPr lang="en-CA" sz="3600" dirty="0" smtClean="0"/>
          </a:p>
          <a:p>
            <a:r>
              <a:rPr lang="en-CA" sz="3600" dirty="0" smtClean="0"/>
              <a:t>how </a:t>
            </a:r>
            <a:r>
              <a:rPr lang="en-CA" sz="3600" dirty="0"/>
              <a:t>it's going to get there and </a:t>
            </a:r>
            <a:endParaRPr lang="en-CA" sz="3600" dirty="0" smtClean="0"/>
          </a:p>
          <a:p>
            <a:r>
              <a:rPr lang="en-CA" sz="3600" dirty="0" smtClean="0"/>
              <a:t>how </a:t>
            </a:r>
            <a:r>
              <a:rPr lang="en-CA" sz="3600" dirty="0"/>
              <a:t>it'll know if it got there or not</a:t>
            </a:r>
            <a:r>
              <a:rPr lang="en-CA" sz="3600" dirty="0" smtClean="0"/>
              <a:t>.</a:t>
            </a:r>
          </a:p>
        </p:txBody>
      </p:sp>
    </p:spTree>
    <p:extLst>
      <p:ext uri="{BB962C8B-B14F-4D97-AF65-F5344CB8AC3E}">
        <p14:creationId xmlns:p14="http://schemas.microsoft.com/office/powerpoint/2010/main" val="300066839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About Strategic Planning</a:t>
            </a:r>
            <a:endParaRPr lang="en-CA" dirty="0"/>
          </a:p>
        </p:txBody>
      </p:sp>
      <p:sp>
        <p:nvSpPr>
          <p:cNvPr id="3" name="Content Placeholder 2"/>
          <p:cNvSpPr>
            <a:spLocks noGrp="1"/>
          </p:cNvSpPr>
          <p:nvPr>
            <p:ph idx="1"/>
          </p:nvPr>
        </p:nvSpPr>
        <p:spPr/>
        <p:txBody>
          <a:bodyPr>
            <a:normAutofit fontScale="92500"/>
          </a:bodyPr>
          <a:lstStyle/>
          <a:p>
            <a:pPr marL="0" indent="0">
              <a:buNone/>
            </a:pPr>
            <a:r>
              <a:rPr lang="en-CA" sz="3600" dirty="0"/>
              <a:t>Goals-based planning is </a:t>
            </a:r>
            <a:r>
              <a:rPr lang="en-CA" sz="3600" dirty="0" smtClean="0"/>
              <a:t>the </a:t>
            </a:r>
            <a:r>
              <a:rPr lang="en-CA" sz="3600" dirty="0"/>
              <a:t>most common </a:t>
            </a:r>
            <a:r>
              <a:rPr lang="en-CA" sz="3600" dirty="0" smtClean="0"/>
              <a:t>type of strategic planning</a:t>
            </a:r>
          </a:p>
          <a:p>
            <a:r>
              <a:rPr lang="en-CA" sz="3600" dirty="0" smtClean="0"/>
              <a:t>starts </a:t>
            </a:r>
            <a:r>
              <a:rPr lang="en-CA" sz="3600" dirty="0"/>
              <a:t>with focus on the organization's mission (and vision and/or values), </a:t>
            </a:r>
            <a:endParaRPr lang="en-CA" sz="3600" dirty="0" smtClean="0"/>
          </a:p>
          <a:p>
            <a:r>
              <a:rPr lang="en-CA" sz="3600" dirty="0" smtClean="0"/>
              <a:t>goals </a:t>
            </a:r>
            <a:r>
              <a:rPr lang="en-CA" sz="3600" dirty="0"/>
              <a:t>to work toward the mission, </a:t>
            </a:r>
            <a:endParaRPr lang="en-CA" sz="3600" dirty="0" smtClean="0"/>
          </a:p>
          <a:p>
            <a:r>
              <a:rPr lang="en-CA" sz="3600" dirty="0" smtClean="0"/>
              <a:t>strategies </a:t>
            </a:r>
            <a:r>
              <a:rPr lang="en-CA" sz="3600" dirty="0"/>
              <a:t>to achieve the goals, </a:t>
            </a:r>
            <a:endParaRPr lang="en-CA" sz="3600" dirty="0" smtClean="0"/>
          </a:p>
          <a:p>
            <a:r>
              <a:rPr lang="en-CA" sz="3600" dirty="0" smtClean="0"/>
              <a:t>and </a:t>
            </a:r>
            <a:r>
              <a:rPr lang="en-CA" sz="3600" dirty="0"/>
              <a:t>action planning (who will do what and by when)</a:t>
            </a:r>
          </a:p>
          <a:p>
            <a:endParaRPr lang="en-CA" dirty="0"/>
          </a:p>
        </p:txBody>
      </p:sp>
    </p:spTree>
    <p:extLst>
      <p:ext uri="{BB962C8B-B14F-4D97-AF65-F5344CB8AC3E}">
        <p14:creationId xmlns:p14="http://schemas.microsoft.com/office/powerpoint/2010/main" val="270379225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CA" b="1" dirty="0" smtClean="0"/>
              <a:t/>
            </a:r>
            <a:br>
              <a:rPr lang="en-CA" b="1" dirty="0" smtClean="0"/>
            </a:br>
            <a:r>
              <a:rPr lang="en-CA" b="1" dirty="0" smtClean="0"/>
              <a:t>What are the Benefits of Strategic Planning?</a:t>
            </a:r>
            <a:br>
              <a:rPr lang="en-CA" b="1" dirty="0" smtClean="0"/>
            </a:br>
            <a:endParaRPr lang="en-CA" dirty="0"/>
          </a:p>
        </p:txBody>
      </p:sp>
      <p:sp>
        <p:nvSpPr>
          <p:cNvPr id="3" name="Content Placeholder 2"/>
          <p:cNvSpPr>
            <a:spLocks noGrp="1"/>
          </p:cNvSpPr>
          <p:nvPr>
            <p:ph idx="1"/>
          </p:nvPr>
        </p:nvSpPr>
        <p:spPr/>
        <p:txBody>
          <a:bodyPr>
            <a:normAutofit/>
          </a:bodyPr>
          <a:lstStyle/>
          <a:p>
            <a:pPr marL="0" indent="0">
              <a:buNone/>
            </a:pPr>
            <a:r>
              <a:rPr lang="en-CA" sz="3600" dirty="0" smtClean="0"/>
              <a:t>Strategic </a:t>
            </a:r>
            <a:r>
              <a:rPr lang="en-CA" sz="3600" dirty="0"/>
              <a:t>planning serves a variety of purposes in organizations, including to</a:t>
            </a:r>
            <a:r>
              <a:rPr lang="en-CA" sz="3600" dirty="0" smtClean="0"/>
              <a:t>:</a:t>
            </a:r>
          </a:p>
          <a:p>
            <a:pPr marL="800100" lvl="1" indent="-342900">
              <a:buFont typeface="+mj-lt"/>
              <a:buAutoNum type="arabicPeriod"/>
            </a:pPr>
            <a:r>
              <a:rPr lang="en-CA" sz="2800" dirty="0" smtClean="0"/>
              <a:t>Clearly define the purpose of the organization </a:t>
            </a:r>
          </a:p>
          <a:p>
            <a:pPr marL="800100" lvl="1" indent="-342900">
              <a:buFont typeface="+mj-lt"/>
              <a:buAutoNum type="arabicPeriod"/>
            </a:pPr>
            <a:r>
              <a:rPr lang="en-CA" sz="2800" dirty="0" smtClean="0"/>
              <a:t>Develop goals and objectives</a:t>
            </a:r>
          </a:p>
          <a:p>
            <a:pPr marL="800100" lvl="1" indent="-342900">
              <a:buFont typeface="+mj-lt"/>
              <a:buAutoNum type="arabicPeriod"/>
            </a:pPr>
            <a:r>
              <a:rPr lang="en-CA" sz="2800" dirty="0" smtClean="0"/>
              <a:t>Communicate those goals to constituents</a:t>
            </a:r>
          </a:p>
          <a:p>
            <a:pPr marL="800100" lvl="1" indent="-342900">
              <a:buFont typeface="+mj-lt"/>
              <a:buAutoNum type="arabicPeriod"/>
            </a:pPr>
            <a:r>
              <a:rPr lang="en-CA" sz="2800" dirty="0" smtClean="0"/>
              <a:t>Ensure that resources are focused on key priorities</a:t>
            </a:r>
          </a:p>
          <a:p>
            <a:pPr marL="800100" lvl="1" indent="-342900">
              <a:buFont typeface="+mj-lt"/>
              <a:buAutoNum type="arabicPeriod"/>
            </a:pPr>
            <a:r>
              <a:rPr lang="en-CA" sz="2800" dirty="0" smtClean="0"/>
              <a:t>Provide a starting point to measure progress/success</a:t>
            </a:r>
          </a:p>
          <a:p>
            <a:pPr marL="800100" lvl="1" indent="-342900">
              <a:buFont typeface="+mj-lt"/>
              <a:buAutoNum type="arabicPeriod"/>
            </a:pPr>
            <a:r>
              <a:rPr lang="en-CA" sz="2800" dirty="0" smtClean="0"/>
              <a:t>Opportunity to build consensus and buy in and understanding of direction</a:t>
            </a:r>
          </a:p>
        </p:txBody>
      </p:sp>
    </p:spTree>
    <p:extLst>
      <p:ext uri="{BB962C8B-B14F-4D97-AF65-F5344CB8AC3E}">
        <p14:creationId xmlns:p14="http://schemas.microsoft.com/office/powerpoint/2010/main" val="29438477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What’s the purpose of Strategic Planning?</a:t>
            </a:r>
            <a:endParaRPr lang="en-CA" dirty="0"/>
          </a:p>
        </p:txBody>
      </p:sp>
      <p:sp>
        <p:nvSpPr>
          <p:cNvPr id="3" name="Content Placeholder 2"/>
          <p:cNvSpPr>
            <a:spLocks noGrp="1"/>
          </p:cNvSpPr>
          <p:nvPr>
            <p:ph idx="1"/>
          </p:nvPr>
        </p:nvSpPr>
        <p:spPr>
          <a:xfrm>
            <a:off x="837159" y="2033587"/>
            <a:ext cx="10515600" cy="5006325"/>
          </a:xfrm>
        </p:spPr>
        <p:txBody>
          <a:bodyPr>
            <a:normAutofit fontScale="40000" lnSpcReduction="20000"/>
          </a:bodyPr>
          <a:lstStyle/>
          <a:p>
            <a:pPr marL="0" indent="0">
              <a:buNone/>
            </a:pPr>
            <a:r>
              <a:rPr lang="en-GB" sz="7000" dirty="0" smtClean="0"/>
              <a:t>Strategic planning enables a development organisation to:</a:t>
            </a:r>
            <a:endParaRPr lang="en-CA" sz="8000" dirty="0"/>
          </a:p>
          <a:p>
            <a:pPr lvl="0"/>
            <a:r>
              <a:rPr lang="en-CA" sz="7000" dirty="0" smtClean="0"/>
              <a:t>formulate </a:t>
            </a:r>
            <a:r>
              <a:rPr lang="en-CA" sz="7000" dirty="0"/>
              <a:t>a vision and mission statement based on its problem analysis and identification;</a:t>
            </a:r>
          </a:p>
          <a:p>
            <a:pPr lvl="0"/>
            <a:r>
              <a:rPr lang="en-CA" sz="7000" dirty="0"/>
              <a:t>analyse its strengths and weaknesses in addressing the identified problem;</a:t>
            </a:r>
          </a:p>
          <a:p>
            <a:pPr lvl="0"/>
            <a:r>
              <a:rPr lang="en-CA" sz="7000" dirty="0"/>
              <a:t>identify opportunities and threats in the environment that may affect its </a:t>
            </a:r>
            <a:r>
              <a:rPr lang="en-CA" sz="7000" dirty="0" smtClean="0"/>
              <a:t>work;</a:t>
            </a:r>
            <a:endParaRPr lang="en-CA" sz="7000" dirty="0"/>
          </a:p>
          <a:p>
            <a:pPr lvl="0"/>
            <a:r>
              <a:rPr lang="en-CA" sz="7000" dirty="0"/>
              <a:t>prioritise what it needs to do;</a:t>
            </a:r>
          </a:p>
          <a:p>
            <a:pPr lvl="0"/>
            <a:r>
              <a:rPr lang="en-CA" sz="7000" dirty="0"/>
              <a:t>review strategic options for achieving its goals and select the most appropriate </a:t>
            </a:r>
          </a:p>
          <a:p>
            <a:pPr lvl="0"/>
            <a:r>
              <a:rPr lang="en-CA" sz="7000" dirty="0"/>
              <a:t>Structure itself appropriately (how you need to organise yourselves, or re-organise yourselves, if the objectives are to be met</a:t>
            </a:r>
            <a:r>
              <a:rPr lang="en-CA" sz="7000" dirty="0" smtClean="0"/>
              <a:t>.)</a:t>
            </a:r>
          </a:p>
          <a:p>
            <a:pPr lvl="0"/>
            <a:endParaRPr lang="en-CA" sz="3800" dirty="0"/>
          </a:p>
          <a:p>
            <a:pPr lvl="1"/>
            <a:endParaRPr lang="en-CA" dirty="0"/>
          </a:p>
        </p:txBody>
      </p:sp>
    </p:spTree>
    <p:extLst>
      <p:ext uri="{BB962C8B-B14F-4D97-AF65-F5344CB8AC3E}">
        <p14:creationId xmlns:p14="http://schemas.microsoft.com/office/powerpoint/2010/main" val="131327055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How do you use a strategic plan?</a:t>
            </a:r>
            <a:endParaRPr lang="en-CA" dirty="0"/>
          </a:p>
        </p:txBody>
      </p:sp>
      <p:sp>
        <p:nvSpPr>
          <p:cNvPr id="3" name="Content Placeholder 2"/>
          <p:cNvSpPr>
            <a:spLocks noGrp="1"/>
          </p:cNvSpPr>
          <p:nvPr>
            <p:ph idx="1"/>
          </p:nvPr>
        </p:nvSpPr>
        <p:spPr/>
        <p:txBody>
          <a:bodyPr>
            <a:normAutofit fontScale="92500" lnSpcReduction="20000"/>
          </a:bodyPr>
          <a:lstStyle/>
          <a:p>
            <a:pPr marL="0" indent="0">
              <a:buNone/>
            </a:pPr>
            <a:r>
              <a:rPr lang="en-CA" sz="2800" dirty="0" smtClean="0"/>
              <a:t>The strategic framework allows the organization to develop a business/action/operational plan.</a:t>
            </a:r>
            <a:endParaRPr lang="en-CA" sz="2800" dirty="0"/>
          </a:p>
          <a:p>
            <a:r>
              <a:rPr lang="en-CA" sz="2800" dirty="0" smtClean="0"/>
              <a:t>The </a:t>
            </a:r>
            <a:r>
              <a:rPr lang="en-CA" sz="2800" dirty="0"/>
              <a:t>strategic plan keeps </a:t>
            </a:r>
            <a:r>
              <a:rPr lang="en-CA" sz="2800" dirty="0" smtClean="0"/>
              <a:t>the organization </a:t>
            </a:r>
            <a:r>
              <a:rPr lang="en-CA" sz="2800" dirty="0"/>
              <a:t>on track.  It provides a touchstone against which to answer questions such as:</a:t>
            </a:r>
          </a:p>
          <a:p>
            <a:pPr lvl="1"/>
            <a:r>
              <a:rPr lang="en-CA" sz="2800" dirty="0"/>
              <a:t>Is this the sort of work we ought to be doing?</a:t>
            </a:r>
          </a:p>
          <a:p>
            <a:pPr lvl="1"/>
            <a:r>
              <a:rPr lang="en-CA" sz="2800" dirty="0"/>
              <a:t>Will this activity contribute to the achievement of our vision and goals?</a:t>
            </a:r>
          </a:p>
          <a:p>
            <a:pPr lvl="1"/>
            <a:r>
              <a:rPr lang="en-CA" sz="2800" dirty="0"/>
              <a:t>Given that we have scarce resources, is this the most strategic action for us to take?  Will it have the maximum impact for the investment of resources made?</a:t>
            </a:r>
          </a:p>
          <a:p>
            <a:pPr lvl="1"/>
            <a:r>
              <a:rPr lang="en-CA" sz="2800" dirty="0"/>
              <a:t>Is this the most appropriate way for us to go about achieving our goals</a:t>
            </a:r>
            <a:r>
              <a:rPr lang="en-CA" sz="2800" dirty="0" smtClean="0"/>
              <a:t>? </a:t>
            </a:r>
          </a:p>
          <a:p>
            <a:pPr lvl="1"/>
            <a:endParaRPr lang="en-CA" dirty="0"/>
          </a:p>
        </p:txBody>
      </p:sp>
    </p:spTree>
    <p:extLst>
      <p:ext uri="{BB962C8B-B14F-4D97-AF65-F5344CB8AC3E}">
        <p14:creationId xmlns:p14="http://schemas.microsoft.com/office/powerpoint/2010/main" val="210353063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Components of a Strategic Plan</a:t>
            </a:r>
            <a:endParaRPr lang="en-CA" dirty="0"/>
          </a:p>
        </p:txBody>
      </p:sp>
      <p:sp>
        <p:nvSpPr>
          <p:cNvPr id="3" name="Content Placeholder 2"/>
          <p:cNvSpPr>
            <a:spLocks noGrp="1"/>
          </p:cNvSpPr>
          <p:nvPr>
            <p:ph sz="half" idx="1"/>
          </p:nvPr>
        </p:nvSpPr>
        <p:spPr>
          <a:xfrm>
            <a:off x="1205344" y="2011680"/>
            <a:ext cx="4754880" cy="4846320"/>
          </a:xfrm>
        </p:spPr>
        <p:txBody>
          <a:bodyPr>
            <a:normAutofit/>
          </a:bodyPr>
          <a:lstStyle/>
          <a:p>
            <a:pPr marL="457200" lvl="0" indent="-457200" eaLnBrk="0" fontAlgn="base" hangingPunct="0">
              <a:lnSpc>
                <a:spcPct val="100000"/>
              </a:lnSpc>
              <a:spcBef>
                <a:spcPct val="0"/>
              </a:spcBef>
              <a:spcAft>
                <a:spcPct val="0"/>
              </a:spcAft>
              <a:buFont typeface="+mj-lt"/>
              <a:buAutoNum type="arabicPeriod"/>
              <a:tabLst>
                <a:tab pos="457200" algn="l"/>
                <a:tab pos="5343525" algn="r"/>
              </a:tabLst>
            </a:pPr>
            <a:r>
              <a:rPr lang="en-US" altLang="en-US" sz="2800" dirty="0" smtClean="0">
                <a:latin typeface="Arial" panose="020B0604020202020204" pitchFamily="34" charset="0"/>
                <a:ea typeface="Times New Roman" panose="02020603050405020304" pitchFamily="18" charset="0"/>
                <a:cs typeface="Times New Roman" panose="02020603050405020304" pitchFamily="18" charset="0"/>
              </a:rPr>
              <a:t>Contextual information</a:t>
            </a:r>
          </a:p>
          <a:p>
            <a:pPr marL="457200" lvl="0" indent="-457200" eaLnBrk="0" fontAlgn="base" hangingPunct="0">
              <a:lnSpc>
                <a:spcPct val="100000"/>
              </a:lnSpc>
              <a:spcBef>
                <a:spcPct val="0"/>
              </a:spcBef>
              <a:spcAft>
                <a:spcPct val="0"/>
              </a:spcAft>
              <a:buFont typeface="+mj-lt"/>
              <a:buAutoNum type="arabicPeriod"/>
              <a:tabLst>
                <a:tab pos="457200" algn="l"/>
                <a:tab pos="5343525" algn="r"/>
              </a:tabLst>
            </a:pPr>
            <a:endParaRPr lang="en-US" altLang="en-US" sz="2400" dirty="0" smtClean="0">
              <a:latin typeface="Arial" panose="020B0604020202020204" pitchFamily="34" charset="0"/>
              <a:ea typeface="Times New Roman" panose="02020603050405020304" pitchFamily="18" charset="0"/>
              <a:cs typeface="Times New Roman" panose="02020603050405020304" pitchFamily="18" charset="0"/>
            </a:endParaRPr>
          </a:p>
          <a:p>
            <a:pPr marL="0" lvl="0" indent="0" eaLnBrk="0" fontAlgn="base" hangingPunct="0">
              <a:lnSpc>
                <a:spcPct val="100000"/>
              </a:lnSpc>
              <a:spcBef>
                <a:spcPct val="0"/>
              </a:spcBef>
              <a:spcAft>
                <a:spcPct val="0"/>
              </a:spcAft>
              <a:buNone/>
              <a:tabLst>
                <a:tab pos="457200" algn="l"/>
                <a:tab pos="5343525" algn="r"/>
              </a:tabLst>
            </a:pPr>
            <a:r>
              <a:rPr lang="en-US" altLang="en-US" sz="2400" dirty="0" smtClean="0">
                <a:latin typeface="Arial" panose="020B0604020202020204" pitchFamily="34" charset="0"/>
                <a:ea typeface="Times New Roman" panose="02020603050405020304" pitchFamily="18" charset="0"/>
                <a:cs typeface="Times New Roman" panose="02020603050405020304" pitchFamily="18" charset="0"/>
              </a:rPr>
              <a:t>2.   Organizational </a:t>
            </a:r>
            <a:r>
              <a:rPr lang="en-US" altLang="en-US" sz="2400" dirty="0">
                <a:latin typeface="Arial" panose="020B0604020202020204" pitchFamily="34" charset="0"/>
                <a:ea typeface="Times New Roman" panose="02020603050405020304" pitchFamily="18" charset="0"/>
                <a:cs typeface="Times New Roman" panose="02020603050405020304" pitchFamily="18" charset="0"/>
              </a:rPr>
              <a:t>Tenets	</a:t>
            </a:r>
            <a:endParaRPr lang="en-CA" altLang="en-US" sz="1400" dirty="0">
              <a:latin typeface="Arial" panose="020B0604020202020204" pitchFamily="34" charset="0"/>
            </a:endParaRPr>
          </a:p>
          <a:p>
            <a:pPr lvl="2" eaLnBrk="0" fontAlgn="base" hangingPunct="0">
              <a:lnSpc>
                <a:spcPct val="100000"/>
              </a:lnSpc>
              <a:spcBef>
                <a:spcPct val="0"/>
              </a:spcBef>
              <a:spcAft>
                <a:spcPct val="0"/>
              </a:spcAft>
              <a:buSzPct val="100000"/>
              <a:tabLst>
                <a:tab pos="457200" algn="l"/>
                <a:tab pos="5343525" algn="r"/>
              </a:tabLst>
            </a:pPr>
            <a:r>
              <a:rPr lang="en-US" altLang="en-US" sz="1800" dirty="0">
                <a:latin typeface="Arial" panose="020B0604020202020204" pitchFamily="34" charset="0"/>
                <a:ea typeface="Times New Roman" panose="02020603050405020304" pitchFamily="18" charset="0"/>
                <a:cs typeface="Times New Roman" panose="02020603050405020304" pitchFamily="18" charset="0"/>
              </a:rPr>
              <a:t>Organizational Vision	</a:t>
            </a:r>
            <a:endParaRPr lang="en-CA" altLang="en-US" sz="1000" dirty="0">
              <a:latin typeface="Arial" panose="020B0604020202020204" pitchFamily="34" charset="0"/>
            </a:endParaRPr>
          </a:p>
          <a:p>
            <a:pPr lvl="2" eaLnBrk="0" fontAlgn="base" hangingPunct="0">
              <a:lnSpc>
                <a:spcPct val="100000"/>
              </a:lnSpc>
              <a:spcBef>
                <a:spcPct val="0"/>
              </a:spcBef>
              <a:spcAft>
                <a:spcPct val="0"/>
              </a:spcAft>
              <a:buSzPct val="100000"/>
              <a:tabLst>
                <a:tab pos="457200" algn="l"/>
                <a:tab pos="5343525" algn="r"/>
              </a:tabLst>
            </a:pPr>
            <a:r>
              <a:rPr lang="en-US" altLang="en-US" sz="1800" dirty="0">
                <a:latin typeface="Arial" panose="020B0604020202020204" pitchFamily="34" charset="0"/>
                <a:ea typeface="Times New Roman" panose="02020603050405020304" pitchFamily="18" charset="0"/>
                <a:cs typeface="Times New Roman" panose="02020603050405020304" pitchFamily="18" charset="0"/>
              </a:rPr>
              <a:t>Mission Statement	</a:t>
            </a:r>
            <a:endParaRPr lang="en-CA" altLang="en-US" sz="1000" dirty="0">
              <a:latin typeface="Arial" panose="020B0604020202020204" pitchFamily="34" charset="0"/>
            </a:endParaRPr>
          </a:p>
          <a:p>
            <a:pPr lvl="2" eaLnBrk="0" fontAlgn="base" hangingPunct="0">
              <a:lnSpc>
                <a:spcPct val="100000"/>
              </a:lnSpc>
              <a:spcBef>
                <a:spcPct val="0"/>
              </a:spcBef>
              <a:spcAft>
                <a:spcPct val="0"/>
              </a:spcAft>
              <a:buSzPct val="100000"/>
              <a:tabLst>
                <a:tab pos="457200" algn="l"/>
                <a:tab pos="5343525" algn="r"/>
              </a:tabLst>
            </a:pPr>
            <a:r>
              <a:rPr lang="en-US" altLang="en-US" sz="1800" dirty="0" smtClean="0">
                <a:latin typeface="Arial" panose="020B0604020202020204" pitchFamily="34" charset="0"/>
                <a:ea typeface="Times New Roman" panose="02020603050405020304" pitchFamily="18" charset="0"/>
                <a:cs typeface="Times New Roman" panose="02020603050405020304" pitchFamily="18" charset="0"/>
              </a:rPr>
              <a:t>Values</a:t>
            </a:r>
          </a:p>
          <a:p>
            <a:pPr marL="457200" lvl="1" indent="0" eaLnBrk="0" fontAlgn="base" hangingPunct="0">
              <a:lnSpc>
                <a:spcPct val="100000"/>
              </a:lnSpc>
              <a:spcBef>
                <a:spcPct val="0"/>
              </a:spcBef>
              <a:spcAft>
                <a:spcPct val="0"/>
              </a:spcAft>
              <a:buSzPct val="100000"/>
              <a:buFontTx/>
              <a:buAutoNum type="arabicPeriod"/>
              <a:tabLst>
                <a:tab pos="457200" algn="l"/>
                <a:tab pos="5343525" algn="r"/>
              </a:tabLst>
            </a:pPr>
            <a:endParaRPr lang="en-US" altLang="en-US" dirty="0">
              <a:latin typeface="Arial" panose="020B0604020202020204" pitchFamily="34" charset="0"/>
              <a:ea typeface="Times New Roman" panose="02020603050405020304" pitchFamily="18" charset="0"/>
              <a:cs typeface="Times New Roman" panose="02020603050405020304" pitchFamily="18" charset="0"/>
            </a:endParaRPr>
          </a:p>
          <a:p>
            <a:pPr marL="0" lvl="0" indent="0" eaLnBrk="0" fontAlgn="base" hangingPunct="0">
              <a:lnSpc>
                <a:spcPct val="100000"/>
              </a:lnSpc>
              <a:spcBef>
                <a:spcPct val="0"/>
              </a:spcBef>
              <a:spcAft>
                <a:spcPct val="0"/>
              </a:spcAft>
              <a:buNone/>
              <a:tabLst>
                <a:tab pos="457200" algn="l"/>
                <a:tab pos="5343525" algn="r"/>
              </a:tabLst>
            </a:pPr>
            <a:r>
              <a:rPr lang="en-US" altLang="en-US" sz="2400" dirty="0" smtClean="0">
                <a:latin typeface="Arial" panose="020B0604020202020204" pitchFamily="34" charset="0"/>
                <a:ea typeface="Times New Roman" panose="02020603050405020304" pitchFamily="18" charset="0"/>
                <a:cs typeface="Times New Roman" panose="02020603050405020304" pitchFamily="18" charset="0"/>
              </a:rPr>
              <a:t>3.   SWOT </a:t>
            </a:r>
            <a:r>
              <a:rPr lang="en-US" altLang="en-US" sz="2400" dirty="0">
                <a:latin typeface="Arial" panose="020B0604020202020204" pitchFamily="34" charset="0"/>
                <a:ea typeface="Times New Roman" panose="02020603050405020304" pitchFamily="18" charset="0"/>
                <a:cs typeface="Times New Roman" panose="02020603050405020304" pitchFamily="18" charset="0"/>
              </a:rPr>
              <a:t>Analysis	</a:t>
            </a:r>
            <a:endParaRPr lang="en-CA" altLang="en-US" sz="1400" dirty="0">
              <a:latin typeface="Arial" panose="020B0604020202020204" pitchFamily="34" charset="0"/>
            </a:endParaRPr>
          </a:p>
          <a:p>
            <a:pPr lvl="2" eaLnBrk="0" fontAlgn="base" hangingPunct="0">
              <a:lnSpc>
                <a:spcPct val="100000"/>
              </a:lnSpc>
              <a:spcBef>
                <a:spcPct val="0"/>
              </a:spcBef>
              <a:spcAft>
                <a:spcPct val="0"/>
              </a:spcAft>
              <a:buSzPct val="100000"/>
              <a:tabLst>
                <a:tab pos="457200" algn="l"/>
                <a:tab pos="5343525" algn="r"/>
              </a:tabLst>
            </a:pPr>
            <a:r>
              <a:rPr lang="en-US" altLang="en-US" sz="1800" dirty="0">
                <a:latin typeface="Arial" panose="020B0604020202020204" pitchFamily="34" charset="0"/>
                <a:ea typeface="Times New Roman" panose="02020603050405020304" pitchFamily="18" charset="0"/>
                <a:cs typeface="Times New Roman" panose="02020603050405020304" pitchFamily="18" charset="0"/>
              </a:rPr>
              <a:t>Strengths	</a:t>
            </a:r>
            <a:endParaRPr lang="en-CA" altLang="en-US" sz="1000" dirty="0">
              <a:latin typeface="Arial" panose="020B0604020202020204" pitchFamily="34" charset="0"/>
            </a:endParaRPr>
          </a:p>
          <a:p>
            <a:pPr lvl="2" eaLnBrk="0" fontAlgn="base" hangingPunct="0">
              <a:lnSpc>
                <a:spcPct val="100000"/>
              </a:lnSpc>
              <a:spcBef>
                <a:spcPct val="0"/>
              </a:spcBef>
              <a:spcAft>
                <a:spcPct val="0"/>
              </a:spcAft>
              <a:buSzPct val="100000"/>
              <a:tabLst>
                <a:tab pos="457200" algn="l"/>
                <a:tab pos="5343525" algn="r"/>
              </a:tabLst>
            </a:pPr>
            <a:r>
              <a:rPr lang="en-US" altLang="en-US" sz="1800" dirty="0">
                <a:latin typeface="Arial" panose="020B0604020202020204" pitchFamily="34" charset="0"/>
                <a:ea typeface="Times New Roman" panose="02020603050405020304" pitchFamily="18" charset="0"/>
                <a:cs typeface="Times New Roman" panose="02020603050405020304" pitchFamily="18" charset="0"/>
              </a:rPr>
              <a:t>Weaknesses	</a:t>
            </a:r>
            <a:endParaRPr lang="en-CA" altLang="en-US" sz="1000" dirty="0">
              <a:latin typeface="Arial" panose="020B0604020202020204" pitchFamily="34" charset="0"/>
            </a:endParaRPr>
          </a:p>
          <a:p>
            <a:pPr lvl="2" eaLnBrk="0" fontAlgn="base" hangingPunct="0">
              <a:lnSpc>
                <a:spcPct val="100000"/>
              </a:lnSpc>
              <a:spcBef>
                <a:spcPct val="0"/>
              </a:spcBef>
              <a:spcAft>
                <a:spcPct val="0"/>
              </a:spcAft>
              <a:buSzPct val="100000"/>
              <a:tabLst>
                <a:tab pos="457200" algn="l"/>
                <a:tab pos="5343525" algn="r"/>
              </a:tabLst>
            </a:pPr>
            <a:r>
              <a:rPr lang="en-US" altLang="en-US" sz="1800" dirty="0" smtClean="0">
                <a:latin typeface="Arial" panose="020B0604020202020204" pitchFamily="34" charset="0"/>
                <a:ea typeface="Times New Roman" panose="02020603050405020304" pitchFamily="18" charset="0"/>
                <a:cs typeface="Times New Roman" panose="02020603050405020304" pitchFamily="18" charset="0"/>
              </a:rPr>
              <a:t>Opportunities</a:t>
            </a:r>
            <a:endParaRPr lang="en-CA" altLang="en-US" sz="1000" dirty="0">
              <a:latin typeface="Arial" panose="020B0604020202020204" pitchFamily="34" charset="0"/>
            </a:endParaRPr>
          </a:p>
          <a:p>
            <a:pPr lvl="2" eaLnBrk="0" fontAlgn="base" hangingPunct="0">
              <a:lnSpc>
                <a:spcPct val="100000"/>
              </a:lnSpc>
              <a:spcBef>
                <a:spcPct val="0"/>
              </a:spcBef>
              <a:spcAft>
                <a:spcPct val="0"/>
              </a:spcAft>
              <a:buSzPct val="100000"/>
              <a:tabLst>
                <a:tab pos="457200" algn="l"/>
                <a:tab pos="5343525" algn="r"/>
              </a:tabLst>
            </a:pPr>
            <a:r>
              <a:rPr lang="en-US" altLang="en-US" sz="1800" dirty="0" smtClean="0">
                <a:latin typeface="Arial" panose="020B0604020202020204" pitchFamily="34" charset="0"/>
                <a:ea typeface="Times New Roman" panose="02020603050405020304" pitchFamily="18" charset="0"/>
                <a:cs typeface="Times New Roman" panose="02020603050405020304" pitchFamily="18" charset="0"/>
              </a:rPr>
              <a:t>Threats</a:t>
            </a:r>
            <a:endParaRPr lang="en-US" altLang="en-US" dirty="0">
              <a:latin typeface="Arial" panose="020B0604020202020204" pitchFamily="34" charset="0"/>
              <a:ea typeface="Times New Roman" panose="02020603050405020304" pitchFamily="18" charset="0"/>
              <a:cs typeface="Times New Roman" panose="02020603050405020304" pitchFamily="18" charset="0"/>
            </a:endParaRPr>
          </a:p>
          <a:p>
            <a:pPr lvl="2" eaLnBrk="0" fontAlgn="base" hangingPunct="0">
              <a:lnSpc>
                <a:spcPct val="100000"/>
              </a:lnSpc>
              <a:spcBef>
                <a:spcPct val="0"/>
              </a:spcBef>
              <a:spcAft>
                <a:spcPct val="0"/>
              </a:spcAft>
              <a:buSzPct val="100000"/>
              <a:tabLst>
                <a:tab pos="457200" algn="l"/>
                <a:tab pos="5343525" algn="r"/>
              </a:tabLst>
            </a:pPr>
            <a:endParaRPr lang="en-US" altLang="en-US" dirty="0" smtClean="0">
              <a:latin typeface="Arial" panose="020B0604020202020204" pitchFamily="34" charset="0"/>
              <a:ea typeface="Times New Roman" panose="02020603050405020304" pitchFamily="18" charset="0"/>
              <a:cs typeface="Times New Roman" panose="02020603050405020304" pitchFamily="18" charset="0"/>
            </a:endParaRPr>
          </a:p>
          <a:p>
            <a:pPr marL="457200" indent="-457200" eaLnBrk="0" fontAlgn="base" hangingPunct="0">
              <a:lnSpc>
                <a:spcPct val="100000"/>
              </a:lnSpc>
              <a:spcBef>
                <a:spcPct val="0"/>
              </a:spcBef>
              <a:spcAft>
                <a:spcPct val="0"/>
              </a:spcAft>
              <a:buSzPct val="100000"/>
              <a:buFont typeface="+mj-lt"/>
              <a:buAutoNum type="arabicPeriod" startAt="4"/>
              <a:tabLst>
                <a:tab pos="457200" algn="l"/>
                <a:tab pos="5343525" algn="r"/>
              </a:tabLst>
            </a:pPr>
            <a:r>
              <a:rPr lang="en-US" altLang="en-US" dirty="0">
                <a:latin typeface="Arial" panose="020B0604020202020204" pitchFamily="34" charset="0"/>
                <a:ea typeface="Times New Roman" panose="02020603050405020304" pitchFamily="18" charset="0"/>
                <a:cs typeface="Times New Roman" panose="02020603050405020304" pitchFamily="18" charset="0"/>
              </a:rPr>
              <a:t>Major Goals</a:t>
            </a:r>
          </a:p>
          <a:p>
            <a:pPr marL="228600" lvl="1" indent="0" eaLnBrk="0" fontAlgn="base" hangingPunct="0">
              <a:lnSpc>
                <a:spcPct val="100000"/>
              </a:lnSpc>
              <a:spcBef>
                <a:spcPct val="0"/>
              </a:spcBef>
              <a:spcAft>
                <a:spcPct val="0"/>
              </a:spcAft>
              <a:buSzPct val="100000"/>
              <a:buNone/>
              <a:tabLst>
                <a:tab pos="457200" algn="l"/>
                <a:tab pos="5343525" algn="r"/>
              </a:tabLst>
            </a:pPr>
            <a:r>
              <a:rPr lang="en-US" altLang="en-US" dirty="0">
                <a:latin typeface="Arial" panose="020B0604020202020204" pitchFamily="34" charset="0"/>
                <a:ea typeface="Times New Roman" panose="02020603050405020304" pitchFamily="18" charset="0"/>
                <a:cs typeface="Times New Roman" panose="02020603050405020304" pitchFamily="18" charset="0"/>
              </a:rPr>
              <a:t>	</a:t>
            </a:r>
            <a:endParaRPr lang="en-CA" altLang="en-US" sz="1100" dirty="0">
              <a:latin typeface="Arial" panose="020B0604020202020204" pitchFamily="34" charset="0"/>
            </a:endParaRPr>
          </a:p>
        </p:txBody>
      </p:sp>
      <p:sp>
        <p:nvSpPr>
          <p:cNvPr id="4" name="Content Placeholder 3"/>
          <p:cNvSpPr>
            <a:spLocks noGrp="1"/>
          </p:cNvSpPr>
          <p:nvPr>
            <p:ph sz="half" idx="2"/>
          </p:nvPr>
        </p:nvSpPr>
        <p:spPr>
          <a:xfrm>
            <a:off x="6442657" y="2085398"/>
            <a:ext cx="5181600" cy="4351338"/>
          </a:xfrm>
        </p:spPr>
        <p:txBody>
          <a:bodyPr>
            <a:normAutofit/>
          </a:bodyPr>
          <a:lstStyle/>
          <a:p>
            <a:pPr marL="514350" lvl="0" indent="-514350" eaLnBrk="0" fontAlgn="base" hangingPunct="0">
              <a:lnSpc>
                <a:spcPct val="100000"/>
              </a:lnSpc>
              <a:spcBef>
                <a:spcPct val="0"/>
              </a:spcBef>
              <a:spcAft>
                <a:spcPct val="0"/>
              </a:spcAft>
              <a:buFont typeface="+mj-lt"/>
              <a:buAutoNum type="arabicPeriod" startAt="5"/>
              <a:tabLst>
                <a:tab pos="457200" algn="l"/>
                <a:tab pos="5343525" algn="r"/>
              </a:tabLst>
            </a:pPr>
            <a:r>
              <a:rPr lang="en-US" altLang="en-US" sz="2600" dirty="0" smtClean="0">
                <a:latin typeface="Arial" panose="020B0604020202020204" pitchFamily="34" charset="0"/>
                <a:ea typeface="Times New Roman" panose="02020603050405020304" pitchFamily="18" charset="0"/>
                <a:cs typeface="Times New Roman" panose="02020603050405020304" pitchFamily="18" charset="0"/>
              </a:rPr>
              <a:t>Long </a:t>
            </a:r>
            <a:r>
              <a:rPr lang="en-US" altLang="en-US" sz="2600" dirty="0">
                <a:latin typeface="Arial" panose="020B0604020202020204" pitchFamily="34" charset="0"/>
                <a:ea typeface="Times New Roman" panose="02020603050405020304" pitchFamily="18" charset="0"/>
                <a:cs typeface="Times New Roman" panose="02020603050405020304" pitchFamily="18" charset="0"/>
              </a:rPr>
              <a:t>Term </a:t>
            </a:r>
            <a:r>
              <a:rPr lang="en-US" altLang="en-US" sz="2600" dirty="0" smtClean="0">
                <a:latin typeface="Arial" panose="020B0604020202020204" pitchFamily="34" charset="0"/>
                <a:ea typeface="Times New Roman" panose="02020603050405020304" pitchFamily="18" charset="0"/>
                <a:cs typeface="Times New Roman" panose="02020603050405020304" pitchFamily="18" charset="0"/>
              </a:rPr>
              <a:t>Objectives</a:t>
            </a:r>
          </a:p>
          <a:p>
            <a:pPr marL="457200" lvl="0" indent="-457200" eaLnBrk="0" fontAlgn="base" hangingPunct="0">
              <a:lnSpc>
                <a:spcPct val="100000"/>
              </a:lnSpc>
              <a:spcBef>
                <a:spcPct val="0"/>
              </a:spcBef>
              <a:spcAft>
                <a:spcPct val="0"/>
              </a:spcAft>
              <a:buAutoNum type="arabicPeriod" startAt="5"/>
              <a:tabLst>
                <a:tab pos="457200" algn="l"/>
                <a:tab pos="5343525" algn="r"/>
              </a:tabLst>
            </a:pPr>
            <a:endParaRPr lang="en-US" altLang="en-US" sz="2600" dirty="0" smtClean="0">
              <a:latin typeface="Arial" panose="020B0604020202020204" pitchFamily="34" charset="0"/>
              <a:ea typeface="Times New Roman" panose="02020603050405020304" pitchFamily="18" charset="0"/>
              <a:cs typeface="Times New Roman" panose="02020603050405020304" pitchFamily="18" charset="0"/>
            </a:endParaRPr>
          </a:p>
          <a:p>
            <a:pPr marL="457200" lvl="0" indent="-457200" eaLnBrk="0" fontAlgn="base" hangingPunct="0">
              <a:lnSpc>
                <a:spcPct val="100000"/>
              </a:lnSpc>
              <a:spcBef>
                <a:spcPct val="0"/>
              </a:spcBef>
              <a:spcAft>
                <a:spcPct val="0"/>
              </a:spcAft>
              <a:buAutoNum type="arabicPeriod" startAt="5"/>
              <a:tabLst>
                <a:tab pos="457200" algn="l"/>
                <a:tab pos="5343525" algn="r"/>
              </a:tabLst>
            </a:pPr>
            <a:r>
              <a:rPr lang="en-US" altLang="en-US" sz="2600" dirty="0" smtClean="0">
                <a:latin typeface="Arial" panose="020B0604020202020204" pitchFamily="34" charset="0"/>
                <a:ea typeface="Times New Roman" panose="02020603050405020304" pitchFamily="18" charset="0"/>
                <a:cs typeface="Times New Roman" panose="02020603050405020304" pitchFamily="18" charset="0"/>
              </a:rPr>
              <a:t>Strategies</a:t>
            </a:r>
          </a:p>
          <a:p>
            <a:pPr lvl="1" eaLnBrk="0" fontAlgn="base" hangingPunct="0">
              <a:lnSpc>
                <a:spcPct val="100000"/>
              </a:lnSpc>
              <a:spcBef>
                <a:spcPct val="0"/>
              </a:spcBef>
              <a:spcAft>
                <a:spcPct val="0"/>
              </a:spcAft>
              <a:buSzPct val="100000"/>
              <a:tabLst>
                <a:tab pos="457200" algn="l"/>
                <a:tab pos="5343525" algn="r"/>
              </a:tabLst>
            </a:pPr>
            <a:endParaRPr lang="en-US" altLang="en-US" dirty="0">
              <a:latin typeface="Arial" panose="020B0604020202020204" pitchFamily="34" charset="0"/>
              <a:ea typeface="Times New Roman" panose="02020603050405020304" pitchFamily="18" charset="0"/>
              <a:cs typeface="Times New Roman" panose="02020603050405020304" pitchFamily="18" charset="0"/>
            </a:endParaRPr>
          </a:p>
          <a:p>
            <a:pPr marL="514350" indent="-514350" eaLnBrk="0" fontAlgn="base" hangingPunct="0">
              <a:lnSpc>
                <a:spcPct val="100000"/>
              </a:lnSpc>
              <a:spcBef>
                <a:spcPct val="0"/>
              </a:spcBef>
              <a:spcAft>
                <a:spcPct val="0"/>
              </a:spcAft>
              <a:buSzPct val="100000"/>
              <a:buAutoNum type="arabicPeriod" startAt="5"/>
              <a:tabLst>
                <a:tab pos="457200" algn="l"/>
                <a:tab pos="5343525" algn="r"/>
              </a:tabLst>
            </a:pPr>
            <a:r>
              <a:rPr lang="en-US" altLang="en-US" sz="2600" dirty="0" smtClean="0">
                <a:latin typeface="Arial" panose="020B0604020202020204" pitchFamily="34" charset="0"/>
                <a:ea typeface="Times New Roman" panose="02020603050405020304" pitchFamily="18" charset="0"/>
                <a:cs typeface="Times New Roman" panose="02020603050405020304" pitchFamily="18" charset="0"/>
              </a:rPr>
              <a:t>Action items</a:t>
            </a:r>
          </a:p>
          <a:p>
            <a:pPr lvl="2" eaLnBrk="0" fontAlgn="base" hangingPunct="0">
              <a:lnSpc>
                <a:spcPct val="100000"/>
              </a:lnSpc>
              <a:spcBef>
                <a:spcPct val="0"/>
              </a:spcBef>
              <a:spcAft>
                <a:spcPct val="0"/>
              </a:spcAft>
              <a:buSzPct val="100000"/>
              <a:tabLst>
                <a:tab pos="457200" algn="l"/>
                <a:tab pos="5343525" algn="r"/>
              </a:tabLst>
            </a:pPr>
            <a:r>
              <a:rPr lang="en-US" altLang="en-US" sz="1800" dirty="0">
                <a:latin typeface="Arial" panose="020B0604020202020204" pitchFamily="34" charset="0"/>
                <a:ea typeface="Times New Roman" panose="02020603050405020304" pitchFamily="18" charset="0"/>
                <a:cs typeface="Times New Roman" panose="02020603050405020304" pitchFamily="18" charset="0"/>
              </a:rPr>
              <a:t>Project </a:t>
            </a:r>
            <a:r>
              <a:rPr lang="en-US" altLang="en-US" sz="1800" dirty="0" smtClean="0">
                <a:latin typeface="Arial" panose="020B0604020202020204" pitchFamily="34" charset="0"/>
                <a:ea typeface="Times New Roman" panose="02020603050405020304" pitchFamily="18" charset="0"/>
                <a:cs typeface="Times New Roman" panose="02020603050405020304" pitchFamily="18" charset="0"/>
              </a:rPr>
              <a:t>Planning/timeline</a:t>
            </a:r>
            <a:endParaRPr lang="en-US" altLang="en-US" sz="1800" dirty="0">
              <a:latin typeface="Arial" panose="020B0604020202020204" pitchFamily="34" charset="0"/>
              <a:ea typeface="Times New Roman" panose="02020603050405020304" pitchFamily="18" charset="0"/>
              <a:cs typeface="Times New Roman" panose="02020603050405020304" pitchFamily="18" charset="0"/>
            </a:endParaRPr>
          </a:p>
          <a:p>
            <a:pPr lvl="2" eaLnBrk="0" fontAlgn="base" hangingPunct="0">
              <a:lnSpc>
                <a:spcPct val="100000"/>
              </a:lnSpc>
              <a:spcBef>
                <a:spcPct val="0"/>
              </a:spcBef>
              <a:spcAft>
                <a:spcPct val="0"/>
              </a:spcAft>
              <a:buSzPct val="100000"/>
              <a:tabLst>
                <a:tab pos="457200" algn="l"/>
                <a:tab pos="5343525" algn="r"/>
              </a:tabLst>
            </a:pPr>
            <a:r>
              <a:rPr lang="en-US" altLang="en-US" sz="1800" dirty="0">
                <a:latin typeface="Arial" panose="020B0604020202020204" pitchFamily="34" charset="0"/>
                <a:ea typeface="Times New Roman" panose="02020603050405020304" pitchFamily="18" charset="0"/>
                <a:cs typeface="Times New Roman" panose="02020603050405020304" pitchFamily="18" charset="0"/>
              </a:rPr>
              <a:t>Operational Plans</a:t>
            </a:r>
          </a:p>
          <a:p>
            <a:pPr marL="0" indent="0" eaLnBrk="0" fontAlgn="base" hangingPunct="0">
              <a:lnSpc>
                <a:spcPct val="100000"/>
              </a:lnSpc>
              <a:spcBef>
                <a:spcPct val="0"/>
              </a:spcBef>
              <a:spcAft>
                <a:spcPct val="0"/>
              </a:spcAft>
              <a:buSzPct val="100000"/>
              <a:buNone/>
              <a:tabLst>
                <a:tab pos="457200" algn="l"/>
                <a:tab pos="5343525" algn="r"/>
              </a:tabLst>
            </a:pPr>
            <a:r>
              <a:rPr lang="en-US" altLang="en-US" sz="3500" dirty="0" smtClean="0">
                <a:latin typeface="Arial" panose="020B0604020202020204" pitchFamily="34" charset="0"/>
                <a:ea typeface="Times New Roman" panose="02020603050405020304" pitchFamily="18" charset="0"/>
                <a:cs typeface="Times New Roman" panose="02020603050405020304" pitchFamily="18" charset="0"/>
              </a:rPr>
              <a:t>	</a:t>
            </a:r>
            <a:r>
              <a:rPr lang="en-US" altLang="en-US" sz="3500" dirty="0">
                <a:latin typeface="Arial" panose="020B0604020202020204" pitchFamily="34" charset="0"/>
                <a:ea typeface="Times New Roman" panose="02020603050405020304" pitchFamily="18" charset="0"/>
                <a:cs typeface="Times New Roman" panose="02020603050405020304" pitchFamily="18" charset="0"/>
              </a:rPr>
              <a:t>	</a:t>
            </a:r>
            <a:endParaRPr lang="en-CA" altLang="en-US" sz="2200" dirty="0">
              <a:latin typeface="Arial" panose="020B0604020202020204" pitchFamily="34" charset="0"/>
            </a:endParaRPr>
          </a:p>
          <a:p>
            <a:pPr marL="514350" lvl="0" indent="-514350" eaLnBrk="0" fontAlgn="base" hangingPunct="0">
              <a:lnSpc>
                <a:spcPct val="100000"/>
              </a:lnSpc>
              <a:spcBef>
                <a:spcPct val="0"/>
              </a:spcBef>
              <a:spcAft>
                <a:spcPct val="0"/>
              </a:spcAft>
              <a:buFont typeface="+mj-lt"/>
              <a:buAutoNum type="arabicPeriod" startAt="8"/>
              <a:tabLst>
                <a:tab pos="457200" algn="l"/>
                <a:tab pos="5343525" algn="r"/>
              </a:tabLst>
            </a:pPr>
            <a:r>
              <a:rPr lang="en-US" altLang="en-US" sz="2600" dirty="0" smtClean="0">
                <a:latin typeface="Arial" panose="020B0604020202020204" pitchFamily="34" charset="0"/>
                <a:ea typeface="Times New Roman" panose="02020603050405020304" pitchFamily="18" charset="0"/>
                <a:cs typeface="Times New Roman" panose="02020603050405020304" pitchFamily="18" charset="0"/>
              </a:rPr>
              <a:t>Evaluation</a:t>
            </a:r>
          </a:p>
          <a:p>
            <a:pPr lvl="2" eaLnBrk="0" fontAlgn="base" hangingPunct="0">
              <a:lnSpc>
                <a:spcPct val="100000"/>
              </a:lnSpc>
              <a:spcBef>
                <a:spcPct val="0"/>
              </a:spcBef>
              <a:spcAft>
                <a:spcPct val="0"/>
              </a:spcAft>
              <a:buSzPct val="100000"/>
              <a:tabLst>
                <a:tab pos="457200" algn="l"/>
                <a:tab pos="5343525" algn="r"/>
              </a:tabLst>
            </a:pPr>
            <a:r>
              <a:rPr lang="en-US" dirty="0">
                <a:latin typeface="Arial" panose="020B0604020202020204" pitchFamily="34" charset="0"/>
                <a:ea typeface="Times New Roman" panose="02020603050405020304" pitchFamily="18" charset="0"/>
                <a:cs typeface="Times New Roman" panose="02020603050405020304" pitchFamily="18" charset="0"/>
              </a:rPr>
              <a:t>Success measures</a:t>
            </a:r>
            <a:endParaRPr lang="en-CA" dirty="0">
              <a:latin typeface="Arial" panose="020B0604020202020204" pitchFamily="34" charset="0"/>
              <a:ea typeface="Times New Roman" panose="02020603050405020304" pitchFamily="18" charset="0"/>
              <a:cs typeface="Times New Roman" panose="02020603050405020304" pitchFamily="18" charset="0"/>
            </a:endParaRPr>
          </a:p>
          <a:p>
            <a:endParaRPr lang="en-CA" sz="3500" dirty="0"/>
          </a:p>
        </p:txBody>
      </p:sp>
    </p:spTree>
    <p:extLst>
      <p:ext uri="{BB962C8B-B14F-4D97-AF65-F5344CB8AC3E}">
        <p14:creationId xmlns:p14="http://schemas.microsoft.com/office/powerpoint/2010/main" val="4202324420"/>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Banded">
  <a:themeElements>
    <a:clrScheme name="Banded">
      <a:dk1>
        <a:srgbClr val="2C2C2C"/>
      </a:dk1>
      <a:lt1>
        <a:srgbClr val="FFFFFF"/>
      </a:lt1>
      <a:dk2>
        <a:srgbClr val="099BDD"/>
      </a:dk2>
      <a:lt2>
        <a:srgbClr val="F2F2F2"/>
      </a:lt2>
      <a:accent1>
        <a:srgbClr val="FFC000"/>
      </a:accent1>
      <a:accent2>
        <a:srgbClr val="A5D028"/>
      </a:accent2>
      <a:accent3>
        <a:srgbClr val="08CC78"/>
      </a:accent3>
      <a:accent4>
        <a:srgbClr val="F24099"/>
      </a:accent4>
      <a:accent5>
        <a:srgbClr val="828288"/>
      </a:accent5>
      <a:accent6>
        <a:srgbClr val="F56617"/>
      </a:accent6>
      <a:hlink>
        <a:srgbClr val="005DBA"/>
      </a:hlink>
      <a:folHlink>
        <a:srgbClr val="6C606A"/>
      </a:folHlink>
    </a:clrScheme>
    <a:fontScheme name="Banded">
      <a:majorFont>
        <a:latin typeface="Corbel" panose="020B0503020204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rbel" panose="020B0503020204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Banded">
      <a:fillStyleLst>
        <a:solidFill>
          <a:schemeClr val="phClr"/>
        </a:solidFill>
        <a:gradFill rotWithShape="1">
          <a:gsLst>
            <a:gs pos="0">
              <a:schemeClr val="phClr">
                <a:tint val="65000"/>
                <a:satMod val="120000"/>
                <a:lumMod val="107000"/>
              </a:schemeClr>
            </a:gs>
            <a:gs pos="50000">
              <a:schemeClr val="phClr">
                <a:tint val="70000"/>
                <a:satMod val="124000"/>
                <a:lumMod val="103000"/>
              </a:schemeClr>
            </a:gs>
            <a:gs pos="100000">
              <a:schemeClr val="phClr">
                <a:tint val="85000"/>
                <a:satMod val="120000"/>
                <a:lumMod val="100000"/>
              </a:schemeClr>
            </a:gs>
          </a:gsLst>
          <a:lin ang="5400000" scaled="0"/>
        </a:gradFill>
        <a:gradFill rotWithShape="1">
          <a:gsLst>
            <a:gs pos="0">
              <a:schemeClr val="phClr">
                <a:tint val="85000"/>
                <a:shade val="98000"/>
                <a:satMod val="110000"/>
                <a:lumMod val="103000"/>
              </a:schemeClr>
            </a:gs>
            <a:gs pos="50000">
              <a:schemeClr val="phClr">
                <a:shade val="85000"/>
                <a:satMod val="105000"/>
                <a:lumMod val="100000"/>
              </a:schemeClr>
            </a:gs>
            <a:gs pos="100000">
              <a:schemeClr val="phClr">
                <a:shade val="60000"/>
                <a:satMod val="120000"/>
                <a:lumMod val="100000"/>
              </a:schemeClr>
            </a:gs>
          </a:gsLst>
          <a:lin ang="5400000" scaled="0"/>
        </a:gradFill>
      </a:fillStyleLst>
      <a:lnStyleLst>
        <a:ln w="9525" cap="flat" cmpd="sng" algn="ctr">
          <a:solidFill>
            <a:schemeClr val="phClr"/>
          </a:solidFill>
          <a:prstDash val="solid"/>
        </a:ln>
        <a:ln w="12700"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50800" dist="15875" dir="5400000" algn="ctr" rotWithShape="0">
              <a:srgbClr val="000000">
                <a:alpha val="68000"/>
              </a:srgbClr>
            </a:outerShdw>
          </a:effectLst>
        </a:effectStyle>
        <a:effectStyle>
          <a:effectLst>
            <a:outerShdw blurRad="88900" dist="27940" dir="5400000" algn="ctr" rotWithShape="0">
              <a:srgbClr val="000000">
                <a:alpha val="63000"/>
              </a:srgbClr>
            </a:outerShdw>
          </a:effectLst>
        </a:effectStyle>
      </a:effectStyleLst>
      <a:bgFillStyleLst>
        <a:solidFill>
          <a:schemeClr val="phClr"/>
        </a:solidFill>
        <a:blipFill rotWithShape="1">
          <a:blip xmlns:r="http://schemas.openxmlformats.org/officeDocument/2006/relationships" r:embed="rId1">
            <a:duotone>
              <a:schemeClr val="phClr"/>
              <a:schemeClr val="phClr">
                <a:shade val="91000"/>
                <a:satMod val="105000"/>
              </a:schemeClr>
            </a:duotone>
          </a:blip>
          <a:tile tx="0" ty="0" sx="100000" sy="100000" flip="none" algn="tl"/>
        </a:blipFill>
        <a:gradFill rotWithShape="1">
          <a:gsLst>
            <a:gs pos="0">
              <a:schemeClr val="phClr">
                <a:tint val="100000"/>
                <a:shade val="0"/>
                <a:satMod val="100000"/>
              </a:schemeClr>
            </a:gs>
            <a:gs pos="100000">
              <a:schemeClr val="phClr">
                <a:shade val="100000"/>
                <a:satMod val="100000"/>
              </a:schemeClr>
            </a:gs>
          </a:gsLst>
          <a:lin ang="5400000" scaled="0"/>
        </a:gradFill>
      </a:bgFillStyleLst>
    </a:fmtScheme>
  </a:themeElements>
  <a:objectDefaults/>
  <a:extraClrSchemeLst/>
  <a:extLst>
    <a:ext uri="{05A4C25C-085E-4340-85A3-A5531E510DB2}">
      <thm15:themeFamily xmlns:thm15="http://schemas.microsoft.com/office/thememl/2012/main" name="Banded" id="{98DFF888-2449-4D28-977C-6306C017633E}" vid="{9792607F-9579-4224-82FF-9C88C3E1E53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262</TotalTime>
  <Words>3183</Words>
  <Application>Microsoft Office PowerPoint</Application>
  <PresentationFormat>Widescreen</PresentationFormat>
  <Paragraphs>334</Paragraphs>
  <Slides>23</Slides>
  <Notes>19</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23</vt:i4>
      </vt:variant>
    </vt:vector>
  </HeadingPairs>
  <TitlesOfParts>
    <vt:vector size="29" baseType="lpstr">
      <vt:lpstr>Arial</vt:lpstr>
      <vt:lpstr>Calibri</vt:lpstr>
      <vt:lpstr>Corbel</vt:lpstr>
      <vt:lpstr>Times New Roman</vt:lpstr>
      <vt:lpstr>Wingdings</vt:lpstr>
      <vt:lpstr>Banded</vt:lpstr>
      <vt:lpstr>Career and Skills Training Strategic Framework</vt:lpstr>
      <vt:lpstr>PowerPoint Presentation</vt:lpstr>
      <vt:lpstr>Insert why career development education</vt:lpstr>
      <vt:lpstr>About Strategic Planning</vt:lpstr>
      <vt:lpstr>About Strategic Planning</vt:lpstr>
      <vt:lpstr> What are the Benefits of Strategic Planning? </vt:lpstr>
      <vt:lpstr>What’s the purpose of Strategic Planning?</vt:lpstr>
      <vt:lpstr>How do you use a strategic plan?</vt:lpstr>
      <vt:lpstr>Components of a Strategic Plan</vt:lpstr>
      <vt:lpstr>1. Contextual information  </vt:lpstr>
      <vt:lpstr> 2. Organizational Tenents for Careers and Skills Training </vt:lpstr>
      <vt:lpstr>3. Analysis of current environment (SWOT)</vt:lpstr>
      <vt:lpstr>4.  Major Goals</vt:lpstr>
      <vt:lpstr>5. Objectives</vt:lpstr>
      <vt:lpstr>6. Strategies</vt:lpstr>
      <vt:lpstr>5.  Action Plans  </vt:lpstr>
      <vt:lpstr>5. Action Plans</vt:lpstr>
      <vt:lpstr>6.  Evaluation: Success Measures  </vt:lpstr>
      <vt:lpstr>Framework: Summary of the Strategic Plan</vt:lpstr>
      <vt:lpstr>PowerPoint Presentation</vt:lpstr>
      <vt:lpstr>NEXT STEP:</vt:lpstr>
      <vt:lpstr>PowerPoint Presentation</vt:lpstr>
      <vt:lpstr>A Strategic Planning Outline</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leah zielke</dc:creator>
  <cp:lastModifiedBy>leah zielke</cp:lastModifiedBy>
  <cp:revision>18</cp:revision>
  <dcterms:created xsi:type="dcterms:W3CDTF">2014-11-21T17:48:54Z</dcterms:created>
  <dcterms:modified xsi:type="dcterms:W3CDTF">2015-01-07T21:43:08Z</dcterms:modified>
</cp:coreProperties>
</file>