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sldIdLst>
    <p:sldId id="375" r:id="rId2"/>
    <p:sldId id="376" r:id="rId3"/>
    <p:sldId id="377" r:id="rId4"/>
    <p:sldId id="378" r:id="rId5"/>
    <p:sldId id="379" r:id="rId6"/>
    <p:sldId id="380" r:id="rId7"/>
    <p:sldId id="381" r:id="rId8"/>
    <p:sldId id="382" r:id="rId9"/>
    <p:sldId id="383" r:id="rId10"/>
    <p:sldId id="384" r:id="rId11"/>
    <p:sldId id="385" r:id="rId12"/>
    <p:sldId id="386" r:id="rId13"/>
    <p:sldId id="387" r:id="rId14"/>
    <p:sldId id="388"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402" r:id="rId29"/>
    <p:sldId id="403"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6" autoAdjust="0"/>
    <p:restoredTop sz="94643" autoAdjust="0"/>
  </p:normalViewPr>
  <p:slideViewPr>
    <p:cSldViewPr snapToGrid="0">
      <p:cViewPr varScale="1">
        <p:scale>
          <a:sx n="92" d="100"/>
          <a:sy n="92" d="100"/>
        </p:scale>
        <p:origin x="234" y="90"/>
      </p:cViewPr>
      <p:guideLst/>
    </p:cSldViewPr>
  </p:slideViewPr>
  <p:notesTextViewPr>
    <p:cViewPr>
      <p:scale>
        <a:sx n="1" d="1"/>
        <a:sy n="1" d="1"/>
      </p:scale>
      <p:origin x="0" y="0"/>
    </p:cViewPr>
  </p:notesTextViewPr>
  <p:sorterViewPr>
    <p:cViewPr>
      <p:scale>
        <a:sx n="80" d="100"/>
        <a:sy n="80" d="100"/>
      </p:scale>
      <p:origin x="0" y="-63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9FE842-2C95-4D1A-A521-B51C5B11D60E}" type="datetimeFigureOut">
              <a:rPr lang="en-CA" smtClean="0"/>
              <a:t>2015-01-06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99B168-C719-45F6-A97B-B1AFB4E33810}" type="slidenum">
              <a:rPr lang="en-CA" smtClean="0"/>
              <a:t>‹#›</a:t>
            </a:fld>
            <a:endParaRPr lang="en-CA"/>
          </a:p>
        </p:txBody>
      </p:sp>
    </p:spTree>
    <p:extLst>
      <p:ext uri="{BB962C8B-B14F-4D97-AF65-F5344CB8AC3E}">
        <p14:creationId xmlns:p14="http://schemas.microsoft.com/office/powerpoint/2010/main" val="2144934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Introduce</a:t>
            </a:r>
            <a:r>
              <a:rPr lang="en-CA" baseline="0" dirty="0" smtClean="0"/>
              <a:t> the notion that to have successful career and skills training programs there are a number of elements that are required to be I place to support the programming.</a:t>
            </a:r>
          </a:p>
          <a:p>
            <a:endParaRPr lang="en-CA" baseline="0" dirty="0" smtClean="0"/>
          </a:p>
          <a:p>
            <a:r>
              <a:rPr lang="en-CA" dirty="0" smtClean="0"/>
              <a:t>Districts</a:t>
            </a:r>
            <a:r>
              <a:rPr lang="en-CA" baseline="0" dirty="0" smtClean="0"/>
              <a:t> may have a </a:t>
            </a:r>
            <a:r>
              <a:rPr lang="en-CA" dirty="0" smtClean="0"/>
              <a:t>vision but have inadequately resourced</a:t>
            </a:r>
            <a:r>
              <a:rPr lang="en-CA" baseline="0" dirty="0" smtClean="0"/>
              <a:t> the programming or not provided </a:t>
            </a:r>
            <a:r>
              <a:rPr lang="en-CA" dirty="0" smtClean="0"/>
              <a:t>resources such as equipment, facilities, curriculum or community involvement to support the desired activities.</a:t>
            </a:r>
          </a:p>
          <a:p>
            <a:endParaRPr lang="en-CA" dirty="0"/>
          </a:p>
          <a:p>
            <a:r>
              <a:rPr lang="en-CA" dirty="0" smtClean="0"/>
              <a:t>In order to support the strategic plan, there needs to be a well articulated operational plan in place approved by senior management.</a:t>
            </a:r>
          </a:p>
          <a:p>
            <a:endParaRPr lang="en-CA" dirty="0" smtClean="0"/>
          </a:p>
          <a:p>
            <a:r>
              <a:rPr lang="en-CA" dirty="0" smtClean="0"/>
              <a:t>Suggest that as you go through the presentation today, participants</a:t>
            </a:r>
            <a:r>
              <a:rPr lang="en-CA" baseline="0" dirty="0" smtClean="0"/>
              <a:t> reflect on their own practices and think about areas where they may have gaps or where they could improve their operations to ensure that they meet their desired outcomes.</a:t>
            </a:r>
            <a:endParaRPr lang="en-CA" dirty="0" smtClean="0"/>
          </a:p>
          <a:p>
            <a:endParaRPr lang="en-CA" dirty="0"/>
          </a:p>
          <a:p>
            <a:r>
              <a:rPr lang="en-CA" dirty="0" smtClean="0"/>
              <a:t>The following presentation provides high level information about the key operational elements that need to be in place support successful programs for students.</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a:t>
            </a:fld>
            <a:endParaRPr lang="en-CA" dirty="0"/>
          </a:p>
        </p:txBody>
      </p:sp>
    </p:spTree>
    <p:extLst>
      <p:ext uri="{BB962C8B-B14F-4D97-AF65-F5344CB8AC3E}">
        <p14:creationId xmlns:p14="http://schemas.microsoft.com/office/powerpoint/2010/main" val="1438810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The</a:t>
            </a:r>
            <a:r>
              <a:rPr lang="en-CA" baseline="0" dirty="0" smtClean="0"/>
              <a:t> operational plan would be build from the district strategic plan and provides the framework to implement the strategic plan. Make sure districts understand that they need to do some high level strategic planning prior to putting an operational plan in place to ensure that they have the buy in of senior staff along with a budget)</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Career personnel who are knowledgeable about the policy and requirements of Career Education</a:t>
            </a:r>
            <a:r>
              <a:rPr lang="en-US" baseline="0" dirty="0" smtClean="0"/>
              <a:t> programming</a:t>
            </a:r>
            <a:r>
              <a:rPr lang="en-US" dirty="0" smtClean="0"/>
              <a:t> should  be involved in preparing the operational plan. </a:t>
            </a:r>
          </a:p>
          <a:p>
            <a:endParaRPr lang="en-CA" baseline="0" dirty="0" smtClean="0"/>
          </a:p>
          <a:p>
            <a:r>
              <a:rPr lang="en-CA" baseline="0" dirty="0" smtClean="0"/>
              <a:t>Each activity or program should have a project  plan in place to ensure that it is well resourced, organized and can be successful.  Just having a good idea won’t make it happen.</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10</a:t>
            </a:fld>
            <a:endParaRPr lang="en-CA" dirty="0"/>
          </a:p>
        </p:txBody>
      </p:sp>
    </p:spTree>
    <p:extLst>
      <p:ext uri="{BB962C8B-B14F-4D97-AF65-F5344CB8AC3E}">
        <p14:creationId xmlns:p14="http://schemas.microsoft.com/office/powerpoint/2010/main" val="566948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Successful School Districts are supported by an operational plan and by staff that support the strategic vision</a:t>
            </a:r>
          </a:p>
          <a:p>
            <a:endParaRPr lang="en-CA" dirty="0" smtClean="0"/>
          </a:p>
          <a:p>
            <a:r>
              <a:rPr lang="en-CA" b="1" dirty="0" smtClean="0"/>
              <a:t>USE the TOOLKIT AS BACKGROUND</a:t>
            </a:r>
            <a:r>
              <a:rPr lang="en-CA" b="1" baseline="0" dirty="0" smtClean="0"/>
              <a:t> FOR THESE SLIDES</a:t>
            </a:r>
          </a:p>
          <a:p>
            <a:endParaRPr lang="en-CA" b="1" baseline="0" dirty="0" smtClean="0"/>
          </a:p>
          <a:p>
            <a:r>
              <a:rPr lang="en-CA" b="1" dirty="0" smtClean="0"/>
              <a:t>REVIEW TABLE FROM WEBSITE</a:t>
            </a:r>
          </a:p>
          <a:p>
            <a:endParaRPr lang="en-CA" dirty="0" smtClean="0"/>
          </a:p>
          <a:p>
            <a:r>
              <a:rPr lang="en-CA" dirty="0" smtClean="0"/>
              <a:t>There are variation in staff allocation</a:t>
            </a:r>
            <a:r>
              <a:rPr lang="en-CA" baseline="0" dirty="0" smtClean="0"/>
              <a:t> depending on the size of the district.  </a:t>
            </a:r>
          </a:p>
          <a:p>
            <a:endParaRPr lang="en-CA" baseline="0" dirty="0" smtClean="0"/>
          </a:p>
          <a:p>
            <a:r>
              <a:rPr lang="en-CA" b="1" dirty="0" smtClean="0"/>
              <a:t>Large Districts</a:t>
            </a:r>
          </a:p>
          <a:p>
            <a:r>
              <a:rPr lang="en-CA" sz="2000" dirty="0" smtClean="0"/>
              <a:t>Positions:</a:t>
            </a:r>
          </a:p>
          <a:p>
            <a:r>
              <a:rPr lang="en-CA" dirty="0" smtClean="0"/>
              <a:t>District administration/Senior Management</a:t>
            </a:r>
          </a:p>
          <a:p>
            <a:r>
              <a:rPr lang="en-CA" dirty="0" smtClean="0"/>
              <a:t>District principal</a:t>
            </a:r>
          </a:p>
          <a:p>
            <a:r>
              <a:rPr lang="en-CA" dirty="0" smtClean="0"/>
              <a:t>Clerical Support Staff</a:t>
            </a:r>
          </a:p>
          <a:p>
            <a:r>
              <a:rPr lang="en-CA" dirty="0" smtClean="0"/>
              <a:t>District Teacher coordinator</a:t>
            </a:r>
          </a:p>
          <a:p>
            <a:r>
              <a:rPr lang="en-CA" dirty="0" smtClean="0"/>
              <a:t> School administrator</a:t>
            </a:r>
          </a:p>
          <a:p>
            <a:r>
              <a:rPr lang="en-CA" dirty="0" smtClean="0"/>
              <a:t>School Based Career Teacher</a:t>
            </a:r>
          </a:p>
          <a:p>
            <a:r>
              <a:rPr lang="en-CA" dirty="0" smtClean="0"/>
              <a:t>Program Worker</a:t>
            </a:r>
          </a:p>
          <a:p>
            <a:endParaRPr lang="en-CA" dirty="0" smtClean="0"/>
          </a:p>
          <a:p>
            <a:endParaRPr lang="en-CA" dirty="0" smtClean="0"/>
          </a:p>
          <a:p>
            <a:r>
              <a:rPr lang="en-CA" b="1" dirty="0" smtClean="0"/>
              <a:t>Medium</a:t>
            </a:r>
          </a:p>
          <a:p>
            <a:r>
              <a:rPr lang="en-CA" sz="2000" dirty="0" smtClean="0"/>
              <a:t>Positions:</a:t>
            </a:r>
          </a:p>
          <a:p>
            <a:r>
              <a:rPr lang="en-CA" dirty="0" smtClean="0"/>
              <a:t>District administration/Senior Management</a:t>
            </a:r>
          </a:p>
          <a:p>
            <a:r>
              <a:rPr lang="en-CA" dirty="0" smtClean="0"/>
              <a:t>District Teacher coordinator</a:t>
            </a:r>
          </a:p>
          <a:p>
            <a:r>
              <a:rPr lang="en-CA" dirty="0" smtClean="0"/>
              <a:t> School administrator (over see)</a:t>
            </a:r>
          </a:p>
          <a:p>
            <a:r>
              <a:rPr lang="en-CA" dirty="0" smtClean="0"/>
              <a:t>School Based Career Teacher</a:t>
            </a:r>
          </a:p>
          <a:p>
            <a:r>
              <a:rPr lang="en-CA" dirty="0" smtClean="0"/>
              <a:t>Program Worker</a:t>
            </a:r>
          </a:p>
          <a:p>
            <a:endParaRPr lang="en-CA" dirty="0" smtClean="0"/>
          </a:p>
          <a:p>
            <a:endParaRPr lang="en-CA" dirty="0" smtClean="0"/>
          </a:p>
          <a:p>
            <a:r>
              <a:rPr lang="en-CA" dirty="0" smtClean="0"/>
              <a:t>Small</a:t>
            </a:r>
          </a:p>
          <a:p>
            <a:r>
              <a:rPr lang="en-CA" sz="2000" dirty="0" smtClean="0"/>
              <a:t>Positions:</a:t>
            </a:r>
          </a:p>
          <a:p>
            <a:r>
              <a:rPr lang="en-CA" dirty="0" smtClean="0"/>
              <a:t>District administration/Senior Management</a:t>
            </a:r>
          </a:p>
          <a:p>
            <a:r>
              <a:rPr lang="en-CA" dirty="0" smtClean="0"/>
              <a:t>District Teacher coordinator (part time)</a:t>
            </a:r>
          </a:p>
          <a:p>
            <a:r>
              <a:rPr lang="en-CA" dirty="0" smtClean="0"/>
              <a:t> School administrator (over see)</a:t>
            </a:r>
          </a:p>
          <a:p>
            <a:r>
              <a:rPr lang="en-CA" dirty="0" smtClean="0"/>
              <a:t>School Based Career Teacher (part time)</a:t>
            </a:r>
          </a:p>
          <a:p>
            <a:r>
              <a:rPr lang="en-CA" dirty="0" smtClean="0"/>
              <a:t>Program Worker</a:t>
            </a:r>
          </a:p>
          <a:p>
            <a:endParaRPr lang="en-CA" dirty="0" smtClean="0"/>
          </a:p>
          <a:p>
            <a:endParaRPr lang="en-CA"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11</a:t>
            </a:fld>
            <a:endParaRPr lang="en-CA" dirty="0"/>
          </a:p>
        </p:txBody>
      </p:sp>
    </p:spTree>
    <p:extLst>
      <p:ext uri="{BB962C8B-B14F-4D97-AF65-F5344CB8AC3E}">
        <p14:creationId xmlns:p14="http://schemas.microsoft.com/office/powerpoint/2010/main" val="206935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t>USE the TOOLKIT AS BACKGROUND</a:t>
            </a:r>
            <a:r>
              <a:rPr lang="en-CA" b="1" baseline="0" dirty="0" smtClean="0"/>
              <a:t> FOR THESE SLIDES</a:t>
            </a:r>
          </a:p>
          <a:p>
            <a:endParaRPr lang="en-CA" b="1" baseline="0" dirty="0" smtClean="0"/>
          </a:p>
          <a:p>
            <a:r>
              <a:rPr lang="en-CA" b="1" dirty="0" smtClean="0"/>
              <a:t>REVIEW TABLE FROM WEBSITE</a:t>
            </a:r>
          </a:p>
          <a:p>
            <a:endParaRPr lang="en-CA" b="1" dirty="0" smtClean="0"/>
          </a:p>
          <a:p>
            <a:r>
              <a:rPr lang="en-CA" sz="1200" dirty="0" smtClean="0"/>
              <a:t>If a district-wide approach is not possible, using this kind of collaborative approach at the school level is also be effective.</a:t>
            </a:r>
          </a:p>
          <a:p>
            <a:endParaRPr lang="en-CA" dirty="0" smtClean="0"/>
          </a:p>
          <a:p>
            <a:endParaRPr lang="en-CA" b="1"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12</a:t>
            </a:fld>
            <a:endParaRPr lang="en-CA" dirty="0"/>
          </a:p>
        </p:txBody>
      </p:sp>
    </p:spTree>
    <p:extLst>
      <p:ext uri="{BB962C8B-B14F-4D97-AF65-F5344CB8AC3E}">
        <p14:creationId xmlns:p14="http://schemas.microsoft.com/office/powerpoint/2010/main" val="41965146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Where does the money come from?  General discussion of where the funding</a:t>
            </a:r>
            <a:r>
              <a:rPr lang="en-CA" baseline="0" dirty="0" smtClean="0"/>
              <a:t> comes from and how it may be apportioned in different districts.  EACH district has a different format and approach</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Funding really needs to be discussed and incorporated into the strategic planning process and given a timeframe to develop a funding model that will work for each district</a:t>
            </a: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A budget should</a:t>
            </a:r>
            <a:r>
              <a:rPr lang="en-CA" baseline="0" dirty="0" smtClean="0"/>
              <a:t> be incorporated into the district budget during the budget planning phase and be tied to the strategic outcomes for career development education in the district.</a:t>
            </a: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Need</a:t>
            </a:r>
            <a:r>
              <a:rPr lang="en-CA" baseline="0" dirty="0" smtClean="0"/>
              <a:t> to get the ministry figures for funding and current ITA funding rules.  (Randy has notes and figures that could be used as an example)</a:t>
            </a: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Targeted Program funding – ACE IT</a:t>
            </a:r>
            <a:r>
              <a:rPr lang="en-CA" baseline="0" dirty="0" smtClean="0"/>
              <a:t>, YES 2 IT, SSA Funding grants from ITA</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EXAMPLES OF PROJECT PLAN IN THE TOOLKIT _ project plan include budgets for various activities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Try to collect a number of funding examples – will lead to more creativity ensure there is basis and can be defended in an audit perspective</a:t>
            </a:r>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13</a:t>
            </a:fld>
            <a:endParaRPr lang="en-CA"/>
          </a:p>
        </p:txBody>
      </p:sp>
    </p:spTree>
    <p:extLst>
      <p:ext uri="{BB962C8B-B14F-4D97-AF65-F5344CB8AC3E}">
        <p14:creationId xmlns:p14="http://schemas.microsoft.com/office/powerpoint/2010/main" val="3013644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Use some specific</a:t>
            </a:r>
            <a:r>
              <a:rPr lang="en-CA" baseline="0" dirty="0" smtClean="0"/>
              <a:t> examples:</a:t>
            </a:r>
          </a:p>
          <a:p>
            <a:endParaRPr lang="en-CA" baseline="0" dirty="0" smtClean="0"/>
          </a:p>
          <a:p>
            <a:r>
              <a:rPr lang="en-CA" baseline="0" dirty="0" smtClean="0"/>
              <a:t>ACE IT technical training required specific equipment and consumables</a:t>
            </a:r>
          </a:p>
          <a:p>
            <a:r>
              <a:rPr lang="en-CA" baseline="0" dirty="0" smtClean="0"/>
              <a:t>Surrey Summer trades program required XXX dollars  to pay for consumables</a:t>
            </a:r>
          </a:p>
          <a:p>
            <a:r>
              <a:rPr lang="en-CA" baseline="0" dirty="0" smtClean="0"/>
              <a:t>Maker Day requires supplies</a:t>
            </a:r>
          </a:p>
          <a:p>
            <a:endParaRPr lang="en-CA" baseline="0" dirty="0" smtClean="0"/>
          </a:p>
          <a:p>
            <a:r>
              <a:rPr lang="en-CA" baseline="0" dirty="0" smtClean="0"/>
              <a:t>REALLY important to forecast the consumables in a budget for any career program activity</a:t>
            </a:r>
          </a:p>
          <a:p>
            <a:endParaRPr lang="en-CA" baseline="0" dirty="0" smtClean="0"/>
          </a:p>
          <a:p>
            <a:r>
              <a:rPr lang="en-CA" baseline="0" dirty="0" smtClean="0"/>
              <a:t>Part of project plan for the activity</a:t>
            </a:r>
          </a:p>
          <a:p>
            <a:endParaRPr lang="en-CA" baseline="0" dirty="0" smtClean="0"/>
          </a:p>
          <a:p>
            <a:r>
              <a:rPr lang="en-CA" baseline="0" dirty="0" smtClean="0"/>
              <a:t>Multi level discussion</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14</a:t>
            </a:fld>
            <a:endParaRPr lang="en-CA" dirty="0"/>
          </a:p>
        </p:txBody>
      </p:sp>
    </p:spTree>
    <p:extLst>
      <p:ext uri="{BB962C8B-B14F-4D97-AF65-F5344CB8AC3E}">
        <p14:creationId xmlns:p14="http://schemas.microsoft.com/office/powerpoint/2010/main" val="3710795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USE THE TOOLKIT AS</a:t>
            </a:r>
            <a:r>
              <a:rPr lang="en-CA" baseline="0" dirty="0" smtClean="0"/>
              <a:t> A RESOURCE</a:t>
            </a:r>
          </a:p>
          <a:p>
            <a:endParaRPr lang="en-CA" baseline="0" dirty="0" smtClean="0"/>
          </a:p>
          <a:p>
            <a:r>
              <a:rPr lang="en-CA" baseline="0" dirty="0" smtClean="0"/>
              <a:t>USE SPECIFIC EXAMPLES FOUND IN THE TOOLKIT&gt;  HAND OUT SOME PROJECT PLANS FOR CA, CE and then a learning partnership agreement for ACE IT</a:t>
            </a:r>
          </a:p>
          <a:p>
            <a:endParaRPr lang="en-CA" baseline="0" dirty="0" smtClean="0"/>
          </a:p>
          <a:p>
            <a:pPr lvl="0"/>
            <a:r>
              <a:rPr lang="en-US" dirty="0" smtClean="0"/>
              <a:t>Career Awareness activities where partnerships focus on bringing together community groups so students learn about themselves and about the community in which they live and the jobs and industries where they could work (YES 2 IT, guest speakers, field trips to job sites).</a:t>
            </a:r>
          </a:p>
          <a:p>
            <a:pPr lvl="0"/>
            <a:endParaRPr lang="en-CA" dirty="0" smtClean="0"/>
          </a:p>
          <a:p>
            <a:r>
              <a:rPr lang="en-US" dirty="0" smtClean="0"/>
              <a:t> Career Exploration opportunities where partners join together to focus on providing experiences where students explore occupations and careers through community-based learning situations and begin to apply in the community what they learn in the classroom (Junior Achievement, volunteering, career fairs, etc.).</a:t>
            </a:r>
          </a:p>
          <a:p>
            <a:endParaRPr lang="en-CA" dirty="0" smtClean="0"/>
          </a:p>
          <a:p>
            <a:r>
              <a:rPr lang="en-US" dirty="0" smtClean="0"/>
              <a:t> Career Engagement options that focus on establishing learning and work partnerships to facilitate students making the transition between school, workplace, and post secondary to interact with partners in an adult environment. Programming such as ACE IT requires school districts to have a learning partnership agreement in place between school districts and post-secondary partners that details the delivery model, funding requirements, program outcomes, the number of students to be serviced and the costs of program delivery (Dual Credit, Secondary School Apprenticeship).</a:t>
            </a:r>
            <a:endParaRPr lang="en-CA" dirty="0" smtClean="0"/>
          </a:p>
          <a:p>
            <a:endParaRPr lang="en-CA" dirty="0" smtClean="0"/>
          </a:p>
          <a:p>
            <a:pPr marL="0" indent="0">
              <a:buNone/>
            </a:pPr>
            <a:r>
              <a:rPr lang="en-CA" dirty="0" smtClean="0"/>
              <a:t>Successful districts ensure they have learning partnership agreements established that:</a:t>
            </a:r>
          </a:p>
          <a:p>
            <a:r>
              <a:rPr lang="en-CA" dirty="0" smtClean="0"/>
              <a:t>Articulates relationship between all parties (roles and responsibilities)</a:t>
            </a:r>
          </a:p>
          <a:p>
            <a:r>
              <a:rPr lang="en-CA" dirty="0" smtClean="0"/>
              <a:t>How the partnership will serve students</a:t>
            </a:r>
          </a:p>
          <a:p>
            <a:r>
              <a:rPr lang="en-CA" dirty="0" smtClean="0"/>
              <a:t>Detail  program outcomes</a:t>
            </a:r>
          </a:p>
          <a:p>
            <a:r>
              <a:rPr lang="en-CA" dirty="0" smtClean="0"/>
              <a:t>Identify mutual benefits</a:t>
            </a:r>
          </a:p>
          <a:p>
            <a:r>
              <a:rPr lang="en-CA" dirty="0" smtClean="0"/>
              <a:t>Detail resource sharing (i.e. facilities, staff, expertise, learning and training opportunities)</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15</a:t>
            </a:fld>
            <a:endParaRPr lang="en-CA" dirty="0"/>
          </a:p>
        </p:txBody>
      </p:sp>
    </p:spTree>
    <p:extLst>
      <p:ext uri="{BB962C8B-B14F-4D97-AF65-F5344CB8AC3E}">
        <p14:creationId xmlns:p14="http://schemas.microsoft.com/office/powerpoint/2010/main" val="4783174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School Districts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Show examples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Communication</a:t>
            </a:r>
            <a:r>
              <a:rPr lang="en-US" baseline="0" dirty="0" smtClean="0"/>
              <a:t> needs to target all stakeholders - </a:t>
            </a:r>
            <a:r>
              <a:rPr lang="en-US" dirty="0" smtClean="0"/>
              <a:t>internal and external</a:t>
            </a:r>
            <a:r>
              <a:rPr lang="en-US"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r>
              <a:rPr lang="en-CA" dirty="0" smtClean="0"/>
              <a:t>Districts</a:t>
            </a:r>
            <a:r>
              <a:rPr lang="en-CA" baseline="0" dirty="0" smtClean="0"/>
              <a:t> need to create a plan that targets communications to ensure they get the right message across</a:t>
            </a:r>
          </a:p>
          <a:p>
            <a:endParaRPr lang="en-CA" baseline="0" dirty="0" smtClean="0"/>
          </a:p>
          <a:p>
            <a:pPr marL="0" lvl="0" indent="0">
              <a:buNone/>
            </a:pPr>
            <a:r>
              <a:rPr lang="en-US" dirty="0" smtClean="0"/>
              <a:t>School districts develop targeted engagement and recruitment activities to make sure student understand the programming that is being offered</a:t>
            </a:r>
          </a:p>
          <a:p>
            <a:pPr marL="0" lvl="0" indent="0">
              <a:buNone/>
            </a:pPr>
            <a:r>
              <a:rPr lang="en-CA" dirty="0" smtClean="0"/>
              <a:t>Targeted materials aimed specifically to engage students in thinking about course options and learning experiences related to their plans</a:t>
            </a:r>
          </a:p>
          <a:p>
            <a:endParaRPr lang="en-CA" baseline="0" dirty="0" smtClean="0"/>
          </a:p>
          <a:p>
            <a:endParaRPr lang="en-CA" baseline="0" dirty="0" smtClean="0"/>
          </a:p>
          <a:p>
            <a:r>
              <a:rPr lang="en-CA" baseline="0" dirty="0" smtClean="0"/>
              <a:t>TOOLKIT WEBSITE HAS GREAT EXAMPLES</a:t>
            </a:r>
          </a:p>
          <a:p>
            <a:endParaRPr lang="en-CA" baseline="0" dirty="0" smtClean="0"/>
          </a:p>
          <a:p>
            <a:r>
              <a:rPr lang="en-CA" baseline="0" dirty="0" smtClean="0"/>
              <a:t>Good place to talk about parents and alert of resources in toolkit on the website</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16</a:t>
            </a:fld>
            <a:endParaRPr lang="en-CA" dirty="0"/>
          </a:p>
        </p:txBody>
      </p:sp>
    </p:spTree>
    <p:extLst>
      <p:ext uri="{BB962C8B-B14F-4D97-AF65-F5344CB8AC3E}">
        <p14:creationId xmlns:p14="http://schemas.microsoft.com/office/powerpoint/2010/main" val="3989247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See toolkit for parents presentation k-4 and 5-8</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17</a:t>
            </a:fld>
            <a:endParaRPr lang="en-CA" dirty="0"/>
          </a:p>
        </p:txBody>
      </p:sp>
    </p:spTree>
    <p:extLst>
      <p:ext uri="{BB962C8B-B14F-4D97-AF65-F5344CB8AC3E}">
        <p14:creationId xmlns:p14="http://schemas.microsoft.com/office/powerpoint/2010/main" val="334430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Successful</a:t>
            </a:r>
            <a:r>
              <a:rPr lang="en-CA" baseline="0" dirty="0" smtClean="0"/>
              <a:t> Districts have a way to facilitate a reflective process and inject continuous improvement.</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22</a:t>
            </a:fld>
            <a:endParaRPr lang="en-CA" dirty="0"/>
          </a:p>
        </p:txBody>
      </p:sp>
    </p:spTree>
    <p:extLst>
      <p:ext uri="{BB962C8B-B14F-4D97-AF65-F5344CB8AC3E}">
        <p14:creationId xmlns:p14="http://schemas.microsoft.com/office/powerpoint/2010/main" val="23856903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Now that you have reviewed</a:t>
            </a:r>
            <a:r>
              <a:rPr lang="en-CA" baseline="0" dirty="0" smtClean="0"/>
              <a:t> the operational elements, use an example from your experience of how you created the operational plan to support programming.</a:t>
            </a:r>
          </a:p>
          <a:p>
            <a:endParaRPr lang="en-CA" baseline="0" dirty="0" smtClean="0"/>
          </a:p>
          <a:p>
            <a:r>
              <a:rPr lang="en-CA" baseline="0" dirty="0" smtClean="0"/>
              <a:t>OR review the SIP or Northern Opportunity model as the ideal.  Show how those district have all the elements of an operational plan in place.   It could be reviewed either from the web or in print format with people sharing copies</a:t>
            </a:r>
          </a:p>
          <a:p>
            <a:endParaRPr lang="en-CA" baseline="0" dirty="0" smtClean="0"/>
          </a:p>
          <a:p>
            <a:r>
              <a:rPr lang="en-CA" baseline="0" dirty="0" smtClean="0"/>
              <a:t>Lead a discussion of what districts may need to do to ensure they have an operational plan in place to support career programming.</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23</a:t>
            </a:fld>
            <a:endParaRPr lang="en-CA"/>
          </a:p>
        </p:txBody>
      </p:sp>
    </p:spTree>
    <p:extLst>
      <p:ext uri="{BB962C8B-B14F-4D97-AF65-F5344CB8AC3E}">
        <p14:creationId xmlns:p14="http://schemas.microsoft.com/office/powerpoint/2010/main" val="833745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Provide a</a:t>
            </a:r>
            <a:r>
              <a:rPr lang="en-CA" baseline="0" dirty="0" smtClean="0"/>
              <a:t> brief reminder of “Why career development” in the opening slide and why it is important to have career development education programs available for students.</a:t>
            </a:r>
          </a:p>
          <a:p>
            <a:endParaRPr lang="en-CA" baseline="0" dirty="0" smtClean="0"/>
          </a:p>
          <a:p>
            <a:r>
              <a:rPr lang="en-CA" baseline="0" dirty="0" smtClean="0"/>
              <a:t>Ask audiences how they constructed their own life/work role – planned, happenstance, serendipitously – how did they know what was right for them?</a:t>
            </a:r>
          </a:p>
          <a:p>
            <a:endParaRPr lang="en-CA" baseline="0" dirty="0" smtClean="0"/>
          </a:p>
          <a:p>
            <a:r>
              <a:rPr lang="en-CA" baseline="0" dirty="0" smtClean="0"/>
              <a:t>Reference “How to help emerging Adults Develop their Career and Design Their Lives in an Age of Uncertainty?” by Jean </a:t>
            </a:r>
            <a:r>
              <a:rPr lang="en-CA" baseline="0" dirty="0" err="1" smtClean="0"/>
              <a:t>Guichard</a:t>
            </a:r>
            <a:r>
              <a:rPr lang="en-CA" baseline="0" dirty="0" smtClean="0"/>
              <a:t>.</a:t>
            </a:r>
          </a:p>
          <a:p>
            <a:endParaRPr lang="en-CA" baseline="0" dirty="0" smtClean="0"/>
          </a:p>
          <a:p>
            <a:r>
              <a:rPr lang="en-CA" baseline="0" dirty="0" smtClean="0"/>
              <a:t>Constructing one’s life and career means to be concerned with the care and government of oneself.  </a:t>
            </a:r>
          </a:p>
          <a:p>
            <a:endParaRPr lang="en-CA" baseline="0" dirty="0" smtClean="0"/>
          </a:p>
          <a:p>
            <a:pPr marL="171450" indent="-171450">
              <a:buFont typeface="Arial" panose="020B0604020202020204" pitchFamily="34" charset="0"/>
              <a:buChar char="•"/>
            </a:pPr>
            <a:r>
              <a:rPr lang="en-CA" baseline="0" dirty="0" smtClean="0"/>
              <a:t>The importance of work in most peoples lives and the fact that societies have passed from a solid phase of modernity to a liquid one </a:t>
            </a:r>
          </a:p>
          <a:p>
            <a:pPr marL="171450" indent="-171450">
              <a:buFont typeface="Arial" panose="020B0604020202020204" pitchFamily="34" charset="0"/>
              <a:buChar char="•"/>
            </a:pPr>
            <a:r>
              <a:rPr lang="en-CA" baseline="0" dirty="0" smtClean="0"/>
              <a:t>The notion of trade, occupation and career – in their traditional senses – have been challenged both by a mode of organization of work sometimes identified as “</a:t>
            </a:r>
            <a:r>
              <a:rPr lang="en-CA" baseline="0" dirty="0" err="1" smtClean="0"/>
              <a:t>boundaryless</a:t>
            </a:r>
            <a:r>
              <a:rPr lang="en-CA" baseline="0" dirty="0" smtClean="0"/>
              <a:t>” and by a growth in peripheral work.  </a:t>
            </a:r>
          </a:p>
          <a:p>
            <a:pPr marL="171450" indent="-171450">
              <a:buFont typeface="Arial" panose="020B0604020202020204" pitchFamily="34" charset="0"/>
              <a:buChar char="•"/>
            </a:pPr>
            <a:r>
              <a:rPr lang="en-CA" baseline="0" dirty="0" smtClean="0"/>
              <a:t>In such a work context, individuals’ careers are no seen as depending mainly on a capital of certain competencies that each person is supposed to have constructed.</a:t>
            </a:r>
          </a:p>
          <a:p>
            <a:pPr marL="171450" indent="-171450">
              <a:buFont typeface="Arial" panose="020B0604020202020204" pitchFamily="34" charset="0"/>
              <a:buChar char="•"/>
            </a:pPr>
            <a:endParaRPr lang="en-CA" baseline="0" dirty="0" smtClean="0"/>
          </a:p>
          <a:p>
            <a:pPr marL="228600" indent="-228600">
              <a:buFont typeface="+mj-lt"/>
              <a:buAutoNum type="alphaLcParenR"/>
            </a:pPr>
            <a:r>
              <a:rPr lang="en-CA" baseline="0" dirty="0" smtClean="0"/>
              <a:t>Specific skills related to the activities they may or not be involved in</a:t>
            </a:r>
          </a:p>
          <a:p>
            <a:pPr marL="228600" indent="-228600">
              <a:buFont typeface="+mj-lt"/>
              <a:buAutoNum type="alphaLcParenR"/>
            </a:pPr>
            <a:r>
              <a:rPr lang="en-CA" baseline="0" dirty="0" smtClean="0"/>
              <a:t>Modes of related to themselves and their various experiences that lead them (or not) to perceive themselves as having such interests, qualities or </a:t>
            </a:r>
            <a:r>
              <a:rPr lang="en-CA" baseline="0" dirty="0" err="1" smtClean="0"/>
              <a:t>or</a:t>
            </a:r>
            <a:r>
              <a:rPr lang="en-CA" baseline="0" dirty="0" smtClean="0"/>
              <a:t> competencies, as able to or not to self-determine in this or that life domain etc.</a:t>
            </a:r>
          </a:p>
          <a:p>
            <a:pPr marL="228600" indent="-228600">
              <a:buFont typeface="+mj-lt"/>
              <a:buAutoNum type="alphaLcParenR"/>
            </a:pPr>
            <a:r>
              <a:rPr lang="en-CA" baseline="0" dirty="0" smtClean="0"/>
              <a:t>Some views of roles that may suit them or, on the contrary, they reject</a:t>
            </a:r>
          </a:p>
          <a:p>
            <a:pPr marL="228600" indent="-228600">
              <a:buFont typeface="+mj-lt"/>
              <a:buAutoNum type="alphaLcParenR"/>
            </a:pPr>
            <a:r>
              <a:rPr lang="en-CA" baseline="0" dirty="0" smtClean="0"/>
              <a:t>Identifications with (or rejections of) certain public figures or imagines of professionals, workers in various career and life roles.</a:t>
            </a:r>
          </a:p>
          <a:p>
            <a:pPr marL="171450" indent="-171450">
              <a:buFont typeface="Arial" panose="020B0604020202020204" pitchFamily="34" charset="0"/>
              <a:buChar char="•"/>
            </a:pPr>
            <a:endParaRPr lang="en-CA" baseline="0" dirty="0" smtClean="0"/>
          </a:p>
          <a:p>
            <a:pPr marL="171450" indent="-171450">
              <a:buFont typeface="Arial" panose="020B0604020202020204" pitchFamily="34" charset="0"/>
              <a:buChar char="•"/>
            </a:pP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2</a:t>
            </a:fld>
            <a:endParaRPr lang="en-CA" dirty="0"/>
          </a:p>
        </p:txBody>
      </p:sp>
    </p:spTree>
    <p:extLst>
      <p:ext uri="{BB962C8B-B14F-4D97-AF65-F5344CB8AC3E}">
        <p14:creationId xmlns:p14="http://schemas.microsoft.com/office/powerpoint/2010/main" val="26372661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At the</a:t>
            </a:r>
            <a:r>
              <a:rPr lang="en-CA" baseline="0" dirty="0" smtClean="0"/>
              <a:t> conclusion of this section, the facilitator can lead a discussion of what’s next for the district.  At this point they could have them work through the checklist and then make a concrete action plan for next steps.</a:t>
            </a:r>
          </a:p>
          <a:p>
            <a:endParaRPr lang="en-CA" baseline="0" dirty="0" smtClean="0"/>
          </a:p>
          <a:p>
            <a:r>
              <a:rPr lang="en-CA" baseline="0" dirty="0" smtClean="0"/>
              <a:t>If there is desired follow up – refer them to who organizes facilitator’s</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24</a:t>
            </a:fld>
            <a:endParaRPr lang="en-CA"/>
          </a:p>
        </p:txBody>
      </p:sp>
    </p:spTree>
    <p:extLst>
      <p:ext uri="{BB962C8B-B14F-4D97-AF65-F5344CB8AC3E}">
        <p14:creationId xmlns:p14="http://schemas.microsoft.com/office/powerpoint/2010/main" val="14461383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Us</a:t>
            </a:r>
            <a:r>
              <a:rPr lang="en-CA" baseline="0" dirty="0" smtClean="0"/>
              <a:t>e the Blueprint for life/work competency handout for review.</a:t>
            </a:r>
          </a:p>
          <a:p>
            <a:endParaRPr lang="en-CA" baseline="0" dirty="0" smtClean="0"/>
          </a:p>
          <a:p>
            <a:r>
              <a:rPr lang="en-CA" baseline="0" dirty="0" smtClean="0"/>
              <a:t>The three major areas are key areas for anyone to be able to progress positively along their career pathways.  The programs that we put together should ever mindful of how they contribute to helping to develop the key career development competencies specified in the Blueprint for life/work design  </a:t>
            </a:r>
          </a:p>
          <a:p>
            <a:endParaRPr lang="en-CA" baseline="0" dirty="0" smtClean="0"/>
          </a:p>
          <a:p>
            <a:r>
              <a:rPr lang="en-CA" baseline="0" dirty="0" smtClean="0"/>
              <a:t>This could be a whole workshop in itself.</a:t>
            </a:r>
            <a:endParaRPr lang="en-CA" dirty="0"/>
          </a:p>
        </p:txBody>
      </p:sp>
      <p:sp>
        <p:nvSpPr>
          <p:cNvPr id="4" name="Slide Number Placeholder 3"/>
          <p:cNvSpPr>
            <a:spLocks noGrp="1"/>
          </p:cNvSpPr>
          <p:nvPr>
            <p:ph type="sldNum" sz="quarter" idx="10"/>
          </p:nvPr>
        </p:nvSpPr>
        <p:spPr/>
        <p:txBody>
          <a:bodyPr/>
          <a:lstStyle/>
          <a:p>
            <a:fld id="{82187A39-100A-445D-B390-44C411C2BD28}" type="slidenum">
              <a:rPr lang="en-CA" smtClean="0"/>
              <a:t>26</a:t>
            </a:fld>
            <a:endParaRPr lang="en-CA"/>
          </a:p>
        </p:txBody>
      </p:sp>
    </p:spTree>
    <p:extLst>
      <p:ext uri="{BB962C8B-B14F-4D97-AF65-F5344CB8AC3E}">
        <p14:creationId xmlns:p14="http://schemas.microsoft.com/office/powerpoint/2010/main" val="1111416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t>THIS COULD be</a:t>
            </a:r>
            <a:r>
              <a:rPr lang="en-CA" b="1" baseline="0" dirty="0" smtClean="0"/>
              <a:t> a new set of slides</a:t>
            </a:r>
            <a:endParaRPr lang="en-CA" b="1" dirty="0"/>
          </a:p>
        </p:txBody>
      </p:sp>
      <p:sp>
        <p:nvSpPr>
          <p:cNvPr id="4" name="Slide Number Placeholder 3"/>
          <p:cNvSpPr>
            <a:spLocks noGrp="1"/>
          </p:cNvSpPr>
          <p:nvPr>
            <p:ph type="sldNum" sz="quarter" idx="10"/>
          </p:nvPr>
        </p:nvSpPr>
        <p:spPr/>
        <p:txBody>
          <a:bodyPr/>
          <a:lstStyle/>
          <a:p>
            <a:fld id="{6A1284C2-C5DD-410B-882D-D06AFDA0E4B9}" type="slidenum">
              <a:rPr lang="en-CA" smtClean="0"/>
              <a:t>27</a:t>
            </a:fld>
            <a:endParaRPr lang="en-CA" dirty="0"/>
          </a:p>
        </p:txBody>
      </p:sp>
    </p:spTree>
    <p:extLst>
      <p:ext uri="{BB962C8B-B14F-4D97-AF65-F5344CB8AC3E}">
        <p14:creationId xmlns:p14="http://schemas.microsoft.com/office/powerpoint/2010/main" val="3398910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Ask the group</a:t>
            </a:r>
            <a:r>
              <a:rPr lang="en-CA" baseline="0" dirty="0" smtClean="0"/>
              <a:t> :</a:t>
            </a:r>
          </a:p>
          <a:p>
            <a:endParaRPr lang="en-CA" baseline="0" dirty="0" smtClean="0"/>
          </a:p>
          <a:p>
            <a:pPr marL="228600" indent="-228600">
              <a:buAutoNum type="arabicPeriod"/>
            </a:pPr>
            <a:r>
              <a:rPr lang="en-CA" baseline="0" dirty="0" smtClean="0"/>
              <a:t>How to individuals know how to construct their plans for life and for their career? What do they base their decisions on?</a:t>
            </a:r>
          </a:p>
          <a:p>
            <a:pPr marL="228600" indent="-228600">
              <a:buAutoNum type="arabicPeriod"/>
            </a:pPr>
            <a:r>
              <a:rPr lang="en-CA" baseline="0" dirty="0" smtClean="0"/>
              <a:t>What are the competencies that individuals need to master to be able to govern their career and their journey?</a:t>
            </a:r>
          </a:p>
          <a:p>
            <a:pPr marL="228600" indent="-228600">
              <a:buAutoNum type="arabicPeriod"/>
            </a:pPr>
            <a:r>
              <a:rPr lang="en-CA" baseline="0" dirty="0" smtClean="0"/>
              <a:t>How do they develop the knowledge of self, options and opportunities that are available to them</a:t>
            </a:r>
          </a:p>
          <a:p>
            <a:pPr marL="228600" indent="-228600">
              <a:buAutoNum type="arabicPeriod"/>
            </a:pPr>
            <a:r>
              <a:rPr lang="en-CA" baseline="0" dirty="0" smtClean="0"/>
              <a:t>How do they know how to construct a plan for their future?</a:t>
            </a:r>
          </a:p>
          <a:p>
            <a:pPr marL="228600" indent="-228600">
              <a:buAutoNum type="arabicPeriod"/>
            </a:pPr>
            <a:r>
              <a:rPr lang="en-CA" baseline="0" dirty="0" smtClean="0"/>
              <a:t>What can you do as a district to ensure that there are career development learning experiences available for students</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28</a:t>
            </a:fld>
            <a:endParaRPr lang="en-CA" dirty="0"/>
          </a:p>
        </p:txBody>
      </p:sp>
    </p:spTree>
    <p:extLst>
      <p:ext uri="{BB962C8B-B14F-4D97-AF65-F5344CB8AC3E}">
        <p14:creationId xmlns:p14="http://schemas.microsoft.com/office/powerpoint/2010/main" val="1194779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A1284C2-C5DD-410B-882D-D06AFDA0E4B9}" type="slidenum">
              <a:rPr lang="en-CA" smtClean="0"/>
              <a:t>29</a:t>
            </a:fld>
            <a:endParaRPr lang="en-CA" dirty="0"/>
          </a:p>
        </p:txBody>
      </p:sp>
    </p:spTree>
    <p:extLst>
      <p:ext uri="{BB962C8B-B14F-4D97-AF65-F5344CB8AC3E}">
        <p14:creationId xmlns:p14="http://schemas.microsoft.com/office/powerpoint/2010/main" val="523449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At</a:t>
            </a:r>
            <a:r>
              <a:rPr lang="en-CA" baseline="0" dirty="0" smtClean="0"/>
              <a:t> this point, briefly discuss with the group some of the success stories from your own experience and from the career champions.  </a:t>
            </a:r>
          </a:p>
          <a:p>
            <a:endParaRPr lang="en-CA" baseline="0" dirty="0" smtClean="0"/>
          </a:p>
          <a:p>
            <a:r>
              <a:rPr lang="en-CA" baseline="0" dirty="0" smtClean="0"/>
              <a:t>What is important for each of the examples is that success came from having plans in place that met the strategic direction of the district and that they were supported by all levels in the district.</a:t>
            </a:r>
          </a:p>
          <a:p>
            <a:endParaRPr lang="en-CA" baseline="0" dirty="0" smtClean="0"/>
          </a:p>
          <a:p>
            <a:r>
              <a:rPr lang="en-CA" dirty="0" smtClean="0"/>
              <a:t>Here are some examples of career program activities and programming that help students develop</a:t>
            </a:r>
            <a:r>
              <a:rPr lang="en-CA" baseline="0" dirty="0" smtClean="0"/>
              <a:t> the skills and competencies to make plans for the future and construct a life/career that  fits with their concept of themselves and the world around them.</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3</a:t>
            </a:fld>
            <a:endParaRPr lang="en-CA" dirty="0"/>
          </a:p>
        </p:txBody>
      </p:sp>
    </p:spTree>
    <p:extLst>
      <p:ext uri="{BB962C8B-B14F-4D97-AF65-F5344CB8AC3E}">
        <p14:creationId xmlns:p14="http://schemas.microsoft.com/office/powerpoint/2010/main" val="11929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CA" dirty="0" smtClean="0"/>
              <a:t>However, there is a consistent focus on helping students build personal capacity for learning and working by developing confidence and competence.</a:t>
            </a:r>
          </a:p>
          <a:p>
            <a:pPr lvl="1"/>
            <a:r>
              <a:rPr lang="en-CA" dirty="0" smtClean="0"/>
              <a:t>Work experience and career programs are personalized for each student and emphasis is placed on personal development, career exploration and preparation.</a:t>
            </a:r>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4</a:t>
            </a:fld>
            <a:endParaRPr lang="en-CA"/>
          </a:p>
        </p:txBody>
      </p:sp>
    </p:spTree>
    <p:extLst>
      <p:ext uri="{BB962C8B-B14F-4D97-AF65-F5344CB8AC3E}">
        <p14:creationId xmlns:p14="http://schemas.microsoft.com/office/powerpoint/2010/main" val="3243675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t>As you are reviewing the slides</a:t>
            </a:r>
            <a:r>
              <a:rPr lang="en-CA" b="1" baseline="0" dirty="0" smtClean="0"/>
              <a:t> generally talk about the following.</a:t>
            </a:r>
          </a:p>
          <a:p>
            <a:endParaRPr lang="en-CA" b="1" baseline="0" dirty="0" smtClean="0"/>
          </a:p>
          <a:p>
            <a:r>
              <a:rPr lang="en-CA" b="1" baseline="0" dirty="0" smtClean="0"/>
              <a:t>On the slide and below are some examples – ASK districts what they already do </a:t>
            </a:r>
          </a:p>
          <a:p>
            <a:endParaRPr lang="en-CA" b="1" baseline="0" dirty="0" smtClean="0"/>
          </a:p>
          <a:p>
            <a:r>
              <a:rPr lang="en-CA" b="1" dirty="0" smtClean="0"/>
              <a:t>Secondary School</a:t>
            </a:r>
            <a:r>
              <a:rPr lang="en-CA" b="1" baseline="0" dirty="0" smtClean="0"/>
              <a:t> </a:t>
            </a:r>
            <a:r>
              <a:rPr lang="en-US" b="1" dirty="0"/>
              <a:t>Operations Looks like</a:t>
            </a:r>
            <a:r>
              <a:rPr lang="en-US" dirty="0"/>
              <a:t>:</a:t>
            </a:r>
            <a:endParaRPr lang="en-CA" sz="1800" dirty="0"/>
          </a:p>
          <a:p>
            <a:r>
              <a:rPr lang="en-US" dirty="0"/>
              <a:t>Schools working with District Careers Leader to develop personalized Career Exploration activities and career programming that build on personal competencies: </a:t>
            </a:r>
            <a:endParaRPr lang="en-CA" sz="1800" dirty="0"/>
          </a:p>
          <a:p>
            <a:pPr lvl="0"/>
            <a:r>
              <a:rPr lang="en-US" dirty="0"/>
              <a:t>Careers learning outcomes in curriculum </a:t>
            </a:r>
            <a:endParaRPr lang="en-CA" sz="1800" dirty="0"/>
          </a:p>
          <a:p>
            <a:pPr lvl="0"/>
            <a:r>
              <a:rPr lang="en-US" dirty="0"/>
              <a:t>High School Applied Skills Courses and Programs </a:t>
            </a:r>
            <a:endParaRPr lang="en-CA" sz="1800" dirty="0"/>
          </a:p>
          <a:p>
            <a:r>
              <a:rPr lang="en-US" dirty="0"/>
              <a:t> </a:t>
            </a:r>
            <a:endParaRPr lang="en-CA" sz="1800" dirty="0"/>
          </a:p>
          <a:p>
            <a:r>
              <a:rPr lang="en-US" dirty="0"/>
              <a:t>Bringing curriculum to life by integrating career exploration hands-on activities cross- curricular:</a:t>
            </a:r>
            <a:endParaRPr lang="en-CA" sz="1800" dirty="0"/>
          </a:p>
          <a:p>
            <a:pPr lvl="0"/>
            <a:r>
              <a:rPr lang="en-US" dirty="0"/>
              <a:t>Project-based Learning</a:t>
            </a:r>
            <a:endParaRPr lang="en-CA" sz="1800" dirty="0"/>
          </a:p>
          <a:p>
            <a:pPr lvl="0"/>
            <a:r>
              <a:rPr lang="en-US" dirty="0"/>
              <a:t>Community Partnerships</a:t>
            </a:r>
            <a:endParaRPr lang="en-CA" sz="1800" dirty="0"/>
          </a:p>
          <a:p>
            <a:pPr lvl="0"/>
            <a:r>
              <a:rPr lang="en-US" dirty="0"/>
              <a:t>Work Experience</a:t>
            </a:r>
            <a:endParaRPr lang="en-CA" sz="1800" dirty="0"/>
          </a:p>
          <a:p>
            <a:pPr lvl="0"/>
            <a:r>
              <a:rPr lang="en-US" dirty="0"/>
              <a:t>Dual Credit Career Programs</a:t>
            </a:r>
            <a:endParaRPr lang="en-CA" sz="1800" dirty="0"/>
          </a:p>
          <a:p>
            <a:r>
              <a:rPr lang="en-US" dirty="0"/>
              <a:t> </a:t>
            </a:r>
            <a:endParaRPr lang="en-CA" sz="1800" dirty="0"/>
          </a:p>
          <a:p>
            <a:r>
              <a:rPr lang="en-US" dirty="0"/>
              <a:t>High schools collaborating with middle and elementary schools to develop leadership opportunities for high school students working with middle and elementary students: </a:t>
            </a:r>
            <a:endParaRPr lang="en-CA" sz="1800" dirty="0"/>
          </a:p>
          <a:p>
            <a:pPr lvl="0"/>
            <a:r>
              <a:rPr lang="en-US" dirty="0"/>
              <a:t>Elementary transition to middle school and middle school transition to high school</a:t>
            </a:r>
            <a:endParaRPr lang="en-CA" sz="1800" dirty="0"/>
          </a:p>
          <a:p>
            <a:pPr lvl="0"/>
            <a:r>
              <a:rPr lang="en-US" dirty="0"/>
              <a:t>High school leadership / mentorship opportunities</a:t>
            </a:r>
            <a:endParaRPr lang="en-CA" sz="1800" dirty="0"/>
          </a:p>
          <a:p>
            <a:pPr lvl="1"/>
            <a:r>
              <a:rPr lang="en-US" dirty="0"/>
              <a:t>Skills development</a:t>
            </a:r>
            <a:endParaRPr lang="en-CA" sz="1800" dirty="0"/>
          </a:p>
          <a:p>
            <a:pPr lvl="1"/>
            <a:r>
              <a:rPr lang="en-US" dirty="0"/>
              <a:t>Project-based learning projects</a:t>
            </a:r>
            <a:endParaRPr lang="en-CA" sz="1800" dirty="0"/>
          </a:p>
          <a:p>
            <a:endParaRPr lang="en-CA" b="1" dirty="0" smtClean="0"/>
          </a:p>
          <a:p>
            <a:endParaRPr lang="en-CA" b="1" dirty="0" smtClean="0"/>
          </a:p>
          <a:p>
            <a:r>
              <a:rPr lang="en-US" b="1" dirty="0"/>
              <a:t>Middle School Operations Looks like</a:t>
            </a:r>
            <a:r>
              <a:rPr lang="en-US" dirty="0"/>
              <a:t>:</a:t>
            </a:r>
            <a:endParaRPr lang="en-CA" sz="1800" dirty="0"/>
          </a:p>
          <a:p>
            <a:r>
              <a:rPr lang="en-US" dirty="0"/>
              <a:t>Schools working with District Careers Leader to develop Career Exploration activities that build on personal competencies: </a:t>
            </a:r>
            <a:endParaRPr lang="en-CA" sz="1800" dirty="0"/>
          </a:p>
          <a:p>
            <a:pPr lvl="0"/>
            <a:r>
              <a:rPr lang="en-US" dirty="0"/>
              <a:t>Careers learning outcomes in curriculum </a:t>
            </a:r>
            <a:endParaRPr lang="en-CA" sz="1800" dirty="0"/>
          </a:p>
          <a:p>
            <a:pPr lvl="0"/>
            <a:r>
              <a:rPr lang="en-US" dirty="0"/>
              <a:t>Middle School Applied Skills Programs </a:t>
            </a:r>
            <a:endParaRPr lang="en-CA" sz="1800" dirty="0"/>
          </a:p>
          <a:p>
            <a:r>
              <a:rPr lang="en-US" dirty="0"/>
              <a:t> </a:t>
            </a:r>
            <a:endParaRPr lang="en-CA" sz="1800" dirty="0"/>
          </a:p>
          <a:p>
            <a:r>
              <a:rPr lang="en-US" dirty="0"/>
              <a:t>Bringing curriculum to life by integrating career exploration hands-on activities cross- curricular:</a:t>
            </a:r>
            <a:endParaRPr lang="en-CA" sz="1800" dirty="0"/>
          </a:p>
          <a:p>
            <a:pPr lvl="0"/>
            <a:r>
              <a:rPr lang="en-US" dirty="0"/>
              <a:t>Project-based Learning</a:t>
            </a:r>
            <a:endParaRPr lang="en-CA" sz="1800" dirty="0"/>
          </a:p>
          <a:p>
            <a:pPr lvl="0"/>
            <a:r>
              <a:rPr lang="en-US" dirty="0"/>
              <a:t>Community Partnerships</a:t>
            </a:r>
            <a:endParaRPr lang="en-CA" sz="1800" dirty="0"/>
          </a:p>
          <a:p>
            <a:r>
              <a:rPr lang="en-US" dirty="0"/>
              <a:t> </a:t>
            </a:r>
            <a:endParaRPr lang="en-CA" sz="1800" dirty="0"/>
          </a:p>
          <a:p>
            <a:r>
              <a:rPr lang="en-US" dirty="0"/>
              <a:t>Middle schools collaborating with elementary schools to develop leadership opportunities for middle school students working with elementary students: </a:t>
            </a:r>
            <a:endParaRPr lang="en-CA" sz="1800" dirty="0"/>
          </a:p>
          <a:p>
            <a:pPr lvl="0"/>
            <a:r>
              <a:rPr lang="en-US" dirty="0"/>
              <a:t>Elementary transition to middle school</a:t>
            </a:r>
            <a:endParaRPr lang="en-CA" sz="1800" dirty="0"/>
          </a:p>
          <a:p>
            <a:pPr lvl="0"/>
            <a:r>
              <a:rPr lang="en-US" dirty="0"/>
              <a:t>Middle leadership / mentorship opportunities</a:t>
            </a:r>
            <a:endParaRPr lang="en-CA" sz="1800" dirty="0"/>
          </a:p>
          <a:p>
            <a:pPr lvl="1"/>
            <a:r>
              <a:rPr lang="en-US" dirty="0"/>
              <a:t>Skills development</a:t>
            </a:r>
            <a:endParaRPr lang="en-CA" sz="1800" dirty="0"/>
          </a:p>
          <a:p>
            <a:pPr lvl="1"/>
            <a:r>
              <a:rPr lang="en-US" dirty="0"/>
              <a:t>Project-based learning projects</a:t>
            </a:r>
            <a:endParaRPr lang="en-CA" sz="1800" dirty="0"/>
          </a:p>
          <a:p>
            <a:r>
              <a:rPr lang="en-US" dirty="0"/>
              <a:t> </a:t>
            </a:r>
            <a:endParaRPr lang="en-CA" sz="1800" dirty="0"/>
          </a:p>
          <a:p>
            <a:r>
              <a:rPr lang="en-US" dirty="0"/>
              <a:t>Middle school collaborating with secondary: </a:t>
            </a:r>
            <a:endParaRPr lang="en-CA" sz="1800" dirty="0"/>
          </a:p>
          <a:p>
            <a:pPr lvl="0"/>
            <a:r>
              <a:rPr lang="en-US" dirty="0"/>
              <a:t>Middle transition to secondary activities</a:t>
            </a:r>
            <a:endParaRPr lang="en-CA" sz="1800" dirty="0"/>
          </a:p>
          <a:p>
            <a:pPr lvl="0"/>
            <a:r>
              <a:rPr lang="en-US" dirty="0"/>
              <a:t>Secondary leadership / mentorship opportunities</a:t>
            </a:r>
            <a:endParaRPr lang="en-CA" sz="1800" dirty="0"/>
          </a:p>
          <a:p>
            <a:pPr lvl="1"/>
            <a:r>
              <a:rPr lang="en-US" dirty="0"/>
              <a:t>Skills Development</a:t>
            </a:r>
            <a:endParaRPr lang="en-CA" sz="1800" dirty="0"/>
          </a:p>
          <a:p>
            <a:pPr lvl="1"/>
            <a:r>
              <a:rPr lang="en-US" dirty="0"/>
              <a:t>Project-based Learning Projects</a:t>
            </a:r>
            <a:endParaRPr lang="en-CA" sz="1800" dirty="0"/>
          </a:p>
          <a:p>
            <a:r>
              <a:rPr lang="en-CA" dirty="0" smtClean="0"/>
              <a:t>Examples</a:t>
            </a:r>
          </a:p>
          <a:p>
            <a:r>
              <a:rPr lang="en-CA" b="1" dirty="0" smtClean="0"/>
              <a:t>Examples</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5</a:t>
            </a:fld>
            <a:endParaRPr lang="en-CA"/>
          </a:p>
        </p:txBody>
      </p:sp>
    </p:spTree>
    <p:extLst>
      <p:ext uri="{BB962C8B-B14F-4D97-AF65-F5344CB8AC3E}">
        <p14:creationId xmlns:p14="http://schemas.microsoft.com/office/powerpoint/2010/main" val="3242833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t>As you are reviewing the slides</a:t>
            </a:r>
            <a:r>
              <a:rPr lang="en-CA" b="1" baseline="0" dirty="0" smtClean="0"/>
              <a:t> generally talk about the following.</a:t>
            </a:r>
          </a:p>
          <a:p>
            <a:endParaRPr lang="en-CA" b="1" baseline="0" dirty="0" smtClean="0"/>
          </a:p>
          <a:p>
            <a:r>
              <a:rPr lang="en-CA" b="1" baseline="0" dirty="0" smtClean="0"/>
              <a:t>On the slide and below are some examples – ASK districts what they already do </a:t>
            </a:r>
          </a:p>
          <a:p>
            <a:endParaRPr lang="en-US" dirty="0" smtClean="0"/>
          </a:p>
          <a:p>
            <a:r>
              <a:rPr lang="en-US" dirty="0" smtClean="0"/>
              <a:t>Middle </a:t>
            </a:r>
            <a:r>
              <a:rPr lang="en-US" dirty="0"/>
              <a:t>School Operations Looks like:</a:t>
            </a:r>
            <a:endParaRPr lang="en-CA" sz="1800" dirty="0"/>
          </a:p>
          <a:p>
            <a:r>
              <a:rPr lang="en-US" dirty="0"/>
              <a:t>Schools working with District Careers Leader to develop Career Exploration activities that build on personal competencies: </a:t>
            </a:r>
            <a:endParaRPr lang="en-CA" sz="1800" dirty="0"/>
          </a:p>
          <a:p>
            <a:pPr lvl="0"/>
            <a:r>
              <a:rPr lang="en-US" dirty="0"/>
              <a:t>Careers learning outcomes in curriculum </a:t>
            </a:r>
            <a:endParaRPr lang="en-CA" sz="1800" dirty="0"/>
          </a:p>
          <a:p>
            <a:pPr lvl="0"/>
            <a:r>
              <a:rPr lang="en-US" dirty="0"/>
              <a:t>Middle School Applied Skills Programs </a:t>
            </a:r>
            <a:endParaRPr lang="en-CA" sz="1800" dirty="0"/>
          </a:p>
          <a:p>
            <a:r>
              <a:rPr lang="en-US" dirty="0"/>
              <a:t> </a:t>
            </a:r>
            <a:endParaRPr lang="en-CA" sz="1800" dirty="0"/>
          </a:p>
          <a:p>
            <a:r>
              <a:rPr lang="en-US" dirty="0"/>
              <a:t>Bringing curriculum to life by integrating career exploration hands-on activities cross- curricular:</a:t>
            </a:r>
            <a:endParaRPr lang="en-CA" sz="1800" dirty="0"/>
          </a:p>
          <a:p>
            <a:pPr lvl="0"/>
            <a:r>
              <a:rPr lang="en-US" dirty="0"/>
              <a:t>Project-based Learning</a:t>
            </a:r>
            <a:endParaRPr lang="en-CA" sz="1800" dirty="0"/>
          </a:p>
          <a:p>
            <a:pPr lvl="0"/>
            <a:r>
              <a:rPr lang="en-US" dirty="0"/>
              <a:t>Community Partnerships</a:t>
            </a:r>
            <a:endParaRPr lang="en-CA" sz="1800" dirty="0"/>
          </a:p>
          <a:p>
            <a:r>
              <a:rPr lang="en-US" dirty="0"/>
              <a:t> </a:t>
            </a:r>
            <a:endParaRPr lang="en-CA" sz="1800" dirty="0"/>
          </a:p>
          <a:p>
            <a:r>
              <a:rPr lang="en-US" dirty="0"/>
              <a:t>Middle schools collaborating with elementary schools to develop leadership opportunities for middle school students working with elementary students: </a:t>
            </a:r>
            <a:endParaRPr lang="en-CA" sz="1800" dirty="0"/>
          </a:p>
          <a:p>
            <a:pPr lvl="0"/>
            <a:r>
              <a:rPr lang="en-US" dirty="0"/>
              <a:t>Elementary transition to middle school</a:t>
            </a:r>
            <a:endParaRPr lang="en-CA" sz="1800" dirty="0"/>
          </a:p>
          <a:p>
            <a:pPr lvl="0"/>
            <a:r>
              <a:rPr lang="en-US" dirty="0"/>
              <a:t>Middle leadership / mentorship opportunities</a:t>
            </a:r>
            <a:endParaRPr lang="en-CA" sz="1800" dirty="0"/>
          </a:p>
          <a:p>
            <a:pPr lvl="1"/>
            <a:r>
              <a:rPr lang="en-US" dirty="0"/>
              <a:t>Skills development</a:t>
            </a:r>
            <a:endParaRPr lang="en-CA" sz="1800" dirty="0"/>
          </a:p>
          <a:p>
            <a:pPr lvl="1"/>
            <a:r>
              <a:rPr lang="en-US" dirty="0"/>
              <a:t>Project-based learning projects</a:t>
            </a:r>
            <a:endParaRPr lang="en-CA" sz="1800" dirty="0"/>
          </a:p>
          <a:p>
            <a:r>
              <a:rPr lang="en-US" dirty="0"/>
              <a:t> </a:t>
            </a:r>
            <a:endParaRPr lang="en-CA" sz="1800" dirty="0"/>
          </a:p>
          <a:p>
            <a:r>
              <a:rPr lang="en-US" dirty="0"/>
              <a:t>Middle school collaborating with secondary: </a:t>
            </a:r>
            <a:endParaRPr lang="en-CA" sz="1800" dirty="0"/>
          </a:p>
          <a:p>
            <a:pPr lvl="0"/>
            <a:r>
              <a:rPr lang="en-US" dirty="0"/>
              <a:t>Middle transition to secondary activities</a:t>
            </a:r>
            <a:endParaRPr lang="en-CA" sz="1800" dirty="0"/>
          </a:p>
          <a:p>
            <a:pPr lvl="0"/>
            <a:r>
              <a:rPr lang="en-US" dirty="0"/>
              <a:t>Secondary leadership / mentorship opportunities</a:t>
            </a:r>
            <a:endParaRPr lang="en-CA" sz="1800" dirty="0"/>
          </a:p>
          <a:p>
            <a:pPr lvl="1"/>
            <a:r>
              <a:rPr lang="en-US" dirty="0"/>
              <a:t>Skills Development</a:t>
            </a:r>
            <a:endParaRPr lang="en-CA" sz="1800" dirty="0"/>
          </a:p>
          <a:p>
            <a:pPr lvl="1"/>
            <a:r>
              <a:rPr lang="en-US" dirty="0"/>
              <a:t>Project-based Learning Projects</a:t>
            </a:r>
            <a:endParaRPr lang="en-CA" sz="1800" dirty="0"/>
          </a:p>
          <a:p>
            <a:r>
              <a:rPr lang="en-CA" dirty="0" smtClean="0"/>
              <a:t>Examples</a:t>
            </a:r>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6</a:t>
            </a:fld>
            <a:endParaRPr lang="en-CA"/>
          </a:p>
        </p:txBody>
      </p:sp>
    </p:spTree>
    <p:extLst>
      <p:ext uri="{BB962C8B-B14F-4D97-AF65-F5344CB8AC3E}">
        <p14:creationId xmlns:p14="http://schemas.microsoft.com/office/powerpoint/2010/main" val="3985909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t>As you are reviewing the slides</a:t>
            </a:r>
            <a:r>
              <a:rPr lang="en-CA" b="1" baseline="0" dirty="0" smtClean="0"/>
              <a:t> generally talk about the following.</a:t>
            </a:r>
          </a:p>
          <a:p>
            <a:endParaRPr lang="en-CA" b="1" baseline="0" dirty="0" smtClean="0"/>
          </a:p>
          <a:p>
            <a:r>
              <a:rPr lang="en-CA" b="1" baseline="0" dirty="0" smtClean="0"/>
              <a:t>On the slide and below are some examples – ASK districts what they already do </a:t>
            </a:r>
          </a:p>
          <a:p>
            <a:endParaRPr lang="en-US" dirty="0" smtClean="0"/>
          </a:p>
          <a:p>
            <a:r>
              <a:rPr lang="en-US" dirty="0" smtClean="0"/>
              <a:t>As </a:t>
            </a:r>
            <a:r>
              <a:rPr lang="en-US" dirty="0"/>
              <a:t>you are reviewing the slide, generally talk about the following:</a:t>
            </a:r>
          </a:p>
          <a:p>
            <a:endParaRPr lang="en-US" dirty="0"/>
          </a:p>
          <a:p>
            <a:r>
              <a:rPr lang="en-US" b="1" dirty="0"/>
              <a:t>Elementary Operations Looks Like</a:t>
            </a:r>
            <a:r>
              <a:rPr lang="en-US" dirty="0"/>
              <a:t>:</a:t>
            </a:r>
            <a:endParaRPr lang="en-CA" dirty="0"/>
          </a:p>
          <a:p>
            <a:r>
              <a:rPr lang="en-US" dirty="0"/>
              <a:t>School Planning to scope and sequence career development activities:</a:t>
            </a:r>
            <a:endParaRPr lang="en-CA" dirty="0"/>
          </a:p>
          <a:p>
            <a:pPr lvl="0"/>
            <a:r>
              <a:rPr lang="en-US" u="sng" dirty="0"/>
              <a:t>Ministry Health &amp; Career Education (K-7)</a:t>
            </a:r>
            <a:r>
              <a:rPr lang="en-US" dirty="0"/>
              <a:t> [link: http://www.bced.gov.bc.ca/irp/subject.php?lang=en&amp;subject=Health_and_Career_Education]</a:t>
            </a:r>
            <a:endParaRPr lang="en-CA" dirty="0"/>
          </a:p>
          <a:p>
            <a:r>
              <a:rPr lang="en-US" dirty="0"/>
              <a:t> </a:t>
            </a:r>
            <a:endParaRPr lang="en-CA" dirty="0"/>
          </a:p>
          <a:p>
            <a:r>
              <a:rPr lang="en-US" dirty="0"/>
              <a:t>Schools working with District Careers Leader to develop Career </a:t>
            </a:r>
            <a:r>
              <a:rPr lang="en-US" u="sng" dirty="0"/>
              <a:t>Awareness</a:t>
            </a:r>
            <a:r>
              <a:rPr lang="en-US" dirty="0"/>
              <a:t> activities [link to Career Awareness section] that support the development of a student’s personal competence: </a:t>
            </a:r>
            <a:endParaRPr lang="en-CA" dirty="0"/>
          </a:p>
          <a:p>
            <a:pPr lvl="0"/>
            <a:r>
              <a:rPr lang="en-US" dirty="0"/>
              <a:t>Elementary career development focuses on developing </a:t>
            </a:r>
            <a:r>
              <a:rPr lang="en-US" u="sng" dirty="0"/>
              <a:t>personal competencies [</a:t>
            </a:r>
            <a:r>
              <a:rPr lang="en-US" dirty="0"/>
              <a:t>link to</a:t>
            </a:r>
            <a:r>
              <a:rPr lang="en-US" u="sng" dirty="0"/>
              <a:t> https://curriculum.gov.bc.ca/competencies]</a:t>
            </a:r>
            <a:r>
              <a:rPr lang="en-US" dirty="0"/>
              <a:t> as in learning outcomes in curriculum </a:t>
            </a:r>
            <a:endParaRPr lang="en-CA" dirty="0"/>
          </a:p>
          <a:p>
            <a:r>
              <a:rPr lang="en-US" dirty="0"/>
              <a:t> </a:t>
            </a:r>
            <a:endParaRPr lang="en-CA" dirty="0"/>
          </a:p>
          <a:p>
            <a:r>
              <a:rPr lang="en-US" dirty="0"/>
              <a:t>Elementary schools collaborate with middle and high schools to create learning opportunities where sharing of resources and expertise enhance learning value to the elementary program:</a:t>
            </a:r>
            <a:endParaRPr lang="en-CA" dirty="0"/>
          </a:p>
          <a:p>
            <a:pPr lvl="0"/>
            <a:r>
              <a:rPr lang="en-US" dirty="0"/>
              <a:t>Middle school applied skills and tools mentoring</a:t>
            </a:r>
            <a:endParaRPr lang="en-CA" dirty="0"/>
          </a:p>
          <a:p>
            <a:pPr lvl="0"/>
            <a:r>
              <a:rPr lang="en-US" dirty="0"/>
              <a:t>Project-based Learning</a:t>
            </a:r>
            <a:endParaRPr lang="en-CA" dirty="0"/>
          </a:p>
          <a:p>
            <a:pPr lvl="0"/>
            <a:r>
              <a:rPr lang="en-US" dirty="0"/>
              <a:t>YES 2 IT events, Industry and Post Secondary field trips</a:t>
            </a:r>
            <a:endParaRPr lang="en-CA" dirty="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7</a:t>
            </a:fld>
            <a:endParaRPr lang="en-CA"/>
          </a:p>
        </p:txBody>
      </p:sp>
    </p:spTree>
    <p:extLst>
      <p:ext uri="{BB962C8B-B14F-4D97-AF65-F5344CB8AC3E}">
        <p14:creationId xmlns:p14="http://schemas.microsoft.com/office/powerpoint/2010/main" val="3886540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Career and Skills Programming are educational programs that the Boards of Education in each school district are responsible for and normally include in their strategic plan and budget forecast.  </a:t>
            </a:r>
          </a:p>
          <a:p>
            <a:endParaRPr lang="en-US" dirty="0" smtClean="0"/>
          </a:p>
          <a:p>
            <a:r>
              <a:rPr lang="en-US" dirty="0" smtClean="0"/>
              <a:t>These programs should reflect the reality of the local </a:t>
            </a:r>
            <a:r>
              <a:rPr lang="en-US" dirty="0" err="1" smtClean="0"/>
              <a:t>labour</a:t>
            </a:r>
            <a:r>
              <a:rPr lang="en-US" dirty="0" smtClean="0"/>
              <a:t> market and forecasted demand for occupations.  A school district determines who is responsible for the operations of these educational programs and may assign responsibility to personnel dedicated to this task.  How this is done will vary from district to district depending on a number of factors including: student population, post-secondary and community/industry involvement, and the number and type of program responsibilities to coordinate and manage. </a:t>
            </a:r>
            <a:endParaRPr lang="en-CA" dirty="0" smtClean="0"/>
          </a:p>
          <a:p>
            <a:r>
              <a:rPr lang="en-US" dirty="0" smtClean="0"/>
              <a:t> </a:t>
            </a:r>
            <a:endParaRPr lang="en-CA" dirty="0" smtClean="0"/>
          </a:p>
          <a:p>
            <a:r>
              <a:rPr lang="en-US" dirty="0" smtClean="0"/>
              <a:t>Most districts will have operational considerations to support these three educational programs. The first two would be in planning and running career awareness and exploration activities and events such as Maker Days and Yes 2 IT. Developing and running career engagement programs require planning and coordination, such as trades training programs (ACE IT) and Career Prep programs.  </a:t>
            </a:r>
          </a:p>
          <a:p>
            <a:endParaRPr lang="en-US" dirty="0" smtClean="0"/>
          </a:p>
          <a:p>
            <a:r>
              <a:rPr lang="en-US" dirty="0" smtClean="0"/>
              <a:t>What is key is that there needs to be operational</a:t>
            </a:r>
            <a:r>
              <a:rPr lang="en-US" baseline="0" dirty="0" smtClean="0"/>
              <a:t> elements in place to ensure that the programs run smoothly and serve the needs of both the students and other stakeholders.  </a:t>
            </a:r>
          </a:p>
          <a:p>
            <a:endParaRPr lang="en-US" baseline="0" dirty="0" smtClean="0"/>
          </a:p>
          <a:p>
            <a:r>
              <a:rPr lang="en-US" baseline="0" dirty="0" smtClean="0"/>
              <a:t>The following slides provide examples of best practices and the key elements that need to be considered when operating career programs</a:t>
            </a:r>
            <a:endParaRPr lang="en-CA" dirty="0" smtClean="0"/>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8</a:t>
            </a:fld>
            <a:endParaRPr lang="en-CA" dirty="0"/>
          </a:p>
        </p:txBody>
      </p:sp>
    </p:spTree>
    <p:extLst>
      <p:ext uri="{BB962C8B-B14F-4D97-AF65-F5344CB8AC3E}">
        <p14:creationId xmlns:p14="http://schemas.microsoft.com/office/powerpoint/2010/main" val="1304736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 a general way, outline that these 7 elements should be in place to support the implementation of successful</a:t>
            </a:r>
            <a:r>
              <a:rPr lang="en-CA" baseline="0" dirty="0" smtClean="0"/>
              <a:t> career programming. You will use a specific school district example at the end of the slide presentation to support the notion that the elements are key to successful programming</a:t>
            </a:r>
          </a:p>
          <a:p>
            <a:endParaRPr lang="en-CA" baseline="0" dirty="0" smtClean="0"/>
          </a:p>
          <a:p>
            <a:r>
              <a:rPr lang="en-CA" baseline="0" dirty="0" smtClean="0"/>
              <a:t>The operational approach has its foundation in the strategic plan</a:t>
            </a:r>
          </a:p>
          <a:p>
            <a:endParaRPr lang="en-CA" baseline="0" dirty="0" smtClean="0"/>
          </a:p>
          <a:p>
            <a:r>
              <a:rPr lang="en-CA" dirty="0" smtClean="0"/>
              <a:t>SUMMARIZE</a:t>
            </a:r>
          </a:p>
          <a:p>
            <a:endParaRPr lang="en-CA" dirty="0" smtClean="0"/>
          </a:p>
          <a:p>
            <a:r>
              <a:rPr lang="en-CA" dirty="0" smtClean="0"/>
              <a:t>Describes key operational elements that need to be in place to support successful career and skills</a:t>
            </a:r>
            <a:r>
              <a:rPr lang="en-CA" baseline="0" dirty="0" smtClean="0"/>
              <a:t> programming</a:t>
            </a:r>
          </a:p>
          <a:p>
            <a:endParaRPr lang="en-CA" baseline="0" dirty="0" smtClean="0"/>
          </a:p>
          <a:p>
            <a:pPr marL="514350" indent="-514350">
              <a:buFont typeface="+mj-lt"/>
              <a:buAutoNum type="arabicPeriod"/>
            </a:pPr>
            <a:r>
              <a:rPr lang="en-CA" dirty="0" smtClean="0"/>
              <a:t>Operational Plan in place to guide meet the goals in the district strategic plan</a:t>
            </a:r>
          </a:p>
          <a:p>
            <a:pPr marL="514350" indent="-514350">
              <a:buFont typeface="+mj-lt"/>
              <a:buAutoNum type="arabicPeriod"/>
            </a:pPr>
            <a:r>
              <a:rPr lang="en-CA" dirty="0" smtClean="0"/>
              <a:t>Staff dedicated to career Development education programming at the district level and school based level who are responsible for implementing the plan and its outcomes</a:t>
            </a:r>
          </a:p>
          <a:p>
            <a:pPr marL="514350" indent="-514350">
              <a:buFont typeface="+mj-lt"/>
              <a:buAutoNum type="arabicPeriod"/>
            </a:pPr>
            <a:r>
              <a:rPr lang="en-CA" dirty="0" smtClean="0"/>
              <a:t>Funding is identified and allocated to support career development activities and programming</a:t>
            </a:r>
          </a:p>
          <a:p>
            <a:pPr marL="514350" indent="-514350">
              <a:buFont typeface="+mj-lt"/>
              <a:buAutoNum type="arabicPeriod"/>
            </a:pPr>
            <a:r>
              <a:rPr lang="en-US" dirty="0" smtClean="0"/>
              <a:t>Learning Partnership(s) to foster relationship and partnership development required to support activities/programs</a:t>
            </a:r>
          </a:p>
          <a:p>
            <a:pPr marL="514350" indent="-514350">
              <a:buFont typeface="+mj-lt"/>
              <a:buAutoNum type="arabicPeriod"/>
            </a:pPr>
            <a:r>
              <a:rPr lang="en-CA" dirty="0" smtClean="0"/>
              <a:t>Infrastructure in place to support the vision, such as equipment, facilities, consumables</a:t>
            </a:r>
          </a:p>
          <a:p>
            <a:pPr marL="514350" lvl="0" indent="-514350">
              <a:buFont typeface="+mj-lt"/>
              <a:buAutoNum type="arabicPeriod"/>
            </a:pPr>
            <a:r>
              <a:rPr lang="en-US" dirty="0" smtClean="0"/>
              <a:t>A Communication and Marketing Plan is developed and ready for execution </a:t>
            </a:r>
            <a:endParaRPr lang="en-CA" dirty="0" smtClean="0"/>
          </a:p>
          <a:p>
            <a:pPr marL="1428750" lvl="2" indent="-514350">
              <a:buFont typeface="+mj-lt"/>
              <a:buAutoNum type="arabicPeriod"/>
            </a:pPr>
            <a:r>
              <a:rPr lang="en-US" dirty="0" smtClean="0"/>
              <a:t>Student Engagement and Recruitment activities planned</a:t>
            </a:r>
            <a:endParaRPr lang="en-CA" dirty="0" smtClean="0"/>
          </a:p>
          <a:p>
            <a:pPr marL="514350" lvl="0" indent="-514350">
              <a:buFont typeface="+mj-lt"/>
              <a:buAutoNum type="arabicPeriod"/>
            </a:pPr>
            <a:r>
              <a:rPr lang="en-US" dirty="0" smtClean="0"/>
              <a:t> Success indicators established </a:t>
            </a:r>
          </a:p>
          <a:p>
            <a:endParaRPr lang="en-CA" dirty="0"/>
          </a:p>
        </p:txBody>
      </p:sp>
      <p:sp>
        <p:nvSpPr>
          <p:cNvPr id="4" name="Slide Number Placeholder 3"/>
          <p:cNvSpPr>
            <a:spLocks noGrp="1"/>
          </p:cNvSpPr>
          <p:nvPr>
            <p:ph type="sldNum" sz="quarter" idx="10"/>
          </p:nvPr>
        </p:nvSpPr>
        <p:spPr/>
        <p:txBody>
          <a:bodyPr/>
          <a:lstStyle/>
          <a:p>
            <a:fld id="{6A1284C2-C5DD-410B-882D-D06AFDA0E4B9}" type="slidenum">
              <a:rPr lang="en-CA" smtClean="0"/>
              <a:t>9</a:t>
            </a:fld>
            <a:endParaRPr lang="en-CA"/>
          </a:p>
        </p:txBody>
      </p:sp>
    </p:spTree>
    <p:extLst>
      <p:ext uri="{BB962C8B-B14F-4D97-AF65-F5344CB8AC3E}">
        <p14:creationId xmlns:p14="http://schemas.microsoft.com/office/powerpoint/2010/main" val="2093236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1/6/2015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1/6/2015</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CA" sz="4800" dirty="0" smtClean="0"/>
              <a:t>Operating Career And Skills Training Programs:</a:t>
            </a:r>
            <a:br>
              <a:rPr lang="en-CA" sz="4800" dirty="0" smtClean="0"/>
            </a:br>
            <a:r>
              <a:rPr lang="en-CA" sz="4800" dirty="0" smtClean="0"/>
              <a:t>Key Elements to Success</a:t>
            </a:r>
            <a:endParaRPr lang="en-CA" sz="4800" dirty="0"/>
          </a:p>
        </p:txBody>
      </p:sp>
      <p:sp>
        <p:nvSpPr>
          <p:cNvPr id="3" name="Subtitle 2"/>
          <p:cNvSpPr>
            <a:spLocks noGrp="1"/>
          </p:cNvSpPr>
          <p:nvPr>
            <p:ph type="subTitle" idx="1"/>
          </p:nvPr>
        </p:nvSpPr>
        <p:spPr>
          <a:xfrm>
            <a:off x="1524000" y="4935538"/>
            <a:ext cx="9144000" cy="1655762"/>
          </a:xfrm>
        </p:spPr>
        <p:txBody>
          <a:bodyPr/>
          <a:lstStyle/>
          <a:p>
            <a:endParaRPr lang="en-CA" dirty="0"/>
          </a:p>
        </p:txBody>
      </p:sp>
    </p:spTree>
    <p:extLst>
      <p:ext uri="{BB962C8B-B14F-4D97-AF65-F5344CB8AC3E}">
        <p14:creationId xmlns:p14="http://schemas.microsoft.com/office/powerpoint/2010/main" val="3331528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Districts Have an Operational Plan</a:t>
            </a:r>
            <a:endParaRPr lang="en-CA" dirty="0"/>
          </a:p>
        </p:txBody>
      </p:sp>
      <p:sp>
        <p:nvSpPr>
          <p:cNvPr id="3" name="Content Placeholder 2"/>
          <p:cNvSpPr>
            <a:spLocks noGrp="1"/>
          </p:cNvSpPr>
          <p:nvPr>
            <p:ph idx="1"/>
          </p:nvPr>
        </p:nvSpPr>
        <p:spPr>
          <a:xfrm>
            <a:off x="838200" y="1825625"/>
            <a:ext cx="10515600" cy="4602884"/>
          </a:xfrm>
        </p:spPr>
        <p:txBody>
          <a:bodyPr>
            <a:normAutofit/>
          </a:bodyPr>
          <a:lstStyle/>
          <a:p>
            <a:pPr marL="0" indent="0">
              <a:buNone/>
            </a:pPr>
            <a:r>
              <a:rPr lang="en-US" sz="3200" dirty="0" smtClean="0"/>
              <a:t>Operational </a:t>
            </a:r>
            <a:r>
              <a:rPr lang="en-US" sz="3200" dirty="0"/>
              <a:t>plans </a:t>
            </a:r>
            <a:r>
              <a:rPr lang="en-US" sz="3200" dirty="0" smtClean="0"/>
              <a:t>are well thought out and </a:t>
            </a:r>
            <a:r>
              <a:rPr lang="en-US" sz="3200" dirty="0"/>
              <a:t>contain:</a:t>
            </a:r>
            <a:endParaRPr lang="en-CA" sz="3200" dirty="0"/>
          </a:p>
          <a:p>
            <a:pPr lvl="2"/>
            <a:r>
              <a:rPr lang="en-US" sz="2800" dirty="0"/>
              <a:t>Clearly stated goals and measureable outcomes </a:t>
            </a:r>
            <a:r>
              <a:rPr lang="en-US" sz="2800" dirty="0" smtClean="0"/>
              <a:t>related to strategic plan</a:t>
            </a:r>
            <a:endParaRPr lang="en-CA" sz="2800" dirty="0"/>
          </a:p>
          <a:p>
            <a:pPr lvl="2"/>
            <a:r>
              <a:rPr lang="en-US" sz="2800" dirty="0"/>
              <a:t>Actions and activities to be delivered</a:t>
            </a:r>
            <a:endParaRPr lang="en-CA" sz="2800" dirty="0"/>
          </a:p>
          <a:p>
            <a:pPr lvl="2"/>
            <a:r>
              <a:rPr lang="en-US" sz="2800" dirty="0"/>
              <a:t>Quality measures of desired outcomes</a:t>
            </a:r>
            <a:endParaRPr lang="en-CA" sz="2800" dirty="0"/>
          </a:p>
          <a:p>
            <a:pPr lvl="2"/>
            <a:r>
              <a:rPr lang="en-US" sz="2800" dirty="0"/>
              <a:t>Personnel and resource requirements</a:t>
            </a:r>
            <a:endParaRPr lang="en-CA" sz="2800" dirty="0"/>
          </a:p>
          <a:p>
            <a:pPr lvl="2"/>
            <a:r>
              <a:rPr lang="en-US" sz="2800" dirty="0"/>
              <a:t>Program development and implementation timeframe</a:t>
            </a:r>
            <a:endParaRPr lang="en-CA" sz="2800" dirty="0"/>
          </a:p>
          <a:p>
            <a:pPr lvl="2"/>
            <a:r>
              <a:rPr lang="en-US" sz="2800" dirty="0"/>
              <a:t>Process for monitoring and assessing </a:t>
            </a:r>
            <a:r>
              <a:rPr lang="en-US" sz="2800" dirty="0" smtClean="0"/>
              <a:t>progress</a:t>
            </a:r>
          </a:p>
          <a:p>
            <a:pPr lvl="2"/>
            <a:r>
              <a:rPr lang="en-US" sz="2800" dirty="0" smtClean="0"/>
              <a:t>Tie to the Strategic Framework for the district</a:t>
            </a:r>
            <a:endParaRPr lang="en-CA" sz="2800" dirty="0"/>
          </a:p>
          <a:p>
            <a:endParaRPr lang="en-CA" dirty="0"/>
          </a:p>
        </p:txBody>
      </p:sp>
    </p:spTree>
    <p:extLst>
      <p:ext uri="{BB962C8B-B14F-4D97-AF65-F5344CB8AC3E}">
        <p14:creationId xmlns:p14="http://schemas.microsoft.com/office/powerpoint/2010/main" val="2207810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Successful Districts Have Specific Job Roles </a:t>
            </a:r>
            <a:endParaRPr lang="en-CA" dirty="0"/>
          </a:p>
        </p:txBody>
      </p:sp>
      <p:sp>
        <p:nvSpPr>
          <p:cNvPr id="3" name="Content Placeholder 2"/>
          <p:cNvSpPr>
            <a:spLocks noGrp="1"/>
          </p:cNvSpPr>
          <p:nvPr>
            <p:ph idx="1"/>
          </p:nvPr>
        </p:nvSpPr>
        <p:spPr/>
        <p:txBody>
          <a:bodyPr>
            <a:normAutofit/>
          </a:bodyPr>
          <a:lstStyle/>
          <a:p>
            <a:pPr marL="0" indent="0">
              <a:buNone/>
            </a:pPr>
            <a:r>
              <a:rPr lang="en-CA" sz="3200" dirty="0" smtClean="0"/>
              <a:t>Formalized </a:t>
            </a:r>
            <a:r>
              <a:rPr lang="en-CA" sz="3200" dirty="0"/>
              <a:t>job descriptions with roles and responsibilities </a:t>
            </a:r>
            <a:r>
              <a:rPr lang="en-CA" sz="3200" dirty="0" smtClean="0"/>
              <a:t>for career programming and include:</a:t>
            </a:r>
            <a:endParaRPr lang="en-CA" sz="3200" dirty="0"/>
          </a:p>
          <a:p>
            <a:pPr lvl="1"/>
            <a:r>
              <a:rPr lang="en-CA" sz="2800" dirty="0"/>
              <a:t>District administration/Senior Management</a:t>
            </a:r>
          </a:p>
          <a:p>
            <a:pPr lvl="1"/>
            <a:r>
              <a:rPr lang="en-CA" sz="2800" dirty="0"/>
              <a:t>District Teacher coordinator</a:t>
            </a:r>
          </a:p>
          <a:p>
            <a:pPr lvl="1"/>
            <a:r>
              <a:rPr lang="en-CA" sz="2800" dirty="0" smtClean="0"/>
              <a:t>School </a:t>
            </a:r>
            <a:r>
              <a:rPr lang="en-CA" sz="2800" dirty="0"/>
              <a:t>administrator </a:t>
            </a:r>
            <a:endParaRPr lang="en-CA" sz="2800" dirty="0" smtClean="0"/>
          </a:p>
          <a:p>
            <a:pPr lvl="1"/>
            <a:r>
              <a:rPr lang="en-CA" sz="2800" dirty="0" smtClean="0"/>
              <a:t>School </a:t>
            </a:r>
            <a:r>
              <a:rPr lang="en-CA" sz="2800" dirty="0"/>
              <a:t>Based Career Teacher</a:t>
            </a:r>
          </a:p>
          <a:p>
            <a:pPr lvl="1"/>
            <a:r>
              <a:rPr lang="en-CA" sz="2800" dirty="0"/>
              <a:t>Program Worker</a:t>
            </a:r>
          </a:p>
          <a:p>
            <a:endParaRPr lang="en-CA" dirty="0"/>
          </a:p>
        </p:txBody>
      </p:sp>
    </p:spTree>
    <p:extLst>
      <p:ext uri="{BB962C8B-B14F-4D97-AF65-F5344CB8AC3E}">
        <p14:creationId xmlns:p14="http://schemas.microsoft.com/office/powerpoint/2010/main" val="3598191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District have Dedicated Staff</a:t>
            </a:r>
            <a:endParaRPr lang="en-CA" dirty="0"/>
          </a:p>
        </p:txBody>
      </p:sp>
      <p:sp>
        <p:nvSpPr>
          <p:cNvPr id="3" name="Content Placeholder 2"/>
          <p:cNvSpPr>
            <a:spLocks noGrp="1"/>
          </p:cNvSpPr>
          <p:nvPr>
            <p:ph idx="1"/>
          </p:nvPr>
        </p:nvSpPr>
        <p:spPr/>
        <p:txBody>
          <a:bodyPr>
            <a:normAutofit/>
          </a:bodyPr>
          <a:lstStyle/>
          <a:p>
            <a:r>
              <a:rPr lang="en-CA" dirty="0"/>
              <a:t>Career and skills training programming champions </a:t>
            </a:r>
            <a:r>
              <a:rPr lang="en-CA" dirty="0" smtClean="0"/>
              <a:t>make </a:t>
            </a:r>
            <a:r>
              <a:rPr lang="en-CA" dirty="0"/>
              <a:t>things happen and see the connection between career development education and student </a:t>
            </a:r>
            <a:r>
              <a:rPr lang="en-CA" dirty="0" smtClean="0"/>
              <a:t>success </a:t>
            </a:r>
          </a:p>
          <a:p>
            <a:r>
              <a:rPr lang="en-CA" dirty="0" smtClean="0"/>
              <a:t>Career staff works </a:t>
            </a:r>
            <a:r>
              <a:rPr lang="en-CA" dirty="0"/>
              <a:t>in collaboration and shares responsibility with school administration, careers staff, counselors, and/or classroom teachers</a:t>
            </a:r>
          </a:p>
          <a:p>
            <a:r>
              <a:rPr lang="en-CA" dirty="0" smtClean="0"/>
              <a:t>Careers staff build </a:t>
            </a:r>
            <a:r>
              <a:rPr lang="en-CA" dirty="0"/>
              <a:t>district-wide capacity by working collaboratively and cooperatively throughout the system in a variety of areas: communication, promotion and marketing, partnership building, and program development. </a:t>
            </a:r>
          </a:p>
          <a:p>
            <a:endParaRPr lang="en-CA" dirty="0" smtClean="0"/>
          </a:p>
        </p:txBody>
      </p:sp>
    </p:spTree>
    <p:extLst>
      <p:ext uri="{BB962C8B-B14F-4D97-AF65-F5344CB8AC3E}">
        <p14:creationId xmlns:p14="http://schemas.microsoft.com/office/powerpoint/2010/main" val="3485523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Districts have Targeted Resources</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Career staff works collaboratively to develop a budget to support career development activities and programming </a:t>
            </a:r>
          </a:p>
          <a:p>
            <a:pPr marL="0" indent="0">
              <a:buNone/>
            </a:pPr>
            <a:r>
              <a:rPr lang="en-CA" dirty="0" smtClean="0"/>
              <a:t>Funding Sources include:</a:t>
            </a:r>
            <a:endParaRPr lang="en-CA" dirty="0"/>
          </a:p>
          <a:p>
            <a:pPr lvl="1"/>
            <a:r>
              <a:rPr lang="en-CA" dirty="0" smtClean="0"/>
              <a:t>Targeted Program funding such as ITA funding, SSA </a:t>
            </a:r>
            <a:r>
              <a:rPr lang="en-CA" dirty="0"/>
              <a:t>funding</a:t>
            </a:r>
          </a:p>
          <a:p>
            <a:pPr lvl="1"/>
            <a:r>
              <a:rPr lang="en-CA" dirty="0"/>
              <a:t>Per Block funding</a:t>
            </a:r>
          </a:p>
          <a:p>
            <a:pPr lvl="2"/>
            <a:r>
              <a:rPr lang="en-CA" dirty="0" smtClean="0"/>
              <a:t>Grad </a:t>
            </a:r>
            <a:r>
              <a:rPr lang="en-CA" dirty="0"/>
              <a:t>Transitions</a:t>
            </a:r>
          </a:p>
          <a:p>
            <a:pPr lvl="2"/>
            <a:r>
              <a:rPr lang="en-CA" dirty="0" smtClean="0"/>
              <a:t>WEX</a:t>
            </a:r>
            <a:endParaRPr lang="en-CA" dirty="0"/>
          </a:p>
          <a:p>
            <a:pPr lvl="2"/>
            <a:r>
              <a:rPr lang="en-CA" dirty="0" smtClean="0"/>
              <a:t>Dual Credit/PSI</a:t>
            </a:r>
          </a:p>
          <a:p>
            <a:pPr lvl="1"/>
            <a:r>
              <a:rPr lang="en-CA" dirty="0" smtClean="0"/>
              <a:t>Fund raising and community grants </a:t>
            </a:r>
          </a:p>
          <a:p>
            <a:pPr lvl="1"/>
            <a:r>
              <a:rPr lang="en-CA" dirty="0" smtClean="0"/>
              <a:t>Operational funds</a:t>
            </a:r>
            <a:endParaRPr lang="en-CA" dirty="0"/>
          </a:p>
          <a:p>
            <a:endParaRPr lang="en-CA" dirty="0"/>
          </a:p>
        </p:txBody>
      </p:sp>
    </p:spTree>
    <p:extLst>
      <p:ext uri="{BB962C8B-B14F-4D97-AF65-F5344CB8AC3E}">
        <p14:creationId xmlns:p14="http://schemas.microsoft.com/office/powerpoint/2010/main" val="3181703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Successful Districts have Infrastructure to support programming needs</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Through the planning process career staff ensure that there is infrastructure in place to support the programming, such as equipment, facilities, consumables. For instance:</a:t>
            </a:r>
          </a:p>
          <a:p>
            <a:pPr lvl="1"/>
            <a:r>
              <a:rPr lang="en-CA" sz="2800" dirty="0" smtClean="0"/>
              <a:t>Equipment that meets the requirements of the Post Secondary partner or the designation process of ITA for trades training</a:t>
            </a:r>
          </a:p>
          <a:p>
            <a:pPr lvl="1"/>
            <a:r>
              <a:rPr lang="en-CA" sz="2800" dirty="0" smtClean="0"/>
              <a:t>Equipment to support YES 2 IT activities</a:t>
            </a:r>
          </a:p>
          <a:p>
            <a:pPr lvl="1"/>
            <a:r>
              <a:rPr lang="en-CA" sz="2800" dirty="0" smtClean="0"/>
              <a:t>Facilities to run hands on activities</a:t>
            </a:r>
          </a:p>
          <a:p>
            <a:pPr lvl="1"/>
            <a:r>
              <a:rPr lang="en-CA" sz="2800" dirty="0" smtClean="0"/>
              <a:t>Access to transportation to and from activities</a:t>
            </a:r>
          </a:p>
          <a:p>
            <a:pPr lvl="1"/>
            <a:r>
              <a:rPr lang="en-CA" sz="2800" dirty="0" smtClean="0"/>
              <a:t>Budget for consumables</a:t>
            </a:r>
          </a:p>
          <a:p>
            <a:pPr lvl="1"/>
            <a:r>
              <a:rPr lang="en-CA" sz="2800" dirty="0" smtClean="0"/>
              <a:t>Appropriate staff (qualified to deliver training)</a:t>
            </a:r>
          </a:p>
          <a:p>
            <a:pPr lvl="1"/>
            <a:endParaRPr lang="en-CA" dirty="0" smtClean="0"/>
          </a:p>
          <a:p>
            <a:endParaRPr lang="en-CA" dirty="0"/>
          </a:p>
        </p:txBody>
      </p:sp>
    </p:spTree>
    <p:extLst>
      <p:ext uri="{BB962C8B-B14F-4D97-AF65-F5344CB8AC3E}">
        <p14:creationId xmlns:p14="http://schemas.microsoft.com/office/powerpoint/2010/main" val="4134966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District have Learning Partnerships</a:t>
            </a:r>
            <a:endParaRPr lang="en-CA" dirty="0"/>
          </a:p>
        </p:txBody>
      </p:sp>
      <p:sp>
        <p:nvSpPr>
          <p:cNvPr id="3" name="Content Placeholder 2"/>
          <p:cNvSpPr>
            <a:spLocks noGrp="1"/>
          </p:cNvSpPr>
          <p:nvPr>
            <p:ph idx="1"/>
          </p:nvPr>
        </p:nvSpPr>
        <p:spPr>
          <a:xfrm>
            <a:off x="838200" y="1825624"/>
            <a:ext cx="10515600" cy="4519757"/>
          </a:xfrm>
        </p:spPr>
        <p:txBody>
          <a:bodyPr>
            <a:normAutofit fontScale="62500" lnSpcReduction="20000"/>
          </a:bodyPr>
          <a:lstStyle/>
          <a:p>
            <a:pPr marL="0" indent="0">
              <a:buNone/>
            </a:pPr>
            <a:r>
              <a:rPr lang="en-US" sz="3500" dirty="0" smtClean="0"/>
              <a:t>Career Staff work to develop learning partnerships to support programming by:</a:t>
            </a:r>
          </a:p>
          <a:p>
            <a:pPr marL="0" indent="0">
              <a:buNone/>
            </a:pPr>
            <a:endParaRPr lang="en-US" sz="3500" dirty="0" smtClean="0"/>
          </a:p>
          <a:p>
            <a:r>
              <a:rPr lang="en-US" sz="4000" dirty="0" smtClean="0"/>
              <a:t>Working with employers, industry associations, post secondary institutions to create opportunities for students </a:t>
            </a:r>
          </a:p>
          <a:p>
            <a:r>
              <a:rPr lang="en-US" sz="4000" dirty="0" smtClean="0"/>
              <a:t>Building networks </a:t>
            </a:r>
            <a:r>
              <a:rPr lang="en-US" sz="4000" dirty="0"/>
              <a:t>in </a:t>
            </a:r>
            <a:r>
              <a:rPr lang="en-US" sz="4000" dirty="0" smtClean="0"/>
              <a:t>the </a:t>
            </a:r>
            <a:r>
              <a:rPr lang="en-US" sz="4000" dirty="0"/>
              <a:t>community </a:t>
            </a:r>
            <a:r>
              <a:rPr lang="en-US" sz="4000" dirty="0" smtClean="0"/>
              <a:t>to develop career awareness, exploration and engagement activities (YES 2 IT, SSA)</a:t>
            </a:r>
          </a:p>
          <a:p>
            <a:r>
              <a:rPr lang="en-US" sz="4000" dirty="0" smtClean="0"/>
              <a:t>Working </a:t>
            </a:r>
            <a:r>
              <a:rPr lang="en-US" sz="4000" dirty="0"/>
              <a:t>with the local Post Secondary institutions </a:t>
            </a:r>
            <a:r>
              <a:rPr lang="en-US" sz="4000" dirty="0" smtClean="0"/>
              <a:t>to develop formalized partnerships to create ACE IT and/or dual credit programs</a:t>
            </a:r>
          </a:p>
          <a:p>
            <a:r>
              <a:rPr lang="en-CA" sz="4000" dirty="0" smtClean="0"/>
              <a:t>Facilitating a collaborative </a:t>
            </a:r>
            <a:r>
              <a:rPr lang="en-CA" sz="4000" dirty="0"/>
              <a:t>approach with many partners can help create work together towards the common goal of student success and transition.</a:t>
            </a:r>
            <a:r>
              <a:rPr lang="en-CA" sz="3500" dirty="0"/>
              <a:t/>
            </a:r>
            <a:br>
              <a:rPr lang="en-CA" sz="3500" dirty="0"/>
            </a:br>
            <a:r>
              <a:rPr lang="en-CA" sz="3500" dirty="0"/>
              <a:t/>
            </a:r>
            <a:br>
              <a:rPr lang="en-CA" sz="3500" dirty="0"/>
            </a:br>
            <a:endParaRPr lang="en-CA" sz="3500" dirty="0"/>
          </a:p>
          <a:p>
            <a:endParaRPr lang="en-CA" dirty="0"/>
          </a:p>
        </p:txBody>
      </p:sp>
    </p:spTree>
    <p:extLst>
      <p:ext uri="{BB962C8B-B14F-4D97-AF65-F5344CB8AC3E}">
        <p14:creationId xmlns:p14="http://schemas.microsoft.com/office/powerpoint/2010/main" val="899201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Districts have a Communication and Marketing Plan</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Career Staff :</a:t>
            </a:r>
          </a:p>
          <a:p>
            <a:r>
              <a:rPr lang="en-CA" dirty="0" smtClean="0"/>
              <a:t>create </a:t>
            </a:r>
            <a:r>
              <a:rPr lang="en-CA" dirty="0"/>
              <a:t>a plan that outlines communication channels / mediums (e.g. social media, print, online or face-to-face), audience and purpose.</a:t>
            </a:r>
          </a:p>
          <a:p>
            <a:r>
              <a:rPr lang="en-US" dirty="0" smtClean="0"/>
              <a:t>recognize that </a:t>
            </a:r>
            <a:r>
              <a:rPr lang="en-CA" dirty="0" smtClean="0"/>
              <a:t>communication </a:t>
            </a:r>
            <a:r>
              <a:rPr lang="en-CA" dirty="0"/>
              <a:t>is a critical success factor for developing and sustaining learning partnership structures for career programs.</a:t>
            </a:r>
          </a:p>
          <a:p>
            <a:r>
              <a:rPr lang="en-CA" dirty="0" smtClean="0"/>
              <a:t>use communications to help stakeholders to </a:t>
            </a:r>
            <a:r>
              <a:rPr lang="en-CA" dirty="0"/>
              <a:t>understand their options and opportunities to be involved in career awareness, exploration and engagement activities, and </a:t>
            </a:r>
            <a:r>
              <a:rPr lang="en-CA" dirty="0" smtClean="0"/>
              <a:t>programming</a:t>
            </a:r>
            <a:r>
              <a:rPr lang="en-CA" dirty="0"/>
              <a:t> </a:t>
            </a:r>
            <a:r>
              <a:rPr lang="en-CA" dirty="0" smtClean="0"/>
              <a:t>and recruit students</a:t>
            </a:r>
          </a:p>
          <a:p>
            <a:endParaRPr lang="en-CA" dirty="0"/>
          </a:p>
          <a:p>
            <a:pPr lvl="0"/>
            <a:endParaRPr lang="en-US" dirty="0" smtClean="0"/>
          </a:p>
          <a:p>
            <a:pPr lvl="0"/>
            <a:endParaRPr lang="en-US" dirty="0"/>
          </a:p>
        </p:txBody>
      </p:sp>
    </p:spTree>
    <p:extLst>
      <p:ext uri="{BB962C8B-B14F-4D97-AF65-F5344CB8AC3E}">
        <p14:creationId xmlns:p14="http://schemas.microsoft.com/office/powerpoint/2010/main" val="720444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332656"/>
            <a:ext cx="8229600" cy="792088"/>
          </a:xfrm>
        </p:spPr>
        <p:txBody>
          <a:bodyPr>
            <a:normAutofit/>
          </a:bodyPr>
          <a:lstStyle/>
          <a:p>
            <a:r>
              <a:rPr lang="en-US" dirty="0" smtClean="0"/>
              <a:t>Communication</a:t>
            </a:r>
            <a:endParaRPr lang="en-CA" dirty="0"/>
          </a:p>
        </p:txBody>
      </p:sp>
      <p:sp>
        <p:nvSpPr>
          <p:cNvPr id="3" name="Content Placeholder 2"/>
          <p:cNvSpPr>
            <a:spLocks noGrp="1"/>
          </p:cNvSpPr>
          <p:nvPr>
            <p:ph idx="1"/>
          </p:nvPr>
        </p:nvSpPr>
        <p:spPr>
          <a:xfrm>
            <a:off x="1919536" y="1903507"/>
            <a:ext cx="8496944" cy="4320480"/>
          </a:xfrm>
        </p:spPr>
        <p:txBody>
          <a:bodyPr>
            <a:normAutofit fontScale="47500" lnSpcReduction="20000"/>
          </a:bodyPr>
          <a:lstStyle/>
          <a:p>
            <a:pPr lvl="1"/>
            <a:r>
              <a:rPr lang="en-US" sz="6400" dirty="0"/>
              <a:t>Parents (</a:t>
            </a:r>
            <a:r>
              <a:rPr lang="en-US" sz="6400" u="sng" dirty="0"/>
              <a:t>purpose</a:t>
            </a:r>
            <a:r>
              <a:rPr lang="en-US" sz="6400" dirty="0"/>
              <a:t> – engagement with learning and to share options)</a:t>
            </a:r>
          </a:p>
          <a:p>
            <a:pPr lvl="2"/>
            <a:r>
              <a:rPr lang="en-US" sz="6400" dirty="0"/>
              <a:t>School Transition Meetings</a:t>
            </a:r>
          </a:p>
          <a:p>
            <a:pPr lvl="2"/>
            <a:r>
              <a:rPr lang="en-US" sz="6400" dirty="0"/>
              <a:t>Newsletter email fan outs</a:t>
            </a:r>
          </a:p>
          <a:p>
            <a:pPr lvl="2"/>
            <a:r>
              <a:rPr lang="en-US" sz="6400" dirty="0"/>
              <a:t>Open Houses </a:t>
            </a:r>
          </a:p>
          <a:p>
            <a:pPr lvl="2"/>
            <a:r>
              <a:rPr lang="en-US" sz="6400" dirty="0"/>
              <a:t>Sharing of brochures/posters with current students</a:t>
            </a:r>
          </a:p>
          <a:p>
            <a:pPr lvl="2"/>
            <a:r>
              <a:rPr lang="en-US" sz="6400" dirty="0"/>
              <a:t>Course Selection Info Sessions</a:t>
            </a:r>
          </a:p>
          <a:p>
            <a:pPr lvl="2"/>
            <a:r>
              <a:rPr lang="en-US" sz="6400" dirty="0"/>
              <a:t>Sharing of Success Stories (radio, social media…)</a:t>
            </a:r>
          </a:p>
          <a:p>
            <a:pPr lvl="2"/>
            <a:r>
              <a:rPr lang="en-US" sz="6400" dirty="0"/>
              <a:t>Invite parents to events for students</a:t>
            </a:r>
          </a:p>
          <a:p>
            <a:pPr lvl="2">
              <a:buNone/>
            </a:pPr>
            <a:endParaRPr lang="en-US" sz="6400" dirty="0"/>
          </a:p>
          <a:p>
            <a:pPr lvl="2">
              <a:buNone/>
            </a:pPr>
            <a:endParaRPr lang="en-US" sz="6400" dirty="0"/>
          </a:p>
          <a:p>
            <a:pPr lvl="2"/>
            <a:endParaRPr lang="en-US" sz="6400" dirty="0"/>
          </a:p>
          <a:p>
            <a:pPr lvl="2"/>
            <a:endParaRPr lang="en-US" sz="3800" dirty="0"/>
          </a:p>
          <a:p>
            <a:pPr lvl="2">
              <a:buNone/>
            </a:pPr>
            <a:endParaRPr lang="en-US" sz="3800" dirty="0"/>
          </a:p>
          <a:p>
            <a:endParaRPr lang="en-CA" dirty="0"/>
          </a:p>
        </p:txBody>
      </p:sp>
    </p:spTree>
    <p:extLst>
      <p:ext uri="{BB962C8B-B14F-4D97-AF65-F5344CB8AC3E}">
        <p14:creationId xmlns:p14="http://schemas.microsoft.com/office/powerpoint/2010/main" val="4014762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Communications</a:t>
            </a:r>
            <a:endParaRPr lang="en-CA" dirty="0"/>
          </a:p>
        </p:txBody>
      </p:sp>
      <p:sp>
        <p:nvSpPr>
          <p:cNvPr id="3" name="Content Placeholder 2"/>
          <p:cNvSpPr>
            <a:spLocks noGrp="1"/>
          </p:cNvSpPr>
          <p:nvPr>
            <p:ph idx="1"/>
          </p:nvPr>
        </p:nvSpPr>
        <p:spPr/>
        <p:txBody>
          <a:bodyPr>
            <a:normAutofit fontScale="40000" lnSpcReduction="20000"/>
          </a:bodyPr>
          <a:lstStyle/>
          <a:p>
            <a:pPr lvl="1"/>
            <a:r>
              <a:rPr lang="en-US" sz="6400" dirty="0"/>
              <a:t>Staff (teachers, support staff, admin, clerical…) (</a:t>
            </a:r>
            <a:r>
              <a:rPr lang="en-US" sz="6400" u="sng" dirty="0"/>
              <a:t>purpose</a:t>
            </a:r>
            <a:r>
              <a:rPr lang="en-US" sz="6400" dirty="0"/>
              <a:t> – knowledgeable of programs – they work with the kids)</a:t>
            </a:r>
          </a:p>
          <a:p>
            <a:pPr lvl="2"/>
            <a:r>
              <a:rPr lang="en-US" sz="6400" dirty="0"/>
              <a:t>Invite staff to supervise events that students are participating in </a:t>
            </a:r>
          </a:p>
          <a:p>
            <a:pPr lvl="2"/>
            <a:r>
              <a:rPr lang="en-US" sz="6400" dirty="0"/>
              <a:t>Present at Staff Meetings</a:t>
            </a:r>
          </a:p>
          <a:p>
            <a:pPr lvl="2"/>
            <a:r>
              <a:rPr lang="en-US" sz="6400" dirty="0"/>
              <a:t>Presenting to specific groups – </a:t>
            </a:r>
            <a:r>
              <a:rPr lang="en-US" sz="6400" dirty="0" err="1"/>
              <a:t>ie</a:t>
            </a:r>
            <a:r>
              <a:rPr lang="en-US" sz="6400" dirty="0"/>
              <a:t>. School counselors, First Nations Ed Council, Ab Ed Support workers, Learning Resources teachers and support staff.</a:t>
            </a:r>
          </a:p>
          <a:p>
            <a:pPr lvl="2"/>
            <a:r>
              <a:rPr lang="en-US" sz="6400" dirty="0"/>
              <a:t>Take staff to see students in action (</a:t>
            </a:r>
            <a:r>
              <a:rPr lang="en-US" sz="6400" dirty="0" err="1"/>
              <a:t>ie</a:t>
            </a:r>
            <a:r>
              <a:rPr lang="en-US" sz="6400" dirty="0"/>
              <a:t>. Career Bus, campus tours….) </a:t>
            </a:r>
          </a:p>
          <a:p>
            <a:pPr lvl="2"/>
            <a:r>
              <a:rPr lang="en-US" sz="6400" dirty="0"/>
              <a:t>Student presentations – keys to success</a:t>
            </a:r>
          </a:p>
          <a:p>
            <a:pPr lvl="2"/>
            <a:r>
              <a:rPr lang="en-US" sz="6400" dirty="0"/>
              <a:t>Share stories in district publications </a:t>
            </a:r>
          </a:p>
          <a:p>
            <a:pPr lvl="2"/>
            <a:r>
              <a:rPr lang="en-US" sz="6400" dirty="0"/>
              <a:t>Pro-D focused around careers.</a:t>
            </a:r>
          </a:p>
          <a:p>
            <a:endParaRPr lang="en-CA" dirty="0"/>
          </a:p>
        </p:txBody>
      </p:sp>
    </p:spTree>
    <p:extLst>
      <p:ext uri="{BB962C8B-B14F-4D97-AF65-F5344CB8AC3E}">
        <p14:creationId xmlns:p14="http://schemas.microsoft.com/office/powerpoint/2010/main" val="3873881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Communication</a:t>
            </a:r>
            <a:endParaRPr lang="en-CA" dirty="0"/>
          </a:p>
        </p:txBody>
      </p:sp>
      <p:sp>
        <p:nvSpPr>
          <p:cNvPr id="3" name="Content Placeholder 2"/>
          <p:cNvSpPr>
            <a:spLocks noGrp="1"/>
          </p:cNvSpPr>
          <p:nvPr>
            <p:ph idx="1"/>
          </p:nvPr>
        </p:nvSpPr>
        <p:spPr/>
        <p:txBody>
          <a:bodyPr>
            <a:noAutofit/>
          </a:bodyPr>
          <a:lstStyle/>
          <a:p>
            <a:pPr lvl="1"/>
            <a:r>
              <a:rPr lang="en-US" sz="3200" dirty="0"/>
              <a:t>Central Staff and Trustees (purpose - $ and buy in; increased grad rate)</a:t>
            </a:r>
          </a:p>
          <a:p>
            <a:pPr lvl="2"/>
            <a:r>
              <a:rPr lang="en-US" sz="3200" dirty="0"/>
              <a:t>Invite students/employers to present at Board Meetings.</a:t>
            </a:r>
          </a:p>
          <a:p>
            <a:pPr lvl="2"/>
            <a:r>
              <a:rPr lang="en-US" sz="3200" dirty="0"/>
              <a:t>Data to support Career Programs (</a:t>
            </a:r>
            <a:r>
              <a:rPr lang="en-US" sz="3200" dirty="0" err="1"/>
              <a:t>ie</a:t>
            </a:r>
            <a:r>
              <a:rPr lang="en-US" sz="3200" dirty="0"/>
              <a:t>. success rate, grad rate…)</a:t>
            </a:r>
          </a:p>
          <a:p>
            <a:pPr lvl="2"/>
            <a:r>
              <a:rPr lang="en-US" sz="3200" dirty="0"/>
              <a:t>Invite central staff and trustees to exposure activities. </a:t>
            </a:r>
          </a:p>
          <a:p>
            <a:endParaRPr lang="en-CA" sz="1600" dirty="0"/>
          </a:p>
        </p:txBody>
      </p:sp>
    </p:spTree>
    <p:extLst>
      <p:ext uri="{BB962C8B-B14F-4D97-AF65-F5344CB8AC3E}">
        <p14:creationId xmlns:p14="http://schemas.microsoft.com/office/powerpoint/2010/main" val="1005343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Career Development Education - </a:t>
            </a:r>
            <a:br>
              <a:rPr lang="en-CA" dirty="0" smtClean="0"/>
            </a:br>
            <a:r>
              <a:rPr lang="en-CA" dirty="0" smtClean="0"/>
              <a:t>Context and Meaning to the Educational </a:t>
            </a:r>
            <a:r>
              <a:rPr lang="en-CA" dirty="0"/>
              <a:t>J</a:t>
            </a:r>
            <a:r>
              <a:rPr lang="en-CA" dirty="0" smtClean="0"/>
              <a:t>ourney</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Through the various career activities, dialogues, exchanges, retroactions, etc., youth perform in different settings in which they interact (family, relationships, school and trainings, sports leisure, job, community practical experiences) they construct various degrees of: </a:t>
            </a:r>
          </a:p>
          <a:p>
            <a:pPr marL="514350" indent="-514350">
              <a:buFont typeface="+mj-lt"/>
              <a:buAutoNum type="alphaLcParenR"/>
            </a:pPr>
            <a:r>
              <a:rPr lang="en-CA" dirty="0"/>
              <a:t>S</a:t>
            </a:r>
            <a:r>
              <a:rPr lang="en-CA" dirty="0" smtClean="0"/>
              <a:t>pecific skills</a:t>
            </a:r>
          </a:p>
          <a:p>
            <a:pPr marL="514350" indent="-514350">
              <a:buFont typeface="+mj-lt"/>
              <a:buAutoNum type="alphaLcParenR"/>
            </a:pPr>
            <a:r>
              <a:rPr lang="en-CA" dirty="0" smtClean="0"/>
              <a:t>Modes of relating themselves to experiences</a:t>
            </a:r>
          </a:p>
          <a:p>
            <a:pPr marL="514350" indent="-514350">
              <a:buFont typeface="+mj-lt"/>
              <a:buAutoNum type="alphaLcParenR"/>
            </a:pPr>
            <a:r>
              <a:rPr lang="en-CA" dirty="0" smtClean="0"/>
              <a:t>Views of roles that may suit them or not </a:t>
            </a:r>
          </a:p>
          <a:p>
            <a:pPr marL="514350" indent="-514350">
              <a:buFont typeface="+mj-lt"/>
              <a:buAutoNum type="alphaLcParenR"/>
            </a:pPr>
            <a:r>
              <a:rPr lang="en-CA" dirty="0" smtClean="0"/>
              <a:t>Identification with or rejection of people working and living in particular life/work roles</a:t>
            </a:r>
            <a:endParaRPr lang="en-CA" dirty="0"/>
          </a:p>
        </p:txBody>
      </p:sp>
    </p:spTree>
    <p:extLst>
      <p:ext uri="{BB962C8B-B14F-4D97-AF65-F5344CB8AC3E}">
        <p14:creationId xmlns:p14="http://schemas.microsoft.com/office/powerpoint/2010/main" val="18695427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Communications</a:t>
            </a:r>
            <a:endParaRPr lang="en-CA" dirty="0"/>
          </a:p>
        </p:txBody>
      </p:sp>
      <p:sp>
        <p:nvSpPr>
          <p:cNvPr id="3" name="Content Placeholder 2"/>
          <p:cNvSpPr>
            <a:spLocks noGrp="1"/>
          </p:cNvSpPr>
          <p:nvPr>
            <p:ph idx="1"/>
          </p:nvPr>
        </p:nvSpPr>
        <p:spPr/>
        <p:txBody>
          <a:bodyPr>
            <a:normAutofit fontScale="47500" lnSpcReduction="20000"/>
          </a:bodyPr>
          <a:lstStyle/>
          <a:p>
            <a:pPr lvl="1"/>
            <a:r>
              <a:rPr lang="en-US" sz="5600" dirty="0"/>
              <a:t>Students (purpose – knowledgeable of programs and options; engagement in learning) </a:t>
            </a:r>
          </a:p>
          <a:p>
            <a:pPr lvl="2"/>
            <a:r>
              <a:rPr lang="en-US" sz="5600" dirty="0"/>
              <a:t>Student for a Day – in a program</a:t>
            </a:r>
          </a:p>
          <a:p>
            <a:pPr lvl="2"/>
            <a:r>
              <a:rPr lang="en-US" sz="5600" dirty="0"/>
              <a:t>Questionnaires</a:t>
            </a:r>
          </a:p>
          <a:p>
            <a:pPr lvl="2"/>
            <a:r>
              <a:rPr lang="en-US" sz="5600" dirty="0"/>
              <a:t>Planning 10 classes</a:t>
            </a:r>
          </a:p>
          <a:p>
            <a:pPr lvl="2"/>
            <a:r>
              <a:rPr lang="en-US" sz="5600" dirty="0"/>
              <a:t>Course selection sessions </a:t>
            </a:r>
          </a:p>
          <a:p>
            <a:pPr lvl="2"/>
            <a:r>
              <a:rPr lang="en-US" sz="5600" dirty="0"/>
              <a:t>‘Focused’ work experience</a:t>
            </a:r>
          </a:p>
          <a:p>
            <a:pPr lvl="2"/>
            <a:r>
              <a:rPr lang="en-US" sz="5600" dirty="0"/>
              <a:t>‘Focused’ field trips –</a:t>
            </a:r>
            <a:r>
              <a:rPr lang="en-US" sz="5600" dirty="0" err="1"/>
              <a:t>ie</a:t>
            </a:r>
            <a:r>
              <a:rPr lang="en-US" sz="5600" dirty="0"/>
              <a:t>. Spotlight on Mechanical Trades/Skills Canada/Try A Trade – need to have pre/post learning (not just a trip to the mall in January).</a:t>
            </a:r>
          </a:p>
          <a:p>
            <a:pPr lvl="2"/>
            <a:r>
              <a:rPr lang="en-US" sz="5600" dirty="0"/>
              <a:t>Past/Current ACEIT/SSA students share their stories to younger students.</a:t>
            </a:r>
            <a:endParaRPr lang="en-CA" dirty="0"/>
          </a:p>
        </p:txBody>
      </p:sp>
    </p:spTree>
    <p:extLst>
      <p:ext uri="{BB962C8B-B14F-4D97-AF65-F5344CB8AC3E}">
        <p14:creationId xmlns:p14="http://schemas.microsoft.com/office/powerpoint/2010/main" val="2022208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Communication</a:t>
            </a:r>
            <a:endParaRPr lang="en-CA" dirty="0"/>
          </a:p>
        </p:txBody>
      </p:sp>
      <p:sp>
        <p:nvSpPr>
          <p:cNvPr id="4" name="Content Placeholder 2"/>
          <p:cNvSpPr>
            <a:spLocks noGrp="1"/>
          </p:cNvSpPr>
          <p:nvPr>
            <p:ph idx="1"/>
          </p:nvPr>
        </p:nvSpPr>
        <p:spPr/>
        <p:txBody>
          <a:bodyPr>
            <a:normAutofit fontScale="47500" lnSpcReduction="20000"/>
          </a:bodyPr>
          <a:lstStyle/>
          <a:p>
            <a:pPr lvl="1"/>
            <a:endParaRPr lang="en-US" sz="5600" dirty="0"/>
          </a:p>
          <a:p>
            <a:pPr lvl="1">
              <a:buNone/>
            </a:pPr>
            <a:endParaRPr lang="en-US" sz="5600" dirty="0"/>
          </a:p>
          <a:p>
            <a:pPr lvl="1"/>
            <a:r>
              <a:rPr lang="en-US" sz="5600" dirty="0"/>
              <a:t>Businesses/Community Organizations (purpose – support to programs/students and to meet labor market needs)</a:t>
            </a:r>
          </a:p>
          <a:p>
            <a:pPr lvl="2"/>
            <a:r>
              <a:rPr lang="en-US" sz="5600" dirty="0"/>
              <a:t>Presentations to Rotary, Chamber of Commerce…get on their agenda</a:t>
            </a:r>
          </a:p>
          <a:p>
            <a:pPr lvl="2"/>
            <a:r>
              <a:rPr lang="en-US" sz="5600" dirty="0"/>
              <a:t>Door to door visits…..an email is good, but 1 hour drive for 15 minute chat is far better!  </a:t>
            </a:r>
          </a:p>
          <a:p>
            <a:pPr lvl="2"/>
            <a:r>
              <a:rPr lang="en-US" sz="5600" dirty="0"/>
              <a:t>Investigate work experience/</a:t>
            </a:r>
            <a:r>
              <a:rPr lang="en-US" sz="5600" dirty="0" err="1"/>
              <a:t>ssa</a:t>
            </a:r>
            <a:r>
              <a:rPr lang="en-US" sz="5600" dirty="0"/>
              <a:t>/job shadow opportunities. </a:t>
            </a:r>
            <a:br>
              <a:rPr lang="en-US" sz="5600" dirty="0"/>
            </a:br>
            <a:endParaRPr lang="en-US" sz="5600" dirty="0"/>
          </a:p>
          <a:p>
            <a:pPr lvl="1"/>
            <a:r>
              <a:rPr lang="en-US" sz="5600" dirty="0"/>
              <a:t>Government (local and provincial) (purpose – lobby support)</a:t>
            </a:r>
          </a:p>
          <a:p>
            <a:pPr lvl="2"/>
            <a:r>
              <a:rPr lang="en-US" sz="5600" dirty="0"/>
              <a:t>Same as above </a:t>
            </a:r>
          </a:p>
          <a:p>
            <a:endParaRPr lang="en-CA" dirty="0"/>
          </a:p>
        </p:txBody>
      </p:sp>
    </p:spTree>
    <p:extLst>
      <p:ext uri="{BB962C8B-B14F-4D97-AF65-F5344CB8AC3E}">
        <p14:creationId xmlns:p14="http://schemas.microsoft.com/office/powerpoint/2010/main" val="2049797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Districts have Performance Measures </a:t>
            </a:r>
            <a:endParaRPr lang="en-CA" dirty="0"/>
          </a:p>
        </p:txBody>
      </p:sp>
      <p:sp>
        <p:nvSpPr>
          <p:cNvPr id="3" name="Content Placeholder 2"/>
          <p:cNvSpPr>
            <a:spLocks noGrp="1"/>
          </p:cNvSpPr>
          <p:nvPr>
            <p:ph idx="1"/>
          </p:nvPr>
        </p:nvSpPr>
        <p:spPr/>
        <p:txBody>
          <a:bodyPr/>
          <a:lstStyle/>
          <a:p>
            <a:pPr marL="0" indent="0">
              <a:buNone/>
            </a:pPr>
            <a:r>
              <a:rPr lang="en-CA" dirty="0" smtClean="0"/>
              <a:t>Career Staff considers what success means for their students through their strategic planning process.  </a:t>
            </a:r>
          </a:p>
          <a:p>
            <a:pPr marL="0" indent="0">
              <a:buNone/>
            </a:pPr>
            <a:r>
              <a:rPr lang="en-CA" dirty="0" smtClean="0"/>
              <a:t>Best practices to determine outcomes for students include:</a:t>
            </a:r>
          </a:p>
          <a:p>
            <a:pPr lvl="1"/>
            <a:r>
              <a:rPr lang="en-CA" sz="2800" dirty="0" smtClean="0"/>
              <a:t>Post high school survey</a:t>
            </a:r>
          </a:p>
          <a:p>
            <a:pPr lvl="1"/>
            <a:r>
              <a:rPr lang="en-CA" sz="2800" dirty="0" smtClean="0"/>
              <a:t>Transition of career programming in senior year</a:t>
            </a:r>
          </a:p>
          <a:p>
            <a:pPr lvl="1"/>
            <a:r>
              <a:rPr lang="en-CA" sz="2800" dirty="0" smtClean="0"/>
              <a:t>Circle back to district strategic plan evaluation</a:t>
            </a:r>
          </a:p>
          <a:p>
            <a:pPr lvl="1"/>
            <a:r>
              <a:rPr lang="en-CA" sz="2800" dirty="0" smtClean="0"/>
              <a:t>Student Outcomes Survey</a:t>
            </a:r>
            <a:endParaRPr lang="en-CA" sz="2800" dirty="0"/>
          </a:p>
        </p:txBody>
      </p:sp>
    </p:spTree>
    <p:extLst>
      <p:ext uri="{BB962C8B-B14F-4D97-AF65-F5344CB8AC3E}">
        <p14:creationId xmlns:p14="http://schemas.microsoft.com/office/powerpoint/2010/main" val="41832313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K-12 Operational Elements: Best Practice  </a:t>
            </a:r>
            <a:endParaRPr lang="en-CA"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CA" sz="3200" dirty="0" smtClean="0"/>
              <a:t>Operational Plan</a:t>
            </a:r>
          </a:p>
          <a:p>
            <a:pPr marL="514350" indent="-514350">
              <a:buFont typeface="+mj-lt"/>
              <a:buAutoNum type="arabicPeriod"/>
            </a:pPr>
            <a:r>
              <a:rPr lang="en-CA" sz="3200" dirty="0" smtClean="0"/>
              <a:t>Dedicated staff </a:t>
            </a:r>
          </a:p>
          <a:p>
            <a:pPr marL="514350" indent="-514350">
              <a:buFont typeface="+mj-lt"/>
              <a:buAutoNum type="arabicPeriod"/>
            </a:pPr>
            <a:r>
              <a:rPr lang="en-CA" sz="3200" dirty="0" smtClean="0"/>
              <a:t>Targeted resources </a:t>
            </a:r>
          </a:p>
          <a:p>
            <a:pPr marL="514350" lvl="0" indent="-514350">
              <a:buFont typeface="+mj-lt"/>
              <a:buAutoNum type="arabicPeriod"/>
            </a:pPr>
            <a:r>
              <a:rPr lang="en-US" sz="3200" dirty="0" smtClean="0"/>
              <a:t>Infrastructure </a:t>
            </a:r>
          </a:p>
          <a:p>
            <a:pPr marL="514350" lvl="0" indent="-514350">
              <a:buFont typeface="+mj-lt"/>
              <a:buAutoNum type="arabicPeriod"/>
            </a:pPr>
            <a:r>
              <a:rPr lang="en-US" sz="3200" dirty="0" smtClean="0"/>
              <a:t>Learning </a:t>
            </a:r>
            <a:r>
              <a:rPr lang="en-US" sz="3200" dirty="0"/>
              <a:t>Partnership(s)</a:t>
            </a:r>
          </a:p>
          <a:p>
            <a:pPr marL="514350" indent="-514350">
              <a:buFont typeface="+mj-lt"/>
              <a:buAutoNum type="arabicPeriod"/>
            </a:pPr>
            <a:r>
              <a:rPr lang="en-US" sz="3200" dirty="0" smtClean="0"/>
              <a:t>Communication and Marketing Plan to inform an engage students, industry and other stakeholders</a:t>
            </a:r>
          </a:p>
          <a:p>
            <a:pPr marL="514350" lvl="0" indent="-514350">
              <a:buFont typeface="+mj-lt"/>
              <a:buAutoNum type="arabicPeriod"/>
            </a:pPr>
            <a:r>
              <a:rPr lang="en-US" sz="3200" dirty="0" smtClean="0"/>
              <a:t>Success indicators and continuous improvement </a:t>
            </a:r>
          </a:p>
        </p:txBody>
      </p:sp>
    </p:spTree>
    <p:extLst>
      <p:ext uri="{BB962C8B-B14F-4D97-AF65-F5344CB8AC3E}">
        <p14:creationId xmlns:p14="http://schemas.microsoft.com/office/powerpoint/2010/main" val="24848390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What’s Your Next Steps</a:t>
            </a:r>
            <a:endParaRPr lang="en-CA" dirty="0"/>
          </a:p>
        </p:txBody>
      </p:sp>
      <p:sp>
        <p:nvSpPr>
          <p:cNvPr id="3" name="Content Placeholder 2"/>
          <p:cNvSpPr>
            <a:spLocks noGrp="1"/>
          </p:cNvSpPr>
          <p:nvPr>
            <p:ph idx="1"/>
          </p:nvPr>
        </p:nvSpPr>
        <p:spPr/>
        <p:txBody>
          <a:bodyPr/>
          <a:lstStyle/>
          <a:p>
            <a:pPr marL="514350" indent="-514350">
              <a:buAutoNum type="arabicPeriod"/>
            </a:pPr>
            <a:r>
              <a:rPr lang="en-CA" dirty="0" smtClean="0"/>
              <a:t>Complete the Self-Evaluation</a:t>
            </a:r>
          </a:p>
          <a:p>
            <a:pPr marL="514350" indent="-514350">
              <a:buAutoNum type="arabicPeriod"/>
            </a:pPr>
            <a:r>
              <a:rPr lang="en-CA" dirty="0" smtClean="0"/>
              <a:t>Plan an approach for a one time activity</a:t>
            </a:r>
          </a:p>
          <a:p>
            <a:pPr marL="514350" indent="-514350">
              <a:buAutoNum type="arabicPeriod"/>
            </a:pPr>
            <a:r>
              <a:rPr lang="en-CA" dirty="0" smtClean="0"/>
              <a:t>Plan an approach to develop an ACE IT program</a:t>
            </a:r>
          </a:p>
          <a:p>
            <a:pPr marL="514350" indent="-514350">
              <a:buAutoNum type="arabicPeriod"/>
            </a:pPr>
            <a:r>
              <a:rPr lang="en-CA" dirty="0" smtClean="0"/>
              <a:t>Plan an approach to develop a Dual Credit program</a:t>
            </a:r>
          </a:p>
          <a:p>
            <a:pPr marL="514350" indent="-514350">
              <a:buAutoNum type="arabicPeriod"/>
            </a:pPr>
            <a:r>
              <a:rPr lang="en-CA" dirty="0" smtClean="0"/>
              <a:t>Plan an approach to undertake a strategic planning session</a:t>
            </a:r>
          </a:p>
          <a:p>
            <a:pPr marL="514350" indent="-514350">
              <a:buAutoNum type="arabicPeriod"/>
            </a:pPr>
            <a:endParaRPr lang="en-CA" dirty="0" smtClean="0"/>
          </a:p>
          <a:p>
            <a:pPr marL="0" indent="0">
              <a:buNone/>
            </a:pPr>
            <a:endParaRPr lang="en-CA" dirty="0"/>
          </a:p>
          <a:p>
            <a:pPr marL="0" indent="0">
              <a:buNone/>
            </a:pPr>
            <a:endParaRPr lang="en-CA" dirty="0"/>
          </a:p>
          <a:p>
            <a:pPr marL="0" indent="0">
              <a:buNone/>
            </a:pPr>
            <a:endParaRPr lang="en-CA" dirty="0"/>
          </a:p>
        </p:txBody>
      </p:sp>
    </p:spTree>
    <p:extLst>
      <p:ext uri="{BB962C8B-B14F-4D97-AF65-F5344CB8AC3E}">
        <p14:creationId xmlns:p14="http://schemas.microsoft.com/office/powerpoint/2010/main" val="2773612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Extra Slides Below </a:t>
            </a:r>
            <a:endParaRPr lang="en-CA" dirty="0"/>
          </a:p>
        </p:txBody>
      </p:sp>
    </p:spTree>
    <p:extLst>
      <p:ext uri="{BB962C8B-B14F-4D97-AF65-F5344CB8AC3E}">
        <p14:creationId xmlns:p14="http://schemas.microsoft.com/office/powerpoint/2010/main" val="3179948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Blueprint for Life/works Design</a:t>
            </a:r>
            <a:endParaRPr lang="en-CA" dirty="0"/>
          </a:p>
        </p:txBody>
      </p:sp>
      <p:sp>
        <p:nvSpPr>
          <p:cNvPr id="3" name="Content Placeholder 2"/>
          <p:cNvSpPr>
            <a:spLocks noGrp="1"/>
          </p:cNvSpPr>
          <p:nvPr>
            <p:ph idx="1"/>
          </p:nvPr>
        </p:nvSpPr>
        <p:spPr>
          <a:xfrm>
            <a:off x="838200" y="1476490"/>
            <a:ext cx="10515600" cy="4351338"/>
          </a:xfrm>
        </p:spPr>
        <p:txBody>
          <a:bodyPr>
            <a:noAutofit/>
          </a:bodyPr>
          <a:lstStyle/>
          <a:p>
            <a:pPr marL="0" indent="0">
              <a:buNone/>
            </a:pPr>
            <a:r>
              <a:rPr lang="en-CA" sz="2400" b="1" dirty="0" smtClean="0"/>
              <a:t>Personal Management</a:t>
            </a:r>
          </a:p>
          <a:p>
            <a:pPr marL="0" indent="0">
              <a:buNone/>
            </a:pPr>
            <a:r>
              <a:rPr lang="en-CA" sz="1600" dirty="0"/>
              <a:t>	</a:t>
            </a:r>
            <a:r>
              <a:rPr lang="en-CA" sz="1400" dirty="0" smtClean="0"/>
              <a:t>Build and maintain a positive self image</a:t>
            </a:r>
          </a:p>
          <a:p>
            <a:pPr marL="0" indent="0">
              <a:buNone/>
            </a:pPr>
            <a:r>
              <a:rPr lang="en-CA" sz="1400" dirty="0"/>
              <a:t>	</a:t>
            </a:r>
            <a:r>
              <a:rPr lang="en-CA" sz="1400" dirty="0" smtClean="0"/>
              <a:t>Interact positively and effectively with others</a:t>
            </a:r>
          </a:p>
          <a:p>
            <a:pPr marL="0" indent="0">
              <a:buNone/>
            </a:pPr>
            <a:r>
              <a:rPr lang="en-CA" sz="1400" dirty="0"/>
              <a:t>	</a:t>
            </a:r>
            <a:r>
              <a:rPr lang="en-CA" sz="1400" dirty="0" smtClean="0"/>
              <a:t>Change and grow throughout one’s life</a:t>
            </a:r>
          </a:p>
          <a:p>
            <a:pPr marL="0" indent="0">
              <a:buNone/>
            </a:pPr>
            <a:r>
              <a:rPr lang="en-CA" sz="2400" b="1" dirty="0" smtClean="0"/>
              <a:t>Learning and Work Exploration</a:t>
            </a:r>
          </a:p>
          <a:p>
            <a:pPr marL="0" indent="0">
              <a:buNone/>
            </a:pPr>
            <a:r>
              <a:rPr lang="en-CA" sz="1600" dirty="0"/>
              <a:t>	</a:t>
            </a:r>
            <a:r>
              <a:rPr lang="en-CA" sz="1400" dirty="0" smtClean="0"/>
              <a:t>Participate in life-long learning supportive of life/work goals</a:t>
            </a:r>
          </a:p>
          <a:p>
            <a:pPr marL="0" indent="0">
              <a:buNone/>
            </a:pPr>
            <a:r>
              <a:rPr lang="en-CA" sz="1400" dirty="0"/>
              <a:t>	</a:t>
            </a:r>
            <a:r>
              <a:rPr lang="en-CA" sz="1400" dirty="0" smtClean="0"/>
              <a:t>Locate and effectively use life/work information</a:t>
            </a:r>
          </a:p>
          <a:p>
            <a:pPr marL="0" indent="0">
              <a:buNone/>
            </a:pPr>
            <a:r>
              <a:rPr lang="en-CA" sz="1400" dirty="0"/>
              <a:t>	</a:t>
            </a:r>
            <a:r>
              <a:rPr lang="en-CA" sz="1400" dirty="0" smtClean="0"/>
              <a:t>Understand the relationship between work and society</a:t>
            </a:r>
          </a:p>
          <a:p>
            <a:pPr marL="0" indent="0">
              <a:buNone/>
            </a:pPr>
            <a:r>
              <a:rPr lang="en-CA" sz="2400" b="1" dirty="0" smtClean="0"/>
              <a:t>Life/Work building</a:t>
            </a:r>
          </a:p>
          <a:p>
            <a:pPr marL="0" indent="0">
              <a:buNone/>
            </a:pPr>
            <a:r>
              <a:rPr lang="en-CA" sz="1600" dirty="0" smtClean="0"/>
              <a:t>	</a:t>
            </a:r>
            <a:r>
              <a:rPr lang="en-CA" sz="1400" dirty="0" smtClean="0"/>
              <a:t>Secure/create and maintain work</a:t>
            </a:r>
          </a:p>
          <a:p>
            <a:pPr marL="0" indent="0">
              <a:buNone/>
            </a:pPr>
            <a:r>
              <a:rPr lang="en-CA" sz="1400" dirty="0" smtClean="0"/>
              <a:t>	Make life/work enhancing decisions</a:t>
            </a:r>
          </a:p>
          <a:p>
            <a:pPr marL="0" indent="0">
              <a:buNone/>
            </a:pPr>
            <a:r>
              <a:rPr lang="en-CA" sz="1400" dirty="0" smtClean="0"/>
              <a:t>	Maintain balanced life and work roles</a:t>
            </a:r>
          </a:p>
          <a:p>
            <a:pPr marL="0" indent="0">
              <a:buNone/>
            </a:pPr>
            <a:r>
              <a:rPr lang="en-CA" sz="1400" dirty="0" smtClean="0"/>
              <a:t>	Understand the changing nature of life/work roles</a:t>
            </a:r>
          </a:p>
          <a:p>
            <a:pPr marL="0" indent="0">
              <a:buNone/>
            </a:pPr>
            <a:r>
              <a:rPr lang="en-CA" sz="1400" dirty="0" smtClean="0"/>
              <a:t>	Understand and engage and manage one/s own life/work building process</a:t>
            </a:r>
            <a:endParaRPr lang="en-CA" sz="1400" dirty="0"/>
          </a:p>
        </p:txBody>
      </p:sp>
    </p:spTree>
    <p:extLst>
      <p:ext uri="{BB962C8B-B14F-4D97-AF65-F5344CB8AC3E}">
        <p14:creationId xmlns:p14="http://schemas.microsoft.com/office/powerpoint/2010/main" val="21027032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NEW SLIDE DECK</a:t>
            </a:r>
            <a:br>
              <a:rPr lang="en-CA" dirty="0" smtClean="0"/>
            </a:br>
            <a:r>
              <a:rPr lang="en-CA" dirty="0" smtClean="0"/>
              <a:t>Creating </a:t>
            </a:r>
            <a:r>
              <a:rPr lang="en-CA" b="1" dirty="0"/>
              <a:t>Career Engagement Programs</a:t>
            </a:r>
            <a:br>
              <a:rPr lang="en-CA" b="1" dirty="0"/>
            </a:br>
            <a:endParaRPr lang="en-CA" dirty="0"/>
          </a:p>
        </p:txBody>
      </p:sp>
      <p:sp>
        <p:nvSpPr>
          <p:cNvPr id="3" name="Content Placeholder 2"/>
          <p:cNvSpPr>
            <a:spLocks noGrp="1"/>
          </p:cNvSpPr>
          <p:nvPr>
            <p:ph idx="1"/>
          </p:nvPr>
        </p:nvSpPr>
        <p:spPr/>
        <p:txBody>
          <a:bodyPr/>
          <a:lstStyle/>
          <a:p>
            <a:r>
              <a:rPr lang="en-CA" dirty="0" smtClean="0"/>
              <a:t>Developing </a:t>
            </a:r>
            <a:r>
              <a:rPr lang="en-CA" dirty="0"/>
              <a:t>and operating a career engagement program (e.g. ACE IT, SSA or dual credit) requires advance planning, organization and ongoing administration. </a:t>
            </a:r>
            <a:endParaRPr lang="en-CA" dirty="0" smtClean="0"/>
          </a:p>
          <a:p>
            <a:r>
              <a:rPr lang="en-CA" dirty="0" smtClean="0"/>
              <a:t>Districts </a:t>
            </a:r>
            <a:r>
              <a:rPr lang="en-CA" dirty="0"/>
              <a:t>that successfully operate these kinds of programs have dedicated staff and maintain strong connections with local and regional labour market demands.</a:t>
            </a:r>
          </a:p>
          <a:p>
            <a:r>
              <a:rPr lang="en-CA" dirty="0"/>
              <a:t>Use </a:t>
            </a:r>
            <a:r>
              <a:rPr lang="en-CA" dirty="0" smtClean="0"/>
              <a:t>ITA YOUTH as </a:t>
            </a:r>
            <a:r>
              <a:rPr lang="en-CA" dirty="0"/>
              <a:t>a guidance resource for using best practices when putting together programs. Networking with districts that already offer programs is perhaps the most effective way of building knowledge capacity.</a:t>
            </a:r>
          </a:p>
          <a:p>
            <a:endParaRPr lang="en-CA" dirty="0"/>
          </a:p>
        </p:txBody>
      </p:sp>
    </p:spTree>
    <p:extLst>
      <p:ext uri="{BB962C8B-B14F-4D97-AF65-F5344CB8AC3E}">
        <p14:creationId xmlns:p14="http://schemas.microsoft.com/office/powerpoint/2010/main" val="1700922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a:bodyPr>
          <a:lstStyle/>
          <a:p>
            <a:pPr marL="0" indent="0" algn="ctr">
              <a:buNone/>
            </a:pPr>
            <a:r>
              <a:rPr lang="en-CA" sz="3200" dirty="0"/>
              <a:t>Career development is considered as a task of individuals </a:t>
            </a:r>
            <a:r>
              <a:rPr lang="en-CA" sz="3200" dirty="0" smtClean="0"/>
              <a:t>who must wonder what </a:t>
            </a:r>
            <a:r>
              <a:rPr lang="en-CA" sz="3200" dirty="0"/>
              <a:t>should they </a:t>
            </a:r>
            <a:r>
              <a:rPr lang="en-CA" sz="3200" dirty="0" smtClean="0"/>
              <a:t>do as they move through life?</a:t>
            </a:r>
          </a:p>
          <a:p>
            <a:pPr marL="0" indent="0" algn="ctr">
              <a:buNone/>
            </a:pPr>
            <a:endParaRPr lang="en-CA" sz="3200" dirty="0"/>
          </a:p>
          <a:p>
            <a:pPr marL="0" indent="0" algn="ctr">
              <a:buNone/>
            </a:pPr>
            <a:r>
              <a:rPr lang="en-CA" sz="3200" dirty="0" smtClean="0"/>
              <a:t>What learning experiences can we offer to help students develop the abilities, skills and knowledge so they can make positive decisions about their futures?</a:t>
            </a:r>
            <a:endParaRPr lang="en-CA" sz="3200" dirty="0"/>
          </a:p>
        </p:txBody>
      </p:sp>
    </p:spTree>
    <p:extLst>
      <p:ext uri="{BB962C8B-B14F-4D97-AF65-F5344CB8AC3E}">
        <p14:creationId xmlns:p14="http://schemas.microsoft.com/office/powerpoint/2010/main" val="987610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791661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Examples of Successful Careers and Skills Training programs</a:t>
            </a:r>
            <a:endParaRPr lang="en-CA" dirty="0"/>
          </a:p>
        </p:txBody>
      </p:sp>
      <p:sp>
        <p:nvSpPr>
          <p:cNvPr id="3" name="Content Placeholder 2"/>
          <p:cNvSpPr>
            <a:spLocks noGrp="1"/>
          </p:cNvSpPr>
          <p:nvPr>
            <p:ph idx="1"/>
          </p:nvPr>
        </p:nvSpPr>
        <p:spPr/>
        <p:txBody>
          <a:bodyPr/>
          <a:lstStyle/>
          <a:p>
            <a:r>
              <a:rPr lang="en-CA" dirty="0" smtClean="0"/>
              <a:t>Insert success stories here to illustrate successful programming</a:t>
            </a:r>
          </a:p>
          <a:p>
            <a:r>
              <a:rPr lang="en-CA" dirty="0" smtClean="0"/>
              <a:t>Add in some picture of events, students are work and in the community</a:t>
            </a:r>
          </a:p>
          <a:p>
            <a:r>
              <a:rPr lang="en-CA" dirty="0" smtClean="0"/>
              <a:t>Examples of communities working with school to fill labour market demands</a:t>
            </a:r>
          </a:p>
          <a:p>
            <a:r>
              <a:rPr lang="en-CA" dirty="0" smtClean="0"/>
              <a:t>PROFILE GORD&lt; ETC district’s as examples</a:t>
            </a:r>
            <a:endParaRPr lang="en-CA" dirty="0"/>
          </a:p>
        </p:txBody>
      </p:sp>
    </p:spTree>
    <p:extLst>
      <p:ext uri="{BB962C8B-B14F-4D97-AF65-F5344CB8AC3E}">
        <p14:creationId xmlns:p14="http://schemas.microsoft.com/office/powerpoint/2010/main" val="2769105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K-12 Career Development Education Programming</a:t>
            </a:r>
            <a:endParaRPr lang="en-CA" dirty="0"/>
          </a:p>
        </p:txBody>
      </p:sp>
      <p:sp>
        <p:nvSpPr>
          <p:cNvPr id="3" name="Content Placeholder 2"/>
          <p:cNvSpPr>
            <a:spLocks noGrp="1"/>
          </p:cNvSpPr>
          <p:nvPr>
            <p:ph idx="1"/>
          </p:nvPr>
        </p:nvSpPr>
        <p:spPr/>
        <p:txBody>
          <a:bodyPr>
            <a:normAutofit fontScale="92500" lnSpcReduction="10000"/>
          </a:bodyPr>
          <a:lstStyle/>
          <a:p>
            <a:r>
              <a:rPr lang="en-CA" b="1" dirty="0" smtClean="0"/>
              <a:t>Secondary school</a:t>
            </a:r>
            <a:r>
              <a:rPr lang="en-CA" dirty="0" smtClean="0"/>
              <a:t> careers and skills programs range from career exploration and preparation to career engagement and reflect objectives of the local labour market and strive to help students make plans for the future and to connected to the world of work. </a:t>
            </a:r>
          </a:p>
          <a:p>
            <a:endParaRPr lang="en-CA" dirty="0" smtClean="0"/>
          </a:p>
          <a:p>
            <a:r>
              <a:rPr lang="en-CA" b="1" dirty="0" smtClean="0"/>
              <a:t>Middle school</a:t>
            </a:r>
            <a:r>
              <a:rPr lang="en-CA" dirty="0" smtClean="0"/>
              <a:t> career programs provide students with experiential opportunities and knowledge to make more informed decisions about course work at the secondary level and possible career pathways related to local, regional and provincial labour market demands.</a:t>
            </a:r>
          </a:p>
          <a:p>
            <a:endParaRPr lang="en-CA" dirty="0" smtClean="0"/>
          </a:p>
          <a:p>
            <a:r>
              <a:rPr lang="en-US" b="1" dirty="0" smtClean="0"/>
              <a:t>Elementary school </a:t>
            </a:r>
            <a:r>
              <a:rPr lang="en-US" dirty="0" smtClean="0"/>
              <a:t>career </a:t>
            </a:r>
            <a:r>
              <a:rPr lang="en-US" dirty="0"/>
              <a:t>development activities </a:t>
            </a:r>
            <a:r>
              <a:rPr lang="en-US" dirty="0" smtClean="0"/>
              <a:t>focus presenting </a:t>
            </a:r>
            <a:r>
              <a:rPr lang="en-US" dirty="0"/>
              <a:t>students with experiences to learn about </a:t>
            </a:r>
            <a:r>
              <a:rPr lang="en-US" dirty="0" smtClean="0"/>
              <a:t>careers/occupations, visit </a:t>
            </a:r>
            <a:r>
              <a:rPr lang="en-US" dirty="0"/>
              <a:t>career sites, and </a:t>
            </a:r>
            <a:r>
              <a:rPr lang="en-US" dirty="0" smtClean="0"/>
              <a:t>learn </a:t>
            </a:r>
            <a:r>
              <a:rPr lang="en-US" dirty="0"/>
              <a:t>about the world of </a:t>
            </a:r>
            <a:r>
              <a:rPr lang="en-US" dirty="0" smtClean="0"/>
              <a:t>work. A </a:t>
            </a:r>
            <a:r>
              <a:rPr lang="en-US" dirty="0"/>
              <a:t>key emphasis of the career awareness at this level is the development of self-awareness and self-reliance</a:t>
            </a:r>
            <a:endParaRPr lang="en-CA" dirty="0" smtClean="0"/>
          </a:p>
          <a:p>
            <a:endParaRPr lang="en-CA" dirty="0"/>
          </a:p>
        </p:txBody>
      </p:sp>
    </p:spTree>
    <p:extLst>
      <p:ext uri="{BB962C8B-B14F-4D97-AF65-F5344CB8AC3E}">
        <p14:creationId xmlns:p14="http://schemas.microsoft.com/office/powerpoint/2010/main" val="2124025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
            </a:r>
            <a:br>
              <a:rPr lang="en-CA" b="1" dirty="0" smtClean="0"/>
            </a:br>
            <a:r>
              <a:rPr lang="en-CA" b="1" dirty="0" smtClean="0"/>
              <a:t>Secondary and Middle School Best Practices</a:t>
            </a:r>
            <a:br>
              <a:rPr lang="en-CA" b="1" dirty="0" smtClean="0"/>
            </a:br>
            <a:endParaRPr lang="en-CA" dirty="0"/>
          </a:p>
        </p:txBody>
      </p:sp>
      <p:sp>
        <p:nvSpPr>
          <p:cNvPr id="3" name="Content Placeholder 2"/>
          <p:cNvSpPr>
            <a:spLocks noGrp="1"/>
          </p:cNvSpPr>
          <p:nvPr>
            <p:ph idx="1"/>
          </p:nvPr>
        </p:nvSpPr>
        <p:spPr/>
        <p:txBody>
          <a:bodyPr>
            <a:normAutofit fontScale="85000" lnSpcReduction="10000"/>
          </a:bodyPr>
          <a:lstStyle/>
          <a:p>
            <a:pPr marL="0" indent="0">
              <a:buNone/>
            </a:pPr>
            <a:r>
              <a:rPr lang="en-CA" sz="3100" b="1" dirty="0" smtClean="0"/>
              <a:t>Successful district wide examples include many of the following </a:t>
            </a:r>
            <a:r>
              <a:rPr lang="en-CA" dirty="0" smtClean="0"/>
              <a:t>: </a:t>
            </a:r>
          </a:p>
          <a:p>
            <a:r>
              <a:rPr lang="en-CA" dirty="0" smtClean="0"/>
              <a:t>School-wide, classroom and individual opportunities for students to explore, prepare and engage in careers programs that meet the demand of local, regional and provincial labour market needs.</a:t>
            </a:r>
          </a:p>
          <a:p>
            <a:r>
              <a:rPr lang="en-CA" dirty="0" smtClean="0"/>
              <a:t>Bring curriculum to life by integrating career exploration hands-on activities through project-based learning, community partnerships, work experience or dual credit career programs</a:t>
            </a:r>
          </a:p>
          <a:p>
            <a:r>
              <a:rPr lang="en-CA" dirty="0" smtClean="0"/>
              <a:t>Offer leadership opportunities for students by having them mentor younger students by working together on career-focused projects and activities. Work with the District Careers Leader to develop exploration activities and programming that builds on personal competencies (e.g. careers learning outcomes in curriculum, applied skills courses / programs)</a:t>
            </a:r>
          </a:p>
          <a:p>
            <a:r>
              <a:rPr lang="en-CA" dirty="0" smtClean="0"/>
              <a:t>Make support structures available to students who are committed to a career program but are “at risk” of graduating (e.g. academic support, bus passes, workplace mentors or job coaches, post-secondary accommodations, etc.)</a:t>
            </a:r>
          </a:p>
          <a:p>
            <a:endParaRPr lang="en-CA" dirty="0"/>
          </a:p>
        </p:txBody>
      </p:sp>
    </p:spTree>
    <p:extLst>
      <p:ext uri="{BB962C8B-B14F-4D97-AF65-F5344CB8AC3E}">
        <p14:creationId xmlns:p14="http://schemas.microsoft.com/office/powerpoint/2010/main" val="418014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Secondary and Middle School Best Practices</a:t>
            </a:r>
            <a:endParaRPr lang="en-CA" dirty="0"/>
          </a:p>
        </p:txBody>
      </p:sp>
      <p:sp>
        <p:nvSpPr>
          <p:cNvPr id="3" name="Content Placeholder 2"/>
          <p:cNvSpPr>
            <a:spLocks noGrp="1"/>
          </p:cNvSpPr>
          <p:nvPr>
            <p:ph idx="1"/>
          </p:nvPr>
        </p:nvSpPr>
        <p:spPr/>
        <p:txBody>
          <a:bodyPr>
            <a:normAutofit fontScale="55000" lnSpcReduction="20000"/>
          </a:bodyPr>
          <a:lstStyle/>
          <a:p>
            <a:pPr marL="0" indent="0">
              <a:buNone/>
            </a:pPr>
            <a:r>
              <a:rPr lang="en-CA" sz="3500" b="1" dirty="0"/>
              <a:t>Successful districts infuse Career Development in the Classroom</a:t>
            </a:r>
          </a:p>
          <a:p>
            <a:r>
              <a:rPr lang="en-CA" sz="3400" dirty="0" smtClean="0"/>
              <a:t>Have regular discussions with students about their academic and career interests during high school</a:t>
            </a:r>
          </a:p>
          <a:p>
            <a:r>
              <a:rPr lang="en-CA" sz="3400" dirty="0" smtClean="0"/>
              <a:t>Help students think about the connections between academic coursework, post-secondary education, trades training and potential careers</a:t>
            </a:r>
          </a:p>
          <a:p>
            <a:r>
              <a:rPr lang="en-CA" sz="3400" dirty="0" smtClean="0"/>
              <a:t>Goal-setting activities for students to obtain more information about post high school education and careers</a:t>
            </a:r>
          </a:p>
          <a:p>
            <a:r>
              <a:rPr lang="en-CA" sz="3400" dirty="0" smtClean="0"/>
              <a:t>Introduce students to interest and skills inventories and create opportunities for discussion and project work</a:t>
            </a:r>
          </a:p>
          <a:p>
            <a:r>
              <a:rPr lang="en-CA" sz="3400" dirty="0" smtClean="0"/>
              <a:t>High school or post-secondary institution tours and visits to learn about course possibilities and discussions as to how they might relate to future education, training, and career planning</a:t>
            </a:r>
          </a:p>
          <a:p>
            <a:r>
              <a:rPr lang="en-CA" sz="3400" dirty="0" smtClean="0"/>
              <a:t>Promote creative and informed career exploration through the use of programs such as Take Your Kid To Work, Yes 2 IT, Junior Achievement, industry and post-secondary field trips</a:t>
            </a:r>
          </a:p>
          <a:p>
            <a:endParaRPr lang="en-CA" dirty="0"/>
          </a:p>
        </p:txBody>
      </p:sp>
    </p:spTree>
    <p:extLst>
      <p:ext uri="{BB962C8B-B14F-4D97-AF65-F5344CB8AC3E}">
        <p14:creationId xmlns:p14="http://schemas.microsoft.com/office/powerpoint/2010/main" val="883329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
            </a:r>
            <a:br>
              <a:rPr lang="en-CA" b="1" dirty="0" smtClean="0"/>
            </a:br>
            <a:r>
              <a:rPr lang="en-CA" b="1" dirty="0" smtClean="0"/>
              <a:t>Elementary School Best Practices</a:t>
            </a:r>
            <a:br>
              <a:rPr lang="en-CA" b="1" dirty="0" smtClean="0"/>
            </a:b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Successful districts introduce Career development activities in the elementary years focusing on providing students with experiences to:</a:t>
            </a:r>
          </a:p>
          <a:p>
            <a:pPr marL="0" indent="0">
              <a:buNone/>
            </a:pPr>
            <a:endParaRPr lang="en-CA" dirty="0" smtClean="0"/>
          </a:p>
          <a:p>
            <a:r>
              <a:rPr lang="en-CA" dirty="0" smtClean="0"/>
              <a:t>Learn about careers and occupations</a:t>
            </a:r>
          </a:p>
          <a:p>
            <a:r>
              <a:rPr lang="en-CA" dirty="0" smtClean="0"/>
              <a:t>Visit work sites and learn about the world of work</a:t>
            </a:r>
          </a:p>
          <a:p>
            <a:r>
              <a:rPr lang="en-CA" dirty="0" smtClean="0"/>
              <a:t>Meet workers and professionals in a variety of settings</a:t>
            </a:r>
          </a:p>
          <a:p>
            <a:r>
              <a:rPr lang="en-CA" dirty="0" smtClean="0"/>
              <a:t>Participate in hands on activities such as Maker Days or Yes 2 IT events</a:t>
            </a:r>
          </a:p>
          <a:p>
            <a:r>
              <a:rPr lang="en-CA" dirty="0" smtClean="0"/>
              <a:t>Relate in school learning with the skills and competencies required in various occupations</a:t>
            </a:r>
          </a:p>
          <a:p>
            <a:endParaRPr lang="en-CA" dirty="0"/>
          </a:p>
        </p:txBody>
      </p:sp>
    </p:spTree>
    <p:extLst>
      <p:ext uri="{BB962C8B-B14F-4D97-AF65-F5344CB8AC3E}">
        <p14:creationId xmlns:p14="http://schemas.microsoft.com/office/powerpoint/2010/main" val="4196835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Makes These Programs Successful?</a:t>
            </a:r>
            <a:endParaRPr lang="en-CA" dirty="0"/>
          </a:p>
        </p:txBody>
      </p:sp>
      <p:sp>
        <p:nvSpPr>
          <p:cNvPr id="3" name="Content Placeholder 2"/>
          <p:cNvSpPr>
            <a:spLocks noGrp="1"/>
          </p:cNvSpPr>
          <p:nvPr>
            <p:ph idx="1"/>
          </p:nvPr>
        </p:nvSpPr>
        <p:spPr/>
        <p:txBody>
          <a:bodyPr>
            <a:normAutofit fontScale="92500" lnSpcReduction="10000"/>
          </a:bodyPr>
          <a:lstStyle/>
          <a:p>
            <a:pPr marL="514350" indent="-514350">
              <a:buAutoNum type="arabicPeriod"/>
            </a:pPr>
            <a:r>
              <a:rPr lang="en-CA" sz="3200" dirty="0" smtClean="0"/>
              <a:t>They are supported by the School Board and identified as a key component in the district’s strategic plan and budget forecast.</a:t>
            </a:r>
          </a:p>
          <a:p>
            <a:pPr marL="514350" indent="-514350">
              <a:buAutoNum type="arabicPeriod"/>
            </a:pPr>
            <a:r>
              <a:rPr lang="en-CA" sz="3200" dirty="0" smtClean="0"/>
              <a:t>A district has determined is operational model based on size of school district, number of students, number of schools and programs for each school</a:t>
            </a:r>
          </a:p>
          <a:p>
            <a:pPr marL="514350" indent="-514350">
              <a:buAutoNum type="arabicPeriod"/>
            </a:pPr>
            <a:r>
              <a:rPr lang="en-CA" sz="3200" dirty="0" smtClean="0"/>
              <a:t>Recognized that there is a need to collaborate with community stakeholders who can support career and skills programming by providing the connection to the world of work outside the school walls</a:t>
            </a:r>
          </a:p>
          <a:p>
            <a:pPr marL="514350" indent="-514350">
              <a:buAutoNum type="arabicPeriod"/>
            </a:pPr>
            <a:endParaRPr lang="en-CA" sz="3200" dirty="0" smtClean="0"/>
          </a:p>
          <a:p>
            <a:pPr marL="0" indent="0">
              <a:buNone/>
            </a:pPr>
            <a:endParaRPr lang="en-CA" sz="3200" dirty="0"/>
          </a:p>
          <a:p>
            <a:endParaRPr lang="en-CA" dirty="0"/>
          </a:p>
        </p:txBody>
      </p:sp>
    </p:spTree>
    <p:extLst>
      <p:ext uri="{BB962C8B-B14F-4D97-AF65-F5344CB8AC3E}">
        <p14:creationId xmlns:p14="http://schemas.microsoft.com/office/powerpoint/2010/main" val="4066166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K-12 Operational Elements: Best Practice  </a:t>
            </a:r>
            <a:endParaRPr lang="en-CA"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CA" sz="3200" dirty="0" smtClean="0"/>
              <a:t>Operational Plan</a:t>
            </a:r>
          </a:p>
          <a:p>
            <a:pPr marL="514350" indent="-514350">
              <a:buFont typeface="+mj-lt"/>
              <a:buAutoNum type="arabicPeriod"/>
            </a:pPr>
            <a:r>
              <a:rPr lang="en-CA" sz="3200" dirty="0" smtClean="0"/>
              <a:t>Dedicated staff </a:t>
            </a:r>
          </a:p>
          <a:p>
            <a:pPr marL="514350" indent="-514350">
              <a:buFont typeface="+mj-lt"/>
              <a:buAutoNum type="arabicPeriod"/>
            </a:pPr>
            <a:r>
              <a:rPr lang="en-CA" sz="3200" dirty="0" smtClean="0"/>
              <a:t>Targeted resources </a:t>
            </a:r>
          </a:p>
          <a:p>
            <a:pPr marL="514350" lvl="0" indent="-514350">
              <a:buFont typeface="+mj-lt"/>
              <a:buAutoNum type="arabicPeriod"/>
            </a:pPr>
            <a:r>
              <a:rPr lang="en-US" sz="3200" dirty="0" smtClean="0"/>
              <a:t>Infrastructure </a:t>
            </a:r>
          </a:p>
          <a:p>
            <a:pPr marL="514350" lvl="0" indent="-514350">
              <a:buFont typeface="+mj-lt"/>
              <a:buAutoNum type="arabicPeriod"/>
            </a:pPr>
            <a:r>
              <a:rPr lang="en-US" sz="3200" dirty="0" smtClean="0"/>
              <a:t>Learning </a:t>
            </a:r>
            <a:r>
              <a:rPr lang="en-US" sz="3200" dirty="0"/>
              <a:t>Partnership(s)</a:t>
            </a:r>
          </a:p>
          <a:p>
            <a:pPr marL="514350" indent="-514350">
              <a:buFont typeface="+mj-lt"/>
              <a:buAutoNum type="arabicPeriod"/>
            </a:pPr>
            <a:r>
              <a:rPr lang="en-US" sz="3200" dirty="0" smtClean="0"/>
              <a:t>Communication and Marketing Plan to inform an engage students, industry and other stakeholders</a:t>
            </a:r>
          </a:p>
          <a:p>
            <a:pPr marL="514350" lvl="0" indent="-514350">
              <a:buFont typeface="+mj-lt"/>
              <a:buAutoNum type="arabicPeriod"/>
            </a:pPr>
            <a:r>
              <a:rPr lang="en-US" sz="3200" dirty="0" smtClean="0"/>
              <a:t>Success indicators and continuous improvement </a:t>
            </a:r>
          </a:p>
        </p:txBody>
      </p:sp>
    </p:spTree>
    <p:extLst>
      <p:ext uri="{BB962C8B-B14F-4D97-AF65-F5344CB8AC3E}">
        <p14:creationId xmlns:p14="http://schemas.microsoft.com/office/powerpoint/2010/main" val="8816960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356</TotalTime>
  <Words>3931</Words>
  <Application>Microsoft Office PowerPoint</Application>
  <PresentationFormat>Widescreen</PresentationFormat>
  <Paragraphs>487</Paragraphs>
  <Slides>29</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Corbel</vt:lpstr>
      <vt:lpstr>Wingdings</vt:lpstr>
      <vt:lpstr>Banded</vt:lpstr>
      <vt:lpstr>Operating Career And Skills Training Programs: Key Elements to Success</vt:lpstr>
      <vt:lpstr>Career Development Education -  Context and Meaning to the Educational Journey</vt:lpstr>
      <vt:lpstr>Examples of Successful Careers and Skills Training programs</vt:lpstr>
      <vt:lpstr>K-12 Career Development Education Programming</vt:lpstr>
      <vt:lpstr> Secondary and Middle School Best Practices </vt:lpstr>
      <vt:lpstr>Secondary and Middle School Best Practices</vt:lpstr>
      <vt:lpstr> Elementary School Best Practices </vt:lpstr>
      <vt:lpstr>What Makes These Programs Successful?</vt:lpstr>
      <vt:lpstr>K-12 Operational Elements: Best Practice  </vt:lpstr>
      <vt:lpstr>Successful Districts Have an Operational Plan</vt:lpstr>
      <vt:lpstr>Successful Districts Have Specific Job Roles </vt:lpstr>
      <vt:lpstr>Successful District have Dedicated Staff</vt:lpstr>
      <vt:lpstr>Successful Districts have Targeted Resources</vt:lpstr>
      <vt:lpstr>Successful Districts have Infrastructure to support programming needs</vt:lpstr>
      <vt:lpstr>Successful District have Learning Partnerships</vt:lpstr>
      <vt:lpstr>Successful Districts have a Communication and Marketing Plan</vt:lpstr>
      <vt:lpstr>Communication</vt:lpstr>
      <vt:lpstr>Communications</vt:lpstr>
      <vt:lpstr>Communication</vt:lpstr>
      <vt:lpstr>Communications</vt:lpstr>
      <vt:lpstr>Communication</vt:lpstr>
      <vt:lpstr>Successful Districts have Performance Measures </vt:lpstr>
      <vt:lpstr>K-12 Operational Elements: Best Practice  </vt:lpstr>
      <vt:lpstr>What’s Your Next Steps</vt:lpstr>
      <vt:lpstr>PowerPoint Presentation</vt:lpstr>
      <vt:lpstr>Blueprint for Life/works Design</vt:lpstr>
      <vt:lpstr>NEW SLIDE DECK Creating Career Engagement Programs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leah zielke</dc:creator>
  <cp:lastModifiedBy>leah zielke</cp:lastModifiedBy>
  <cp:revision>25</cp:revision>
  <dcterms:created xsi:type="dcterms:W3CDTF">2014-11-21T17:48:54Z</dcterms:created>
  <dcterms:modified xsi:type="dcterms:W3CDTF">2015-01-06T23:35:57Z</dcterms:modified>
</cp:coreProperties>
</file>