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59"/>
  </p:notesMasterIdLst>
  <p:sldIdLst>
    <p:sldId id="353" r:id="rId2"/>
    <p:sldId id="354" r:id="rId3"/>
    <p:sldId id="355" r:id="rId4"/>
    <p:sldId id="356" r:id="rId5"/>
    <p:sldId id="357" r:id="rId6"/>
    <p:sldId id="358" r:id="rId7"/>
    <p:sldId id="359" r:id="rId8"/>
    <p:sldId id="360" r:id="rId9"/>
    <p:sldId id="361" r:id="rId10"/>
    <p:sldId id="362" r:id="rId11"/>
    <p:sldId id="363" r:id="rId12"/>
    <p:sldId id="364" r:id="rId13"/>
    <p:sldId id="365" r:id="rId14"/>
    <p:sldId id="366" r:id="rId15"/>
    <p:sldId id="367" r:id="rId16"/>
    <p:sldId id="368" r:id="rId17"/>
    <p:sldId id="369" r:id="rId18"/>
    <p:sldId id="370" r:id="rId19"/>
    <p:sldId id="371" r:id="rId20"/>
    <p:sldId id="374" r:id="rId21"/>
    <p:sldId id="372" r:id="rId22"/>
    <p:sldId id="373" r:id="rId23"/>
    <p:sldId id="318" r:id="rId24"/>
    <p:sldId id="319" r:id="rId25"/>
    <p:sldId id="320" r:id="rId26"/>
    <p:sldId id="321" r:id="rId27"/>
    <p:sldId id="322" r:id="rId28"/>
    <p:sldId id="323" r:id="rId29"/>
    <p:sldId id="324" r:id="rId30"/>
    <p:sldId id="325" r:id="rId31"/>
    <p:sldId id="326" r:id="rId32"/>
    <p:sldId id="327" r:id="rId33"/>
    <p:sldId id="328" r:id="rId34"/>
    <p:sldId id="329" r:id="rId35"/>
    <p:sldId id="330" r:id="rId36"/>
    <p:sldId id="331" r:id="rId37"/>
    <p:sldId id="332" r:id="rId38"/>
    <p:sldId id="333" r:id="rId39"/>
    <p:sldId id="334" r:id="rId40"/>
    <p:sldId id="335" r:id="rId41"/>
    <p:sldId id="336" r:id="rId42"/>
    <p:sldId id="337" r:id="rId43"/>
    <p:sldId id="338" r:id="rId44"/>
    <p:sldId id="339" r:id="rId45"/>
    <p:sldId id="340" r:id="rId46"/>
    <p:sldId id="341" r:id="rId47"/>
    <p:sldId id="342" r:id="rId48"/>
    <p:sldId id="343" r:id="rId49"/>
    <p:sldId id="344" r:id="rId50"/>
    <p:sldId id="345" r:id="rId51"/>
    <p:sldId id="346" r:id="rId52"/>
    <p:sldId id="347" r:id="rId53"/>
    <p:sldId id="348" r:id="rId54"/>
    <p:sldId id="349" r:id="rId55"/>
    <p:sldId id="350" r:id="rId56"/>
    <p:sldId id="351" r:id="rId57"/>
    <p:sldId id="352" r:id="rId5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6" autoAdjust="0"/>
    <p:restoredTop sz="94643" autoAdjust="0"/>
  </p:normalViewPr>
  <p:slideViewPr>
    <p:cSldViewPr snapToGrid="0">
      <p:cViewPr varScale="1">
        <p:scale>
          <a:sx n="92" d="100"/>
          <a:sy n="92" d="100"/>
        </p:scale>
        <p:origin x="234" y="90"/>
      </p:cViewPr>
      <p:guideLst/>
    </p:cSldViewPr>
  </p:slideViewPr>
  <p:notesTextViewPr>
    <p:cViewPr>
      <p:scale>
        <a:sx n="1" d="1"/>
        <a:sy n="1" d="1"/>
      </p:scale>
      <p:origin x="0" y="0"/>
    </p:cViewPr>
  </p:notesTextViewPr>
  <p:sorterViewPr>
    <p:cViewPr>
      <p:scale>
        <a:sx n="80" d="100"/>
        <a:sy n="80" d="100"/>
      </p:scale>
      <p:origin x="0" y="-6396"/>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image" Target="../media/image2.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9FE842-2C95-4D1A-A521-B51C5B11D60E}" type="datetimeFigureOut">
              <a:rPr lang="en-CA" smtClean="0"/>
              <a:t>2015-01-06</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99B168-C719-45F6-A97B-B1AFB4E33810}" type="slidenum">
              <a:rPr lang="en-CA" smtClean="0"/>
              <a:t>‹#›</a:t>
            </a:fld>
            <a:endParaRPr lang="en-CA"/>
          </a:p>
        </p:txBody>
      </p:sp>
    </p:spTree>
    <p:extLst>
      <p:ext uri="{BB962C8B-B14F-4D97-AF65-F5344CB8AC3E}">
        <p14:creationId xmlns:p14="http://schemas.microsoft.com/office/powerpoint/2010/main" val="2144934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2.gov.bc.ca/gov/topic.page?id=CD7C5018570B4CCF94BA5C4ECB4933C8&amp;title=ACE%20IT"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www2.gov.bc.ca/gov/topic.page?id=E4D00CD892BE48899A464BC4DE3C8BF1&amp;title=Secondary%20School%20Apprenticeship%20(SSA)"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www2.gov.bc.ca/gov/topic.page?id=67D572E5B51C4E5B84EA7D38D8A01B7C&amp;title=Learning%20Partnerships%20Examples"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www2.gov.bc.ca/gov/topic.page?id=67D572E5B51C4E5B84EA7D38D8A01B7C&amp;title=Learning%20Partnerships%20Examples" TargetMode="External"/><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476BBE9-DA36-40C6-BF54-01F8A0EE194C}" type="slidenum">
              <a:rPr lang="en-CA" smtClean="0"/>
              <a:t>1</a:t>
            </a:fld>
            <a:endParaRPr lang="en-CA"/>
          </a:p>
        </p:txBody>
      </p:sp>
    </p:spTree>
    <p:extLst>
      <p:ext uri="{BB962C8B-B14F-4D97-AF65-F5344CB8AC3E}">
        <p14:creationId xmlns:p14="http://schemas.microsoft.com/office/powerpoint/2010/main" val="12241714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r>
              <a:rPr lang="en-US" dirty="0" smtClean="0"/>
              <a:t>Programming such as ACE IT requires school districts to have a learning partnership agreement in place between school districts and post-secondary partners that details the delivery model, funding requirements, program outcomes, the number of students to be serviced and the costs of program delivery (Dual Credit, Secondary School Apprenticeship).</a:t>
            </a:r>
            <a:endParaRPr lang="en-CA" dirty="0" smtClean="0"/>
          </a:p>
          <a:p>
            <a:endParaRPr lang="en-CA" dirty="0" smtClean="0"/>
          </a:p>
          <a:p>
            <a:r>
              <a:rPr lang="en-CA" dirty="0" smtClean="0"/>
              <a:t>Career engagement experiences link education and skill development in practical ways to the world of work and learning beyond high school. Focus is primarily given to local, regional and provincial labour market needs.</a:t>
            </a:r>
          </a:p>
          <a:p>
            <a:endParaRPr lang="en-CA" dirty="0" smtClean="0"/>
          </a:p>
          <a:p>
            <a:r>
              <a:rPr lang="en-CA" dirty="0" smtClean="0"/>
              <a:t>There are two types of career engagement:</a:t>
            </a:r>
          </a:p>
          <a:p>
            <a:r>
              <a:rPr lang="en-CA" b="1" dirty="0" smtClean="0"/>
              <a:t>Career preparation</a:t>
            </a:r>
            <a:r>
              <a:rPr lang="en-CA" dirty="0" smtClean="0"/>
              <a:t> experiences support higher-level college and career readiness student outcomes, include extended interaction with professionals from industry and the community and are designed to give students supervised practical application of previously studied theory either at a college or work site (e.g. dual credit, work experience).</a:t>
            </a:r>
          </a:p>
          <a:p>
            <a:r>
              <a:rPr lang="en-CA" b="1" dirty="0" smtClean="0"/>
              <a:t>Career and skills training</a:t>
            </a:r>
            <a:r>
              <a:rPr lang="en-CA" dirty="0" smtClean="0"/>
              <a:t> experiences are most suitable for students in Grades 11 and 12. They prepare students for employment in a specific range of occupations and often connect to work leading to industry certification. Programs such as </a:t>
            </a:r>
            <a:r>
              <a:rPr lang="en-CA" dirty="0" smtClean="0">
                <a:hlinkClick r:id="rId3"/>
              </a:rPr>
              <a:t>ACE IT</a:t>
            </a:r>
            <a:r>
              <a:rPr lang="en-CA" dirty="0" smtClean="0"/>
              <a:t> and </a:t>
            </a:r>
            <a:r>
              <a:rPr lang="en-CA" dirty="0" smtClean="0">
                <a:hlinkClick r:id="rId4"/>
              </a:rPr>
              <a:t>SSA</a:t>
            </a:r>
            <a:r>
              <a:rPr lang="en-CA" dirty="0" smtClean="0"/>
              <a:t> that support local labour market needs are of high priority and should be developed in collaboration with employers and post-secondary partners.</a:t>
            </a:r>
          </a:p>
          <a:p>
            <a:endParaRPr lang="en-CA" dirty="0" smtClean="0"/>
          </a:p>
          <a:p>
            <a:r>
              <a:rPr lang="en-CA" dirty="0" smtClean="0"/>
              <a:t>Develop a plan before you offer a career preparation or industry training program (e.g. ACE IT or SSA). This will ensure the elements required to be successful are in place well before marketing the program to students.</a:t>
            </a:r>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10</a:t>
            </a:fld>
            <a:endParaRPr lang="en-CA"/>
          </a:p>
        </p:txBody>
      </p:sp>
    </p:spTree>
    <p:extLst>
      <p:ext uri="{BB962C8B-B14F-4D97-AF65-F5344CB8AC3E}">
        <p14:creationId xmlns:p14="http://schemas.microsoft.com/office/powerpoint/2010/main" val="31112139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r>
              <a:rPr lang="en-CA" dirty="0" smtClean="0"/>
              <a:t>A combination of course work and approximately 90 hours of work experience are required for program completion and graduation credits. Program objectives include workplace readiness and an understanding of education and training requirements.</a:t>
            </a:r>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11</a:t>
            </a:fld>
            <a:endParaRPr lang="en-CA"/>
          </a:p>
        </p:txBody>
      </p:sp>
    </p:spTree>
    <p:extLst>
      <p:ext uri="{BB962C8B-B14F-4D97-AF65-F5344CB8AC3E}">
        <p14:creationId xmlns:p14="http://schemas.microsoft.com/office/powerpoint/2010/main" val="31188538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476BBE9-DA36-40C6-BF54-01F8A0EE194C}" type="slidenum">
              <a:rPr lang="en-CA" smtClean="0"/>
              <a:t>12</a:t>
            </a:fld>
            <a:endParaRPr lang="en-CA"/>
          </a:p>
        </p:txBody>
      </p:sp>
    </p:spTree>
    <p:extLst>
      <p:ext uri="{BB962C8B-B14F-4D97-AF65-F5344CB8AC3E}">
        <p14:creationId xmlns:p14="http://schemas.microsoft.com/office/powerpoint/2010/main" val="5234858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4458"/>
            <a:r>
              <a:rPr lang="en-CA" dirty="0" smtClean="0"/>
              <a:t>Dual credit opportunities address current and future labour market needs for skilled workers. </a:t>
            </a:r>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13</a:t>
            </a:fld>
            <a:endParaRPr lang="en-CA"/>
          </a:p>
        </p:txBody>
      </p:sp>
    </p:spTree>
    <p:extLst>
      <p:ext uri="{BB962C8B-B14F-4D97-AF65-F5344CB8AC3E}">
        <p14:creationId xmlns:p14="http://schemas.microsoft.com/office/powerpoint/2010/main" val="11674698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It’s helps secondary school students get a head start on their trades career while earning graduation credit</a:t>
            </a:r>
          </a:p>
          <a:p>
            <a:endParaRPr lang="en-CA" dirty="0" smtClean="0"/>
          </a:p>
          <a:p>
            <a:r>
              <a:rPr lang="en-CA" dirty="0" smtClean="0"/>
              <a:t>EXPAND ON EXAMPLES  THIS is a coaching opportunity that would be scheduled separately.  There are many examples of how this can operate</a:t>
            </a:r>
            <a:r>
              <a:rPr lang="en-CA" baseline="0" dirty="0" smtClean="0"/>
              <a:t>.</a:t>
            </a:r>
            <a:endParaRPr lang="en-CA" dirty="0" smtClean="0"/>
          </a:p>
          <a:p>
            <a:endParaRPr lang="en-CA" dirty="0" smtClean="0"/>
          </a:p>
          <a:p>
            <a:r>
              <a:rPr lang="en-CA" dirty="0" smtClean="0"/>
              <a:t>SI</a:t>
            </a:r>
            <a:r>
              <a:rPr lang="en-CA" baseline="0" dirty="0" smtClean="0"/>
              <a:t>P example, Northern Opportunity, </a:t>
            </a:r>
          </a:p>
          <a:p>
            <a:endParaRPr lang="en-CA" baseline="0" dirty="0" smtClean="0"/>
          </a:p>
          <a:p>
            <a:r>
              <a:rPr lang="en-CA" baseline="0" dirty="0" smtClean="0"/>
              <a:t>Jessi develop 2-3 slides to provide an example of how to set these. </a:t>
            </a:r>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14</a:t>
            </a:fld>
            <a:endParaRPr lang="en-CA"/>
          </a:p>
        </p:txBody>
      </p:sp>
    </p:spTree>
    <p:extLst>
      <p:ext uri="{BB962C8B-B14F-4D97-AF65-F5344CB8AC3E}">
        <p14:creationId xmlns:p14="http://schemas.microsoft.com/office/powerpoint/2010/main" val="19841924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476BBE9-DA36-40C6-BF54-01F8A0EE194C}" type="slidenum">
              <a:rPr lang="en-CA" smtClean="0"/>
              <a:t>15</a:t>
            </a:fld>
            <a:endParaRPr lang="en-CA"/>
          </a:p>
        </p:txBody>
      </p:sp>
    </p:spTree>
    <p:extLst>
      <p:ext uri="{BB962C8B-B14F-4D97-AF65-F5344CB8AC3E}">
        <p14:creationId xmlns:p14="http://schemas.microsoft.com/office/powerpoint/2010/main" val="2352296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476BBE9-DA36-40C6-BF54-01F8A0EE194C}" type="slidenum">
              <a:rPr lang="en-CA" smtClean="0"/>
              <a:t>16</a:t>
            </a:fld>
            <a:endParaRPr lang="en-CA"/>
          </a:p>
        </p:txBody>
      </p:sp>
    </p:spTree>
    <p:extLst>
      <p:ext uri="{BB962C8B-B14F-4D97-AF65-F5344CB8AC3E}">
        <p14:creationId xmlns:p14="http://schemas.microsoft.com/office/powerpoint/2010/main" val="11497782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USE THE FINAL DOCS TOOL</a:t>
            </a:r>
            <a:r>
              <a:rPr lang="en-CA" baseline="0" dirty="0" smtClean="0"/>
              <a:t>KIT PDF “TYPES OF LEARNING PARTNERSHIPS</a:t>
            </a:r>
          </a:p>
          <a:p>
            <a:r>
              <a:rPr lang="en-CA" baseline="0" dirty="0" smtClean="0"/>
              <a:t> </a:t>
            </a:r>
            <a:endParaRPr lang="en-CA" dirty="0" smtClean="0"/>
          </a:p>
          <a:p>
            <a:r>
              <a:rPr lang="en-CA" dirty="0" smtClean="0"/>
              <a:t>HANDOUT OF EXAMPLE</a:t>
            </a:r>
          </a:p>
          <a:p>
            <a:endParaRPr lang="en-CA" dirty="0" smtClean="0"/>
          </a:p>
          <a:p>
            <a:r>
              <a:rPr lang="en-CA" dirty="0" smtClean="0"/>
              <a:t>Really important to outline that a formal partnership agreement is required for ACE</a:t>
            </a:r>
            <a:r>
              <a:rPr lang="en-CA" baseline="0" dirty="0" smtClean="0"/>
              <a:t> IT, Dual Credit</a:t>
            </a:r>
          </a:p>
          <a:p>
            <a:endParaRPr lang="en-CA" baseline="0" dirty="0" smtClean="0"/>
          </a:p>
          <a:p>
            <a:r>
              <a:rPr lang="en-CA" baseline="0" dirty="0" smtClean="0"/>
              <a:t>An informal agreement can be used for YES 2 IT, career fairs </a:t>
            </a:r>
            <a:r>
              <a:rPr lang="en-CA" baseline="0" dirty="0" err="1" smtClean="0"/>
              <a:t>etc</a:t>
            </a:r>
            <a:r>
              <a:rPr lang="en-CA" baseline="0" dirty="0" smtClean="0"/>
              <a:t>, but it should be very clear as to the roles and </a:t>
            </a:r>
            <a:r>
              <a:rPr lang="en-CA" baseline="0" dirty="0" err="1" smtClean="0"/>
              <a:t>responsiblitlities</a:t>
            </a:r>
            <a:r>
              <a:rPr lang="en-CA" baseline="0" dirty="0" smtClean="0"/>
              <a:t> of each party.  This should be done through the planning process.</a:t>
            </a:r>
            <a:endParaRPr lang="en-CA" dirty="0" smtClean="0"/>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17</a:t>
            </a:fld>
            <a:endParaRPr lang="en-CA"/>
          </a:p>
        </p:txBody>
      </p:sp>
    </p:spTree>
    <p:extLst>
      <p:ext uri="{BB962C8B-B14F-4D97-AF65-F5344CB8AC3E}">
        <p14:creationId xmlns:p14="http://schemas.microsoft.com/office/powerpoint/2010/main" val="427208420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Show the various links on the website.</a:t>
            </a:r>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18</a:t>
            </a:fld>
            <a:endParaRPr lang="en-CA"/>
          </a:p>
        </p:txBody>
      </p:sp>
    </p:spTree>
    <p:extLst>
      <p:ext uri="{BB962C8B-B14F-4D97-AF65-F5344CB8AC3E}">
        <p14:creationId xmlns:p14="http://schemas.microsoft.com/office/powerpoint/2010/main" val="31818047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At the</a:t>
            </a:r>
            <a:r>
              <a:rPr lang="en-CA" baseline="0" dirty="0" smtClean="0"/>
              <a:t> conclusion of this section, the facilitator can lead a discussion of what’s next for the district.  At this point they could have them work through the checklist and then make a concrete action plan for next steps.</a:t>
            </a:r>
          </a:p>
          <a:p>
            <a:endParaRPr lang="en-CA" baseline="0" dirty="0" smtClean="0"/>
          </a:p>
          <a:p>
            <a:r>
              <a:rPr lang="en-CA" baseline="0" dirty="0" smtClean="0"/>
              <a:t>If there is desired follow up – refer them to who organizes facilitator’s</a:t>
            </a:r>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19</a:t>
            </a:fld>
            <a:endParaRPr lang="en-CA"/>
          </a:p>
        </p:txBody>
      </p:sp>
    </p:spTree>
    <p:extLst>
      <p:ext uri="{BB962C8B-B14F-4D97-AF65-F5344CB8AC3E}">
        <p14:creationId xmlns:p14="http://schemas.microsoft.com/office/powerpoint/2010/main" val="2483803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Discuss how all</a:t>
            </a:r>
            <a:r>
              <a:rPr lang="en-CA" baseline="0" dirty="0" smtClean="0"/>
              <a:t> of these activities require partnering with people in the community – employers, industry associations, colleges, private trainers</a:t>
            </a:r>
          </a:p>
          <a:p>
            <a:endParaRPr lang="en-CA" baseline="0" dirty="0" smtClean="0"/>
          </a:p>
          <a:p>
            <a:r>
              <a:rPr lang="en-CA" baseline="0" dirty="0" smtClean="0"/>
              <a:t>Who you partner with depends on the outcome you hope to achieve </a:t>
            </a:r>
          </a:p>
          <a:p>
            <a:r>
              <a:rPr lang="en-CA" baseline="0" dirty="0" smtClean="0"/>
              <a:t>What that relationship depends on the extent you want members of the community involved in the activity</a:t>
            </a:r>
          </a:p>
          <a:p>
            <a:r>
              <a:rPr lang="en-CA" baseline="0" dirty="0" smtClean="0"/>
              <a:t>How you work with them depends on the need for a formal agreement such as in the case of an ACE IT program.  Regardless of the level of commitment needed, the roles and responsibilities should be incorporated into your project plan for the activity.</a:t>
            </a:r>
          </a:p>
        </p:txBody>
      </p:sp>
      <p:sp>
        <p:nvSpPr>
          <p:cNvPr id="4" name="Slide Number Placeholder 3"/>
          <p:cNvSpPr>
            <a:spLocks noGrp="1"/>
          </p:cNvSpPr>
          <p:nvPr>
            <p:ph type="sldNum" sz="quarter" idx="10"/>
          </p:nvPr>
        </p:nvSpPr>
        <p:spPr/>
        <p:txBody>
          <a:bodyPr/>
          <a:lstStyle/>
          <a:p>
            <a:fld id="{9476BBE9-DA36-40C6-BF54-01F8A0EE194C}" type="slidenum">
              <a:rPr lang="en-CA" smtClean="0"/>
              <a:t>2</a:t>
            </a:fld>
            <a:endParaRPr lang="en-CA"/>
          </a:p>
        </p:txBody>
      </p:sp>
    </p:spTree>
    <p:extLst>
      <p:ext uri="{BB962C8B-B14F-4D97-AF65-F5344CB8AC3E}">
        <p14:creationId xmlns:p14="http://schemas.microsoft.com/office/powerpoint/2010/main" val="19067103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476BBE9-DA36-40C6-BF54-01F8A0EE194C}" type="slidenum">
              <a:rPr lang="en-CA" smtClean="0"/>
              <a:t>21</a:t>
            </a:fld>
            <a:endParaRPr lang="en-CA"/>
          </a:p>
        </p:txBody>
      </p:sp>
    </p:spTree>
    <p:extLst>
      <p:ext uri="{BB962C8B-B14F-4D97-AF65-F5344CB8AC3E}">
        <p14:creationId xmlns:p14="http://schemas.microsoft.com/office/powerpoint/2010/main" val="12671634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Check this</a:t>
            </a:r>
            <a:r>
              <a:rPr lang="en-CA" baseline="0" dirty="0" smtClean="0"/>
              <a:t> is correct </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25</a:t>
            </a:fld>
            <a:endParaRPr lang="en-CA"/>
          </a:p>
        </p:txBody>
      </p:sp>
    </p:spTree>
    <p:extLst>
      <p:ext uri="{BB962C8B-B14F-4D97-AF65-F5344CB8AC3E}">
        <p14:creationId xmlns:p14="http://schemas.microsoft.com/office/powerpoint/2010/main" val="17270614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Check this is the correct rules</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26</a:t>
            </a:fld>
            <a:endParaRPr lang="en-CA"/>
          </a:p>
        </p:txBody>
      </p:sp>
    </p:spTree>
    <p:extLst>
      <p:ext uri="{BB962C8B-B14F-4D97-AF65-F5344CB8AC3E}">
        <p14:creationId xmlns:p14="http://schemas.microsoft.com/office/powerpoint/2010/main" val="4494337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Refer to the CES best practices</a:t>
            </a:r>
            <a:r>
              <a:rPr lang="en-CA" baseline="0" dirty="0" smtClean="0"/>
              <a:t> guide </a:t>
            </a:r>
          </a:p>
          <a:p>
            <a:r>
              <a:rPr lang="en-CA" baseline="0" dirty="0" smtClean="0"/>
              <a:t>Add in your own experiences </a:t>
            </a:r>
          </a:p>
          <a:p>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29</a:t>
            </a:fld>
            <a:endParaRPr lang="en-CA"/>
          </a:p>
        </p:txBody>
      </p:sp>
    </p:spTree>
    <p:extLst>
      <p:ext uri="{BB962C8B-B14F-4D97-AF65-F5344CB8AC3E}">
        <p14:creationId xmlns:p14="http://schemas.microsoft.com/office/powerpoint/2010/main" val="38837894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Insert current stats</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30</a:t>
            </a:fld>
            <a:endParaRPr lang="en-CA"/>
          </a:p>
        </p:txBody>
      </p:sp>
    </p:spTree>
    <p:extLst>
      <p:ext uri="{BB962C8B-B14F-4D97-AF65-F5344CB8AC3E}">
        <p14:creationId xmlns:p14="http://schemas.microsoft.com/office/powerpoint/2010/main" val="2978074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Make</a:t>
            </a:r>
            <a:r>
              <a:rPr lang="en-CA" baseline="0" dirty="0" smtClean="0"/>
              <a:t> sure this is correct as it could be changing</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31</a:t>
            </a:fld>
            <a:endParaRPr lang="en-CA"/>
          </a:p>
        </p:txBody>
      </p:sp>
    </p:spTree>
    <p:extLst>
      <p:ext uri="{BB962C8B-B14F-4D97-AF65-F5344CB8AC3E}">
        <p14:creationId xmlns:p14="http://schemas.microsoft.com/office/powerpoint/2010/main" val="7849065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Generally discuss what needs to be done to get a program</a:t>
            </a:r>
            <a:r>
              <a:rPr lang="en-CA" baseline="0" dirty="0" smtClean="0"/>
              <a:t> up and running</a:t>
            </a:r>
          </a:p>
          <a:p>
            <a:endParaRPr lang="en-CA" baseline="0" dirty="0" smtClean="0"/>
          </a:p>
          <a:p>
            <a:r>
              <a:rPr lang="en-CA" dirty="0" smtClean="0"/>
              <a:t>NOTE THIS MAY CHANGE WITH NEW DIRECTION</a:t>
            </a:r>
            <a:r>
              <a:rPr lang="en-CA" baseline="0" dirty="0" smtClean="0"/>
              <a:t> for ACE </a:t>
            </a:r>
            <a:r>
              <a:rPr lang="en-CA" sz="1800" b="1" dirty="0" smtClean="0"/>
              <a:t>IT  CREATE A NEEDS ASSESSMENT HANDOUT</a:t>
            </a:r>
          </a:p>
          <a:p>
            <a:endParaRPr lang="en-CA" baseline="0" dirty="0" smtClean="0"/>
          </a:p>
          <a:p>
            <a:pPr marL="0" lvl="0" indent="0">
              <a:buNone/>
            </a:pPr>
            <a:r>
              <a:rPr lang="en-CA" dirty="0" smtClean="0"/>
              <a:t>Things to consider in when</a:t>
            </a:r>
            <a:r>
              <a:rPr lang="en-CA" baseline="0" dirty="0" smtClean="0"/>
              <a:t> c</a:t>
            </a:r>
            <a:r>
              <a:rPr lang="en-CA" dirty="0" smtClean="0"/>
              <a:t>onducting a needs assessment</a:t>
            </a:r>
          </a:p>
          <a:p>
            <a:pPr marL="0" lvl="0" indent="0">
              <a:buNone/>
            </a:pPr>
            <a:endParaRPr lang="en-CA" dirty="0" smtClean="0"/>
          </a:p>
          <a:p>
            <a:pPr lvl="1"/>
            <a:r>
              <a:rPr lang="en-CA" sz="3400" dirty="0" smtClean="0"/>
              <a:t>What program is the district interested in building</a:t>
            </a:r>
          </a:p>
          <a:p>
            <a:pPr lvl="1"/>
            <a:r>
              <a:rPr lang="en-CA" sz="3400" dirty="0" smtClean="0"/>
              <a:t>What opportunities are there for training in the local area – Public or Private Trainers </a:t>
            </a:r>
          </a:p>
          <a:p>
            <a:pPr lvl="1"/>
            <a:r>
              <a:rPr lang="en-CA" sz="3400" dirty="0" smtClean="0"/>
              <a:t>What are the out of town opportunities? (mobility)</a:t>
            </a:r>
          </a:p>
          <a:p>
            <a:pPr lvl="1"/>
            <a:r>
              <a:rPr lang="en-CA" sz="3400" dirty="0" smtClean="0"/>
              <a:t>What programs do they want?</a:t>
            </a:r>
          </a:p>
          <a:p>
            <a:pPr lvl="1"/>
            <a:r>
              <a:rPr lang="en-CA" sz="3400" dirty="0" smtClean="0"/>
              <a:t>Suggestions for programs</a:t>
            </a:r>
          </a:p>
          <a:p>
            <a:pPr lvl="1"/>
            <a:r>
              <a:rPr lang="en-CA" sz="3400" dirty="0" smtClean="0"/>
              <a:t>Demographics, Community</a:t>
            </a:r>
          </a:p>
          <a:p>
            <a:pPr lvl="1"/>
            <a:r>
              <a:rPr lang="en-CA" sz="3400" dirty="0" smtClean="0"/>
              <a:t>Employment opportunities</a:t>
            </a:r>
          </a:p>
          <a:p>
            <a:pPr lvl="1"/>
            <a:r>
              <a:rPr lang="en-CA" sz="3400" dirty="0" smtClean="0"/>
              <a:t>Tone of the economy?</a:t>
            </a:r>
          </a:p>
          <a:p>
            <a:pPr lvl="1"/>
            <a:r>
              <a:rPr lang="en-CA" sz="3400" dirty="0" smtClean="0"/>
              <a:t>What is district doing now? (WEX? SSA? Career Programs? Exploration/Awareness/Staff/Teacher preparation?)</a:t>
            </a:r>
          </a:p>
          <a:p>
            <a:pPr lvl="1"/>
            <a:r>
              <a:rPr lang="en-CA" dirty="0" smtClean="0"/>
              <a:t>What program is the district interested in building</a:t>
            </a:r>
          </a:p>
          <a:p>
            <a:pPr lvl="1"/>
            <a:r>
              <a:rPr lang="en-CA" dirty="0" smtClean="0"/>
              <a:t>What opportunities are there for training in the local area – PS, </a:t>
            </a:r>
          </a:p>
          <a:p>
            <a:pPr lvl="0"/>
            <a:r>
              <a:rPr lang="en-CA" sz="1200" kern="1200" dirty="0" smtClean="0">
                <a:solidFill>
                  <a:schemeClr val="tx1"/>
                </a:solidFill>
                <a:effectLst/>
                <a:latin typeface="+mn-lt"/>
                <a:ea typeface="+mn-ea"/>
                <a:cs typeface="+mn-cs"/>
              </a:rPr>
              <a:t>Who are the PSI in the community?</a:t>
            </a:r>
          </a:p>
          <a:p>
            <a:pPr lvl="0"/>
            <a:r>
              <a:rPr lang="en-CA" sz="1200" kern="1200" dirty="0" smtClean="0">
                <a:solidFill>
                  <a:schemeClr val="tx1"/>
                </a:solidFill>
                <a:effectLst/>
                <a:latin typeface="+mn-lt"/>
                <a:ea typeface="+mn-ea"/>
                <a:cs typeface="+mn-cs"/>
              </a:rPr>
              <a:t>Who are the Private Trainers in the community?</a:t>
            </a:r>
          </a:p>
          <a:p>
            <a:pPr lvl="0"/>
            <a:r>
              <a:rPr lang="en-CA" sz="1200" kern="1200" dirty="0" smtClean="0">
                <a:solidFill>
                  <a:schemeClr val="tx1"/>
                </a:solidFill>
                <a:effectLst/>
                <a:latin typeface="+mn-lt"/>
                <a:ea typeface="+mn-ea"/>
                <a:cs typeface="+mn-cs"/>
              </a:rPr>
              <a:t>Do you have existing partnerships?</a:t>
            </a:r>
          </a:p>
          <a:p>
            <a:pPr lvl="0"/>
            <a:r>
              <a:rPr lang="en-CA" sz="1200" kern="1200" dirty="0" smtClean="0">
                <a:solidFill>
                  <a:schemeClr val="tx1"/>
                </a:solidFill>
                <a:effectLst/>
                <a:latin typeface="+mn-lt"/>
                <a:ea typeface="+mn-ea"/>
                <a:cs typeface="+mn-cs"/>
              </a:rPr>
              <a:t>Start to understand trades training partnership(s) history in SD</a:t>
            </a:r>
          </a:p>
          <a:p>
            <a:pPr lvl="1"/>
            <a:endParaRPr lang="en-CA" dirty="0" smtClean="0"/>
          </a:p>
          <a:p>
            <a:pPr lvl="0"/>
            <a:r>
              <a:rPr lang="en-CA" sz="1200" dirty="0" smtClean="0"/>
              <a:t>Consider how to serve all student groups (student wants and needs)</a:t>
            </a:r>
          </a:p>
          <a:p>
            <a:pPr lvl="0"/>
            <a:r>
              <a:rPr lang="en-CA" sz="1200" dirty="0" smtClean="0"/>
              <a:t>Consider what are they doing to support diverse student needs in terms of transition to employment and training or education?</a:t>
            </a:r>
          </a:p>
          <a:p>
            <a:pPr lvl="0"/>
            <a:endParaRPr lang="en-CA" dirty="0" smtClean="0"/>
          </a:p>
          <a:p>
            <a:pPr lvl="0"/>
            <a:r>
              <a:rPr lang="en-CA" dirty="0" smtClean="0"/>
              <a:t>Need to include all levels – Admin, Trustees, Teachers (bring everyone together in a session)</a:t>
            </a:r>
          </a:p>
          <a:p>
            <a:pPr lvl="0"/>
            <a:endParaRPr lang="en-CA" dirty="0" smtClean="0"/>
          </a:p>
          <a:p>
            <a:pPr lvl="0"/>
            <a:r>
              <a:rPr lang="en-CA" dirty="0" smtClean="0"/>
              <a:t>What are the out of town opportunities? (mobility)</a:t>
            </a:r>
          </a:p>
          <a:p>
            <a:pPr lvl="0"/>
            <a:r>
              <a:rPr lang="en-CA" dirty="0" smtClean="0"/>
              <a:t>Needs Assessment for other training opportunities: How to serve all student groups (student wants and needs)</a:t>
            </a:r>
          </a:p>
          <a:p>
            <a:pPr lvl="0"/>
            <a:r>
              <a:rPr lang="en-CA" dirty="0" smtClean="0"/>
              <a:t>What could be added to what they are doing now?</a:t>
            </a:r>
          </a:p>
          <a:p>
            <a:pPr lvl="0"/>
            <a:r>
              <a:rPr lang="en-CA" dirty="0" smtClean="0"/>
              <a:t>What are they doing to support diverse student needs in terms of transition to employment and training or education?</a:t>
            </a:r>
          </a:p>
          <a:p>
            <a:pPr lvl="0"/>
            <a:r>
              <a:rPr lang="en-CA" u="sng" dirty="0" smtClean="0"/>
              <a:t>Overall Vision</a:t>
            </a:r>
            <a:r>
              <a:rPr lang="en-CA" dirty="0" smtClean="0"/>
              <a:t>: (High Level)</a:t>
            </a:r>
          </a:p>
          <a:p>
            <a:pPr lvl="1"/>
            <a:r>
              <a:rPr lang="en-CA" dirty="0" smtClean="0"/>
              <a:t>3 Pronged (Trades) </a:t>
            </a:r>
          </a:p>
          <a:p>
            <a:pPr lvl="2"/>
            <a:r>
              <a:rPr lang="en-CA" dirty="0" smtClean="0"/>
              <a:t>Graduation</a:t>
            </a:r>
          </a:p>
          <a:p>
            <a:pPr lvl="2"/>
            <a:r>
              <a:rPr lang="en-CA" dirty="0" smtClean="0"/>
              <a:t>Level 1 Technical Training</a:t>
            </a:r>
          </a:p>
          <a:p>
            <a:pPr lvl="2"/>
            <a:r>
              <a:rPr lang="en-CA" dirty="0" smtClean="0"/>
              <a:t>SSA</a:t>
            </a:r>
          </a:p>
          <a:p>
            <a:pPr lvl="1"/>
            <a:r>
              <a:rPr lang="en-CA" dirty="0" smtClean="0"/>
              <a:t>Transition/Process</a:t>
            </a:r>
          </a:p>
          <a:p>
            <a:pPr lvl="2"/>
            <a:r>
              <a:rPr lang="en-CA" dirty="0" smtClean="0"/>
              <a:t>Earn credits toward Graduation (High School</a:t>
            </a:r>
          </a:p>
          <a:p>
            <a:pPr lvl="2"/>
            <a:r>
              <a:rPr lang="en-CA" dirty="0" smtClean="0"/>
              <a:t>Engage in skill development (PSI)</a:t>
            </a:r>
          </a:p>
          <a:p>
            <a:pPr lvl="2"/>
            <a:r>
              <a:rPr lang="en-CA" dirty="0" smtClean="0"/>
              <a:t>Transition to Employment via Work Experience (Work)</a:t>
            </a:r>
          </a:p>
          <a:p>
            <a:endParaRPr lang="en-CA" dirty="0" smtClean="0"/>
          </a:p>
          <a:p>
            <a:r>
              <a:rPr lang="en-CA" dirty="0" smtClean="0"/>
              <a:t>ITA has</a:t>
            </a:r>
            <a:r>
              <a:rPr lang="en-CA" baseline="0" dirty="0" smtClean="0"/>
              <a:t> produced a best practices guide </a:t>
            </a:r>
            <a:endParaRPr lang="en-CA" dirty="0" smtClean="0"/>
          </a:p>
          <a:p>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33</a:t>
            </a:fld>
            <a:endParaRPr lang="en-CA"/>
          </a:p>
        </p:txBody>
      </p:sp>
    </p:spTree>
    <p:extLst>
      <p:ext uri="{BB962C8B-B14F-4D97-AF65-F5344CB8AC3E}">
        <p14:creationId xmlns:p14="http://schemas.microsoft.com/office/powerpoint/2010/main" val="20833741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Discuss</a:t>
            </a:r>
            <a:r>
              <a:rPr lang="en-CA" baseline="0" dirty="0" smtClean="0"/>
              <a:t> with participants the models that are available and have them determine, ensure that the district understand programs should lead to employment as an apprentice and meet the needs of the local economy/or in demand occupations.</a:t>
            </a:r>
          </a:p>
          <a:p>
            <a:endParaRPr lang="en-CA" baseline="0" dirty="0" smtClean="0"/>
          </a:p>
          <a:p>
            <a:r>
              <a:rPr lang="en-CA" baseline="0" dirty="0" smtClean="0"/>
              <a:t>There should be linkages to employment, capacity to gain pre apprentice training – safety, shop classes, exploration courses</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34</a:t>
            </a:fld>
            <a:endParaRPr lang="en-CA"/>
          </a:p>
        </p:txBody>
      </p:sp>
    </p:spTree>
    <p:extLst>
      <p:ext uri="{BB962C8B-B14F-4D97-AF65-F5344CB8AC3E}">
        <p14:creationId xmlns:p14="http://schemas.microsoft.com/office/powerpoint/2010/main" val="116029087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r>
              <a:rPr lang="en-CA" dirty="0" smtClean="0">
                <a:hlinkClick r:id="rId3"/>
              </a:rPr>
              <a:t>Review some learning partnerships examples</a:t>
            </a:r>
            <a:endParaRPr lang="en-CA" dirty="0" smtClean="0"/>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38</a:t>
            </a:fld>
            <a:endParaRPr lang="en-CA"/>
          </a:p>
        </p:txBody>
      </p:sp>
    </p:spTree>
    <p:extLst>
      <p:ext uri="{BB962C8B-B14F-4D97-AF65-F5344CB8AC3E}">
        <p14:creationId xmlns:p14="http://schemas.microsoft.com/office/powerpoint/2010/main" val="40257198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CA" sz="1200" kern="1200" dirty="0" smtClean="0">
              <a:solidFill>
                <a:schemeClr val="tx1"/>
              </a:solidFill>
              <a:effectLst/>
              <a:latin typeface="+mn-lt"/>
              <a:ea typeface="+mn-ea"/>
              <a:cs typeface="+mn-cs"/>
            </a:endParaRPr>
          </a:p>
          <a:p>
            <a:pPr lvl="1"/>
            <a:r>
              <a:rPr lang="en-CA" sz="1200" kern="1200" dirty="0" smtClean="0">
                <a:solidFill>
                  <a:schemeClr val="tx1"/>
                </a:solidFill>
                <a:effectLst/>
                <a:latin typeface="+mn-lt"/>
                <a:ea typeface="+mn-ea"/>
                <a:cs typeface="+mn-cs"/>
              </a:rPr>
              <a:t>Program building</a:t>
            </a:r>
          </a:p>
          <a:p>
            <a:pPr lvl="2"/>
            <a:r>
              <a:rPr lang="en-CA" sz="1200" kern="1200" dirty="0" smtClean="0">
                <a:solidFill>
                  <a:schemeClr val="tx1"/>
                </a:solidFill>
                <a:effectLst/>
                <a:latin typeface="+mn-lt"/>
                <a:ea typeface="+mn-ea"/>
                <a:cs typeface="+mn-cs"/>
              </a:rPr>
              <a:t>Requires support (Principal/Counsellors/Teachers)</a:t>
            </a:r>
          </a:p>
          <a:p>
            <a:pPr lvl="2"/>
            <a:r>
              <a:rPr lang="en-CA" sz="1200" kern="1200" dirty="0" smtClean="0">
                <a:solidFill>
                  <a:schemeClr val="tx1"/>
                </a:solidFill>
                <a:effectLst/>
                <a:latin typeface="+mn-lt"/>
                <a:ea typeface="+mn-ea"/>
                <a:cs typeface="+mn-cs"/>
              </a:rPr>
              <a:t>Sharing students between schools (need to develop acceptance)</a:t>
            </a:r>
          </a:p>
          <a:p>
            <a:pPr lvl="1"/>
            <a:r>
              <a:rPr lang="en-CA" sz="1200" kern="1200" dirty="0" smtClean="0">
                <a:solidFill>
                  <a:schemeClr val="tx1"/>
                </a:solidFill>
                <a:effectLst/>
                <a:latin typeface="+mn-lt"/>
                <a:ea typeface="+mn-ea"/>
                <a:cs typeface="+mn-cs"/>
              </a:rPr>
              <a:t>Infrastructure to support</a:t>
            </a:r>
          </a:p>
          <a:p>
            <a:pPr lvl="2"/>
            <a:r>
              <a:rPr lang="en-CA" sz="1200" kern="1200" dirty="0" smtClean="0">
                <a:solidFill>
                  <a:schemeClr val="tx1"/>
                </a:solidFill>
                <a:effectLst/>
                <a:latin typeface="+mn-lt"/>
                <a:ea typeface="+mn-ea"/>
                <a:cs typeface="+mn-cs"/>
              </a:rPr>
              <a:t>Application processes developed</a:t>
            </a:r>
          </a:p>
          <a:p>
            <a:pPr lvl="2"/>
            <a:r>
              <a:rPr lang="en-CA" sz="1200" kern="1200" dirty="0" smtClean="0">
                <a:solidFill>
                  <a:schemeClr val="tx1"/>
                </a:solidFill>
                <a:effectLst/>
                <a:latin typeface="+mn-lt"/>
                <a:ea typeface="+mn-ea"/>
                <a:cs typeface="+mn-cs"/>
              </a:rPr>
              <a:t>Committee structures as required to support communication</a:t>
            </a:r>
          </a:p>
          <a:p>
            <a:pPr lvl="2"/>
            <a:r>
              <a:rPr lang="en-CA" sz="1200" kern="1200" dirty="0" smtClean="0">
                <a:solidFill>
                  <a:schemeClr val="tx1"/>
                </a:solidFill>
                <a:effectLst/>
                <a:latin typeface="+mn-lt"/>
                <a:ea typeface="+mn-ea"/>
                <a:cs typeface="+mn-cs"/>
              </a:rPr>
              <a:t>Roles and Responsibilities to support activities and policies and procedures as required</a:t>
            </a:r>
          </a:p>
          <a:p>
            <a:pPr lvl="2"/>
            <a:r>
              <a:rPr lang="en-CA" sz="1200" kern="1200" dirty="0" smtClean="0">
                <a:solidFill>
                  <a:schemeClr val="tx1"/>
                </a:solidFill>
                <a:effectLst/>
                <a:latin typeface="+mn-lt"/>
                <a:ea typeface="+mn-ea"/>
                <a:cs typeface="+mn-cs"/>
              </a:rPr>
              <a:t>Key people</a:t>
            </a:r>
          </a:p>
          <a:p>
            <a:pPr lvl="1"/>
            <a:r>
              <a:rPr lang="en-CA" sz="1200" kern="1200" dirty="0" smtClean="0">
                <a:solidFill>
                  <a:schemeClr val="tx1"/>
                </a:solidFill>
                <a:effectLst/>
                <a:latin typeface="+mn-lt"/>
                <a:ea typeface="+mn-ea"/>
                <a:cs typeface="+mn-cs"/>
              </a:rPr>
              <a:t>Develop funding models that support and are linked to SD funding mechanisms to fund tuition</a:t>
            </a:r>
          </a:p>
          <a:p>
            <a:pPr lvl="1"/>
            <a:r>
              <a:rPr lang="en-CA" sz="1200" kern="1200" dirty="0" smtClean="0">
                <a:solidFill>
                  <a:schemeClr val="tx1"/>
                </a:solidFill>
                <a:effectLst/>
                <a:latin typeface="+mn-lt"/>
                <a:ea typeface="+mn-ea"/>
                <a:cs typeface="+mn-cs"/>
              </a:rPr>
              <a:t>Understanding Audit Criteria</a:t>
            </a:r>
          </a:p>
          <a:p>
            <a:pPr lvl="1"/>
            <a:r>
              <a:rPr lang="en-CA" sz="1200" kern="1200" dirty="0" smtClean="0">
                <a:solidFill>
                  <a:schemeClr val="tx1"/>
                </a:solidFill>
                <a:effectLst/>
                <a:latin typeface="+mn-lt"/>
                <a:ea typeface="+mn-ea"/>
                <a:cs typeface="+mn-cs"/>
              </a:rPr>
              <a:t>Include a variety of examples (e.g. SIP – SD63</a:t>
            </a:r>
          </a:p>
          <a:p>
            <a:pPr lvl="0"/>
            <a:r>
              <a:rPr lang="en-CA" sz="1200" kern="1200" dirty="0" smtClean="0">
                <a:solidFill>
                  <a:schemeClr val="tx1"/>
                </a:solidFill>
                <a:effectLst/>
                <a:latin typeface="+mn-lt"/>
                <a:ea typeface="+mn-ea"/>
                <a:cs typeface="+mn-cs"/>
              </a:rPr>
              <a:t>Implementation:  (things to consider)</a:t>
            </a:r>
          </a:p>
          <a:p>
            <a:pPr lvl="1"/>
            <a:r>
              <a:rPr lang="en-CA" sz="1200" kern="1200" dirty="0" smtClean="0">
                <a:solidFill>
                  <a:schemeClr val="tx1"/>
                </a:solidFill>
                <a:effectLst/>
                <a:latin typeface="+mn-lt"/>
                <a:ea typeface="+mn-ea"/>
                <a:cs typeface="+mn-cs"/>
              </a:rPr>
              <a:t>Allocation of PSI seats for high school students via dual credit</a:t>
            </a:r>
          </a:p>
          <a:p>
            <a:r>
              <a:rPr lang="en-CA" sz="1200" kern="1200" dirty="0" smtClean="0">
                <a:solidFill>
                  <a:schemeClr val="tx1"/>
                </a:solidFill>
                <a:effectLst/>
                <a:latin typeface="+mn-lt"/>
                <a:ea typeface="+mn-ea"/>
                <a:cs typeface="+mn-cs"/>
              </a:rPr>
              <a:t>Note:  Ultimate goal is SSA (grad, level one minimum – vision to apprenticeship)</a:t>
            </a:r>
          </a:p>
          <a:p>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39</a:t>
            </a:fld>
            <a:endParaRPr lang="en-CA"/>
          </a:p>
        </p:txBody>
      </p:sp>
    </p:spTree>
    <p:extLst>
      <p:ext uri="{BB962C8B-B14F-4D97-AF65-F5344CB8AC3E}">
        <p14:creationId xmlns:p14="http://schemas.microsoft.com/office/powerpoint/2010/main" val="1073205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Learning Partnership are focused on facilitating real life experiences for youth to connect to the world beyond the school walls.</a:t>
            </a:r>
          </a:p>
          <a:p>
            <a:endParaRPr lang="en-US" dirty="0" smtClean="0"/>
          </a:p>
          <a:p>
            <a:r>
              <a:rPr lang="en-US" dirty="0" smtClean="0"/>
              <a:t>Partnerships are developed between school districts and community entities such as public or private post-secondary education institutions, or industry groups to formalize the roles and responsibilities each has in relation to providing career awareness, exploration and engagement (skills training) programming for students.</a:t>
            </a:r>
          </a:p>
          <a:p>
            <a:endParaRPr lang="en-US" dirty="0" smtClean="0"/>
          </a:p>
          <a:p>
            <a:r>
              <a:rPr lang="en-CA" dirty="0" smtClean="0"/>
              <a:t>With skills shortages, retirements and increased economic activities in may regions of the province, many industries are seeking to connect with youth to be seen as first choice among career options</a:t>
            </a:r>
            <a:endParaRPr lang="en-US" dirty="0" smtClean="0"/>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3</a:t>
            </a:fld>
            <a:endParaRPr lang="en-CA"/>
          </a:p>
        </p:txBody>
      </p:sp>
    </p:spTree>
    <p:extLst>
      <p:ext uri="{BB962C8B-B14F-4D97-AF65-F5344CB8AC3E}">
        <p14:creationId xmlns:p14="http://schemas.microsoft.com/office/powerpoint/2010/main" val="240361832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lvl1pPr defTabSz="922338">
              <a:defRPr>
                <a:solidFill>
                  <a:schemeClr val="tx1"/>
                </a:solidFill>
                <a:latin typeface="Arial" panose="020B0604020202020204" pitchFamily="34" charset="0"/>
              </a:defRPr>
            </a:lvl1pPr>
            <a:lvl2pPr marL="742950" indent="-285750" defTabSz="922338">
              <a:defRPr>
                <a:solidFill>
                  <a:schemeClr val="tx1"/>
                </a:solidFill>
                <a:latin typeface="Arial" panose="020B0604020202020204" pitchFamily="34" charset="0"/>
              </a:defRPr>
            </a:lvl2pPr>
            <a:lvl3pPr marL="1143000" indent="-228600" defTabSz="922338">
              <a:defRPr>
                <a:solidFill>
                  <a:schemeClr val="tx1"/>
                </a:solidFill>
                <a:latin typeface="Arial" panose="020B0604020202020204" pitchFamily="34" charset="0"/>
              </a:defRPr>
            </a:lvl3pPr>
            <a:lvl4pPr marL="1600200" indent="-228600" defTabSz="922338">
              <a:defRPr>
                <a:solidFill>
                  <a:schemeClr val="tx1"/>
                </a:solidFill>
                <a:latin typeface="Arial" panose="020B0604020202020204" pitchFamily="34" charset="0"/>
              </a:defRPr>
            </a:lvl4pPr>
            <a:lvl5pPr marL="2057400" indent="-228600" defTabSz="922338">
              <a:defRPr>
                <a:solidFill>
                  <a:schemeClr val="tx1"/>
                </a:solidFill>
                <a:latin typeface="Arial" panose="020B0604020202020204" pitchFamily="34" charset="0"/>
              </a:defRPr>
            </a:lvl5pPr>
            <a:lvl6pPr marL="2514600" indent="-228600" defTabSz="922338" eaLnBrk="0" fontAlgn="base" hangingPunct="0">
              <a:spcBef>
                <a:spcPct val="0"/>
              </a:spcBef>
              <a:spcAft>
                <a:spcPct val="0"/>
              </a:spcAft>
              <a:defRPr>
                <a:solidFill>
                  <a:schemeClr val="tx1"/>
                </a:solidFill>
                <a:latin typeface="Arial" panose="020B0604020202020204" pitchFamily="34" charset="0"/>
              </a:defRPr>
            </a:lvl6pPr>
            <a:lvl7pPr marL="2971800" indent="-228600" defTabSz="922338" eaLnBrk="0" fontAlgn="base" hangingPunct="0">
              <a:spcBef>
                <a:spcPct val="0"/>
              </a:spcBef>
              <a:spcAft>
                <a:spcPct val="0"/>
              </a:spcAft>
              <a:defRPr>
                <a:solidFill>
                  <a:schemeClr val="tx1"/>
                </a:solidFill>
                <a:latin typeface="Arial" panose="020B0604020202020204" pitchFamily="34" charset="0"/>
              </a:defRPr>
            </a:lvl7pPr>
            <a:lvl8pPr marL="3429000" indent="-228600" defTabSz="922338" eaLnBrk="0" fontAlgn="base" hangingPunct="0">
              <a:spcBef>
                <a:spcPct val="0"/>
              </a:spcBef>
              <a:spcAft>
                <a:spcPct val="0"/>
              </a:spcAft>
              <a:defRPr>
                <a:solidFill>
                  <a:schemeClr val="tx1"/>
                </a:solidFill>
                <a:latin typeface="Arial" panose="020B0604020202020204" pitchFamily="34" charset="0"/>
              </a:defRPr>
            </a:lvl8pPr>
            <a:lvl9pPr marL="3886200" indent="-228600" defTabSz="922338" eaLnBrk="0" fontAlgn="base" hangingPunct="0">
              <a:spcBef>
                <a:spcPct val="0"/>
              </a:spcBef>
              <a:spcAft>
                <a:spcPct val="0"/>
              </a:spcAft>
              <a:defRPr>
                <a:solidFill>
                  <a:schemeClr val="tx1"/>
                </a:solidFill>
                <a:latin typeface="Arial" panose="020B0604020202020204" pitchFamily="34" charset="0"/>
              </a:defRPr>
            </a:lvl9pPr>
          </a:lstStyle>
          <a:p>
            <a:fld id="{5B950CED-824B-40D2-A16B-C0365FD8A24A}" type="slidenum">
              <a:rPr lang="en-US" altLang="en-US" smtClean="0">
                <a:latin typeface="Times" panose="02020603050405020304" pitchFamily="18" charset="0"/>
              </a:rPr>
              <a:pPr/>
              <a:t>49</a:t>
            </a:fld>
            <a:endParaRPr lang="en-US" altLang="en-US" smtClean="0">
              <a:latin typeface="Times" panose="02020603050405020304" pitchFamily="18"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xfrm>
            <a:off x="685800" y="4416425"/>
            <a:ext cx="5486400" cy="4183063"/>
          </a:xfrm>
          <a:noFill/>
        </p:spPr>
        <p:txBody>
          <a:bodyPr/>
          <a:lstStyle/>
          <a:p>
            <a:pPr eaLnBrk="1" hangingPunct="1"/>
            <a:endParaRPr lang="en-US" altLang="en-US" smtClean="0"/>
          </a:p>
        </p:txBody>
      </p:sp>
    </p:spTree>
    <p:extLst>
      <p:ext uri="{BB962C8B-B14F-4D97-AF65-F5344CB8AC3E}">
        <p14:creationId xmlns:p14="http://schemas.microsoft.com/office/powerpoint/2010/main" val="33274926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NOTE THIS MAY CHANGE WITH NEW DIRECTION</a:t>
            </a:r>
            <a:r>
              <a:rPr lang="en-CA" baseline="0" dirty="0" smtClean="0"/>
              <a:t> for ACE IT</a:t>
            </a:r>
            <a:endParaRPr lang="en-CA" dirty="0"/>
          </a:p>
        </p:txBody>
      </p:sp>
      <p:sp>
        <p:nvSpPr>
          <p:cNvPr id="4" name="Slide Number Placeholder 3"/>
          <p:cNvSpPr>
            <a:spLocks noGrp="1"/>
          </p:cNvSpPr>
          <p:nvPr>
            <p:ph type="sldNum" sz="quarter" idx="10"/>
          </p:nvPr>
        </p:nvSpPr>
        <p:spPr/>
        <p:txBody>
          <a:bodyPr/>
          <a:lstStyle/>
          <a:p>
            <a:fld id="{8DD1A0F8-D3A3-480F-B47F-650291A2AC59}" type="slidenum">
              <a:rPr lang="en-CA" smtClean="0"/>
              <a:t>54</a:t>
            </a:fld>
            <a:endParaRPr lang="en-CA"/>
          </a:p>
        </p:txBody>
      </p:sp>
    </p:spTree>
    <p:extLst>
      <p:ext uri="{BB962C8B-B14F-4D97-AF65-F5344CB8AC3E}">
        <p14:creationId xmlns:p14="http://schemas.microsoft.com/office/powerpoint/2010/main" val="13990621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smtClean="0"/>
          </a:p>
          <a:p>
            <a:r>
              <a:rPr lang="en-CA" dirty="0" smtClean="0">
                <a:hlinkClick r:id="rId3"/>
              </a:rPr>
              <a:t>Review some learning partnerships examples</a:t>
            </a:r>
            <a:endParaRPr lang="en-CA" dirty="0" smtClean="0"/>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56</a:t>
            </a:fld>
            <a:endParaRPr lang="en-CA"/>
          </a:p>
        </p:txBody>
      </p:sp>
    </p:spTree>
    <p:extLst>
      <p:ext uri="{BB962C8B-B14F-4D97-AF65-F5344CB8AC3E}">
        <p14:creationId xmlns:p14="http://schemas.microsoft.com/office/powerpoint/2010/main" val="192493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Discuss</a:t>
            </a:r>
            <a:r>
              <a:rPr lang="en-CA" baseline="0" dirty="0" smtClean="0"/>
              <a:t> a relevant example from one of the Career Champions: (make it relevant to the size of the district)</a:t>
            </a:r>
          </a:p>
          <a:p>
            <a:r>
              <a:rPr lang="en-CA" baseline="0" dirty="0" smtClean="0"/>
              <a:t>	</a:t>
            </a:r>
          </a:p>
          <a:p>
            <a:r>
              <a:rPr lang="en-CA" baseline="0" dirty="0" smtClean="0"/>
              <a:t>How the district went about creating the partnerships, the outcomes for the students etc.</a:t>
            </a:r>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4</a:t>
            </a:fld>
            <a:endParaRPr lang="en-CA"/>
          </a:p>
        </p:txBody>
      </p:sp>
    </p:spTree>
    <p:extLst>
      <p:ext uri="{BB962C8B-B14F-4D97-AF65-F5344CB8AC3E}">
        <p14:creationId xmlns:p14="http://schemas.microsoft.com/office/powerpoint/2010/main" val="11897209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476BBE9-DA36-40C6-BF54-01F8A0EE194C}" type="slidenum">
              <a:rPr lang="en-CA" smtClean="0"/>
              <a:t>5</a:t>
            </a:fld>
            <a:endParaRPr lang="en-CA"/>
          </a:p>
        </p:txBody>
      </p:sp>
    </p:spTree>
    <p:extLst>
      <p:ext uri="{BB962C8B-B14F-4D97-AF65-F5344CB8AC3E}">
        <p14:creationId xmlns:p14="http://schemas.microsoft.com/office/powerpoint/2010/main" val="550025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Types of Learning Partnerships – Elementary Student (Career Awareness)</a:t>
            </a:r>
            <a:endParaRPr lang="en-CA" dirty="0"/>
          </a:p>
          <a:p>
            <a:r>
              <a:rPr lang="en-US" dirty="0"/>
              <a:t> </a:t>
            </a:r>
            <a:endParaRPr lang="en-CA" dirty="0"/>
          </a:p>
          <a:p>
            <a:r>
              <a:rPr lang="en-US" dirty="0" smtClean="0"/>
              <a:t>These partnerships are generally informal and partnership relationships between school and classrooms are developed more individually. </a:t>
            </a:r>
          </a:p>
          <a:p>
            <a:r>
              <a:rPr lang="en-US" dirty="0" smtClean="0"/>
              <a:t>To strengthen the learning partnership potential at the elementary level, the District Careers Leader would engage administration and teachers to generate ideas to support and enhance what currently exists.  The District Careers Leaders is a resource for schools to tap into for community connections. </a:t>
            </a:r>
            <a:endParaRPr lang="en-CA" dirty="0" smtClean="0"/>
          </a:p>
          <a:p>
            <a:endParaRPr lang="en-US" dirty="0"/>
          </a:p>
          <a:p>
            <a:r>
              <a:rPr lang="en-US" dirty="0"/>
              <a:t>Elementary schools are active learning environments where career development activities are integrated into the curriculum and enriched by community partnering.  These partnerships are generally informal and partnership relationships between school and classrooms are developed more individually. </a:t>
            </a:r>
            <a:endParaRPr lang="en-CA" dirty="0"/>
          </a:p>
          <a:p>
            <a:r>
              <a:rPr lang="en-US" dirty="0"/>
              <a:t> </a:t>
            </a:r>
            <a:endParaRPr lang="en-CA" dirty="0"/>
          </a:p>
          <a:p>
            <a:r>
              <a:rPr lang="en-US" dirty="0"/>
              <a:t>To strengthen the learning partnership potential at the elementary level, the District Careers Leader would engage administration and teachers to generate ideas to support and enhance what currently exists.  The District Careers Leaders is a resource for schools to tap into for community connections. </a:t>
            </a:r>
            <a:endParaRPr lang="en-CA" dirty="0"/>
          </a:p>
          <a:p>
            <a:r>
              <a:rPr lang="en-US" b="1" dirty="0"/>
              <a:t> </a:t>
            </a:r>
            <a:endParaRPr lang="en-CA" dirty="0"/>
          </a:p>
          <a:p>
            <a:r>
              <a:rPr lang="en-US" dirty="0"/>
              <a:t>Suggestions: Build inventory or District-wide database of Learning Partnerships serving elementary school students to include:</a:t>
            </a:r>
            <a:endParaRPr lang="en-CA" dirty="0"/>
          </a:p>
          <a:p>
            <a:r>
              <a:rPr lang="en-US" dirty="0"/>
              <a:t> </a:t>
            </a:r>
            <a:endParaRPr lang="en-CA" dirty="0"/>
          </a:p>
          <a:p>
            <a:pPr lvl="0"/>
            <a:r>
              <a:rPr lang="en-US" dirty="0"/>
              <a:t>Community field trips and tours</a:t>
            </a:r>
            <a:endParaRPr lang="en-CA" dirty="0"/>
          </a:p>
          <a:p>
            <a:pPr lvl="0"/>
            <a:r>
              <a:rPr lang="en-US" dirty="0"/>
              <a:t>Community speakers for Career Talks, learning circles and curriculum topics</a:t>
            </a:r>
            <a:endParaRPr lang="en-CA" dirty="0"/>
          </a:p>
          <a:p>
            <a:pPr lvl="0"/>
            <a:r>
              <a:rPr lang="en-US" dirty="0"/>
              <a:t>Visitations to middle school project-based learning opportunities – applied Skills and “hands on” tools skill development  </a:t>
            </a:r>
            <a:endParaRPr lang="en-CA" dirty="0"/>
          </a:p>
          <a:p>
            <a:pPr lvl="0"/>
            <a:r>
              <a:rPr lang="en-US" dirty="0"/>
              <a:t>Discover Skills BC lesson plans and activities for teachers to delivery in class</a:t>
            </a:r>
            <a:endParaRPr lang="en-CA" dirty="0"/>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6</a:t>
            </a:fld>
            <a:endParaRPr lang="en-CA"/>
          </a:p>
        </p:txBody>
      </p:sp>
    </p:spTree>
    <p:extLst>
      <p:ext uri="{BB962C8B-B14F-4D97-AF65-F5344CB8AC3E}">
        <p14:creationId xmlns:p14="http://schemas.microsoft.com/office/powerpoint/2010/main" val="40460868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476BBE9-DA36-40C6-BF54-01F8A0EE194C}" type="slidenum">
              <a:rPr lang="en-CA" smtClean="0"/>
              <a:t>7</a:t>
            </a:fld>
            <a:endParaRPr lang="en-CA"/>
          </a:p>
        </p:txBody>
      </p:sp>
    </p:spTree>
    <p:extLst>
      <p:ext uri="{BB962C8B-B14F-4D97-AF65-F5344CB8AC3E}">
        <p14:creationId xmlns:p14="http://schemas.microsoft.com/office/powerpoint/2010/main" val="10864738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Career exploration begins in middle school and is built on in Grades 9 and 10. This helps students to make decisions about:</a:t>
            </a:r>
          </a:p>
          <a:p>
            <a:r>
              <a:rPr lang="en-CA" dirty="0" smtClean="0"/>
              <a:t>Career and work options</a:t>
            </a:r>
          </a:p>
          <a:p>
            <a:r>
              <a:rPr lang="en-CA" dirty="0" smtClean="0"/>
              <a:t>High school program and course selection</a:t>
            </a:r>
          </a:p>
          <a:p>
            <a:r>
              <a:rPr lang="en-CA" dirty="0" smtClean="0"/>
              <a:t>Post-secondary requirements</a:t>
            </a:r>
          </a:p>
          <a:p>
            <a:r>
              <a:rPr lang="en-CA" dirty="0" smtClean="0"/>
              <a:t>Some examples of career exploration activities include: Take Your Kids to Work Day, Trades Sampler course, Junior Skills Day, and job shadowing.</a:t>
            </a:r>
          </a:p>
          <a:p>
            <a:endParaRPr lang="en-CA" dirty="0" smtClean="0"/>
          </a:p>
          <a:p>
            <a:r>
              <a:rPr lang="en-CA" dirty="0" smtClean="0"/>
              <a:t>Making sense of labour market information is key to personalized learning and career development. It’s valuable for exploring career options or finding work and learning opportunities.</a:t>
            </a:r>
          </a:p>
          <a:p>
            <a:endParaRPr lang="en-CA" dirty="0" smtClean="0"/>
          </a:p>
          <a:p>
            <a:pPr defTabSz="924458"/>
            <a:r>
              <a:rPr lang="en-CA" b="0" dirty="0" smtClean="0"/>
              <a:t>Career exploration </a:t>
            </a:r>
            <a:r>
              <a:rPr lang="en-CA" dirty="0" smtClean="0"/>
              <a:t>allows students to dig deeper into learning about careers in local and regional labour markets. Experiences are tailored to each student’s interests, which makes them feel involved and better informed for making future career and education choices.</a:t>
            </a:r>
          </a:p>
          <a:p>
            <a:endParaRPr lang="en-CA" dirty="0"/>
          </a:p>
        </p:txBody>
      </p:sp>
      <p:sp>
        <p:nvSpPr>
          <p:cNvPr id="4" name="Slide Number Placeholder 3"/>
          <p:cNvSpPr>
            <a:spLocks noGrp="1"/>
          </p:cNvSpPr>
          <p:nvPr>
            <p:ph type="sldNum" sz="quarter" idx="10"/>
          </p:nvPr>
        </p:nvSpPr>
        <p:spPr/>
        <p:txBody>
          <a:bodyPr/>
          <a:lstStyle/>
          <a:p>
            <a:fld id="{9476BBE9-DA36-40C6-BF54-01F8A0EE194C}" type="slidenum">
              <a:rPr lang="en-CA" smtClean="0"/>
              <a:t>8</a:t>
            </a:fld>
            <a:endParaRPr lang="en-CA"/>
          </a:p>
        </p:txBody>
      </p:sp>
    </p:spTree>
    <p:extLst>
      <p:ext uri="{BB962C8B-B14F-4D97-AF65-F5344CB8AC3E}">
        <p14:creationId xmlns:p14="http://schemas.microsoft.com/office/powerpoint/2010/main" val="21768270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fld id="{9476BBE9-DA36-40C6-BF54-01F8A0EE194C}" type="slidenum">
              <a:rPr lang="en-CA" smtClean="0"/>
              <a:t>9</a:t>
            </a:fld>
            <a:endParaRPr lang="en-CA"/>
          </a:p>
        </p:txBody>
      </p:sp>
    </p:spTree>
    <p:extLst>
      <p:ext uri="{BB962C8B-B14F-4D97-AF65-F5344CB8AC3E}">
        <p14:creationId xmlns:p14="http://schemas.microsoft.com/office/powerpoint/2010/main" val="11194346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65759" y="2166364"/>
            <a:ext cx="11471565" cy="1739347"/>
          </a:xfrm>
        </p:spPr>
        <p:txBody>
          <a:bodyPr tIns="45720" bIns="45720" anchor="ctr">
            <a:normAutofit/>
          </a:bodyPr>
          <a:lstStyle>
            <a:lvl1pPr algn="ctr">
              <a:lnSpc>
                <a:spcPct val="80000"/>
              </a:lnSpc>
              <a:defRPr sz="6000" spc="150" baseline="0"/>
            </a:lvl1pPr>
          </a:lstStyle>
          <a:p>
            <a:r>
              <a:rPr lang="en-US" smtClean="0"/>
              <a:t>Click to edit Master title style</a:t>
            </a:r>
            <a:endParaRPr lang="en-US" dirty="0"/>
          </a:p>
        </p:txBody>
      </p:sp>
      <p:sp>
        <p:nvSpPr>
          <p:cNvPr id="3" name="Subtitle 2"/>
          <p:cNvSpPr>
            <a:spLocks noGrp="1"/>
          </p:cNvSpPr>
          <p:nvPr>
            <p:ph type="subTitle" idx="1"/>
          </p:nvPr>
        </p:nvSpPr>
        <p:spPr>
          <a:xfrm>
            <a:off x="1524000" y="3996250"/>
            <a:ext cx="9144000" cy="1309255"/>
          </a:xfrm>
        </p:spPr>
        <p:txBody>
          <a:bodyPr>
            <a:normAutofit/>
          </a:bodyPr>
          <a:lstStyle>
            <a:lvl1pPr marL="0" indent="0" algn="ctr">
              <a:buNone/>
              <a:defRPr sz="2000"/>
            </a:lvl1pPr>
            <a:lvl2pPr marL="457200" indent="0" algn="ctr">
              <a:buNone/>
              <a:defRPr sz="2000"/>
            </a:lvl2pPr>
            <a:lvl3pPr marL="914400" indent="0" algn="ctr">
              <a:buNone/>
              <a:defRPr sz="20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019312" y="0"/>
            <a:ext cx="27432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9160624" y="274638"/>
            <a:ext cx="2402380" cy="58975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199" y="274638"/>
            <a:ext cx="7973291" cy="58975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38200" y="6422854"/>
            <a:ext cx="2743196" cy="365125"/>
          </a:xfrm>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a:xfrm>
            <a:off x="3776135" y="6422854"/>
            <a:ext cx="4279669" cy="365125"/>
          </a:xfrm>
        </p:spPr>
        <p:txBody>
          <a:bodyPr/>
          <a:lstStyle/>
          <a:p>
            <a:endParaRPr lang="en-US" dirty="0"/>
          </a:p>
        </p:txBody>
      </p:sp>
      <p:sp>
        <p:nvSpPr>
          <p:cNvPr id="6" name="Slide Number Placeholder 5"/>
          <p:cNvSpPr>
            <a:spLocks noGrp="1"/>
          </p:cNvSpPr>
          <p:nvPr>
            <p:ph type="sldNum" sz="quarter" idx="12"/>
          </p:nvPr>
        </p:nvSpPr>
        <p:spPr>
          <a:xfrm>
            <a:off x="8073048" y="6422854"/>
            <a:ext cx="879759" cy="365125"/>
          </a:xfrm>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7" name="Rectangle 6"/>
          <p:cNvSpPr/>
          <p:nvPr/>
        </p:nvSpPr>
        <p:spPr>
          <a:xfrm>
            <a:off x="-6843" y="2059012"/>
            <a:ext cx="1219566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191" y="2208879"/>
            <a:ext cx="10515600" cy="1676400"/>
          </a:xfrm>
        </p:spPr>
        <p:txBody>
          <a:bodyPr anchor="ctr">
            <a:noAutofit/>
          </a:bodyPr>
          <a:lstStyle>
            <a:lvl1pPr algn="ctr">
              <a:lnSpc>
                <a:spcPct val="80000"/>
              </a:lnSpc>
              <a:defRPr sz="6000" b="0" spc="150" baseline="0">
                <a:solidFill>
                  <a:schemeClr val="bg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33191" y="4010334"/>
            <a:ext cx="10515600" cy="1174639"/>
          </a:xfrm>
        </p:spPr>
        <p:txBody>
          <a:bodyPr anchor="t">
            <a:normAutofit/>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tx2"/>
                </a:solidFill>
              </a:defRPr>
            </a:lvl1pPr>
          </a:lstStyle>
          <a:p>
            <a:fld id="{96DFF08F-DC6B-4601-B491-B0F83F6DD2DA}" type="datetimeFigureOut">
              <a:rPr lang="en-US" dirty="0"/>
              <a:pPr/>
              <a:t>1/6/2015</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05344"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30391" y="2011680"/>
            <a:ext cx="4754880" cy="420624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07008"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07008" y="2656566"/>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31230" y="1913470"/>
            <a:ext cx="4754880" cy="743094"/>
          </a:xfrm>
        </p:spPr>
        <p:txBody>
          <a:bodyPr anchor="ctr">
            <a:normAutofit/>
          </a:bodyPr>
          <a:lstStyle>
            <a:lvl1pPr marL="0" indent="0">
              <a:buNone/>
              <a:defRPr sz="21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31230" y="2656564"/>
            <a:ext cx="4754880" cy="35661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207008" y="2120054"/>
            <a:ext cx="6126480" cy="4114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789023" y="2147486"/>
            <a:ext cx="3200400" cy="3432319"/>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80160" y="2211494"/>
            <a:ext cx="6126480" cy="3931920"/>
          </a:xfrm>
          <a:solidFill>
            <a:schemeClr val="tx2">
              <a:lumMod val="60000"/>
              <a:lumOff val="40000"/>
            </a:schemeClr>
          </a:solidFill>
        </p:spPr>
        <p:txBody>
          <a:bodyPr tIns="365760" anchor="t"/>
          <a:lstStyle>
            <a:lvl1pPr marL="0" indent="0" algn="ctr">
              <a:buNone/>
              <a:defRPr sz="3200">
                <a:solidFill>
                  <a:schemeClr val="tx1">
                    <a:lumMod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790688" y="2150621"/>
            <a:ext cx="3200400" cy="3429000"/>
          </a:xfrm>
        </p:spPr>
        <p:txBody>
          <a:bodyPr>
            <a:normAutofit/>
          </a:bodyPr>
          <a:lstStyle>
            <a:lvl1pPr marL="0" indent="0">
              <a:lnSpc>
                <a:spcPct val="95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483" y="176109"/>
            <a:ext cx="12188952" cy="164591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02919" y="284176"/>
            <a:ext cx="9784080" cy="150876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02919" y="2011680"/>
            <a:ext cx="9784080" cy="42062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02266" y="6422854"/>
            <a:ext cx="3000894" cy="365125"/>
          </a:xfrm>
          <a:prstGeom prst="rect">
            <a:avLst/>
          </a:prstGeom>
        </p:spPr>
        <p:txBody>
          <a:bodyPr vert="horz" lIns="91440" tIns="45720" rIns="45720" bIns="45720" rtlCol="0" anchor="ctr"/>
          <a:lstStyle>
            <a:lvl1pPr algn="l">
              <a:defRPr sz="1050">
                <a:solidFill>
                  <a:schemeClr val="tx1"/>
                </a:solidFill>
              </a:defRPr>
            </a:lvl1pPr>
          </a:lstStyle>
          <a:p>
            <a:fld id="{96DFF08F-DC6B-4601-B491-B0F83F6DD2DA}" type="datetimeFigureOut">
              <a:rPr lang="en-US" dirty="0"/>
              <a:pPr/>
              <a:t>1/6/2015</a:t>
            </a:fld>
            <a:endParaRPr lang="en-US" dirty="0"/>
          </a:p>
        </p:txBody>
      </p:sp>
      <p:sp>
        <p:nvSpPr>
          <p:cNvPr id="5" name="Footer Placeholder 4"/>
          <p:cNvSpPr>
            <a:spLocks noGrp="1"/>
          </p:cNvSpPr>
          <p:nvPr>
            <p:ph type="ftr" sz="quarter" idx="3"/>
          </p:nvPr>
        </p:nvSpPr>
        <p:spPr>
          <a:xfrm>
            <a:off x="5596471" y="6422854"/>
            <a:ext cx="5044440" cy="365125"/>
          </a:xfrm>
          <a:prstGeom prst="rect">
            <a:avLst/>
          </a:prstGeom>
        </p:spPr>
        <p:txBody>
          <a:bodyPr vert="horz" lIns="91440" tIns="45720" rIns="91440" bIns="45720" rtlCol="0" anchor="ctr"/>
          <a:lstStyle>
            <a:lvl1pPr algn="r">
              <a:defRPr sz="1050">
                <a:solidFill>
                  <a:schemeClr val="tx1"/>
                </a:solidFill>
              </a:defRPr>
            </a:lvl1pPr>
          </a:lstStyle>
          <a:p>
            <a:endParaRPr lang="en-US" dirty="0"/>
          </a:p>
        </p:txBody>
      </p:sp>
      <p:sp>
        <p:nvSpPr>
          <p:cNvPr id="6" name="Slide Number Placeholder 5"/>
          <p:cNvSpPr>
            <a:spLocks noGrp="1"/>
          </p:cNvSpPr>
          <p:nvPr>
            <p:ph type="sldNum" sz="quarter" idx="4"/>
          </p:nvPr>
        </p:nvSpPr>
        <p:spPr>
          <a:xfrm>
            <a:off x="10658927" y="6422854"/>
            <a:ext cx="946264" cy="365125"/>
          </a:xfrm>
          <a:prstGeom prst="rect">
            <a:avLst/>
          </a:prstGeom>
        </p:spPr>
        <p:txBody>
          <a:bodyPr vert="horz" lIns="45720" tIns="45720" rIns="91440" bIns="45720" rtlCol="0" anchor="ctr"/>
          <a:lstStyle>
            <a:lvl1pPr algn="l">
              <a:defRPr sz="1200" b="0">
                <a:solidFill>
                  <a:schemeClr val="tx1"/>
                </a:solidFill>
              </a:defRPr>
            </a:lvl1pPr>
          </a:lstStyle>
          <a:p>
            <a:fld id="{4FAB73BC-B049-4115-A692-8D63A059BFB8}"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5000"/>
        </a:lnSpc>
        <a:spcBef>
          <a:spcPct val="0"/>
        </a:spcBef>
        <a:buNone/>
        <a:defRPr sz="4000" kern="1200" cap="all" baseline="0">
          <a:solidFill>
            <a:schemeClr val="bg2"/>
          </a:solidFill>
          <a:latin typeface="+mj-lt"/>
          <a:ea typeface="+mj-ea"/>
          <a:cs typeface="+mj-cs"/>
        </a:defRPr>
      </a:lvl1pPr>
    </p:titleStyle>
    <p:bodyStyle>
      <a:lvl1pPr marL="182880" indent="-182880" algn="l" defTabSz="914400" rtl="0" eaLnBrk="1" latinLnBrk="0" hangingPunct="1">
        <a:lnSpc>
          <a:spcPct val="90000"/>
        </a:lnSpc>
        <a:spcBef>
          <a:spcPts val="1200"/>
        </a:spcBef>
        <a:spcAft>
          <a:spcPts val="200"/>
        </a:spcAft>
        <a:buClr>
          <a:schemeClr val="tx1"/>
        </a:buClr>
        <a:buFont typeface="Wingdings" pitchFamily="2" charset="2"/>
        <a:buChar char=""/>
        <a:defRPr sz="2200" kern="1200">
          <a:solidFill>
            <a:schemeClr val="tx1"/>
          </a:solidFill>
          <a:latin typeface="+mn-lt"/>
          <a:ea typeface="+mn-ea"/>
          <a:cs typeface="+mn-cs"/>
        </a:defRPr>
      </a:lvl1pPr>
      <a:lvl2pPr marL="411480" indent="-182880" algn="l" defTabSz="914400" rtl="0" eaLnBrk="1" latinLnBrk="0" hangingPunct="1">
        <a:lnSpc>
          <a:spcPct val="90000"/>
        </a:lnSpc>
        <a:spcBef>
          <a:spcPts val="200"/>
        </a:spcBef>
        <a:spcAft>
          <a:spcPts val="400"/>
        </a:spcAft>
        <a:buClr>
          <a:schemeClr val="tx1"/>
        </a:buClr>
        <a:buFont typeface="Wingdings" pitchFamily="2" charset="2"/>
        <a:buChar char=""/>
        <a:defRPr sz="2000" kern="1200">
          <a:solidFill>
            <a:schemeClr val="tx1"/>
          </a:solidFill>
          <a:latin typeface="+mn-lt"/>
          <a:ea typeface="+mn-ea"/>
          <a:cs typeface="+mn-cs"/>
        </a:defRPr>
      </a:lvl2pPr>
      <a:lvl3pPr marL="640080" indent="-182880" algn="l" defTabSz="914400" rtl="0" eaLnBrk="1" latinLnBrk="0" hangingPunct="1">
        <a:lnSpc>
          <a:spcPct val="90000"/>
        </a:lnSpc>
        <a:spcBef>
          <a:spcPts val="200"/>
        </a:spcBef>
        <a:spcAft>
          <a:spcPts val="400"/>
        </a:spcAft>
        <a:buClr>
          <a:schemeClr val="tx1"/>
        </a:buClr>
        <a:buFont typeface="Wingdings" pitchFamily="2" charset="2"/>
        <a:buChar char=""/>
        <a:defRPr sz="1800" kern="1200">
          <a:solidFill>
            <a:schemeClr val="tx1"/>
          </a:solidFill>
          <a:latin typeface="+mn-lt"/>
          <a:ea typeface="+mn-ea"/>
          <a:cs typeface="+mn-cs"/>
        </a:defRPr>
      </a:lvl3pPr>
      <a:lvl4pPr marL="8686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4pPr>
      <a:lvl5pPr marL="1097280" indent="-18288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5pPr>
      <a:lvl6pPr marL="12846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6pPr>
      <a:lvl7pPr marL="14718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7pPr>
      <a:lvl8pPr marL="16290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8pPr>
      <a:lvl9pPr marL="1806200" indent="-228600" algn="l" defTabSz="914400" rtl="0" eaLnBrk="1" latinLnBrk="0" hangingPunct="1">
        <a:lnSpc>
          <a:spcPct val="90000"/>
        </a:lnSpc>
        <a:spcBef>
          <a:spcPts val="200"/>
        </a:spcBef>
        <a:spcAft>
          <a:spcPts val="400"/>
        </a:spcAft>
        <a:buClr>
          <a:schemeClr val="tx1"/>
        </a:buClr>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hyperlink" Target="http://pacificnorthwestlng.com/wp-content/uploads/2013/12/Coastal-Pathway-Partnership-Funding-Announcement-FINAL.pdf" TargetMode="External"/><Relationship Id="rId3" Type="http://schemas.openxmlformats.org/officeDocument/2006/relationships/hyperlink" Target="http://british-columbia.jacan.org/programs" TargetMode="External"/><Relationship Id="rId7" Type="http://schemas.openxmlformats.org/officeDocument/2006/relationships/hyperlink" Target="http://www2.gov.bc.ca/gov/DownloadAsset?assetId=691A468678DD4BB1AF250E3235261E57&amp;filename=nop_export_model.pdf" TargetMode="External"/><Relationship Id="rId12" Type="http://schemas.openxmlformats.org/officeDocument/2006/relationships/hyperlink" Target="http://www2.gov.bc.ca/gov/DownloadAsset?assetId=25E43AE8C71E4600A2BCBB5E03997FB1&amp;filename=mou_tru_sd.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www2.gov.bc.ca/gov/DownloadAsset?assetId=3A7C25A7C2724FEEA09154A98A2C2E0A&amp;filename=sip_funding_models.pdf" TargetMode="External"/><Relationship Id="rId11" Type="http://schemas.openxmlformats.org/officeDocument/2006/relationships/hyperlink" Target="http://www2.gov.bc.ca/gov/DownloadAsset?assetId=D4FDE001CE28490C9C19CD493E1F8664&amp;filename=sip_mou.pdf" TargetMode="External"/><Relationship Id="rId5" Type="http://schemas.openxmlformats.org/officeDocument/2006/relationships/hyperlink" Target="http://www2.gov.bc.ca/gov/DownloadAsset?assetId=9EA3DFAB51BC45C28EEB8611F7F38687&amp;filename=sip_manual.pdf" TargetMode="External"/><Relationship Id="rId10" Type="http://schemas.openxmlformats.org/officeDocument/2006/relationships/hyperlink" Target="http://www2.gov.bc.ca/gov/DownloadAsset?assetId=BAA5391A884949EFB717DF24C9AC85C0&amp;filename=employer_forum.pdf" TargetMode="External"/><Relationship Id="rId4" Type="http://schemas.openxmlformats.org/officeDocument/2006/relationships/hyperlink" Target="http://www2.gov.bc.ca/gov/DownloadAsset?assetId=07451DE8A5C44CFD80FF7A20796B7490&amp;filename=aceit_program_guide.pdf" TargetMode="External"/><Relationship Id="rId9" Type="http://schemas.openxmlformats.org/officeDocument/2006/relationships/hyperlink" Target="http://www2.gov.bc.ca/gov/DownloadAsset?assetId=4FAB95FF40D84511848F2FEB7738EE10&amp;filename=district_partnership_application_template.doc" TargetMode="Externa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6.png"/><Relationship Id="rId2" Type="http://schemas.openxmlformats.org/officeDocument/2006/relationships/slideLayout" Target="../slideLayouts/slideLayout1.xml"/><Relationship Id="rId16" Type="http://schemas.openxmlformats.org/officeDocument/2006/relationships/image" Target="../media/image8.png"/><Relationship Id="rId1" Type="http://schemas.openxmlformats.org/officeDocument/2006/relationships/vmlDrawing" Target="../drawings/vmlDrawing1.vml"/><Relationship Id="rId6" Type="http://schemas.openxmlformats.org/officeDocument/2006/relationships/image" Target="../media/image3.png"/><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10" Type="http://schemas.openxmlformats.org/officeDocument/2006/relationships/image" Target="../media/image5.png"/><Relationship Id="rId4" Type="http://schemas.openxmlformats.org/officeDocument/2006/relationships/image" Target="../media/image2.png"/><Relationship Id="rId9" Type="http://schemas.openxmlformats.org/officeDocument/2006/relationships/oleObject" Target="../embeddings/oleObject4.bin"/><Relationship Id="rId14"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hyperlink" Target="http://www2.gov.bc.ca/gov/DownloadAsset?assetId=4FAB95FF40D84511848F2FEB7738EE10&amp;filename=district_partnership_application_template.doc" TargetMode="External"/><Relationship Id="rId3" Type="http://schemas.openxmlformats.org/officeDocument/2006/relationships/hyperlink" Target="http://www2.gov.bc.ca/gov/DownloadAsset?assetId=07451DE8A5C44CFD80FF7A20796B7490&amp;filename=aceit_program_guide.pdf" TargetMode="External"/><Relationship Id="rId7" Type="http://schemas.openxmlformats.org/officeDocument/2006/relationships/hyperlink" Target="http://pacificnorthwestlng.com/wp-content/uploads/2013/12/Coastal-Pathway-Partnership-Funding-Announcement-FINAL.pdf" TargetMode="External"/><Relationship Id="rId2" Type="http://schemas.openxmlformats.org/officeDocument/2006/relationships/hyperlink" Target="http://british-columbia.jacan.org/programs" TargetMode="External"/><Relationship Id="rId1" Type="http://schemas.openxmlformats.org/officeDocument/2006/relationships/slideLayout" Target="../slideLayouts/slideLayout2.xml"/><Relationship Id="rId6" Type="http://schemas.openxmlformats.org/officeDocument/2006/relationships/hyperlink" Target="http://www2.gov.bc.ca/gov/DownloadAsset?assetId=691A468678DD4BB1AF250E3235261E57&amp;filename=nop_export_model.pdf" TargetMode="External"/><Relationship Id="rId11" Type="http://schemas.openxmlformats.org/officeDocument/2006/relationships/hyperlink" Target="http://www2.gov.bc.ca/gov/DownloadAsset?assetId=25E43AE8C71E4600A2BCBB5E03997FB1&amp;filename=mou_tru_sd.pdf" TargetMode="External"/><Relationship Id="rId5" Type="http://schemas.openxmlformats.org/officeDocument/2006/relationships/hyperlink" Target="http://www2.gov.bc.ca/gov/DownloadAsset?assetId=3A7C25A7C2724FEEA09154A98A2C2E0A&amp;filename=sip_funding_models.pdf" TargetMode="External"/><Relationship Id="rId10" Type="http://schemas.openxmlformats.org/officeDocument/2006/relationships/hyperlink" Target="http://www2.gov.bc.ca/gov/DownloadAsset?assetId=D4FDE001CE28490C9C19CD493E1F8664&amp;filename=sip_mou.pdf" TargetMode="External"/><Relationship Id="rId4" Type="http://schemas.openxmlformats.org/officeDocument/2006/relationships/hyperlink" Target="http://www2.gov.bc.ca/gov/DownloadAsset?assetId=9EA3DFAB51BC45C28EEB8611F7F38687&amp;filename=sip_manual.pdf" TargetMode="External"/><Relationship Id="rId9" Type="http://schemas.openxmlformats.org/officeDocument/2006/relationships/hyperlink" Target="http://www2.gov.bc.ca/gov/DownloadAsset?assetId=BAA5391A884949EFB717DF24C9AC85C0&amp;filename=employer_forum.pdf" TargetMode="External"/></Relationships>
</file>

<file path=ppt/slides/_rels/slide4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8" Type="http://schemas.openxmlformats.org/officeDocument/2006/relationships/hyperlink" Target="http://www2.gov.bc.ca/gov/DownloadAsset?assetId=4FAB95FF40D84511848F2FEB7738EE10&amp;filename=district_partnership_application_template.doc" TargetMode="External"/><Relationship Id="rId3" Type="http://schemas.openxmlformats.org/officeDocument/2006/relationships/hyperlink" Target="http://www2.gov.bc.ca/gov/DownloadAsset?assetId=07451DE8A5C44CFD80FF7A20796B7490&amp;filename=aceit_program_guide.pdf" TargetMode="External"/><Relationship Id="rId7" Type="http://schemas.openxmlformats.org/officeDocument/2006/relationships/hyperlink" Target="http://pacificnorthwestlng.com/wp-content/uploads/2013/12/Coastal-Pathway-Partnership-Funding-Announcement-FINAL.pdf" TargetMode="External"/><Relationship Id="rId2" Type="http://schemas.openxmlformats.org/officeDocument/2006/relationships/hyperlink" Target="http://british-columbia.jacan.org/programs" TargetMode="External"/><Relationship Id="rId1" Type="http://schemas.openxmlformats.org/officeDocument/2006/relationships/slideLayout" Target="../slideLayouts/slideLayout2.xml"/><Relationship Id="rId6" Type="http://schemas.openxmlformats.org/officeDocument/2006/relationships/hyperlink" Target="http://www2.gov.bc.ca/gov/DownloadAsset?assetId=691A468678DD4BB1AF250E3235261E57&amp;filename=nop_export_model.pdf" TargetMode="External"/><Relationship Id="rId11" Type="http://schemas.openxmlformats.org/officeDocument/2006/relationships/hyperlink" Target="http://www2.gov.bc.ca/gov/DownloadAsset?assetId=25E43AE8C71E4600A2BCBB5E03997FB1&amp;filename=mou_tru_sd.pdf" TargetMode="External"/><Relationship Id="rId5" Type="http://schemas.openxmlformats.org/officeDocument/2006/relationships/hyperlink" Target="http://www2.gov.bc.ca/gov/DownloadAsset?assetId=3A7C25A7C2724FEEA09154A98A2C2E0A&amp;filename=sip_funding_models.pdf" TargetMode="External"/><Relationship Id="rId10" Type="http://schemas.openxmlformats.org/officeDocument/2006/relationships/hyperlink" Target="http://www2.gov.bc.ca/gov/DownloadAsset?assetId=D4FDE001CE28490C9C19CD493E1F8664&amp;filename=sip_mou.pdf" TargetMode="External"/><Relationship Id="rId4" Type="http://schemas.openxmlformats.org/officeDocument/2006/relationships/hyperlink" Target="http://www2.gov.bc.ca/gov/DownloadAsset?assetId=9EA3DFAB51BC45C28EEB8611F7F38687&amp;filename=sip_manual.pdf" TargetMode="External"/><Relationship Id="rId9" Type="http://schemas.openxmlformats.org/officeDocument/2006/relationships/hyperlink" Target="http://www2.gov.bc.ca/gov/DownloadAsset?assetId=BAA5391A884949EFB717DF24C9AC85C0&amp;filename=employer_forum.pdf"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Learning Experiences; Learning Partnerships</a:t>
            </a:r>
            <a:endParaRPr lang="en-CA" dirty="0"/>
          </a:p>
        </p:txBody>
      </p:sp>
      <p:sp>
        <p:nvSpPr>
          <p:cNvPr id="3" name="Subtitle 2"/>
          <p:cNvSpPr>
            <a:spLocks noGrp="1"/>
          </p:cNvSpPr>
          <p:nvPr>
            <p:ph type="subTitle" idx="1"/>
          </p:nvPr>
        </p:nvSpPr>
        <p:spPr>
          <a:xfrm>
            <a:off x="944545" y="3602038"/>
            <a:ext cx="10621108" cy="1655762"/>
          </a:xfrm>
        </p:spPr>
        <p:txBody>
          <a:bodyPr>
            <a:normAutofit fontScale="92500" lnSpcReduction="20000"/>
          </a:bodyPr>
          <a:lstStyle/>
          <a:p>
            <a:endParaRPr lang="en-CA" dirty="0" smtClean="0"/>
          </a:p>
          <a:p>
            <a:r>
              <a:rPr lang="en-CA" dirty="0" smtClean="0"/>
              <a:t>Real Life Connections – Awareness, Exploring and Engaging</a:t>
            </a:r>
          </a:p>
          <a:p>
            <a:endParaRPr lang="en-CA" dirty="0" smtClean="0"/>
          </a:p>
          <a:p>
            <a:r>
              <a:rPr lang="en-CA" dirty="0" smtClean="0"/>
              <a:t>As soon youth can identify occupations, career development education should begin to foster positive learning connections with work/life beyond the school walls</a:t>
            </a:r>
            <a:endParaRPr lang="en-CA" dirty="0"/>
          </a:p>
        </p:txBody>
      </p:sp>
    </p:spTree>
    <p:extLst>
      <p:ext uri="{BB962C8B-B14F-4D97-AF65-F5344CB8AC3E}">
        <p14:creationId xmlns:p14="http://schemas.microsoft.com/office/powerpoint/2010/main" val="1741543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Learning Partnerships</a:t>
            </a:r>
            <a:endParaRPr lang="en-CA" dirty="0"/>
          </a:p>
        </p:txBody>
      </p:sp>
      <p:sp>
        <p:nvSpPr>
          <p:cNvPr id="3" name="Content Placeholder 2"/>
          <p:cNvSpPr>
            <a:spLocks noGrp="1"/>
          </p:cNvSpPr>
          <p:nvPr>
            <p:ph idx="1"/>
          </p:nvPr>
        </p:nvSpPr>
        <p:spPr/>
        <p:txBody>
          <a:bodyPr/>
          <a:lstStyle/>
          <a:p>
            <a:pPr marL="0" lvl="0" indent="0">
              <a:buNone/>
            </a:pPr>
            <a:r>
              <a:rPr lang="en-US" sz="3600" b="1" dirty="0"/>
              <a:t>Career Engagement </a:t>
            </a:r>
            <a:r>
              <a:rPr lang="en-US" sz="3600" dirty="0"/>
              <a:t>options </a:t>
            </a:r>
            <a:r>
              <a:rPr lang="en-US" sz="3600" dirty="0" smtClean="0"/>
              <a:t>focus </a:t>
            </a:r>
            <a:r>
              <a:rPr lang="en-US" sz="3600" dirty="0"/>
              <a:t>on establishing learning and work partnerships to facilitate students making the transition between school, workplace, and post secondary to interact with partners in an adult environment. </a:t>
            </a:r>
            <a:endParaRPr lang="en-US" sz="3600" dirty="0" smtClean="0"/>
          </a:p>
          <a:p>
            <a:pPr marL="0" lvl="0" indent="0">
              <a:buNone/>
            </a:pPr>
            <a:endParaRPr lang="en-US" dirty="0"/>
          </a:p>
          <a:p>
            <a:pPr marL="0" lvl="0" indent="0">
              <a:buNone/>
            </a:pPr>
            <a:endParaRPr lang="en-US" dirty="0" smtClean="0"/>
          </a:p>
          <a:p>
            <a:endParaRPr lang="en-CA" dirty="0"/>
          </a:p>
        </p:txBody>
      </p:sp>
    </p:spTree>
    <p:extLst>
      <p:ext uri="{BB962C8B-B14F-4D97-AF65-F5344CB8AC3E}">
        <p14:creationId xmlns:p14="http://schemas.microsoft.com/office/powerpoint/2010/main" val="31285652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High School Career Learning Experiences</a:t>
            </a:r>
            <a:endParaRPr lang="en-CA" dirty="0"/>
          </a:p>
        </p:txBody>
      </p:sp>
      <p:sp>
        <p:nvSpPr>
          <p:cNvPr id="3" name="Content Placeholder 2"/>
          <p:cNvSpPr>
            <a:spLocks noGrp="1"/>
          </p:cNvSpPr>
          <p:nvPr>
            <p:ph idx="1"/>
          </p:nvPr>
        </p:nvSpPr>
        <p:spPr/>
        <p:txBody>
          <a:bodyPr/>
          <a:lstStyle/>
          <a:p>
            <a:pPr marL="0" indent="0">
              <a:buNone/>
            </a:pPr>
            <a:r>
              <a:rPr lang="en-CA" sz="2800" b="1" dirty="0"/>
              <a:t>Career </a:t>
            </a:r>
            <a:r>
              <a:rPr lang="en-CA" sz="2800" b="1" dirty="0" smtClean="0"/>
              <a:t>Preparation </a:t>
            </a:r>
            <a:r>
              <a:rPr lang="en-CA" sz="2800" dirty="0" smtClean="0"/>
              <a:t>is a </a:t>
            </a:r>
            <a:r>
              <a:rPr lang="en-CA" sz="2800" dirty="0"/>
              <a:t>type of </a:t>
            </a:r>
            <a:r>
              <a:rPr lang="en-CA" sz="2800" dirty="0" smtClean="0"/>
              <a:t>learning experience that is developed </a:t>
            </a:r>
            <a:r>
              <a:rPr lang="en-CA" sz="2800" dirty="0"/>
              <a:t>at the school and/or district level to provide students first-hand learning of what it’s like to work in the career of their choice. </a:t>
            </a:r>
            <a:endParaRPr lang="en-CA" sz="2800" dirty="0" smtClean="0"/>
          </a:p>
          <a:p>
            <a:pPr marL="0" indent="0">
              <a:buNone/>
            </a:pPr>
            <a:endParaRPr lang="en-CA" sz="2800" dirty="0"/>
          </a:p>
          <a:p>
            <a:pPr marL="0" indent="0">
              <a:buNone/>
            </a:pPr>
            <a:r>
              <a:rPr lang="en-CA" sz="2800" dirty="0" smtClean="0"/>
              <a:t>This type of learning experience requires a partnership with an employer and will detail the type of work to be completed, and a contract that will ensure that the student is covered by Worker’s Compensation while on the job site.</a:t>
            </a:r>
          </a:p>
          <a:p>
            <a:pPr marL="0" indent="0">
              <a:buNone/>
            </a:pPr>
            <a:endParaRPr lang="en-CA" dirty="0"/>
          </a:p>
          <a:p>
            <a:endParaRPr lang="en-CA" dirty="0"/>
          </a:p>
        </p:txBody>
      </p:sp>
    </p:spTree>
    <p:extLst>
      <p:ext uri="{BB962C8B-B14F-4D97-AF65-F5344CB8AC3E}">
        <p14:creationId xmlns:p14="http://schemas.microsoft.com/office/powerpoint/2010/main" val="639926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High School Career Learning Experiences</a:t>
            </a:r>
            <a:endParaRPr lang="en-CA" dirty="0"/>
          </a:p>
        </p:txBody>
      </p:sp>
      <p:sp>
        <p:nvSpPr>
          <p:cNvPr id="3" name="Content Placeholder 2"/>
          <p:cNvSpPr>
            <a:spLocks noGrp="1"/>
          </p:cNvSpPr>
          <p:nvPr>
            <p:ph idx="1"/>
          </p:nvPr>
        </p:nvSpPr>
        <p:spPr/>
        <p:txBody>
          <a:bodyPr>
            <a:normAutofit lnSpcReduction="10000"/>
          </a:bodyPr>
          <a:lstStyle/>
          <a:p>
            <a:r>
              <a:rPr lang="en-CA" sz="2800" b="1" dirty="0" smtClean="0"/>
              <a:t>Co-operative </a:t>
            </a:r>
            <a:r>
              <a:rPr lang="en-CA" sz="2800" b="1" dirty="0"/>
              <a:t>education</a:t>
            </a:r>
            <a:r>
              <a:rPr lang="en-CA" sz="2800" dirty="0"/>
              <a:t> programs enable students to explore one or more careers and </a:t>
            </a:r>
            <a:r>
              <a:rPr lang="en-CA" sz="2800" dirty="0" smtClean="0"/>
              <a:t>practice employability skills</a:t>
            </a:r>
            <a:r>
              <a:rPr lang="en-CA" sz="2800" dirty="0"/>
              <a:t> through 180+ hours of work experience and possible course work. </a:t>
            </a:r>
            <a:endParaRPr lang="en-CA" sz="2800" dirty="0" smtClean="0"/>
          </a:p>
          <a:p>
            <a:r>
              <a:rPr lang="en-CA" sz="2800" dirty="0" smtClean="0"/>
              <a:t>Programs </a:t>
            </a:r>
            <a:r>
              <a:rPr lang="en-CA" sz="2800" dirty="0"/>
              <a:t>can offer a combination of career exploration, pre-employment training, skills enhancement and work experience placements for credit towards graduation</a:t>
            </a:r>
            <a:r>
              <a:rPr lang="en-CA" sz="2800" dirty="0" smtClean="0"/>
              <a:t>.</a:t>
            </a:r>
          </a:p>
          <a:p>
            <a:r>
              <a:rPr lang="en-CA" sz="2800" dirty="0"/>
              <a:t>This type of learning experience requires a partnership with an employer and will detail the type of work to be completed, and a contract that will ensure that the student is covered by Worker’s Compensation while on the job site.</a:t>
            </a:r>
          </a:p>
          <a:p>
            <a:endParaRPr lang="en-CA" dirty="0"/>
          </a:p>
          <a:p>
            <a:endParaRPr lang="en-CA" dirty="0"/>
          </a:p>
        </p:txBody>
      </p:sp>
    </p:spTree>
    <p:extLst>
      <p:ext uri="{BB962C8B-B14F-4D97-AF65-F5344CB8AC3E}">
        <p14:creationId xmlns:p14="http://schemas.microsoft.com/office/powerpoint/2010/main" val="31195498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High School Learning Transition Programs</a:t>
            </a:r>
            <a:endParaRPr lang="en-CA" dirty="0"/>
          </a:p>
        </p:txBody>
      </p:sp>
      <p:sp>
        <p:nvSpPr>
          <p:cNvPr id="3" name="Content Placeholder 2"/>
          <p:cNvSpPr>
            <a:spLocks noGrp="1"/>
          </p:cNvSpPr>
          <p:nvPr>
            <p:ph idx="1"/>
          </p:nvPr>
        </p:nvSpPr>
        <p:spPr/>
        <p:txBody>
          <a:bodyPr>
            <a:normAutofit/>
          </a:bodyPr>
          <a:lstStyle/>
          <a:p>
            <a:r>
              <a:rPr lang="en-CA" sz="2800" b="1" dirty="0"/>
              <a:t>Dual Credit </a:t>
            </a:r>
            <a:r>
              <a:rPr lang="en-CA" sz="2800" b="1" dirty="0" smtClean="0"/>
              <a:t>Programs </a:t>
            </a:r>
            <a:r>
              <a:rPr lang="en-CA" sz="2800" dirty="0" smtClean="0"/>
              <a:t>is a learning experience where districts partner with post secondary institutions to provide </a:t>
            </a:r>
            <a:r>
              <a:rPr lang="en-CA" sz="2800" b="1" dirty="0" smtClean="0"/>
              <a:t>s</a:t>
            </a:r>
            <a:r>
              <a:rPr lang="en-CA" sz="2800" dirty="0" smtClean="0"/>
              <a:t>tudents with </a:t>
            </a:r>
            <a:r>
              <a:rPr lang="en-CA" sz="2800" dirty="0"/>
              <a:t>dual credit programs </a:t>
            </a:r>
            <a:r>
              <a:rPr lang="en-CA" sz="2800" dirty="0" smtClean="0"/>
              <a:t>where they can </a:t>
            </a:r>
            <a:r>
              <a:rPr lang="en-CA" sz="2800" dirty="0"/>
              <a:t>earn both a secondary graduation certificate and credit toward a post-secondary certificate in a broad range of trades, technology and other areas. </a:t>
            </a:r>
            <a:endParaRPr lang="en-CA" sz="2800" dirty="0" smtClean="0"/>
          </a:p>
          <a:p>
            <a:r>
              <a:rPr lang="en-CA" sz="2800" dirty="0" smtClean="0"/>
              <a:t>Partnerships </a:t>
            </a:r>
            <a:r>
              <a:rPr lang="en-CA" sz="2800" dirty="0"/>
              <a:t>between school districts, public post-secondary institutions and communities are the foundation for making these programs a success.</a:t>
            </a:r>
          </a:p>
          <a:p>
            <a:endParaRPr lang="en-CA" sz="2800" dirty="0"/>
          </a:p>
        </p:txBody>
      </p:sp>
    </p:spTree>
    <p:extLst>
      <p:ext uri="{BB962C8B-B14F-4D97-AF65-F5344CB8AC3E}">
        <p14:creationId xmlns:p14="http://schemas.microsoft.com/office/powerpoint/2010/main" val="1805630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High School </a:t>
            </a:r>
            <a:r>
              <a:rPr lang="en-CA" dirty="0" smtClean="0"/>
              <a:t>Work Transition </a:t>
            </a:r>
            <a:r>
              <a:rPr lang="en-CA" dirty="0"/>
              <a:t>Programs</a:t>
            </a:r>
            <a:r>
              <a:rPr lang="en-CA" b="1" dirty="0"/>
              <a:t/>
            </a:r>
            <a:br>
              <a:rPr lang="en-CA" b="1" dirty="0"/>
            </a:br>
            <a:endParaRPr lang="en-CA" dirty="0"/>
          </a:p>
        </p:txBody>
      </p:sp>
      <p:sp>
        <p:nvSpPr>
          <p:cNvPr id="3" name="Content Placeholder 2"/>
          <p:cNvSpPr>
            <a:spLocks noGrp="1"/>
          </p:cNvSpPr>
          <p:nvPr>
            <p:ph idx="1"/>
          </p:nvPr>
        </p:nvSpPr>
        <p:spPr/>
        <p:txBody>
          <a:bodyPr>
            <a:normAutofit fontScale="92500"/>
          </a:bodyPr>
          <a:lstStyle/>
          <a:p>
            <a:r>
              <a:rPr lang="en-CA" sz="2800" b="1" dirty="0" smtClean="0"/>
              <a:t>Accelerated Credit Enrolment in Industry Training (ACE IT</a:t>
            </a:r>
            <a:r>
              <a:rPr lang="en-CA" sz="2800" dirty="0" smtClean="0"/>
              <a:t>):The </a:t>
            </a:r>
            <a:r>
              <a:rPr lang="en-CA" sz="2800" dirty="0"/>
              <a:t>Industry Training Authority (ITA) ACE IT program qualifies for high school transitions. </a:t>
            </a:r>
            <a:r>
              <a:rPr lang="en-CA" sz="2800" dirty="0" smtClean="0"/>
              <a:t>.</a:t>
            </a:r>
          </a:p>
          <a:p>
            <a:r>
              <a:rPr lang="en-CA" sz="2800" dirty="0" smtClean="0"/>
              <a:t>Programming </a:t>
            </a:r>
            <a:r>
              <a:rPr lang="en-CA" sz="2800" dirty="0"/>
              <a:t>such as ACE IT requires school districts to have a learning partnership agreement in place between school districts and post-secondary partners </a:t>
            </a:r>
            <a:r>
              <a:rPr lang="en-CA" sz="2800" dirty="0" smtClean="0"/>
              <a:t>or private training colleges that </a:t>
            </a:r>
            <a:r>
              <a:rPr lang="en-CA" sz="2800" dirty="0"/>
              <a:t>details the delivery model, funding requirements, program outcomes, the number of students to be serviced and the costs of program delivery </a:t>
            </a:r>
            <a:endParaRPr lang="en-CA" sz="2800" dirty="0" smtClean="0"/>
          </a:p>
          <a:p>
            <a:r>
              <a:rPr lang="en-CA" sz="2800" dirty="0" smtClean="0"/>
              <a:t>In addition, there is a contractual agreement with ITA to deliver the program as per the funding criteria </a:t>
            </a:r>
            <a:endParaRPr lang="en-CA" sz="2800" dirty="0"/>
          </a:p>
          <a:p>
            <a:endParaRPr lang="en-CA" dirty="0"/>
          </a:p>
        </p:txBody>
      </p:sp>
    </p:spTree>
    <p:extLst>
      <p:ext uri="{BB962C8B-B14F-4D97-AF65-F5344CB8AC3E}">
        <p14:creationId xmlns:p14="http://schemas.microsoft.com/office/powerpoint/2010/main" val="1386501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High School </a:t>
            </a:r>
            <a:r>
              <a:rPr lang="en-CA" dirty="0" smtClean="0"/>
              <a:t>Work Transition </a:t>
            </a:r>
            <a:r>
              <a:rPr lang="en-CA" dirty="0"/>
              <a:t>Programs</a:t>
            </a:r>
            <a:br>
              <a:rPr lang="en-CA" dirty="0"/>
            </a:br>
            <a:endParaRPr lang="en-CA" dirty="0"/>
          </a:p>
        </p:txBody>
      </p:sp>
      <p:sp>
        <p:nvSpPr>
          <p:cNvPr id="3" name="Content Placeholder 2"/>
          <p:cNvSpPr>
            <a:spLocks noGrp="1"/>
          </p:cNvSpPr>
          <p:nvPr>
            <p:ph idx="1"/>
          </p:nvPr>
        </p:nvSpPr>
        <p:spPr/>
        <p:txBody>
          <a:bodyPr/>
          <a:lstStyle/>
          <a:p>
            <a:r>
              <a:rPr lang="en-CA" sz="3200" b="1" dirty="0" smtClean="0"/>
              <a:t>Secondary </a:t>
            </a:r>
            <a:r>
              <a:rPr lang="en-CA" sz="3200" b="1" dirty="0"/>
              <a:t>School Apprenticeship </a:t>
            </a:r>
            <a:r>
              <a:rPr lang="en-CA" sz="3200" dirty="0"/>
              <a:t>(SSA): This work-based training program provides skill development through practical, hands-on experiences. </a:t>
            </a:r>
            <a:endParaRPr lang="en-CA" sz="3200" dirty="0" smtClean="0"/>
          </a:p>
          <a:p>
            <a:r>
              <a:rPr lang="en-CA" sz="3200" dirty="0" smtClean="0"/>
              <a:t>Students </a:t>
            </a:r>
            <a:r>
              <a:rPr lang="en-CA" sz="3200" dirty="0"/>
              <a:t>enrolled in SSA courses are registered with ITA as Youth Apprentices and work while attending high school</a:t>
            </a:r>
            <a:r>
              <a:rPr lang="en-CA" sz="3200" dirty="0" smtClean="0"/>
              <a:t>.</a:t>
            </a:r>
          </a:p>
          <a:p>
            <a:r>
              <a:rPr lang="en-CA" sz="3200" dirty="0" smtClean="0"/>
              <a:t>An agreement between the student and the employer is required for registration as an apprentice with ITA</a:t>
            </a:r>
          </a:p>
          <a:p>
            <a:endParaRPr lang="en-CA" dirty="0"/>
          </a:p>
          <a:p>
            <a:endParaRPr lang="en-CA" dirty="0"/>
          </a:p>
        </p:txBody>
      </p:sp>
    </p:spTree>
    <p:extLst>
      <p:ext uri="{BB962C8B-B14F-4D97-AF65-F5344CB8AC3E}">
        <p14:creationId xmlns:p14="http://schemas.microsoft.com/office/powerpoint/2010/main" val="11242438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690689"/>
          </a:xfrm>
        </p:spPr>
        <p:txBody>
          <a:bodyPr/>
          <a:lstStyle/>
          <a:p>
            <a:r>
              <a:rPr lang="en-CA" dirty="0" smtClean="0"/>
              <a:t>Career Engagement Partnerships </a:t>
            </a:r>
            <a:endParaRPr lang="en-CA" dirty="0"/>
          </a:p>
        </p:txBody>
      </p:sp>
      <p:graphicFrame>
        <p:nvGraphicFramePr>
          <p:cNvPr id="4" name="Content Placeholder 3"/>
          <p:cNvGraphicFramePr>
            <a:graphicFrameLocks noGrp="1"/>
          </p:cNvGraphicFramePr>
          <p:nvPr>
            <p:ph idx="1"/>
            <p:extLst/>
          </p:nvPr>
        </p:nvGraphicFramePr>
        <p:xfrm>
          <a:off x="838200" y="1223493"/>
          <a:ext cx="10466195" cy="5506475"/>
        </p:xfrm>
        <a:graphic>
          <a:graphicData uri="http://schemas.openxmlformats.org/drawingml/2006/table">
            <a:tbl>
              <a:tblPr firstRow="1" firstCol="1" bandRow="1">
                <a:tableStyleId>{5C22544A-7EE6-4342-B048-85BDC9FD1C3A}</a:tableStyleId>
              </a:tblPr>
              <a:tblGrid>
                <a:gridCol w="4764110"/>
                <a:gridCol w="2704563"/>
                <a:gridCol w="90670"/>
                <a:gridCol w="2906852"/>
              </a:tblGrid>
              <a:tr h="285267">
                <a:tc>
                  <a:txBody>
                    <a:bodyPr/>
                    <a:lstStyle/>
                    <a:p>
                      <a:pPr>
                        <a:spcAft>
                          <a:spcPts val="0"/>
                        </a:spcAft>
                      </a:pPr>
                      <a:r>
                        <a:rPr lang="en-US" sz="1800" dirty="0">
                          <a:effectLst/>
                          <a:uFill>
                            <a:solidFill>
                              <a:srgbClr val="000000"/>
                            </a:solidFill>
                          </a:uFill>
                        </a:rPr>
                        <a:t>Type 	</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a:txBody>
                    <a:bodyPr/>
                    <a:lstStyle/>
                    <a:p>
                      <a:pPr>
                        <a:spcAft>
                          <a:spcPts val="0"/>
                        </a:spcAft>
                      </a:pPr>
                      <a:r>
                        <a:rPr lang="en-US" sz="1800" dirty="0">
                          <a:effectLst/>
                          <a:uFill>
                            <a:solidFill>
                              <a:srgbClr val="000000"/>
                            </a:solidFill>
                          </a:uFill>
                        </a:rPr>
                        <a:t>Learning Experience</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gridSpan="2">
                  <a:txBody>
                    <a:bodyPr/>
                    <a:lstStyle/>
                    <a:p>
                      <a:pPr>
                        <a:spcAft>
                          <a:spcPts val="0"/>
                        </a:spcAft>
                      </a:pPr>
                      <a:r>
                        <a:rPr lang="en-US" sz="1800" dirty="0">
                          <a:effectLst/>
                          <a:uFill>
                            <a:solidFill>
                              <a:srgbClr val="000000"/>
                            </a:solidFill>
                          </a:uFill>
                        </a:rPr>
                        <a:t>Intended Audience</a:t>
                      </a:r>
                      <a:endParaRPr lang="en-CA" sz="2400" dirty="0">
                        <a:effectLst/>
                        <a:uFill>
                          <a:solidFill>
                            <a:srgbClr val="000000"/>
                          </a:solidFill>
                        </a:uFill>
                      </a:endParaRPr>
                    </a:p>
                    <a:p>
                      <a:pPr>
                        <a:spcAft>
                          <a:spcPts val="0"/>
                        </a:spcAft>
                      </a:pPr>
                      <a:r>
                        <a:rPr lang="en-US" sz="1800" dirty="0">
                          <a:effectLst/>
                          <a:uFill>
                            <a:solidFill>
                              <a:srgbClr val="000000"/>
                            </a:solidFill>
                          </a:uFill>
                        </a:rPr>
                        <a:t> </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hMerge="1">
                  <a:txBody>
                    <a:bodyPr/>
                    <a:lstStyle/>
                    <a:p>
                      <a:endParaRPr lang="en-CA"/>
                    </a:p>
                  </a:txBody>
                  <a:tcPr/>
                </a:tc>
              </a:tr>
              <a:tr h="847570">
                <a:tc gridSpan="4">
                  <a:txBody>
                    <a:bodyPr/>
                    <a:lstStyle/>
                    <a:p>
                      <a:pPr>
                        <a:spcAft>
                          <a:spcPts val="0"/>
                        </a:spcAft>
                      </a:pPr>
                      <a:r>
                        <a:rPr lang="en-US" sz="1800" dirty="0">
                          <a:effectLst/>
                          <a:uFill>
                            <a:solidFill>
                              <a:srgbClr val="000000"/>
                            </a:solidFill>
                          </a:uFill>
                        </a:rPr>
                        <a:t>Business and Industry Partnerships support:  (Ongoing relationships supports student transition activities and programs)</a:t>
                      </a:r>
                      <a:endParaRPr lang="en-CA" sz="2400" dirty="0">
                        <a:effectLst/>
                        <a:uFill>
                          <a:solidFill>
                            <a:srgbClr val="000000"/>
                          </a:solidFill>
                        </a:uFill>
                      </a:endParaRPr>
                    </a:p>
                    <a:p>
                      <a:pPr>
                        <a:spcAft>
                          <a:spcPts val="0"/>
                        </a:spcAft>
                      </a:pPr>
                      <a:r>
                        <a:rPr lang="en-US" sz="1800" dirty="0">
                          <a:effectLst/>
                          <a:uFill>
                            <a:solidFill>
                              <a:srgbClr val="000000"/>
                            </a:solidFill>
                          </a:uFill>
                        </a:rPr>
                        <a:t> </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hMerge="1">
                  <a:txBody>
                    <a:bodyPr/>
                    <a:lstStyle/>
                    <a:p>
                      <a:endParaRPr lang="en-CA"/>
                    </a:p>
                  </a:txBody>
                  <a:tcPr/>
                </a:tc>
                <a:tc hMerge="1">
                  <a:txBody>
                    <a:bodyPr/>
                    <a:lstStyle/>
                    <a:p>
                      <a:endParaRPr lang="en-CA"/>
                    </a:p>
                  </a:txBody>
                  <a:tcPr/>
                </a:tc>
                <a:tc hMerge="1">
                  <a:txBody>
                    <a:bodyPr/>
                    <a:lstStyle/>
                    <a:p>
                      <a:endParaRPr lang="en-CA"/>
                    </a:p>
                  </a:txBody>
                  <a:tcPr/>
                </a:tc>
              </a:tr>
              <a:tr h="930401">
                <a:tc>
                  <a:txBody>
                    <a:bodyPr/>
                    <a:lstStyle/>
                    <a:p>
                      <a:pPr>
                        <a:spcAft>
                          <a:spcPts val="0"/>
                        </a:spcAft>
                      </a:pPr>
                      <a:r>
                        <a:rPr lang="en-US" sz="1800" dirty="0">
                          <a:effectLst/>
                          <a:uFill>
                            <a:solidFill>
                              <a:srgbClr val="000000"/>
                            </a:solidFill>
                          </a:uFill>
                        </a:rPr>
                        <a:t>Workplace Experience - students learn employability skills and workplace competencies in a variety of </a:t>
                      </a:r>
                      <a:r>
                        <a:rPr lang="en-US" sz="1800" dirty="0" smtClean="0">
                          <a:effectLst/>
                          <a:uFill>
                            <a:solidFill>
                              <a:srgbClr val="000000"/>
                            </a:solidFill>
                          </a:uFill>
                        </a:rPr>
                        <a:t>models</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a:txBody>
                    <a:bodyPr/>
                    <a:lstStyle/>
                    <a:p>
                      <a:pPr>
                        <a:spcAft>
                          <a:spcPts val="0"/>
                        </a:spcAft>
                      </a:pPr>
                      <a:r>
                        <a:rPr lang="en-US" sz="1800" dirty="0">
                          <a:effectLst/>
                          <a:uFill>
                            <a:solidFill>
                              <a:srgbClr val="000000"/>
                            </a:solidFill>
                          </a:uFill>
                        </a:rPr>
                        <a:t>Internship, Apprenticeship, Co-Ed mentorship</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gridSpan="2">
                  <a:txBody>
                    <a:bodyPr/>
                    <a:lstStyle/>
                    <a:p>
                      <a:pPr>
                        <a:spcAft>
                          <a:spcPts val="0"/>
                        </a:spcAft>
                      </a:pPr>
                      <a:r>
                        <a:rPr lang="en-US" sz="1800" dirty="0">
                          <a:effectLst/>
                          <a:uFill>
                            <a:solidFill>
                              <a:srgbClr val="000000"/>
                            </a:solidFill>
                          </a:uFill>
                        </a:rPr>
                        <a:t>Secondary, Adult, Alternate</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hMerge="1">
                  <a:txBody>
                    <a:bodyPr/>
                    <a:lstStyle/>
                    <a:p>
                      <a:endParaRPr lang="en-CA"/>
                    </a:p>
                  </a:txBody>
                  <a:tcPr/>
                </a:tc>
              </a:tr>
              <a:tr h="597930">
                <a:tc>
                  <a:txBody>
                    <a:bodyPr/>
                    <a:lstStyle/>
                    <a:p>
                      <a:pPr>
                        <a:spcAft>
                          <a:spcPts val="0"/>
                        </a:spcAft>
                      </a:pPr>
                      <a:r>
                        <a:rPr lang="en-US" sz="1800" dirty="0">
                          <a:effectLst/>
                        </a:rPr>
                        <a:t>Workplace-based Training – regional networks / consortiums to support student </a:t>
                      </a:r>
                      <a:r>
                        <a:rPr lang="en-US" sz="1800" dirty="0" smtClean="0">
                          <a:effectLst/>
                        </a:rPr>
                        <a:t>transition</a:t>
                      </a:r>
                      <a:endParaRPr lang="en-CA" sz="24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5270" marR="65270" marT="0" marB="0"/>
                </a:tc>
                <a:tc>
                  <a:txBody>
                    <a:bodyPr/>
                    <a:lstStyle/>
                    <a:p>
                      <a:pPr>
                        <a:spcAft>
                          <a:spcPts val="0"/>
                        </a:spcAft>
                      </a:pPr>
                      <a:r>
                        <a:rPr lang="en-US" sz="1800" dirty="0">
                          <a:effectLst/>
                          <a:uFill>
                            <a:solidFill>
                              <a:srgbClr val="000000"/>
                            </a:solidFill>
                          </a:uFill>
                        </a:rPr>
                        <a:t>Apprenticeship, Internship, Co-op Ed mentorship</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gridSpan="2">
                  <a:txBody>
                    <a:bodyPr/>
                    <a:lstStyle/>
                    <a:p>
                      <a:pPr>
                        <a:spcAft>
                          <a:spcPts val="0"/>
                        </a:spcAft>
                      </a:pPr>
                      <a:r>
                        <a:rPr lang="en-US" sz="1800" dirty="0">
                          <a:effectLst/>
                          <a:uFill>
                            <a:solidFill>
                              <a:srgbClr val="000000"/>
                            </a:solidFill>
                          </a:uFill>
                        </a:rPr>
                        <a:t>Secondary, Adult, </a:t>
                      </a:r>
                      <a:r>
                        <a:rPr lang="en-US" sz="1800" dirty="0" smtClean="0">
                          <a:effectLst/>
                          <a:uFill>
                            <a:solidFill>
                              <a:srgbClr val="000000"/>
                            </a:solidFill>
                          </a:uFill>
                        </a:rPr>
                        <a:t>Alternate</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hMerge="1">
                  <a:txBody>
                    <a:bodyPr/>
                    <a:lstStyle/>
                    <a:p>
                      <a:endParaRPr lang="en-CA"/>
                    </a:p>
                  </a:txBody>
                  <a:tcPr/>
                </a:tc>
              </a:tr>
              <a:tr h="604271">
                <a:tc gridSpan="4">
                  <a:txBody>
                    <a:bodyPr/>
                    <a:lstStyle/>
                    <a:p>
                      <a:pPr>
                        <a:spcAft>
                          <a:spcPts val="0"/>
                        </a:spcAft>
                      </a:pPr>
                      <a:r>
                        <a:rPr lang="en-US" sz="1800" dirty="0">
                          <a:effectLst/>
                          <a:uFill>
                            <a:solidFill>
                              <a:srgbClr val="000000"/>
                            </a:solidFill>
                          </a:uFill>
                        </a:rPr>
                        <a:t>Public and Private Post-Secondary Institutions Partnerships support:  (Partnership agreements support smooth transition of students</a:t>
                      </a:r>
                      <a:r>
                        <a:rPr lang="en-US" sz="1800" dirty="0" smtClean="0">
                          <a:effectLst/>
                          <a:uFill>
                            <a:solidFill>
                              <a:srgbClr val="000000"/>
                            </a:solidFill>
                          </a:uFill>
                        </a:rPr>
                        <a:t>)</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hMerge="1">
                  <a:txBody>
                    <a:bodyPr/>
                    <a:lstStyle/>
                    <a:p>
                      <a:endParaRPr lang="en-CA"/>
                    </a:p>
                  </a:txBody>
                  <a:tcPr/>
                </a:tc>
                <a:tc hMerge="1">
                  <a:txBody>
                    <a:bodyPr/>
                    <a:lstStyle/>
                    <a:p>
                      <a:endParaRPr lang="en-CA"/>
                    </a:p>
                  </a:txBody>
                  <a:tcPr/>
                </a:tc>
                <a:tc hMerge="1">
                  <a:txBody>
                    <a:bodyPr/>
                    <a:lstStyle/>
                    <a:p>
                      <a:endParaRPr lang="en-CA"/>
                    </a:p>
                  </a:txBody>
                  <a:tcPr/>
                </a:tc>
              </a:tr>
              <a:tr h="847570">
                <a:tc>
                  <a:txBody>
                    <a:bodyPr/>
                    <a:lstStyle/>
                    <a:p>
                      <a:pPr>
                        <a:spcAft>
                          <a:spcPts val="0"/>
                        </a:spcAft>
                      </a:pPr>
                      <a:r>
                        <a:rPr lang="en-US" sz="1800" dirty="0">
                          <a:effectLst/>
                          <a:uFill>
                            <a:solidFill>
                              <a:srgbClr val="000000"/>
                            </a:solidFill>
                          </a:uFill>
                        </a:rPr>
                        <a:t>Career Programs - students on a trades training pathway are enrolled in post secondary and secondary school </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gridSpan="2">
                  <a:txBody>
                    <a:bodyPr/>
                    <a:lstStyle/>
                    <a:p>
                      <a:pPr marL="342900" lvl="0" indent="-342900">
                        <a:spcAft>
                          <a:spcPts val="0"/>
                        </a:spcAft>
                        <a:buFont typeface="Wingdings" panose="05000000000000000000" pitchFamily="2" charset="2"/>
                        <a:buChar char=""/>
                      </a:pPr>
                      <a:r>
                        <a:rPr lang="en-US" sz="1800" dirty="0">
                          <a:effectLst/>
                          <a:uFill>
                            <a:solidFill>
                              <a:srgbClr val="000000"/>
                            </a:solidFill>
                          </a:uFill>
                        </a:rPr>
                        <a:t>ACE IT </a:t>
                      </a:r>
                      <a:endParaRPr lang="en-CA" sz="2400" dirty="0">
                        <a:effectLst/>
                        <a:uFill>
                          <a:solidFill>
                            <a:srgbClr val="000000"/>
                          </a:solidFill>
                        </a:uFill>
                      </a:endParaRPr>
                    </a:p>
                    <a:p>
                      <a:pPr marL="342900" lvl="0" indent="-342900">
                        <a:spcAft>
                          <a:spcPts val="0"/>
                        </a:spcAft>
                        <a:buFont typeface="Wingdings" panose="05000000000000000000" pitchFamily="2" charset="2"/>
                        <a:buChar char=""/>
                      </a:pPr>
                      <a:r>
                        <a:rPr lang="en-US" sz="1800" dirty="0">
                          <a:effectLst/>
                          <a:uFill>
                            <a:solidFill>
                              <a:srgbClr val="000000"/>
                            </a:solidFill>
                          </a:uFill>
                        </a:rPr>
                        <a:t>SSA</a:t>
                      </a:r>
                      <a:endParaRPr lang="en-CA" sz="2400" dirty="0">
                        <a:effectLst/>
                        <a:uFill>
                          <a:solidFill>
                            <a:srgbClr val="000000"/>
                          </a:solidFill>
                        </a:uFill>
                      </a:endParaRPr>
                    </a:p>
                    <a:p>
                      <a:pPr marL="342900" lvl="0" indent="-342900">
                        <a:spcAft>
                          <a:spcPts val="0"/>
                        </a:spcAft>
                        <a:buFont typeface="Wingdings" panose="05000000000000000000" pitchFamily="2" charset="2"/>
                        <a:buChar char=""/>
                      </a:pPr>
                      <a:r>
                        <a:rPr lang="en-US" sz="1800" dirty="0">
                          <a:effectLst/>
                          <a:uFill>
                            <a:solidFill>
                              <a:srgbClr val="000000"/>
                            </a:solidFill>
                          </a:uFill>
                        </a:rPr>
                        <a:t>Foundations</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hMerge="1">
                  <a:txBody>
                    <a:bodyPr/>
                    <a:lstStyle/>
                    <a:p>
                      <a:endParaRPr lang="en-CA"/>
                    </a:p>
                  </a:txBody>
                  <a:tcPr/>
                </a:tc>
                <a:tc>
                  <a:txBody>
                    <a:bodyPr/>
                    <a:lstStyle/>
                    <a:p>
                      <a:pPr>
                        <a:spcAft>
                          <a:spcPts val="0"/>
                        </a:spcAft>
                      </a:pPr>
                      <a:r>
                        <a:rPr lang="en-US" sz="1800" dirty="0">
                          <a:effectLst/>
                          <a:uFill>
                            <a:solidFill>
                              <a:srgbClr val="000000"/>
                            </a:solidFill>
                          </a:uFill>
                        </a:rPr>
                        <a:t>Secondary, Adult, Alternate</a:t>
                      </a:r>
                      <a:endParaRPr lang="en-CA" sz="2400" dirty="0">
                        <a:effectLst/>
                        <a:uFill>
                          <a:solidFill>
                            <a:srgbClr val="000000"/>
                          </a:solidFill>
                        </a:uFill>
                      </a:endParaRPr>
                    </a:p>
                    <a:p>
                      <a:pPr>
                        <a:spcAft>
                          <a:spcPts val="0"/>
                        </a:spcAft>
                      </a:pPr>
                      <a:r>
                        <a:rPr lang="en-US" sz="1800" dirty="0">
                          <a:effectLst/>
                          <a:uFill>
                            <a:solidFill>
                              <a:srgbClr val="000000"/>
                            </a:solidFill>
                          </a:uFill>
                        </a:rPr>
                        <a:t> </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r>
              <a:tr h="1130093">
                <a:tc>
                  <a:txBody>
                    <a:bodyPr/>
                    <a:lstStyle/>
                    <a:p>
                      <a:pPr>
                        <a:spcAft>
                          <a:spcPts val="0"/>
                        </a:spcAft>
                      </a:pPr>
                      <a:r>
                        <a:rPr lang="en-US" sz="1800" dirty="0">
                          <a:effectLst/>
                          <a:uFill>
                            <a:solidFill>
                              <a:srgbClr val="000000"/>
                            </a:solidFill>
                          </a:uFill>
                        </a:rPr>
                        <a:t>Dual Credit Courses -students take post secondary courses during high school and receive credits for high school graduation and post secondary course work</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gridSpan="2">
                  <a:txBody>
                    <a:bodyPr/>
                    <a:lstStyle/>
                    <a:p>
                      <a:pPr>
                        <a:spcAft>
                          <a:spcPts val="0"/>
                        </a:spcAft>
                      </a:pPr>
                      <a:r>
                        <a:rPr lang="en-US" sz="1800">
                          <a:effectLst/>
                          <a:uFill>
                            <a:solidFill>
                              <a:srgbClr val="000000"/>
                            </a:solidFill>
                          </a:uFill>
                        </a:rPr>
                        <a:t>PSI course options will differ from one post secondary to another </a:t>
                      </a:r>
                      <a:endParaRPr lang="en-CA" sz="240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c hMerge="1">
                  <a:txBody>
                    <a:bodyPr/>
                    <a:lstStyle/>
                    <a:p>
                      <a:endParaRPr lang="en-CA"/>
                    </a:p>
                  </a:txBody>
                  <a:tcPr/>
                </a:tc>
                <a:tc>
                  <a:txBody>
                    <a:bodyPr/>
                    <a:lstStyle/>
                    <a:p>
                      <a:pPr>
                        <a:spcAft>
                          <a:spcPts val="0"/>
                        </a:spcAft>
                      </a:pPr>
                      <a:r>
                        <a:rPr lang="en-US" sz="1800" dirty="0">
                          <a:effectLst/>
                          <a:uFill>
                            <a:solidFill>
                              <a:srgbClr val="000000"/>
                            </a:solidFill>
                          </a:uFill>
                        </a:rPr>
                        <a:t>Secondary, Adult, Alternate</a:t>
                      </a:r>
                      <a:endParaRPr lang="en-CA" sz="24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5270" marR="65270" marT="0" marB="0"/>
                </a:tc>
              </a:tr>
            </a:tbl>
          </a:graphicData>
        </a:graphic>
      </p:graphicFrame>
    </p:spTree>
    <p:extLst>
      <p:ext uri="{BB962C8B-B14F-4D97-AF65-F5344CB8AC3E}">
        <p14:creationId xmlns:p14="http://schemas.microsoft.com/office/powerpoint/2010/main" val="2934723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Tips for Developing a Learning Partnership</a:t>
            </a:r>
            <a:endParaRPr lang="en-CA" dirty="0"/>
          </a:p>
        </p:txBody>
      </p:sp>
      <p:sp>
        <p:nvSpPr>
          <p:cNvPr id="3" name="Content Placeholder 2"/>
          <p:cNvSpPr>
            <a:spLocks noGrp="1"/>
          </p:cNvSpPr>
          <p:nvPr>
            <p:ph idx="1"/>
          </p:nvPr>
        </p:nvSpPr>
        <p:spPr>
          <a:xfrm>
            <a:off x="837159" y="1792936"/>
            <a:ext cx="10515600" cy="5060373"/>
          </a:xfrm>
        </p:spPr>
        <p:txBody>
          <a:bodyPr>
            <a:normAutofit/>
          </a:bodyPr>
          <a:lstStyle/>
          <a:p>
            <a:pPr marL="0" indent="0">
              <a:buNone/>
            </a:pPr>
            <a:r>
              <a:rPr lang="en-CA" sz="2800" dirty="0" smtClean="0"/>
              <a:t>Formal or informal learning partnership agreements outline</a:t>
            </a:r>
            <a:r>
              <a:rPr lang="en-CA" dirty="0" smtClean="0"/>
              <a:t>:</a:t>
            </a:r>
          </a:p>
          <a:p>
            <a:r>
              <a:rPr lang="en-CA" sz="2800" dirty="0" smtClean="0"/>
              <a:t>The relationship between all parties</a:t>
            </a:r>
          </a:p>
          <a:p>
            <a:pPr lvl="1"/>
            <a:r>
              <a:rPr lang="en-CA" dirty="0" smtClean="0"/>
              <a:t>Terms of Reference</a:t>
            </a:r>
          </a:p>
          <a:p>
            <a:pPr lvl="1"/>
            <a:r>
              <a:rPr lang="en-CA" dirty="0" smtClean="0"/>
              <a:t>MOU</a:t>
            </a:r>
          </a:p>
          <a:p>
            <a:pPr lvl="1"/>
            <a:r>
              <a:rPr lang="en-CA" dirty="0" smtClean="0"/>
              <a:t>Contract</a:t>
            </a:r>
          </a:p>
          <a:p>
            <a:r>
              <a:rPr lang="en-CA" sz="2800" dirty="0" smtClean="0"/>
              <a:t>How the partnership will serve students</a:t>
            </a:r>
          </a:p>
          <a:p>
            <a:r>
              <a:rPr lang="en-CA" sz="2800" dirty="0" smtClean="0"/>
              <a:t>Anticipated program outcomes</a:t>
            </a:r>
          </a:p>
          <a:p>
            <a:r>
              <a:rPr lang="en-CA" sz="2800" dirty="0" smtClean="0"/>
              <a:t>Shared vision</a:t>
            </a:r>
          </a:p>
          <a:p>
            <a:r>
              <a:rPr lang="en-CA" sz="2800" dirty="0" smtClean="0"/>
              <a:t>Mutual benefits</a:t>
            </a:r>
          </a:p>
          <a:p>
            <a:r>
              <a:rPr lang="en-CA" sz="2800" dirty="0" smtClean="0"/>
              <a:t>Resource sharing </a:t>
            </a:r>
            <a:r>
              <a:rPr lang="en-CA" dirty="0" smtClean="0"/>
              <a:t>(i.e. facilities, staff, expertise, learning and training opportunities)</a:t>
            </a:r>
            <a:endParaRPr lang="en-CA" dirty="0"/>
          </a:p>
        </p:txBody>
      </p:sp>
    </p:spTree>
    <p:extLst>
      <p:ext uri="{BB962C8B-B14F-4D97-AF65-F5344CB8AC3E}">
        <p14:creationId xmlns:p14="http://schemas.microsoft.com/office/powerpoint/2010/main" val="4073626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 EDUCATOR’S </a:t>
            </a:r>
            <a:r>
              <a:rPr lang="en-CA" dirty="0" err="1" smtClean="0"/>
              <a:t>TOOl</a:t>
            </a:r>
            <a:r>
              <a:rPr lang="en-CA" dirty="0" smtClean="0"/>
              <a:t> Kit Resources</a:t>
            </a:r>
            <a:endParaRPr lang="en-CA" dirty="0"/>
          </a:p>
        </p:txBody>
      </p:sp>
      <p:sp>
        <p:nvSpPr>
          <p:cNvPr id="4" name="Content Placeholder 2"/>
          <p:cNvSpPr>
            <a:spLocks noGrp="1"/>
          </p:cNvSpPr>
          <p:nvPr>
            <p:ph idx="1"/>
          </p:nvPr>
        </p:nvSpPr>
        <p:spPr/>
        <p:txBody>
          <a:bodyPr>
            <a:normAutofit fontScale="70000" lnSpcReduction="20000"/>
          </a:bodyPr>
          <a:lstStyle/>
          <a:p>
            <a:r>
              <a:rPr lang="en-CA" b="1" dirty="0" smtClean="0"/>
              <a:t>Learning Partnerships Support Resources in Toolkit</a:t>
            </a:r>
          </a:p>
          <a:p>
            <a:r>
              <a:rPr lang="en-CA" dirty="0" smtClean="0"/>
              <a:t>Use these resources to help develop effective learning partnerships:</a:t>
            </a:r>
          </a:p>
          <a:p>
            <a:r>
              <a:rPr lang="en-CA" dirty="0" smtClean="0">
                <a:hlinkClick r:id="rId3"/>
              </a:rPr>
              <a:t>Junior Achievement</a:t>
            </a:r>
            <a:endParaRPr lang="en-CA" dirty="0" smtClean="0"/>
          </a:p>
          <a:p>
            <a:r>
              <a:rPr lang="en-CA" dirty="0" smtClean="0">
                <a:hlinkClick r:id="rId4"/>
              </a:rPr>
              <a:t>ACE IT Manual</a:t>
            </a:r>
            <a:r>
              <a:rPr lang="en-CA" dirty="0" smtClean="0"/>
              <a:t> (PDF)</a:t>
            </a:r>
          </a:p>
          <a:p>
            <a:r>
              <a:rPr lang="en-CA" dirty="0" smtClean="0">
                <a:hlinkClick r:id="rId5"/>
              </a:rPr>
              <a:t>Southern Island Partnership Manual</a:t>
            </a:r>
            <a:r>
              <a:rPr lang="en-CA" dirty="0" smtClean="0"/>
              <a:t> (SIP) (PDF)</a:t>
            </a:r>
          </a:p>
          <a:p>
            <a:r>
              <a:rPr lang="en-CA" dirty="0" smtClean="0">
                <a:hlinkClick r:id="rId6"/>
              </a:rPr>
              <a:t>SIP Partnership Funding Model</a:t>
            </a:r>
            <a:r>
              <a:rPr lang="en-CA" dirty="0" smtClean="0"/>
              <a:t> (PDF, 2.3MB)</a:t>
            </a:r>
          </a:p>
          <a:p>
            <a:r>
              <a:rPr lang="en-CA" dirty="0" smtClean="0">
                <a:hlinkClick r:id="rId7"/>
              </a:rPr>
              <a:t>Northern Opportunities (NOP)</a:t>
            </a:r>
            <a:r>
              <a:rPr lang="en-CA" dirty="0" smtClean="0"/>
              <a:t> (PDF, 13MB)</a:t>
            </a:r>
          </a:p>
          <a:p>
            <a:r>
              <a:rPr lang="en-CA" dirty="0" smtClean="0">
                <a:hlinkClick r:id="rId8"/>
              </a:rPr>
              <a:t>Prince Rupert LNG Trades Training Partnership</a:t>
            </a:r>
            <a:r>
              <a:rPr lang="en-CA" dirty="0" smtClean="0"/>
              <a:t> (PDF)</a:t>
            </a:r>
          </a:p>
          <a:p>
            <a:r>
              <a:rPr lang="en-CA" dirty="0" smtClean="0">
                <a:hlinkClick r:id="rId9"/>
              </a:rPr>
              <a:t>District Partnership Application Template</a:t>
            </a:r>
            <a:r>
              <a:rPr lang="en-CA" dirty="0" smtClean="0"/>
              <a:t> (PDF)</a:t>
            </a:r>
          </a:p>
          <a:p>
            <a:r>
              <a:rPr lang="en-CA" dirty="0" smtClean="0">
                <a:hlinkClick r:id="rId10"/>
              </a:rPr>
              <a:t>Employer Forum: Linking Students with Employers (PowerPoint)</a:t>
            </a:r>
            <a:r>
              <a:rPr lang="en-CA" dirty="0" smtClean="0"/>
              <a:t> (PDF, 8MB)</a:t>
            </a:r>
          </a:p>
          <a:p>
            <a:r>
              <a:rPr lang="en-CA" dirty="0" smtClean="0"/>
              <a:t>MOU Examples: </a:t>
            </a:r>
          </a:p>
          <a:p>
            <a:pPr lvl="1"/>
            <a:r>
              <a:rPr lang="en-CA" dirty="0" smtClean="0">
                <a:hlinkClick r:id="rId11"/>
              </a:rPr>
              <a:t>SIP MOU</a:t>
            </a:r>
            <a:r>
              <a:rPr lang="en-CA" dirty="0" smtClean="0"/>
              <a:t> (PDF)</a:t>
            </a:r>
          </a:p>
          <a:p>
            <a:pPr lvl="1"/>
            <a:r>
              <a:rPr lang="en-CA" dirty="0" smtClean="0">
                <a:hlinkClick r:id="rId12"/>
              </a:rPr>
              <a:t>MOU between PSI and School Districts</a:t>
            </a:r>
            <a:r>
              <a:rPr lang="en-CA" dirty="0" smtClean="0"/>
              <a:t> (PDF)</a:t>
            </a:r>
          </a:p>
          <a:p>
            <a:endParaRPr lang="en-CA" dirty="0"/>
          </a:p>
        </p:txBody>
      </p:sp>
    </p:spTree>
    <p:extLst>
      <p:ext uri="{BB962C8B-B14F-4D97-AF65-F5344CB8AC3E}">
        <p14:creationId xmlns:p14="http://schemas.microsoft.com/office/powerpoint/2010/main" val="42103565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What’s Your Next Steps</a:t>
            </a:r>
            <a:endParaRPr lang="en-CA" dirty="0"/>
          </a:p>
        </p:txBody>
      </p:sp>
      <p:sp>
        <p:nvSpPr>
          <p:cNvPr id="3" name="Content Placeholder 2"/>
          <p:cNvSpPr>
            <a:spLocks noGrp="1"/>
          </p:cNvSpPr>
          <p:nvPr>
            <p:ph idx="1"/>
          </p:nvPr>
        </p:nvSpPr>
        <p:spPr/>
        <p:txBody>
          <a:bodyPr/>
          <a:lstStyle/>
          <a:p>
            <a:pPr marL="514350" indent="-514350">
              <a:buAutoNum type="arabicPeriod"/>
            </a:pPr>
            <a:r>
              <a:rPr lang="en-CA" sz="3600" dirty="0" smtClean="0"/>
              <a:t>Plan an approach for a one time activity</a:t>
            </a:r>
          </a:p>
          <a:p>
            <a:pPr marL="514350" indent="-514350">
              <a:buAutoNum type="arabicPeriod"/>
            </a:pPr>
            <a:r>
              <a:rPr lang="en-CA" sz="3600" dirty="0" smtClean="0"/>
              <a:t>Plan an approach to develop an ACE IT program</a:t>
            </a:r>
          </a:p>
          <a:p>
            <a:pPr marL="514350" indent="-514350">
              <a:buAutoNum type="arabicPeriod"/>
            </a:pPr>
            <a:r>
              <a:rPr lang="en-CA" sz="3600" dirty="0" smtClean="0"/>
              <a:t>Plan an approach to develop a Dual Credit program</a:t>
            </a:r>
          </a:p>
          <a:p>
            <a:pPr marL="514350" indent="-514350">
              <a:buAutoNum type="arabicPeriod"/>
            </a:pPr>
            <a:r>
              <a:rPr lang="en-CA" sz="3600" dirty="0" smtClean="0"/>
              <a:t>Plan an approach to undertake a strategic planning session</a:t>
            </a:r>
          </a:p>
          <a:p>
            <a:pPr marL="514350" indent="-514350">
              <a:buAutoNum type="arabicPeriod"/>
            </a:pPr>
            <a:endParaRPr lang="en-CA" sz="3600" dirty="0" smtClean="0"/>
          </a:p>
          <a:p>
            <a:pPr marL="0" indent="0">
              <a:buNone/>
            </a:pPr>
            <a:endParaRPr lang="en-CA" dirty="0"/>
          </a:p>
          <a:p>
            <a:pPr marL="0" indent="0">
              <a:buNone/>
            </a:pPr>
            <a:endParaRPr lang="en-CA" dirty="0"/>
          </a:p>
          <a:p>
            <a:pPr marL="0" indent="0">
              <a:buNone/>
            </a:pPr>
            <a:endParaRPr lang="en-CA" dirty="0"/>
          </a:p>
        </p:txBody>
      </p:sp>
    </p:spTree>
    <p:extLst>
      <p:ext uri="{BB962C8B-B14F-4D97-AF65-F5344CB8AC3E}">
        <p14:creationId xmlns:p14="http://schemas.microsoft.com/office/powerpoint/2010/main" val="2946677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Learning Partnerships</a:t>
            </a:r>
            <a:endParaRPr lang="en-CA" dirty="0"/>
          </a:p>
        </p:txBody>
      </p:sp>
      <p:sp>
        <p:nvSpPr>
          <p:cNvPr id="3" name="Content Placeholder 2"/>
          <p:cNvSpPr>
            <a:spLocks noGrp="1"/>
          </p:cNvSpPr>
          <p:nvPr>
            <p:ph idx="1"/>
          </p:nvPr>
        </p:nvSpPr>
        <p:spPr/>
        <p:txBody>
          <a:bodyPr/>
          <a:lstStyle/>
          <a:p>
            <a:r>
              <a:rPr lang="en-CA" dirty="0" smtClean="0"/>
              <a:t>Photos of Student engaged with adults, using real life materials and tools, in work settings, (YES 2 IT, Heavy Metal Rocks, Apprenticeship)</a:t>
            </a:r>
            <a:endParaRPr lang="en-CA" dirty="0"/>
          </a:p>
        </p:txBody>
      </p:sp>
    </p:spTree>
    <p:extLst>
      <p:ext uri="{BB962C8B-B14F-4D97-AF65-F5344CB8AC3E}">
        <p14:creationId xmlns:p14="http://schemas.microsoft.com/office/powerpoint/2010/main" val="30642184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29988565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NOTE NEXT STEP FOR FACILITATOR WOULD BE TO HELP THEM CREATE A PLAN FOR THE LEARNING EXPERIENCE</a:t>
            </a:r>
            <a:br>
              <a:rPr lang="en-CA" dirty="0" smtClean="0"/>
            </a:br>
            <a:r>
              <a:rPr lang="en-CA" dirty="0" smtClean="0"/>
              <a:t/>
            </a:r>
            <a:br>
              <a:rPr lang="en-CA" dirty="0" smtClean="0"/>
            </a:br>
            <a:r>
              <a:rPr lang="en-CA" dirty="0" smtClean="0"/>
              <a:t>USING “HOW TO DEVELOP AN ACE IT PROGRAM</a:t>
            </a:r>
            <a:r>
              <a:rPr lang="en-CA" dirty="0" smtClean="0"/>
              <a:t>” </a:t>
            </a:r>
          </a:p>
          <a:p>
            <a:endParaRPr lang="en-CA" dirty="0"/>
          </a:p>
          <a:p>
            <a:r>
              <a:rPr lang="en-CA" dirty="0" smtClean="0"/>
              <a:t>The following PPT is career and skills training career engagement</a:t>
            </a:r>
            <a:endParaRPr lang="en-CA" dirty="0"/>
          </a:p>
        </p:txBody>
      </p:sp>
    </p:spTree>
    <p:extLst>
      <p:ext uri="{BB962C8B-B14F-4D97-AF65-F5344CB8AC3E}">
        <p14:creationId xmlns:p14="http://schemas.microsoft.com/office/powerpoint/2010/main" val="32651121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16176439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Career and Skills Training</a:t>
            </a:r>
            <a:br>
              <a:rPr lang="en-CA" dirty="0" smtClean="0"/>
            </a:br>
            <a:r>
              <a:rPr lang="en-CA" dirty="0" smtClean="0"/>
              <a:t>Career Engagement </a:t>
            </a:r>
            <a:endParaRPr lang="en-CA" dirty="0"/>
          </a:p>
        </p:txBody>
      </p:sp>
      <p:sp>
        <p:nvSpPr>
          <p:cNvPr id="3" name="Subtitle 2"/>
          <p:cNvSpPr>
            <a:spLocks noGrp="1"/>
          </p:cNvSpPr>
          <p:nvPr>
            <p:ph type="subTitle" idx="1"/>
          </p:nvPr>
        </p:nvSpPr>
        <p:spPr/>
        <p:txBody>
          <a:bodyPr/>
          <a:lstStyle/>
          <a:p>
            <a:r>
              <a:rPr lang="en-CA" dirty="0" smtClean="0"/>
              <a:t>“ACE IT and SSA 101”</a:t>
            </a:r>
          </a:p>
          <a:p>
            <a:r>
              <a:rPr lang="en-CA" dirty="0" smtClean="0"/>
              <a:t>(Accelerated Credit to Enrollment in Industry Training</a:t>
            </a:r>
          </a:p>
          <a:p>
            <a:r>
              <a:rPr lang="en-CA" dirty="0" smtClean="0"/>
              <a:t>Secondary School Apprenticeship)</a:t>
            </a:r>
          </a:p>
          <a:p>
            <a:endParaRPr lang="en-CA" dirty="0"/>
          </a:p>
          <a:p>
            <a:endParaRPr lang="en-CA" dirty="0"/>
          </a:p>
        </p:txBody>
      </p:sp>
      <p:grpSp>
        <p:nvGrpSpPr>
          <p:cNvPr id="4" name="Group 7"/>
          <p:cNvGrpSpPr>
            <a:grpSpLocks/>
          </p:cNvGrpSpPr>
          <p:nvPr/>
        </p:nvGrpSpPr>
        <p:grpSpPr bwMode="auto">
          <a:xfrm>
            <a:off x="1954924" y="5318235"/>
            <a:ext cx="7978665" cy="1371600"/>
            <a:chOff x="240" y="3648"/>
            <a:chExt cx="5520" cy="768"/>
          </a:xfrm>
        </p:grpSpPr>
        <p:graphicFrame>
          <p:nvGraphicFramePr>
            <p:cNvPr id="5" name="Object 8"/>
            <p:cNvGraphicFramePr>
              <a:graphicFrameLocks noChangeAspect="1"/>
            </p:cNvGraphicFramePr>
            <p:nvPr/>
          </p:nvGraphicFramePr>
          <p:xfrm>
            <a:off x="4992" y="3648"/>
            <a:ext cx="768" cy="768"/>
          </p:xfrm>
          <a:graphic>
            <a:graphicData uri="http://schemas.openxmlformats.org/presentationml/2006/ole">
              <mc:AlternateContent xmlns:mc="http://schemas.openxmlformats.org/markup-compatibility/2006">
                <mc:Choice xmlns:v="urn:schemas-microsoft-com:vml" Requires="v">
                  <p:oleObj spid="_x0000_s1075" name="Bitmap Image" r:id="rId3" imgW="895238" imgH="857143" progId="Paint.Picture">
                    <p:embed/>
                  </p:oleObj>
                </mc:Choice>
                <mc:Fallback>
                  <p:oleObj name="Bitmap Image" r:id="rId3" imgW="895238" imgH="857143" progId="Paint.Picture">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92" y="3648"/>
                          <a:ext cx="76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9"/>
            <p:cNvGraphicFramePr>
              <a:graphicFrameLocks noChangeAspect="1"/>
            </p:cNvGraphicFramePr>
            <p:nvPr/>
          </p:nvGraphicFramePr>
          <p:xfrm>
            <a:off x="240" y="3648"/>
            <a:ext cx="908" cy="768"/>
          </p:xfrm>
          <a:graphic>
            <a:graphicData uri="http://schemas.openxmlformats.org/presentationml/2006/ole">
              <mc:AlternateContent xmlns:mc="http://schemas.openxmlformats.org/markup-compatibility/2006">
                <mc:Choice xmlns:v="urn:schemas-microsoft-com:vml" Requires="v">
                  <p:oleObj spid="_x0000_s1076" name="Bitmap Image" r:id="rId5" imgW="866896" imgH="857143" progId="Paint.Picture">
                    <p:embed/>
                  </p:oleObj>
                </mc:Choice>
                <mc:Fallback>
                  <p:oleObj name="Bitmap Image" r:id="rId5" imgW="866896" imgH="857143" progId="Paint.Picture">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0" y="3648"/>
                          <a:ext cx="90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10"/>
            <p:cNvGraphicFramePr>
              <a:graphicFrameLocks noChangeAspect="1"/>
            </p:cNvGraphicFramePr>
            <p:nvPr/>
          </p:nvGraphicFramePr>
          <p:xfrm>
            <a:off x="1008" y="3656"/>
            <a:ext cx="977" cy="756"/>
          </p:xfrm>
          <a:graphic>
            <a:graphicData uri="http://schemas.openxmlformats.org/presentationml/2006/ole">
              <mc:AlternateContent xmlns:mc="http://schemas.openxmlformats.org/markup-compatibility/2006">
                <mc:Choice xmlns:v="urn:schemas-microsoft-com:vml" Requires="v">
                  <p:oleObj spid="_x0000_s1077" name="Bitmap Image" r:id="rId7" imgW="876190" imgH="885949" progId="Paint.Picture">
                    <p:embed/>
                  </p:oleObj>
                </mc:Choice>
                <mc:Fallback>
                  <p:oleObj name="Bitmap Image" r:id="rId7" imgW="876190" imgH="885949" progId="Paint.Picture">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008" y="3656"/>
                          <a:ext cx="977"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11"/>
            <p:cNvGraphicFramePr>
              <a:graphicFrameLocks noChangeAspect="1"/>
            </p:cNvGraphicFramePr>
            <p:nvPr/>
          </p:nvGraphicFramePr>
          <p:xfrm>
            <a:off x="2736" y="3648"/>
            <a:ext cx="908" cy="768"/>
          </p:xfrm>
          <a:graphic>
            <a:graphicData uri="http://schemas.openxmlformats.org/presentationml/2006/ole">
              <mc:AlternateContent xmlns:mc="http://schemas.openxmlformats.org/markup-compatibility/2006">
                <mc:Choice xmlns:v="urn:schemas-microsoft-com:vml" Requires="v">
                  <p:oleObj spid="_x0000_s1078" name="Bitmap Image" r:id="rId9" imgW="819048" imgH="809738" progId="Paint.Picture">
                    <p:embed/>
                  </p:oleObj>
                </mc:Choice>
                <mc:Fallback>
                  <p:oleObj name="Bitmap Image" r:id="rId9" imgW="819048" imgH="809738" progId="Paint.Picture">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36" y="3648"/>
                          <a:ext cx="90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9" name="Object 12"/>
            <p:cNvGraphicFramePr>
              <a:graphicFrameLocks noChangeAspect="1"/>
            </p:cNvGraphicFramePr>
            <p:nvPr/>
          </p:nvGraphicFramePr>
          <p:xfrm>
            <a:off x="1824" y="3656"/>
            <a:ext cx="977" cy="756"/>
          </p:xfrm>
          <a:graphic>
            <a:graphicData uri="http://schemas.openxmlformats.org/presentationml/2006/ole">
              <mc:AlternateContent xmlns:mc="http://schemas.openxmlformats.org/markup-compatibility/2006">
                <mc:Choice xmlns:v="urn:schemas-microsoft-com:vml" Requires="v">
                  <p:oleObj spid="_x0000_s1079" name="Bitmap Image" r:id="rId11" imgW="905001" imgH="895238" progId="Paint.Picture">
                    <p:embed/>
                  </p:oleObj>
                </mc:Choice>
                <mc:Fallback>
                  <p:oleObj name="Bitmap Image" r:id="rId11" imgW="905001" imgH="895238" progId="Paint.Picture">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824" y="3656"/>
                          <a:ext cx="977"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 name="Object 13"/>
            <p:cNvGraphicFramePr>
              <a:graphicFrameLocks noChangeAspect="1"/>
            </p:cNvGraphicFramePr>
            <p:nvPr/>
          </p:nvGraphicFramePr>
          <p:xfrm>
            <a:off x="3504" y="3648"/>
            <a:ext cx="908" cy="768"/>
          </p:xfrm>
          <a:graphic>
            <a:graphicData uri="http://schemas.openxmlformats.org/presentationml/2006/ole">
              <mc:AlternateContent xmlns:mc="http://schemas.openxmlformats.org/markup-compatibility/2006">
                <mc:Choice xmlns:v="urn:schemas-microsoft-com:vml" Requires="v">
                  <p:oleObj spid="_x0000_s1080" name="Bitmap Image" r:id="rId13" imgW="800212" imgH="809738" progId="Paint.Picture">
                    <p:embed/>
                  </p:oleObj>
                </mc:Choice>
                <mc:Fallback>
                  <p:oleObj name="Bitmap Image" r:id="rId13" imgW="800212" imgH="809738" progId="Paint.Picture">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504" y="3648"/>
                          <a:ext cx="90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1" name="Object 14"/>
            <p:cNvGraphicFramePr>
              <a:graphicFrameLocks noChangeAspect="1"/>
            </p:cNvGraphicFramePr>
            <p:nvPr/>
          </p:nvGraphicFramePr>
          <p:xfrm>
            <a:off x="4272" y="3648"/>
            <a:ext cx="908" cy="768"/>
          </p:xfrm>
          <a:graphic>
            <a:graphicData uri="http://schemas.openxmlformats.org/presentationml/2006/ole">
              <mc:AlternateContent xmlns:mc="http://schemas.openxmlformats.org/markup-compatibility/2006">
                <mc:Choice xmlns:v="urn:schemas-microsoft-com:vml" Requires="v">
                  <p:oleObj spid="_x0000_s1081" name="Bitmap Image" r:id="rId15" imgW="819048" imgH="800212" progId="Paint.Picture">
                    <p:embed/>
                  </p:oleObj>
                </mc:Choice>
                <mc:Fallback>
                  <p:oleObj name="Bitmap Image" r:id="rId15" imgW="819048" imgH="800212" progId="Paint.Picture">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4272" y="3648"/>
                          <a:ext cx="908" cy="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Tree>
    <p:extLst>
      <p:ext uri="{BB962C8B-B14F-4D97-AF65-F5344CB8AC3E}">
        <p14:creationId xmlns:p14="http://schemas.microsoft.com/office/powerpoint/2010/main" val="14354354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en-US" dirty="0" smtClean="0"/>
              <a:t>INDUSTRY TRAINING PROGRAMS</a:t>
            </a:r>
          </a:p>
        </p:txBody>
      </p:sp>
      <p:sp>
        <p:nvSpPr>
          <p:cNvPr id="9219" name="Rectangle 3"/>
          <p:cNvSpPr>
            <a:spLocks noGrp="1" noChangeArrowheads="1"/>
          </p:cNvSpPr>
          <p:nvPr>
            <p:ph type="body" idx="1"/>
          </p:nvPr>
        </p:nvSpPr>
        <p:spPr>
          <a:xfrm>
            <a:off x="1807779" y="1066799"/>
            <a:ext cx="8403021" cy="5186855"/>
          </a:xfrm>
        </p:spPr>
        <p:txBody>
          <a:bodyPr/>
          <a:lstStyle/>
          <a:p>
            <a:pPr marL="457200" indent="-457200">
              <a:spcAft>
                <a:spcPct val="50000"/>
              </a:spcAft>
            </a:pPr>
            <a:endParaRPr lang="en-US" altLang="en-US" dirty="0" smtClean="0"/>
          </a:p>
          <a:p>
            <a:pPr marL="457200" indent="-457200">
              <a:spcAft>
                <a:spcPct val="50000"/>
              </a:spcAft>
            </a:pPr>
            <a:r>
              <a:rPr lang="en-US" altLang="en-US" dirty="0" smtClean="0"/>
              <a:t>Industry training/apprenticeship programs generally consist of 2 components:</a:t>
            </a:r>
          </a:p>
          <a:p>
            <a:pPr marL="1257300" lvl="2" indent="-342900">
              <a:spcAft>
                <a:spcPct val="50000"/>
              </a:spcAft>
              <a:buFontTx/>
              <a:buAutoNum type="arabicPeriod"/>
            </a:pPr>
            <a:r>
              <a:rPr lang="en-US" altLang="en-US" dirty="0"/>
              <a:t>On-the-job training</a:t>
            </a:r>
            <a:r>
              <a:rPr lang="en-US" altLang="en-US" dirty="0" smtClean="0"/>
              <a:t> or work based training (Secondary School Apprenticeship (</a:t>
            </a:r>
            <a:r>
              <a:rPr lang="en-US" altLang="en-US" b="1" dirty="0" smtClean="0"/>
              <a:t>SSA</a:t>
            </a:r>
            <a:r>
              <a:rPr lang="en-US" altLang="en-US" dirty="0" smtClean="0"/>
              <a:t>)</a:t>
            </a:r>
          </a:p>
          <a:p>
            <a:pPr marL="1676400" lvl="3" indent="-304800">
              <a:spcAft>
                <a:spcPct val="50000"/>
              </a:spcAft>
            </a:pPr>
            <a:r>
              <a:rPr lang="en-US" altLang="en-US" dirty="0"/>
              <a:t>specified # of hours working in the trade</a:t>
            </a:r>
          </a:p>
          <a:p>
            <a:pPr marL="1257300" lvl="2" indent="-342900">
              <a:spcAft>
                <a:spcPct val="50000"/>
              </a:spcAft>
              <a:buFontTx/>
              <a:buAutoNum type="arabicPeriod"/>
            </a:pPr>
            <a:r>
              <a:rPr lang="en-US" altLang="en-US" dirty="0"/>
              <a:t>Technical </a:t>
            </a:r>
            <a:r>
              <a:rPr lang="en-US" altLang="en-US" dirty="0" smtClean="0"/>
              <a:t>training or Theoretical training(</a:t>
            </a:r>
            <a:r>
              <a:rPr lang="en-US" altLang="en-US" b="1" dirty="0" smtClean="0"/>
              <a:t>Accelerated Credit Enrollment to Industry Training (ACE IT</a:t>
            </a:r>
            <a:r>
              <a:rPr lang="en-US" altLang="en-US" dirty="0" smtClean="0"/>
              <a:t>)</a:t>
            </a:r>
            <a:endParaRPr lang="en-US" altLang="en-US" dirty="0"/>
          </a:p>
          <a:p>
            <a:pPr marL="1676400" lvl="3" indent="-304800">
              <a:spcAft>
                <a:spcPct val="50000"/>
              </a:spcAft>
            </a:pPr>
            <a:r>
              <a:rPr lang="en-US" altLang="en-US" dirty="0"/>
              <a:t>approx. 24 weeks in total, 6 – 8 weeks taken at a post-secondary institution</a:t>
            </a:r>
          </a:p>
        </p:txBody>
      </p:sp>
    </p:spTree>
    <p:extLst>
      <p:ext uri="{BB962C8B-B14F-4D97-AF65-F5344CB8AC3E}">
        <p14:creationId xmlns:p14="http://schemas.microsoft.com/office/powerpoint/2010/main" val="46903239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ltLang="en-US" sz="2000"/>
              <a:t>INDUSTRY TRAINING PROGRAMS IN SECONDARY SCHOOLS</a:t>
            </a:r>
          </a:p>
        </p:txBody>
      </p:sp>
      <p:sp>
        <p:nvSpPr>
          <p:cNvPr id="16387" name="Rectangle 3"/>
          <p:cNvSpPr>
            <a:spLocks noGrp="1" noChangeArrowheads="1"/>
          </p:cNvSpPr>
          <p:nvPr>
            <p:ph type="body" sz="half" idx="1"/>
          </p:nvPr>
        </p:nvSpPr>
        <p:spPr>
          <a:xfrm>
            <a:off x="1928649" y="1422099"/>
            <a:ext cx="4037013" cy="4800600"/>
          </a:xfrm>
        </p:spPr>
        <p:txBody>
          <a:bodyPr>
            <a:normAutofit/>
          </a:bodyPr>
          <a:lstStyle/>
          <a:p>
            <a:pPr marL="438150" indent="-438150">
              <a:buNone/>
            </a:pPr>
            <a:r>
              <a:rPr lang="en-US" altLang="en-US" dirty="0"/>
              <a:t>SSA</a:t>
            </a:r>
          </a:p>
          <a:p>
            <a:pPr marL="438150" indent="-438150">
              <a:buNone/>
            </a:pPr>
            <a:endParaRPr lang="en-US" altLang="en-US" dirty="0"/>
          </a:p>
          <a:p>
            <a:pPr marL="438150" indent="-438150">
              <a:spcAft>
                <a:spcPct val="50000"/>
              </a:spcAft>
              <a:buFont typeface="Wingdings" panose="05000000000000000000" pitchFamily="2" charset="2"/>
              <a:buAutoNum type="arabicPeriod"/>
            </a:pPr>
            <a:r>
              <a:rPr lang="en-US" altLang="en-US" sz="2000" dirty="0"/>
              <a:t>Students are employer sponsored registered trainees</a:t>
            </a:r>
          </a:p>
          <a:p>
            <a:pPr marL="438150" indent="-438150">
              <a:spcAft>
                <a:spcPct val="25000"/>
              </a:spcAft>
              <a:buFont typeface="Wingdings" panose="05000000000000000000" pitchFamily="2" charset="2"/>
              <a:buAutoNum type="arabicPeriod"/>
            </a:pPr>
            <a:r>
              <a:rPr lang="en-US" altLang="en-US" sz="2000" dirty="0"/>
              <a:t>On-the-job training is provided through work experience	</a:t>
            </a:r>
          </a:p>
          <a:p>
            <a:pPr marL="803275" lvl="2" indent="-342900">
              <a:spcAft>
                <a:spcPct val="25000"/>
              </a:spcAft>
            </a:pPr>
            <a:r>
              <a:rPr lang="en-US" altLang="en-US" dirty="0" smtClean="0"/>
              <a:t>Min. 480 hours before graduation</a:t>
            </a:r>
          </a:p>
          <a:p>
            <a:pPr marL="803275" lvl="2" indent="-342900">
              <a:spcAft>
                <a:spcPct val="25000"/>
              </a:spcAft>
            </a:pPr>
            <a:r>
              <a:rPr lang="en-US" altLang="en-US" dirty="0" smtClean="0"/>
              <a:t>Credit 16 towards grad</a:t>
            </a:r>
          </a:p>
          <a:p>
            <a:pPr marL="803275" lvl="2" indent="-342900">
              <a:spcAft>
                <a:spcPct val="50000"/>
              </a:spcAft>
            </a:pPr>
            <a:r>
              <a:rPr lang="en-US" altLang="en-US" dirty="0" smtClean="0"/>
              <a:t>Work experience is paid</a:t>
            </a:r>
          </a:p>
          <a:p>
            <a:pPr marL="438150" indent="-438150">
              <a:buFont typeface="Wingdings" panose="05000000000000000000" pitchFamily="2" charset="2"/>
              <a:buAutoNum type="arabicPeriod"/>
            </a:pPr>
            <a:r>
              <a:rPr lang="en-US" altLang="en-US" sz="2000" dirty="0"/>
              <a:t>Students eligible for $1,000 scholarship</a:t>
            </a:r>
          </a:p>
        </p:txBody>
      </p:sp>
      <p:sp>
        <p:nvSpPr>
          <p:cNvPr id="16388" name="Rectangle 4"/>
          <p:cNvSpPr>
            <a:spLocks noGrp="1" noChangeArrowheads="1"/>
          </p:cNvSpPr>
          <p:nvPr>
            <p:ph type="body" sz="half" idx="2"/>
          </p:nvPr>
        </p:nvSpPr>
        <p:spPr>
          <a:xfrm>
            <a:off x="6194809" y="1491224"/>
            <a:ext cx="4037012" cy="4800600"/>
          </a:xfrm>
        </p:spPr>
        <p:txBody>
          <a:bodyPr/>
          <a:lstStyle/>
          <a:p>
            <a:pPr marL="400050" indent="-400050">
              <a:buNone/>
            </a:pPr>
            <a:r>
              <a:rPr lang="en-US" altLang="en-US" dirty="0" smtClean="0"/>
              <a:t>ACE IT</a:t>
            </a:r>
          </a:p>
          <a:p>
            <a:pPr marL="400050" indent="-400050">
              <a:spcBef>
                <a:spcPct val="0"/>
              </a:spcBef>
              <a:buNone/>
            </a:pPr>
            <a:endParaRPr lang="en-US" altLang="en-US" dirty="0" smtClean="0"/>
          </a:p>
          <a:p>
            <a:pPr marL="400050" indent="-400050">
              <a:spcAft>
                <a:spcPct val="30000"/>
              </a:spcAft>
              <a:buFont typeface="Wingdings" panose="05000000000000000000" pitchFamily="2" charset="2"/>
              <a:buAutoNum type="arabicPeriod"/>
            </a:pPr>
            <a:r>
              <a:rPr lang="en-US" altLang="en-US" sz="2000" dirty="0"/>
              <a:t>Students are school district sponsored registered trainees</a:t>
            </a:r>
          </a:p>
          <a:p>
            <a:pPr marL="400050" indent="-400050">
              <a:spcAft>
                <a:spcPct val="30000"/>
              </a:spcAft>
              <a:buFont typeface="Wingdings" panose="05000000000000000000" pitchFamily="2" charset="2"/>
              <a:buAutoNum type="arabicPeriod"/>
            </a:pPr>
            <a:r>
              <a:rPr lang="en-US" altLang="en-US" sz="2000" dirty="0"/>
              <a:t>Level 1 technical training is delivered in school and/or in post-secondary or combination</a:t>
            </a:r>
          </a:p>
          <a:p>
            <a:pPr marL="400050" indent="-400050">
              <a:spcAft>
                <a:spcPct val="30000"/>
              </a:spcAft>
              <a:buFont typeface="Wingdings" panose="05000000000000000000" pitchFamily="2" charset="2"/>
              <a:buAutoNum type="arabicPeriod"/>
            </a:pPr>
            <a:r>
              <a:rPr lang="en-US" altLang="en-US" sz="2000" dirty="0"/>
              <a:t>On-the-job training Option</a:t>
            </a:r>
          </a:p>
          <a:p>
            <a:pPr marL="765175" lvl="2" indent="-304800">
              <a:spcAft>
                <a:spcPct val="25000"/>
              </a:spcAft>
            </a:pPr>
            <a:r>
              <a:rPr lang="en-US" altLang="en-US" dirty="0"/>
              <a:t>Min. 240 </a:t>
            </a:r>
            <a:r>
              <a:rPr lang="en-US" altLang="en-US" dirty="0" err="1"/>
              <a:t>hrs</a:t>
            </a:r>
            <a:r>
              <a:rPr lang="en-US" altLang="en-US" dirty="0"/>
              <a:t> and can be done in combination with SSA</a:t>
            </a:r>
          </a:p>
          <a:p>
            <a:pPr marL="765175" lvl="2" indent="-304800"/>
            <a:r>
              <a:rPr lang="en-US" altLang="en-US" dirty="0"/>
              <a:t>Students can be eligible for $1,000 SSA scholarship</a:t>
            </a:r>
          </a:p>
        </p:txBody>
      </p:sp>
    </p:spTree>
    <p:extLst>
      <p:ext uri="{BB962C8B-B14F-4D97-AF65-F5344CB8AC3E}">
        <p14:creationId xmlns:p14="http://schemas.microsoft.com/office/powerpoint/2010/main" val="6269810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altLang="en-US" dirty="0" smtClean="0"/>
              <a:t>Secondary School Apprenticeship</a:t>
            </a:r>
          </a:p>
        </p:txBody>
      </p:sp>
      <p:sp>
        <p:nvSpPr>
          <p:cNvPr id="10243" name="Rectangle 3"/>
          <p:cNvSpPr>
            <a:spLocks noGrp="1" noChangeArrowheads="1"/>
          </p:cNvSpPr>
          <p:nvPr>
            <p:ph type="body" idx="1"/>
          </p:nvPr>
        </p:nvSpPr>
        <p:spPr/>
        <p:txBody>
          <a:bodyPr>
            <a:normAutofit/>
          </a:bodyPr>
          <a:lstStyle/>
          <a:p>
            <a:pPr eaLnBrk="1" hangingPunct="1">
              <a:lnSpc>
                <a:spcPct val="130000"/>
              </a:lnSpc>
              <a:spcAft>
                <a:spcPct val="100000"/>
              </a:spcAft>
              <a:buFontTx/>
              <a:buNone/>
            </a:pPr>
            <a:r>
              <a:rPr lang="en-US" altLang="en-US" dirty="0" smtClean="0"/>
              <a:t>SSA Students</a:t>
            </a:r>
          </a:p>
          <a:p>
            <a:pPr lvl="1" eaLnBrk="1" hangingPunct="1">
              <a:spcAft>
                <a:spcPct val="75000"/>
              </a:spcAft>
              <a:buFontTx/>
              <a:buBlip>
                <a:blip r:embed="rId3"/>
              </a:buBlip>
            </a:pPr>
            <a:r>
              <a:rPr lang="en-US" altLang="en-US" dirty="0" smtClean="0"/>
              <a:t>Are registered apprentices/trainees and work along side other adult supervisors and certified trades people to learn their skills on the job</a:t>
            </a:r>
          </a:p>
          <a:p>
            <a:pPr lvl="1" eaLnBrk="1" hangingPunct="1">
              <a:spcAft>
                <a:spcPct val="75000"/>
              </a:spcAft>
              <a:buFontTx/>
              <a:buBlip>
                <a:blip r:embed="rId3"/>
              </a:buBlip>
            </a:pPr>
            <a:r>
              <a:rPr lang="en-US" altLang="en-US" dirty="0" smtClean="0"/>
              <a:t>Earn 16 credits towards graduation through their work experience component</a:t>
            </a:r>
          </a:p>
          <a:p>
            <a:pPr lvl="1" eaLnBrk="1" hangingPunct="1">
              <a:spcAft>
                <a:spcPct val="75000"/>
              </a:spcAft>
              <a:buFontTx/>
              <a:buBlip>
                <a:blip r:embed="rId3"/>
              </a:buBlip>
            </a:pPr>
            <a:r>
              <a:rPr lang="en-US" altLang="en-US" dirty="0" smtClean="0"/>
              <a:t>Get a head start towards an apprenticeship by reporting hours towards completion of credential </a:t>
            </a:r>
          </a:p>
          <a:p>
            <a:pPr lvl="1" eaLnBrk="1" hangingPunct="1">
              <a:spcAft>
                <a:spcPct val="75000"/>
              </a:spcAft>
              <a:buFontTx/>
              <a:buBlip>
                <a:blip r:embed="rId3"/>
              </a:buBlip>
            </a:pPr>
            <a:r>
              <a:rPr lang="en-US" altLang="en-US" dirty="0" smtClean="0"/>
              <a:t>Acquire the skills employers are looking for</a:t>
            </a:r>
          </a:p>
          <a:p>
            <a:pPr lvl="1" eaLnBrk="1" hangingPunct="1">
              <a:spcAft>
                <a:spcPct val="75000"/>
              </a:spcAft>
              <a:buFontTx/>
              <a:buBlip>
                <a:blip r:embed="rId3"/>
              </a:buBlip>
            </a:pPr>
            <a:r>
              <a:rPr lang="en-US" altLang="en-US" dirty="0" smtClean="0"/>
              <a:t>Meet work experience learning outcomes that support the graduation portfolio</a:t>
            </a:r>
          </a:p>
        </p:txBody>
      </p:sp>
    </p:spTree>
    <p:extLst>
      <p:ext uri="{BB962C8B-B14F-4D97-AF65-F5344CB8AC3E}">
        <p14:creationId xmlns:p14="http://schemas.microsoft.com/office/powerpoint/2010/main" val="355354058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dirty="0"/>
              <a:t>Secondary School Apprenticeship</a:t>
            </a:r>
            <a:endParaRPr lang="en-US" altLang="en-US" dirty="0" smtClean="0"/>
          </a:p>
        </p:txBody>
      </p:sp>
      <p:sp>
        <p:nvSpPr>
          <p:cNvPr id="11267" name="Rectangle 3"/>
          <p:cNvSpPr>
            <a:spLocks noGrp="1" noChangeArrowheads="1"/>
          </p:cNvSpPr>
          <p:nvPr>
            <p:ph type="body" idx="1"/>
          </p:nvPr>
        </p:nvSpPr>
        <p:spPr/>
        <p:txBody>
          <a:bodyPr/>
          <a:lstStyle/>
          <a:p>
            <a:pPr eaLnBrk="1" hangingPunct="1">
              <a:lnSpc>
                <a:spcPct val="130000"/>
              </a:lnSpc>
              <a:spcAft>
                <a:spcPct val="100000"/>
              </a:spcAft>
              <a:buFontTx/>
              <a:buNone/>
            </a:pPr>
            <a:r>
              <a:rPr lang="en-US" altLang="en-US" dirty="0" smtClean="0"/>
              <a:t>SSA Scholarship</a:t>
            </a:r>
          </a:p>
          <a:p>
            <a:pPr lvl="2" eaLnBrk="1" hangingPunct="1">
              <a:lnSpc>
                <a:spcPct val="130000"/>
              </a:lnSpc>
              <a:spcAft>
                <a:spcPct val="75000"/>
              </a:spcAft>
            </a:pPr>
            <a:r>
              <a:rPr lang="en-US" altLang="en-US" dirty="0"/>
              <a:t>C+ average in Grade 12 numbered courses</a:t>
            </a:r>
          </a:p>
          <a:p>
            <a:pPr lvl="2" eaLnBrk="1" hangingPunct="1">
              <a:lnSpc>
                <a:spcPct val="130000"/>
              </a:lnSpc>
              <a:spcAft>
                <a:spcPct val="75000"/>
              </a:spcAft>
            </a:pPr>
            <a:r>
              <a:rPr lang="en-US" altLang="en-US" dirty="0"/>
              <a:t>Must have graduated from secondary school</a:t>
            </a:r>
          </a:p>
          <a:p>
            <a:pPr lvl="2" eaLnBrk="1" hangingPunct="1">
              <a:lnSpc>
                <a:spcPct val="130000"/>
              </a:lnSpc>
              <a:spcAft>
                <a:spcPct val="75000"/>
              </a:spcAft>
            </a:pPr>
            <a:r>
              <a:rPr lang="en-US" altLang="en-US" dirty="0"/>
              <a:t>6 months in trade after graduation</a:t>
            </a:r>
          </a:p>
          <a:p>
            <a:pPr lvl="2" eaLnBrk="1" hangingPunct="1">
              <a:lnSpc>
                <a:spcPct val="130000"/>
              </a:lnSpc>
            </a:pPr>
            <a:r>
              <a:rPr lang="en-US" altLang="en-US" dirty="0"/>
              <a:t>Completed required 480 hours of SSA work experience</a:t>
            </a:r>
          </a:p>
        </p:txBody>
      </p:sp>
    </p:spTree>
    <p:extLst>
      <p:ext uri="{BB962C8B-B14F-4D97-AF65-F5344CB8AC3E}">
        <p14:creationId xmlns:p14="http://schemas.microsoft.com/office/powerpoint/2010/main" val="419556967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Secondary School Apprenticeship</a:t>
            </a:r>
            <a:endParaRPr lang="en-CA" dirty="0"/>
          </a:p>
        </p:txBody>
      </p:sp>
      <p:sp>
        <p:nvSpPr>
          <p:cNvPr id="3" name="Content Placeholder 2"/>
          <p:cNvSpPr>
            <a:spLocks noGrp="1"/>
          </p:cNvSpPr>
          <p:nvPr>
            <p:ph idx="1"/>
          </p:nvPr>
        </p:nvSpPr>
        <p:spPr/>
        <p:txBody>
          <a:bodyPr/>
          <a:lstStyle/>
          <a:p>
            <a:r>
              <a:rPr lang="en-CA" dirty="0" smtClean="0"/>
              <a:t>Funding for schools:</a:t>
            </a:r>
          </a:p>
          <a:p>
            <a:pPr lvl="1"/>
            <a:r>
              <a:rPr lang="en-CA" dirty="0" smtClean="0"/>
              <a:t>DL</a:t>
            </a:r>
          </a:p>
          <a:p>
            <a:pPr lvl="1"/>
            <a:r>
              <a:rPr lang="en-CA" dirty="0" smtClean="0"/>
              <a:t>Block Funding</a:t>
            </a:r>
          </a:p>
          <a:p>
            <a:pPr lvl="1"/>
            <a:r>
              <a:rPr lang="en-CA" dirty="0" smtClean="0"/>
              <a:t>SSA Grant</a:t>
            </a:r>
            <a:endParaRPr lang="en-CA" dirty="0"/>
          </a:p>
        </p:txBody>
      </p:sp>
    </p:spTree>
    <p:extLst>
      <p:ext uri="{BB962C8B-B14F-4D97-AF65-F5344CB8AC3E}">
        <p14:creationId xmlns:p14="http://schemas.microsoft.com/office/powerpoint/2010/main" val="12773112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SSA practices</a:t>
            </a:r>
            <a:endParaRPr lang="en-CA" dirty="0"/>
          </a:p>
        </p:txBody>
      </p:sp>
      <p:sp>
        <p:nvSpPr>
          <p:cNvPr id="3" name="Content Placeholder 2"/>
          <p:cNvSpPr>
            <a:spLocks noGrp="1"/>
          </p:cNvSpPr>
          <p:nvPr>
            <p:ph idx="1"/>
          </p:nvPr>
        </p:nvSpPr>
        <p:spPr/>
        <p:txBody>
          <a:bodyPr/>
          <a:lstStyle/>
          <a:p>
            <a:r>
              <a:rPr lang="en-CA" dirty="0" smtClean="0"/>
              <a:t>ADD IN CES BEST PRACTICES INFORMATION HERE</a:t>
            </a:r>
            <a:endParaRPr lang="en-CA" dirty="0"/>
          </a:p>
        </p:txBody>
      </p:sp>
    </p:spTree>
    <p:extLst>
      <p:ext uri="{BB962C8B-B14F-4D97-AF65-F5344CB8AC3E}">
        <p14:creationId xmlns:p14="http://schemas.microsoft.com/office/powerpoint/2010/main" val="2310883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About Learning Partnerships</a:t>
            </a:r>
            <a:endParaRPr lang="en-CA" dirty="0"/>
          </a:p>
        </p:txBody>
      </p:sp>
      <p:sp>
        <p:nvSpPr>
          <p:cNvPr id="3" name="Content Placeholder 2"/>
          <p:cNvSpPr>
            <a:spLocks noGrp="1"/>
          </p:cNvSpPr>
          <p:nvPr>
            <p:ph idx="1"/>
          </p:nvPr>
        </p:nvSpPr>
        <p:spPr/>
        <p:txBody>
          <a:bodyPr>
            <a:normAutofit/>
          </a:bodyPr>
          <a:lstStyle/>
          <a:p>
            <a:pPr marL="0" indent="0">
              <a:buNone/>
            </a:pPr>
            <a:r>
              <a:rPr lang="en-US" sz="3600" dirty="0" smtClean="0"/>
              <a:t>Learning Partnership are </a:t>
            </a:r>
          </a:p>
          <a:p>
            <a:r>
              <a:rPr lang="en-US" sz="3600" dirty="0" smtClean="0"/>
              <a:t>Focused on facilitating real life learning experiences for youth </a:t>
            </a:r>
          </a:p>
          <a:p>
            <a:r>
              <a:rPr lang="en-US" sz="3600" dirty="0" smtClean="0"/>
              <a:t>Developed between school districts and community entities to formalize the roles and responsibilities </a:t>
            </a:r>
          </a:p>
          <a:p>
            <a:r>
              <a:rPr lang="en-US" sz="3600" dirty="0" smtClean="0"/>
              <a:t>A high priority with many industries and colleges</a:t>
            </a:r>
          </a:p>
        </p:txBody>
      </p:sp>
    </p:spTree>
    <p:extLst>
      <p:ext uri="{BB962C8B-B14F-4D97-AF65-F5344CB8AC3E}">
        <p14:creationId xmlns:p14="http://schemas.microsoft.com/office/powerpoint/2010/main" val="42702300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6"/>
          <p:cNvSpPr>
            <a:spLocks noGrp="1" noChangeArrowheads="1"/>
          </p:cNvSpPr>
          <p:nvPr>
            <p:ph type="title"/>
          </p:nvPr>
        </p:nvSpPr>
        <p:spPr/>
        <p:txBody>
          <a:bodyPr/>
          <a:lstStyle/>
          <a:p>
            <a:pPr eaLnBrk="1" hangingPunct="1"/>
            <a:r>
              <a:rPr lang="en-US" altLang="en-US" smtClean="0"/>
              <a:t>ACE IT</a:t>
            </a:r>
          </a:p>
        </p:txBody>
      </p:sp>
      <p:sp>
        <p:nvSpPr>
          <p:cNvPr id="13315" name="Rectangle 1027"/>
          <p:cNvSpPr>
            <a:spLocks noGrp="1" noChangeArrowheads="1"/>
          </p:cNvSpPr>
          <p:nvPr>
            <p:ph type="body" idx="1"/>
          </p:nvPr>
        </p:nvSpPr>
        <p:spPr/>
        <p:txBody>
          <a:bodyPr>
            <a:normAutofit/>
          </a:bodyPr>
          <a:lstStyle/>
          <a:p>
            <a:pPr algn="ctr" eaLnBrk="1" hangingPunct="1">
              <a:spcAft>
                <a:spcPct val="50000"/>
              </a:spcAft>
              <a:buFontTx/>
              <a:buNone/>
            </a:pPr>
            <a:endParaRPr lang="en-US" altLang="en-US" sz="2000" dirty="0" smtClean="0"/>
          </a:p>
          <a:p>
            <a:pPr marL="0" indent="0">
              <a:spcAft>
                <a:spcPct val="50000"/>
              </a:spcAft>
              <a:buNone/>
            </a:pPr>
            <a:r>
              <a:rPr lang="en-US" altLang="en-US" dirty="0" smtClean="0"/>
              <a:t>To achieve </a:t>
            </a:r>
            <a:r>
              <a:rPr lang="en-US" altLang="en-US" dirty="0"/>
              <a:t>Level 1 technical training for an industry training </a:t>
            </a:r>
            <a:r>
              <a:rPr lang="en-US" altLang="en-US" dirty="0" smtClean="0"/>
              <a:t>program </a:t>
            </a:r>
          </a:p>
          <a:p>
            <a:pPr>
              <a:spcAft>
                <a:spcPct val="50000"/>
              </a:spcAft>
            </a:pPr>
            <a:r>
              <a:rPr lang="en-US" altLang="en-US" dirty="0" smtClean="0"/>
              <a:t>Students </a:t>
            </a:r>
            <a:r>
              <a:rPr lang="en-US" altLang="en-US" dirty="0"/>
              <a:t>are registered </a:t>
            </a:r>
            <a:r>
              <a:rPr lang="en-US" altLang="en-US" dirty="0" smtClean="0"/>
              <a:t>apprentices</a:t>
            </a:r>
          </a:p>
          <a:p>
            <a:pPr>
              <a:spcAft>
                <a:spcPct val="50000"/>
              </a:spcAft>
            </a:pPr>
            <a:r>
              <a:rPr lang="en-US" altLang="en-US" dirty="0" smtClean="0"/>
              <a:t>Must successfully complete training at a designated training institution</a:t>
            </a:r>
            <a:endParaRPr lang="en-US" altLang="en-US" dirty="0"/>
          </a:p>
        </p:txBody>
      </p:sp>
    </p:spTree>
    <p:extLst>
      <p:ext uri="{BB962C8B-B14F-4D97-AF65-F5344CB8AC3E}">
        <p14:creationId xmlns:p14="http://schemas.microsoft.com/office/powerpoint/2010/main" val="250986989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en-US" smtClean="0"/>
              <a:t>ACE IT – KEY ELEMENTS</a:t>
            </a:r>
          </a:p>
        </p:txBody>
      </p:sp>
      <p:sp>
        <p:nvSpPr>
          <p:cNvPr id="14339" name="Rectangle 3"/>
          <p:cNvSpPr>
            <a:spLocks noGrp="1" noChangeArrowheads="1"/>
          </p:cNvSpPr>
          <p:nvPr>
            <p:ph type="body" idx="1"/>
          </p:nvPr>
        </p:nvSpPr>
        <p:spPr/>
        <p:txBody>
          <a:bodyPr>
            <a:normAutofit/>
          </a:bodyPr>
          <a:lstStyle/>
          <a:p>
            <a:pPr eaLnBrk="1" hangingPunct="1">
              <a:spcAft>
                <a:spcPct val="50000"/>
              </a:spcAft>
            </a:pPr>
            <a:r>
              <a:rPr lang="en-US" altLang="en-US" dirty="0" smtClean="0"/>
              <a:t>Post-secondary partnership – Districts must look to Post secondary partners to assist with the development and delivery of Trades Technical Training</a:t>
            </a:r>
          </a:p>
          <a:p>
            <a:pPr eaLnBrk="1" hangingPunct="1">
              <a:spcAft>
                <a:spcPct val="50000"/>
              </a:spcAft>
            </a:pPr>
            <a:r>
              <a:rPr lang="en-US" altLang="en-US" dirty="0" smtClean="0"/>
              <a:t>Industry partnership – ACE IT is a market driven program.  Industry partners provide the feedback on the need for particular training in the local community. </a:t>
            </a:r>
          </a:p>
          <a:p>
            <a:pPr eaLnBrk="1" hangingPunct="1">
              <a:spcAft>
                <a:spcPct val="50000"/>
              </a:spcAft>
            </a:pPr>
            <a:r>
              <a:rPr lang="en-US" altLang="en-US" dirty="0" smtClean="0"/>
              <a:t>Funding to school districts</a:t>
            </a:r>
          </a:p>
          <a:p>
            <a:pPr lvl="1" eaLnBrk="1" hangingPunct="1">
              <a:spcAft>
                <a:spcPct val="35000"/>
              </a:spcAft>
            </a:pPr>
            <a:r>
              <a:rPr lang="en-US" altLang="en-US" dirty="0" smtClean="0">
                <a:solidFill>
                  <a:srgbClr val="FF0000"/>
                </a:solidFill>
              </a:rPr>
              <a:t>$2,200 per student for level 1 technical training</a:t>
            </a:r>
          </a:p>
        </p:txBody>
      </p:sp>
    </p:spTree>
    <p:extLst>
      <p:ext uri="{BB962C8B-B14F-4D97-AF65-F5344CB8AC3E}">
        <p14:creationId xmlns:p14="http://schemas.microsoft.com/office/powerpoint/2010/main" val="117697965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smtClean="0"/>
              <a:t>ACE IT – KEY ELEMENTS</a:t>
            </a:r>
          </a:p>
        </p:txBody>
      </p:sp>
      <p:sp>
        <p:nvSpPr>
          <p:cNvPr id="15363" name="Rectangle 3"/>
          <p:cNvSpPr>
            <a:spLocks noGrp="1" noChangeArrowheads="1"/>
          </p:cNvSpPr>
          <p:nvPr>
            <p:ph type="body" idx="1"/>
          </p:nvPr>
        </p:nvSpPr>
        <p:spPr/>
        <p:txBody>
          <a:bodyPr/>
          <a:lstStyle/>
          <a:p>
            <a:pPr eaLnBrk="1" hangingPunct="1">
              <a:spcAft>
                <a:spcPct val="50000"/>
              </a:spcAft>
              <a:buFontTx/>
              <a:buNone/>
            </a:pPr>
            <a:r>
              <a:rPr lang="en-US" altLang="en-US" sz="3600" dirty="0"/>
              <a:t>Four </a:t>
            </a:r>
            <a:r>
              <a:rPr lang="en-US" altLang="en-US" sz="3600" dirty="0" smtClean="0"/>
              <a:t>possible delivery models</a:t>
            </a:r>
            <a:r>
              <a:rPr lang="en-US" altLang="en-US" dirty="0" smtClean="0"/>
              <a:t> </a:t>
            </a:r>
          </a:p>
          <a:p>
            <a:pPr lvl="2" eaLnBrk="1" hangingPunct="1">
              <a:spcAft>
                <a:spcPct val="50000"/>
              </a:spcAft>
            </a:pPr>
            <a:r>
              <a:rPr lang="en-US" altLang="en-US" sz="2800" dirty="0"/>
              <a:t>Delivered by post-secondary partnership </a:t>
            </a:r>
          </a:p>
          <a:p>
            <a:pPr lvl="2" eaLnBrk="1" hangingPunct="1">
              <a:spcAft>
                <a:spcPct val="50000"/>
              </a:spcAft>
            </a:pPr>
            <a:r>
              <a:rPr lang="en-US" altLang="en-US" sz="2800" dirty="0"/>
              <a:t>Delivered in school and at the college</a:t>
            </a:r>
          </a:p>
          <a:p>
            <a:pPr lvl="2" eaLnBrk="1" hangingPunct="1">
              <a:spcAft>
                <a:spcPct val="50000"/>
              </a:spcAft>
            </a:pPr>
            <a:r>
              <a:rPr lang="en-US" altLang="en-US" sz="2800" dirty="0"/>
              <a:t>Delivered in School by High School Teacher in partnership with college</a:t>
            </a:r>
          </a:p>
          <a:p>
            <a:pPr lvl="2" eaLnBrk="1" hangingPunct="1">
              <a:spcAft>
                <a:spcPct val="50000"/>
              </a:spcAft>
            </a:pPr>
            <a:r>
              <a:rPr lang="en-US" altLang="en-US" sz="2800" dirty="0"/>
              <a:t>Apprenticeship </a:t>
            </a:r>
            <a:r>
              <a:rPr lang="en-US" altLang="en-US" sz="2800" dirty="0" smtClean="0"/>
              <a:t>where students takes training along side adult apprentices</a:t>
            </a:r>
            <a:endParaRPr lang="en-US" altLang="en-US" sz="2800" dirty="0"/>
          </a:p>
        </p:txBody>
      </p:sp>
    </p:spTree>
    <p:extLst>
      <p:ext uri="{BB962C8B-B14F-4D97-AF65-F5344CB8AC3E}">
        <p14:creationId xmlns:p14="http://schemas.microsoft.com/office/powerpoint/2010/main" val="127657164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Steps to develop an ACE IT program</a:t>
            </a:r>
            <a:endParaRPr lang="en-CA" dirty="0"/>
          </a:p>
        </p:txBody>
      </p:sp>
      <p:sp>
        <p:nvSpPr>
          <p:cNvPr id="3" name="Content Placeholder 2"/>
          <p:cNvSpPr>
            <a:spLocks noGrp="1"/>
          </p:cNvSpPr>
          <p:nvPr>
            <p:ph idx="1"/>
          </p:nvPr>
        </p:nvSpPr>
        <p:spPr/>
        <p:txBody>
          <a:bodyPr>
            <a:normAutofit fontScale="92500" lnSpcReduction="10000"/>
          </a:bodyPr>
          <a:lstStyle/>
          <a:p>
            <a:pPr marL="514350" indent="-514350">
              <a:buAutoNum type="arabicPeriod"/>
            </a:pPr>
            <a:r>
              <a:rPr lang="en-CA" dirty="0" smtClean="0"/>
              <a:t>Get approval from senior management to develop a plan</a:t>
            </a:r>
          </a:p>
          <a:p>
            <a:pPr marL="514350" indent="-514350">
              <a:buFont typeface="Arial" panose="020B0604020202020204" pitchFamily="34" charset="0"/>
              <a:buAutoNum type="arabicPeriod"/>
            </a:pPr>
            <a:r>
              <a:rPr lang="en-CA" dirty="0"/>
              <a:t>Conduct a needs assessment to determine the need for the occupation in the region and availability of training </a:t>
            </a:r>
          </a:p>
          <a:p>
            <a:pPr marL="514350" indent="-514350">
              <a:buFont typeface="Arial" panose="020B0604020202020204" pitchFamily="34" charset="0"/>
              <a:buAutoNum type="arabicPeriod"/>
            </a:pPr>
            <a:r>
              <a:rPr lang="en-CA" dirty="0"/>
              <a:t>Conduct an assessment of student interest and/or feeder programs that could support the program</a:t>
            </a:r>
          </a:p>
          <a:p>
            <a:pPr marL="514350" indent="-514350">
              <a:buFont typeface="Arial" panose="020B0604020202020204" pitchFamily="34" charset="0"/>
              <a:buAutoNum type="arabicPeriod"/>
            </a:pPr>
            <a:r>
              <a:rPr lang="en-CA" dirty="0"/>
              <a:t>Evaluate options for delivery and seek training partnership and develop a partnership agreement</a:t>
            </a:r>
          </a:p>
          <a:p>
            <a:pPr marL="514350" indent="-514350">
              <a:buAutoNum type="arabicPeriod"/>
            </a:pPr>
            <a:r>
              <a:rPr lang="en-CA" dirty="0" smtClean="0"/>
              <a:t>Create a plan along with a vision/goal, actions, budget, timeline and operational considerations</a:t>
            </a:r>
          </a:p>
          <a:p>
            <a:pPr marL="514350" indent="-514350">
              <a:buAutoNum type="arabicPeriod"/>
            </a:pPr>
            <a:r>
              <a:rPr lang="en-CA" dirty="0" smtClean="0"/>
              <a:t>Present the plan to industry advisory committee to ensure that the approach and selected trades training are demand in the labour market</a:t>
            </a:r>
          </a:p>
          <a:p>
            <a:pPr marL="514350" indent="-514350">
              <a:buAutoNum type="arabicPeriod"/>
            </a:pPr>
            <a:r>
              <a:rPr lang="en-CA" dirty="0" smtClean="0"/>
              <a:t>Present the plan to senior management for approval to implement</a:t>
            </a:r>
            <a:endParaRPr lang="en-CA" dirty="0"/>
          </a:p>
        </p:txBody>
      </p:sp>
    </p:spTree>
    <p:extLst>
      <p:ext uri="{BB962C8B-B14F-4D97-AF65-F5344CB8AC3E}">
        <p14:creationId xmlns:p14="http://schemas.microsoft.com/office/powerpoint/2010/main" val="3571647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Long term goals </a:t>
            </a:r>
            <a:endParaRPr lang="en-CA" dirty="0"/>
          </a:p>
        </p:txBody>
      </p:sp>
      <p:sp>
        <p:nvSpPr>
          <p:cNvPr id="3" name="Content Placeholder 2"/>
          <p:cNvSpPr>
            <a:spLocks noGrp="1"/>
          </p:cNvSpPr>
          <p:nvPr>
            <p:ph idx="1"/>
          </p:nvPr>
        </p:nvSpPr>
        <p:spPr/>
        <p:txBody>
          <a:bodyPr>
            <a:normAutofit lnSpcReduction="10000"/>
          </a:bodyPr>
          <a:lstStyle/>
          <a:p>
            <a:pPr marL="0" lvl="0" indent="0">
              <a:buNone/>
            </a:pPr>
            <a:r>
              <a:rPr lang="en-CA" sz="3300" dirty="0" smtClean="0"/>
              <a:t>Develop an Overall </a:t>
            </a:r>
            <a:r>
              <a:rPr lang="en-CA" sz="3300" dirty="0"/>
              <a:t>Vision: (High Level)</a:t>
            </a:r>
          </a:p>
          <a:p>
            <a:pPr lvl="1"/>
            <a:r>
              <a:rPr lang="en-CA" sz="2900" dirty="0"/>
              <a:t>3 Pronged (Trades) </a:t>
            </a:r>
          </a:p>
          <a:p>
            <a:pPr lvl="2"/>
            <a:r>
              <a:rPr lang="en-CA" sz="2500" dirty="0"/>
              <a:t>Graduation</a:t>
            </a:r>
          </a:p>
          <a:p>
            <a:pPr lvl="2"/>
            <a:r>
              <a:rPr lang="en-CA" sz="2500" dirty="0"/>
              <a:t>Level 1 Technical Training</a:t>
            </a:r>
          </a:p>
          <a:p>
            <a:pPr lvl="2"/>
            <a:r>
              <a:rPr lang="en-CA" sz="2500" dirty="0"/>
              <a:t>SSA</a:t>
            </a:r>
          </a:p>
          <a:p>
            <a:pPr lvl="1"/>
            <a:r>
              <a:rPr lang="en-CA" sz="2900" dirty="0"/>
              <a:t>Transition/Process</a:t>
            </a:r>
          </a:p>
          <a:p>
            <a:pPr lvl="2"/>
            <a:r>
              <a:rPr lang="en-CA" sz="2500" dirty="0" smtClean="0"/>
              <a:t>Preparation to go to technical training (Essential Skills)</a:t>
            </a:r>
          </a:p>
          <a:p>
            <a:pPr lvl="2"/>
            <a:r>
              <a:rPr lang="en-CA" sz="2500" dirty="0" smtClean="0"/>
              <a:t>Earn </a:t>
            </a:r>
            <a:r>
              <a:rPr lang="en-CA" sz="2500" dirty="0"/>
              <a:t>credits toward Graduation (High School</a:t>
            </a:r>
          </a:p>
          <a:p>
            <a:pPr lvl="2"/>
            <a:r>
              <a:rPr lang="en-CA" sz="2500" dirty="0"/>
              <a:t>Engage in skill development (PSI)</a:t>
            </a:r>
          </a:p>
          <a:p>
            <a:pPr lvl="2"/>
            <a:r>
              <a:rPr lang="en-CA" sz="2500" dirty="0"/>
              <a:t>Transition to Employment via Work Experience (Work)</a:t>
            </a:r>
            <a:endParaRPr lang="en-CA" dirty="0"/>
          </a:p>
        </p:txBody>
      </p:sp>
    </p:spTree>
    <p:extLst>
      <p:ext uri="{BB962C8B-B14F-4D97-AF65-F5344CB8AC3E}">
        <p14:creationId xmlns:p14="http://schemas.microsoft.com/office/powerpoint/2010/main" val="6528442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Employer Connection</a:t>
            </a:r>
            <a:endParaRPr lang="en-CA" dirty="0"/>
          </a:p>
        </p:txBody>
      </p:sp>
      <p:sp>
        <p:nvSpPr>
          <p:cNvPr id="3" name="Content Placeholder 2"/>
          <p:cNvSpPr>
            <a:spLocks noGrp="1"/>
          </p:cNvSpPr>
          <p:nvPr>
            <p:ph idx="1"/>
          </p:nvPr>
        </p:nvSpPr>
        <p:spPr/>
        <p:txBody>
          <a:bodyPr/>
          <a:lstStyle/>
          <a:p>
            <a:pPr marL="0" lvl="0" indent="0">
              <a:buNone/>
            </a:pPr>
            <a:r>
              <a:rPr lang="en-CA" dirty="0" smtClean="0"/>
              <a:t>Industry participation in an advisory committee is key </a:t>
            </a:r>
          </a:p>
          <a:p>
            <a:pPr marL="0" lvl="0" indent="0">
              <a:buNone/>
            </a:pPr>
            <a:r>
              <a:rPr lang="en-CA" dirty="0" smtClean="0"/>
              <a:t>Employers need to be prepared to higher ACE IT completers</a:t>
            </a:r>
          </a:p>
          <a:p>
            <a:pPr marL="0" lvl="0" indent="0">
              <a:buNone/>
            </a:pPr>
            <a:r>
              <a:rPr lang="en-CA" dirty="0" smtClean="0"/>
              <a:t>There needs to be a demand for the trade – if low demand in region, is there demand for the trade in other regions of the province</a:t>
            </a:r>
          </a:p>
          <a:p>
            <a:pPr marL="0" lvl="0" indent="0">
              <a:buNone/>
            </a:pPr>
            <a:r>
              <a:rPr lang="en-CA" dirty="0" smtClean="0"/>
              <a:t>Consider having employers interview ACE IT students prior to their entering the program to increase employer/student connection</a:t>
            </a:r>
          </a:p>
          <a:p>
            <a:pPr marL="0" lvl="0" indent="0">
              <a:buNone/>
            </a:pPr>
            <a:r>
              <a:rPr lang="en-CA" dirty="0" smtClean="0"/>
              <a:t>Consider having employers as guest speakers while students are in the high school prior to entering technical training</a:t>
            </a:r>
          </a:p>
          <a:p>
            <a:pPr marL="0" lvl="0" indent="0">
              <a:buNone/>
            </a:pPr>
            <a:endParaRPr lang="en-CA" dirty="0"/>
          </a:p>
          <a:p>
            <a:pPr marL="0" lvl="0" indent="0">
              <a:buNone/>
            </a:pPr>
            <a:endParaRPr lang="en-CA" dirty="0" smtClean="0"/>
          </a:p>
          <a:p>
            <a:pPr lvl="0"/>
            <a:endParaRPr lang="en-CA" dirty="0" smtClean="0"/>
          </a:p>
          <a:p>
            <a:endParaRPr lang="en-CA" dirty="0"/>
          </a:p>
        </p:txBody>
      </p:sp>
    </p:spTree>
    <p:extLst>
      <p:ext uri="{BB962C8B-B14F-4D97-AF65-F5344CB8AC3E}">
        <p14:creationId xmlns:p14="http://schemas.microsoft.com/office/powerpoint/2010/main" val="6794455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Staff to support programming</a:t>
            </a:r>
            <a:endParaRPr lang="en-CA" dirty="0"/>
          </a:p>
        </p:txBody>
      </p:sp>
      <p:sp>
        <p:nvSpPr>
          <p:cNvPr id="3" name="Content Placeholder 2"/>
          <p:cNvSpPr>
            <a:spLocks noGrp="1"/>
          </p:cNvSpPr>
          <p:nvPr>
            <p:ph idx="1"/>
          </p:nvPr>
        </p:nvSpPr>
        <p:spPr/>
        <p:txBody>
          <a:bodyPr>
            <a:normAutofit/>
          </a:bodyPr>
          <a:lstStyle/>
          <a:p>
            <a:pPr lvl="0"/>
            <a:r>
              <a:rPr lang="en-CA" dirty="0"/>
              <a:t>Identified appropriate SD teaching staff and facilities in SD and or PSI</a:t>
            </a:r>
          </a:p>
          <a:p>
            <a:pPr lvl="0"/>
            <a:r>
              <a:rPr lang="en-CA" dirty="0" smtClean="0"/>
              <a:t>Trades and Technology classes available as pre technical training preparation</a:t>
            </a:r>
          </a:p>
          <a:p>
            <a:pPr lvl="0"/>
            <a:r>
              <a:rPr lang="en-CA" dirty="0" smtClean="0"/>
              <a:t>Explore </a:t>
            </a:r>
            <a:r>
              <a:rPr lang="en-CA" dirty="0"/>
              <a:t>possible delivery models</a:t>
            </a:r>
          </a:p>
          <a:p>
            <a:pPr lvl="1"/>
            <a:r>
              <a:rPr lang="en-CA" dirty="0"/>
              <a:t>All in Secondary</a:t>
            </a:r>
          </a:p>
          <a:p>
            <a:pPr lvl="1"/>
            <a:r>
              <a:rPr lang="en-CA" dirty="0"/>
              <a:t>Blend (Secondary &amp; PSI)</a:t>
            </a:r>
          </a:p>
          <a:p>
            <a:pPr lvl="1"/>
            <a:r>
              <a:rPr lang="en-CA" dirty="0"/>
              <a:t>All in PSI</a:t>
            </a:r>
          </a:p>
          <a:p>
            <a:pPr lvl="0"/>
            <a:r>
              <a:rPr lang="en-CA" dirty="0"/>
              <a:t>Determine program length – Foundation, ATT or Other (weeks) and flexible scheduling options</a:t>
            </a:r>
          </a:p>
          <a:p>
            <a:pPr lvl="0"/>
            <a:endParaRPr lang="en-CA" dirty="0"/>
          </a:p>
          <a:p>
            <a:pPr lvl="0"/>
            <a:endParaRPr lang="en-CA" dirty="0"/>
          </a:p>
          <a:p>
            <a:endParaRPr lang="en-CA" dirty="0"/>
          </a:p>
        </p:txBody>
      </p:sp>
    </p:spTree>
    <p:extLst>
      <p:ext uri="{BB962C8B-B14F-4D97-AF65-F5344CB8AC3E}">
        <p14:creationId xmlns:p14="http://schemas.microsoft.com/office/powerpoint/2010/main" val="4895757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Post Secondary Partnership</a:t>
            </a:r>
            <a:endParaRPr lang="en-CA" dirty="0"/>
          </a:p>
        </p:txBody>
      </p:sp>
      <p:sp>
        <p:nvSpPr>
          <p:cNvPr id="3" name="Content Placeholder 2"/>
          <p:cNvSpPr>
            <a:spLocks noGrp="1"/>
          </p:cNvSpPr>
          <p:nvPr>
            <p:ph idx="1"/>
          </p:nvPr>
        </p:nvSpPr>
        <p:spPr/>
        <p:txBody>
          <a:bodyPr/>
          <a:lstStyle/>
          <a:p>
            <a:pPr lvl="0"/>
            <a:r>
              <a:rPr lang="en-CA" dirty="0"/>
              <a:t>Sit down with College staff (Dean and Chairs) to work out best/doable model and </a:t>
            </a:r>
            <a:r>
              <a:rPr lang="en-CA" dirty="0" smtClean="0"/>
              <a:t>timelines</a:t>
            </a:r>
          </a:p>
          <a:p>
            <a:r>
              <a:rPr lang="en-CA" dirty="0" smtClean="0"/>
              <a:t>Establish </a:t>
            </a:r>
            <a:r>
              <a:rPr lang="en-CA" dirty="0"/>
              <a:t>a Vision and </a:t>
            </a:r>
            <a:r>
              <a:rPr lang="en-CA" dirty="0" smtClean="0"/>
              <a:t>MOU or partnership agreement</a:t>
            </a:r>
          </a:p>
          <a:p>
            <a:r>
              <a:rPr lang="en-CA" dirty="0" smtClean="0"/>
              <a:t>Establish roles and responsibilities</a:t>
            </a:r>
          </a:p>
          <a:p>
            <a:r>
              <a:rPr lang="en-CA" dirty="0" smtClean="0"/>
              <a:t>Establish budget and tuition fees</a:t>
            </a:r>
          </a:p>
          <a:p>
            <a:r>
              <a:rPr lang="en-CA" dirty="0" smtClean="0"/>
              <a:t>Establish lines of communication if student needs support</a:t>
            </a:r>
          </a:p>
          <a:p>
            <a:endParaRPr lang="en-CA" dirty="0"/>
          </a:p>
        </p:txBody>
      </p:sp>
    </p:spTree>
    <p:extLst>
      <p:ext uri="{BB962C8B-B14F-4D97-AF65-F5344CB8AC3E}">
        <p14:creationId xmlns:p14="http://schemas.microsoft.com/office/powerpoint/2010/main" val="4760759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a:t>
            </a:r>
            <a:br>
              <a:rPr lang="en-CA" dirty="0" smtClean="0"/>
            </a:br>
            <a:r>
              <a:rPr lang="en-CA" dirty="0" smtClean="0"/>
              <a:t>Developing a Learning Partnership</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A learning partnership agreement outlines:</a:t>
            </a:r>
          </a:p>
          <a:p>
            <a:r>
              <a:rPr lang="en-CA" dirty="0" smtClean="0"/>
              <a:t>The relationship between all parties</a:t>
            </a:r>
          </a:p>
          <a:p>
            <a:r>
              <a:rPr lang="en-CA" dirty="0" smtClean="0"/>
              <a:t>How the partnership will serve students</a:t>
            </a:r>
          </a:p>
          <a:p>
            <a:r>
              <a:rPr lang="en-CA" dirty="0" smtClean="0"/>
              <a:t>Anticipated program outcomes</a:t>
            </a:r>
          </a:p>
          <a:p>
            <a:r>
              <a:rPr lang="en-CA" dirty="0" smtClean="0"/>
              <a:t>Shared vision</a:t>
            </a:r>
          </a:p>
          <a:p>
            <a:r>
              <a:rPr lang="en-CA" dirty="0" smtClean="0"/>
              <a:t>Mutual benefits</a:t>
            </a:r>
          </a:p>
          <a:p>
            <a:r>
              <a:rPr lang="en-CA" dirty="0" smtClean="0"/>
              <a:t>Resource sharing (i.e. facilities, staff, expertise, learning and training opportunities)</a:t>
            </a:r>
            <a:endParaRPr lang="en-CA" dirty="0"/>
          </a:p>
        </p:txBody>
      </p:sp>
    </p:spTree>
    <p:extLst>
      <p:ext uri="{BB962C8B-B14F-4D97-AF65-F5344CB8AC3E}">
        <p14:creationId xmlns:p14="http://schemas.microsoft.com/office/powerpoint/2010/main" val="37117962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Attracting Students</a:t>
            </a:r>
            <a:endParaRPr lang="en-CA" dirty="0"/>
          </a:p>
        </p:txBody>
      </p:sp>
      <p:sp>
        <p:nvSpPr>
          <p:cNvPr id="8" name="Content Placeholder 7"/>
          <p:cNvSpPr>
            <a:spLocks noGrp="1"/>
          </p:cNvSpPr>
          <p:nvPr>
            <p:ph idx="1"/>
          </p:nvPr>
        </p:nvSpPr>
        <p:spPr/>
        <p:txBody>
          <a:bodyPr>
            <a:normAutofit lnSpcReduction="10000"/>
          </a:bodyPr>
          <a:lstStyle/>
          <a:p>
            <a:pPr lvl="1"/>
            <a:r>
              <a:rPr lang="en-CA" dirty="0" smtClean="0"/>
              <a:t>Proactively develop communication materials to support the program highlighting features, benefits and outcomes for students and responsibility of student when in training</a:t>
            </a:r>
          </a:p>
          <a:p>
            <a:pPr lvl="1"/>
            <a:r>
              <a:rPr lang="en-CA" dirty="0" smtClean="0"/>
              <a:t>Student </a:t>
            </a:r>
            <a:r>
              <a:rPr lang="en-CA" dirty="0"/>
              <a:t>Communications </a:t>
            </a:r>
          </a:p>
          <a:p>
            <a:pPr lvl="2"/>
            <a:r>
              <a:rPr lang="en-CA" sz="2400" dirty="0"/>
              <a:t>3 year plan, starting ideally in grade 10, or </a:t>
            </a:r>
            <a:r>
              <a:rPr lang="en-CA" sz="2400" dirty="0" smtClean="0"/>
              <a:t>earlier</a:t>
            </a:r>
          </a:p>
          <a:p>
            <a:pPr lvl="1"/>
            <a:r>
              <a:rPr lang="en-CA" dirty="0"/>
              <a:t>Work closely with Counsellors and Career staff to market and promote (they need to know the type of student who is best suited and will be successful</a:t>
            </a:r>
          </a:p>
          <a:p>
            <a:pPr lvl="1"/>
            <a:r>
              <a:rPr lang="en-CA" dirty="0" smtClean="0"/>
              <a:t>Communication</a:t>
            </a:r>
            <a:endParaRPr lang="en-CA" dirty="0"/>
          </a:p>
          <a:p>
            <a:pPr lvl="2"/>
            <a:r>
              <a:rPr lang="en-CA" sz="2400" dirty="0"/>
              <a:t>Students</a:t>
            </a:r>
          </a:p>
          <a:p>
            <a:pPr lvl="2"/>
            <a:r>
              <a:rPr lang="en-CA" sz="2400" dirty="0"/>
              <a:t>Parents</a:t>
            </a:r>
          </a:p>
          <a:p>
            <a:pPr lvl="2"/>
            <a:r>
              <a:rPr lang="en-CA" sz="2400" dirty="0"/>
              <a:t>Schools/Counsellors</a:t>
            </a:r>
          </a:p>
          <a:p>
            <a:pPr lvl="2"/>
            <a:r>
              <a:rPr lang="en-CA" sz="2400" dirty="0"/>
              <a:t>Community/Employers</a:t>
            </a:r>
          </a:p>
          <a:p>
            <a:pPr lvl="1"/>
            <a:endParaRPr lang="en-CA" dirty="0"/>
          </a:p>
        </p:txBody>
      </p:sp>
    </p:spTree>
    <p:extLst>
      <p:ext uri="{BB962C8B-B14F-4D97-AF65-F5344CB8AC3E}">
        <p14:creationId xmlns:p14="http://schemas.microsoft.com/office/powerpoint/2010/main" val="3927873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Why a formal/informal Learning Partnership?</a:t>
            </a:r>
            <a:endParaRPr lang="en-CA" dirty="0"/>
          </a:p>
        </p:txBody>
      </p:sp>
      <p:sp>
        <p:nvSpPr>
          <p:cNvPr id="3" name="Content Placeholder 2"/>
          <p:cNvSpPr>
            <a:spLocks noGrp="1"/>
          </p:cNvSpPr>
          <p:nvPr>
            <p:ph idx="1"/>
          </p:nvPr>
        </p:nvSpPr>
        <p:spPr/>
        <p:txBody>
          <a:bodyPr/>
          <a:lstStyle/>
          <a:p>
            <a:pPr marL="0" indent="0">
              <a:buNone/>
            </a:pPr>
            <a:r>
              <a:rPr lang="en-US" sz="3600" dirty="0" smtClean="0"/>
              <a:t>A learning partnership </a:t>
            </a:r>
            <a:r>
              <a:rPr lang="en-US" sz="3600" dirty="0" smtClean="0"/>
              <a:t>agreement:</a:t>
            </a:r>
          </a:p>
          <a:p>
            <a:pPr lvl="1"/>
            <a:r>
              <a:rPr lang="en-US" sz="3400" dirty="0" smtClean="0"/>
              <a:t> </a:t>
            </a:r>
            <a:r>
              <a:rPr lang="en-US" sz="3200" dirty="0" smtClean="0"/>
              <a:t>D</a:t>
            </a:r>
            <a:r>
              <a:rPr lang="en-US" sz="3200" dirty="0" smtClean="0"/>
              <a:t>evelops </a:t>
            </a:r>
            <a:r>
              <a:rPr lang="en-US" sz="3200" dirty="0" smtClean="0"/>
              <a:t>from a collaborative approach </a:t>
            </a:r>
            <a:endParaRPr lang="en-US" sz="3200" dirty="0" smtClean="0"/>
          </a:p>
          <a:p>
            <a:pPr lvl="1"/>
            <a:r>
              <a:rPr lang="en-US" sz="3400" dirty="0" smtClean="0"/>
              <a:t>Is where </a:t>
            </a:r>
            <a:r>
              <a:rPr lang="en-US" sz="3400" dirty="0" smtClean="0"/>
              <a:t>the partners share mutual benefits and vision </a:t>
            </a:r>
            <a:endParaRPr lang="en-US" sz="3400" dirty="0" smtClean="0"/>
          </a:p>
          <a:p>
            <a:pPr lvl="1"/>
            <a:r>
              <a:rPr lang="en-US" sz="3400" dirty="0"/>
              <a:t>D</a:t>
            </a:r>
            <a:r>
              <a:rPr lang="en-US" sz="3400" dirty="0" smtClean="0"/>
              <a:t>escribes </a:t>
            </a:r>
            <a:r>
              <a:rPr lang="en-US" sz="3400" dirty="0" smtClean="0"/>
              <a:t>the relationship between all entities and the anticipated outcome of the programming.</a:t>
            </a:r>
          </a:p>
          <a:p>
            <a:endParaRPr lang="en-US" dirty="0"/>
          </a:p>
        </p:txBody>
      </p:sp>
    </p:spTree>
    <p:extLst>
      <p:ext uri="{BB962C8B-B14F-4D97-AF65-F5344CB8AC3E}">
        <p14:creationId xmlns:p14="http://schemas.microsoft.com/office/powerpoint/2010/main" val="39138636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Application requirements</a:t>
            </a:r>
            <a:endParaRPr lang="en-CA" dirty="0"/>
          </a:p>
        </p:txBody>
      </p:sp>
      <p:sp>
        <p:nvSpPr>
          <p:cNvPr id="3" name="Content Placeholder 2"/>
          <p:cNvSpPr>
            <a:spLocks noGrp="1"/>
          </p:cNvSpPr>
          <p:nvPr>
            <p:ph idx="1"/>
          </p:nvPr>
        </p:nvSpPr>
        <p:spPr/>
        <p:txBody>
          <a:bodyPr/>
          <a:lstStyle/>
          <a:p>
            <a:pPr lvl="0"/>
            <a:r>
              <a:rPr lang="en-CA" dirty="0" smtClean="0"/>
              <a:t>Proactively determine the requirements for students entering technical training to set them up for success</a:t>
            </a:r>
          </a:p>
          <a:p>
            <a:pPr lvl="0"/>
            <a:r>
              <a:rPr lang="en-CA" dirty="0" smtClean="0"/>
              <a:t>Develop </a:t>
            </a:r>
            <a:r>
              <a:rPr lang="en-CA" dirty="0"/>
              <a:t>Application Process and consider including:</a:t>
            </a:r>
          </a:p>
          <a:p>
            <a:pPr lvl="1"/>
            <a:r>
              <a:rPr lang="en-CA" dirty="0"/>
              <a:t>Required Work Experience hours</a:t>
            </a:r>
          </a:p>
          <a:p>
            <a:pPr lvl="1"/>
            <a:r>
              <a:rPr lang="en-CA" dirty="0"/>
              <a:t>Pre-requisites (Math, English, etc</a:t>
            </a:r>
            <a:r>
              <a:rPr lang="en-CA" dirty="0" smtClean="0"/>
              <a:t>.)</a:t>
            </a:r>
          </a:p>
          <a:p>
            <a:pPr lvl="1"/>
            <a:r>
              <a:rPr lang="en-CA" dirty="0" smtClean="0"/>
              <a:t>Essential Skills assessment</a:t>
            </a:r>
            <a:endParaRPr lang="en-CA" dirty="0"/>
          </a:p>
          <a:p>
            <a:pPr lvl="1"/>
            <a:r>
              <a:rPr lang="en-CA" dirty="0"/>
              <a:t>Allow for IEP/learning needs and connect with Disability resources</a:t>
            </a:r>
          </a:p>
          <a:p>
            <a:pPr lvl="1"/>
            <a:r>
              <a:rPr lang="en-CA" dirty="0"/>
              <a:t>Include </a:t>
            </a:r>
            <a:r>
              <a:rPr lang="en-CA" dirty="0" smtClean="0"/>
              <a:t>parents so they are aware of the expectation of the technical training partner</a:t>
            </a:r>
            <a:endParaRPr lang="en-CA" dirty="0"/>
          </a:p>
          <a:p>
            <a:endParaRPr lang="en-CA" dirty="0"/>
          </a:p>
        </p:txBody>
      </p:sp>
    </p:spTree>
    <p:extLst>
      <p:ext uri="{BB962C8B-B14F-4D97-AF65-F5344CB8AC3E}">
        <p14:creationId xmlns:p14="http://schemas.microsoft.com/office/powerpoint/2010/main" val="20080221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Paperwork</a:t>
            </a:r>
            <a:endParaRPr lang="en-CA" dirty="0"/>
          </a:p>
        </p:txBody>
      </p:sp>
      <p:sp>
        <p:nvSpPr>
          <p:cNvPr id="3" name="Content Placeholder 2"/>
          <p:cNvSpPr>
            <a:spLocks noGrp="1"/>
          </p:cNvSpPr>
          <p:nvPr>
            <p:ph idx="1"/>
          </p:nvPr>
        </p:nvSpPr>
        <p:spPr/>
        <p:txBody>
          <a:bodyPr/>
          <a:lstStyle/>
          <a:p>
            <a:pPr lvl="0"/>
            <a:r>
              <a:rPr lang="en-CA" dirty="0"/>
              <a:t>ITA process for ACE IT programs </a:t>
            </a:r>
            <a:r>
              <a:rPr lang="en-CA" dirty="0" smtClean="0"/>
              <a:t>operations</a:t>
            </a:r>
            <a:endParaRPr lang="en-CA" dirty="0"/>
          </a:p>
          <a:p>
            <a:pPr lvl="1"/>
            <a:r>
              <a:rPr lang="en-CA" dirty="0"/>
              <a:t>ITA contracts</a:t>
            </a:r>
          </a:p>
          <a:p>
            <a:pPr lvl="1"/>
            <a:r>
              <a:rPr lang="en-CA" dirty="0"/>
              <a:t>Invoicing</a:t>
            </a:r>
          </a:p>
          <a:p>
            <a:pPr lvl="1"/>
            <a:r>
              <a:rPr lang="en-CA" dirty="0"/>
              <a:t>Intake (Feb, Sept)</a:t>
            </a:r>
          </a:p>
          <a:p>
            <a:pPr lvl="1"/>
            <a:r>
              <a:rPr lang="en-CA" dirty="0"/>
              <a:t>Program Letter of Intent</a:t>
            </a:r>
          </a:p>
          <a:p>
            <a:pPr lvl="1"/>
            <a:r>
              <a:rPr lang="en-CA" dirty="0"/>
              <a:t>Technical</a:t>
            </a:r>
          </a:p>
          <a:p>
            <a:pPr lvl="1"/>
            <a:r>
              <a:rPr lang="en-CA" dirty="0"/>
              <a:t>PSI Training Provider </a:t>
            </a:r>
            <a:r>
              <a:rPr lang="en-CA" dirty="0" smtClean="0"/>
              <a:t>Forms</a:t>
            </a:r>
          </a:p>
          <a:p>
            <a:pPr lvl="1"/>
            <a:r>
              <a:rPr lang="en-CA" dirty="0" smtClean="0"/>
              <a:t>Monitoring students</a:t>
            </a:r>
          </a:p>
          <a:p>
            <a:pPr lvl="1"/>
            <a:r>
              <a:rPr lang="en-CA" dirty="0" smtClean="0"/>
              <a:t>Reporting results to ITA</a:t>
            </a:r>
            <a:endParaRPr lang="en-CA" dirty="0"/>
          </a:p>
          <a:p>
            <a:endParaRPr lang="en-CA" dirty="0"/>
          </a:p>
        </p:txBody>
      </p:sp>
    </p:spTree>
    <p:extLst>
      <p:ext uri="{BB962C8B-B14F-4D97-AF65-F5344CB8AC3E}">
        <p14:creationId xmlns:p14="http://schemas.microsoft.com/office/powerpoint/2010/main" val="6130570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Reporting requirements</a:t>
            </a:r>
            <a:endParaRPr lang="en-CA" dirty="0"/>
          </a:p>
        </p:txBody>
      </p:sp>
      <p:sp>
        <p:nvSpPr>
          <p:cNvPr id="3" name="Content Placeholder 2"/>
          <p:cNvSpPr>
            <a:spLocks noGrp="1"/>
          </p:cNvSpPr>
          <p:nvPr>
            <p:ph idx="1"/>
          </p:nvPr>
        </p:nvSpPr>
        <p:spPr/>
        <p:txBody>
          <a:bodyPr/>
          <a:lstStyle/>
          <a:p>
            <a:pPr lvl="0"/>
            <a:r>
              <a:rPr lang="en-CA" dirty="0"/>
              <a:t>Need to use Dual Credit management Systems (DCMS) for reporting students and invoicing ITA (training is required for users)</a:t>
            </a:r>
          </a:p>
          <a:p>
            <a:pPr lvl="0"/>
            <a:r>
              <a:rPr lang="en-CA" dirty="0"/>
              <a:t>ITA Direct Access System to monitor students in the ITA </a:t>
            </a:r>
            <a:r>
              <a:rPr lang="en-CA" dirty="0" smtClean="0"/>
              <a:t>system</a:t>
            </a:r>
          </a:p>
          <a:p>
            <a:pPr lvl="0"/>
            <a:r>
              <a:rPr lang="en-CA" dirty="0" smtClean="0"/>
              <a:t>1701 reporting (CTC flag)</a:t>
            </a:r>
            <a:endParaRPr lang="en-CA" dirty="0"/>
          </a:p>
          <a:p>
            <a:endParaRPr lang="en-CA" dirty="0"/>
          </a:p>
        </p:txBody>
      </p:sp>
    </p:spTree>
    <p:extLst>
      <p:ext uri="{BB962C8B-B14F-4D97-AF65-F5344CB8AC3E}">
        <p14:creationId xmlns:p14="http://schemas.microsoft.com/office/powerpoint/2010/main" val="32637424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Things to consider:  SSA + ACE IT = success</a:t>
            </a:r>
            <a:endParaRPr lang="en-CA" dirty="0"/>
          </a:p>
        </p:txBody>
      </p:sp>
      <p:sp>
        <p:nvSpPr>
          <p:cNvPr id="3" name="Content Placeholder 2"/>
          <p:cNvSpPr>
            <a:spLocks noGrp="1"/>
          </p:cNvSpPr>
          <p:nvPr>
            <p:ph idx="1"/>
          </p:nvPr>
        </p:nvSpPr>
        <p:spPr/>
        <p:txBody>
          <a:bodyPr>
            <a:normAutofit/>
          </a:bodyPr>
          <a:lstStyle/>
          <a:p>
            <a:pPr lvl="0"/>
            <a:r>
              <a:rPr lang="en-CA" dirty="0"/>
              <a:t>Important SSA Development</a:t>
            </a:r>
          </a:p>
          <a:p>
            <a:pPr lvl="1"/>
            <a:r>
              <a:rPr lang="en-CA" dirty="0"/>
              <a:t>Create an SSA Advisory Committee</a:t>
            </a:r>
          </a:p>
          <a:p>
            <a:pPr lvl="2"/>
            <a:r>
              <a:rPr lang="en-CA" dirty="0"/>
              <a:t>Meet regularly to advise on the trades and engage employers to be involved as sponsors of SSA students and in other capacities as they are willing. Could include:</a:t>
            </a:r>
          </a:p>
          <a:p>
            <a:pPr lvl="3"/>
            <a:r>
              <a:rPr lang="en-CA" dirty="0"/>
              <a:t>Interviewing students</a:t>
            </a:r>
          </a:p>
          <a:p>
            <a:pPr lvl="3"/>
            <a:r>
              <a:rPr lang="en-CA" dirty="0"/>
              <a:t>Planning and promoter other employers to sponsor students</a:t>
            </a:r>
          </a:p>
          <a:p>
            <a:pPr lvl="3"/>
            <a:r>
              <a:rPr lang="en-CA" dirty="0"/>
              <a:t>Help with events to promote trades such as YES 2 IT, Skills Canada</a:t>
            </a:r>
          </a:p>
          <a:p>
            <a:pPr lvl="0"/>
            <a:r>
              <a:rPr lang="en-CA" dirty="0"/>
              <a:t>Important to recognize employer contributions where ever possible and appropriate</a:t>
            </a:r>
          </a:p>
          <a:p>
            <a:pPr lvl="0"/>
            <a:r>
              <a:rPr lang="en-CA" dirty="0"/>
              <a:t>Meeting the needs of SSA students for Technical training by connection with various PSI </a:t>
            </a:r>
            <a:r>
              <a:rPr lang="en-CA" dirty="0" err="1"/>
              <a:t>ouside</a:t>
            </a:r>
            <a:r>
              <a:rPr lang="en-CA" dirty="0"/>
              <a:t> community as needed. Develop relationships with key contacts.</a:t>
            </a:r>
          </a:p>
          <a:p>
            <a:endParaRPr lang="en-CA" dirty="0"/>
          </a:p>
        </p:txBody>
      </p:sp>
    </p:spTree>
    <p:extLst>
      <p:ext uri="{BB962C8B-B14F-4D97-AF65-F5344CB8AC3E}">
        <p14:creationId xmlns:p14="http://schemas.microsoft.com/office/powerpoint/2010/main" val="26351429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Successful ACE IT programs</a:t>
            </a:r>
            <a:endParaRPr lang="en-CA" dirty="0"/>
          </a:p>
        </p:txBody>
      </p:sp>
      <p:sp>
        <p:nvSpPr>
          <p:cNvPr id="3" name="Content Placeholder 2"/>
          <p:cNvSpPr>
            <a:spLocks noGrp="1"/>
          </p:cNvSpPr>
          <p:nvPr>
            <p:ph idx="1"/>
          </p:nvPr>
        </p:nvSpPr>
        <p:spPr/>
        <p:txBody>
          <a:bodyPr>
            <a:normAutofit/>
          </a:bodyPr>
          <a:lstStyle/>
          <a:p>
            <a:r>
              <a:rPr lang="en-CA" dirty="0" smtClean="0"/>
              <a:t>Have plan in place to ensure that the programming is well managed and that all concerned understand the short, medium and long term goals of the program</a:t>
            </a:r>
          </a:p>
          <a:p>
            <a:r>
              <a:rPr lang="en-CA" dirty="0" smtClean="0"/>
              <a:t>Have a selection process for students that includes ensuring the student is interested in pursuing employment in trades and has the aptitude, ability and skills required of the occupation</a:t>
            </a:r>
          </a:p>
          <a:p>
            <a:r>
              <a:rPr lang="en-CA" dirty="0" smtClean="0"/>
              <a:t>Have connection to employers who are interested in signing up students as apprentices</a:t>
            </a:r>
          </a:p>
          <a:p>
            <a:r>
              <a:rPr lang="en-CA" dirty="0" smtClean="0"/>
              <a:t>Has parents and staff on board to support students through ACE IT training</a:t>
            </a:r>
            <a:endParaRPr lang="en-CA" dirty="0"/>
          </a:p>
        </p:txBody>
      </p:sp>
    </p:spTree>
    <p:extLst>
      <p:ext uri="{BB962C8B-B14F-4D97-AF65-F5344CB8AC3E}">
        <p14:creationId xmlns:p14="http://schemas.microsoft.com/office/powerpoint/2010/main" val="103214784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Access your allies!</a:t>
            </a:r>
            <a:endParaRPr lang="en-CA" dirty="0"/>
          </a:p>
        </p:txBody>
      </p:sp>
      <p:sp>
        <p:nvSpPr>
          <p:cNvPr id="3" name="Content Placeholder 2"/>
          <p:cNvSpPr>
            <a:spLocks noGrp="1"/>
          </p:cNvSpPr>
          <p:nvPr>
            <p:ph idx="1"/>
          </p:nvPr>
        </p:nvSpPr>
        <p:spPr/>
        <p:txBody>
          <a:bodyPr/>
          <a:lstStyle/>
          <a:p>
            <a:r>
              <a:rPr lang="en-CA" dirty="0" smtClean="0"/>
              <a:t>Connect with like districts who already have programs in place – some programs have been operating for almost 10 years so take advantage of lessons learned</a:t>
            </a:r>
          </a:p>
          <a:p>
            <a:r>
              <a:rPr lang="en-CA" dirty="0" smtClean="0"/>
              <a:t>Connect with the Career Education Society regional director who can help you connect with districts and/or information about attending regional workshops</a:t>
            </a:r>
          </a:p>
          <a:p>
            <a:r>
              <a:rPr lang="en-CA" dirty="0" smtClean="0"/>
              <a:t>Look at information on the toolkit – South Island Partnership, Northern Opportunities</a:t>
            </a:r>
            <a:endParaRPr lang="en-CA" dirty="0"/>
          </a:p>
        </p:txBody>
      </p:sp>
    </p:spTree>
    <p:extLst>
      <p:ext uri="{BB962C8B-B14F-4D97-AF65-F5344CB8AC3E}">
        <p14:creationId xmlns:p14="http://schemas.microsoft.com/office/powerpoint/2010/main" val="117374293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r>
              <a:rPr lang="en-CA" dirty="0" smtClean="0"/>
              <a:t>EXTRA SLIDES</a:t>
            </a:r>
            <a:endParaRPr lang="en-CA" dirty="0"/>
          </a:p>
        </p:txBody>
      </p:sp>
    </p:spTree>
    <p:extLst>
      <p:ext uri="{BB962C8B-B14F-4D97-AF65-F5344CB8AC3E}">
        <p14:creationId xmlns:p14="http://schemas.microsoft.com/office/powerpoint/2010/main" val="11923301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normAutofit fontScale="70000" lnSpcReduction="20000"/>
          </a:bodyPr>
          <a:lstStyle/>
          <a:p>
            <a:r>
              <a:rPr lang="en-CA" b="1" dirty="0" smtClean="0"/>
              <a:t>Learning Partnerships Support Resources</a:t>
            </a:r>
          </a:p>
          <a:p>
            <a:r>
              <a:rPr lang="en-CA" dirty="0" smtClean="0"/>
              <a:t>Use these resources to help develop effective learning partnerships:</a:t>
            </a:r>
          </a:p>
          <a:p>
            <a:r>
              <a:rPr lang="en-CA" dirty="0" smtClean="0">
                <a:hlinkClick r:id="rId2"/>
              </a:rPr>
              <a:t>Junior Achievement</a:t>
            </a:r>
            <a:endParaRPr lang="en-CA" dirty="0" smtClean="0"/>
          </a:p>
          <a:p>
            <a:r>
              <a:rPr lang="en-CA" dirty="0" smtClean="0">
                <a:hlinkClick r:id="rId3"/>
              </a:rPr>
              <a:t>ACE IT Manual</a:t>
            </a:r>
            <a:r>
              <a:rPr lang="en-CA" dirty="0" smtClean="0"/>
              <a:t> (PDF)</a:t>
            </a:r>
          </a:p>
          <a:p>
            <a:r>
              <a:rPr lang="en-CA" dirty="0" smtClean="0">
                <a:hlinkClick r:id="rId4"/>
              </a:rPr>
              <a:t>Southern Island Partnership Manual</a:t>
            </a:r>
            <a:r>
              <a:rPr lang="en-CA" dirty="0" smtClean="0"/>
              <a:t> (SIP) (PDF)</a:t>
            </a:r>
          </a:p>
          <a:p>
            <a:r>
              <a:rPr lang="en-CA" dirty="0" smtClean="0">
                <a:hlinkClick r:id="rId5"/>
              </a:rPr>
              <a:t>SIP Partnership Funding Model</a:t>
            </a:r>
            <a:r>
              <a:rPr lang="en-CA" dirty="0" smtClean="0"/>
              <a:t> (PDF, 2.3MB)</a:t>
            </a:r>
          </a:p>
          <a:p>
            <a:r>
              <a:rPr lang="en-CA" dirty="0" smtClean="0">
                <a:hlinkClick r:id="rId6"/>
              </a:rPr>
              <a:t>Northern Opportunities (NOP)</a:t>
            </a:r>
            <a:r>
              <a:rPr lang="en-CA" dirty="0" smtClean="0"/>
              <a:t> (PDF, 13MB)</a:t>
            </a:r>
          </a:p>
          <a:p>
            <a:r>
              <a:rPr lang="en-CA" dirty="0" smtClean="0">
                <a:hlinkClick r:id="rId7"/>
              </a:rPr>
              <a:t>Prince Rupert LNG Trades Training Partnership</a:t>
            </a:r>
            <a:r>
              <a:rPr lang="en-CA" dirty="0" smtClean="0"/>
              <a:t> (PDF)</a:t>
            </a:r>
          </a:p>
          <a:p>
            <a:r>
              <a:rPr lang="en-CA" dirty="0" smtClean="0">
                <a:hlinkClick r:id="rId8"/>
              </a:rPr>
              <a:t>District Partnership Application Template</a:t>
            </a:r>
            <a:r>
              <a:rPr lang="en-CA" dirty="0" smtClean="0"/>
              <a:t> (PDF)</a:t>
            </a:r>
          </a:p>
          <a:p>
            <a:r>
              <a:rPr lang="en-CA" dirty="0" smtClean="0">
                <a:hlinkClick r:id="rId9"/>
              </a:rPr>
              <a:t>Employer Forum: Linking Students with Employers (PowerPoint)</a:t>
            </a:r>
            <a:r>
              <a:rPr lang="en-CA" dirty="0" smtClean="0"/>
              <a:t> (PDF, 8MB)</a:t>
            </a:r>
          </a:p>
          <a:p>
            <a:r>
              <a:rPr lang="en-CA" dirty="0" smtClean="0"/>
              <a:t>MOU Examples: </a:t>
            </a:r>
          </a:p>
          <a:p>
            <a:pPr lvl="1"/>
            <a:r>
              <a:rPr lang="en-CA" dirty="0" smtClean="0">
                <a:hlinkClick r:id="rId10"/>
              </a:rPr>
              <a:t>SIP MOU</a:t>
            </a:r>
            <a:r>
              <a:rPr lang="en-CA" dirty="0" smtClean="0"/>
              <a:t> (PDF)</a:t>
            </a:r>
          </a:p>
          <a:p>
            <a:pPr lvl="1"/>
            <a:r>
              <a:rPr lang="en-CA" dirty="0" smtClean="0">
                <a:hlinkClick r:id="rId11"/>
              </a:rPr>
              <a:t>MOU between PSI and School Districts</a:t>
            </a:r>
            <a:r>
              <a:rPr lang="en-CA" dirty="0" smtClean="0"/>
              <a:t> (PDF)</a:t>
            </a:r>
          </a:p>
          <a:p>
            <a:endParaRPr lang="en-CA" dirty="0"/>
          </a:p>
        </p:txBody>
      </p:sp>
    </p:spTree>
    <p:extLst>
      <p:ext uri="{BB962C8B-B14F-4D97-AF65-F5344CB8AC3E}">
        <p14:creationId xmlns:p14="http://schemas.microsoft.com/office/powerpoint/2010/main" val="24213496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en-US" dirty="0" smtClean="0"/>
              <a:t>YOUTH TRANSITIONS/ INSERT SLIDE from Tim</a:t>
            </a:r>
          </a:p>
        </p:txBody>
      </p:sp>
      <p:sp>
        <p:nvSpPr>
          <p:cNvPr id="17411" name="Rectangle 3"/>
          <p:cNvSpPr>
            <a:spLocks noGrp="1" noChangeArrowheads="1"/>
          </p:cNvSpPr>
          <p:nvPr>
            <p:ph type="body" idx="1"/>
          </p:nvPr>
        </p:nvSpPr>
        <p:spPr>
          <a:xfrm>
            <a:off x="838200" y="1311965"/>
            <a:ext cx="10515600" cy="4864998"/>
          </a:xfrm>
        </p:spPr>
        <p:txBody>
          <a:bodyPr/>
          <a:lstStyle/>
          <a:p>
            <a:pPr eaLnBrk="1" hangingPunct="1">
              <a:spcAft>
                <a:spcPct val="50000"/>
              </a:spcAft>
            </a:pPr>
            <a:r>
              <a:rPr lang="en-US" altLang="en-US" dirty="0" smtClean="0"/>
              <a:t>Paths to industry training programs for youth</a:t>
            </a:r>
          </a:p>
          <a:p>
            <a:pPr eaLnBrk="1" hangingPunct="1">
              <a:buFontTx/>
              <a:buNone/>
            </a:pPr>
            <a:endParaRPr lang="en-US" altLang="en-US" dirty="0" smtClean="0"/>
          </a:p>
        </p:txBody>
      </p:sp>
      <p:sp>
        <p:nvSpPr>
          <p:cNvPr id="17412" name="Text Box 4"/>
          <p:cNvSpPr txBox="1">
            <a:spLocks noChangeArrowheads="1"/>
          </p:cNvSpPr>
          <p:nvPr/>
        </p:nvSpPr>
        <p:spPr bwMode="auto">
          <a:xfrm>
            <a:off x="4246313" y="2493272"/>
            <a:ext cx="2971800" cy="3124200"/>
          </a:xfrm>
          <a:prstGeom prst="rect">
            <a:avLst/>
          </a:prstGeom>
          <a:solidFill>
            <a:srgbClr val="00008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endParaRPr lang="en-US" altLang="en-US" sz="1400" dirty="0"/>
          </a:p>
          <a:p>
            <a:pPr algn="ctr" eaLnBrk="1" hangingPunct="1">
              <a:lnSpc>
                <a:spcPct val="90000"/>
              </a:lnSpc>
              <a:spcBef>
                <a:spcPct val="0"/>
              </a:spcBef>
              <a:buFontTx/>
              <a:buNone/>
            </a:pPr>
            <a:r>
              <a:rPr lang="en-US" altLang="en-US" sz="1800" b="1" dirty="0">
                <a:solidFill>
                  <a:schemeClr val="bg1"/>
                </a:solidFill>
              </a:rPr>
              <a:t>Secondary School</a:t>
            </a:r>
          </a:p>
        </p:txBody>
      </p:sp>
      <p:sp>
        <p:nvSpPr>
          <p:cNvPr id="17413" name="Text Box 5"/>
          <p:cNvSpPr txBox="1">
            <a:spLocks noChangeArrowheads="1"/>
          </p:cNvSpPr>
          <p:nvPr/>
        </p:nvSpPr>
        <p:spPr bwMode="auto">
          <a:xfrm>
            <a:off x="4558383" y="3233602"/>
            <a:ext cx="2057400" cy="592138"/>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a:t>SSA</a:t>
            </a:r>
          </a:p>
          <a:p>
            <a:pPr algn="ctr" eaLnBrk="1" hangingPunct="1">
              <a:lnSpc>
                <a:spcPct val="90000"/>
              </a:lnSpc>
              <a:spcBef>
                <a:spcPct val="50000"/>
              </a:spcBef>
              <a:buFontTx/>
              <a:buNone/>
            </a:pPr>
            <a:r>
              <a:rPr lang="en-US" altLang="en-US" sz="1400" dirty="0"/>
              <a:t>(On-the-job Training)</a:t>
            </a:r>
          </a:p>
        </p:txBody>
      </p:sp>
      <p:sp>
        <p:nvSpPr>
          <p:cNvPr id="17414" name="Text Box 6"/>
          <p:cNvSpPr txBox="1">
            <a:spLocks noChangeArrowheads="1"/>
          </p:cNvSpPr>
          <p:nvPr/>
        </p:nvSpPr>
        <p:spPr bwMode="auto">
          <a:xfrm>
            <a:off x="4703513" y="4152522"/>
            <a:ext cx="2057400" cy="1082675"/>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a:t>ACE IT</a:t>
            </a:r>
          </a:p>
          <a:p>
            <a:pPr algn="ctr" eaLnBrk="1" hangingPunct="1">
              <a:lnSpc>
                <a:spcPct val="90000"/>
              </a:lnSpc>
              <a:spcBef>
                <a:spcPct val="50000"/>
              </a:spcBef>
              <a:buFontTx/>
              <a:buNone/>
            </a:pPr>
            <a:r>
              <a:rPr lang="en-US" altLang="en-US" sz="1400" dirty="0"/>
              <a:t>(Technical Training)</a:t>
            </a:r>
          </a:p>
          <a:p>
            <a:pPr algn="ctr" eaLnBrk="1" hangingPunct="1">
              <a:lnSpc>
                <a:spcPct val="90000"/>
              </a:lnSpc>
              <a:spcBef>
                <a:spcPct val="50000"/>
              </a:spcBef>
              <a:buFontTx/>
              <a:buNone/>
            </a:pPr>
            <a:r>
              <a:rPr lang="en-US" altLang="en-US" sz="1400" dirty="0"/>
              <a:t>On-the-job Training is an add-on option</a:t>
            </a:r>
          </a:p>
        </p:txBody>
      </p:sp>
      <p:sp>
        <p:nvSpPr>
          <p:cNvPr id="17415" name="Text Box 7"/>
          <p:cNvSpPr txBox="1">
            <a:spLocks noChangeArrowheads="1"/>
          </p:cNvSpPr>
          <p:nvPr/>
        </p:nvSpPr>
        <p:spPr bwMode="auto">
          <a:xfrm>
            <a:off x="7907588" y="2422467"/>
            <a:ext cx="3276600" cy="1143000"/>
          </a:xfrm>
          <a:prstGeom prst="rect">
            <a:avLst/>
          </a:prstGeom>
          <a:solidFill>
            <a:srgbClr val="00008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135000"/>
              </a:lnSpc>
              <a:spcBef>
                <a:spcPct val="0"/>
              </a:spcBef>
              <a:buFontTx/>
              <a:buNone/>
            </a:pPr>
            <a:r>
              <a:rPr lang="en-US" altLang="en-US" sz="1800" b="1">
                <a:solidFill>
                  <a:schemeClr val="bg1"/>
                </a:solidFill>
              </a:rPr>
              <a:t>Secondary</a:t>
            </a:r>
          </a:p>
          <a:p>
            <a:pPr algn="ctr" eaLnBrk="1" hangingPunct="1">
              <a:lnSpc>
                <a:spcPct val="90000"/>
              </a:lnSpc>
              <a:spcBef>
                <a:spcPct val="0"/>
              </a:spcBef>
              <a:buFontTx/>
              <a:buNone/>
            </a:pPr>
            <a:r>
              <a:rPr lang="en-US" altLang="en-US" sz="1800" b="1">
                <a:solidFill>
                  <a:schemeClr val="bg1"/>
                </a:solidFill>
              </a:rPr>
              <a:t>School</a:t>
            </a:r>
          </a:p>
          <a:p>
            <a:pPr algn="ctr" eaLnBrk="1" hangingPunct="1">
              <a:lnSpc>
                <a:spcPct val="90000"/>
              </a:lnSpc>
              <a:spcBef>
                <a:spcPct val="0"/>
              </a:spcBef>
              <a:buFontTx/>
              <a:buNone/>
            </a:pPr>
            <a:r>
              <a:rPr lang="en-US" altLang="en-US" sz="1800" b="1">
                <a:solidFill>
                  <a:schemeClr val="bg1"/>
                </a:solidFill>
              </a:rPr>
              <a:t>Graduation</a:t>
            </a:r>
          </a:p>
        </p:txBody>
      </p:sp>
      <p:sp>
        <p:nvSpPr>
          <p:cNvPr id="17416" name="Text Box 8"/>
          <p:cNvSpPr txBox="1">
            <a:spLocks noChangeArrowheads="1"/>
          </p:cNvSpPr>
          <p:nvPr/>
        </p:nvSpPr>
        <p:spPr bwMode="auto">
          <a:xfrm>
            <a:off x="9654213" y="3734904"/>
            <a:ext cx="1447800" cy="869950"/>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dirty="0"/>
              <a:t>Higher</a:t>
            </a:r>
          </a:p>
          <a:p>
            <a:pPr algn="ctr" eaLnBrk="1" hangingPunct="1">
              <a:lnSpc>
                <a:spcPct val="90000"/>
              </a:lnSpc>
              <a:spcBef>
                <a:spcPct val="0"/>
              </a:spcBef>
              <a:buFontTx/>
              <a:buNone/>
            </a:pPr>
            <a:r>
              <a:rPr lang="en-US" altLang="en-US" sz="1400" dirty="0"/>
              <a:t>Level Technical Training</a:t>
            </a:r>
          </a:p>
          <a:p>
            <a:pPr algn="ctr" eaLnBrk="1" hangingPunct="1">
              <a:lnSpc>
                <a:spcPct val="90000"/>
              </a:lnSpc>
              <a:spcBef>
                <a:spcPct val="0"/>
              </a:spcBef>
              <a:buFontTx/>
              <a:buNone/>
            </a:pPr>
            <a:r>
              <a:rPr lang="en-US" altLang="en-US" sz="1400" b="1" dirty="0"/>
              <a:t>(College)</a:t>
            </a:r>
          </a:p>
        </p:txBody>
      </p:sp>
      <p:sp>
        <p:nvSpPr>
          <p:cNvPr id="17417" name="Text Box 9"/>
          <p:cNvSpPr txBox="1">
            <a:spLocks noChangeArrowheads="1"/>
          </p:cNvSpPr>
          <p:nvPr/>
        </p:nvSpPr>
        <p:spPr bwMode="auto">
          <a:xfrm>
            <a:off x="8080514" y="4899946"/>
            <a:ext cx="3276600" cy="914400"/>
          </a:xfrm>
          <a:prstGeom prst="rect">
            <a:avLst/>
          </a:prstGeom>
          <a:solidFill>
            <a:srgbClr val="00008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endParaRPr lang="en-US" altLang="en-US" sz="1400"/>
          </a:p>
          <a:p>
            <a:pPr algn="ctr" eaLnBrk="1" hangingPunct="1">
              <a:lnSpc>
                <a:spcPct val="90000"/>
              </a:lnSpc>
              <a:spcBef>
                <a:spcPct val="50000"/>
              </a:spcBef>
              <a:buFontTx/>
              <a:buNone/>
            </a:pPr>
            <a:r>
              <a:rPr lang="en-US" altLang="en-US" sz="1800" b="1">
                <a:solidFill>
                  <a:schemeClr val="bg1"/>
                </a:solidFill>
              </a:rPr>
              <a:t>Industry Training Credential</a:t>
            </a:r>
          </a:p>
        </p:txBody>
      </p:sp>
      <p:sp>
        <p:nvSpPr>
          <p:cNvPr id="17418" name="Text Box 10"/>
          <p:cNvSpPr txBox="1">
            <a:spLocks noChangeArrowheads="1"/>
          </p:cNvSpPr>
          <p:nvPr/>
        </p:nvSpPr>
        <p:spPr bwMode="auto">
          <a:xfrm>
            <a:off x="7563680" y="3860559"/>
            <a:ext cx="1371600" cy="677863"/>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0"/>
              </a:spcBef>
              <a:buFontTx/>
              <a:buNone/>
            </a:pPr>
            <a:r>
              <a:rPr lang="en-US" altLang="en-US" sz="1400" dirty="0"/>
              <a:t>More</a:t>
            </a:r>
          </a:p>
          <a:p>
            <a:pPr algn="ctr" eaLnBrk="1" hangingPunct="1">
              <a:lnSpc>
                <a:spcPct val="90000"/>
              </a:lnSpc>
              <a:spcBef>
                <a:spcPct val="0"/>
              </a:spcBef>
              <a:buFontTx/>
              <a:buNone/>
            </a:pPr>
            <a:r>
              <a:rPr lang="en-US" altLang="en-US" sz="1400" dirty="0"/>
              <a:t>On-the-Job Training</a:t>
            </a:r>
          </a:p>
        </p:txBody>
      </p:sp>
      <p:sp>
        <p:nvSpPr>
          <p:cNvPr id="17419" name="Line 11"/>
          <p:cNvSpPr>
            <a:spLocks noChangeShapeType="1"/>
          </p:cNvSpPr>
          <p:nvPr/>
        </p:nvSpPr>
        <p:spPr bwMode="auto">
          <a:xfrm>
            <a:off x="5181600" y="2819400"/>
            <a:ext cx="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CA"/>
          </a:p>
        </p:txBody>
      </p:sp>
      <p:sp>
        <p:nvSpPr>
          <p:cNvPr id="17420" name="Line 12"/>
          <p:cNvSpPr>
            <a:spLocks noChangeShapeType="1"/>
          </p:cNvSpPr>
          <p:nvPr/>
        </p:nvSpPr>
        <p:spPr bwMode="auto">
          <a:xfrm>
            <a:off x="5181600" y="3171826"/>
            <a:ext cx="762000" cy="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CA"/>
          </a:p>
        </p:txBody>
      </p:sp>
      <p:sp>
        <p:nvSpPr>
          <p:cNvPr id="17421" name="AutoShape 13"/>
          <p:cNvSpPr>
            <a:spLocks noChangeArrowheads="1"/>
          </p:cNvSpPr>
          <p:nvPr/>
        </p:nvSpPr>
        <p:spPr bwMode="auto">
          <a:xfrm>
            <a:off x="7509378" y="3397133"/>
            <a:ext cx="526047" cy="733663"/>
          </a:xfrm>
          <a:prstGeom prst="leftRightArrow">
            <a:avLst>
              <a:gd name="adj1" fmla="val 50000"/>
              <a:gd name="adj2" fmla="val 120000"/>
            </a:avLst>
          </a:prstGeom>
          <a:solidFill>
            <a:srgbClr val="FFFFFF"/>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17422" name="Line 14"/>
          <p:cNvSpPr>
            <a:spLocks noChangeShapeType="1"/>
          </p:cNvSpPr>
          <p:nvPr/>
        </p:nvSpPr>
        <p:spPr bwMode="auto">
          <a:xfrm>
            <a:off x="6897757" y="3529671"/>
            <a:ext cx="0" cy="5334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7423" name="Line 15"/>
          <p:cNvSpPr>
            <a:spLocks noChangeShapeType="1"/>
          </p:cNvSpPr>
          <p:nvPr/>
        </p:nvSpPr>
        <p:spPr bwMode="auto">
          <a:xfrm>
            <a:off x="8763000" y="2895600"/>
            <a:ext cx="0" cy="5334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7424" name="Line 16"/>
          <p:cNvSpPr>
            <a:spLocks noChangeShapeType="1"/>
          </p:cNvSpPr>
          <p:nvPr/>
        </p:nvSpPr>
        <p:spPr bwMode="auto">
          <a:xfrm>
            <a:off x="9220200" y="3674579"/>
            <a:ext cx="457200" cy="0"/>
          </a:xfrm>
          <a:prstGeom prst="line">
            <a:avLst/>
          </a:prstGeom>
          <a:noFill/>
          <a:ln w="5715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7425" name="Line 17"/>
          <p:cNvSpPr>
            <a:spLocks noChangeShapeType="1"/>
          </p:cNvSpPr>
          <p:nvPr/>
        </p:nvSpPr>
        <p:spPr bwMode="auto">
          <a:xfrm>
            <a:off x="9448800" y="3674579"/>
            <a:ext cx="0" cy="9906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8" name="Text Box 4"/>
          <p:cNvSpPr txBox="1">
            <a:spLocks noChangeArrowheads="1"/>
          </p:cNvSpPr>
          <p:nvPr/>
        </p:nvSpPr>
        <p:spPr bwMode="auto">
          <a:xfrm>
            <a:off x="1031796" y="2371725"/>
            <a:ext cx="2971800" cy="3124200"/>
          </a:xfrm>
          <a:prstGeom prst="rect">
            <a:avLst/>
          </a:prstGeom>
          <a:solidFill>
            <a:srgbClr val="00008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342900" indent="-342900">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endParaRPr lang="en-US" altLang="en-US" sz="1400" dirty="0"/>
          </a:p>
          <a:p>
            <a:pPr algn="ctr" eaLnBrk="1" hangingPunct="1">
              <a:lnSpc>
                <a:spcPct val="90000"/>
              </a:lnSpc>
              <a:spcBef>
                <a:spcPct val="0"/>
              </a:spcBef>
              <a:buFontTx/>
              <a:buNone/>
            </a:pPr>
            <a:r>
              <a:rPr lang="en-US" altLang="en-US" sz="1800" b="1" dirty="0">
                <a:solidFill>
                  <a:schemeClr val="bg1"/>
                </a:solidFill>
              </a:rPr>
              <a:t>Secondary School</a:t>
            </a:r>
          </a:p>
        </p:txBody>
      </p:sp>
      <p:sp>
        <p:nvSpPr>
          <p:cNvPr id="19" name="Text Box 6"/>
          <p:cNvSpPr txBox="1">
            <a:spLocks noChangeArrowheads="1"/>
          </p:cNvSpPr>
          <p:nvPr/>
        </p:nvSpPr>
        <p:spPr bwMode="auto">
          <a:xfrm>
            <a:off x="1544949" y="3766379"/>
            <a:ext cx="2057400" cy="587853"/>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smtClean="0"/>
              <a:t>Skills Exploration 10-12</a:t>
            </a:r>
          </a:p>
          <a:p>
            <a:pPr algn="ctr" eaLnBrk="1" hangingPunct="1">
              <a:lnSpc>
                <a:spcPct val="90000"/>
              </a:lnSpc>
              <a:spcBef>
                <a:spcPct val="50000"/>
              </a:spcBef>
              <a:buFontTx/>
              <a:buNone/>
            </a:pPr>
            <a:endParaRPr lang="en-US" altLang="en-US" sz="1400" dirty="0"/>
          </a:p>
        </p:txBody>
      </p:sp>
      <p:sp>
        <p:nvSpPr>
          <p:cNvPr id="20" name="Text Box 6"/>
          <p:cNvSpPr txBox="1">
            <a:spLocks noChangeArrowheads="1"/>
          </p:cNvSpPr>
          <p:nvPr/>
        </p:nvSpPr>
        <p:spPr bwMode="auto">
          <a:xfrm>
            <a:off x="1509884" y="3001452"/>
            <a:ext cx="2057400" cy="587853"/>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smtClean="0"/>
              <a:t>TASK Program </a:t>
            </a:r>
          </a:p>
          <a:p>
            <a:pPr algn="ctr" eaLnBrk="1" hangingPunct="1">
              <a:lnSpc>
                <a:spcPct val="90000"/>
              </a:lnSpc>
              <a:spcBef>
                <a:spcPct val="50000"/>
              </a:spcBef>
              <a:buFontTx/>
              <a:buNone/>
            </a:pPr>
            <a:endParaRPr lang="en-US" altLang="en-US" sz="1400" dirty="0"/>
          </a:p>
        </p:txBody>
      </p:sp>
      <p:sp>
        <p:nvSpPr>
          <p:cNvPr id="21" name="Text Box 6"/>
          <p:cNvSpPr txBox="1">
            <a:spLocks noChangeArrowheads="1"/>
          </p:cNvSpPr>
          <p:nvPr/>
        </p:nvSpPr>
        <p:spPr bwMode="auto">
          <a:xfrm>
            <a:off x="1544949" y="4602783"/>
            <a:ext cx="2057400" cy="587853"/>
          </a:xfrm>
          <a:prstGeom prst="rect">
            <a:avLst/>
          </a:prstGeom>
          <a:solidFill>
            <a:srgbClr val="99CCFF"/>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2"/>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2"/>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lnSpc>
                <a:spcPct val="90000"/>
              </a:lnSpc>
              <a:spcBef>
                <a:spcPct val="50000"/>
              </a:spcBef>
              <a:buFontTx/>
              <a:buNone/>
            </a:pPr>
            <a:r>
              <a:rPr lang="en-US" altLang="en-US" sz="1400" dirty="0" smtClean="0"/>
              <a:t>Skills Exploration 10-12</a:t>
            </a:r>
          </a:p>
          <a:p>
            <a:pPr algn="ctr" eaLnBrk="1" hangingPunct="1">
              <a:lnSpc>
                <a:spcPct val="90000"/>
              </a:lnSpc>
              <a:spcBef>
                <a:spcPct val="50000"/>
              </a:spcBef>
              <a:buFontTx/>
              <a:buNone/>
            </a:pPr>
            <a:endParaRPr lang="en-US" altLang="en-US" sz="1400" dirty="0"/>
          </a:p>
        </p:txBody>
      </p:sp>
    </p:spTree>
    <p:extLst>
      <p:ext uri="{BB962C8B-B14F-4D97-AF65-F5344CB8AC3E}">
        <p14:creationId xmlns:p14="http://schemas.microsoft.com/office/powerpoint/2010/main" val="32839207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en-US" smtClean="0"/>
              <a:t>Overview of training programs</a:t>
            </a:r>
          </a:p>
        </p:txBody>
      </p:sp>
      <p:sp>
        <p:nvSpPr>
          <p:cNvPr id="20483" name="AutoShape 3"/>
          <p:cNvSpPr>
            <a:spLocks noChangeArrowheads="1"/>
          </p:cNvSpPr>
          <p:nvPr/>
        </p:nvSpPr>
        <p:spPr bwMode="auto">
          <a:xfrm>
            <a:off x="2124075" y="5043489"/>
            <a:ext cx="7861300" cy="1597025"/>
          </a:xfrm>
          <a:prstGeom prst="cube">
            <a:avLst>
              <a:gd name="adj" fmla="val 25000"/>
            </a:avLst>
          </a:prstGeom>
          <a:solidFill>
            <a:srgbClr val="08488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pic>
        <p:nvPicPr>
          <p:cNvPr id="20484" name="Picture 4" descr="ITA logo whit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33875" y="5524500"/>
            <a:ext cx="2806700"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Rectangle 5"/>
          <p:cNvSpPr>
            <a:spLocks noChangeArrowheads="1"/>
          </p:cNvSpPr>
          <p:nvPr/>
        </p:nvSpPr>
        <p:spPr bwMode="auto">
          <a:xfrm>
            <a:off x="2120900" y="5016500"/>
            <a:ext cx="7442200" cy="330200"/>
          </a:xfrm>
          <a:prstGeom prst="rect">
            <a:avLst/>
          </a:prstGeom>
          <a:solidFill>
            <a:srgbClr val="F54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86" name="Freeform 6"/>
          <p:cNvSpPr>
            <a:spLocks/>
          </p:cNvSpPr>
          <p:nvPr/>
        </p:nvSpPr>
        <p:spPr bwMode="auto">
          <a:xfrm>
            <a:off x="2120900" y="4635500"/>
            <a:ext cx="7861300" cy="406400"/>
          </a:xfrm>
          <a:custGeom>
            <a:avLst/>
            <a:gdLst>
              <a:gd name="T0" fmla="*/ 0 w 4952"/>
              <a:gd name="T1" fmla="*/ 624998750 h 256"/>
              <a:gd name="T2" fmla="*/ 624998750 w 4952"/>
              <a:gd name="T3" fmla="*/ 0 h 256"/>
              <a:gd name="T4" fmla="*/ 2147483646 w 4952"/>
              <a:gd name="T5" fmla="*/ 0 h 256"/>
              <a:gd name="T6" fmla="*/ 2147483646 w 4952"/>
              <a:gd name="T7" fmla="*/ 645160000 h 256"/>
              <a:gd name="T8" fmla="*/ 0 w 4952"/>
              <a:gd name="T9" fmla="*/ 624998750 h 2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52" h="256">
                <a:moveTo>
                  <a:pt x="0" y="248"/>
                </a:moveTo>
                <a:lnTo>
                  <a:pt x="248" y="0"/>
                </a:lnTo>
                <a:lnTo>
                  <a:pt x="4952" y="0"/>
                </a:lnTo>
                <a:lnTo>
                  <a:pt x="4696" y="256"/>
                </a:lnTo>
                <a:lnTo>
                  <a:pt x="0" y="248"/>
                </a:lnTo>
                <a:close/>
              </a:path>
            </a:pathLst>
          </a:custGeom>
          <a:solidFill>
            <a:srgbClr val="FF7233"/>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0487" name="Freeform 7"/>
          <p:cNvSpPr>
            <a:spLocks/>
          </p:cNvSpPr>
          <p:nvPr/>
        </p:nvSpPr>
        <p:spPr bwMode="auto">
          <a:xfrm>
            <a:off x="9553575" y="4633913"/>
            <a:ext cx="414338" cy="728662"/>
          </a:xfrm>
          <a:custGeom>
            <a:avLst/>
            <a:gdLst>
              <a:gd name="T0" fmla="*/ 15120956 w 261"/>
              <a:gd name="T1" fmla="*/ 602053540 h 477"/>
              <a:gd name="T2" fmla="*/ 657762369 w 261"/>
              <a:gd name="T3" fmla="*/ 0 h 477"/>
              <a:gd name="T4" fmla="*/ 657762369 w 261"/>
              <a:gd name="T5" fmla="*/ 504044682 h 477"/>
              <a:gd name="T6" fmla="*/ 0 w 261"/>
              <a:gd name="T7" fmla="*/ 1113099183 h 477"/>
              <a:gd name="T8" fmla="*/ 15120956 w 261"/>
              <a:gd name="T9" fmla="*/ 602053540 h 4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1" h="477">
                <a:moveTo>
                  <a:pt x="6" y="258"/>
                </a:moveTo>
                <a:lnTo>
                  <a:pt x="261" y="0"/>
                </a:lnTo>
                <a:lnTo>
                  <a:pt x="261" y="216"/>
                </a:lnTo>
                <a:lnTo>
                  <a:pt x="0" y="477"/>
                </a:lnTo>
                <a:lnTo>
                  <a:pt x="6" y="258"/>
                </a:lnTo>
                <a:close/>
              </a:path>
            </a:pathLst>
          </a:custGeom>
          <a:solidFill>
            <a:srgbClr val="B8390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0488" name="Text Box 8"/>
          <p:cNvSpPr txBox="1">
            <a:spLocks noChangeArrowheads="1"/>
          </p:cNvSpPr>
          <p:nvPr/>
        </p:nvSpPr>
        <p:spPr bwMode="auto">
          <a:xfrm>
            <a:off x="4325938" y="5019675"/>
            <a:ext cx="28178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11430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Clr>
                <a:srgbClr val="6590BC"/>
              </a:buClr>
              <a:buFont typeface="Wingdings" panose="05000000000000000000" pitchFamily="2" charset="2"/>
              <a:buNone/>
            </a:pPr>
            <a:r>
              <a:rPr lang="en-US" altLang="en-US" sz="1400">
                <a:solidFill>
                  <a:schemeClr val="bg1"/>
                </a:solidFill>
              </a:rPr>
              <a:t>Industry Training Policies</a:t>
            </a:r>
          </a:p>
        </p:txBody>
      </p:sp>
      <p:sp>
        <p:nvSpPr>
          <p:cNvPr id="20489" name="AutoShape 9"/>
          <p:cNvSpPr>
            <a:spLocks noChangeArrowheads="1"/>
          </p:cNvSpPr>
          <p:nvPr/>
        </p:nvSpPr>
        <p:spPr bwMode="auto">
          <a:xfrm>
            <a:off x="3325813" y="3609975"/>
            <a:ext cx="2292350" cy="1309688"/>
          </a:xfrm>
          <a:prstGeom prst="cube">
            <a:avLst>
              <a:gd name="adj" fmla="val 25000"/>
            </a:avLst>
          </a:prstGeom>
          <a:solidFill>
            <a:srgbClr val="DFC75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90" name="Text Box 10"/>
          <p:cNvSpPr txBox="1">
            <a:spLocks noChangeArrowheads="1"/>
          </p:cNvSpPr>
          <p:nvPr/>
        </p:nvSpPr>
        <p:spPr bwMode="auto">
          <a:xfrm>
            <a:off x="3455989" y="4027488"/>
            <a:ext cx="1800225"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Entry Level </a:t>
            </a:r>
          </a:p>
          <a:p>
            <a:pPr>
              <a:spcBef>
                <a:spcPct val="0"/>
              </a:spcBef>
              <a:buFontTx/>
              <a:buNone/>
            </a:pPr>
            <a:r>
              <a:rPr lang="en-US" altLang="en-US" sz="1600" b="1">
                <a:solidFill>
                  <a:srgbClr val="084887"/>
                </a:solidFill>
              </a:rPr>
              <a:t>Trades Training </a:t>
            </a:r>
          </a:p>
          <a:p>
            <a:pPr>
              <a:spcBef>
                <a:spcPct val="0"/>
              </a:spcBef>
              <a:buFontTx/>
              <a:buNone/>
            </a:pPr>
            <a:r>
              <a:rPr lang="en-US" altLang="en-US" sz="1600" b="1">
                <a:solidFill>
                  <a:srgbClr val="084887"/>
                </a:solidFill>
              </a:rPr>
              <a:t>(ELTT)</a:t>
            </a:r>
            <a:endParaRPr lang="en-US" altLang="en-US" sz="1600">
              <a:solidFill>
                <a:srgbClr val="084887"/>
              </a:solidFill>
            </a:endParaRPr>
          </a:p>
        </p:txBody>
      </p:sp>
      <p:sp>
        <p:nvSpPr>
          <p:cNvPr id="20491" name="AutoShape 11"/>
          <p:cNvSpPr>
            <a:spLocks noChangeArrowheads="1"/>
          </p:cNvSpPr>
          <p:nvPr/>
        </p:nvSpPr>
        <p:spPr bwMode="auto">
          <a:xfrm>
            <a:off x="3325813" y="2505075"/>
            <a:ext cx="2292350" cy="1309688"/>
          </a:xfrm>
          <a:prstGeom prst="cube">
            <a:avLst>
              <a:gd name="adj" fmla="val 25000"/>
            </a:avLst>
          </a:prstGeom>
          <a:solidFill>
            <a:srgbClr val="DFC75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92" name="Text Box 12"/>
          <p:cNvSpPr txBox="1">
            <a:spLocks noChangeArrowheads="1"/>
          </p:cNvSpPr>
          <p:nvPr/>
        </p:nvSpPr>
        <p:spPr bwMode="auto">
          <a:xfrm>
            <a:off x="3441700" y="2898775"/>
            <a:ext cx="1728788"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Apprenticeship </a:t>
            </a:r>
          </a:p>
          <a:p>
            <a:pPr>
              <a:spcBef>
                <a:spcPct val="0"/>
              </a:spcBef>
              <a:buFontTx/>
              <a:buNone/>
            </a:pPr>
            <a:r>
              <a:rPr lang="en-US" altLang="en-US" sz="1600" b="1">
                <a:solidFill>
                  <a:srgbClr val="084887"/>
                </a:solidFill>
              </a:rPr>
              <a:t>Trades Training </a:t>
            </a:r>
          </a:p>
          <a:p>
            <a:pPr>
              <a:spcBef>
                <a:spcPct val="0"/>
              </a:spcBef>
              <a:buFontTx/>
              <a:buNone/>
            </a:pPr>
            <a:r>
              <a:rPr lang="en-US" altLang="en-US" sz="1600" b="1">
                <a:solidFill>
                  <a:srgbClr val="084887"/>
                </a:solidFill>
              </a:rPr>
              <a:t>(ATT)</a:t>
            </a:r>
            <a:endParaRPr lang="en-US" altLang="en-US" sz="1600">
              <a:solidFill>
                <a:srgbClr val="084887"/>
              </a:solidFill>
            </a:endParaRPr>
          </a:p>
        </p:txBody>
      </p:sp>
      <p:sp>
        <p:nvSpPr>
          <p:cNvPr id="20493" name="AutoShape 13"/>
          <p:cNvSpPr>
            <a:spLocks noChangeArrowheads="1"/>
          </p:cNvSpPr>
          <p:nvPr/>
        </p:nvSpPr>
        <p:spPr bwMode="auto">
          <a:xfrm>
            <a:off x="6348413" y="3609975"/>
            <a:ext cx="2292350" cy="1309688"/>
          </a:xfrm>
          <a:prstGeom prst="cube">
            <a:avLst>
              <a:gd name="adj" fmla="val 25000"/>
            </a:avLst>
          </a:prstGeom>
          <a:solidFill>
            <a:srgbClr val="DFC75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94" name="Text Box 14"/>
          <p:cNvSpPr txBox="1">
            <a:spLocks noChangeArrowheads="1"/>
          </p:cNvSpPr>
          <p:nvPr/>
        </p:nvSpPr>
        <p:spPr bwMode="auto">
          <a:xfrm>
            <a:off x="6365875" y="4225925"/>
            <a:ext cx="8636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ACE-IT</a:t>
            </a:r>
            <a:endParaRPr lang="en-US" altLang="en-US" sz="1600">
              <a:solidFill>
                <a:srgbClr val="084887"/>
              </a:solidFill>
            </a:endParaRPr>
          </a:p>
        </p:txBody>
      </p:sp>
      <p:sp>
        <p:nvSpPr>
          <p:cNvPr id="20495" name="Text Box 15"/>
          <p:cNvSpPr txBox="1">
            <a:spLocks noChangeArrowheads="1"/>
          </p:cNvSpPr>
          <p:nvPr/>
        </p:nvSpPr>
        <p:spPr bwMode="auto">
          <a:xfrm>
            <a:off x="7543801" y="4241800"/>
            <a:ext cx="9001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SSA</a:t>
            </a:r>
            <a:endParaRPr lang="en-US" altLang="en-US" sz="1600">
              <a:solidFill>
                <a:srgbClr val="084887"/>
              </a:solidFill>
            </a:endParaRPr>
          </a:p>
        </p:txBody>
      </p:sp>
      <p:sp>
        <p:nvSpPr>
          <p:cNvPr id="20496" name="Line 16"/>
          <p:cNvSpPr>
            <a:spLocks noChangeShapeType="1"/>
          </p:cNvSpPr>
          <p:nvPr/>
        </p:nvSpPr>
        <p:spPr bwMode="auto">
          <a:xfrm>
            <a:off x="7366000" y="3949700"/>
            <a:ext cx="0" cy="914400"/>
          </a:xfrm>
          <a:prstGeom prst="line">
            <a:avLst/>
          </a:prstGeom>
          <a:noFill/>
          <a:ln w="9525">
            <a:solidFill>
              <a:srgbClr val="A38B2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20497" name="AutoShape 17"/>
          <p:cNvSpPr>
            <a:spLocks noChangeArrowheads="1"/>
          </p:cNvSpPr>
          <p:nvPr/>
        </p:nvSpPr>
        <p:spPr bwMode="auto">
          <a:xfrm>
            <a:off x="6367463" y="2498725"/>
            <a:ext cx="2292350" cy="1309688"/>
          </a:xfrm>
          <a:prstGeom prst="cube">
            <a:avLst>
              <a:gd name="adj" fmla="val 25000"/>
            </a:avLst>
          </a:prstGeom>
          <a:solidFill>
            <a:srgbClr val="DFC75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498" name="Text Box 18"/>
          <p:cNvSpPr txBox="1">
            <a:spLocks noChangeArrowheads="1"/>
          </p:cNvSpPr>
          <p:nvPr/>
        </p:nvSpPr>
        <p:spPr bwMode="auto">
          <a:xfrm>
            <a:off x="6637339" y="2981326"/>
            <a:ext cx="15128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FontTx/>
              <a:buNone/>
            </a:pPr>
            <a:r>
              <a:rPr lang="en-US" altLang="en-US" sz="1600" b="1">
                <a:solidFill>
                  <a:srgbClr val="084887"/>
                </a:solidFill>
              </a:rPr>
              <a:t>New Training Programs</a:t>
            </a:r>
          </a:p>
        </p:txBody>
      </p:sp>
      <p:sp>
        <p:nvSpPr>
          <p:cNvPr id="20499" name="Freeform 19"/>
          <p:cNvSpPr>
            <a:spLocks/>
          </p:cNvSpPr>
          <p:nvPr/>
        </p:nvSpPr>
        <p:spPr bwMode="auto">
          <a:xfrm>
            <a:off x="5905500" y="1155700"/>
            <a:ext cx="3962400" cy="1536700"/>
          </a:xfrm>
          <a:custGeom>
            <a:avLst/>
            <a:gdLst>
              <a:gd name="T0" fmla="*/ 0 w 2456"/>
              <a:gd name="T1" fmla="*/ 296791466 h 944"/>
              <a:gd name="T2" fmla="*/ 791286117 w 2456"/>
              <a:gd name="T3" fmla="*/ 0 h 944"/>
              <a:gd name="T4" fmla="*/ 2147483646 w 2456"/>
              <a:gd name="T5" fmla="*/ 2119942764 h 944"/>
              <a:gd name="T6" fmla="*/ 2147483646 w 2456"/>
              <a:gd name="T7" fmla="*/ 2147483646 h 944"/>
              <a:gd name="T8" fmla="*/ 0 w 2456"/>
              <a:gd name="T9" fmla="*/ 296791466 h 9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56" h="944">
                <a:moveTo>
                  <a:pt x="0" y="112"/>
                </a:moveTo>
                <a:lnTo>
                  <a:pt x="304" y="0"/>
                </a:lnTo>
                <a:lnTo>
                  <a:pt x="2456" y="800"/>
                </a:lnTo>
                <a:lnTo>
                  <a:pt x="2264" y="944"/>
                </a:lnTo>
                <a:lnTo>
                  <a:pt x="0" y="112"/>
                </a:lnTo>
                <a:close/>
              </a:path>
            </a:pathLst>
          </a:custGeom>
          <a:solidFill>
            <a:srgbClr val="6590B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grpSp>
        <p:nvGrpSpPr>
          <p:cNvPr id="20500" name="Group 20"/>
          <p:cNvGrpSpPr>
            <a:grpSpLocks/>
          </p:cNvGrpSpPr>
          <p:nvPr/>
        </p:nvGrpSpPr>
        <p:grpSpPr bwMode="auto">
          <a:xfrm>
            <a:off x="2312988" y="1330326"/>
            <a:ext cx="7256462" cy="1427163"/>
            <a:chOff x="577" y="854"/>
            <a:chExt cx="4571" cy="899"/>
          </a:xfrm>
        </p:grpSpPr>
        <p:sp>
          <p:nvSpPr>
            <p:cNvPr id="20501" name="AutoShape 21"/>
            <p:cNvSpPr>
              <a:spLocks noChangeArrowheads="1"/>
            </p:cNvSpPr>
            <p:nvPr/>
          </p:nvSpPr>
          <p:spPr bwMode="auto">
            <a:xfrm>
              <a:off x="577" y="854"/>
              <a:ext cx="4571" cy="849"/>
            </a:xfrm>
            <a:prstGeom prst="triangle">
              <a:avLst>
                <a:gd name="adj" fmla="val 50000"/>
              </a:avLst>
            </a:prstGeom>
            <a:solidFill>
              <a:srgbClr val="08488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eaLnBrk="1" hangingPunct="1">
                <a:buFontTx/>
                <a:buChar char="•"/>
              </a:pPr>
              <a:endParaRPr lang="en-CA" altLang="en-US" sz="1800"/>
            </a:p>
          </p:txBody>
        </p:sp>
        <p:sp>
          <p:nvSpPr>
            <p:cNvPr id="20502" name="Text Box 22"/>
            <p:cNvSpPr txBox="1">
              <a:spLocks noChangeArrowheads="1"/>
            </p:cNvSpPr>
            <p:nvPr/>
          </p:nvSpPr>
          <p:spPr bwMode="auto">
            <a:xfrm>
              <a:off x="829" y="1273"/>
              <a:ext cx="4304" cy="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Blip>
                  <a:blip r:embed="rId3"/>
                </a:buBlip>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Blip>
                  <a:blip r:embed="rId3"/>
                </a:buBlip>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a:spcBef>
                  <a:spcPct val="0"/>
                </a:spcBef>
                <a:buFontTx/>
                <a:buNone/>
              </a:pPr>
              <a:r>
                <a:rPr lang="en-US" altLang="en-US" sz="2200" b="1">
                  <a:solidFill>
                    <a:schemeClr val="bg1"/>
                  </a:solidFill>
                </a:rPr>
                <a:t>Industry Training in B.C.</a:t>
              </a:r>
            </a:p>
            <a:p>
              <a:pPr algn="ctr">
                <a:spcBef>
                  <a:spcPct val="0"/>
                </a:spcBef>
                <a:buFontTx/>
                <a:buNone/>
              </a:pPr>
              <a:r>
                <a:rPr lang="en-US" altLang="en-US" sz="2200" b="1">
                  <a:solidFill>
                    <a:schemeClr val="bg1"/>
                  </a:solidFill>
                </a:rPr>
                <a:t>Fulfilling Labour Market Demand</a:t>
              </a:r>
            </a:p>
          </p:txBody>
        </p:sp>
      </p:grpSp>
    </p:spTree>
    <p:extLst>
      <p:ext uri="{BB962C8B-B14F-4D97-AF65-F5344CB8AC3E}">
        <p14:creationId xmlns:p14="http://schemas.microsoft.com/office/powerpoint/2010/main" val="20510614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Benefits of Learning Partnerships</a:t>
            </a:r>
            <a:endParaRPr lang="en-CA" dirty="0"/>
          </a:p>
        </p:txBody>
      </p:sp>
      <p:sp>
        <p:nvSpPr>
          <p:cNvPr id="3" name="Content Placeholder 2"/>
          <p:cNvSpPr>
            <a:spLocks noGrp="1"/>
          </p:cNvSpPr>
          <p:nvPr>
            <p:ph idx="1"/>
          </p:nvPr>
        </p:nvSpPr>
        <p:spPr/>
        <p:txBody>
          <a:bodyPr/>
          <a:lstStyle/>
          <a:p>
            <a:r>
              <a:rPr lang="en-US" sz="3600" dirty="0" smtClean="0"/>
              <a:t>Partners </a:t>
            </a:r>
            <a:r>
              <a:rPr lang="en-US" sz="3600" dirty="0" smtClean="0"/>
              <a:t>determine:</a:t>
            </a:r>
          </a:p>
          <a:p>
            <a:r>
              <a:rPr lang="en-US" sz="3600" dirty="0" smtClean="0"/>
              <a:t> </a:t>
            </a:r>
            <a:r>
              <a:rPr lang="en-US" sz="3600" dirty="0"/>
              <a:t>H</a:t>
            </a:r>
            <a:r>
              <a:rPr lang="en-US" sz="3600" dirty="0" smtClean="0"/>
              <a:t>ow </a:t>
            </a:r>
            <a:r>
              <a:rPr lang="en-US" sz="3600" dirty="0"/>
              <a:t>to pool resources to share facilities, staff, and expertise, </a:t>
            </a:r>
            <a:endParaRPr lang="en-US" sz="3600" dirty="0" smtClean="0"/>
          </a:p>
          <a:p>
            <a:r>
              <a:rPr lang="en-US" sz="3600" dirty="0" smtClean="0"/>
              <a:t>How to develop </a:t>
            </a:r>
            <a:r>
              <a:rPr lang="en-US" sz="3600" dirty="0" smtClean="0"/>
              <a:t>learning </a:t>
            </a:r>
            <a:r>
              <a:rPr lang="en-US" sz="3600" dirty="0"/>
              <a:t>and training opportunities and </a:t>
            </a:r>
            <a:endParaRPr lang="en-US" sz="3600" dirty="0" smtClean="0"/>
          </a:p>
          <a:p>
            <a:r>
              <a:rPr lang="en-US" sz="3600" dirty="0" smtClean="0"/>
              <a:t>Sometimes </a:t>
            </a:r>
            <a:r>
              <a:rPr lang="en-US" sz="3600" dirty="0"/>
              <a:t>develop learning resources to enhance the student’s learning experience. </a:t>
            </a:r>
            <a:endParaRPr lang="en-CA" sz="3600" dirty="0"/>
          </a:p>
          <a:p>
            <a:endParaRPr lang="en-CA" dirty="0"/>
          </a:p>
        </p:txBody>
      </p:sp>
    </p:spTree>
    <p:extLst>
      <p:ext uri="{BB962C8B-B14F-4D97-AF65-F5344CB8AC3E}">
        <p14:creationId xmlns:p14="http://schemas.microsoft.com/office/powerpoint/2010/main" val="387609398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6423758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5238815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39872068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endParaRPr lang="en-CA"/>
          </a:p>
        </p:txBody>
      </p:sp>
    </p:spTree>
    <p:extLst>
      <p:ext uri="{BB962C8B-B14F-4D97-AF65-F5344CB8AC3E}">
        <p14:creationId xmlns:p14="http://schemas.microsoft.com/office/powerpoint/2010/main" val="16472371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Best Practice: Action Plan for a ACE IT</a:t>
            </a:r>
            <a:endParaRPr lang="en-CA" dirty="0"/>
          </a:p>
        </p:txBody>
      </p:sp>
      <p:sp>
        <p:nvSpPr>
          <p:cNvPr id="3" name="Content Placeholder 2"/>
          <p:cNvSpPr>
            <a:spLocks noGrp="1"/>
          </p:cNvSpPr>
          <p:nvPr>
            <p:ph idx="1"/>
          </p:nvPr>
        </p:nvSpPr>
        <p:spPr/>
        <p:txBody>
          <a:bodyPr>
            <a:normAutofit fontScale="40000" lnSpcReduction="20000"/>
          </a:bodyPr>
          <a:lstStyle/>
          <a:p>
            <a:pPr marL="514350" lvl="0" indent="-514350">
              <a:buAutoNum type="arabicPeriod"/>
            </a:pPr>
            <a:r>
              <a:rPr lang="en-CA" dirty="0" smtClean="0"/>
              <a:t>Conduct a needs assessment</a:t>
            </a:r>
          </a:p>
          <a:p>
            <a:pPr lvl="1"/>
            <a:r>
              <a:rPr lang="en-CA" dirty="0" smtClean="0"/>
              <a:t>What program is the district interested in building</a:t>
            </a:r>
          </a:p>
          <a:p>
            <a:pPr lvl="1"/>
            <a:r>
              <a:rPr lang="en-CA" dirty="0" smtClean="0"/>
              <a:t>What opportunities are there for training in the local area – PS, </a:t>
            </a:r>
          </a:p>
          <a:p>
            <a:pPr lvl="0"/>
            <a:endParaRPr lang="en-CA" dirty="0" smtClean="0"/>
          </a:p>
          <a:p>
            <a:pPr lvl="0"/>
            <a:r>
              <a:rPr lang="en-CA" dirty="0" smtClean="0"/>
              <a:t>Need </a:t>
            </a:r>
            <a:r>
              <a:rPr lang="en-CA" dirty="0"/>
              <a:t>to include all levels – Admin, Trustees, Teachers (bring everyone together in a session)</a:t>
            </a:r>
          </a:p>
          <a:p>
            <a:pPr lvl="0"/>
            <a:endParaRPr lang="en-CA" dirty="0"/>
          </a:p>
          <a:p>
            <a:pPr lvl="0"/>
            <a:r>
              <a:rPr lang="en-CA" dirty="0"/>
              <a:t>What are the out of town opportunities? (mobility)</a:t>
            </a:r>
          </a:p>
          <a:p>
            <a:pPr lvl="0"/>
            <a:r>
              <a:rPr lang="en-CA" dirty="0"/>
              <a:t>Needs Assessment for other training opportunities: How to serve all student groups (student wants and needs)</a:t>
            </a:r>
          </a:p>
          <a:p>
            <a:pPr lvl="0"/>
            <a:r>
              <a:rPr lang="en-CA" dirty="0"/>
              <a:t>What could be added to what they are doing now?</a:t>
            </a:r>
          </a:p>
          <a:p>
            <a:pPr lvl="0"/>
            <a:r>
              <a:rPr lang="en-CA" dirty="0"/>
              <a:t>What are they doing to support diverse student needs in terms of transition to employment and training or education?</a:t>
            </a:r>
          </a:p>
          <a:p>
            <a:pPr lvl="0"/>
            <a:r>
              <a:rPr lang="en-CA" u="sng" dirty="0"/>
              <a:t>Overall Vision</a:t>
            </a:r>
            <a:r>
              <a:rPr lang="en-CA" dirty="0"/>
              <a:t>: (High Level)</a:t>
            </a:r>
          </a:p>
          <a:p>
            <a:pPr lvl="1"/>
            <a:r>
              <a:rPr lang="en-CA" dirty="0"/>
              <a:t>3 Pronged (Trades) </a:t>
            </a:r>
          </a:p>
          <a:p>
            <a:pPr lvl="2"/>
            <a:r>
              <a:rPr lang="en-CA" dirty="0"/>
              <a:t>Graduation</a:t>
            </a:r>
          </a:p>
          <a:p>
            <a:pPr lvl="2"/>
            <a:r>
              <a:rPr lang="en-CA" dirty="0"/>
              <a:t>Level 1 Technical Training</a:t>
            </a:r>
          </a:p>
          <a:p>
            <a:pPr lvl="2"/>
            <a:r>
              <a:rPr lang="en-CA" dirty="0"/>
              <a:t>SSA</a:t>
            </a:r>
          </a:p>
          <a:p>
            <a:pPr lvl="1"/>
            <a:r>
              <a:rPr lang="en-CA" dirty="0"/>
              <a:t>Transition/Process</a:t>
            </a:r>
          </a:p>
          <a:p>
            <a:pPr lvl="2"/>
            <a:r>
              <a:rPr lang="en-CA" dirty="0"/>
              <a:t>Earn credits toward Graduation (High School</a:t>
            </a:r>
          </a:p>
          <a:p>
            <a:pPr lvl="2"/>
            <a:r>
              <a:rPr lang="en-CA" dirty="0"/>
              <a:t>Engage in skill development (PSI)</a:t>
            </a:r>
          </a:p>
          <a:p>
            <a:pPr lvl="2"/>
            <a:r>
              <a:rPr lang="en-CA" dirty="0"/>
              <a:t>Transition to Employment via Work Experience (Work)</a:t>
            </a:r>
          </a:p>
          <a:p>
            <a:endParaRPr lang="en-CA" dirty="0"/>
          </a:p>
        </p:txBody>
      </p:sp>
    </p:spTree>
    <p:extLst>
      <p:ext uri="{BB962C8B-B14F-4D97-AF65-F5344CB8AC3E}">
        <p14:creationId xmlns:p14="http://schemas.microsoft.com/office/powerpoint/2010/main" val="3230879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lstStyle/>
          <a:p>
            <a:pPr lvl="0"/>
            <a:r>
              <a:rPr lang="en-CA" u="sng" dirty="0"/>
              <a:t>Needs Assessment</a:t>
            </a:r>
            <a:r>
              <a:rPr lang="en-CA" dirty="0"/>
              <a:t>:</a:t>
            </a:r>
          </a:p>
          <a:p>
            <a:pPr lvl="1"/>
            <a:r>
              <a:rPr lang="en-CA" dirty="0"/>
              <a:t>What programs do they want?</a:t>
            </a:r>
          </a:p>
          <a:p>
            <a:pPr lvl="1"/>
            <a:r>
              <a:rPr lang="en-CA" dirty="0"/>
              <a:t>Suggestions for programs</a:t>
            </a:r>
          </a:p>
          <a:p>
            <a:pPr lvl="1"/>
            <a:r>
              <a:rPr lang="en-CA" dirty="0"/>
              <a:t>Demographics, Community</a:t>
            </a:r>
          </a:p>
          <a:p>
            <a:pPr lvl="1"/>
            <a:r>
              <a:rPr lang="en-CA" dirty="0"/>
              <a:t>Employment opportunities</a:t>
            </a:r>
          </a:p>
          <a:p>
            <a:pPr lvl="1"/>
            <a:r>
              <a:rPr lang="en-CA" dirty="0"/>
              <a:t>Tone of the economy?</a:t>
            </a:r>
          </a:p>
          <a:p>
            <a:pPr lvl="1"/>
            <a:r>
              <a:rPr lang="en-CA" dirty="0"/>
              <a:t>What are they doing now? (WEX? SSA? Career Programs? Exploration/Awareness/Staff/Teacher preparation?)</a:t>
            </a:r>
          </a:p>
        </p:txBody>
      </p:sp>
    </p:spTree>
    <p:extLst>
      <p:ext uri="{BB962C8B-B14F-4D97-AF65-F5344CB8AC3E}">
        <p14:creationId xmlns:p14="http://schemas.microsoft.com/office/powerpoint/2010/main" val="337025022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Developing a Learning Partnership</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A learning partnership agreement outlines:</a:t>
            </a:r>
          </a:p>
          <a:p>
            <a:r>
              <a:rPr lang="en-CA" dirty="0" smtClean="0"/>
              <a:t>The relationship between all parties</a:t>
            </a:r>
          </a:p>
          <a:p>
            <a:r>
              <a:rPr lang="en-CA" dirty="0" smtClean="0"/>
              <a:t>How the partnership will serve students</a:t>
            </a:r>
          </a:p>
          <a:p>
            <a:r>
              <a:rPr lang="en-CA" dirty="0" smtClean="0"/>
              <a:t>Anticipated program outcomes</a:t>
            </a:r>
          </a:p>
          <a:p>
            <a:r>
              <a:rPr lang="en-CA" dirty="0" smtClean="0"/>
              <a:t>Shared vision</a:t>
            </a:r>
          </a:p>
          <a:p>
            <a:r>
              <a:rPr lang="en-CA" dirty="0" smtClean="0"/>
              <a:t>Mutual benefits</a:t>
            </a:r>
          </a:p>
          <a:p>
            <a:r>
              <a:rPr lang="en-CA" dirty="0" smtClean="0"/>
              <a:t>Resource sharing (i.e. facilities, staff, expertise, learning and training opportunities)</a:t>
            </a:r>
            <a:endParaRPr lang="en-CA" dirty="0"/>
          </a:p>
        </p:txBody>
      </p:sp>
    </p:spTree>
    <p:extLst>
      <p:ext uri="{BB962C8B-B14F-4D97-AF65-F5344CB8AC3E}">
        <p14:creationId xmlns:p14="http://schemas.microsoft.com/office/powerpoint/2010/main" val="27650171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a:p>
        </p:txBody>
      </p:sp>
      <p:sp>
        <p:nvSpPr>
          <p:cNvPr id="3" name="Content Placeholder 2"/>
          <p:cNvSpPr>
            <a:spLocks noGrp="1"/>
          </p:cNvSpPr>
          <p:nvPr>
            <p:ph idx="1"/>
          </p:nvPr>
        </p:nvSpPr>
        <p:spPr/>
        <p:txBody>
          <a:bodyPr>
            <a:normAutofit fontScale="70000" lnSpcReduction="20000"/>
          </a:bodyPr>
          <a:lstStyle/>
          <a:p>
            <a:r>
              <a:rPr lang="en-CA" b="1" dirty="0" smtClean="0"/>
              <a:t>Learning Partnerships Support Resources</a:t>
            </a:r>
          </a:p>
          <a:p>
            <a:r>
              <a:rPr lang="en-CA" dirty="0" smtClean="0"/>
              <a:t>Use these resources to help develop effective learning partnerships:</a:t>
            </a:r>
          </a:p>
          <a:p>
            <a:r>
              <a:rPr lang="en-CA" dirty="0" smtClean="0">
                <a:hlinkClick r:id="rId2"/>
              </a:rPr>
              <a:t>Junior Achievement</a:t>
            </a:r>
            <a:endParaRPr lang="en-CA" dirty="0" smtClean="0"/>
          </a:p>
          <a:p>
            <a:r>
              <a:rPr lang="en-CA" dirty="0" smtClean="0">
                <a:hlinkClick r:id="rId3"/>
              </a:rPr>
              <a:t>ACE IT Manual</a:t>
            </a:r>
            <a:r>
              <a:rPr lang="en-CA" dirty="0" smtClean="0"/>
              <a:t> (PDF)</a:t>
            </a:r>
          </a:p>
          <a:p>
            <a:r>
              <a:rPr lang="en-CA" dirty="0" smtClean="0">
                <a:hlinkClick r:id="rId4"/>
              </a:rPr>
              <a:t>Southern Island Partnership Manual</a:t>
            </a:r>
            <a:r>
              <a:rPr lang="en-CA" dirty="0" smtClean="0"/>
              <a:t> (SIP) (PDF)</a:t>
            </a:r>
          </a:p>
          <a:p>
            <a:r>
              <a:rPr lang="en-CA" dirty="0" smtClean="0">
                <a:hlinkClick r:id="rId5"/>
              </a:rPr>
              <a:t>SIP Partnership Funding Model</a:t>
            </a:r>
            <a:r>
              <a:rPr lang="en-CA" dirty="0" smtClean="0"/>
              <a:t> (PDF, 2.3MB)</a:t>
            </a:r>
          </a:p>
          <a:p>
            <a:r>
              <a:rPr lang="en-CA" dirty="0" smtClean="0">
                <a:hlinkClick r:id="rId6"/>
              </a:rPr>
              <a:t>Northern Opportunities (NOP)</a:t>
            </a:r>
            <a:r>
              <a:rPr lang="en-CA" dirty="0" smtClean="0"/>
              <a:t> (PDF, 13MB)</a:t>
            </a:r>
          </a:p>
          <a:p>
            <a:r>
              <a:rPr lang="en-CA" dirty="0" smtClean="0">
                <a:hlinkClick r:id="rId7"/>
              </a:rPr>
              <a:t>Prince Rupert LNG Trades Training Partnership</a:t>
            </a:r>
            <a:r>
              <a:rPr lang="en-CA" dirty="0" smtClean="0"/>
              <a:t> (PDF)</a:t>
            </a:r>
          </a:p>
          <a:p>
            <a:r>
              <a:rPr lang="en-CA" dirty="0" smtClean="0">
                <a:hlinkClick r:id="rId8"/>
              </a:rPr>
              <a:t>District Partnership Application Template</a:t>
            </a:r>
            <a:r>
              <a:rPr lang="en-CA" dirty="0" smtClean="0"/>
              <a:t> (PDF)</a:t>
            </a:r>
          </a:p>
          <a:p>
            <a:r>
              <a:rPr lang="en-CA" dirty="0" smtClean="0">
                <a:hlinkClick r:id="rId9"/>
              </a:rPr>
              <a:t>Employer Forum: Linking Students with Employers (PowerPoint)</a:t>
            </a:r>
            <a:r>
              <a:rPr lang="en-CA" dirty="0" smtClean="0"/>
              <a:t> (PDF, 8MB)</a:t>
            </a:r>
          </a:p>
          <a:p>
            <a:r>
              <a:rPr lang="en-CA" dirty="0" smtClean="0"/>
              <a:t>MOU Examples: </a:t>
            </a:r>
          </a:p>
          <a:p>
            <a:pPr lvl="1"/>
            <a:r>
              <a:rPr lang="en-CA" dirty="0" smtClean="0">
                <a:hlinkClick r:id="rId10"/>
              </a:rPr>
              <a:t>SIP MOU</a:t>
            </a:r>
            <a:r>
              <a:rPr lang="en-CA" dirty="0" smtClean="0"/>
              <a:t> (PDF)</a:t>
            </a:r>
          </a:p>
          <a:p>
            <a:pPr lvl="1"/>
            <a:r>
              <a:rPr lang="en-CA" dirty="0" smtClean="0">
                <a:hlinkClick r:id="rId11"/>
              </a:rPr>
              <a:t>MOU between PSI and School Districts</a:t>
            </a:r>
            <a:r>
              <a:rPr lang="en-CA" dirty="0" smtClean="0"/>
              <a:t> (PDF)</a:t>
            </a:r>
          </a:p>
          <a:p>
            <a:endParaRPr lang="en-CA" dirty="0"/>
          </a:p>
        </p:txBody>
      </p:sp>
    </p:spTree>
    <p:extLst>
      <p:ext uri="{BB962C8B-B14F-4D97-AF65-F5344CB8AC3E}">
        <p14:creationId xmlns:p14="http://schemas.microsoft.com/office/powerpoint/2010/main" val="3676742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Learning Partnerships</a:t>
            </a:r>
            <a:endParaRPr lang="en-CA" dirty="0"/>
          </a:p>
        </p:txBody>
      </p:sp>
      <p:sp>
        <p:nvSpPr>
          <p:cNvPr id="3" name="Content Placeholder 2"/>
          <p:cNvSpPr>
            <a:spLocks noGrp="1"/>
          </p:cNvSpPr>
          <p:nvPr>
            <p:ph idx="1"/>
          </p:nvPr>
        </p:nvSpPr>
        <p:spPr/>
        <p:txBody>
          <a:bodyPr>
            <a:normAutofit/>
          </a:bodyPr>
          <a:lstStyle/>
          <a:p>
            <a:pPr marL="0" lvl="0" indent="0">
              <a:buNone/>
            </a:pPr>
            <a:r>
              <a:rPr lang="en-US" sz="3600" b="1" dirty="0"/>
              <a:t>Career Awareness </a:t>
            </a:r>
            <a:r>
              <a:rPr lang="en-US" sz="3600" dirty="0"/>
              <a:t>activities </a:t>
            </a:r>
            <a:r>
              <a:rPr lang="en-US" sz="3600" dirty="0" smtClean="0"/>
              <a:t>focus </a:t>
            </a:r>
            <a:r>
              <a:rPr lang="en-US" sz="3600" dirty="0"/>
              <a:t>on bringing together community groups so students learn about themselves and about the community in which they live and the jobs and industries where they could </a:t>
            </a:r>
            <a:r>
              <a:rPr lang="en-US" sz="3600" dirty="0" smtClean="0"/>
              <a:t>work</a:t>
            </a:r>
          </a:p>
          <a:p>
            <a:pPr marL="0" lvl="0" indent="0">
              <a:buNone/>
            </a:pPr>
            <a:endParaRPr lang="en-US" dirty="0" smtClean="0"/>
          </a:p>
          <a:p>
            <a:pPr marL="0" indent="0">
              <a:buNone/>
            </a:pPr>
            <a:endParaRPr lang="en-CA" dirty="0"/>
          </a:p>
          <a:p>
            <a:pPr marL="0" lvl="0" indent="0">
              <a:buNone/>
            </a:pPr>
            <a:endParaRPr lang="en-CA" dirty="0"/>
          </a:p>
        </p:txBody>
      </p:sp>
    </p:spTree>
    <p:extLst>
      <p:ext uri="{BB962C8B-B14F-4D97-AF65-F5344CB8AC3E}">
        <p14:creationId xmlns:p14="http://schemas.microsoft.com/office/powerpoint/2010/main" val="21565823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4483" y="-121069"/>
            <a:ext cx="9784080" cy="1508760"/>
          </a:xfrm>
        </p:spPr>
        <p:txBody>
          <a:bodyPr>
            <a:normAutofit/>
          </a:bodyPr>
          <a:lstStyle/>
          <a:p>
            <a:r>
              <a:rPr lang="en-CA" sz="3600" dirty="0" smtClean="0"/>
              <a:t>Career Awareness Partnerships</a:t>
            </a:r>
            <a:endParaRPr lang="en-CA"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374108510"/>
              </p:ext>
            </p:extLst>
          </p:nvPr>
        </p:nvGraphicFramePr>
        <p:xfrm>
          <a:off x="140968" y="1055181"/>
          <a:ext cx="11991110" cy="5661500"/>
        </p:xfrm>
        <a:graphic>
          <a:graphicData uri="http://schemas.openxmlformats.org/drawingml/2006/table">
            <a:tbl>
              <a:tblPr firstRow="1" firstCol="1" bandRow="1">
                <a:tableStyleId>{5C22544A-7EE6-4342-B048-85BDC9FD1C3A}</a:tableStyleId>
              </a:tblPr>
              <a:tblGrid>
                <a:gridCol w="3749127"/>
                <a:gridCol w="3589104"/>
                <a:gridCol w="4652879"/>
              </a:tblGrid>
              <a:tr h="666059">
                <a:tc>
                  <a:txBody>
                    <a:bodyPr/>
                    <a:lstStyle/>
                    <a:p>
                      <a:pPr>
                        <a:spcAft>
                          <a:spcPts val="0"/>
                        </a:spcAft>
                      </a:pPr>
                      <a:r>
                        <a:rPr lang="en-US" sz="2000" dirty="0">
                          <a:effectLst/>
                          <a:uFill>
                            <a:solidFill>
                              <a:srgbClr val="000000"/>
                            </a:solidFill>
                          </a:uFill>
                        </a:rPr>
                        <a:t>Type 	</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a:txBody>
                    <a:bodyPr/>
                    <a:lstStyle/>
                    <a:p>
                      <a:pPr>
                        <a:spcAft>
                          <a:spcPts val="0"/>
                        </a:spcAft>
                      </a:pPr>
                      <a:r>
                        <a:rPr lang="en-US" sz="2000">
                          <a:effectLst/>
                          <a:uFill>
                            <a:solidFill>
                              <a:srgbClr val="000000"/>
                            </a:solidFill>
                          </a:uFill>
                        </a:rPr>
                        <a:t>Learning Experience</a:t>
                      </a:r>
                      <a:endParaRPr lang="en-CA" sz="320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a:txBody>
                    <a:bodyPr/>
                    <a:lstStyle/>
                    <a:p>
                      <a:pPr>
                        <a:spcAft>
                          <a:spcPts val="0"/>
                        </a:spcAft>
                      </a:pPr>
                      <a:r>
                        <a:rPr lang="en-US" sz="2000">
                          <a:effectLst/>
                          <a:uFill>
                            <a:solidFill>
                              <a:srgbClr val="000000"/>
                            </a:solidFill>
                          </a:uFill>
                        </a:rPr>
                        <a:t>Intended Audience</a:t>
                      </a:r>
                      <a:endParaRPr lang="en-CA" sz="3200">
                        <a:effectLst/>
                        <a:uFill>
                          <a:solidFill>
                            <a:srgbClr val="000000"/>
                          </a:solidFill>
                        </a:uFill>
                      </a:endParaRPr>
                    </a:p>
                    <a:p>
                      <a:pPr>
                        <a:spcAft>
                          <a:spcPts val="0"/>
                        </a:spcAft>
                      </a:pPr>
                      <a:r>
                        <a:rPr lang="en-US" sz="2000">
                          <a:effectLst/>
                          <a:uFill>
                            <a:solidFill>
                              <a:srgbClr val="000000"/>
                            </a:solidFill>
                          </a:uFill>
                        </a:rPr>
                        <a:t> </a:t>
                      </a:r>
                      <a:endParaRPr lang="en-CA" sz="320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r>
              <a:tr h="999088">
                <a:tc gridSpan="3">
                  <a:txBody>
                    <a:bodyPr/>
                    <a:lstStyle/>
                    <a:p>
                      <a:pPr>
                        <a:spcAft>
                          <a:spcPts val="0"/>
                        </a:spcAft>
                      </a:pPr>
                      <a:r>
                        <a:rPr lang="en-US" sz="2000" dirty="0">
                          <a:effectLst/>
                          <a:uFill>
                            <a:solidFill>
                              <a:srgbClr val="000000"/>
                            </a:solidFill>
                          </a:uFill>
                        </a:rPr>
                        <a:t>Business and Industry Partnerships support: (invite career experts into the classroom)</a:t>
                      </a:r>
                      <a:endParaRPr lang="en-CA" sz="3200" dirty="0">
                        <a:effectLst/>
                        <a:uFill>
                          <a:solidFill>
                            <a:srgbClr val="000000"/>
                          </a:solidFill>
                        </a:uFill>
                      </a:endParaRPr>
                    </a:p>
                    <a:p>
                      <a:pPr>
                        <a:spcAft>
                          <a:spcPts val="0"/>
                        </a:spcAft>
                      </a:pPr>
                      <a:r>
                        <a:rPr lang="en-US" sz="2000" dirty="0">
                          <a:effectLst/>
                          <a:uFill>
                            <a:solidFill>
                              <a:srgbClr val="000000"/>
                            </a:solidFill>
                          </a:uFill>
                        </a:rPr>
                        <a:t> </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hMerge="1">
                  <a:txBody>
                    <a:bodyPr/>
                    <a:lstStyle/>
                    <a:p>
                      <a:endParaRPr lang="en-CA"/>
                    </a:p>
                  </a:txBody>
                  <a:tcPr/>
                </a:tc>
                <a:tc hMerge="1">
                  <a:txBody>
                    <a:bodyPr/>
                    <a:lstStyle/>
                    <a:p>
                      <a:endParaRPr lang="en-CA"/>
                    </a:p>
                  </a:txBody>
                  <a:tcPr/>
                </a:tc>
              </a:tr>
              <a:tr h="1332118">
                <a:tc>
                  <a:txBody>
                    <a:bodyPr/>
                    <a:lstStyle/>
                    <a:p>
                      <a:pPr>
                        <a:spcAft>
                          <a:spcPts val="0"/>
                        </a:spcAft>
                      </a:pPr>
                      <a:r>
                        <a:rPr lang="en-US" sz="2000" dirty="0">
                          <a:effectLst/>
                          <a:uFill>
                            <a:solidFill>
                              <a:srgbClr val="000000"/>
                            </a:solidFill>
                          </a:uFill>
                        </a:rPr>
                        <a:t>Speakers’ Bureau – network of a wide range of “Careers” speakers as resources </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a:txBody>
                    <a:bodyPr/>
                    <a:lstStyle/>
                    <a:p>
                      <a:pPr>
                        <a:spcAft>
                          <a:spcPts val="0"/>
                        </a:spcAft>
                      </a:pPr>
                      <a:r>
                        <a:rPr lang="en-US" sz="2000" dirty="0">
                          <a:effectLst/>
                          <a:uFill>
                            <a:solidFill>
                              <a:srgbClr val="000000"/>
                            </a:solidFill>
                          </a:uFill>
                        </a:rPr>
                        <a:t>Class Career Talks, Career Fairs and Trades Forums</a:t>
                      </a:r>
                      <a:endParaRPr lang="en-CA" sz="3200" dirty="0">
                        <a:effectLst/>
                        <a:uFill>
                          <a:solidFill>
                            <a:srgbClr val="000000"/>
                          </a:solidFill>
                        </a:uFill>
                      </a:endParaRPr>
                    </a:p>
                    <a:p>
                      <a:pPr>
                        <a:spcAft>
                          <a:spcPts val="0"/>
                        </a:spcAft>
                      </a:pPr>
                      <a:r>
                        <a:rPr lang="en-US" sz="2000" dirty="0">
                          <a:effectLst/>
                          <a:uFill>
                            <a:solidFill>
                              <a:srgbClr val="000000"/>
                            </a:solidFill>
                          </a:uFill>
                        </a:rPr>
                        <a:t>“Spot light” sessions</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a:txBody>
                    <a:bodyPr/>
                    <a:lstStyle/>
                    <a:p>
                      <a:pPr>
                        <a:spcAft>
                          <a:spcPts val="0"/>
                        </a:spcAft>
                      </a:pPr>
                      <a:r>
                        <a:rPr lang="en-US" sz="2000">
                          <a:effectLst/>
                          <a:uFill>
                            <a:solidFill>
                              <a:srgbClr val="000000"/>
                            </a:solidFill>
                          </a:uFill>
                        </a:rPr>
                        <a:t>All age groups (Elementary, Middle, Secondary, Adult, Alternate)</a:t>
                      </a:r>
                      <a:endParaRPr lang="en-CA" sz="320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r>
              <a:tr h="999088">
                <a:tc gridSpan="3">
                  <a:txBody>
                    <a:bodyPr/>
                    <a:lstStyle/>
                    <a:p>
                      <a:pPr>
                        <a:spcAft>
                          <a:spcPts val="0"/>
                        </a:spcAft>
                      </a:pPr>
                      <a:r>
                        <a:rPr lang="en-US" sz="2000" dirty="0">
                          <a:effectLst/>
                          <a:uFill>
                            <a:solidFill>
                              <a:srgbClr val="000000"/>
                            </a:solidFill>
                          </a:uFill>
                        </a:rPr>
                        <a:t>Public and Private Post-Secondary Institutions Partnerships support:  (Attend and participate in post secondary career events)</a:t>
                      </a:r>
                      <a:endParaRPr lang="en-CA" sz="3200" dirty="0">
                        <a:effectLst/>
                        <a:uFill>
                          <a:solidFill>
                            <a:srgbClr val="000000"/>
                          </a:solidFill>
                        </a:uFill>
                      </a:endParaRPr>
                    </a:p>
                    <a:p>
                      <a:pPr>
                        <a:spcAft>
                          <a:spcPts val="0"/>
                        </a:spcAft>
                      </a:pPr>
                      <a:r>
                        <a:rPr lang="en-US" sz="2000" dirty="0">
                          <a:effectLst/>
                          <a:uFill>
                            <a:solidFill>
                              <a:srgbClr val="000000"/>
                            </a:solidFill>
                          </a:uFill>
                        </a:rPr>
                        <a:t> </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hMerge="1">
                  <a:txBody>
                    <a:bodyPr/>
                    <a:lstStyle/>
                    <a:p>
                      <a:endParaRPr lang="en-CA"/>
                    </a:p>
                  </a:txBody>
                  <a:tcPr/>
                </a:tc>
                <a:tc hMerge="1">
                  <a:txBody>
                    <a:bodyPr/>
                    <a:lstStyle/>
                    <a:p>
                      <a:endParaRPr lang="en-CA"/>
                    </a:p>
                  </a:txBody>
                  <a:tcPr/>
                </a:tc>
              </a:tr>
              <a:tr h="1665147">
                <a:tc>
                  <a:txBody>
                    <a:bodyPr/>
                    <a:lstStyle/>
                    <a:p>
                      <a:pPr>
                        <a:spcAft>
                          <a:spcPts val="0"/>
                        </a:spcAft>
                      </a:pPr>
                      <a:r>
                        <a:rPr lang="en-US" sz="2000" dirty="0">
                          <a:effectLst/>
                        </a:rPr>
                        <a:t>Career Events – focus on providing students with program information and hands on experiences </a:t>
                      </a:r>
                      <a:endParaRPr lang="en-CA" sz="3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spcAft>
                          <a:spcPts val="0"/>
                        </a:spcAft>
                      </a:pPr>
                      <a:r>
                        <a:rPr lang="en-US" sz="2000" dirty="0">
                          <a:effectLst/>
                        </a:rPr>
                        <a:t>Open Houses, Campus Tours, Career Fairs, Participate in Skills Competitions including Skills Canada </a:t>
                      </a:r>
                      <a:endParaRPr lang="en-CA" sz="3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spcAft>
                          <a:spcPts val="0"/>
                        </a:spcAft>
                      </a:pPr>
                      <a:r>
                        <a:rPr lang="en-US" sz="2000" dirty="0">
                          <a:effectLst/>
                          <a:uFill>
                            <a:solidFill>
                              <a:srgbClr val="000000"/>
                            </a:solidFill>
                          </a:uFill>
                        </a:rPr>
                        <a:t>Middle, Secondary, Adult, Alternate</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17628676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Types of Learning Partnerships</a:t>
            </a:r>
            <a:endParaRPr lang="en-CA" dirty="0"/>
          </a:p>
        </p:txBody>
      </p:sp>
      <p:sp>
        <p:nvSpPr>
          <p:cNvPr id="3" name="Content Placeholder 2"/>
          <p:cNvSpPr>
            <a:spLocks noGrp="1"/>
          </p:cNvSpPr>
          <p:nvPr>
            <p:ph idx="1"/>
          </p:nvPr>
        </p:nvSpPr>
        <p:spPr/>
        <p:txBody>
          <a:bodyPr>
            <a:normAutofit/>
          </a:bodyPr>
          <a:lstStyle/>
          <a:p>
            <a:pPr marL="0" indent="0">
              <a:buNone/>
            </a:pPr>
            <a:r>
              <a:rPr lang="en-US" sz="3600" b="1" dirty="0"/>
              <a:t>Career Exploration </a:t>
            </a:r>
            <a:r>
              <a:rPr lang="en-US" sz="3600" dirty="0" smtClean="0"/>
              <a:t>partnerships are </a:t>
            </a:r>
            <a:r>
              <a:rPr lang="en-US" sz="3600" dirty="0"/>
              <a:t>where partners join together to </a:t>
            </a:r>
            <a:r>
              <a:rPr lang="en-US" sz="3600" dirty="0" smtClean="0"/>
              <a:t>provide experiences </a:t>
            </a:r>
            <a:r>
              <a:rPr lang="en-US" sz="3600" dirty="0"/>
              <a:t>where students explore occupations and careers through community-based learning situations and begin to apply in the community what they learn in the classroom (Junior Achievement, volunteering, career fairs, etc</a:t>
            </a:r>
            <a:r>
              <a:rPr lang="en-US" sz="3600" dirty="0" smtClean="0"/>
              <a:t>.)</a:t>
            </a:r>
          </a:p>
        </p:txBody>
      </p:sp>
    </p:spTree>
    <p:extLst>
      <p:ext uri="{BB962C8B-B14F-4D97-AF65-F5344CB8AC3E}">
        <p14:creationId xmlns:p14="http://schemas.microsoft.com/office/powerpoint/2010/main" val="10423804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Career Exploration Partnerships</a:t>
            </a:r>
            <a:endParaRPr lang="en-C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55842981"/>
              </p:ext>
            </p:extLst>
          </p:nvPr>
        </p:nvGraphicFramePr>
        <p:xfrm>
          <a:off x="737754" y="1340428"/>
          <a:ext cx="10505502" cy="5356588"/>
        </p:xfrm>
        <a:graphic>
          <a:graphicData uri="http://schemas.openxmlformats.org/drawingml/2006/table">
            <a:tbl>
              <a:tblPr firstRow="1" firstCol="1" bandRow="1">
                <a:tableStyleId>{5C22544A-7EE6-4342-B048-85BDC9FD1C3A}</a:tableStyleId>
              </a:tblPr>
              <a:tblGrid>
                <a:gridCol w="3501834"/>
                <a:gridCol w="3352366"/>
                <a:gridCol w="3651302"/>
              </a:tblGrid>
              <a:tr h="765227">
                <a:tc>
                  <a:txBody>
                    <a:bodyPr/>
                    <a:lstStyle/>
                    <a:p>
                      <a:pPr>
                        <a:spcAft>
                          <a:spcPts val="0"/>
                        </a:spcAft>
                      </a:pPr>
                      <a:r>
                        <a:rPr lang="en-US" sz="2000" dirty="0">
                          <a:effectLst/>
                          <a:uFill>
                            <a:solidFill>
                              <a:srgbClr val="000000"/>
                            </a:solidFill>
                          </a:uFill>
                        </a:rPr>
                        <a:t>Type 	</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a:txBody>
                    <a:bodyPr/>
                    <a:lstStyle/>
                    <a:p>
                      <a:pPr>
                        <a:spcAft>
                          <a:spcPts val="0"/>
                        </a:spcAft>
                      </a:pPr>
                      <a:r>
                        <a:rPr lang="en-US" sz="2000">
                          <a:effectLst/>
                          <a:uFill>
                            <a:solidFill>
                              <a:srgbClr val="000000"/>
                            </a:solidFill>
                          </a:uFill>
                        </a:rPr>
                        <a:t>Learning Experience</a:t>
                      </a:r>
                      <a:endParaRPr lang="en-CA" sz="320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a:txBody>
                    <a:bodyPr/>
                    <a:lstStyle/>
                    <a:p>
                      <a:pPr>
                        <a:spcAft>
                          <a:spcPts val="0"/>
                        </a:spcAft>
                      </a:pPr>
                      <a:r>
                        <a:rPr lang="en-US" sz="2000">
                          <a:effectLst/>
                          <a:uFill>
                            <a:solidFill>
                              <a:srgbClr val="000000"/>
                            </a:solidFill>
                          </a:uFill>
                        </a:rPr>
                        <a:t>Intended Audience</a:t>
                      </a:r>
                      <a:endParaRPr lang="en-CA" sz="3200">
                        <a:effectLst/>
                        <a:uFill>
                          <a:solidFill>
                            <a:srgbClr val="000000"/>
                          </a:solidFill>
                        </a:uFill>
                      </a:endParaRPr>
                    </a:p>
                    <a:p>
                      <a:pPr>
                        <a:spcAft>
                          <a:spcPts val="0"/>
                        </a:spcAft>
                      </a:pPr>
                      <a:r>
                        <a:rPr lang="en-US" sz="2000">
                          <a:effectLst/>
                          <a:uFill>
                            <a:solidFill>
                              <a:srgbClr val="000000"/>
                            </a:solidFill>
                          </a:uFill>
                        </a:rPr>
                        <a:t> </a:t>
                      </a:r>
                      <a:endParaRPr lang="en-CA" sz="320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r>
              <a:tr h="765227">
                <a:tc gridSpan="3">
                  <a:txBody>
                    <a:bodyPr/>
                    <a:lstStyle/>
                    <a:p>
                      <a:pPr>
                        <a:spcAft>
                          <a:spcPts val="0"/>
                        </a:spcAft>
                      </a:pPr>
                      <a:r>
                        <a:rPr lang="en-US" sz="2000" dirty="0">
                          <a:effectLst/>
                          <a:uFill>
                            <a:solidFill>
                              <a:srgbClr val="000000"/>
                            </a:solidFill>
                          </a:uFill>
                        </a:rPr>
                        <a:t>Business and Industry Partnerships support: (invite career experts into the classroom)</a:t>
                      </a:r>
                      <a:endParaRPr lang="en-CA" sz="3200" dirty="0">
                        <a:effectLst/>
                        <a:uFill>
                          <a:solidFill>
                            <a:srgbClr val="000000"/>
                          </a:solidFill>
                        </a:uFill>
                      </a:endParaRPr>
                    </a:p>
                    <a:p>
                      <a:pPr>
                        <a:spcAft>
                          <a:spcPts val="0"/>
                        </a:spcAft>
                      </a:pPr>
                      <a:r>
                        <a:rPr lang="en-US" sz="2000" dirty="0">
                          <a:effectLst/>
                          <a:uFill>
                            <a:solidFill>
                              <a:srgbClr val="000000"/>
                            </a:solidFill>
                          </a:uFill>
                        </a:rPr>
                        <a:t> </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hMerge="1">
                  <a:txBody>
                    <a:bodyPr/>
                    <a:lstStyle/>
                    <a:p>
                      <a:endParaRPr lang="en-CA"/>
                    </a:p>
                  </a:txBody>
                  <a:tcPr/>
                </a:tc>
                <a:tc hMerge="1">
                  <a:txBody>
                    <a:bodyPr/>
                    <a:lstStyle/>
                    <a:p>
                      <a:endParaRPr lang="en-CA"/>
                    </a:p>
                  </a:txBody>
                  <a:tcPr/>
                </a:tc>
              </a:tr>
              <a:tr h="1147840">
                <a:tc>
                  <a:txBody>
                    <a:bodyPr/>
                    <a:lstStyle/>
                    <a:p>
                      <a:pPr>
                        <a:spcAft>
                          <a:spcPts val="0"/>
                        </a:spcAft>
                      </a:pPr>
                      <a:r>
                        <a:rPr lang="en-US" sz="2000" dirty="0">
                          <a:effectLst/>
                          <a:uFill>
                            <a:solidFill>
                              <a:srgbClr val="000000"/>
                            </a:solidFill>
                          </a:uFill>
                        </a:rPr>
                        <a:t>Speakers’ Bureau – network of a wide range of “Careers” speakers as resources </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a:txBody>
                    <a:bodyPr/>
                    <a:lstStyle/>
                    <a:p>
                      <a:pPr>
                        <a:spcAft>
                          <a:spcPts val="0"/>
                        </a:spcAft>
                      </a:pPr>
                      <a:r>
                        <a:rPr lang="en-US" sz="2000">
                          <a:effectLst/>
                          <a:uFill>
                            <a:solidFill>
                              <a:srgbClr val="000000"/>
                            </a:solidFill>
                          </a:uFill>
                        </a:rPr>
                        <a:t>Class Career Talks, Career Fairs and Trades Forums</a:t>
                      </a:r>
                      <a:endParaRPr lang="en-CA" sz="3200">
                        <a:effectLst/>
                        <a:uFill>
                          <a:solidFill>
                            <a:srgbClr val="000000"/>
                          </a:solidFill>
                        </a:uFill>
                      </a:endParaRPr>
                    </a:p>
                    <a:p>
                      <a:pPr>
                        <a:spcAft>
                          <a:spcPts val="0"/>
                        </a:spcAft>
                      </a:pPr>
                      <a:r>
                        <a:rPr lang="en-US" sz="2000">
                          <a:effectLst/>
                          <a:uFill>
                            <a:solidFill>
                              <a:srgbClr val="000000"/>
                            </a:solidFill>
                          </a:uFill>
                        </a:rPr>
                        <a:t>“Spot light” sessions</a:t>
                      </a:r>
                      <a:endParaRPr lang="en-CA" sz="320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a:txBody>
                    <a:bodyPr/>
                    <a:lstStyle/>
                    <a:p>
                      <a:pPr>
                        <a:spcAft>
                          <a:spcPts val="0"/>
                        </a:spcAft>
                      </a:pPr>
                      <a:r>
                        <a:rPr lang="en-US" sz="2000">
                          <a:effectLst/>
                          <a:uFill>
                            <a:solidFill>
                              <a:srgbClr val="000000"/>
                            </a:solidFill>
                          </a:uFill>
                        </a:rPr>
                        <a:t>All age groups (Elementary, Middle, Secondary, Adult, Alternate)</a:t>
                      </a:r>
                      <a:endParaRPr lang="en-CA" sz="320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r>
              <a:tr h="1147840">
                <a:tc gridSpan="3">
                  <a:txBody>
                    <a:bodyPr/>
                    <a:lstStyle/>
                    <a:p>
                      <a:pPr>
                        <a:spcAft>
                          <a:spcPts val="0"/>
                        </a:spcAft>
                      </a:pPr>
                      <a:r>
                        <a:rPr lang="en-US" sz="2000" dirty="0">
                          <a:effectLst/>
                          <a:uFill>
                            <a:solidFill>
                              <a:srgbClr val="000000"/>
                            </a:solidFill>
                          </a:uFill>
                        </a:rPr>
                        <a:t>Public and Private Post-Secondary Institutions Partnerships support:  (Attend and participate in post secondary career events)</a:t>
                      </a:r>
                      <a:endParaRPr lang="en-CA" sz="3200" dirty="0">
                        <a:effectLst/>
                        <a:uFill>
                          <a:solidFill>
                            <a:srgbClr val="000000"/>
                          </a:solidFill>
                        </a:uFill>
                      </a:endParaRPr>
                    </a:p>
                    <a:p>
                      <a:pPr>
                        <a:spcAft>
                          <a:spcPts val="0"/>
                        </a:spcAft>
                      </a:pPr>
                      <a:r>
                        <a:rPr lang="en-US" sz="2000" dirty="0">
                          <a:effectLst/>
                          <a:uFill>
                            <a:solidFill>
                              <a:srgbClr val="000000"/>
                            </a:solidFill>
                          </a:uFill>
                        </a:rPr>
                        <a:t> </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c hMerge="1">
                  <a:txBody>
                    <a:bodyPr/>
                    <a:lstStyle/>
                    <a:p>
                      <a:endParaRPr lang="en-CA"/>
                    </a:p>
                  </a:txBody>
                  <a:tcPr/>
                </a:tc>
                <a:tc hMerge="1">
                  <a:txBody>
                    <a:bodyPr/>
                    <a:lstStyle/>
                    <a:p>
                      <a:endParaRPr lang="en-CA"/>
                    </a:p>
                  </a:txBody>
                  <a:tcPr/>
                </a:tc>
              </a:tr>
              <a:tr h="1530454">
                <a:tc>
                  <a:txBody>
                    <a:bodyPr/>
                    <a:lstStyle/>
                    <a:p>
                      <a:pPr>
                        <a:spcAft>
                          <a:spcPts val="0"/>
                        </a:spcAft>
                      </a:pPr>
                      <a:r>
                        <a:rPr lang="en-US" sz="2000" dirty="0">
                          <a:effectLst/>
                        </a:rPr>
                        <a:t>Career Events – focus on providing students with program information and hands on experiences </a:t>
                      </a:r>
                      <a:endParaRPr lang="en-CA" sz="3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spcAft>
                          <a:spcPts val="0"/>
                        </a:spcAft>
                      </a:pPr>
                      <a:r>
                        <a:rPr lang="en-US" sz="2000" dirty="0">
                          <a:effectLst/>
                        </a:rPr>
                        <a:t>Open Houses, Campus Tours, Career Fairs, Participate in Skills Competitions including Skills Canada </a:t>
                      </a:r>
                      <a:endParaRPr lang="en-CA" sz="3200" dirty="0">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spcAft>
                          <a:spcPts val="0"/>
                        </a:spcAft>
                      </a:pPr>
                      <a:r>
                        <a:rPr lang="en-US" sz="2000" dirty="0">
                          <a:effectLst/>
                          <a:uFill>
                            <a:solidFill>
                              <a:srgbClr val="000000"/>
                            </a:solidFill>
                          </a:uFill>
                        </a:rPr>
                        <a:t>Middle, Secondary, Adult, Alternate</a:t>
                      </a:r>
                      <a:endParaRPr lang="en-CA" sz="3200" dirty="0">
                        <a:solidFill>
                          <a:srgbClr val="000000"/>
                        </a:solidFill>
                        <a:effectLst/>
                        <a:uFill>
                          <a:solidFill>
                            <a:srgbClr val="000000"/>
                          </a:solidFill>
                        </a:uFill>
                        <a:latin typeface="Helvetica" panose="020B0604020202020204" pitchFamily="34" charset="0"/>
                        <a:ea typeface="Arial Unicode MS" panose="020B0604020202020204" pitchFamily="34" charset="-128"/>
                        <a:cs typeface="Times New Roman" panose="02020603050405020304" pitchFamily="18" charset="0"/>
                      </a:endParaRPr>
                    </a:p>
                  </a:txBody>
                  <a:tcPr marL="68580" marR="68580" marT="0" marB="0"/>
                </a:tc>
              </a:tr>
            </a:tbl>
          </a:graphicData>
        </a:graphic>
      </p:graphicFrame>
    </p:spTree>
    <p:extLst>
      <p:ext uri="{BB962C8B-B14F-4D97-AF65-F5344CB8AC3E}">
        <p14:creationId xmlns:p14="http://schemas.microsoft.com/office/powerpoint/2010/main" val="290065144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anded">
  <a:themeElements>
    <a:clrScheme name="Banded">
      <a:dk1>
        <a:srgbClr val="2C2C2C"/>
      </a:dk1>
      <a:lt1>
        <a:srgbClr val="FFFFFF"/>
      </a:lt1>
      <a:dk2>
        <a:srgbClr val="099BDD"/>
      </a:dk2>
      <a:lt2>
        <a:srgbClr val="F2F2F2"/>
      </a:lt2>
      <a:accent1>
        <a:srgbClr val="FFC000"/>
      </a:accent1>
      <a:accent2>
        <a:srgbClr val="A5D028"/>
      </a:accent2>
      <a:accent3>
        <a:srgbClr val="08CC78"/>
      </a:accent3>
      <a:accent4>
        <a:srgbClr val="F24099"/>
      </a:accent4>
      <a:accent5>
        <a:srgbClr val="828288"/>
      </a:accent5>
      <a:accent6>
        <a:srgbClr val="F56617"/>
      </a:accent6>
      <a:hlink>
        <a:srgbClr val="005DBA"/>
      </a:hlink>
      <a:folHlink>
        <a:srgbClr val="6C606A"/>
      </a:folHlink>
    </a:clrScheme>
    <a:fontScheme name="Banded">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nded">
      <a:fillStyleLst>
        <a:solidFill>
          <a:schemeClr val="phClr"/>
        </a:solidFill>
        <a:gradFill rotWithShape="1">
          <a:gsLst>
            <a:gs pos="0">
              <a:schemeClr val="phClr">
                <a:tint val="65000"/>
                <a:satMod val="120000"/>
                <a:lumMod val="107000"/>
              </a:schemeClr>
            </a:gs>
            <a:gs pos="50000">
              <a:schemeClr val="phClr">
                <a:tint val="70000"/>
                <a:satMod val="124000"/>
                <a:lumMod val="103000"/>
              </a:schemeClr>
            </a:gs>
            <a:gs pos="100000">
              <a:schemeClr val="phClr">
                <a:tint val="85000"/>
                <a:satMod val="120000"/>
                <a:lumMod val="100000"/>
              </a:schemeClr>
            </a:gs>
          </a:gsLst>
          <a:lin ang="5400000" scaled="0"/>
        </a:gradFill>
        <a:gradFill rotWithShape="1">
          <a:gsLst>
            <a:gs pos="0">
              <a:schemeClr val="phClr">
                <a:tint val="85000"/>
                <a:shade val="98000"/>
                <a:satMod val="110000"/>
                <a:lumMod val="103000"/>
              </a:schemeClr>
            </a:gs>
            <a:gs pos="50000">
              <a:schemeClr val="phClr">
                <a:shade val="85000"/>
                <a:satMod val="105000"/>
                <a:lumMod val="100000"/>
              </a:schemeClr>
            </a:gs>
            <a:gs pos="100000">
              <a:schemeClr val="phClr">
                <a:shade val="60000"/>
                <a:satMod val="12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15875" dir="5400000" algn="ctr" rotWithShape="0">
              <a:srgbClr val="000000">
                <a:alpha val="68000"/>
              </a:srgbClr>
            </a:outerShdw>
          </a:effectLst>
        </a:effectStyle>
        <a:effectStyle>
          <a:effectLst>
            <a:outerShdw blurRad="88900" dist="27940" dir="5400000" algn="ctr" rotWithShape="0">
              <a:srgbClr val="000000">
                <a:alpha val="63000"/>
              </a:srgbClr>
            </a:outerShdw>
          </a:effectLst>
        </a:effectStyle>
      </a:effectStyleLst>
      <a:bgFillStyleLst>
        <a:solidFill>
          <a:schemeClr val="phClr"/>
        </a:solidFill>
        <a:blipFill rotWithShape="1">
          <a:blip xmlns:r="http://schemas.openxmlformats.org/officeDocument/2006/relationships" r:embed="rId1">
            <a:duotone>
              <a:schemeClr val="phClr"/>
              <a:schemeClr val="phClr">
                <a:shade val="91000"/>
                <a:satMod val="105000"/>
              </a:schemeClr>
            </a:duotone>
          </a:blip>
          <a:tile tx="0" ty="0" sx="100000" sy="100000" flip="none" algn="tl"/>
        </a:blipFill>
        <a:gradFill rotWithShape="1">
          <a:gsLst>
            <a:gs pos="0">
              <a:schemeClr val="phClr">
                <a:tint val="100000"/>
                <a:shade val="0"/>
                <a:satMod val="100000"/>
              </a:schemeClr>
            </a:gs>
            <a:gs pos="100000">
              <a:schemeClr val="phClr">
                <a:shade val="10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Banded" id="{98DFF888-2449-4D28-977C-6306C017633E}" vid="{9792607F-9579-4224-82FF-9C88C3E1E5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347</TotalTime>
  <Words>4228</Words>
  <Application>Microsoft Office PowerPoint</Application>
  <PresentationFormat>Widescreen</PresentationFormat>
  <Paragraphs>570</Paragraphs>
  <Slides>57</Slides>
  <Notes>32</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69" baseType="lpstr">
      <vt:lpstr>Arial Unicode MS</vt:lpstr>
      <vt:lpstr>MS Mincho</vt:lpstr>
      <vt:lpstr>Arial</vt:lpstr>
      <vt:lpstr>Calibri</vt:lpstr>
      <vt:lpstr>Cambria</vt:lpstr>
      <vt:lpstr>Corbel</vt:lpstr>
      <vt:lpstr>Helvetica</vt:lpstr>
      <vt:lpstr>Times</vt:lpstr>
      <vt:lpstr>Times New Roman</vt:lpstr>
      <vt:lpstr>Wingdings</vt:lpstr>
      <vt:lpstr>Banded</vt:lpstr>
      <vt:lpstr>Bitmap Image</vt:lpstr>
      <vt:lpstr>Learning Experiences; Learning Partnerships</vt:lpstr>
      <vt:lpstr>Learning Partnerships</vt:lpstr>
      <vt:lpstr>About Learning Partnerships</vt:lpstr>
      <vt:lpstr>Why a formal/informal Learning Partnership?</vt:lpstr>
      <vt:lpstr>Benefits of Learning Partnerships</vt:lpstr>
      <vt:lpstr>Types of Learning Partnerships</vt:lpstr>
      <vt:lpstr>Career Awareness Partnerships</vt:lpstr>
      <vt:lpstr>Types of Learning Partnerships</vt:lpstr>
      <vt:lpstr>Career Exploration Partnerships</vt:lpstr>
      <vt:lpstr>Types of Learning Partnerships</vt:lpstr>
      <vt:lpstr>High School Career Learning Experiences</vt:lpstr>
      <vt:lpstr>High School Career Learning Experiences</vt:lpstr>
      <vt:lpstr>High School Learning Transition Programs</vt:lpstr>
      <vt:lpstr>High School Work Transition Programs </vt:lpstr>
      <vt:lpstr>High School Work Transition Programs </vt:lpstr>
      <vt:lpstr>Career Engagement Partnerships </vt:lpstr>
      <vt:lpstr>Tips for Developing a Learning Partnership</vt:lpstr>
      <vt:lpstr> EDUCATOR’S TOOl Kit Resources</vt:lpstr>
      <vt:lpstr>What’s Your Next Steps</vt:lpstr>
      <vt:lpstr>PowerPoint Presentation</vt:lpstr>
      <vt:lpstr>PowerPoint Presentation</vt:lpstr>
      <vt:lpstr>PowerPoint Presentation</vt:lpstr>
      <vt:lpstr>Career and Skills Training Career Engagement </vt:lpstr>
      <vt:lpstr>INDUSTRY TRAINING PROGRAMS</vt:lpstr>
      <vt:lpstr>INDUSTRY TRAINING PROGRAMS IN SECONDARY SCHOOLS</vt:lpstr>
      <vt:lpstr>Secondary School Apprenticeship</vt:lpstr>
      <vt:lpstr>Secondary School Apprenticeship</vt:lpstr>
      <vt:lpstr>Secondary School Apprenticeship</vt:lpstr>
      <vt:lpstr>Successful SSA practices</vt:lpstr>
      <vt:lpstr>ACE IT</vt:lpstr>
      <vt:lpstr>ACE IT – KEY ELEMENTS</vt:lpstr>
      <vt:lpstr>ACE IT – KEY ELEMENTS</vt:lpstr>
      <vt:lpstr>Steps to develop an ACE IT program</vt:lpstr>
      <vt:lpstr>Things to consider: Long term goals </vt:lpstr>
      <vt:lpstr>Things to consider:  Employer Connection</vt:lpstr>
      <vt:lpstr>Things to consider:  Staff to support programming</vt:lpstr>
      <vt:lpstr>Things to consider: Post Secondary Partnership</vt:lpstr>
      <vt:lpstr>Things to consider: Developing a Learning Partnership</vt:lpstr>
      <vt:lpstr>Things to consider: Attracting Students</vt:lpstr>
      <vt:lpstr>Things to consider: Application requirements</vt:lpstr>
      <vt:lpstr>Things to consider: Paperwork</vt:lpstr>
      <vt:lpstr>Things to consider: Reporting requirements</vt:lpstr>
      <vt:lpstr>Things to consider:  SSA + ACE IT = success</vt:lpstr>
      <vt:lpstr>Successful ACE IT programs</vt:lpstr>
      <vt:lpstr>Access your allies!</vt:lpstr>
      <vt:lpstr>PowerPoint Presentation</vt:lpstr>
      <vt:lpstr>PowerPoint Presentation</vt:lpstr>
      <vt:lpstr>YOUTH TRANSITIONS/ INSERT SLIDE from Tim</vt:lpstr>
      <vt:lpstr>Overview of training programs</vt:lpstr>
      <vt:lpstr>PowerPoint Presentation</vt:lpstr>
      <vt:lpstr>PowerPoint Presentation</vt:lpstr>
      <vt:lpstr>PowerPoint Presentation</vt:lpstr>
      <vt:lpstr>PowerPoint Presentation</vt:lpstr>
      <vt:lpstr>Best Practice: Action Plan for a ACE IT</vt:lpstr>
      <vt:lpstr>PowerPoint Presentation</vt:lpstr>
      <vt:lpstr>Developing a Learning Partnership</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leah zielke</dc:creator>
  <cp:lastModifiedBy>leah zielke</cp:lastModifiedBy>
  <cp:revision>23</cp:revision>
  <dcterms:created xsi:type="dcterms:W3CDTF">2014-11-21T17:48:54Z</dcterms:created>
  <dcterms:modified xsi:type="dcterms:W3CDTF">2015-01-06T22:30:47Z</dcterms:modified>
</cp:coreProperties>
</file>