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37"/>
  </p:notesMasterIdLst>
  <p:sldIdLst>
    <p:sldId id="318" r:id="rId2"/>
    <p:sldId id="319" r:id="rId3"/>
    <p:sldId id="320" r:id="rId4"/>
    <p:sldId id="321" r:id="rId5"/>
    <p:sldId id="322" r:id="rId6"/>
    <p:sldId id="323" r:id="rId7"/>
    <p:sldId id="324" r:id="rId8"/>
    <p:sldId id="325" r:id="rId9"/>
    <p:sldId id="326" r:id="rId10"/>
    <p:sldId id="327" r:id="rId11"/>
    <p:sldId id="328" r:id="rId12"/>
    <p:sldId id="329" r:id="rId13"/>
    <p:sldId id="330" r:id="rId14"/>
    <p:sldId id="331" r:id="rId15"/>
    <p:sldId id="332" r:id="rId16"/>
    <p:sldId id="333" r:id="rId17"/>
    <p:sldId id="334" r:id="rId18"/>
    <p:sldId id="335" r:id="rId19"/>
    <p:sldId id="336" r:id="rId20"/>
    <p:sldId id="337" r:id="rId21"/>
    <p:sldId id="338" r:id="rId22"/>
    <p:sldId id="339" r:id="rId23"/>
    <p:sldId id="340" r:id="rId24"/>
    <p:sldId id="341" r:id="rId25"/>
    <p:sldId id="342" r:id="rId26"/>
    <p:sldId id="343" r:id="rId27"/>
    <p:sldId id="344" r:id="rId28"/>
    <p:sldId id="345" r:id="rId29"/>
    <p:sldId id="346" r:id="rId30"/>
    <p:sldId id="347" r:id="rId31"/>
    <p:sldId id="348" r:id="rId32"/>
    <p:sldId id="349" r:id="rId33"/>
    <p:sldId id="350" r:id="rId34"/>
    <p:sldId id="351" r:id="rId35"/>
    <p:sldId id="352" r:id="rId3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96" autoAdjust="0"/>
    <p:restoredTop sz="94643" autoAdjust="0"/>
  </p:normalViewPr>
  <p:slideViewPr>
    <p:cSldViewPr snapToGrid="0">
      <p:cViewPr varScale="1">
        <p:scale>
          <a:sx n="92" d="100"/>
          <a:sy n="92" d="100"/>
        </p:scale>
        <p:origin x="234" y="90"/>
      </p:cViewPr>
      <p:guideLst/>
    </p:cSldViewPr>
  </p:slideViewPr>
  <p:notesTextViewPr>
    <p:cViewPr>
      <p:scale>
        <a:sx n="1" d="1"/>
        <a:sy n="1" d="1"/>
      </p:scale>
      <p:origin x="0" y="0"/>
    </p:cViewPr>
  </p:notesTextViewPr>
  <p:sorterViewPr>
    <p:cViewPr>
      <p:scale>
        <a:sx n="80" d="100"/>
        <a:sy n="80" d="100"/>
      </p:scale>
      <p:origin x="0" y="-639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image" Target="../media/image2.png"/><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29FE842-2C95-4D1A-A521-B51C5B11D60E}" type="datetimeFigureOut">
              <a:rPr lang="en-CA" smtClean="0"/>
              <a:t>2015-01-06</a:t>
            </a:fld>
            <a:endParaRPr lang="en-C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099B168-C719-45F6-A97B-B1AFB4E33810}" type="slidenum">
              <a:rPr lang="en-CA" smtClean="0"/>
              <a:t>‹#›</a:t>
            </a:fld>
            <a:endParaRPr lang="en-CA"/>
          </a:p>
        </p:txBody>
      </p:sp>
    </p:spTree>
    <p:extLst>
      <p:ext uri="{BB962C8B-B14F-4D97-AF65-F5344CB8AC3E}">
        <p14:creationId xmlns:p14="http://schemas.microsoft.com/office/powerpoint/2010/main" val="21449344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www2.gov.bc.ca/gov/topic.page?id=67D572E5B51C4E5B84EA7D38D8A01B7C&amp;title=Learning%20Partnerships%20Examples" TargetMode="External"/><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www2.gov.bc.ca/gov/topic.page?id=67D572E5B51C4E5B84EA7D38D8A01B7C&amp;title=Learning%20Partnerships%20Examples"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Check this</a:t>
            </a:r>
            <a:r>
              <a:rPr lang="en-CA" baseline="0" dirty="0" smtClean="0"/>
              <a:t> is correct </a:t>
            </a:r>
            <a:endParaRPr lang="en-CA" dirty="0"/>
          </a:p>
        </p:txBody>
      </p:sp>
      <p:sp>
        <p:nvSpPr>
          <p:cNvPr id="4" name="Slide Number Placeholder 3"/>
          <p:cNvSpPr>
            <a:spLocks noGrp="1"/>
          </p:cNvSpPr>
          <p:nvPr>
            <p:ph type="sldNum" sz="quarter" idx="10"/>
          </p:nvPr>
        </p:nvSpPr>
        <p:spPr/>
        <p:txBody>
          <a:bodyPr/>
          <a:lstStyle/>
          <a:p>
            <a:fld id="{8DD1A0F8-D3A3-480F-B47F-650291A2AC59}" type="slidenum">
              <a:rPr lang="en-CA" smtClean="0"/>
              <a:t>3</a:t>
            </a:fld>
            <a:endParaRPr lang="en-CA"/>
          </a:p>
        </p:txBody>
      </p:sp>
    </p:spTree>
    <p:extLst>
      <p:ext uri="{BB962C8B-B14F-4D97-AF65-F5344CB8AC3E}">
        <p14:creationId xmlns:p14="http://schemas.microsoft.com/office/powerpoint/2010/main" val="17270614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p:spPr>
        <p:txBody>
          <a:bodyPr/>
          <a:lstStyle>
            <a:lvl1pPr defTabSz="922338">
              <a:defRPr>
                <a:solidFill>
                  <a:schemeClr val="tx1"/>
                </a:solidFill>
                <a:latin typeface="Arial" panose="020B0604020202020204" pitchFamily="34" charset="0"/>
              </a:defRPr>
            </a:lvl1pPr>
            <a:lvl2pPr marL="742950" indent="-285750" defTabSz="922338">
              <a:defRPr>
                <a:solidFill>
                  <a:schemeClr val="tx1"/>
                </a:solidFill>
                <a:latin typeface="Arial" panose="020B0604020202020204" pitchFamily="34" charset="0"/>
              </a:defRPr>
            </a:lvl2pPr>
            <a:lvl3pPr marL="1143000" indent="-228600" defTabSz="922338">
              <a:defRPr>
                <a:solidFill>
                  <a:schemeClr val="tx1"/>
                </a:solidFill>
                <a:latin typeface="Arial" panose="020B0604020202020204" pitchFamily="34" charset="0"/>
              </a:defRPr>
            </a:lvl3pPr>
            <a:lvl4pPr marL="1600200" indent="-228600" defTabSz="922338">
              <a:defRPr>
                <a:solidFill>
                  <a:schemeClr val="tx1"/>
                </a:solidFill>
                <a:latin typeface="Arial" panose="020B0604020202020204" pitchFamily="34" charset="0"/>
              </a:defRPr>
            </a:lvl4pPr>
            <a:lvl5pPr marL="2057400" indent="-228600" defTabSz="922338">
              <a:defRPr>
                <a:solidFill>
                  <a:schemeClr val="tx1"/>
                </a:solidFill>
                <a:latin typeface="Arial" panose="020B0604020202020204" pitchFamily="34" charset="0"/>
              </a:defRPr>
            </a:lvl5pPr>
            <a:lvl6pPr marL="2514600" indent="-228600" defTabSz="922338" eaLnBrk="0" fontAlgn="base" hangingPunct="0">
              <a:spcBef>
                <a:spcPct val="0"/>
              </a:spcBef>
              <a:spcAft>
                <a:spcPct val="0"/>
              </a:spcAft>
              <a:defRPr>
                <a:solidFill>
                  <a:schemeClr val="tx1"/>
                </a:solidFill>
                <a:latin typeface="Arial" panose="020B0604020202020204" pitchFamily="34" charset="0"/>
              </a:defRPr>
            </a:lvl6pPr>
            <a:lvl7pPr marL="2971800" indent="-228600" defTabSz="922338" eaLnBrk="0" fontAlgn="base" hangingPunct="0">
              <a:spcBef>
                <a:spcPct val="0"/>
              </a:spcBef>
              <a:spcAft>
                <a:spcPct val="0"/>
              </a:spcAft>
              <a:defRPr>
                <a:solidFill>
                  <a:schemeClr val="tx1"/>
                </a:solidFill>
                <a:latin typeface="Arial" panose="020B0604020202020204" pitchFamily="34" charset="0"/>
              </a:defRPr>
            </a:lvl7pPr>
            <a:lvl8pPr marL="3429000" indent="-228600" defTabSz="922338" eaLnBrk="0" fontAlgn="base" hangingPunct="0">
              <a:spcBef>
                <a:spcPct val="0"/>
              </a:spcBef>
              <a:spcAft>
                <a:spcPct val="0"/>
              </a:spcAft>
              <a:defRPr>
                <a:solidFill>
                  <a:schemeClr val="tx1"/>
                </a:solidFill>
                <a:latin typeface="Arial" panose="020B0604020202020204" pitchFamily="34" charset="0"/>
              </a:defRPr>
            </a:lvl8pPr>
            <a:lvl9pPr marL="3886200" indent="-228600" defTabSz="922338" eaLnBrk="0" fontAlgn="base" hangingPunct="0">
              <a:spcBef>
                <a:spcPct val="0"/>
              </a:spcBef>
              <a:spcAft>
                <a:spcPct val="0"/>
              </a:spcAft>
              <a:defRPr>
                <a:solidFill>
                  <a:schemeClr val="tx1"/>
                </a:solidFill>
                <a:latin typeface="Arial" panose="020B0604020202020204" pitchFamily="34" charset="0"/>
              </a:defRPr>
            </a:lvl9pPr>
          </a:lstStyle>
          <a:p>
            <a:fld id="{5B950CED-824B-40D2-A16B-C0365FD8A24A}" type="slidenum">
              <a:rPr lang="en-US" altLang="en-US" smtClean="0">
                <a:latin typeface="Times" panose="02020603050405020304" pitchFamily="18" charset="0"/>
              </a:rPr>
              <a:pPr/>
              <a:t>27</a:t>
            </a:fld>
            <a:endParaRPr lang="en-US" altLang="en-US" smtClean="0">
              <a:latin typeface="Times" panose="02020603050405020304" pitchFamily="18" charset="0"/>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xfrm>
            <a:off x="685800" y="4416425"/>
            <a:ext cx="5486400" cy="4183063"/>
          </a:xfrm>
          <a:noFill/>
        </p:spPr>
        <p:txBody>
          <a:bodyPr/>
          <a:lstStyle/>
          <a:p>
            <a:pPr eaLnBrk="1" hangingPunct="1"/>
            <a:endParaRPr lang="en-US" altLang="en-US" smtClean="0"/>
          </a:p>
        </p:txBody>
      </p:sp>
    </p:spTree>
    <p:extLst>
      <p:ext uri="{BB962C8B-B14F-4D97-AF65-F5344CB8AC3E}">
        <p14:creationId xmlns:p14="http://schemas.microsoft.com/office/powerpoint/2010/main" val="33274926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NOTE THIS MAY CHANGE WITH NEW DIRECTION</a:t>
            </a:r>
            <a:r>
              <a:rPr lang="en-CA" baseline="0" dirty="0" smtClean="0"/>
              <a:t> for ACE IT</a:t>
            </a:r>
            <a:endParaRPr lang="en-CA" dirty="0"/>
          </a:p>
        </p:txBody>
      </p:sp>
      <p:sp>
        <p:nvSpPr>
          <p:cNvPr id="4" name="Slide Number Placeholder 3"/>
          <p:cNvSpPr>
            <a:spLocks noGrp="1"/>
          </p:cNvSpPr>
          <p:nvPr>
            <p:ph type="sldNum" sz="quarter" idx="10"/>
          </p:nvPr>
        </p:nvSpPr>
        <p:spPr/>
        <p:txBody>
          <a:bodyPr/>
          <a:lstStyle/>
          <a:p>
            <a:fld id="{8DD1A0F8-D3A3-480F-B47F-650291A2AC59}" type="slidenum">
              <a:rPr lang="en-CA" smtClean="0"/>
              <a:t>32</a:t>
            </a:fld>
            <a:endParaRPr lang="en-CA"/>
          </a:p>
        </p:txBody>
      </p:sp>
    </p:spTree>
    <p:extLst>
      <p:ext uri="{BB962C8B-B14F-4D97-AF65-F5344CB8AC3E}">
        <p14:creationId xmlns:p14="http://schemas.microsoft.com/office/powerpoint/2010/main" val="139906217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smtClean="0"/>
          </a:p>
          <a:p>
            <a:r>
              <a:rPr lang="en-CA" dirty="0" smtClean="0">
                <a:hlinkClick r:id="rId3"/>
              </a:rPr>
              <a:t>Review some learning partnerships examples</a:t>
            </a:r>
            <a:endParaRPr lang="en-CA" dirty="0" smtClean="0"/>
          </a:p>
          <a:p>
            <a:endParaRPr lang="en-CA" dirty="0"/>
          </a:p>
        </p:txBody>
      </p:sp>
      <p:sp>
        <p:nvSpPr>
          <p:cNvPr id="4" name="Slide Number Placeholder 3"/>
          <p:cNvSpPr>
            <a:spLocks noGrp="1"/>
          </p:cNvSpPr>
          <p:nvPr>
            <p:ph type="sldNum" sz="quarter" idx="10"/>
          </p:nvPr>
        </p:nvSpPr>
        <p:spPr/>
        <p:txBody>
          <a:bodyPr/>
          <a:lstStyle/>
          <a:p>
            <a:fld id="{9476BBE9-DA36-40C6-BF54-01F8A0EE194C}" type="slidenum">
              <a:rPr lang="en-CA" smtClean="0"/>
              <a:t>34</a:t>
            </a:fld>
            <a:endParaRPr lang="en-CA"/>
          </a:p>
        </p:txBody>
      </p:sp>
    </p:spTree>
    <p:extLst>
      <p:ext uri="{BB962C8B-B14F-4D97-AF65-F5344CB8AC3E}">
        <p14:creationId xmlns:p14="http://schemas.microsoft.com/office/powerpoint/2010/main" val="1924933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Check this is the correct rules</a:t>
            </a:r>
            <a:endParaRPr lang="en-CA" dirty="0"/>
          </a:p>
        </p:txBody>
      </p:sp>
      <p:sp>
        <p:nvSpPr>
          <p:cNvPr id="4" name="Slide Number Placeholder 3"/>
          <p:cNvSpPr>
            <a:spLocks noGrp="1"/>
          </p:cNvSpPr>
          <p:nvPr>
            <p:ph type="sldNum" sz="quarter" idx="10"/>
          </p:nvPr>
        </p:nvSpPr>
        <p:spPr/>
        <p:txBody>
          <a:bodyPr/>
          <a:lstStyle/>
          <a:p>
            <a:fld id="{8DD1A0F8-D3A3-480F-B47F-650291A2AC59}" type="slidenum">
              <a:rPr lang="en-CA" smtClean="0"/>
              <a:t>4</a:t>
            </a:fld>
            <a:endParaRPr lang="en-CA"/>
          </a:p>
        </p:txBody>
      </p:sp>
    </p:spTree>
    <p:extLst>
      <p:ext uri="{BB962C8B-B14F-4D97-AF65-F5344CB8AC3E}">
        <p14:creationId xmlns:p14="http://schemas.microsoft.com/office/powerpoint/2010/main" val="4494337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Refer to the CES best practices</a:t>
            </a:r>
            <a:r>
              <a:rPr lang="en-CA" baseline="0" dirty="0" smtClean="0"/>
              <a:t> guide </a:t>
            </a:r>
          </a:p>
          <a:p>
            <a:r>
              <a:rPr lang="en-CA" baseline="0" dirty="0" smtClean="0"/>
              <a:t>Add in your own experiences </a:t>
            </a:r>
          </a:p>
          <a:p>
            <a:endParaRPr lang="en-CA" dirty="0"/>
          </a:p>
        </p:txBody>
      </p:sp>
      <p:sp>
        <p:nvSpPr>
          <p:cNvPr id="4" name="Slide Number Placeholder 3"/>
          <p:cNvSpPr>
            <a:spLocks noGrp="1"/>
          </p:cNvSpPr>
          <p:nvPr>
            <p:ph type="sldNum" sz="quarter" idx="10"/>
          </p:nvPr>
        </p:nvSpPr>
        <p:spPr/>
        <p:txBody>
          <a:bodyPr/>
          <a:lstStyle/>
          <a:p>
            <a:fld id="{8DD1A0F8-D3A3-480F-B47F-650291A2AC59}" type="slidenum">
              <a:rPr lang="en-CA" smtClean="0"/>
              <a:t>7</a:t>
            </a:fld>
            <a:endParaRPr lang="en-CA"/>
          </a:p>
        </p:txBody>
      </p:sp>
    </p:spTree>
    <p:extLst>
      <p:ext uri="{BB962C8B-B14F-4D97-AF65-F5344CB8AC3E}">
        <p14:creationId xmlns:p14="http://schemas.microsoft.com/office/powerpoint/2010/main" val="38837894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Insert current stats</a:t>
            </a:r>
            <a:endParaRPr lang="en-CA" dirty="0"/>
          </a:p>
        </p:txBody>
      </p:sp>
      <p:sp>
        <p:nvSpPr>
          <p:cNvPr id="4" name="Slide Number Placeholder 3"/>
          <p:cNvSpPr>
            <a:spLocks noGrp="1"/>
          </p:cNvSpPr>
          <p:nvPr>
            <p:ph type="sldNum" sz="quarter" idx="10"/>
          </p:nvPr>
        </p:nvSpPr>
        <p:spPr/>
        <p:txBody>
          <a:bodyPr/>
          <a:lstStyle/>
          <a:p>
            <a:fld id="{8DD1A0F8-D3A3-480F-B47F-650291A2AC59}" type="slidenum">
              <a:rPr lang="en-CA" smtClean="0"/>
              <a:t>8</a:t>
            </a:fld>
            <a:endParaRPr lang="en-CA"/>
          </a:p>
        </p:txBody>
      </p:sp>
    </p:spTree>
    <p:extLst>
      <p:ext uri="{BB962C8B-B14F-4D97-AF65-F5344CB8AC3E}">
        <p14:creationId xmlns:p14="http://schemas.microsoft.com/office/powerpoint/2010/main" val="2978074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Make</a:t>
            </a:r>
            <a:r>
              <a:rPr lang="en-CA" baseline="0" dirty="0" smtClean="0"/>
              <a:t> sure this is correct as it could be changing</a:t>
            </a:r>
            <a:endParaRPr lang="en-CA" dirty="0"/>
          </a:p>
        </p:txBody>
      </p:sp>
      <p:sp>
        <p:nvSpPr>
          <p:cNvPr id="4" name="Slide Number Placeholder 3"/>
          <p:cNvSpPr>
            <a:spLocks noGrp="1"/>
          </p:cNvSpPr>
          <p:nvPr>
            <p:ph type="sldNum" sz="quarter" idx="10"/>
          </p:nvPr>
        </p:nvSpPr>
        <p:spPr/>
        <p:txBody>
          <a:bodyPr/>
          <a:lstStyle/>
          <a:p>
            <a:fld id="{8DD1A0F8-D3A3-480F-B47F-650291A2AC59}" type="slidenum">
              <a:rPr lang="en-CA" smtClean="0"/>
              <a:t>9</a:t>
            </a:fld>
            <a:endParaRPr lang="en-CA"/>
          </a:p>
        </p:txBody>
      </p:sp>
    </p:spTree>
    <p:extLst>
      <p:ext uri="{BB962C8B-B14F-4D97-AF65-F5344CB8AC3E}">
        <p14:creationId xmlns:p14="http://schemas.microsoft.com/office/powerpoint/2010/main" val="7849065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Generally discuss what needs to be done to get a program</a:t>
            </a:r>
            <a:r>
              <a:rPr lang="en-CA" baseline="0" dirty="0" smtClean="0"/>
              <a:t> up and running</a:t>
            </a:r>
          </a:p>
          <a:p>
            <a:endParaRPr lang="en-CA" baseline="0" dirty="0" smtClean="0"/>
          </a:p>
          <a:p>
            <a:r>
              <a:rPr lang="en-CA" dirty="0" smtClean="0"/>
              <a:t>NOTE THIS MAY CHANGE WITH NEW DIRECTION</a:t>
            </a:r>
            <a:r>
              <a:rPr lang="en-CA" baseline="0" dirty="0" smtClean="0"/>
              <a:t> for ACE </a:t>
            </a:r>
            <a:r>
              <a:rPr lang="en-CA" sz="1800" b="1" dirty="0" smtClean="0"/>
              <a:t>IT  CREATE A NEEDS ASSESSMENT HANDOUT</a:t>
            </a:r>
          </a:p>
          <a:p>
            <a:endParaRPr lang="en-CA" baseline="0" dirty="0" smtClean="0"/>
          </a:p>
          <a:p>
            <a:pPr marL="0" lvl="0" indent="0">
              <a:buNone/>
            </a:pPr>
            <a:r>
              <a:rPr lang="en-CA" dirty="0" smtClean="0"/>
              <a:t>Things to consider in when</a:t>
            </a:r>
            <a:r>
              <a:rPr lang="en-CA" baseline="0" dirty="0" smtClean="0"/>
              <a:t> c</a:t>
            </a:r>
            <a:r>
              <a:rPr lang="en-CA" dirty="0" smtClean="0"/>
              <a:t>onducting a needs assessment</a:t>
            </a:r>
          </a:p>
          <a:p>
            <a:pPr marL="0" lvl="0" indent="0">
              <a:buNone/>
            </a:pPr>
            <a:endParaRPr lang="en-CA" dirty="0" smtClean="0"/>
          </a:p>
          <a:p>
            <a:pPr lvl="1"/>
            <a:r>
              <a:rPr lang="en-CA" sz="3400" dirty="0" smtClean="0"/>
              <a:t>What program is the district interested in building</a:t>
            </a:r>
          </a:p>
          <a:p>
            <a:pPr lvl="1"/>
            <a:r>
              <a:rPr lang="en-CA" sz="3400" dirty="0" smtClean="0"/>
              <a:t>What opportunities are there for training in the local area – Public or Private Trainers </a:t>
            </a:r>
          </a:p>
          <a:p>
            <a:pPr lvl="1"/>
            <a:r>
              <a:rPr lang="en-CA" sz="3400" dirty="0" smtClean="0"/>
              <a:t>What are the out of town opportunities? (mobility)</a:t>
            </a:r>
          </a:p>
          <a:p>
            <a:pPr lvl="1"/>
            <a:r>
              <a:rPr lang="en-CA" sz="3400" dirty="0" smtClean="0"/>
              <a:t>What programs do they want?</a:t>
            </a:r>
          </a:p>
          <a:p>
            <a:pPr lvl="1"/>
            <a:r>
              <a:rPr lang="en-CA" sz="3400" dirty="0" smtClean="0"/>
              <a:t>Suggestions for programs</a:t>
            </a:r>
          </a:p>
          <a:p>
            <a:pPr lvl="1"/>
            <a:r>
              <a:rPr lang="en-CA" sz="3400" dirty="0" smtClean="0"/>
              <a:t>Demographics, Community</a:t>
            </a:r>
          </a:p>
          <a:p>
            <a:pPr lvl="1"/>
            <a:r>
              <a:rPr lang="en-CA" sz="3400" dirty="0" smtClean="0"/>
              <a:t>Employment opportunities</a:t>
            </a:r>
          </a:p>
          <a:p>
            <a:pPr lvl="1"/>
            <a:r>
              <a:rPr lang="en-CA" sz="3400" dirty="0" smtClean="0"/>
              <a:t>Tone of the economy?</a:t>
            </a:r>
          </a:p>
          <a:p>
            <a:pPr lvl="1"/>
            <a:r>
              <a:rPr lang="en-CA" sz="3400" dirty="0" smtClean="0"/>
              <a:t>What is district doing now? (WEX? SSA? Career Programs? Exploration/Awareness/Staff/Teacher preparation?)</a:t>
            </a:r>
          </a:p>
          <a:p>
            <a:pPr lvl="1"/>
            <a:r>
              <a:rPr lang="en-CA" dirty="0" smtClean="0"/>
              <a:t>What program is the district interested in building</a:t>
            </a:r>
          </a:p>
          <a:p>
            <a:pPr lvl="1"/>
            <a:r>
              <a:rPr lang="en-CA" dirty="0" smtClean="0"/>
              <a:t>What opportunities are there for training in the local area – PS, </a:t>
            </a:r>
          </a:p>
          <a:p>
            <a:pPr lvl="0"/>
            <a:r>
              <a:rPr lang="en-CA" sz="1200" kern="1200" dirty="0" smtClean="0">
                <a:solidFill>
                  <a:schemeClr val="tx1"/>
                </a:solidFill>
                <a:effectLst/>
                <a:latin typeface="+mn-lt"/>
                <a:ea typeface="+mn-ea"/>
                <a:cs typeface="+mn-cs"/>
              </a:rPr>
              <a:t>Who are the PSI in the community?</a:t>
            </a:r>
          </a:p>
          <a:p>
            <a:pPr lvl="0"/>
            <a:r>
              <a:rPr lang="en-CA" sz="1200" kern="1200" dirty="0" smtClean="0">
                <a:solidFill>
                  <a:schemeClr val="tx1"/>
                </a:solidFill>
                <a:effectLst/>
                <a:latin typeface="+mn-lt"/>
                <a:ea typeface="+mn-ea"/>
                <a:cs typeface="+mn-cs"/>
              </a:rPr>
              <a:t>Who are the Private Trainers in the community?</a:t>
            </a:r>
          </a:p>
          <a:p>
            <a:pPr lvl="0"/>
            <a:r>
              <a:rPr lang="en-CA" sz="1200" kern="1200" dirty="0" smtClean="0">
                <a:solidFill>
                  <a:schemeClr val="tx1"/>
                </a:solidFill>
                <a:effectLst/>
                <a:latin typeface="+mn-lt"/>
                <a:ea typeface="+mn-ea"/>
                <a:cs typeface="+mn-cs"/>
              </a:rPr>
              <a:t>Do you have existing partnerships?</a:t>
            </a:r>
          </a:p>
          <a:p>
            <a:pPr lvl="0"/>
            <a:r>
              <a:rPr lang="en-CA" sz="1200" kern="1200" dirty="0" smtClean="0">
                <a:solidFill>
                  <a:schemeClr val="tx1"/>
                </a:solidFill>
                <a:effectLst/>
                <a:latin typeface="+mn-lt"/>
                <a:ea typeface="+mn-ea"/>
                <a:cs typeface="+mn-cs"/>
              </a:rPr>
              <a:t>Start to understand trades training partnership(s) history in SD</a:t>
            </a:r>
          </a:p>
          <a:p>
            <a:pPr lvl="1"/>
            <a:endParaRPr lang="en-CA" dirty="0" smtClean="0"/>
          </a:p>
          <a:p>
            <a:pPr lvl="0"/>
            <a:r>
              <a:rPr lang="en-CA" sz="1200" dirty="0" smtClean="0"/>
              <a:t>Consider how to serve all student groups (student wants and needs)</a:t>
            </a:r>
          </a:p>
          <a:p>
            <a:pPr lvl="0"/>
            <a:r>
              <a:rPr lang="en-CA" sz="1200" dirty="0" smtClean="0"/>
              <a:t>Consider what are they doing to support diverse student needs in terms of transition to employment and training or education?</a:t>
            </a:r>
          </a:p>
          <a:p>
            <a:pPr lvl="0"/>
            <a:endParaRPr lang="en-CA" dirty="0" smtClean="0"/>
          </a:p>
          <a:p>
            <a:pPr lvl="0"/>
            <a:r>
              <a:rPr lang="en-CA" dirty="0" smtClean="0"/>
              <a:t>Need to include all levels – Admin, Trustees, Teachers (bring everyone together in a session)</a:t>
            </a:r>
          </a:p>
          <a:p>
            <a:pPr lvl="0"/>
            <a:endParaRPr lang="en-CA" dirty="0" smtClean="0"/>
          </a:p>
          <a:p>
            <a:pPr lvl="0"/>
            <a:r>
              <a:rPr lang="en-CA" dirty="0" smtClean="0"/>
              <a:t>What are the out of town opportunities? (mobility)</a:t>
            </a:r>
          </a:p>
          <a:p>
            <a:pPr lvl="0"/>
            <a:r>
              <a:rPr lang="en-CA" dirty="0" smtClean="0"/>
              <a:t>Needs Assessment for other training opportunities: How to serve all student groups (student wants and needs)</a:t>
            </a:r>
          </a:p>
          <a:p>
            <a:pPr lvl="0"/>
            <a:r>
              <a:rPr lang="en-CA" dirty="0" smtClean="0"/>
              <a:t>What could be added to what they are doing now?</a:t>
            </a:r>
          </a:p>
          <a:p>
            <a:pPr lvl="0"/>
            <a:r>
              <a:rPr lang="en-CA" dirty="0" smtClean="0"/>
              <a:t>What are they doing to support diverse student needs in terms of transition to employment and training or education?</a:t>
            </a:r>
          </a:p>
          <a:p>
            <a:pPr lvl="0"/>
            <a:r>
              <a:rPr lang="en-CA" u="sng" dirty="0" smtClean="0"/>
              <a:t>Overall Vision</a:t>
            </a:r>
            <a:r>
              <a:rPr lang="en-CA" dirty="0" smtClean="0"/>
              <a:t>: (High Level)</a:t>
            </a:r>
          </a:p>
          <a:p>
            <a:pPr lvl="1"/>
            <a:r>
              <a:rPr lang="en-CA" dirty="0" smtClean="0"/>
              <a:t>3 Pronged (Trades) </a:t>
            </a:r>
          </a:p>
          <a:p>
            <a:pPr lvl="2"/>
            <a:r>
              <a:rPr lang="en-CA" dirty="0" smtClean="0"/>
              <a:t>Graduation</a:t>
            </a:r>
          </a:p>
          <a:p>
            <a:pPr lvl="2"/>
            <a:r>
              <a:rPr lang="en-CA" dirty="0" smtClean="0"/>
              <a:t>Level 1 Technical Training</a:t>
            </a:r>
          </a:p>
          <a:p>
            <a:pPr lvl="2"/>
            <a:r>
              <a:rPr lang="en-CA" dirty="0" smtClean="0"/>
              <a:t>SSA</a:t>
            </a:r>
          </a:p>
          <a:p>
            <a:pPr lvl="1"/>
            <a:r>
              <a:rPr lang="en-CA" dirty="0" smtClean="0"/>
              <a:t>Transition/Process</a:t>
            </a:r>
          </a:p>
          <a:p>
            <a:pPr lvl="2"/>
            <a:r>
              <a:rPr lang="en-CA" dirty="0" smtClean="0"/>
              <a:t>Earn credits toward Graduation (High School</a:t>
            </a:r>
          </a:p>
          <a:p>
            <a:pPr lvl="2"/>
            <a:r>
              <a:rPr lang="en-CA" dirty="0" smtClean="0"/>
              <a:t>Engage in skill development (PSI)</a:t>
            </a:r>
          </a:p>
          <a:p>
            <a:pPr lvl="2"/>
            <a:r>
              <a:rPr lang="en-CA" dirty="0" smtClean="0"/>
              <a:t>Transition to Employment via Work Experience (Work)</a:t>
            </a:r>
          </a:p>
          <a:p>
            <a:endParaRPr lang="en-CA" dirty="0" smtClean="0"/>
          </a:p>
          <a:p>
            <a:r>
              <a:rPr lang="en-CA" dirty="0" smtClean="0"/>
              <a:t>ITA has</a:t>
            </a:r>
            <a:r>
              <a:rPr lang="en-CA" baseline="0" dirty="0" smtClean="0"/>
              <a:t> produced a best practices guide </a:t>
            </a:r>
            <a:endParaRPr lang="en-CA" dirty="0" smtClean="0"/>
          </a:p>
          <a:p>
            <a:endParaRPr lang="en-CA" dirty="0"/>
          </a:p>
        </p:txBody>
      </p:sp>
      <p:sp>
        <p:nvSpPr>
          <p:cNvPr id="4" name="Slide Number Placeholder 3"/>
          <p:cNvSpPr>
            <a:spLocks noGrp="1"/>
          </p:cNvSpPr>
          <p:nvPr>
            <p:ph type="sldNum" sz="quarter" idx="10"/>
          </p:nvPr>
        </p:nvSpPr>
        <p:spPr/>
        <p:txBody>
          <a:bodyPr/>
          <a:lstStyle/>
          <a:p>
            <a:fld id="{8DD1A0F8-D3A3-480F-B47F-650291A2AC59}" type="slidenum">
              <a:rPr lang="en-CA" smtClean="0"/>
              <a:t>11</a:t>
            </a:fld>
            <a:endParaRPr lang="en-CA"/>
          </a:p>
        </p:txBody>
      </p:sp>
    </p:spTree>
    <p:extLst>
      <p:ext uri="{BB962C8B-B14F-4D97-AF65-F5344CB8AC3E}">
        <p14:creationId xmlns:p14="http://schemas.microsoft.com/office/powerpoint/2010/main" val="20833741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Discuss</a:t>
            </a:r>
            <a:r>
              <a:rPr lang="en-CA" baseline="0" dirty="0" smtClean="0"/>
              <a:t> with participants the models that are available and have them determine, ensure that the district understand programs should lead to employment as an apprentice and meet the needs of the local economy/or in demand occupations.</a:t>
            </a:r>
          </a:p>
          <a:p>
            <a:endParaRPr lang="en-CA" baseline="0" dirty="0" smtClean="0"/>
          </a:p>
          <a:p>
            <a:r>
              <a:rPr lang="en-CA" baseline="0" dirty="0" smtClean="0"/>
              <a:t>There should be linkages to employment, capacity to gain pre apprentice training – safety, shop classes, exploration courses</a:t>
            </a:r>
            <a:endParaRPr lang="en-CA" dirty="0"/>
          </a:p>
        </p:txBody>
      </p:sp>
      <p:sp>
        <p:nvSpPr>
          <p:cNvPr id="4" name="Slide Number Placeholder 3"/>
          <p:cNvSpPr>
            <a:spLocks noGrp="1"/>
          </p:cNvSpPr>
          <p:nvPr>
            <p:ph type="sldNum" sz="quarter" idx="10"/>
          </p:nvPr>
        </p:nvSpPr>
        <p:spPr/>
        <p:txBody>
          <a:bodyPr/>
          <a:lstStyle/>
          <a:p>
            <a:fld id="{8DD1A0F8-D3A3-480F-B47F-650291A2AC59}" type="slidenum">
              <a:rPr lang="en-CA" smtClean="0"/>
              <a:t>12</a:t>
            </a:fld>
            <a:endParaRPr lang="en-CA"/>
          </a:p>
        </p:txBody>
      </p:sp>
    </p:spTree>
    <p:extLst>
      <p:ext uri="{BB962C8B-B14F-4D97-AF65-F5344CB8AC3E}">
        <p14:creationId xmlns:p14="http://schemas.microsoft.com/office/powerpoint/2010/main" val="11602908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smtClean="0"/>
          </a:p>
          <a:p>
            <a:r>
              <a:rPr lang="en-CA" dirty="0" smtClean="0">
                <a:hlinkClick r:id="rId3"/>
              </a:rPr>
              <a:t>Review some learning partnerships examples</a:t>
            </a:r>
            <a:endParaRPr lang="en-CA" dirty="0" smtClean="0"/>
          </a:p>
          <a:p>
            <a:endParaRPr lang="en-CA" dirty="0"/>
          </a:p>
        </p:txBody>
      </p:sp>
      <p:sp>
        <p:nvSpPr>
          <p:cNvPr id="4" name="Slide Number Placeholder 3"/>
          <p:cNvSpPr>
            <a:spLocks noGrp="1"/>
          </p:cNvSpPr>
          <p:nvPr>
            <p:ph type="sldNum" sz="quarter" idx="10"/>
          </p:nvPr>
        </p:nvSpPr>
        <p:spPr/>
        <p:txBody>
          <a:bodyPr/>
          <a:lstStyle/>
          <a:p>
            <a:fld id="{9476BBE9-DA36-40C6-BF54-01F8A0EE194C}" type="slidenum">
              <a:rPr lang="en-CA" smtClean="0"/>
              <a:t>16</a:t>
            </a:fld>
            <a:endParaRPr lang="en-CA"/>
          </a:p>
        </p:txBody>
      </p:sp>
    </p:spTree>
    <p:extLst>
      <p:ext uri="{BB962C8B-B14F-4D97-AF65-F5344CB8AC3E}">
        <p14:creationId xmlns:p14="http://schemas.microsoft.com/office/powerpoint/2010/main" val="40257198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endParaRPr lang="en-CA" sz="1200" kern="1200" dirty="0" smtClean="0">
              <a:solidFill>
                <a:schemeClr val="tx1"/>
              </a:solidFill>
              <a:effectLst/>
              <a:latin typeface="+mn-lt"/>
              <a:ea typeface="+mn-ea"/>
              <a:cs typeface="+mn-cs"/>
            </a:endParaRPr>
          </a:p>
          <a:p>
            <a:pPr lvl="1"/>
            <a:r>
              <a:rPr lang="en-CA" sz="1200" kern="1200" dirty="0" smtClean="0">
                <a:solidFill>
                  <a:schemeClr val="tx1"/>
                </a:solidFill>
                <a:effectLst/>
                <a:latin typeface="+mn-lt"/>
                <a:ea typeface="+mn-ea"/>
                <a:cs typeface="+mn-cs"/>
              </a:rPr>
              <a:t>Program building</a:t>
            </a:r>
          </a:p>
          <a:p>
            <a:pPr lvl="2"/>
            <a:r>
              <a:rPr lang="en-CA" sz="1200" kern="1200" dirty="0" smtClean="0">
                <a:solidFill>
                  <a:schemeClr val="tx1"/>
                </a:solidFill>
                <a:effectLst/>
                <a:latin typeface="+mn-lt"/>
                <a:ea typeface="+mn-ea"/>
                <a:cs typeface="+mn-cs"/>
              </a:rPr>
              <a:t>Requires support (Principal/Counsellors/Teachers)</a:t>
            </a:r>
          </a:p>
          <a:p>
            <a:pPr lvl="2"/>
            <a:r>
              <a:rPr lang="en-CA" sz="1200" kern="1200" dirty="0" smtClean="0">
                <a:solidFill>
                  <a:schemeClr val="tx1"/>
                </a:solidFill>
                <a:effectLst/>
                <a:latin typeface="+mn-lt"/>
                <a:ea typeface="+mn-ea"/>
                <a:cs typeface="+mn-cs"/>
              </a:rPr>
              <a:t>Sharing students between schools (need to develop acceptance)</a:t>
            </a:r>
          </a:p>
          <a:p>
            <a:pPr lvl="1"/>
            <a:r>
              <a:rPr lang="en-CA" sz="1200" kern="1200" dirty="0" smtClean="0">
                <a:solidFill>
                  <a:schemeClr val="tx1"/>
                </a:solidFill>
                <a:effectLst/>
                <a:latin typeface="+mn-lt"/>
                <a:ea typeface="+mn-ea"/>
                <a:cs typeface="+mn-cs"/>
              </a:rPr>
              <a:t>Infrastructure to support</a:t>
            </a:r>
          </a:p>
          <a:p>
            <a:pPr lvl="2"/>
            <a:r>
              <a:rPr lang="en-CA" sz="1200" kern="1200" dirty="0" smtClean="0">
                <a:solidFill>
                  <a:schemeClr val="tx1"/>
                </a:solidFill>
                <a:effectLst/>
                <a:latin typeface="+mn-lt"/>
                <a:ea typeface="+mn-ea"/>
                <a:cs typeface="+mn-cs"/>
              </a:rPr>
              <a:t>Application processes developed</a:t>
            </a:r>
          </a:p>
          <a:p>
            <a:pPr lvl="2"/>
            <a:r>
              <a:rPr lang="en-CA" sz="1200" kern="1200" dirty="0" smtClean="0">
                <a:solidFill>
                  <a:schemeClr val="tx1"/>
                </a:solidFill>
                <a:effectLst/>
                <a:latin typeface="+mn-lt"/>
                <a:ea typeface="+mn-ea"/>
                <a:cs typeface="+mn-cs"/>
              </a:rPr>
              <a:t>Committee structures as required to support communication</a:t>
            </a:r>
          </a:p>
          <a:p>
            <a:pPr lvl="2"/>
            <a:r>
              <a:rPr lang="en-CA" sz="1200" kern="1200" dirty="0" smtClean="0">
                <a:solidFill>
                  <a:schemeClr val="tx1"/>
                </a:solidFill>
                <a:effectLst/>
                <a:latin typeface="+mn-lt"/>
                <a:ea typeface="+mn-ea"/>
                <a:cs typeface="+mn-cs"/>
              </a:rPr>
              <a:t>Roles and Responsibilities to support activities and policies and procedures as required</a:t>
            </a:r>
          </a:p>
          <a:p>
            <a:pPr lvl="2"/>
            <a:r>
              <a:rPr lang="en-CA" sz="1200" kern="1200" dirty="0" smtClean="0">
                <a:solidFill>
                  <a:schemeClr val="tx1"/>
                </a:solidFill>
                <a:effectLst/>
                <a:latin typeface="+mn-lt"/>
                <a:ea typeface="+mn-ea"/>
                <a:cs typeface="+mn-cs"/>
              </a:rPr>
              <a:t>Key people</a:t>
            </a:r>
          </a:p>
          <a:p>
            <a:pPr lvl="1"/>
            <a:r>
              <a:rPr lang="en-CA" sz="1200" kern="1200" dirty="0" smtClean="0">
                <a:solidFill>
                  <a:schemeClr val="tx1"/>
                </a:solidFill>
                <a:effectLst/>
                <a:latin typeface="+mn-lt"/>
                <a:ea typeface="+mn-ea"/>
                <a:cs typeface="+mn-cs"/>
              </a:rPr>
              <a:t>Develop funding models that support and are linked to SD funding mechanisms to fund tuition</a:t>
            </a:r>
          </a:p>
          <a:p>
            <a:pPr lvl="1"/>
            <a:r>
              <a:rPr lang="en-CA" sz="1200" kern="1200" dirty="0" smtClean="0">
                <a:solidFill>
                  <a:schemeClr val="tx1"/>
                </a:solidFill>
                <a:effectLst/>
                <a:latin typeface="+mn-lt"/>
                <a:ea typeface="+mn-ea"/>
                <a:cs typeface="+mn-cs"/>
              </a:rPr>
              <a:t>Understanding Audit Criteria</a:t>
            </a:r>
          </a:p>
          <a:p>
            <a:pPr lvl="1"/>
            <a:r>
              <a:rPr lang="en-CA" sz="1200" kern="1200" dirty="0" smtClean="0">
                <a:solidFill>
                  <a:schemeClr val="tx1"/>
                </a:solidFill>
                <a:effectLst/>
                <a:latin typeface="+mn-lt"/>
                <a:ea typeface="+mn-ea"/>
                <a:cs typeface="+mn-cs"/>
              </a:rPr>
              <a:t>Include a variety of examples (e.g. SIP – SD63</a:t>
            </a:r>
          </a:p>
          <a:p>
            <a:pPr lvl="0"/>
            <a:r>
              <a:rPr lang="en-CA" sz="1200" kern="1200" dirty="0" smtClean="0">
                <a:solidFill>
                  <a:schemeClr val="tx1"/>
                </a:solidFill>
                <a:effectLst/>
                <a:latin typeface="+mn-lt"/>
                <a:ea typeface="+mn-ea"/>
                <a:cs typeface="+mn-cs"/>
              </a:rPr>
              <a:t>Implementation:  (things to consider)</a:t>
            </a:r>
          </a:p>
          <a:p>
            <a:pPr lvl="1"/>
            <a:r>
              <a:rPr lang="en-CA" sz="1200" kern="1200" dirty="0" smtClean="0">
                <a:solidFill>
                  <a:schemeClr val="tx1"/>
                </a:solidFill>
                <a:effectLst/>
                <a:latin typeface="+mn-lt"/>
                <a:ea typeface="+mn-ea"/>
                <a:cs typeface="+mn-cs"/>
              </a:rPr>
              <a:t>Allocation of PSI seats for high school students via dual credit</a:t>
            </a:r>
          </a:p>
          <a:p>
            <a:r>
              <a:rPr lang="en-CA" sz="1200" kern="1200" dirty="0" smtClean="0">
                <a:solidFill>
                  <a:schemeClr val="tx1"/>
                </a:solidFill>
                <a:effectLst/>
                <a:latin typeface="+mn-lt"/>
                <a:ea typeface="+mn-ea"/>
                <a:cs typeface="+mn-cs"/>
              </a:rPr>
              <a:t>Note:  Ultimate goal is SSA (grad, level one minimum – vision to apprenticeship)</a:t>
            </a:r>
          </a:p>
          <a:p>
            <a:endParaRPr lang="en-CA" dirty="0"/>
          </a:p>
        </p:txBody>
      </p:sp>
      <p:sp>
        <p:nvSpPr>
          <p:cNvPr id="4" name="Slide Number Placeholder 3"/>
          <p:cNvSpPr>
            <a:spLocks noGrp="1"/>
          </p:cNvSpPr>
          <p:nvPr>
            <p:ph type="sldNum" sz="quarter" idx="10"/>
          </p:nvPr>
        </p:nvSpPr>
        <p:spPr/>
        <p:txBody>
          <a:bodyPr/>
          <a:lstStyle/>
          <a:p>
            <a:fld id="{8DD1A0F8-D3A3-480F-B47F-650291A2AC59}" type="slidenum">
              <a:rPr lang="en-CA" smtClean="0"/>
              <a:t>17</a:t>
            </a:fld>
            <a:endParaRPr lang="en-CA"/>
          </a:p>
        </p:txBody>
      </p:sp>
    </p:spTree>
    <p:extLst>
      <p:ext uri="{BB962C8B-B14F-4D97-AF65-F5344CB8AC3E}">
        <p14:creationId xmlns:p14="http://schemas.microsoft.com/office/powerpoint/2010/main" val="10732054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6843" y="2059012"/>
            <a:ext cx="12195668" cy="1828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365759" y="2166364"/>
            <a:ext cx="11471565" cy="1739347"/>
          </a:xfrm>
        </p:spPr>
        <p:txBody>
          <a:bodyPr tIns="45720" bIns="45720" anchor="ctr">
            <a:normAutofit/>
          </a:bodyPr>
          <a:lstStyle>
            <a:lvl1pPr algn="ctr">
              <a:lnSpc>
                <a:spcPct val="80000"/>
              </a:lnSpc>
              <a:defRPr sz="6000" spc="150" baseline="0"/>
            </a:lvl1pPr>
          </a:lstStyle>
          <a:p>
            <a:r>
              <a:rPr lang="en-US" smtClean="0"/>
              <a:t>Click to edit Master title style</a:t>
            </a:r>
            <a:endParaRPr lang="en-US" dirty="0"/>
          </a:p>
        </p:txBody>
      </p:sp>
      <p:sp>
        <p:nvSpPr>
          <p:cNvPr id="3" name="Subtitle 2"/>
          <p:cNvSpPr>
            <a:spLocks noGrp="1"/>
          </p:cNvSpPr>
          <p:nvPr>
            <p:ph type="subTitle" idx="1"/>
          </p:nvPr>
        </p:nvSpPr>
        <p:spPr>
          <a:xfrm>
            <a:off x="1524000" y="3996250"/>
            <a:ext cx="9144000" cy="1309255"/>
          </a:xfrm>
        </p:spPr>
        <p:txBody>
          <a:bodyPr>
            <a:normAutofit/>
          </a:bodyPr>
          <a:lstStyle>
            <a:lvl1pPr marL="0" indent="0" algn="ctr">
              <a:buNone/>
              <a:defRPr sz="2000"/>
            </a:lvl1pPr>
            <a:lvl2pPr marL="457200" indent="0" algn="ctr">
              <a:buNone/>
              <a:defRPr sz="2000"/>
            </a:lvl2pPr>
            <a:lvl3pPr marL="914400" indent="0" algn="ctr">
              <a:buNone/>
              <a:defRPr sz="20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1/6/2015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1/6/2015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9019312" y="0"/>
            <a:ext cx="27432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9160624" y="274638"/>
            <a:ext cx="2402380" cy="58975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199" y="274638"/>
            <a:ext cx="7973291" cy="58975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838200" y="6422854"/>
            <a:ext cx="2743196" cy="365125"/>
          </a:xfrm>
        </p:spPr>
        <p:txBody>
          <a:bodyPr/>
          <a:lstStyle/>
          <a:p>
            <a:fld id="{96DFF08F-DC6B-4601-B491-B0F83F6DD2DA}" type="datetimeFigureOut">
              <a:rPr lang="en-US" dirty="0"/>
              <a:t>1/6/2015</a:t>
            </a:fld>
            <a:endParaRPr lang="en-US" dirty="0"/>
          </a:p>
        </p:txBody>
      </p:sp>
      <p:sp>
        <p:nvSpPr>
          <p:cNvPr id="5" name="Footer Placeholder 4"/>
          <p:cNvSpPr>
            <a:spLocks noGrp="1"/>
          </p:cNvSpPr>
          <p:nvPr>
            <p:ph type="ftr" sz="quarter" idx="11"/>
          </p:nvPr>
        </p:nvSpPr>
        <p:spPr>
          <a:xfrm>
            <a:off x="3776135" y="6422854"/>
            <a:ext cx="4279669" cy="365125"/>
          </a:xfrm>
        </p:spPr>
        <p:txBody>
          <a:bodyPr/>
          <a:lstStyle/>
          <a:p>
            <a:endParaRPr lang="en-US" dirty="0"/>
          </a:p>
        </p:txBody>
      </p:sp>
      <p:sp>
        <p:nvSpPr>
          <p:cNvPr id="6" name="Slide Number Placeholder 5"/>
          <p:cNvSpPr>
            <a:spLocks noGrp="1"/>
          </p:cNvSpPr>
          <p:nvPr>
            <p:ph type="sldNum" sz="quarter" idx="12"/>
          </p:nvPr>
        </p:nvSpPr>
        <p:spPr>
          <a:xfrm>
            <a:off x="8073048" y="6422854"/>
            <a:ext cx="879759" cy="365125"/>
          </a:xfrm>
        </p:spPr>
        <p:txBody>
          <a:bodyPr/>
          <a:lstStyle/>
          <a:p>
            <a:fld id="{4FAB73BC-B049-4115-A692-8D63A059BFB8}"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1/6/2015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7" name="Rectangle 6"/>
          <p:cNvSpPr/>
          <p:nvPr/>
        </p:nvSpPr>
        <p:spPr>
          <a:xfrm>
            <a:off x="-6843" y="2059012"/>
            <a:ext cx="12195668"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191" y="2208879"/>
            <a:ext cx="10515600" cy="1676400"/>
          </a:xfrm>
        </p:spPr>
        <p:txBody>
          <a:bodyPr anchor="ctr">
            <a:noAutofit/>
          </a:bodyPr>
          <a:lstStyle>
            <a:lvl1pPr algn="ctr">
              <a:lnSpc>
                <a:spcPct val="80000"/>
              </a:lnSpc>
              <a:defRPr sz="6000" b="0" spc="150" baseline="0">
                <a:solidFill>
                  <a:schemeClr val="bg1"/>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833191" y="4010334"/>
            <a:ext cx="10515600" cy="1174639"/>
          </a:xfrm>
        </p:spPr>
        <p:txBody>
          <a:bodyPr anchor="t">
            <a:normAutofit/>
          </a:bodyPr>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solidFill>
                  <a:schemeClr val="tx2"/>
                </a:solidFill>
              </a:defRPr>
            </a:lvl1pPr>
          </a:lstStyle>
          <a:p>
            <a:fld id="{96DFF08F-DC6B-4601-B491-B0F83F6DD2DA}" type="datetimeFigureOut">
              <a:rPr lang="en-US" dirty="0"/>
              <a:pPr/>
              <a:t>1/6/2015</a:t>
            </a:fld>
            <a:endParaRPr lang="en-US" dirty="0"/>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4FAB73BC-B049-4115-A692-8D63A059BFB8}" type="slidenum">
              <a:rPr lang="en-US" dirty="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205344" y="2011680"/>
            <a:ext cx="4754880" cy="420624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30391" y="2011680"/>
            <a:ext cx="4754880" cy="420624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6DFF08F-DC6B-4601-B491-B0F83F6DD2DA}" type="datetimeFigureOut">
              <a:rPr lang="en-US" dirty="0"/>
              <a:t>1/6/2015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207008" y="1913470"/>
            <a:ext cx="4754880" cy="743094"/>
          </a:xfrm>
        </p:spPr>
        <p:txBody>
          <a:bodyPr anchor="ctr">
            <a:normAutofit/>
          </a:bodyPr>
          <a:lstStyle>
            <a:lvl1pPr marL="0" indent="0">
              <a:buNone/>
              <a:defRPr sz="21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07008" y="2656566"/>
            <a:ext cx="4754880" cy="35661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31230" y="1913470"/>
            <a:ext cx="4754880" cy="743094"/>
          </a:xfrm>
        </p:spPr>
        <p:txBody>
          <a:bodyPr anchor="ctr">
            <a:normAutofit/>
          </a:bodyPr>
          <a:lstStyle>
            <a:lvl1pPr marL="0" indent="0">
              <a:buNone/>
              <a:defRPr sz="21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31230" y="2656564"/>
            <a:ext cx="4754880" cy="35661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6DFF08F-DC6B-4601-B491-B0F83F6DD2DA}" type="datetimeFigureOut">
              <a:rPr lang="en-US" dirty="0"/>
              <a:t>1/6/2015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96DFF08F-DC6B-4601-B491-B0F83F6DD2DA}" type="datetimeFigureOut">
              <a:rPr lang="en-US" dirty="0"/>
              <a:t>1/6/2015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6DFF08F-DC6B-4601-B491-B0F83F6DD2DA}" type="datetimeFigureOut">
              <a:rPr lang="en-US" dirty="0"/>
              <a:t>1/6/2015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1207008" y="2120054"/>
            <a:ext cx="6126480" cy="41148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789023" y="2147486"/>
            <a:ext cx="3200400" cy="3432319"/>
          </a:xfrm>
        </p:spPr>
        <p:txBody>
          <a:bodyPr>
            <a:normAutofit/>
          </a:bodyPr>
          <a:lstStyle>
            <a:lvl1pPr marL="0" indent="0">
              <a:lnSpc>
                <a:spcPct val="95000"/>
              </a:lnSpc>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6DFF08F-DC6B-4601-B491-B0F83F6DD2DA}" type="datetimeFigureOut">
              <a:rPr lang="en-US" dirty="0"/>
              <a:t>1/6/2015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280160" y="2211494"/>
            <a:ext cx="6126480" cy="3931920"/>
          </a:xfrm>
          <a:solidFill>
            <a:schemeClr val="tx2">
              <a:lumMod val="60000"/>
              <a:lumOff val="40000"/>
            </a:schemeClr>
          </a:solidFill>
        </p:spPr>
        <p:txBody>
          <a:bodyPr tIns="365760" anchor="t"/>
          <a:lstStyle>
            <a:lvl1pPr marL="0" indent="0" algn="ctr">
              <a:buNone/>
              <a:defRPr sz="3200">
                <a:solidFill>
                  <a:schemeClr val="tx1">
                    <a:lumMod val="50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7790688" y="2150621"/>
            <a:ext cx="3200400" cy="3429000"/>
          </a:xfrm>
        </p:spPr>
        <p:txBody>
          <a:bodyPr>
            <a:normAutofit/>
          </a:bodyPr>
          <a:lstStyle>
            <a:lvl1pPr marL="0" indent="0">
              <a:lnSpc>
                <a:spcPct val="95000"/>
              </a:lnSpc>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6DFF08F-DC6B-4601-B491-B0F83F6DD2DA}" type="datetimeFigureOut">
              <a:rPr lang="en-US" dirty="0"/>
              <a:t>1/6/2015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ectangle 6"/>
          <p:cNvSpPr/>
          <p:nvPr/>
        </p:nvSpPr>
        <p:spPr>
          <a:xfrm>
            <a:off x="483" y="176109"/>
            <a:ext cx="12188952" cy="164591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202919" y="284176"/>
            <a:ext cx="9784080" cy="150876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02919" y="2011680"/>
            <a:ext cx="9784080" cy="420624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202266" y="6422854"/>
            <a:ext cx="3000894" cy="365125"/>
          </a:xfrm>
          <a:prstGeom prst="rect">
            <a:avLst/>
          </a:prstGeom>
        </p:spPr>
        <p:txBody>
          <a:bodyPr vert="horz" lIns="91440" tIns="45720" rIns="45720" bIns="45720" rtlCol="0" anchor="ctr"/>
          <a:lstStyle>
            <a:lvl1pPr algn="l">
              <a:defRPr sz="1050">
                <a:solidFill>
                  <a:schemeClr val="tx1"/>
                </a:solidFill>
              </a:defRPr>
            </a:lvl1pPr>
          </a:lstStyle>
          <a:p>
            <a:fld id="{96DFF08F-DC6B-4601-B491-B0F83F6DD2DA}" type="datetimeFigureOut">
              <a:rPr lang="en-US" dirty="0"/>
              <a:pPr/>
              <a:t>1/6/2015</a:t>
            </a:fld>
            <a:endParaRPr lang="en-US" dirty="0"/>
          </a:p>
        </p:txBody>
      </p:sp>
      <p:sp>
        <p:nvSpPr>
          <p:cNvPr id="5" name="Footer Placeholder 4"/>
          <p:cNvSpPr>
            <a:spLocks noGrp="1"/>
          </p:cNvSpPr>
          <p:nvPr>
            <p:ph type="ftr" sz="quarter" idx="3"/>
          </p:nvPr>
        </p:nvSpPr>
        <p:spPr>
          <a:xfrm>
            <a:off x="5596471" y="6422854"/>
            <a:ext cx="5044440" cy="365125"/>
          </a:xfrm>
          <a:prstGeom prst="rect">
            <a:avLst/>
          </a:prstGeom>
        </p:spPr>
        <p:txBody>
          <a:bodyPr vert="horz" lIns="91440" tIns="45720" rIns="91440" bIns="45720" rtlCol="0" anchor="ctr"/>
          <a:lstStyle>
            <a:lvl1pPr algn="r">
              <a:defRPr sz="1050">
                <a:solidFill>
                  <a:schemeClr val="tx1"/>
                </a:solidFill>
              </a:defRPr>
            </a:lvl1pPr>
          </a:lstStyle>
          <a:p>
            <a:endParaRPr lang="en-US" dirty="0"/>
          </a:p>
        </p:txBody>
      </p:sp>
      <p:sp>
        <p:nvSpPr>
          <p:cNvPr id="6" name="Slide Number Placeholder 5"/>
          <p:cNvSpPr>
            <a:spLocks noGrp="1"/>
          </p:cNvSpPr>
          <p:nvPr>
            <p:ph type="sldNum" sz="quarter" idx="4"/>
          </p:nvPr>
        </p:nvSpPr>
        <p:spPr>
          <a:xfrm>
            <a:off x="10658927" y="6422854"/>
            <a:ext cx="946264" cy="365125"/>
          </a:xfrm>
          <a:prstGeom prst="rect">
            <a:avLst/>
          </a:prstGeom>
        </p:spPr>
        <p:txBody>
          <a:bodyPr vert="horz" lIns="45720" tIns="45720" rIns="91440" bIns="45720" rtlCol="0" anchor="ctr"/>
          <a:lstStyle>
            <a:lvl1pPr algn="l">
              <a:defRPr sz="1200" b="0">
                <a:solidFill>
                  <a:schemeClr val="tx1"/>
                </a:solidFill>
              </a:defRPr>
            </a:lvl1pPr>
          </a:lstStyle>
          <a:p>
            <a:fld id="{4FAB73BC-B049-4115-A692-8D63A059BFB8}"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85000"/>
        </a:lnSpc>
        <a:spcBef>
          <a:spcPct val="0"/>
        </a:spcBef>
        <a:buNone/>
        <a:defRPr sz="4000" kern="1200" cap="all" baseline="0">
          <a:solidFill>
            <a:schemeClr val="bg2"/>
          </a:solidFill>
          <a:latin typeface="+mj-lt"/>
          <a:ea typeface="+mj-ea"/>
          <a:cs typeface="+mj-cs"/>
        </a:defRPr>
      </a:lvl1pPr>
    </p:titleStyle>
    <p:bodyStyle>
      <a:lvl1pPr marL="182880" indent="-182880" algn="l" defTabSz="914400" rtl="0" eaLnBrk="1" latinLnBrk="0" hangingPunct="1">
        <a:lnSpc>
          <a:spcPct val="90000"/>
        </a:lnSpc>
        <a:spcBef>
          <a:spcPts val="1200"/>
        </a:spcBef>
        <a:spcAft>
          <a:spcPts val="200"/>
        </a:spcAft>
        <a:buClr>
          <a:schemeClr val="tx1"/>
        </a:buClr>
        <a:buFont typeface="Wingdings" pitchFamily="2" charset="2"/>
        <a:buChar char=""/>
        <a:defRPr sz="2200" kern="1200">
          <a:solidFill>
            <a:schemeClr val="tx1"/>
          </a:solidFill>
          <a:latin typeface="+mn-lt"/>
          <a:ea typeface="+mn-ea"/>
          <a:cs typeface="+mn-cs"/>
        </a:defRPr>
      </a:lvl1pPr>
      <a:lvl2pPr marL="411480" indent="-182880" algn="l" defTabSz="914400" rtl="0" eaLnBrk="1" latinLnBrk="0" hangingPunct="1">
        <a:lnSpc>
          <a:spcPct val="90000"/>
        </a:lnSpc>
        <a:spcBef>
          <a:spcPts val="200"/>
        </a:spcBef>
        <a:spcAft>
          <a:spcPts val="400"/>
        </a:spcAft>
        <a:buClr>
          <a:schemeClr val="tx1"/>
        </a:buClr>
        <a:buFont typeface="Wingdings" pitchFamily="2" charset="2"/>
        <a:buChar char=""/>
        <a:defRPr sz="2000" kern="1200">
          <a:solidFill>
            <a:schemeClr val="tx1"/>
          </a:solidFill>
          <a:latin typeface="+mn-lt"/>
          <a:ea typeface="+mn-ea"/>
          <a:cs typeface="+mn-cs"/>
        </a:defRPr>
      </a:lvl2pPr>
      <a:lvl3pPr marL="640080" indent="-182880" algn="l" defTabSz="914400" rtl="0" eaLnBrk="1" latinLnBrk="0" hangingPunct="1">
        <a:lnSpc>
          <a:spcPct val="90000"/>
        </a:lnSpc>
        <a:spcBef>
          <a:spcPts val="200"/>
        </a:spcBef>
        <a:spcAft>
          <a:spcPts val="400"/>
        </a:spcAft>
        <a:buClr>
          <a:schemeClr val="tx1"/>
        </a:buClr>
        <a:buFont typeface="Wingdings" pitchFamily="2" charset="2"/>
        <a:buChar char=""/>
        <a:defRPr sz="1800" kern="1200">
          <a:solidFill>
            <a:schemeClr val="tx1"/>
          </a:solidFill>
          <a:latin typeface="+mn-lt"/>
          <a:ea typeface="+mn-ea"/>
          <a:cs typeface="+mn-cs"/>
        </a:defRPr>
      </a:lvl3pPr>
      <a:lvl4pPr marL="868680" indent="-18288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4pPr>
      <a:lvl5pPr marL="1097280" indent="-18288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5pPr>
      <a:lvl6pPr marL="12846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6pPr>
      <a:lvl7pPr marL="14718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7pPr>
      <a:lvl8pPr marL="16290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8pPr>
      <a:lvl9pPr marL="18062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png"/><Relationship Id="rId13" Type="http://schemas.openxmlformats.org/officeDocument/2006/relationships/oleObject" Target="../embeddings/oleObject6.bin"/><Relationship Id="rId3" Type="http://schemas.openxmlformats.org/officeDocument/2006/relationships/oleObject" Target="../embeddings/oleObject1.bin"/><Relationship Id="rId7" Type="http://schemas.openxmlformats.org/officeDocument/2006/relationships/oleObject" Target="../embeddings/oleObject3.bin"/><Relationship Id="rId12" Type="http://schemas.openxmlformats.org/officeDocument/2006/relationships/image" Target="../media/image6.png"/><Relationship Id="rId2" Type="http://schemas.openxmlformats.org/officeDocument/2006/relationships/slideLayout" Target="../slideLayouts/slideLayout1.xml"/><Relationship Id="rId16" Type="http://schemas.openxmlformats.org/officeDocument/2006/relationships/image" Target="../media/image8.png"/><Relationship Id="rId1" Type="http://schemas.openxmlformats.org/officeDocument/2006/relationships/vmlDrawing" Target="../drawings/vmlDrawing1.vml"/><Relationship Id="rId6" Type="http://schemas.openxmlformats.org/officeDocument/2006/relationships/image" Target="../media/image3.png"/><Relationship Id="rId11" Type="http://schemas.openxmlformats.org/officeDocument/2006/relationships/oleObject" Target="../embeddings/oleObject5.bin"/><Relationship Id="rId5" Type="http://schemas.openxmlformats.org/officeDocument/2006/relationships/oleObject" Target="../embeddings/oleObject2.bin"/><Relationship Id="rId15" Type="http://schemas.openxmlformats.org/officeDocument/2006/relationships/oleObject" Target="../embeddings/oleObject7.bin"/><Relationship Id="rId10" Type="http://schemas.openxmlformats.org/officeDocument/2006/relationships/image" Target="../media/image5.png"/><Relationship Id="rId4" Type="http://schemas.openxmlformats.org/officeDocument/2006/relationships/image" Target="../media/image2.png"/><Relationship Id="rId9" Type="http://schemas.openxmlformats.org/officeDocument/2006/relationships/oleObject" Target="../embeddings/oleObject4.bin"/><Relationship Id="rId14" Type="http://schemas.openxmlformats.org/officeDocument/2006/relationships/image" Target="../media/image7.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hyperlink" Target="http://www2.gov.bc.ca/gov/DownloadAsset?assetId=4FAB95FF40D84511848F2FEB7738EE10&amp;filename=district_partnership_application_template.doc" TargetMode="External"/><Relationship Id="rId3" Type="http://schemas.openxmlformats.org/officeDocument/2006/relationships/hyperlink" Target="http://www2.gov.bc.ca/gov/DownloadAsset?assetId=07451DE8A5C44CFD80FF7A20796B7490&amp;filename=aceit_program_guide.pdf" TargetMode="External"/><Relationship Id="rId7" Type="http://schemas.openxmlformats.org/officeDocument/2006/relationships/hyperlink" Target="http://pacificnorthwestlng.com/wp-content/uploads/2013/12/Coastal-Pathway-Partnership-Funding-Announcement-FINAL.pdf" TargetMode="External"/><Relationship Id="rId2" Type="http://schemas.openxmlformats.org/officeDocument/2006/relationships/hyperlink" Target="http://british-columbia.jacan.org/programs" TargetMode="External"/><Relationship Id="rId1" Type="http://schemas.openxmlformats.org/officeDocument/2006/relationships/slideLayout" Target="../slideLayouts/slideLayout2.xml"/><Relationship Id="rId6" Type="http://schemas.openxmlformats.org/officeDocument/2006/relationships/hyperlink" Target="http://www2.gov.bc.ca/gov/DownloadAsset?assetId=691A468678DD4BB1AF250E3235261E57&amp;filename=nop_export_model.pdf" TargetMode="External"/><Relationship Id="rId11" Type="http://schemas.openxmlformats.org/officeDocument/2006/relationships/hyperlink" Target="http://www2.gov.bc.ca/gov/DownloadAsset?assetId=25E43AE8C71E4600A2BCBB5E03997FB1&amp;filename=mou_tru_sd.pdf" TargetMode="External"/><Relationship Id="rId5" Type="http://schemas.openxmlformats.org/officeDocument/2006/relationships/hyperlink" Target="http://www2.gov.bc.ca/gov/DownloadAsset?assetId=3A7C25A7C2724FEEA09154A98A2C2E0A&amp;filename=sip_funding_models.pdf" TargetMode="External"/><Relationship Id="rId10" Type="http://schemas.openxmlformats.org/officeDocument/2006/relationships/hyperlink" Target="http://www2.gov.bc.ca/gov/DownloadAsset?assetId=D4FDE001CE28490C9C19CD493E1F8664&amp;filename=sip_mou.pdf" TargetMode="External"/><Relationship Id="rId4" Type="http://schemas.openxmlformats.org/officeDocument/2006/relationships/hyperlink" Target="http://www2.gov.bc.ca/gov/DownloadAsset?assetId=9EA3DFAB51BC45C28EEB8611F7F38687&amp;filename=sip_manual.pdf" TargetMode="External"/><Relationship Id="rId9" Type="http://schemas.openxmlformats.org/officeDocument/2006/relationships/hyperlink" Target="http://www2.gov.bc.ca/gov/DownloadAsset?assetId=BAA5391A884949EFB717DF24C9AC85C0&amp;filename=employer_forum.pdf" TargetMode="External"/></Relationships>
</file>

<file path=ppt/slides/_rels/slide2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8" Type="http://schemas.openxmlformats.org/officeDocument/2006/relationships/hyperlink" Target="http://www2.gov.bc.ca/gov/DownloadAsset?assetId=4FAB95FF40D84511848F2FEB7738EE10&amp;filename=district_partnership_application_template.doc" TargetMode="External"/><Relationship Id="rId3" Type="http://schemas.openxmlformats.org/officeDocument/2006/relationships/hyperlink" Target="http://www2.gov.bc.ca/gov/DownloadAsset?assetId=07451DE8A5C44CFD80FF7A20796B7490&amp;filename=aceit_program_guide.pdf" TargetMode="External"/><Relationship Id="rId7" Type="http://schemas.openxmlformats.org/officeDocument/2006/relationships/hyperlink" Target="http://pacificnorthwestlng.com/wp-content/uploads/2013/12/Coastal-Pathway-Partnership-Funding-Announcement-FINAL.pdf" TargetMode="External"/><Relationship Id="rId2" Type="http://schemas.openxmlformats.org/officeDocument/2006/relationships/hyperlink" Target="http://british-columbia.jacan.org/programs" TargetMode="External"/><Relationship Id="rId1" Type="http://schemas.openxmlformats.org/officeDocument/2006/relationships/slideLayout" Target="../slideLayouts/slideLayout2.xml"/><Relationship Id="rId6" Type="http://schemas.openxmlformats.org/officeDocument/2006/relationships/hyperlink" Target="http://www2.gov.bc.ca/gov/DownloadAsset?assetId=691A468678DD4BB1AF250E3235261E57&amp;filename=nop_export_model.pdf" TargetMode="External"/><Relationship Id="rId11" Type="http://schemas.openxmlformats.org/officeDocument/2006/relationships/hyperlink" Target="http://www2.gov.bc.ca/gov/DownloadAsset?assetId=25E43AE8C71E4600A2BCBB5E03997FB1&amp;filename=mou_tru_sd.pdf" TargetMode="External"/><Relationship Id="rId5" Type="http://schemas.openxmlformats.org/officeDocument/2006/relationships/hyperlink" Target="http://www2.gov.bc.ca/gov/DownloadAsset?assetId=3A7C25A7C2724FEEA09154A98A2C2E0A&amp;filename=sip_funding_models.pdf" TargetMode="External"/><Relationship Id="rId10" Type="http://schemas.openxmlformats.org/officeDocument/2006/relationships/hyperlink" Target="http://www2.gov.bc.ca/gov/DownloadAsset?assetId=D4FDE001CE28490C9C19CD493E1F8664&amp;filename=sip_mou.pdf" TargetMode="External"/><Relationship Id="rId4" Type="http://schemas.openxmlformats.org/officeDocument/2006/relationships/hyperlink" Target="http://www2.gov.bc.ca/gov/DownloadAsset?assetId=9EA3DFAB51BC45C28EEB8611F7F38687&amp;filename=sip_manual.pdf" TargetMode="External"/><Relationship Id="rId9" Type="http://schemas.openxmlformats.org/officeDocument/2006/relationships/hyperlink" Target="http://www2.gov.bc.ca/gov/DownloadAsset?assetId=BAA5391A884949EFB717DF24C9AC85C0&amp;filename=employer_forum.pdf"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CA" dirty="0" smtClean="0"/>
              <a:t>Career and Skills Training</a:t>
            </a:r>
            <a:br>
              <a:rPr lang="en-CA" dirty="0" smtClean="0"/>
            </a:br>
            <a:r>
              <a:rPr lang="en-CA" dirty="0" smtClean="0"/>
              <a:t>Career Engagement </a:t>
            </a:r>
            <a:endParaRPr lang="en-CA" dirty="0"/>
          </a:p>
        </p:txBody>
      </p:sp>
      <p:sp>
        <p:nvSpPr>
          <p:cNvPr id="3" name="Subtitle 2"/>
          <p:cNvSpPr>
            <a:spLocks noGrp="1"/>
          </p:cNvSpPr>
          <p:nvPr>
            <p:ph type="subTitle" idx="1"/>
          </p:nvPr>
        </p:nvSpPr>
        <p:spPr/>
        <p:txBody>
          <a:bodyPr/>
          <a:lstStyle/>
          <a:p>
            <a:r>
              <a:rPr lang="en-CA" dirty="0" smtClean="0"/>
              <a:t>“ACE IT and SSA 101”</a:t>
            </a:r>
          </a:p>
          <a:p>
            <a:r>
              <a:rPr lang="en-CA" dirty="0" smtClean="0"/>
              <a:t>(Accelerated Credit to Enrollment in Industry Training</a:t>
            </a:r>
          </a:p>
          <a:p>
            <a:r>
              <a:rPr lang="en-CA" dirty="0" smtClean="0"/>
              <a:t>Secondary School Apprenticeship)</a:t>
            </a:r>
          </a:p>
          <a:p>
            <a:endParaRPr lang="en-CA" dirty="0"/>
          </a:p>
          <a:p>
            <a:endParaRPr lang="en-CA" dirty="0"/>
          </a:p>
        </p:txBody>
      </p:sp>
      <p:grpSp>
        <p:nvGrpSpPr>
          <p:cNvPr id="4" name="Group 7"/>
          <p:cNvGrpSpPr>
            <a:grpSpLocks/>
          </p:cNvGrpSpPr>
          <p:nvPr/>
        </p:nvGrpSpPr>
        <p:grpSpPr bwMode="auto">
          <a:xfrm>
            <a:off x="1954924" y="5318235"/>
            <a:ext cx="7978665" cy="1371600"/>
            <a:chOff x="240" y="3648"/>
            <a:chExt cx="5520" cy="768"/>
          </a:xfrm>
        </p:grpSpPr>
        <p:graphicFrame>
          <p:nvGraphicFramePr>
            <p:cNvPr id="5" name="Object 8"/>
            <p:cNvGraphicFramePr>
              <a:graphicFrameLocks noChangeAspect="1"/>
            </p:cNvGraphicFramePr>
            <p:nvPr/>
          </p:nvGraphicFramePr>
          <p:xfrm>
            <a:off x="4992" y="3648"/>
            <a:ext cx="768" cy="768"/>
          </p:xfrm>
          <a:graphic>
            <a:graphicData uri="http://schemas.openxmlformats.org/presentationml/2006/ole">
              <mc:AlternateContent xmlns:mc="http://schemas.openxmlformats.org/markup-compatibility/2006">
                <mc:Choice xmlns:v="urn:schemas-microsoft-com:vml" Requires="v">
                  <p:oleObj spid="_x0000_s1026" name="Bitmap Image" r:id="rId3" imgW="895238" imgH="857143" progId="Paint.Picture">
                    <p:embed/>
                  </p:oleObj>
                </mc:Choice>
                <mc:Fallback>
                  <p:oleObj name="Bitmap Image" r:id="rId3" imgW="895238" imgH="857143" progId="Paint.Picture">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92" y="3648"/>
                          <a:ext cx="768" cy="7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6" name="Object 9"/>
            <p:cNvGraphicFramePr>
              <a:graphicFrameLocks noChangeAspect="1"/>
            </p:cNvGraphicFramePr>
            <p:nvPr/>
          </p:nvGraphicFramePr>
          <p:xfrm>
            <a:off x="240" y="3648"/>
            <a:ext cx="908" cy="768"/>
          </p:xfrm>
          <a:graphic>
            <a:graphicData uri="http://schemas.openxmlformats.org/presentationml/2006/ole">
              <mc:AlternateContent xmlns:mc="http://schemas.openxmlformats.org/markup-compatibility/2006">
                <mc:Choice xmlns:v="urn:schemas-microsoft-com:vml" Requires="v">
                  <p:oleObj spid="_x0000_s1027" name="Bitmap Image" r:id="rId5" imgW="866896" imgH="857143" progId="Paint.Picture">
                    <p:embed/>
                  </p:oleObj>
                </mc:Choice>
                <mc:Fallback>
                  <p:oleObj name="Bitmap Image" r:id="rId5" imgW="866896" imgH="857143" progId="Paint.Picture">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0" y="3648"/>
                          <a:ext cx="908" cy="7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7" name="Object 10"/>
            <p:cNvGraphicFramePr>
              <a:graphicFrameLocks noChangeAspect="1"/>
            </p:cNvGraphicFramePr>
            <p:nvPr/>
          </p:nvGraphicFramePr>
          <p:xfrm>
            <a:off x="1008" y="3656"/>
            <a:ext cx="977" cy="756"/>
          </p:xfrm>
          <a:graphic>
            <a:graphicData uri="http://schemas.openxmlformats.org/presentationml/2006/ole">
              <mc:AlternateContent xmlns:mc="http://schemas.openxmlformats.org/markup-compatibility/2006">
                <mc:Choice xmlns:v="urn:schemas-microsoft-com:vml" Requires="v">
                  <p:oleObj spid="_x0000_s1028" name="Bitmap Image" r:id="rId7" imgW="876190" imgH="885949" progId="Paint.Picture">
                    <p:embed/>
                  </p:oleObj>
                </mc:Choice>
                <mc:Fallback>
                  <p:oleObj name="Bitmap Image" r:id="rId7" imgW="876190" imgH="885949" progId="Paint.Picture">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008" y="3656"/>
                          <a:ext cx="977" cy="7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8" name="Object 11"/>
            <p:cNvGraphicFramePr>
              <a:graphicFrameLocks noChangeAspect="1"/>
            </p:cNvGraphicFramePr>
            <p:nvPr/>
          </p:nvGraphicFramePr>
          <p:xfrm>
            <a:off x="2736" y="3648"/>
            <a:ext cx="908" cy="768"/>
          </p:xfrm>
          <a:graphic>
            <a:graphicData uri="http://schemas.openxmlformats.org/presentationml/2006/ole">
              <mc:AlternateContent xmlns:mc="http://schemas.openxmlformats.org/markup-compatibility/2006">
                <mc:Choice xmlns:v="urn:schemas-microsoft-com:vml" Requires="v">
                  <p:oleObj spid="_x0000_s1029" name="Bitmap Image" r:id="rId9" imgW="819048" imgH="809738" progId="Paint.Picture">
                    <p:embed/>
                  </p:oleObj>
                </mc:Choice>
                <mc:Fallback>
                  <p:oleObj name="Bitmap Image" r:id="rId9" imgW="819048" imgH="809738" progId="Paint.Picture">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736" y="3648"/>
                          <a:ext cx="908" cy="7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9" name="Object 12"/>
            <p:cNvGraphicFramePr>
              <a:graphicFrameLocks noChangeAspect="1"/>
            </p:cNvGraphicFramePr>
            <p:nvPr/>
          </p:nvGraphicFramePr>
          <p:xfrm>
            <a:off x="1824" y="3656"/>
            <a:ext cx="977" cy="756"/>
          </p:xfrm>
          <a:graphic>
            <a:graphicData uri="http://schemas.openxmlformats.org/presentationml/2006/ole">
              <mc:AlternateContent xmlns:mc="http://schemas.openxmlformats.org/markup-compatibility/2006">
                <mc:Choice xmlns:v="urn:schemas-microsoft-com:vml" Requires="v">
                  <p:oleObj spid="_x0000_s1030" name="Bitmap Image" r:id="rId11" imgW="905001" imgH="895238" progId="Paint.Picture">
                    <p:embed/>
                  </p:oleObj>
                </mc:Choice>
                <mc:Fallback>
                  <p:oleObj name="Bitmap Image" r:id="rId11" imgW="905001" imgH="895238" progId="Paint.Picture">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824" y="3656"/>
                          <a:ext cx="977" cy="7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 name="Object 13"/>
            <p:cNvGraphicFramePr>
              <a:graphicFrameLocks noChangeAspect="1"/>
            </p:cNvGraphicFramePr>
            <p:nvPr/>
          </p:nvGraphicFramePr>
          <p:xfrm>
            <a:off x="3504" y="3648"/>
            <a:ext cx="908" cy="768"/>
          </p:xfrm>
          <a:graphic>
            <a:graphicData uri="http://schemas.openxmlformats.org/presentationml/2006/ole">
              <mc:AlternateContent xmlns:mc="http://schemas.openxmlformats.org/markup-compatibility/2006">
                <mc:Choice xmlns:v="urn:schemas-microsoft-com:vml" Requires="v">
                  <p:oleObj spid="_x0000_s1031" name="Bitmap Image" r:id="rId13" imgW="800212" imgH="809738" progId="Paint.Picture">
                    <p:embed/>
                  </p:oleObj>
                </mc:Choice>
                <mc:Fallback>
                  <p:oleObj name="Bitmap Image" r:id="rId13" imgW="800212" imgH="809738" progId="Paint.Picture">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504" y="3648"/>
                          <a:ext cx="908" cy="7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1" name="Object 14"/>
            <p:cNvGraphicFramePr>
              <a:graphicFrameLocks noChangeAspect="1"/>
            </p:cNvGraphicFramePr>
            <p:nvPr/>
          </p:nvGraphicFramePr>
          <p:xfrm>
            <a:off x="4272" y="3648"/>
            <a:ext cx="908" cy="768"/>
          </p:xfrm>
          <a:graphic>
            <a:graphicData uri="http://schemas.openxmlformats.org/presentationml/2006/ole">
              <mc:AlternateContent xmlns:mc="http://schemas.openxmlformats.org/markup-compatibility/2006">
                <mc:Choice xmlns:v="urn:schemas-microsoft-com:vml" Requires="v">
                  <p:oleObj spid="_x0000_s1032" name="Bitmap Image" r:id="rId15" imgW="819048" imgH="800212" progId="Paint.Picture">
                    <p:embed/>
                  </p:oleObj>
                </mc:Choice>
                <mc:Fallback>
                  <p:oleObj name="Bitmap Image" r:id="rId15" imgW="819048" imgH="800212" progId="Paint.Picture">
                    <p:embed/>
                    <p:pic>
                      <p:nvPicPr>
                        <p:cNvPr id="0" name=""/>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4272" y="3648"/>
                          <a:ext cx="908" cy="7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spTree>
    <p:extLst>
      <p:ext uri="{BB962C8B-B14F-4D97-AF65-F5344CB8AC3E}">
        <p14:creationId xmlns:p14="http://schemas.microsoft.com/office/powerpoint/2010/main" val="14354354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US" altLang="en-US" smtClean="0"/>
              <a:t>ACE IT – KEY ELEMENTS</a:t>
            </a:r>
          </a:p>
        </p:txBody>
      </p:sp>
      <p:sp>
        <p:nvSpPr>
          <p:cNvPr id="15363" name="Rectangle 3"/>
          <p:cNvSpPr>
            <a:spLocks noGrp="1" noChangeArrowheads="1"/>
          </p:cNvSpPr>
          <p:nvPr>
            <p:ph type="body" idx="1"/>
          </p:nvPr>
        </p:nvSpPr>
        <p:spPr/>
        <p:txBody>
          <a:bodyPr/>
          <a:lstStyle/>
          <a:p>
            <a:pPr eaLnBrk="1" hangingPunct="1">
              <a:spcAft>
                <a:spcPct val="50000"/>
              </a:spcAft>
              <a:buFontTx/>
              <a:buNone/>
            </a:pPr>
            <a:r>
              <a:rPr lang="en-US" altLang="en-US" sz="3600" dirty="0"/>
              <a:t>Four </a:t>
            </a:r>
            <a:r>
              <a:rPr lang="en-US" altLang="en-US" sz="3600" dirty="0" smtClean="0"/>
              <a:t>possible delivery models</a:t>
            </a:r>
            <a:r>
              <a:rPr lang="en-US" altLang="en-US" dirty="0" smtClean="0"/>
              <a:t> </a:t>
            </a:r>
          </a:p>
          <a:p>
            <a:pPr lvl="2" eaLnBrk="1" hangingPunct="1">
              <a:spcAft>
                <a:spcPct val="50000"/>
              </a:spcAft>
            </a:pPr>
            <a:r>
              <a:rPr lang="en-US" altLang="en-US" sz="2800" dirty="0"/>
              <a:t>Delivered by post-secondary partnership </a:t>
            </a:r>
          </a:p>
          <a:p>
            <a:pPr lvl="2" eaLnBrk="1" hangingPunct="1">
              <a:spcAft>
                <a:spcPct val="50000"/>
              </a:spcAft>
            </a:pPr>
            <a:r>
              <a:rPr lang="en-US" altLang="en-US" sz="2800" dirty="0"/>
              <a:t>Delivered in school and at the college</a:t>
            </a:r>
          </a:p>
          <a:p>
            <a:pPr lvl="2" eaLnBrk="1" hangingPunct="1">
              <a:spcAft>
                <a:spcPct val="50000"/>
              </a:spcAft>
            </a:pPr>
            <a:r>
              <a:rPr lang="en-US" altLang="en-US" sz="2800" dirty="0"/>
              <a:t>Delivered in School by High School Teacher in partnership with college</a:t>
            </a:r>
          </a:p>
          <a:p>
            <a:pPr lvl="2" eaLnBrk="1" hangingPunct="1">
              <a:spcAft>
                <a:spcPct val="50000"/>
              </a:spcAft>
            </a:pPr>
            <a:r>
              <a:rPr lang="en-US" altLang="en-US" sz="2800" dirty="0"/>
              <a:t>Apprenticeship </a:t>
            </a:r>
            <a:r>
              <a:rPr lang="en-US" altLang="en-US" sz="2800" dirty="0" smtClean="0"/>
              <a:t>where students takes training along side adult apprentices</a:t>
            </a:r>
            <a:endParaRPr lang="en-US" altLang="en-US" sz="2800" dirty="0"/>
          </a:p>
        </p:txBody>
      </p:sp>
    </p:spTree>
    <p:extLst>
      <p:ext uri="{BB962C8B-B14F-4D97-AF65-F5344CB8AC3E}">
        <p14:creationId xmlns:p14="http://schemas.microsoft.com/office/powerpoint/2010/main" val="127657164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Steps to develop an ACE IT program</a:t>
            </a:r>
            <a:endParaRPr lang="en-CA" dirty="0"/>
          </a:p>
        </p:txBody>
      </p:sp>
      <p:sp>
        <p:nvSpPr>
          <p:cNvPr id="3" name="Content Placeholder 2"/>
          <p:cNvSpPr>
            <a:spLocks noGrp="1"/>
          </p:cNvSpPr>
          <p:nvPr>
            <p:ph idx="1"/>
          </p:nvPr>
        </p:nvSpPr>
        <p:spPr/>
        <p:txBody>
          <a:bodyPr>
            <a:normAutofit fontScale="92500" lnSpcReduction="10000"/>
          </a:bodyPr>
          <a:lstStyle/>
          <a:p>
            <a:pPr marL="514350" indent="-514350">
              <a:buAutoNum type="arabicPeriod"/>
            </a:pPr>
            <a:r>
              <a:rPr lang="en-CA" dirty="0" smtClean="0"/>
              <a:t>Get approval from senior management to develop a plan</a:t>
            </a:r>
          </a:p>
          <a:p>
            <a:pPr marL="514350" indent="-514350">
              <a:buFont typeface="Arial" panose="020B0604020202020204" pitchFamily="34" charset="0"/>
              <a:buAutoNum type="arabicPeriod"/>
            </a:pPr>
            <a:r>
              <a:rPr lang="en-CA" dirty="0"/>
              <a:t>Conduct a needs assessment to determine the need for the occupation in the region and availability of training </a:t>
            </a:r>
          </a:p>
          <a:p>
            <a:pPr marL="514350" indent="-514350">
              <a:buFont typeface="Arial" panose="020B0604020202020204" pitchFamily="34" charset="0"/>
              <a:buAutoNum type="arabicPeriod"/>
            </a:pPr>
            <a:r>
              <a:rPr lang="en-CA" dirty="0"/>
              <a:t>Conduct an assessment of student interest and/or feeder programs that could support the program</a:t>
            </a:r>
          </a:p>
          <a:p>
            <a:pPr marL="514350" indent="-514350">
              <a:buFont typeface="Arial" panose="020B0604020202020204" pitchFamily="34" charset="0"/>
              <a:buAutoNum type="arabicPeriod"/>
            </a:pPr>
            <a:r>
              <a:rPr lang="en-CA" dirty="0"/>
              <a:t>Evaluate options for delivery and seek training partnership and develop a partnership agreement</a:t>
            </a:r>
          </a:p>
          <a:p>
            <a:pPr marL="514350" indent="-514350">
              <a:buAutoNum type="arabicPeriod"/>
            </a:pPr>
            <a:r>
              <a:rPr lang="en-CA" dirty="0" smtClean="0"/>
              <a:t>Create a plan along with a vision/goal, actions, budget, timeline and operational considerations</a:t>
            </a:r>
          </a:p>
          <a:p>
            <a:pPr marL="514350" indent="-514350">
              <a:buAutoNum type="arabicPeriod"/>
            </a:pPr>
            <a:r>
              <a:rPr lang="en-CA" dirty="0" smtClean="0"/>
              <a:t>Present the plan to industry advisory committee to ensure that the approach and selected trades training are demand in the labour market</a:t>
            </a:r>
          </a:p>
          <a:p>
            <a:pPr marL="514350" indent="-514350">
              <a:buAutoNum type="arabicPeriod"/>
            </a:pPr>
            <a:r>
              <a:rPr lang="en-CA" dirty="0" smtClean="0"/>
              <a:t>Present the plan to senior management for approval to implement</a:t>
            </a:r>
            <a:endParaRPr lang="en-CA" dirty="0"/>
          </a:p>
        </p:txBody>
      </p:sp>
    </p:spTree>
    <p:extLst>
      <p:ext uri="{BB962C8B-B14F-4D97-AF65-F5344CB8AC3E}">
        <p14:creationId xmlns:p14="http://schemas.microsoft.com/office/powerpoint/2010/main" val="3571647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Things to consider: Long term goals </a:t>
            </a:r>
            <a:endParaRPr lang="en-CA" dirty="0"/>
          </a:p>
        </p:txBody>
      </p:sp>
      <p:sp>
        <p:nvSpPr>
          <p:cNvPr id="3" name="Content Placeholder 2"/>
          <p:cNvSpPr>
            <a:spLocks noGrp="1"/>
          </p:cNvSpPr>
          <p:nvPr>
            <p:ph idx="1"/>
          </p:nvPr>
        </p:nvSpPr>
        <p:spPr/>
        <p:txBody>
          <a:bodyPr>
            <a:normAutofit lnSpcReduction="10000"/>
          </a:bodyPr>
          <a:lstStyle/>
          <a:p>
            <a:pPr marL="0" lvl="0" indent="0">
              <a:buNone/>
            </a:pPr>
            <a:r>
              <a:rPr lang="en-CA" sz="3300" dirty="0" smtClean="0"/>
              <a:t>Develop an Overall </a:t>
            </a:r>
            <a:r>
              <a:rPr lang="en-CA" sz="3300" dirty="0"/>
              <a:t>Vision: (High Level)</a:t>
            </a:r>
          </a:p>
          <a:p>
            <a:pPr lvl="1"/>
            <a:r>
              <a:rPr lang="en-CA" sz="2900" dirty="0"/>
              <a:t>3 Pronged (Trades) </a:t>
            </a:r>
          </a:p>
          <a:p>
            <a:pPr lvl="2"/>
            <a:r>
              <a:rPr lang="en-CA" sz="2500" dirty="0"/>
              <a:t>Graduation</a:t>
            </a:r>
          </a:p>
          <a:p>
            <a:pPr lvl="2"/>
            <a:r>
              <a:rPr lang="en-CA" sz="2500" dirty="0"/>
              <a:t>Level 1 Technical Training</a:t>
            </a:r>
          </a:p>
          <a:p>
            <a:pPr lvl="2"/>
            <a:r>
              <a:rPr lang="en-CA" sz="2500" dirty="0"/>
              <a:t>SSA</a:t>
            </a:r>
          </a:p>
          <a:p>
            <a:pPr lvl="1"/>
            <a:r>
              <a:rPr lang="en-CA" sz="2900" dirty="0"/>
              <a:t>Transition/Process</a:t>
            </a:r>
          </a:p>
          <a:p>
            <a:pPr lvl="2"/>
            <a:r>
              <a:rPr lang="en-CA" sz="2500" dirty="0" smtClean="0"/>
              <a:t>Preparation to go to technical training (Essential Skills)</a:t>
            </a:r>
          </a:p>
          <a:p>
            <a:pPr lvl="2"/>
            <a:r>
              <a:rPr lang="en-CA" sz="2500" dirty="0" smtClean="0"/>
              <a:t>Earn </a:t>
            </a:r>
            <a:r>
              <a:rPr lang="en-CA" sz="2500" dirty="0"/>
              <a:t>credits toward Graduation (High School</a:t>
            </a:r>
          </a:p>
          <a:p>
            <a:pPr lvl="2"/>
            <a:r>
              <a:rPr lang="en-CA" sz="2500" dirty="0"/>
              <a:t>Engage in skill development (PSI)</a:t>
            </a:r>
          </a:p>
          <a:p>
            <a:pPr lvl="2"/>
            <a:r>
              <a:rPr lang="en-CA" sz="2500" dirty="0"/>
              <a:t>Transition to Employment via Work Experience (Work)</a:t>
            </a:r>
            <a:endParaRPr lang="en-CA" dirty="0"/>
          </a:p>
        </p:txBody>
      </p:sp>
    </p:spTree>
    <p:extLst>
      <p:ext uri="{BB962C8B-B14F-4D97-AF65-F5344CB8AC3E}">
        <p14:creationId xmlns:p14="http://schemas.microsoft.com/office/powerpoint/2010/main" val="6528442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Things to consider:  Employer Connection</a:t>
            </a:r>
            <a:endParaRPr lang="en-CA" dirty="0"/>
          </a:p>
        </p:txBody>
      </p:sp>
      <p:sp>
        <p:nvSpPr>
          <p:cNvPr id="3" name="Content Placeholder 2"/>
          <p:cNvSpPr>
            <a:spLocks noGrp="1"/>
          </p:cNvSpPr>
          <p:nvPr>
            <p:ph idx="1"/>
          </p:nvPr>
        </p:nvSpPr>
        <p:spPr/>
        <p:txBody>
          <a:bodyPr/>
          <a:lstStyle/>
          <a:p>
            <a:pPr marL="0" lvl="0" indent="0">
              <a:buNone/>
            </a:pPr>
            <a:r>
              <a:rPr lang="en-CA" dirty="0" smtClean="0"/>
              <a:t>Industry participation in an advisory committee is key </a:t>
            </a:r>
          </a:p>
          <a:p>
            <a:pPr marL="0" lvl="0" indent="0">
              <a:buNone/>
            </a:pPr>
            <a:r>
              <a:rPr lang="en-CA" dirty="0" smtClean="0"/>
              <a:t>Employers need to be prepared to higher ACE IT completers</a:t>
            </a:r>
          </a:p>
          <a:p>
            <a:pPr marL="0" lvl="0" indent="0">
              <a:buNone/>
            </a:pPr>
            <a:r>
              <a:rPr lang="en-CA" dirty="0" smtClean="0"/>
              <a:t>There needs to be a demand for the trade – if low demand in region, is there demand for the trade in other regions of the province</a:t>
            </a:r>
          </a:p>
          <a:p>
            <a:pPr marL="0" lvl="0" indent="0">
              <a:buNone/>
            </a:pPr>
            <a:r>
              <a:rPr lang="en-CA" dirty="0" smtClean="0"/>
              <a:t>Consider having employers interview ACE IT students prior to their entering the program to increase employer/student connection</a:t>
            </a:r>
          </a:p>
          <a:p>
            <a:pPr marL="0" lvl="0" indent="0">
              <a:buNone/>
            </a:pPr>
            <a:r>
              <a:rPr lang="en-CA" dirty="0" smtClean="0"/>
              <a:t>Consider having employers as guest speakers while students are in the high school prior to entering technical training</a:t>
            </a:r>
          </a:p>
          <a:p>
            <a:pPr marL="0" lvl="0" indent="0">
              <a:buNone/>
            </a:pPr>
            <a:endParaRPr lang="en-CA" dirty="0"/>
          </a:p>
          <a:p>
            <a:pPr marL="0" lvl="0" indent="0">
              <a:buNone/>
            </a:pPr>
            <a:endParaRPr lang="en-CA" dirty="0" smtClean="0"/>
          </a:p>
          <a:p>
            <a:pPr lvl="0"/>
            <a:endParaRPr lang="en-CA" dirty="0" smtClean="0"/>
          </a:p>
          <a:p>
            <a:endParaRPr lang="en-CA" dirty="0"/>
          </a:p>
        </p:txBody>
      </p:sp>
    </p:spTree>
    <p:extLst>
      <p:ext uri="{BB962C8B-B14F-4D97-AF65-F5344CB8AC3E}">
        <p14:creationId xmlns:p14="http://schemas.microsoft.com/office/powerpoint/2010/main" val="6794455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Things to consider:  Staff to support programming</a:t>
            </a:r>
            <a:endParaRPr lang="en-CA" dirty="0"/>
          </a:p>
        </p:txBody>
      </p:sp>
      <p:sp>
        <p:nvSpPr>
          <p:cNvPr id="3" name="Content Placeholder 2"/>
          <p:cNvSpPr>
            <a:spLocks noGrp="1"/>
          </p:cNvSpPr>
          <p:nvPr>
            <p:ph idx="1"/>
          </p:nvPr>
        </p:nvSpPr>
        <p:spPr/>
        <p:txBody>
          <a:bodyPr>
            <a:normAutofit/>
          </a:bodyPr>
          <a:lstStyle/>
          <a:p>
            <a:pPr lvl="0"/>
            <a:r>
              <a:rPr lang="en-CA" dirty="0"/>
              <a:t>Identified appropriate SD teaching staff and facilities in SD and or PSI</a:t>
            </a:r>
          </a:p>
          <a:p>
            <a:pPr lvl="0"/>
            <a:r>
              <a:rPr lang="en-CA" dirty="0" smtClean="0"/>
              <a:t>Trades and Technology classes available as pre technical training preparation</a:t>
            </a:r>
          </a:p>
          <a:p>
            <a:pPr lvl="0"/>
            <a:r>
              <a:rPr lang="en-CA" dirty="0" smtClean="0"/>
              <a:t>Explore </a:t>
            </a:r>
            <a:r>
              <a:rPr lang="en-CA" dirty="0"/>
              <a:t>possible delivery models</a:t>
            </a:r>
          </a:p>
          <a:p>
            <a:pPr lvl="1"/>
            <a:r>
              <a:rPr lang="en-CA" dirty="0"/>
              <a:t>All in Secondary</a:t>
            </a:r>
          </a:p>
          <a:p>
            <a:pPr lvl="1"/>
            <a:r>
              <a:rPr lang="en-CA" dirty="0"/>
              <a:t>Blend (Secondary &amp; PSI)</a:t>
            </a:r>
          </a:p>
          <a:p>
            <a:pPr lvl="1"/>
            <a:r>
              <a:rPr lang="en-CA" dirty="0"/>
              <a:t>All in PSI</a:t>
            </a:r>
          </a:p>
          <a:p>
            <a:pPr lvl="0"/>
            <a:r>
              <a:rPr lang="en-CA" dirty="0"/>
              <a:t>Determine program length – Foundation, ATT or Other (weeks) and flexible scheduling options</a:t>
            </a:r>
          </a:p>
          <a:p>
            <a:pPr lvl="0"/>
            <a:endParaRPr lang="en-CA" dirty="0"/>
          </a:p>
          <a:p>
            <a:pPr lvl="0"/>
            <a:endParaRPr lang="en-CA" dirty="0"/>
          </a:p>
          <a:p>
            <a:endParaRPr lang="en-CA" dirty="0"/>
          </a:p>
        </p:txBody>
      </p:sp>
    </p:spTree>
    <p:extLst>
      <p:ext uri="{BB962C8B-B14F-4D97-AF65-F5344CB8AC3E}">
        <p14:creationId xmlns:p14="http://schemas.microsoft.com/office/powerpoint/2010/main" val="4895757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Things to consider: Post Secondary Partnership</a:t>
            </a:r>
            <a:endParaRPr lang="en-CA" dirty="0"/>
          </a:p>
        </p:txBody>
      </p:sp>
      <p:sp>
        <p:nvSpPr>
          <p:cNvPr id="3" name="Content Placeholder 2"/>
          <p:cNvSpPr>
            <a:spLocks noGrp="1"/>
          </p:cNvSpPr>
          <p:nvPr>
            <p:ph idx="1"/>
          </p:nvPr>
        </p:nvSpPr>
        <p:spPr/>
        <p:txBody>
          <a:bodyPr/>
          <a:lstStyle/>
          <a:p>
            <a:pPr lvl="0"/>
            <a:r>
              <a:rPr lang="en-CA" dirty="0"/>
              <a:t>Sit down with College staff (Dean and Chairs) to work out best/doable model and </a:t>
            </a:r>
            <a:r>
              <a:rPr lang="en-CA" dirty="0" smtClean="0"/>
              <a:t>timelines</a:t>
            </a:r>
          </a:p>
          <a:p>
            <a:r>
              <a:rPr lang="en-CA" dirty="0" smtClean="0"/>
              <a:t>Establish </a:t>
            </a:r>
            <a:r>
              <a:rPr lang="en-CA" dirty="0"/>
              <a:t>a Vision and </a:t>
            </a:r>
            <a:r>
              <a:rPr lang="en-CA" dirty="0" smtClean="0"/>
              <a:t>MOU or partnership agreement</a:t>
            </a:r>
          </a:p>
          <a:p>
            <a:r>
              <a:rPr lang="en-CA" dirty="0" smtClean="0"/>
              <a:t>Establish roles and responsibilities</a:t>
            </a:r>
          </a:p>
          <a:p>
            <a:r>
              <a:rPr lang="en-CA" dirty="0" smtClean="0"/>
              <a:t>Establish budget and tuition fees</a:t>
            </a:r>
          </a:p>
          <a:p>
            <a:r>
              <a:rPr lang="en-CA" dirty="0" smtClean="0"/>
              <a:t>Establish lines of communication if student needs support</a:t>
            </a:r>
          </a:p>
          <a:p>
            <a:endParaRPr lang="en-CA" dirty="0"/>
          </a:p>
        </p:txBody>
      </p:sp>
    </p:spTree>
    <p:extLst>
      <p:ext uri="{BB962C8B-B14F-4D97-AF65-F5344CB8AC3E}">
        <p14:creationId xmlns:p14="http://schemas.microsoft.com/office/powerpoint/2010/main" val="4760759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Things to consider:</a:t>
            </a:r>
            <a:br>
              <a:rPr lang="en-CA" dirty="0" smtClean="0"/>
            </a:br>
            <a:r>
              <a:rPr lang="en-CA" dirty="0" smtClean="0"/>
              <a:t>Developing a Learning Partnership</a:t>
            </a:r>
            <a:endParaRPr lang="en-CA" dirty="0"/>
          </a:p>
        </p:txBody>
      </p:sp>
      <p:sp>
        <p:nvSpPr>
          <p:cNvPr id="3" name="Content Placeholder 2"/>
          <p:cNvSpPr>
            <a:spLocks noGrp="1"/>
          </p:cNvSpPr>
          <p:nvPr>
            <p:ph idx="1"/>
          </p:nvPr>
        </p:nvSpPr>
        <p:spPr/>
        <p:txBody>
          <a:bodyPr>
            <a:normAutofit/>
          </a:bodyPr>
          <a:lstStyle/>
          <a:p>
            <a:pPr marL="0" indent="0">
              <a:buNone/>
            </a:pPr>
            <a:r>
              <a:rPr lang="en-CA" dirty="0" smtClean="0"/>
              <a:t>A learning partnership agreement outlines:</a:t>
            </a:r>
          </a:p>
          <a:p>
            <a:r>
              <a:rPr lang="en-CA" dirty="0" smtClean="0"/>
              <a:t>The relationship between all parties</a:t>
            </a:r>
          </a:p>
          <a:p>
            <a:r>
              <a:rPr lang="en-CA" dirty="0" smtClean="0"/>
              <a:t>How the partnership will serve students</a:t>
            </a:r>
          </a:p>
          <a:p>
            <a:r>
              <a:rPr lang="en-CA" dirty="0" smtClean="0"/>
              <a:t>Anticipated program outcomes</a:t>
            </a:r>
          </a:p>
          <a:p>
            <a:r>
              <a:rPr lang="en-CA" dirty="0" smtClean="0"/>
              <a:t>Shared vision</a:t>
            </a:r>
          </a:p>
          <a:p>
            <a:r>
              <a:rPr lang="en-CA" dirty="0" smtClean="0"/>
              <a:t>Mutual benefits</a:t>
            </a:r>
          </a:p>
          <a:p>
            <a:r>
              <a:rPr lang="en-CA" dirty="0" smtClean="0"/>
              <a:t>Resource sharing (i.e. facilities, staff, expertise, learning and training opportunities)</a:t>
            </a:r>
            <a:endParaRPr lang="en-CA" dirty="0"/>
          </a:p>
        </p:txBody>
      </p:sp>
    </p:spTree>
    <p:extLst>
      <p:ext uri="{BB962C8B-B14F-4D97-AF65-F5344CB8AC3E}">
        <p14:creationId xmlns:p14="http://schemas.microsoft.com/office/powerpoint/2010/main" val="37117962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Things to consider: Attracting Students</a:t>
            </a:r>
            <a:endParaRPr lang="en-CA" dirty="0"/>
          </a:p>
        </p:txBody>
      </p:sp>
      <p:sp>
        <p:nvSpPr>
          <p:cNvPr id="8" name="Content Placeholder 7"/>
          <p:cNvSpPr>
            <a:spLocks noGrp="1"/>
          </p:cNvSpPr>
          <p:nvPr>
            <p:ph idx="1"/>
          </p:nvPr>
        </p:nvSpPr>
        <p:spPr/>
        <p:txBody>
          <a:bodyPr>
            <a:normAutofit lnSpcReduction="10000"/>
          </a:bodyPr>
          <a:lstStyle/>
          <a:p>
            <a:pPr lvl="1"/>
            <a:r>
              <a:rPr lang="en-CA" dirty="0" smtClean="0"/>
              <a:t>Proactively develop communication materials to support the program highlighting features, benefits and outcomes for students and responsibility of student when in training</a:t>
            </a:r>
          </a:p>
          <a:p>
            <a:pPr lvl="1"/>
            <a:r>
              <a:rPr lang="en-CA" dirty="0" smtClean="0"/>
              <a:t>Student </a:t>
            </a:r>
            <a:r>
              <a:rPr lang="en-CA" dirty="0"/>
              <a:t>Communications </a:t>
            </a:r>
          </a:p>
          <a:p>
            <a:pPr lvl="2"/>
            <a:r>
              <a:rPr lang="en-CA" sz="2400" dirty="0"/>
              <a:t>3 year plan, starting ideally in grade 10, or </a:t>
            </a:r>
            <a:r>
              <a:rPr lang="en-CA" sz="2400" dirty="0" smtClean="0"/>
              <a:t>earlier</a:t>
            </a:r>
          </a:p>
          <a:p>
            <a:pPr lvl="1"/>
            <a:r>
              <a:rPr lang="en-CA" dirty="0"/>
              <a:t>Work closely with Counsellors and Career staff to market and promote (they need to know the type of student who is best suited and will be successful</a:t>
            </a:r>
          </a:p>
          <a:p>
            <a:pPr lvl="1"/>
            <a:r>
              <a:rPr lang="en-CA" dirty="0" smtClean="0"/>
              <a:t>Communication</a:t>
            </a:r>
            <a:endParaRPr lang="en-CA" dirty="0"/>
          </a:p>
          <a:p>
            <a:pPr lvl="2"/>
            <a:r>
              <a:rPr lang="en-CA" sz="2400" dirty="0"/>
              <a:t>Students</a:t>
            </a:r>
          </a:p>
          <a:p>
            <a:pPr lvl="2"/>
            <a:r>
              <a:rPr lang="en-CA" sz="2400" dirty="0"/>
              <a:t>Parents</a:t>
            </a:r>
          </a:p>
          <a:p>
            <a:pPr lvl="2"/>
            <a:r>
              <a:rPr lang="en-CA" sz="2400" dirty="0"/>
              <a:t>Schools/Counsellors</a:t>
            </a:r>
          </a:p>
          <a:p>
            <a:pPr lvl="2"/>
            <a:r>
              <a:rPr lang="en-CA" sz="2400" dirty="0"/>
              <a:t>Community/Employers</a:t>
            </a:r>
          </a:p>
          <a:p>
            <a:pPr lvl="1"/>
            <a:endParaRPr lang="en-CA" dirty="0"/>
          </a:p>
        </p:txBody>
      </p:sp>
    </p:spTree>
    <p:extLst>
      <p:ext uri="{BB962C8B-B14F-4D97-AF65-F5344CB8AC3E}">
        <p14:creationId xmlns:p14="http://schemas.microsoft.com/office/powerpoint/2010/main" val="392787360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Things to consider: Application requirements</a:t>
            </a:r>
            <a:endParaRPr lang="en-CA" dirty="0"/>
          </a:p>
        </p:txBody>
      </p:sp>
      <p:sp>
        <p:nvSpPr>
          <p:cNvPr id="3" name="Content Placeholder 2"/>
          <p:cNvSpPr>
            <a:spLocks noGrp="1"/>
          </p:cNvSpPr>
          <p:nvPr>
            <p:ph idx="1"/>
          </p:nvPr>
        </p:nvSpPr>
        <p:spPr/>
        <p:txBody>
          <a:bodyPr/>
          <a:lstStyle/>
          <a:p>
            <a:pPr lvl="0"/>
            <a:r>
              <a:rPr lang="en-CA" dirty="0" smtClean="0"/>
              <a:t>Proactively determine the requirements for students entering technical training to set them up for success</a:t>
            </a:r>
          </a:p>
          <a:p>
            <a:pPr lvl="0"/>
            <a:r>
              <a:rPr lang="en-CA" dirty="0" smtClean="0"/>
              <a:t>Develop </a:t>
            </a:r>
            <a:r>
              <a:rPr lang="en-CA" dirty="0"/>
              <a:t>Application Process and consider including:</a:t>
            </a:r>
          </a:p>
          <a:p>
            <a:pPr lvl="1"/>
            <a:r>
              <a:rPr lang="en-CA" dirty="0"/>
              <a:t>Required Work Experience hours</a:t>
            </a:r>
          </a:p>
          <a:p>
            <a:pPr lvl="1"/>
            <a:r>
              <a:rPr lang="en-CA" dirty="0"/>
              <a:t>Pre-requisites (Math, English, etc</a:t>
            </a:r>
            <a:r>
              <a:rPr lang="en-CA" dirty="0" smtClean="0"/>
              <a:t>.)</a:t>
            </a:r>
          </a:p>
          <a:p>
            <a:pPr lvl="1"/>
            <a:r>
              <a:rPr lang="en-CA" dirty="0" smtClean="0"/>
              <a:t>Essential Skills assessment</a:t>
            </a:r>
            <a:endParaRPr lang="en-CA" dirty="0"/>
          </a:p>
          <a:p>
            <a:pPr lvl="1"/>
            <a:r>
              <a:rPr lang="en-CA" dirty="0"/>
              <a:t>Allow for IEP/learning needs and connect with Disability resources</a:t>
            </a:r>
          </a:p>
          <a:p>
            <a:pPr lvl="1"/>
            <a:r>
              <a:rPr lang="en-CA" dirty="0"/>
              <a:t>Include </a:t>
            </a:r>
            <a:r>
              <a:rPr lang="en-CA" dirty="0" smtClean="0"/>
              <a:t>parents so they are aware of the expectation of the technical training partner</a:t>
            </a:r>
            <a:endParaRPr lang="en-CA" dirty="0"/>
          </a:p>
          <a:p>
            <a:endParaRPr lang="en-CA" dirty="0"/>
          </a:p>
        </p:txBody>
      </p:sp>
    </p:spTree>
    <p:extLst>
      <p:ext uri="{BB962C8B-B14F-4D97-AF65-F5344CB8AC3E}">
        <p14:creationId xmlns:p14="http://schemas.microsoft.com/office/powerpoint/2010/main" val="20080221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Things to consider: Paperwork</a:t>
            </a:r>
            <a:endParaRPr lang="en-CA" dirty="0"/>
          </a:p>
        </p:txBody>
      </p:sp>
      <p:sp>
        <p:nvSpPr>
          <p:cNvPr id="3" name="Content Placeholder 2"/>
          <p:cNvSpPr>
            <a:spLocks noGrp="1"/>
          </p:cNvSpPr>
          <p:nvPr>
            <p:ph idx="1"/>
          </p:nvPr>
        </p:nvSpPr>
        <p:spPr/>
        <p:txBody>
          <a:bodyPr/>
          <a:lstStyle/>
          <a:p>
            <a:pPr lvl="0"/>
            <a:r>
              <a:rPr lang="en-CA" dirty="0"/>
              <a:t>ITA process for ACE IT programs </a:t>
            </a:r>
            <a:r>
              <a:rPr lang="en-CA" dirty="0" smtClean="0"/>
              <a:t>operations</a:t>
            </a:r>
            <a:endParaRPr lang="en-CA" dirty="0"/>
          </a:p>
          <a:p>
            <a:pPr lvl="1"/>
            <a:r>
              <a:rPr lang="en-CA" dirty="0"/>
              <a:t>ITA contracts</a:t>
            </a:r>
          </a:p>
          <a:p>
            <a:pPr lvl="1"/>
            <a:r>
              <a:rPr lang="en-CA" dirty="0"/>
              <a:t>Invoicing</a:t>
            </a:r>
          </a:p>
          <a:p>
            <a:pPr lvl="1"/>
            <a:r>
              <a:rPr lang="en-CA" dirty="0"/>
              <a:t>Intake (Feb, Sept)</a:t>
            </a:r>
          </a:p>
          <a:p>
            <a:pPr lvl="1"/>
            <a:r>
              <a:rPr lang="en-CA" dirty="0"/>
              <a:t>Program Letter of Intent</a:t>
            </a:r>
          </a:p>
          <a:p>
            <a:pPr lvl="1"/>
            <a:r>
              <a:rPr lang="en-CA" dirty="0"/>
              <a:t>Technical</a:t>
            </a:r>
          </a:p>
          <a:p>
            <a:pPr lvl="1"/>
            <a:r>
              <a:rPr lang="en-CA" dirty="0"/>
              <a:t>PSI Training Provider </a:t>
            </a:r>
            <a:r>
              <a:rPr lang="en-CA" dirty="0" smtClean="0"/>
              <a:t>Forms</a:t>
            </a:r>
          </a:p>
          <a:p>
            <a:pPr lvl="1"/>
            <a:r>
              <a:rPr lang="en-CA" dirty="0" smtClean="0"/>
              <a:t>Monitoring students</a:t>
            </a:r>
          </a:p>
          <a:p>
            <a:pPr lvl="1"/>
            <a:r>
              <a:rPr lang="en-CA" dirty="0" smtClean="0"/>
              <a:t>Reporting results to ITA</a:t>
            </a:r>
            <a:endParaRPr lang="en-CA" dirty="0"/>
          </a:p>
          <a:p>
            <a:endParaRPr lang="en-CA" dirty="0"/>
          </a:p>
        </p:txBody>
      </p:sp>
    </p:spTree>
    <p:extLst>
      <p:ext uri="{BB962C8B-B14F-4D97-AF65-F5344CB8AC3E}">
        <p14:creationId xmlns:p14="http://schemas.microsoft.com/office/powerpoint/2010/main" val="6130570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US" altLang="en-US" dirty="0" smtClean="0"/>
              <a:t>INDUSTRY TRAINING PROGRAMS</a:t>
            </a:r>
          </a:p>
        </p:txBody>
      </p:sp>
      <p:sp>
        <p:nvSpPr>
          <p:cNvPr id="9219" name="Rectangle 3"/>
          <p:cNvSpPr>
            <a:spLocks noGrp="1" noChangeArrowheads="1"/>
          </p:cNvSpPr>
          <p:nvPr>
            <p:ph type="body" idx="1"/>
          </p:nvPr>
        </p:nvSpPr>
        <p:spPr>
          <a:xfrm>
            <a:off x="1807779" y="1066799"/>
            <a:ext cx="8403021" cy="5186855"/>
          </a:xfrm>
        </p:spPr>
        <p:txBody>
          <a:bodyPr/>
          <a:lstStyle/>
          <a:p>
            <a:pPr marL="457200" indent="-457200">
              <a:spcAft>
                <a:spcPct val="50000"/>
              </a:spcAft>
            </a:pPr>
            <a:endParaRPr lang="en-US" altLang="en-US" dirty="0" smtClean="0"/>
          </a:p>
          <a:p>
            <a:pPr marL="457200" indent="-457200">
              <a:spcAft>
                <a:spcPct val="50000"/>
              </a:spcAft>
            </a:pPr>
            <a:r>
              <a:rPr lang="en-US" altLang="en-US" dirty="0" smtClean="0"/>
              <a:t>Industry training/apprenticeship programs generally consist of 2 components:</a:t>
            </a:r>
          </a:p>
          <a:p>
            <a:pPr marL="1257300" lvl="2" indent="-342900">
              <a:spcAft>
                <a:spcPct val="50000"/>
              </a:spcAft>
              <a:buFontTx/>
              <a:buAutoNum type="arabicPeriod"/>
            </a:pPr>
            <a:r>
              <a:rPr lang="en-US" altLang="en-US" dirty="0"/>
              <a:t>On-the-job training</a:t>
            </a:r>
            <a:r>
              <a:rPr lang="en-US" altLang="en-US" dirty="0" smtClean="0"/>
              <a:t> or work based training (Secondary School Apprenticeship (</a:t>
            </a:r>
            <a:r>
              <a:rPr lang="en-US" altLang="en-US" b="1" dirty="0" smtClean="0"/>
              <a:t>SSA</a:t>
            </a:r>
            <a:r>
              <a:rPr lang="en-US" altLang="en-US" dirty="0" smtClean="0"/>
              <a:t>)</a:t>
            </a:r>
          </a:p>
          <a:p>
            <a:pPr marL="1676400" lvl="3" indent="-304800">
              <a:spcAft>
                <a:spcPct val="50000"/>
              </a:spcAft>
            </a:pPr>
            <a:r>
              <a:rPr lang="en-US" altLang="en-US" dirty="0"/>
              <a:t>specified # of hours working in the trade</a:t>
            </a:r>
          </a:p>
          <a:p>
            <a:pPr marL="1257300" lvl="2" indent="-342900">
              <a:spcAft>
                <a:spcPct val="50000"/>
              </a:spcAft>
              <a:buFontTx/>
              <a:buAutoNum type="arabicPeriod"/>
            </a:pPr>
            <a:r>
              <a:rPr lang="en-US" altLang="en-US" dirty="0"/>
              <a:t>Technical </a:t>
            </a:r>
            <a:r>
              <a:rPr lang="en-US" altLang="en-US" dirty="0" smtClean="0"/>
              <a:t>training or Theoretical training(</a:t>
            </a:r>
            <a:r>
              <a:rPr lang="en-US" altLang="en-US" b="1" dirty="0" smtClean="0"/>
              <a:t>Accelerated Credit Enrollment to Industry Training (ACE IT</a:t>
            </a:r>
            <a:r>
              <a:rPr lang="en-US" altLang="en-US" dirty="0" smtClean="0"/>
              <a:t>)</a:t>
            </a:r>
            <a:endParaRPr lang="en-US" altLang="en-US" dirty="0"/>
          </a:p>
          <a:p>
            <a:pPr marL="1676400" lvl="3" indent="-304800">
              <a:spcAft>
                <a:spcPct val="50000"/>
              </a:spcAft>
            </a:pPr>
            <a:r>
              <a:rPr lang="en-US" altLang="en-US" dirty="0"/>
              <a:t>approx. 24 weeks in total, 6 – 8 weeks taken at a post-secondary institution</a:t>
            </a:r>
          </a:p>
        </p:txBody>
      </p:sp>
    </p:spTree>
    <p:extLst>
      <p:ext uri="{BB962C8B-B14F-4D97-AF65-F5344CB8AC3E}">
        <p14:creationId xmlns:p14="http://schemas.microsoft.com/office/powerpoint/2010/main" val="46903239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Things to consider: Reporting requirements</a:t>
            </a:r>
            <a:endParaRPr lang="en-CA" dirty="0"/>
          </a:p>
        </p:txBody>
      </p:sp>
      <p:sp>
        <p:nvSpPr>
          <p:cNvPr id="3" name="Content Placeholder 2"/>
          <p:cNvSpPr>
            <a:spLocks noGrp="1"/>
          </p:cNvSpPr>
          <p:nvPr>
            <p:ph idx="1"/>
          </p:nvPr>
        </p:nvSpPr>
        <p:spPr/>
        <p:txBody>
          <a:bodyPr/>
          <a:lstStyle/>
          <a:p>
            <a:pPr lvl="0"/>
            <a:r>
              <a:rPr lang="en-CA" dirty="0"/>
              <a:t>Need to use Dual Credit management Systems (DCMS) for reporting students and invoicing ITA (training is required for users)</a:t>
            </a:r>
          </a:p>
          <a:p>
            <a:pPr lvl="0"/>
            <a:r>
              <a:rPr lang="en-CA" dirty="0"/>
              <a:t>ITA Direct Access System to monitor students in the ITA </a:t>
            </a:r>
            <a:r>
              <a:rPr lang="en-CA" dirty="0" smtClean="0"/>
              <a:t>system</a:t>
            </a:r>
          </a:p>
          <a:p>
            <a:pPr lvl="0"/>
            <a:r>
              <a:rPr lang="en-CA" dirty="0" smtClean="0"/>
              <a:t>1701 reporting (CTC flag)</a:t>
            </a:r>
            <a:endParaRPr lang="en-CA" dirty="0"/>
          </a:p>
          <a:p>
            <a:endParaRPr lang="en-CA" dirty="0"/>
          </a:p>
        </p:txBody>
      </p:sp>
    </p:spTree>
    <p:extLst>
      <p:ext uri="{BB962C8B-B14F-4D97-AF65-F5344CB8AC3E}">
        <p14:creationId xmlns:p14="http://schemas.microsoft.com/office/powerpoint/2010/main" val="326374244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Things to consider:  SSA + ACE IT = success</a:t>
            </a:r>
            <a:endParaRPr lang="en-CA" dirty="0"/>
          </a:p>
        </p:txBody>
      </p:sp>
      <p:sp>
        <p:nvSpPr>
          <p:cNvPr id="3" name="Content Placeholder 2"/>
          <p:cNvSpPr>
            <a:spLocks noGrp="1"/>
          </p:cNvSpPr>
          <p:nvPr>
            <p:ph idx="1"/>
          </p:nvPr>
        </p:nvSpPr>
        <p:spPr/>
        <p:txBody>
          <a:bodyPr>
            <a:normAutofit/>
          </a:bodyPr>
          <a:lstStyle/>
          <a:p>
            <a:pPr lvl="0"/>
            <a:r>
              <a:rPr lang="en-CA" dirty="0"/>
              <a:t>Important SSA Development</a:t>
            </a:r>
          </a:p>
          <a:p>
            <a:pPr lvl="1"/>
            <a:r>
              <a:rPr lang="en-CA" dirty="0"/>
              <a:t>Create an SSA Advisory Committee</a:t>
            </a:r>
          </a:p>
          <a:p>
            <a:pPr lvl="2"/>
            <a:r>
              <a:rPr lang="en-CA" dirty="0"/>
              <a:t>Meet regularly to advise on the trades and engage employers to be involved as sponsors of SSA students and in other capacities as they are willing. Could include:</a:t>
            </a:r>
          </a:p>
          <a:p>
            <a:pPr lvl="3"/>
            <a:r>
              <a:rPr lang="en-CA" dirty="0"/>
              <a:t>Interviewing students</a:t>
            </a:r>
          </a:p>
          <a:p>
            <a:pPr lvl="3"/>
            <a:r>
              <a:rPr lang="en-CA" dirty="0"/>
              <a:t>Planning and promoter other employers to sponsor students</a:t>
            </a:r>
          </a:p>
          <a:p>
            <a:pPr lvl="3"/>
            <a:r>
              <a:rPr lang="en-CA" dirty="0"/>
              <a:t>Help with events to promote trades such as YES 2 IT, Skills Canada</a:t>
            </a:r>
          </a:p>
          <a:p>
            <a:pPr lvl="0"/>
            <a:r>
              <a:rPr lang="en-CA" dirty="0"/>
              <a:t>Important to recognize employer contributions where ever possible and appropriate</a:t>
            </a:r>
          </a:p>
          <a:p>
            <a:pPr lvl="0"/>
            <a:r>
              <a:rPr lang="en-CA" dirty="0"/>
              <a:t>Meeting the needs of SSA students for Technical training by connection with various PSI </a:t>
            </a:r>
            <a:r>
              <a:rPr lang="en-CA" dirty="0" err="1"/>
              <a:t>ouside</a:t>
            </a:r>
            <a:r>
              <a:rPr lang="en-CA" dirty="0"/>
              <a:t> community as needed. Develop relationships with key contacts.</a:t>
            </a:r>
          </a:p>
          <a:p>
            <a:endParaRPr lang="en-CA" dirty="0"/>
          </a:p>
        </p:txBody>
      </p:sp>
    </p:spTree>
    <p:extLst>
      <p:ext uri="{BB962C8B-B14F-4D97-AF65-F5344CB8AC3E}">
        <p14:creationId xmlns:p14="http://schemas.microsoft.com/office/powerpoint/2010/main" val="263514291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Successful ACE IT programs</a:t>
            </a:r>
            <a:endParaRPr lang="en-CA" dirty="0"/>
          </a:p>
        </p:txBody>
      </p:sp>
      <p:sp>
        <p:nvSpPr>
          <p:cNvPr id="3" name="Content Placeholder 2"/>
          <p:cNvSpPr>
            <a:spLocks noGrp="1"/>
          </p:cNvSpPr>
          <p:nvPr>
            <p:ph idx="1"/>
          </p:nvPr>
        </p:nvSpPr>
        <p:spPr/>
        <p:txBody>
          <a:bodyPr>
            <a:normAutofit/>
          </a:bodyPr>
          <a:lstStyle/>
          <a:p>
            <a:r>
              <a:rPr lang="en-CA" dirty="0" smtClean="0"/>
              <a:t>Have plan in place to ensure that the programming is well managed and that all concerned understand the short, medium and long term goals of the program</a:t>
            </a:r>
          </a:p>
          <a:p>
            <a:r>
              <a:rPr lang="en-CA" dirty="0" smtClean="0"/>
              <a:t>Have a selection process for students that includes ensuring the student is interested in pursuing employment in trades and has the aptitude, ability and skills required of the occupation</a:t>
            </a:r>
          </a:p>
          <a:p>
            <a:r>
              <a:rPr lang="en-CA" dirty="0" smtClean="0"/>
              <a:t>Have connection to employers who are interested in signing up students as apprentices</a:t>
            </a:r>
          </a:p>
          <a:p>
            <a:r>
              <a:rPr lang="en-CA" dirty="0" smtClean="0"/>
              <a:t>Has parents and staff on board to support students through ACE IT training</a:t>
            </a:r>
            <a:endParaRPr lang="en-CA" dirty="0"/>
          </a:p>
        </p:txBody>
      </p:sp>
    </p:spTree>
    <p:extLst>
      <p:ext uri="{BB962C8B-B14F-4D97-AF65-F5344CB8AC3E}">
        <p14:creationId xmlns:p14="http://schemas.microsoft.com/office/powerpoint/2010/main" val="103214784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Access your allies!</a:t>
            </a:r>
            <a:endParaRPr lang="en-CA" dirty="0"/>
          </a:p>
        </p:txBody>
      </p:sp>
      <p:sp>
        <p:nvSpPr>
          <p:cNvPr id="3" name="Content Placeholder 2"/>
          <p:cNvSpPr>
            <a:spLocks noGrp="1"/>
          </p:cNvSpPr>
          <p:nvPr>
            <p:ph idx="1"/>
          </p:nvPr>
        </p:nvSpPr>
        <p:spPr/>
        <p:txBody>
          <a:bodyPr/>
          <a:lstStyle/>
          <a:p>
            <a:r>
              <a:rPr lang="en-CA" dirty="0" smtClean="0"/>
              <a:t>Connect with like districts who already have programs in place – some programs have been operating for almost 10 years so take advantage of lessons learned</a:t>
            </a:r>
          </a:p>
          <a:p>
            <a:r>
              <a:rPr lang="en-CA" dirty="0" smtClean="0"/>
              <a:t>Connect with the Career Education Society regional director who can help you connect with districts and/or information about attending regional workshops</a:t>
            </a:r>
          </a:p>
          <a:p>
            <a:r>
              <a:rPr lang="en-CA" dirty="0" smtClean="0"/>
              <a:t>Look at information on the toolkit – South Island Partnership, Northern Opportunities</a:t>
            </a:r>
            <a:endParaRPr lang="en-CA" dirty="0"/>
          </a:p>
        </p:txBody>
      </p:sp>
    </p:spTree>
    <p:extLst>
      <p:ext uri="{BB962C8B-B14F-4D97-AF65-F5344CB8AC3E}">
        <p14:creationId xmlns:p14="http://schemas.microsoft.com/office/powerpoint/2010/main" val="117374293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a:p>
        </p:txBody>
      </p:sp>
      <p:sp>
        <p:nvSpPr>
          <p:cNvPr id="3" name="Content Placeholder 2"/>
          <p:cNvSpPr>
            <a:spLocks noGrp="1"/>
          </p:cNvSpPr>
          <p:nvPr>
            <p:ph idx="1"/>
          </p:nvPr>
        </p:nvSpPr>
        <p:spPr/>
        <p:txBody>
          <a:bodyPr/>
          <a:lstStyle/>
          <a:p>
            <a:r>
              <a:rPr lang="en-CA" dirty="0" smtClean="0"/>
              <a:t>EXTRA SLIDES</a:t>
            </a:r>
            <a:endParaRPr lang="en-CA" dirty="0"/>
          </a:p>
        </p:txBody>
      </p:sp>
    </p:spTree>
    <p:extLst>
      <p:ext uri="{BB962C8B-B14F-4D97-AF65-F5344CB8AC3E}">
        <p14:creationId xmlns:p14="http://schemas.microsoft.com/office/powerpoint/2010/main" val="119233010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a:p>
        </p:txBody>
      </p:sp>
      <p:sp>
        <p:nvSpPr>
          <p:cNvPr id="3" name="Content Placeholder 2"/>
          <p:cNvSpPr>
            <a:spLocks noGrp="1"/>
          </p:cNvSpPr>
          <p:nvPr>
            <p:ph idx="1"/>
          </p:nvPr>
        </p:nvSpPr>
        <p:spPr/>
        <p:txBody>
          <a:bodyPr>
            <a:normAutofit fontScale="70000" lnSpcReduction="20000"/>
          </a:bodyPr>
          <a:lstStyle/>
          <a:p>
            <a:r>
              <a:rPr lang="en-CA" b="1" dirty="0" smtClean="0"/>
              <a:t>Learning Partnerships Support Resources</a:t>
            </a:r>
          </a:p>
          <a:p>
            <a:r>
              <a:rPr lang="en-CA" dirty="0" smtClean="0"/>
              <a:t>Use these resources to help develop effective learning partnerships:</a:t>
            </a:r>
          </a:p>
          <a:p>
            <a:r>
              <a:rPr lang="en-CA" dirty="0" smtClean="0">
                <a:hlinkClick r:id="rId2"/>
              </a:rPr>
              <a:t>Junior Achievement</a:t>
            </a:r>
            <a:endParaRPr lang="en-CA" dirty="0" smtClean="0"/>
          </a:p>
          <a:p>
            <a:r>
              <a:rPr lang="en-CA" dirty="0" smtClean="0">
                <a:hlinkClick r:id="rId3"/>
              </a:rPr>
              <a:t>ACE IT Manual</a:t>
            </a:r>
            <a:r>
              <a:rPr lang="en-CA" dirty="0" smtClean="0"/>
              <a:t> (PDF)</a:t>
            </a:r>
          </a:p>
          <a:p>
            <a:r>
              <a:rPr lang="en-CA" dirty="0" smtClean="0">
                <a:hlinkClick r:id="rId4"/>
              </a:rPr>
              <a:t>Southern Island Partnership Manual</a:t>
            </a:r>
            <a:r>
              <a:rPr lang="en-CA" dirty="0" smtClean="0"/>
              <a:t> (SIP) (PDF)</a:t>
            </a:r>
          </a:p>
          <a:p>
            <a:r>
              <a:rPr lang="en-CA" dirty="0" smtClean="0">
                <a:hlinkClick r:id="rId5"/>
              </a:rPr>
              <a:t>SIP Partnership Funding Model</a:t>
            </a:r>
            <a:r>
              <a:rPr lang="en-CA" dirty="0" smtClean="0"/>
              <a:t> (PDF, 2.3MB)</a:t>
            </a:r>
          </a:p>
          <a:p>
            <a:r>
              <a:rPr lang="en-CA" dirty="0" smtClean="0">
                <a:hlinkClick r:id="rId6"/>
              </a:rPr>
              <a:t>Northern Opportunities (NOP)</a:t>
            </a:r>
            <a:r>
              <a:rPr lang="en-CA" dirty="0" smtClean="0"/>
              <a:t> (PDF, 13MB)</a:t>
            </a:r>
          </a:p>
          <a:p>
            <a:r>
              <a:rPr lang="en-CA" dirty="0" smtClean="0">
                <a:hlinkClick r:id="rId7"/>
              </a:rPr>
              <a:t>Prince Rupert LNG Trades Training Partnership</a:t>
            </a:r>
            <a:r>
              <a:rPr lang="en-CA" dirty="0" smtClean="0"/>
              <a:t> (PDF)</a:t>
            </a:r>
          </a:p>
          <a:p>
            <a:r>
              <a:rPr lang="en-CA" dirty="0" smtClean="0">
                <a:hlinkClick r:id="rId8"/>
              </a:rPr>
              <a:t>District Partnership Application Template</a:t>
            </a:r>
            <a:r>
              <a:rPr lang="en-CA" dirty="0" smtClean="0"/>
              <a:t> (PDF)</a:t>
            </a:r>
          </a:p>
          <a:p>
            <a:r>
              <a:rPr lang="en-CA" dirty="0" smtClean="0">
                <a:hlinkClick r:id="rId9"/>
              </a:rPr>
              <a:t>Employer Forum: Linking Students with Employers (PowerPoint)</a:t>
            </a:r>
            <a:r>
              <a:rPr lang="en-CA" dirty="0" smtClean="0"/>
              <a:t> (PDF, 8MB)</a:t>
            </a:r>
          </a:p>
          <a:p>
            <a:r>
              <a:rPr lang="en-CA" dirty="0" smtClean="0"/>
              <a:t>MOU Examples: </a:t>
            </a:r>
          </a:p>
          <a:p>
            <a:pPr lvl="1"/>
            <a:r>
              <a:rPr lang="en-CA" dirty="0" smtClean="0">
                <a:hlinkClick r:id="rId10"/>
              </a:rPr>
              <a:t>SIP MOU</a:t>
            </a:r>
            <a:r>
              <a:rPr lang="en-CA" dirty="0" smtClean="0"/>
              <a:t> (PDF)</a:t>
            </a:r>
          </a:p>
          <a:p>
            <a:pPr lvl="1"/>
            <a:r>
              <a:rPr lang="en-CA" dirty="0" smtClean="0">
                <a:hlinkClick r:id="rId11"/>
              </a:rPr>
              <a:t>MOU between PSI and School Districts</a:t>
            </a:r>
            <a:r>
              <a:rPr lang="en-CA" dirty="0" smtClean="0"/>
              <a:t> (PDF)</a:t>
            </a:r>
          </a:p>
          <a:p>
            <a:endParaRPr lang="en-CA" dirty="0"/>
          </a:p>
        </p:txBody>
      </p:sp>
    </p:spTree>
    <p:extLst>
      <p:ext uri="{BB962C8B-B14F-4D97-AF65-F5344CB8AC3E}">
        <p14:creationId xmlns:p14="http://schemas.microsoft.com/office/powerpoint/2010/main" val="242134962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en-US" altLang="en-US" dirty="0" smtClean="0"/>
              <a:t>YOUTH TRANSITIONS/ INSERT SLIDE from Tim</a:t>
            </a:r>
          </a:p>
        </p:txBody>
      </p:sp>
      <p:sp>
        <p:nvSpPr>
          <p:cNvPr id="17411" name="Rectangle 3"/>
          <p:cNvSpPr>
            <a:spLocks noGrp="1" noChangeArrowheads="1"/>
          </p:cNvSpPr>
          <p:nvPr>
            <p:ph type="body" idx="1"/>
          </p:nvPr>
        </p:nvSpPr>
        <p:spPr>
          <a:xfrm>
            <a:off x="838200" y="1311965"/>
            <a:ext cx="10515600" cy="4864998"/>
          </a:xfrm>
        </p:spPr>
        <p:txBody>
          <a:bodyPr/>
          <a:lstStyle/>
          <a:p>
            <a:pPr eaLnBrk="1" hangingPunct="1">
              <a:spcAft>
                <a:spcPct val="50000"/>
              </a:spcAft>
            </a:pPr>
            <a:r>
              <a:rPr lang="en-US" altLang="en-US" dirty="0" smtClean="0"/>
              <a:t>Paths to industry training programs for youth</a:t>
            </a:r>
          </a:p>
          <a:p>
            <a:pPr eaLnBrk="1" hangingPunct="1">
              <a:buFontTx/>
              <a:buNone/>
            </a:pPr>
            <a:endParaRPr lang="en-US" altLang="en-US" dirty="0" smtClean="0"/>
          </a:p>
        </p:txBody>
      </p:sp>
      <p:sp>
        <p:nvSpPr>
          <p:cNvPr id="17412" name="Text Box 4"/>
          <p:cNvSpPr txBox="1">
            <a:spLocks noChangeArrowheads="1"/>
          </p:cNvSpPr>
          <p:nvPr/>
        </p:nvSpPr>
        <p:spPr bwMode="auto">
          <a:xfrm>
            <a:off x="4246313" y="2493272"/>
            <a:ext cx="2971800" cy="3124200"/>
          </a:xfrm>
          <a:prstGeom prst="rect">
            <a:avLst/>
          </a:prstGeom>
          <a:solidFill>
            <a:srgbClr val="000080"/>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Blip>
                <a:blip r:embed="rId2"/>
              </a:buBlip>
              <a:defRPr sz="24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Blip>
                <a:blip r:embed="rId2"/>
              </a:buBlip>
              <a:defRPr>
                <a:solidFill>
                  <a:schemeClr val="tx1"/>
                </a:solidFill>
                <a:latin typeface="Arial" panose="020B0604020202020204" pitchFamily="34" charset="0"/>
              </a:defRPr>
            </a:lvl3pPr>
            <a:lvl4pPr marL="1600200" indent="-228600">
              <a:spcBef>
                <a:spcPct val="20000"/>
              </a:spcBef>
              <a:buChar char="–"/>
              <a:defRPr sz="1600">
                <a:solidFill>
                  <a:schemeClr val="tx1"/>
                </a:solidFill>
                <a:latin typeface="Arial" panose="020B0604020202020204" pitchFamily="34" charset="0"/>
              </a:defRPr>
            </a:lvl4pPr>
            <a:lvl5pPr marL="2057400" indent="-228600">
              <a:spcBef>
                <a:spcPct val="20000"/>
              </a:spcBef>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defRPr>
            </a:lvl9pPr>
          </a:lstStyle>
          <a:p>
            <a:pPr algn="ctr" eaLnBrk="1" hangingPunct="1">
              <a:lnSpc>
                <a:spcPct val="90000"/>
              </a:lnSpc>
              <a:spcBef>
                <a:spcPct val="50000"/>
              </a:spcBef>
              <a:buFontTx/>
              <a:buNone/>
            </a:pPr>
            <a:endParaRPr lang="en-US" altLang="en-US" sz="1400" dirty="0"/>
          </a:p>
          <a:p>
            <a:pPr algn="ctr" eaLnBrk="1" hangingPunct="1">
              <a:lnSpc>
                <a:spcPct val="90000"/>
              </a:lnSpc>
              <a:spcBef>
                <a:spcPct val="0"/>
              </a:spcBef>
              <a:buFontTx/>
              <a:buNone/>
            </a:pPr>
            <a:r>
              <a:rPr lang="en-US" altLang="en-US" sz="1800" b="1" dirty="0">
                <a:solidFill>
                  <a:schemeClr val="bg1"/>
                </a:solidFill>
              </a:rPr>
              <a:t>Secondary School</a:t>
            </a:r>
          </a:p>
        </p:txBody>
      </p:sp>
      <p:sp>
        <p:nvSpPr>
          <p:cNvPr id="17413" name="Text Box 5"/>
          <p:cNvSpPr txBox="1">
            <a:spLocks noChangeArrowheads="1"/>
          </p:cNvSpPr>
          <p:nvPr/>
        </p:nvSpPr>
        <p:spPr bwMode="auto">
          <a:xfrm>
            <a:off x="4558383" y="3233602"/>
            <a:ext cx="2057400" cy="592138"/>
          </a:xfrm>
          <a:prstGeom prst="rect">
            <a:avLst/>
          </a:prstGeom>
          <a:solidFill>
            <a:srgbClr val="99CCFF"/>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spcBef>
                <a:spcPct val="20000"/>
              </a:spcBef>
              <a:buBlip>
                <a:blip r:embed="rId2"/>
              </a:buBlip>
              <a:defRPr sz="24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Blip>
                <a:blip r:embed="rId2"/>
              </a:buBlip>
              <a:defRPr>
                <a:solidFill>
                  <a:schemeClr val="tx1"/>
                </a:solidFill>
                <a:latin typeface="Arial" panose="020B0604020202020204" pitchFamily="34" charset="0"/>
              </a:defRPr>
            </a:lvl3pPr>
            <a:lvl4pPr marL="1600200" indent="-228600">
              <a:spcBef>
                <a:spcPct val="20000"/>
              </a:spcBef>
              <a:buChar char="–"/>
              <a:defRPr sz="1600">
                <a:solidFill>
                  <a:schemeClr val="tx1"/>
                </a:solidFill>
                <a:latin typeface="Arial" panose="020B0604020202020204" pitchFamily="34" charset="0"/>
              </a:defRPr>
            </a:lvl4pPr>
            <a:lvl5pPr marL="2057400" indent="-228600">
              <a:spcBef>
                <a:spcPct val="20000"/>
              </a:spcBef>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defRPr>
            </a:lvl9pPr>
          </a:lstStyle>
          <a:p>
            <a:pPr algn="ctr" eaLnBrk="1" hangingPunct="1">
              <a:lnSpc>
                <a:spcPct val="90000"/>
              </a:lnSpc>
              <a:spcBef>
                <a:spcPct val="50000"/>
              </a:spcBef>
              <a:buFontTx/>
              <a:buNone/>
            </a:pPr>
            <a:r>
              <a:rPr lang="en-US" altLang="en-US" sz="1400" dirty="0"/>
              <a:t>SSA</a:t>
            </a:r>
          </a:p>
          <a:p>
            <a:pPr algn="ctr" eaLnBrk="1" hangingPunct="1">
              <a:lnSpc>
                <a:spcPct val="90000"/>
              </a:lnSpc>
              <a:spcBef>
                <a:spcPct val="50000"/>
              </a:spcBef>
              <a:buFontTx/>
              <a:buNone/>
            </a:pPr>
            <a:r>
              <a:rPr lang="en-US" altLang="en-US" sz="1400" dirty="0"/>
              <a:t>(On-the-job Training)</a:t>
            </a:r>
          </a:p>
        </p:txBody>
      </p:sp>
      <p:sp>
        <p:nvSpPr>
          <p:cNvPr id="17414" name="Text Box 6"/>
          <p:cNvSpPr txBox="1">
            <a:spLocks noChangeArrowheads="1"/>
          </p:cNvSpPr>
          <p:nvPr/>
        </p:nvSpPr>
        <p:spPr bwMode="auto">
          <a:xfrm>
            <a:off x="4703513" y="4152522"/>
            <a:ext cx="2057400" cy="1082675"/>
          </a:xfrm>
          <a:prstGeom prst="rect">
            <a:avLst/>
          </a:prstGeom>
          <a:solidFill>
            <a:srgbClr val="99CCFF"/>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Blip>
                <a:blip r:embed="rId2"/>
              </a:buBlip>
              <a:defRPr sz="24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Blip>
                <a:blip r:embed="rId2"/>
              </a:buBlip>
              <a:defRPr>
                <a:solidFill>
                  <a:schemeClr val="tx1"/>
                </a:solidFill>
                <a:latin typeface="Arial" panose="020B0604020202020204" pitchFamily="34" charset="0"/>
              </a:defRPr>
            </a:lvl3pPr>
            <a:lvl4pPr marL="1600200" indent="-228600">
              <a:spcBef>
                <a:spcPct val="20000"/>
              </a:spcBef>
              <a:buChar char="–"/>
              <a:defRPr sz="1600">
                <a:solidFill>
                  <a:schemeClr val="tx1"/>
                </a:solidFill>
                <a:latin typeface="Arial" panose="020B0604020202020204" pitchFamily="34" charset="0"/>
              </a:defRPr>
            </a:lvl4pPr>
            <a:lvl5pPr marL="2057400" indent="-228600">
              <a:spcBef>
                <a:spcPct val="20000"/>
              </a:spcBef>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defRPr>
            </a:lvl9pPr>
          </a:lstStyle>
          <a:p>
            <a:pPr algn="ctr" eaLnBrk="1" hangingPunct="1">
              <a:lnSpc>
                <a:spcPct val="90000"/>
              </a:lnSpc>
              <a:spcBef>
                <a:spcPct val="50000"/>
              </a:spcBef>
              <a:buFontTx/>
              <a:buNone/>
            </a:pPr>
            <a:r>
              <a:rPr lang="en-US" altLang="en-US" sz="1400" dirty="0"/>
              <a:t>ACE IT</a:t>
            </a:r>
          </a:p>
          <a:p>
            <a:pPr algn="ctr" eaLnBrk="1" hangingPunct="1">
              <a:lnSpc>
                <a:spcPct val="90000"/>
              </a:lnSpc>
              <a:spcBef>
                <a:spcPct val="50000"/>
              </a:spcBef>
              <a:buFontTx/>
              <a:buNone/>
            </a:pPr>
            <a:r>
              <a:rPr lang="en-US" altLang="en-US" sz="1400" dirty="0"/>
              <a:t>(Technical Training)</a:t>
            </a:r>
          </a:p>
          <a:p>
            <a:pPr algn="ctr" eaLnBrk="1" hangingPunct="1">
              <a:lnSpc>
                <a:spcPct val="90000"/>
              </a:lnSpc>
              <a:spcBef>
                <a:spcPct val="50000"/>
              </a:spcBef>
              <a:buFontTx/>
              <a:buNone/>
            </a:pPr>
            <a:r>
              <a:rPr lang="en-US" altLang="en-US" sz="1400" dirty="0"/>
              <a:t>On-the-job Training is an add-on option</a:t>
            </a:r>
          </a:p>
        </p:txBody>
      </p:sp>
      <p:sp>
        <p:nvSpPr>
          <p:cNvPr id="17415" name="Text Box 7"/>
          <p:cNvSpPr txBox="1">
            <a:spLocks noChangeArrowheads="1"/>
          </p:cNvSpPr>
          <p:nvPr/>
        </p:nvSpPr>
        <p:spPr bwMode="auto">
          <a:xfrm>
            <a:off x="7907588" y="2422467"/>
            <a:ext cx="3276600" cy="1143000"/>
          </a:xfrm>
          <a:prstGeom prst="rect">
            <a:avLst/>
          </a:prstGeom>
          <a:solidFill>
            <a:srgbClr val="000080"/>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Blip>
                <a:blip r:embed="rId2"/>
              </a:buBlip>
              <a:defRPr sz="24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Blip>
                <a:blip r:embed="rId2"/>
              </a:buBlip>
              <a:defRPr>
                <a:solidFill>
                  <a:schemeClr val="tx1"/>
                </a:solidFill>
                <a:latin typeface="Arial" panose="020B0604020202020204" pitchFamily="34" charset="0"/>
              </a:defRPr>
            </a:lvl3pPr>
            <a:lvl4pPr marL="1600200" indent="-228600">
              <a:spcBef>
                <a:spcPct val="20000"/>
              </a:spcBef>
              <a:buChar char="–"/>
              <a:defRPr sz="1600">
                <a:solidFill>
                  <a:schemeClr val="tx1"/>
                </a:solidFill>
                <a:latin typeface="Arial" panose="020B0604020202020204" pitchFamily="34" charset="0"/>
              </a:defRPr>
            </a:lvl4pPr>
            <a:lvl5pPr marL="2057400" indent="-228600">
              <a:spcBef>
                <a:spcPct val="20000"/>
              </a:spcBef>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defRPr>
            </a:lvl9pPr>
          </a:lstStyle>
          <a:p>
            <a:pPr algn="ctr" eaLnBrk="1" hangingPunct="1">
              <a:lnSpc>
                <a:spcPct val="135000"/>
              </a:lnSpc>
              <a:spcBef>
                <a:spcPct val="0"/>
              </a:spcBef>
              <a:buFontTx/>
              <a:buNone/>
            </a:pPr>
            <a:r>
              <a:rPr lang="en-US" altLang="en-US" sz="1800" b="1">
                <a:solidFill>
                  <a:schemeClr val="bg1"/>
                </a:solidFill>
              </a:rPr>
              <a:t>Secondary</a:t>
            </a:r>
          </a:p>
          <a:p>
            <a:pPr algn="ctr" eaLnBrk="1" hangingPunct="1">
              <a:lnSpc>
                <a:spcPct val="90000"/>
              </a:lnSpc>
              <a:spcBef>
                <a:spcPct val="0"/>
              </a:spcBef>
              <a:buFontTx/>
              <a:buNone/>
            </a:pPr>
            <a:r>
              <a:rPr lang="en-US" altLang="en-US" sz="1800" b="1">
                <a:solidFill>
                  <a:schemeClr val="bg1"/>
                </a:solidFill>
              </a:rPr>
              <a:t>School</a:t>
            </a:r>
          </a:p>
          <a:p>
            <a:pPr algn="ctr" eaLnBrk="1" hangingPunct="1">
              <a:lnSpc>
                <a:spcPct val="90000"/>
              </a:lnSpc>
              <a:spcBef>
                <a:spcPct val="0"/>
              </a:spcBef>
              <a:buFontTx/>
              <a:buNone/>
            </a:pPr>
            <a:r>
              <a:rPr lang="en-US" altLang="en-US" sz="1800" b="1">
                <a:solidFill>
                  <a:schemeClr val="bg1"/>
                </a:solidFill>
              </a:rPr>
              <a:t>Graduation</a:t>
            </a:r>
          </a:p>
        </p:txBody>
      </p:sp>
      <p:sp>
        <p:nvSpPr>
          <p:cNvPr id="17416" name="Text Box 8"/>
          <p:cNvSpPr txBox="1">
            <a:spLocks noChangeArrowheads="1"/>
          </p:cNvSpPr>
          <p:nvPr/>
        </p:nvSpPr>
        <p:spPr bwMode="auto">
          <a:xfrm>
            <a:off x="9654213" y="3734904"/>
            <a:ext cx="1447800" cy="869950"/>
          </a:xfrm>
          <a:prstGeom prst="rect">
            <a:avLst/>
          </a:prstGeom>
          <a:solidFill>
            <a:srgbClr val="99CCFF"/>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Blip>
                <a:blip r:embed="rId2"/>
              </a:buBlip>
              <a:defRPr sz="24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Blip>
                <a:blip r:embed="rId2"/>
              </a:buBlip>
              <a:defRPr>
                <a:solidFill>
                  <a:schemeClr val="tx1"/>
                </a:solidFill>
                <a:latin typeface="Arial" panose="020B0604020202020204" pitchFamily="34" charset="0"/>
              </a:defRPr>
            </a:lvl3pPr>
            <a:lvl4pPr marL="1600200" indent="-228600">
              <a:spcBef>
                <a:spcPct val="20000"/>
              </a:spcBef>
              <a:buChar char="–"/>
              <a:defRPr sz="1600">
                <a:solidFill>
                  <a:schemeClr val="tx1"/>
                </a:solidFill>
                <a:latin typeface="Arial" panose="020B0604020202020204" pitchFamily="34" charset="0"/>
              </a:defRPr>
            </a:lvl4pPr>
            <a:lvl5pPr marL="2057400" indent="-228600">
              <a:spcBef>
                <a:spcPct val="20000"/>
              </a:spcBef>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defRPr>
            </a:lvl9pPr>
          </a:lstStyle>
          <a:p>
            <a:pPr algn="ctr" eaLnBrk="1" hangingPunct="1">
              <a:lnSpc>
                <a:spcPct val="90000"/>
              </a:lnSpc>
              <a:spcBef>
                <a:spcPct val="0"/>
              </a:spcBef>
              <a:buFontTx/>
              <a:buNone/>
            </a:pPr>
            <a:r>
              <a:rPr lang="en-US" altLang="en-US" sz="1400" dirty="0"/>
              <a:t>Higher</a:t>
            </a:r>
          </a:p>
          <a:p>
            <a:pPr algn="ctr" eaLnBrk="1" hangingPunct="1">
              <a:lnSpc>
                <a:spcPct val="90000"/>
              </a:lnSpc>
              <a:spcBef>
                <a:spcPct val="0"/>
              </a:spcBef>
              <a:buFontTx/>
              <a:buNone/>
            </a:pPr>
            <a:r>
              <a:rPr lang="en-US" altLang="en-US" sz="1400" dirty="0"/>
              <a:t>Level Technical Training</a:t>
            </a:r>
          </a:p>
          <a:p>
            <a:pPr algn="ctr" eaLnBrk="1" hangingPunct="1">
              <a:lnSpc>
                <a:spcPct val="90000"/>
              </a:lnSpc>
              <a:spcBef>
                <a:spcPct val="0"/>
              </a:spcBef>
              <a:buFontTx/>
              <a:buNone/>
            </a:pPr>
            <a:r>
              <a:rPr lang="en-US" altLang="en-US" sz="1400" b="1" dirty="0"/>
              <a:t>(College)</a:t>
            </a:r>
          </a:p>
        </p:txBody>
      </p:sp>
      <p:sp>
        <p:nvSpPr>
          <p:cNvPr id="17417" name="Text Box 9"/>
          <p:cNvSpPr txBox="1">
            <a:spLocks noChangeArrowheads="1"/>
          </p:cNvSpPr>
          <p:nvPr/>
        </p:nvSpPr>
        <p:spPr bwMode="auto">
          <a:xfrm>
            <a:off x="8080514" y="4899946"/>
            <a:ext cx="3276600" cy="914400"/>
          </a:xfrm>
          <a:prstGeom prst="rect">
            <a:avLst/>
          </a:prstGeom>
          <a:solidFill>
            <a:srgbClr val="000080"/>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Blip>
                <a:blip r:embed="rId2"/>
              </a:buBlip>
              <a:defRPr sz="24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Blip>
                <a:blip r:embed="rId2"/>
              </a:buBlip>
              <a:defRPr>
                <a:solidFill>
                  <a:schemeClr val="tx1"/>
                </a:solidFill>
                <a:latin typeface="Arial" panose="020B0604020202020204" pitchFamily="34" charset="0"/>
              </a:defRPr>
            </a:lvl3pPr>
            <a:lvl4pPr marL="1600200" indent="-228600">
              <a:spcBef>
                <a:spcPct val="20000"/>
              </a:spcBef>
              <a:buChar char="–"/>
              <a:defRPr sz="1600">
                <a:solidFill>
                  <a:schemeClr val="tx1"/>
                </a:solidFill>
                <a:latin typeface="Arial" panose="020B0604020202020204" pitchFamily="34" charset="0"/>
              </a:defRPr>
            </a:lvl4pPr>
            <a:lvl5pPr marL="2057400" indent="-228600">
              <a:spcBef>
                <a:spcPct val="20000"/>
              </a:spcBef>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defRPr>
            </a:lvl9pPr>
          </a:lstStyle>
          <a:p>
            <a:pPr algn="ctr" eaLnBrk="1" hangingPunct="1">
              <a:lnSpc>
                <a:spcPct val="90000"/>
              </a:lnSpc>
              <a:spcBef>
                <a:spcPct val="50000"/>
              </a:spcBef>
              <a:buFontTx/>
              <a:buNone/>
            </a:pPr>
            <a:endParaRPr lang="en-US" altLang="en-US" sz="1400"/>
          </a:p>
          <a:p>
            <a:pPr algn="ctr" eaLnBrk="1" hangingPunct="1">
              <a:lnSpc>
                <a:spcPct val="90000"/>
              </a:lnSpc>
              <a:spcBef>
                <a:spcPct val="50000"/>
              </a:spcBef>
              <a:buFontTx/>
              <a:buNone/>
            </a:pPr>
            <a:r>
              <a:rPr lang="en-US" altLang="en-US" sz="1800" b="1">
                <a:solidFill>
                  <a:schemeClr val="bg1"/>
                </a:solidFill>
              </a:rPr>
              <a:t>Industry Training Credential</a:t>
            </a:r>
          </a:p>
        </p:txBody>
      </p:sp>
      <p:sp>
        <p:nvSpPr>
          <p:cNvPr id="17418" name="Text Box 10"/>
          <p:cNvSpPr txBox="1">
            <a:spLocks noChangeArrowheads="1"/>
          </p:cNvSpPr>
          <p:nvPr/>
        </p:nvSpPr>
        <p:spPr bwMode="auto">
          <a:xfrm>
            <a:off x="7563680" y="3860559"/>
            <a:ext cx="1371600" cy="677863"/>
          </a:xfrm>
          <a:prstGeom prst="rect">
            <a:avLst/>
          </a:prstGeom>
          <a:solidFill>
            <a:srgbClr val="99CCFF"/>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Blip>
                <a:blip r:embed="rId2"/>
              </a:buBlip>
              <a:defRPr sz="24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Blip>
                <a:blip r:embed="rId2"/>
              </a:buBlip>
              <a:defRPr>
                <a:solidFill>
                  <a:schemeClr val="tx1"/>
                </a:solidFill>
                <a:latin typeface="Arial" panose="020B0604020202020204" pitchFamily="34" charset="0"/>
              </a:defRPr>
            </a:lvl3pPr>
            <a:lvl4pPr marL="1600200" indent="-228600">
              <a:spcBef>
                <a:spcPct val="20000"/>
              </a:spcBef>
              <a:buChar char="–"/>
              <a:defRPr sz="1600">
                <a:solidFill>
                  <a:schemeClr val="tx1"/>
                </a:solidFill>
                <a:latin typeface="Arial" panose="020B0604020202020204" pitchFamily="34" charset="0"/>
              </a:defRPr>
            </a:lvl4pPr>
            <a:lvl5pPr marL="2057400" indent="-228600">
              <a:spcBef>
                <a:spcPct val="20000"/>
              </a:spcBef>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defRPr>
            </a:lvl9pPr>
          </a:lstStyle>
          <a:p>
            <a:pPr algn="ctr" eaLnBrk="1" hangingPunct="1">
              <a:lnSpc>
                <a:spcPct val="90000"/>
              </a:lnSpc>
              <a:spcBef>
                <a:spcPct val="0"/>
              </a:spcBef>
              <a:buFontTx/>
              <a:buNone/>
            </a:pPr>
            <a:r>
              <a:rPr lang="en-US" altLang="en-US" sz="1400" dirty="0"/>
              <a:t>More</a:t>
            </a:r>
          </a:p>
          <a:p>
            <a:pPr algn="ctr" eaLnBrk="1" hangingPunct="1">
              <a:lnSpc>
                <a:spcPct val="90000"/>
              </a:lnSpc>
              <a:spcBef>
                <a:spcPct val="0"/>
              </a:spcBef>
              <a:buFontTx/>
              <a:buNone/>
            </a:pPr>
            <a:r>
              <a:rPr lang="en-US" altLang="en-US" sz="1400" dirty="0"/>
              <a:t>On-the-Job Training</a:t>
            </a:r>
          </a:p>
        </p:txBody>
      </p:sp>
      <p:sp>
        <p:nvSpPr>
          <p:cNvPr id="17419" name="Line 11"/>
          <p:cNvSpPr>
            <a:spLocks noChangeShapeType="1"/>
          </p:cNvSpPr>
          <p:nvPr/>
        </p:nvSpPr>
        <p:spPr bwMode="auto">
          <a:xfrm>
            <a:off x="5181600" y="2819400"/>
            <a:ext cx="0" cy="152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CA"/>
          </a:p>
        </p:txBody>
      </p:sp>
      <p:sp>
        <p:nvSpPr>
          <p:cNvPr id="17420" name="Line 12"/>
          <p:cNvSpPr>
            <a:spLocks noChangeShapeType="1"/>
          </p:cNvSpPr>
          <p:nvPr/>
        </p:nvSpPr>
        <p:spPr bwMode="auto">
          <a:xfrm>
            <a:off x="5181600" y="3171826"/>
            <a:ext cx="762000" cy="0"/>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CA"/>
          </a:p>
        </p:txBody>
      </p:sp>
      <p:sp>
        <p:nvSpPr>
          <p:cNvPr id="17421" name="AutoShape 13"/>
          <p:cNvSpPr>
            <a:spLocks noChangeArrowheads="1"/>
          </p:cNvSpPr>
          <p:nvPr/>
        </p:nvSpPr>
        <p:spPr bwMode="auto">
          <a:xfrm>
            <a:off x="7509378" y="3397133"/>
            <a:ext cx="526047" cy="733663"/>
          </a:xfrm>
          <a:prstGeom prst="leftRightArrow">
            <a:avLst>
              <a:gd name="adj1" fmla="val 50000"/>
              <a:gd name="adj2" fmla="val 120000"/>
            </a:avLst>
          </a:prstGeom>
          <a:solidFill>
            <a:srgbClr val="FFFFFF"/>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Blip>
                <a:blip r:embed="rId2"/>
              </a:buBlip>
              <a:defRPr sz="24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Blip>
                <a:blip r:embed="rId2"/>
              </a:buBlip>
              <a:defRPr>
                <a:solidFill>
                  <a:schemeClr val="tx1"/>
                </a:solidFill>
                <a:latin typeface="Arial" panose="020B0604020202020204" pitchFamily="34" charset="0"/>
              </a:defRPr>
            </a:lvl3pPr>
            <a:lvl4pPr marL="1600200" indent="-228600">
              <a:spcBef>
                <a:spcPct val="20000"/>
              </a:spcBef>
              <a:buChar char="–"/>
              <a:defRPr sz="1600">
                <a:solidFill>
                  <a:schemeClr val="tx1"/>
                </a:solidFill>
                <a:latin typeface="Arial" panose="020B0604020202020204" pitchFamily="34" charset="0"/>
              </a:defRPr>
            </a:lvl4pPr>
            <a:lvl5pPr marL="2057400" indent="-228600">
              <a:spcBef>
                <a:spcPct val="20000"/>
              </a:spcBef>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defRPr>
            </a:lvl9pPr>
          </a:lstStyle>
          <a:p>
            <a:pPr algn="ctr" eaLnBrk="1" hangingPunct="1">
              <a:buFontTx/>
              <a:buChar char="•"/>
            </a:pPr>
            <a:endParaRPr lang="en-CA" altLang="en-US" sz="1800"/>
          </a:p>
        </p:txBody>
      </p:sp>
      <p:sp>
        <p:nvSpPr>
          <p:cNvPr id="17422" name="Line 14"/>
          <p:cNvSpPr>
            <a:spLocks noChangeShapeType="1"/>
          </p:cNvSpPr>
          <p:nvPr/>
        </p:nvSpPr>
        <p:spPr bwMode="auto">
          <a:xfrm>
            <a:off x="6897757" y="3529671"/>
            <a:ext cx="0" cy="533400"/>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CA"/>
          </a:p>
        </p:txBody>
      </p:sp>
      <p:sp>
        <p:nvSpPr>
          <p:cNvPr id="17423" name="Line 15"/>
          <p:cNvSpPr>
            <a:spLocks noChangeShapeType="1"/>
          </p:cNvSpPr>
          <p:nvPr/>
        </p:nvSpPr>
        <p:spPr bwMode="auto">
          <a:xfrm>
            <a:off x="8763000" y="2895600"/>
            <a:ext cx="0" cy="533400"/>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CA"/>
          </a:p>
        </p:txBody>
      </p:sp>
      <p:sp>
        <p:nvSpPr>
          <p:cNvPr id="17424" name="Line 16"/>
          <p:cNvSpPr>
            <a:spLocks noChangeShapeType="1"/>
          </p:cNvSpPr>
          <p:nvPr/>
        </p:nvSpPr>
        <p:spPr bwMode="auto">
          <a:xfrm>
            <a:off x="9220200" y="3674579"/>
            <a:ext cx="457200" cy="0"/>
          </a:xfrm>
          <a:prstGeom prst="line">
            <a:avLst/>
          </a:prstGeom>
          <a:noFill/>
          <a:ln w="5715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CA"/>
          </a:p>
        </p:txBody>
      </p:sp>
      <p:sp>
        <p:nvSpPr>
          <p:cNvPr id="17425" name="Line 17"/>
          <p:cNvSpPr>
            <a:spLocks noChangeShapeType="1"/>
          </p:cNvSpPr>
          <p:nvPr/>
        </p:nvSpPr>
        <p:spPr bwMode="auto">
          <a:xfrm>
            <a:off x="9448800" y="3674579"/>
            <a:ext cx="0" cy="990600"/>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CA"/>
          </a:p>
        </p:txBody>
      </p:sp>
      <p:sp>
        <p:nvSpPr>
          <p:cNvPr id="18" name="Text Box 4"/>
          <p:cNvSpPr txBox="1">
            <a:spLocks noChangeArrowheads="1"/>
          </p:cNvSpPr>
          <p:nvPr/>
        </p:nvSpPr>
        <p:spPr bwMode="auto">
          <a:xfrm>
            <a:off x="1031796" y="2371725"/>
            <a:ext cx="2971800" cy="3124200"/>
          </a:xfrm>
          <a:prstGeom prst="rect">
            <a:avLst/>
          </a:prstGeom>
          <a:solidFill>
            <a:srgbClr val="000080"/>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Blip>
                <a:blip r:embed="rId2"/>
              </a:buBlip>
              <a:defRPr sz="24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Blip>
                <a:blip r:embed="rId2"/>
              </a:buBlip>
              <a:defRPr>
                <a:solidFill>
                  <a:schemeClr val="tx1"/>
                </a:solidFill>
                <a:latin typeface="Arial" panose="020B0604020202020204" pitchFamily="34" charset="0"/>
              </a:defRPr>
            </a:lvl3pPr>
            <a:lvl4pPr marL="1600200" indent="-228600">
              <a:spcBef>
                <a:spcPct val="20000"/>
              </a:spcBef>
              <a:buChar char="–"/>
              <a:defRPr sz="1600">
                <a:solidFill>
                  <a:schemeClr val="tx1"/>
                </a:solidFill>
                <a:latin typeface="Arial" panose="020B0604020202020204" pitchFamily="34" charset="0"/>
              </a:defRPr>
            </a:lvl4pPr>
            <a:lvl5pPr marL="2057400" indent="-228600">
              <a:spcBef>
                <a:spcPct val="20000"/>
              </a:spcBef>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defRPr>
            </a:lvl9pPr>
          </a:lstStyle>
          <a:p>
            <a:pPr algn="ctr" eaLnBrk="1" hangingPunct="1">
              <a:lnSpc>
                <a:spcPct val="90000"/>
              </a:lnSpc>
              <a:spcBef>
                <a:spcPct val="50000"/>
              </a:spcBef>
              <a:buFontTx/>
              <a:buNone/>
            </a:pPr>
            <a:endParaRPr lang="en-US" altLang="en-US" sz="1400" dirty="0"/>
          </a:p>
          <a:p>
            <a:pPr algn="ctr" eaLnBrk="1" hangingPunct="1">
              <a:lnSpc>
                <a:spcPct val="90000"/>
              </a:lnSpc>
              <a:spcBef>
                <a:spcPct val="0"/>
              </a:spcBef>
              <a:buFontTx/>
              <a:buNone/>
            </a:pPr>
            <a:r>
              <a:rPr lang="en-US" altLang="en-US" sz="1800" b="1" dirty="0">
                <a:solidFill>
                  <a:schemeClr val="bg1"/>
                </a:solidFill>
              </a:rPr>
              <a:t>Secondary School</a:t>
            </a:r>
          </a:p>
        </p:txBody>
      </p:sp>
      <p:sp>
        <p:nvSpPr>
          <p:cNvPr id="19" name="Text Box 6"/>
          <p:cNvSpPr txBox="1">
            <a:spLocks noChangeArrowheads="1"/>
          </p:cNvSpPr>
          <p:nvPr/>
        </p:nvSpPr>
        <p:spPr bwMode="auto">
          <a:xfrm>
            <a:off x="1544949" y="3766379"/>
            <a:ext cx="2057400" cy="587853"/>
          </a:xfrm>
          <a:prstGeom prst="rect">
            <a:avLst/>
          </a:prstGeom>
          <a:solidFill>
            <a:srgbClr val="99CCFF"/>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Blip>
                <a:blip r:embed="rId2"/>
              </a:buBlip>
              <a:defRPr sz="24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Blip>
                <a:blip r:embed="rId2"/>
              </a:buBlip>
              <a:defRPr>
                <a:solidFill>
                  <a:schemeClr val="tx1"/>
                </a:solidFill>
                <a:latin typeface="Arial" panose="020B0604020202020204" pitchFamily="34" charset="0"/>
              </a:defRPr>
            </a:lvl3pPr>
            <a:lvl4pPr marL="1600200" indent="-228600">
              <a:spcBef>
                <a:spcPct val="20000"/>
              </a:spcBef>
              <a:buChar char="–"/>
              <a:defRPr sz="1600">
                <a:solidFill>
                  <a:schemeClr val="tx1"/>
                </a:solidFill>
                <a:latin typeface="Arial" panose="020B0604020202020204" pitchFamily="34" charset="0"/>
              </a:defRPr>
            </a:lvl4pPr>
            <a:lvl5pPr marL="2057400" indent="-228600">
              <a:spcBef>
                <a:spcPct val="20000"/>
              </a:spcBef>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defRPr>
            </a:lvl9pPr>
          </a:lstStyle>
          <a:p>
            <a:pPr algn="ctr" eaLnBrk="1" hangingPunct="1">
              <a:lnSpc>
                <a:spcPct val="90000"/>
              </a:lnSpc>
              <a:spcBef>
                <a:spcPct val="50000"/>
              </a:spcBef>
              <a:buFontTx/>
              <a:buNone/>
            </a:pPr>
            <a:r>
              <a:rPr lang="en-US" altLang="en-US" sz="1400" dirty="0" smtClean="0"/>
              <a:t>Skills Exploration 10-12</a:t>
            </a:r>
          </a:p>
          <a:p>
            <a:pPr algn="ctr" eaLnBrk="1" hangingPunct="1">
              <a:lnSpc>
                <a:spcPct val="90000"/>
              </a:lnSpc>
              <a:spcBef>
                <a:spcPct val="50000"/>
              </a:spcBef>
              <a:buFontTx/>
              <a:buNone/>
            </a:pPr>
            <a:endParaRPr lang="en-US" altLang="en-US" sz="1400" dirty="0"/>
          </a:p>
        </p:txBody>
      </p:sp>
      <p:sp>
        <p:nvSpPr>
          <p:cNvPr id="20" name="Text Box 6"/>
          <p:cNvSpPr txBox="1">
            <a:spLocks noChangeArrowheads="1"/>
          </p:cNvSpPr>
          <p:nvPr/>
        </p:nvSpPr>
        <p:spPr bwMode="auto">
          <a:xfrm>
            <a:off x="1509884" y="3001452"/>
            <a:ext cx="2057400" cy="587853"/>
          </a:xfrm>
          <a:prstGeom prst="rect">
            <a:avLst/>
          </a:prstGeom>
          <a:solidFill>
            <a:srgbClr val="99CCFF"/>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Blip>
                <a:blip r:embed="rId2"/>
              </a:buBlip>
              <a:defRPr sz="24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Blip>
                <a:blip r:embed="rId2"/>
              </a:buBlip>
              <a:defRPr>
                <a:solidFill>
                  <a:schemeClr val="tx1"/>
                </a:solidFill>
                <a:latin typeface="Arial" panose="020B0604020202020204" pitchFamily="34" charset="0"/>
              </a:defRPr>
            </a:lvl3pPr>
            <a:lvl4pPr marL="1600200" indent="-228600">
              <a:spcBef>
                <a:spcPct val="20000"/>
              </a:spcBef>
              <a:buChar char="–"/>
              <a:defRPr sz="1600">
                <a:solidFill>
                  <a:schemeClr val="tx1"/>
                </a:solidFill>
                <a:latin typeface="Arial" panose="020B0604020202020204" pitchFamily="34" charset="0"/>
              </a:defRPr>
            </a:lvl4pPr>
            <a:lvl5pPr marL="2057400" indent="-228600">
              <a:spcBef>
                <a:spcPct val="20000"/>
              </a:spcBef>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defRPr>
            </a:lvl9pPr>
          </a:lstStyle>
          <a:p>
            <a:pPr algn="ctr" eaLnBrk="1" hangingPunct="1">
              <a:lnSpc>
                <a:spcPct val="90000"/>
              </a:lnSpc>
              <a:spcBef>
                <a:spcPct val="50000"/>
              </a:spcBef>
              <a:buFontTx/>
              <a:buNone/>
            </a:pPr>
            <a:r>
              <a:rPr lang="en-US" altLang="en-US" sz="1400" dirty="0" smtClean="0"/>
              <a:t>TASK Program </a:t>
            </a:r>
          </a:p>
          <a:p>
            <a:pPr algn="ctr" eaLnBrk="1" hangingPunct="1">
              <a:lnSpc>
                <a:spcPct val="90000"/>
              </a:lnSpc>
              <a:spcBef>
                <a:spcPct val="50000"/>
              </a:spcBef>
              <a:buFontTx/>
              <a:buNone/>
            </a:pPr>
            <a:endParaRPr lang="en-US" altLang="en-US" sz="1400" dirty="0"/>
          </a:p>
        </p:txBody>
      </p:sp>
      <p:sp>
        <p:nvSpPr>
          <p:cNvPr id="21" name="Text Box 6"/>
          <p:cNvSpPr txBox="1">
            <a:spLocks noChangeArrowheads="1"/>
          </p:cNvSpPr>
          <p:nvPr/>
        </p:nvSpPr>
        <p:spPr bwMode="auto">
          <a:xfrm>
            <a:off x="1544949" y="4602783"/>
            <a:ext cx="2057400" cy="587853"/>
          </a:xfrm>
          <a:prstGeom prst="rect">
            <a:avLst/>
          </a:prstGeom>
          <a:solidFill>
            <a:srgbClr val="99CCFF"/>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Blip>
                <a:blip r:embed="rId2"/>
              </a:buBlip>
              <a:defRPr sz="24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Blip>
                <a:blip r:embed="rId2"/>
              </a:buBlip>
              <a:defRPr>
                <a:solidFill>
                  <a:schemeClr val="tx1"/>
                </a:solidFill>
                <a:latin typeface="Arial" panose="020B0604020202020204" pitchFamily="34" charset="0"/>
              </a:defRPr>
            </a:lvl3pPr>
            <a:lvl4pPr marL="1600200" indent="-228600">
              <a:spcBef>
                <a:spcPct val="20000"/>
              </a:spcBef>
              <a:buChar char="–"/>
              <a:defRPr sz="1600">
                <a:solidFill>
                  <a:schemeClr val="tx1"/>
                </a:solidFill>
                <a:latin typeface="Arial" panose="020B0604020202020204" pitchFamily="34" charset="0"/>
              </a:defRPr>
            </a:lvl4pPr>
            <a:lvl5pPr marL="2057400" indent="-228600">
              <a:spcBef>
                <a:spcPct val="20000"/>
              </a:spcBef>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defRPr>
            </a:lvl9pPr>
          </a:lstStyle>
          <a:p>
            <a:pPr algn="ctr" eaLnBrk="1" hangingPunct="1">
              <a:lnSpc>
                <a:spcPct val="90000"/>
              </a:lnSpc>
              <a:spcBef>
                <a:spcPct val="50000"/>
              </a:spcBef>
              <a:buFontTx/>
              <a:buNone/>
            </a:pPr>
            <a:r>
              <a:rPr lang="en-US" altLang="en-US" sz="1400" dirty="0" smtClean="0"/>
              <a:t>Skills Exploration 10-12</a:t>
            </a:r>
          </a:p>
          <a:p>
            <a:pPr algn="ctr" eaLnBrk="1" hangingPunct="1">
              <a:lnSpc>
                <a:spcPct val="90000"/>
              </a:lnSpc>
              <a:spcBef>
                <a:spcPct val="50000"/>
              </a:spcBef>
              <a:buFontTx/>
              <a:buNone/>
            </a:pPr>
            <a:endParaRPr lang="en-US" altLang="en-US" sz="1400" dirty="0"/>
          </a:p>
        </p:txBody>
      </p:sp>
    </p:spTree>
    <p:extLst>
      <p:ext uri="{BB962C8B-B14F-4D97-AF65-F5344CB8AC3E}">
        <p14:creationId xmlns:p14="http://schemas.microsoft.com/office/powerpoint/2010/main" val="328392078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r>
              <a:rPr lang="en-US" altLang="en-US" smtClean="0"/>
              <a:t>Overview of training programs</a:t>
            </a:r>
          </a:p>
        </p:txBody>
      </p:sp>
      <p:sp>
        <p:nvSpPr>
          <p:cNvPr id="20483" name="AutoShape 3"/>
          <p:cNvSpPr>
            <a:spLocks noChangeArrowheads="1"/>
          </p:cNvSpPr>
          <p:nvPr/>
        </p:nvSpPr>
        <p:spPr bwMode="auto">
          <a:xfrm>
            <a:off x="2124075" y="5043489"/>
            <a:ext cx="7861300" cy="1597025"/>
          </a:xfrm>
          <a:prstGeom prst="cube">
            <a:avLst>
              <a:gd name="adj" fmla="val 25000"/>
            </a:avLst>
          </a:prstGeom>
          <a:solidFill>
            <a:srgbClr val="084887"/>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Blip>
                <a:blip r:embed="rId3"/>
              </a:buBlip>
              <a:defRPr sz="24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Blip>
                <a:blip r:embed="rId3"/>
              </a:buBlip>
              <a:defRPr>
                <a:solidFill>
                  <a:schemeClr val="tx1"/>
                </a:solidFill>
                <a:latin typeface="Arial" panose="020B0604020202020204" pitchFamily="34" charset="0"/>
              </a:defRPr>
            </a:lvl3pPr>
            <a:lvl4pPr marL="1600200" indent="-228600">
              <a:spcBef>
                <a:spcPct val="20000"/>
              </a:spcBef>
              <a:buChar char="–"/>
              <a:defRPr sz="1600">
                <a:solidFill>
                  <a:schemeClr val="tx1"/>
                </a:solidFill>
                <a:latin typeface="Arial" panose="020B0604020202020204" pitchFamily="34" charset="0"/>
              </a:defRPr>
            </a:lvl4pPr>
            <a:lvl5pPr marL="2057400" indent="-228600">
              <a:spcBef>
                <a:spcPct val="20000"/>
              </a:spcBef>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defRPr>
            </a:lvl9pPr>
          </a:lstStyle>
          <a:p>
            <a:pPr algn="ctr" eaLnBrk="1" hangingPunct="1">
              <a:buFontTx/>
              <a:buChar char="•"/>
            </a:pPr>
            <a:endParaRPr lang="en-CA" altLang="en-US" sz="1800"/>
          </a:p>
        </p:txBody>
      </p:sp>
      <p:pic>
        <p:nvPicPr>
          <p:cNvPr id="20484" name="Picture 4" descr="ITA logo whit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33875" y="5524500"/>
            <a:ext cx="2806700" cy="100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5" name="Rectangle 5"/>
          <p:cNvSpPr>
            <a:spLocks noChangeArrowheads="1"/>
          </p:cNvSpPr>
          <p:nvPr/>
        </p:nvSpPr>
        <p:spPr bwMode="auto">
          <a:xfrm>
            <a:off x="2120900" y="5016500"/>
            <a:ext cx="7442200" cy="330200"/>
          </a:xfrm>
          <a:prstGeom prst="rect">
            <a:avLst/>
          </a:prstGeom>
          <a:solidFill>
            <a:srgbClr val="F54C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Blip>
                <a:blip r:embed="rId3"/>
              </a:buBlip>
              <a:defRPr sz="24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Blip>
                <a:blip r:embed="rId3"/>
              </a:buBlip>
              <a:defRPr>
                <a:solidFill>
                  <a:schemeClr val="tx1"/>
                </a:solidFill>
                <a:latin typeface="Arial" panose="020B0604020202020204" pitchFamily="34" charset="0"/>
              </a:defRPr>
            </a:lvl3pPr>
            <a:lvl4pPr marL="1600200" indent="-228600">
              <a:spcBef>
                <a:spcPct val="20000"/>
              </a:spcBef>
              <a:buChar char="–"/>
              <a:defRPr sz="1600">
                <a:solidFill>
                  <a:schemeClr val="tx1"/>
                </a:solidFill>
                <a:latin typeface="Arial" panose="020B0604020202020204" pitchFamily="34" charset="0"/>
              </a:defRPr>
            </a:lvl4pPr>
            <a:lvl5pPr marL="2057400" indent="-228600">
              <a:spcBef>
                <a:spcPct val="20000"/>
              </a:spcBef>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defRPr>
            </a:lvl9pPr>
          </a:lstStyle>
          <a:p>
            <a:pPr algn="ctr" eaLnBrk="1" hangingPunct="1">
              <a:buFontTx/>
              <a:buChar char="•"/>
            </a:pPr>
            <a:endParaRPr lang="en-CA" altLang="en-US" sz="1800"/>
          </a:p>
        </p:txBody>
      </p:sp>
      <p:sp>
        <p:nvSpPr>
          <p:cNvPr id="20486" name="Freeform 6"/>
          <p:cNvSpPr>
            <a:spLocks/>
          </p:cNvSpPr>
          <p:nvPr/>
        </p:nvSpPr>
        <p:spPr bwMode="auto">
          <a:xfrm>
            <a:off x="2120900" y="4635500"/>
            <a:ext cx="7861300" cy="406400"/>
          </a:xfrm>
          <a:custGeom>
            <a:avLst/>
            <a:gdLst>
              <a:gd name="T0" fmla="*/ 0 w 4952"/>
              <a:gd name="T1" fmla="*/ 624998750 h 256"/>
              <a:gd name="T2" fmla="*/ 624998750 w 4952"/>
              <a:gd name="T3" fmla="*/ 0 h 256"/>
              <a:gd name="T4" fmla="*/ 2147483646 w 4952"/>
              <a:gd name="T5" fmla="*/ 0 h 256"/>
              <a:gd name="T6" fmla="*/ 2147483646 w 4952"/>
              <a:gd name="T7" fmla="*/ 645160000 h 256"/>
              <a:gd name="T8" fmla="*/ 0 w 4952"/>
              <a:gd name="T9" fmla="*/ 624998750 h 25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52" h="256">
                <a:moveTo>
                  <a:pt x="0" y="248"/>
                </a:moveTo>
                <a:lnTo>
                  <a:pt x="248" y="0"/>
                </a:lnTo>
                <a:lnTo>
                  <a:pt x="4952" y="0"/>
                </a:lnTo>
                <a:lnTo>
                  <a:pt x="4696" y="256"/>
                </a:lnTo>
                <a:lnTo>
                  <a:pt x="0" y="248"/>
                </a:lnTo>
                <a:close/>
              </a:path>
            </a:pathLst>
          </a:custGeom>
          <a:solidFill>
            <a:srgbClr val="FF7233"/>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CA"/>
          </a:p>
        </p:txBody>
      </p:sp>
      <p:sp>
        <p:nvSpPr>
          <p:cNvPr id="20487" name="Freeform 7"/>
          <p:cNvSpPr>
            <a:spLocks/>
          </p:cNvSpPr>
          <p:nvPr/>
        </p:nvSpPr>
        <p:spPr bwMode="auto">
          <a:xfrm>
            <a:off x="9553575" y="4633913"/>
            <a:ext cx="414338" cy="728662"/>
          </a:xfrm>
          <a:custGeom>
            <a:avLst/>
            <a:gdLst>
              <a:gd name="T0" fmla="*/ 15120956 w 261"/>
              <a:gd name="T1" fmla="*/ 602053540 h 477"/>
              <a:gd name="T2" fmla="*/ 657762369 w 261"/>
              <a:gd name="T3" fmla="*/ 0 h 477"/>
              <a:gd name="T4" fmla="*/ 657762369 w 261"/>
              <a:gd name="T5" fmla="*/ 504044682 h 477"/>
              <a:gd name="T6" fmla="*/ 0 w 261"/>
              <a:gd name="T7" fmla="*/ 1113099183 h 477"/>
              <a:gd name="T8" fmla="*/ 15120956 w 261"/>
              <a:gd name="T9" fmla="*/ 602053540 h 47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1" h="477">
                <a:moveTo>
                  <a:pt x="6" y="258"/>
                </a:moveTo>
                <a:lnTo>
                  <a:pt x="261" y="0"/>
                </a:lnTo>
                <a:lnTo>
                  <a:pt x="261" y="216"/>
                </a:lnTo>
                <a:lnTo>
                  <a:pt x="0" y="477"/>
                </a:lnTo>
                <a:lnTo>
                  <a:pt x="6" y="258"/>
                </a:lnTo>
                <a:close/>
              </a:path>
            </a:pathLst>
          </a:custGeom>
          <a:solidFill>
            <a:srgbClr val="B839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CA"/>
          </a:p>
        </p:txBody>
      </p:sp>
      <p:sp>
        <p:nvSpPr>
          <p:cNvPr id="20488" name="Text Box 8"/>
          <p:cNvSpPr txBox="1">
            <a:spLocks noChangeArrowheads="1"/>
          </p:cNvSpPr>
          <p:nvPr/>
        </p:nvSpPr>
        <p:spPr bwMode="auto">
          <a:xfrm>
            <a:off x="4325938" y="5019675"/>
            <a:ext cx="281781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Blip>
                <a:blip r:embed="rId3"/>
              </a:buBlip>
              <a:defRPr sz="2400">
                <a:solidFill>
                  <a:schemeClr val="tx1"/>
                </a:solidFill>
                <a:latin typeface="Arial" panose="020B0604020202020204" pitchFamily="34" charset="0"/>
              </a:defRPr>
            </a:lvl1pPr>
            <a:lvl2pPr marL="114300" indent="-285750">
              <a:spcBef>
                <a:spcPct val="20000"/>
              </a:spcBef>
              <a:buChar char="–"/>
              <a:defRPr sz="2000">
                <a:solidFill>
                  <a:schemeClr val="tx1"/>
                </a:solidFill>
                <a:latin typeface="Arial" panose="020B0604020202020204" pitchFamily="34" charset="0"/>
              </a:defRPr>
            </a:lvl2pPr>
            <a:lvl3pPr marL="1143000" indent="228600">
              <a:spcBef>
                <a:spcPct val="20000"/>
              </a:spcBef>
              <a:buBlip>
                <a:blip r:embed="rId3"/>
              </a:buBlip>
              <a:defRPr>
                <a:solidFill>
                  <a:schemeClr val="tx1"/>
                </a:solidFill>
                <a:latin typeface="Arial" panose="020B0604020202020204" pitchFamily="34" charset="0"/>
              </a:defRPr>
            </a:lvl3pPr>
            <a:lvl4pPr marL="1600200" indent="-228600">
              <a:spcBef>
                <a:spcPct val="20000"/>
              </a:spcBef>
              <a:buChar char="–"/>
              <a:defRPr sz="1600">
                <a:solidFill>
                  <a:schemeClr val="tx1"/>
                </a:solidFill>
                <a:latin typeface="Arial" panose="020B0604020202020204" pitchFamily="34" charset="0"/>
              </a:defRPr>
            </a:lvl4pPr>
            <a:lvl5pPr marL="2057400" indent="-228600">
              <a:spcBef>
                <a:spcPct val="20000"/>
              </a:spcBef>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defRPr>
            </a:lvl9pPr>
          </a:lstStyle>
          <a:p>
            <a:pPr algn="ctr">
              <a:spcBef>
                <a:spcPct val="0"/>
              </a:spcBef>
              <a:buClr>
                <a:srgbClr val="6590BC"/>
              </a:buClr>
              <a:buFont typeface="Wingdings" panose="05000000000000000000" pitchFamily="2" charset="2"/>
              <a:buNone/>
            </a:pPr>
            <a:r>
              <a:rPr lang="en-US" altLang="en-US" sz="1400">
                <a:solidFill>
                  <a:schemeClr val="bg1"/>
                </a:solidFill>
              </a:rPr>
              <a:t>Industry Training Policies</a:t>
            </a:r>
          </a:p>
        </p:txBody>
      </p:sp>
      <p:sp>
        <p:nvSpPr>
          <p:cNvPr id="20489" name="AutoShape 9"/>
          <p:cNvSpPr>
            <a:spLocks noChangeArrowheads="1"/>
          </p:cNvSpPr>
          <p:nvPr/>
        </p:nvSpPr>
        <p:spPr bwMode="auto">
          <a:xfrm>
            <a:off x="3325813" y="3609975"/>
            <a:ext cx="2292350" cy="1309688"/>
          </a:xfrm>
          <a:prstGeom prst="cube">
            <a:avLst>
              <a:gd name="adj" fmla="val 25000"/>
            </a:avLst>
          </a:prstGeom>
          <a:solidFill>
            <a:srgbClr val="DFC75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Blip>
                <a:blip r:embed="rId3"/>
              </a:buBlip>
              <a:defRPr sz="24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Blip>
                <a:blip r:embed="rId3"/>
              </a:buBlip>
              <a:defRPr>
                <a:solidFill>
                  <a:schemeClr val="tx1"/>
                </a:solidFill>
                <a:latin typeface="Arial" panose="020B0604020202020204" pitchFamily="34" charset="0"/>
              </a:defRPr>
            </a:lvl3pPr>
            <a:lvl4pPr marL="1600200" indent="-228600">
              <a:spcBef>
                <a:spcPct val="20000"/>
              </a:spcBef>
              <a:buChar char="–"/>
              <a:defRPr sz="1600">
                <a:solidFill>
                  <a:schemeClr val="tx1"/>
                </a:solidFill>
                <a:latin typeface="Arial" panose="020B0604020202020204" pitchFamily="34" charset="0"/>
              </a:defRPr>
            </a:lvl4pPr>
            <a:lvl5pPr marL="2057400" indent="-228600">
              <a:spcBef>
                <a:spcPct val="20000"/>
              </a:spcBef>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defRPr>
            </a:lvl9pPr>
          </a:lstStyle>
          <a:p>
            <a:pPr algn="ctr" eaLnBrk="1" hangingPunct="1">
              <a:buFontTx/>
              <a:buChar char="•"/>
            </a:pPr>
            <a:endParaRPr lang="en-CA" altLang="en-US" sz="1800"/>
          </a:p>
        </p:txBody>
      </p:sp>
      <p:sp>
        <p:nvSpPr>
          <p:cNvPr id="20490" name="Text Box 10"/>
          <p:cNvSpPr txBox="1">
            <a:spLocks noChangeArrowheads="1"/>
          </p:cNvSpPr>
          <p:nvPr/>
        </p:nvSpPr>
        <p:spPr bwMode="auto">
          <a:xfrm>
            <a:off x="3455989" y="4027488"/>
            <a:ext cx="1800225" cy="825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Blip>
                <a:blip r:embed="rId3"/>
              </a:buBlip>
              <a:defRPr sz="24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Blip>
                <a:blip r:embed="rId3"/>
              </a:buBlip>
              <a:defRPr>
                <a:solidFill>
                  <a:schemeClr val="tx1"/>
                </a:solidFill>
                <a:latin typeface="Arial" panose="020B0604020202020204" pitchFamily="34" charset="0"/>
              </a:defRPr>
            </a:lvl3pPr>
            <a:lvl4pPr marL="1600200" indent="-228600">
              <a:spcBef>
                <a:spcPct val="20000"/>
              </a:spcBef>
              <a:buChar char="–"/>
              <a:defRPr sz="1600">
                <a:solidFill>
                  <a:schemeClr val="tx1"/>
                </a:solidFill>
                <a:latin typeface="Arial" panose="020B0604020202020204" pitchFamily="34" charset="0"/>
              </a:defRPr>
            </a:lvl4pPr>
            <a:lvl5pPr marL="2057400" indent="-228600">
              <a:spcBef>
                <a:spcPct val="20000"/>
              </a:spcBef>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defRPr>
            </a:lvl9pPr>
          </a:lstStyle>
          <a:p>
            <a:pPr>
              <a:spcBef>
                <a:spcPct val="0"/>
              </a:spcBef>
              <a:buFontTx/>
              <a:buNone/>
            </a:pPr>
            <a:r>
              <a:rPr lang="en-US" altLang="en-US" sz="1600" b="1">
                <a:solidFill>
                  <a:srgbClr val="084887"/>
                </a:solidFill>
              </a:rPr>
              <a:t>Entry Level </a:t>
            </a:r>
          </a:p>
          <a:p>
            <a:pPr>
              <a:spcBef>
                <a:spcPct val="0"/>
              </a:spcBef>
              <a:buFontTx/>
              <a:buNone/>
            </a:pPr>
            <a:r>
              <a:rPr lang="en-US" altLang="en-US" sz="1600" b="1">
                <a:solidFill>
                  <a:srgbClr val="084887"/>
                </a:solidFill>
              </a:rPr>
              <a:t>Trades Training </a:t>
            </a:r>
          </a:p>
          <a:p>
            <a:pPr>
              <a:spcBef>
                <a:spcPct val="0"/>
              </a:spcBef>
              <a:buFontTx/>
              <a:buNone/>
            </a:pPr>
            <a:r>
              <a:rPr lang="en-US" altLang="en-US" sz="1600" b="1">
                <a:solidFill>
                  <a:srgbClr val="084887"/>
                </a:solidFill>
              </a:rPr>
              <a:t>(ELTT)</a:t>
            </a:r>
            <a:endParaRPr lang="en-US" altLang="en-US" sz="1600">
              <a:solidFill>
                <a:srgbClr val="084887"/>
              </a:solidFill>
            </a:endParaRPr>
          </a:p>
        </p:txBody>
      </p:sp>
      <p:sp>
        <p:nvSpPr>
          <p:cNvPr id="20491" name="AutoShape 11"/>
          <p:cNvSpPr>
            <a:spLocks noChangeArrowheads="1"/>
          </p:cNvSpPr>
          <p:nvPr/>
        </p:nvSpPr>
        <p:spPr bwMode="auto">
          <a:xfrm>
            <a:off x="3325813" y="2505075"/>
            <a:ext cx="2292350" cy="1309688"/>
          </a:xfrm>
          <a:prstGeom prst="cube">
            <a:avLst>
              <a:gd name="adj" fmla="val 25000"/>
            </a:avLst>
          </a:prstGeom>
          <a:solidFill>
            <a:srgbClr val="DFC75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Blip>
                <a:blip r:embed="rId3"/>
              </a:buBlip>
              <a:defRPr sz="24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Blip>
                <a:blip r:embed="rId3"/>
              </a:buBlip>
              <a:defRPr>
                <a:solidFill>
                  <a:schemeClr val="tx1"/>
                </a:solidFill>
                <a:latin typeface="Arial" panose="020B0604020202020204" pitchFamily="34" charset="0"/>
              </a:defRPr>
            </a:lvl3pPr>
            <a:lvl4pPr marL="1600200" indent="-228600">
              <a:spcBef>
                <a:spcPct val="20000"/>
              </a:spcBef>
              <a:buChar char="–"/>
              <a:defRPr sz="1600">
                <a:solidFill>
                  <a:schemeClr val="tx1"/>
                </a:solidFill>
                <a:latin typeface="Arial" panose="020B0604020202020204" pitchFamily="34" charset="0"/>
              </a:defRPr>
            </a:lvl4pPr>
            <a:lvl5pPr marL="2057400" indent="-228600">
              <a:spcBef>
                <a:spcPct val="20000"/>
              </a:spcBef>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defRPr>
            </a:lvl9pPr>
          </a:lstStyle>
          <a:p>
            <a:pPr algn="ctr" eaLnBrk="1" hangingPunct="1">
              <a:buFontTx/>
              <a:buChar char="•"/>
            </a:pPr>
            <a:endParaRPr lang="en-CA" altLang="en-US" sz="1800"/>
          </a:p>
        </p:txBody>
      </p:sp>
      <p:sp>
        <p:nvSpPr>
          <p:cNvPr id="20492" name="Text Box 12"/>
          <p:cNvSpPr txBox="1">
            <a:spLocks noChangeArrowheads="1"/>
          </p:cNvSpPr>
          <p:nvPr/>
        </p:nvSpPr>
        <p:spPr bwMode="auto">
          <a:xfrm>
            <a:off x="3441700" y="2898775"/>
            <a:ext cx="1728788" cy="825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Blip>
                <a:blip r:embed="rId3"/>
              </a:buBlip>
              <a:defRPr sz="24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Blip>
                <a:blip r:embed="rId3"/>
              </a:buBlip>
              <a:defRPr>
                <a:solidFill>
                  <a:schemeClr val="tx1"/>
                </a:solidFill>
                <a:latin typeface="Arial" panose="020B0604020202020204" pitchFamily="34" charset="0"/>
              </a:defRPr>
            </a:lvl3pPr>
            <a:lvl4pPr marL="1600200" indent="-228600">
              <a:spcBef>
                <a:spcPct val="20000"/>
              </a:spcBef>
              <a:buChar char="–"/>
              <a:defRPr sz="1600">
                <a:solidFill>
                  <a:schemeClr val="tx1"/>
                </a:solidFill>
                <a:latin typeface="Arial" panose="020B0604020202020204" pitchFamily="34" charset="0"/>
              </a:defRPr>
            </a:lvl4pPr>
            <a:lvl5pPr marL="2057400" indent="-228600">
              <a:spcBef>
                <a:spcPct val="20000"/>
              </a:spcBef>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defRPr>
            </a:lvl9pPr>
          </a:lstStyle>
          <a:p>
            <a:pPr>
              <a:spcBef>
                <a:spcPct val="0"/>
              </a:spcBef>
              <a:buFontTx/>
              <a:buNone/>
            </a:pPr>
            <a:r>
              <a:rPr lang="en-US" altLang="en-US" sz="1600" b="1">
                <a:solidFill>
                  <a:srgbClr val="084887"/>
                </a:solidFill>
              </a:rPr>
              <a:t>Apprenticeship </a:t>
            </a:r>
          </a:p>
          <a:p>
            <a:pPr>
              <a:spcBef>
                <a:spcPct val="0"/>
              </a:spcBef>
              <a:buFontTx/>
              <a:buNone/>
            </a:pPr>
            <a:r>
              <a:rPr lang="en-US" altLang="en-US" sz="1600" b="1">
                <a:solidFill>
                  <a:srgbClr val="084887"/>
                </a:solidFill>
              </a:rPr>
              <a:t>Trades Training </a:t>
            </a:r>
          </a:p>
          <a:p>
            <a:pPr>
              <a:spcBef>
                <a:spcPct val="0"/>
              </a:spcBef>
              <a:buFontTx/>
              <a:buNone/>
            </a:pPr>
            <a:r>
              <a:rPr lang="en-US" altLang="en-US" sz="1600" b="1">
                <a:solidFill>
                  <a:srgbClr val="084887"/>
                </a:solidFill>
              </a:rPr>
              <a:t>(ATT)</a:t>
            </a:r>
            <a:endParaRPr lang="en-US" altLang="en-US" sz="1600">
              <a:solidFill>
                <a:srgbClr val="084887"/>
              </a:solidFill>
            </a:endParaRPr>
          </a:p>
        </p:txBody>
      </p:sp>
      <p:sp>
        <p:nvSpPr>
          <p:cNvPr id="20493" name="AutoShape 13"/>
          <p:cNvSpPr>
            <a:spLocks noChangeArrowheads="1"/>
          </p:cNvSpPr>
          <p:nvPr/>
        </p:nvSpPr>
        <p:spPr bwMode="auto">
          <a:xfrm>
            <a:off x="6348413" y="3609975"/>
            <a:ext cx="2292350" cy="1309688"/>
          </a:xfrm>
          <a:prstGeom prst="cube">
            <a:avLst>
              <a:gd name="adj" fmla="val 25000"/>
            </a:avLst>
          </a:prstGeom>
          <a:solidFill>
            <a:srgbClr val="DFC75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Blip>
                <a:blip r:embed="rId3"/>
              </a:buBlip>
              <a:defRPr sz="24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Blip>
                <a:blip r:embed="rId3"/>
              </a:buBlip>
              <a:defRPr>
                <a:solidFill>
                  <a:schemeClr val="tx1"/>
                </a:solidFill>
                <a:latin typeface="Arial" panose="020B0604020202020204" pitchFamily="34" charset="0"/>
              </a:defRPr>
            </a:lvl3pPr>
            <a:lvl4pPr marL="1600200" indent="-228600">
              <a:spcBef>
                <a:spcPct val="20000"/>
              </a:spcBef>
              <a:buChar char="–"/>
              <a:defRPr sz="1600">
                <a:solidFill>
                  <a:schemeClr val="tx1"/>
                </a:solidFill>
                <a:latin typeface="Arial" panose="020B0604020202020204" pitchFamily="34" charset="0"/>
              </a:defRPr>
            </a:lvl4pPr>
            <a:lvl5pPr marL="2057400" indent="-228600">
              <a:spcBef>
                <a:spcPct val="20000"/>
              </a:spcBef>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defRPr>
            </a:lvl9pPr>
          </a:lstStyle>
          <a:p>
            <a:pPr algn="ctr" eaLnBrk="1" hangingPunct="1">
              <a:buFontTx/>
              <a:buChar char="•"/>
            </a:pPr>
            <a:endParaRPr lang="en-CA" altLang="en-US" sz="1800"/>
          </a:p>
        </p:txBody>
      </p:sp>
      <p:sp>
        <p:nvSpPr>
          <p:cNvPr id="20494" name="Text Box 14"/>
          <p:cNvSpPr txBox="1">
            <a:spLocks noChangeArrowheads="1"/>
          </p:cNvSpPr>
          <p:nvPr/>
        </p:nvSpPr>
        <p:spPr bwMode="auto">
          <a:xfrm>
            <a:off x="6365875" y="4225925"/>
            <a:ext cx="8636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Blip>
                <a:blip r:embed="rId3"/>
              </a:buBlip>
              <a:defRPr sz="24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Blip>
                <a:blip r:embed="rId3"/>
              </a:buBlip>
              <a:defRPr>
                <a:solidFill>
                  <a:schemeClr val="tx1"/>
                </a:solidFill>
                <a:latin typeface="Arial" panose="020B0604020202020204" pitchFamily="34" charset="0"/>
              </a:defRPr>
            </a:lvl3pPr>
            <a:lvl4pPr marL="1600200" indent="-228600">
              <a:spcBef>
                <a:spcPct val="20000"/>
              </a:spcBef>
              <a:buChar char="–"/>
              <a:defRPr sz="1600">
                <a:solidFill>
                  <a:schemeClr val="tx1"/>
                </a:solidFill>
                <a:latin typeface="Arial" panose="020B0604020202020204" pitchFamily="34" charset="0"/>
              </a:defRPr>
            </a:lvl4pPr>
            <a:lvl5pPr marL="2057400" indent="-228600">
              <a:spcBef>
                <a:spcPct val="20000"/>
              </a:spcBef>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defRPr>
            </a:lvl9pPr>
          </a:lstStyle>
          <a:p>
            <a:pPr>
              <a:spcBef>
                <a:spcPct val="0"/>
              </a:spcBef>
              <a:buFontTx/>
              <a:buNone/>
            </a:pPr>
            <a:r>
              <a:rPr lang="en-US" altLang="en-US" sz="1600" b="1">
                <a:solidFill>
                  <a:srgbClr val="084887"/>
                </a:solidFill>
              </a:rPr>
              <a:t>ACE-IT</a:t>
            </a:r>
            <a:endParaRPr lang="en-US" altLang="en-US" sz="1600">
              <a:solidFill>
                <a:srgbClr val="084887"/>
              </a:solidFill>
            </a:endParaRPr>
          </a:p>
        </p:txBody>
      </p:sp>
      <p:sp>
        <p:nvSpPr>
          <p:cNvPr id="20495" name="Text Box 15"/>
          <p:cNvSpPr txBox="1">
            <a:spLocks noChangeArrowheads="1"/>
          </p:cNvSpPr>
          <p:nvPr/>
        </p:nvSpPr>
        <p:spPr bwMode="auto">
          <a:xfrm>
            <a:off x="7543801" y="4241800"/>
            <a:ext cx="90011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Blip>
                <a:blip r:embed="rId3"/>
              </a:buBlip>
              <a:defRPr sz="24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Blip>
                <a:blip r:embed="rId3"/>
              </a:buBlip>
              <a:defRPr>
                <a:solidFill>
                  <a:schemeClr val="tx1"/>
                </a:solidFill>
                <a:latin typeface="Arial" panose="020B0604020202020204" pitchFamily="34" charset="0"/>
              </a:defRPr>
            </a:lvl3pPr>
            <a:lvl4pPr marL="1600200" indent="-228600">
              <a:spcBef>
                <a:spcPct val="20000"/>
              </a:spcBef>
              <a:buChar char="–"/>
              <a:defRPr sz="1600">
                <a:solidFill>
                  <a:schemeClr val="tx1"/>
                </a:solidFill>
                <a:latin typeface="Arial" panose="020B0604020202020204" pitchFamily="34" charset="0"/>
              </a:defRPr>
            </a:lvl4pPr>
            <a:lvl5pPr marL="2057400" indent="-228600">
              <a:spcBef>
                <a:spcPct val="20000"/>
              </a:spcBef>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defRPr>
            </a:lvl9pPr>
          </a:lstStyle>
          <a:p>
            <a:pPr>
              <a:spcBef>
                <a:spcPct val="0"/>
              </a:spcBef>
              <a:buFontTx/>
              <a:buNone/>
            </a:pPr>
            <a:r>
              <a:rPr lang="en-US" altLang="en-US" sz="1600" b="1">
                <a:solidFill>
                  <a:srgbClr val="084887"/>
                </a:solidFill>
              </a:rPr>
              <a:t>SSA</a:t>
            </a:r>
            <a:endParaRPr lang="en-US" altLang="en-US" sz="1600">
              <a:solidFill>
                <a:srgbClr val="084887"/>
              </a:solidFill>
            </a:endParaRPr>
          </a:p>
        </p:txBody>
      </p:sp>
      <p:sp>
        <p:nvSpPr>
          <p:cNvPr id="20496" name="Line 16"/>
          <p:cNvSpPr>
            <a:spLocks noChangeShapeType="1"/>
          </p:cNvSpPr>
          <p:nvPr/>
        </p:nvSpPr>
        <p:spPr bwMode="auto">
          <a:xfrm>
            <a:off x="7366000" y="3949700"/>
            <a:ext cx="0" cy="914400"/>
          </a:xfrm>
          <a:prstGeom prst="line">
            <a:avLst/>
          </a:prstGeom>
          <a:noFill/>
          <a:ln w="9525">
            <a:solidFill>
              <a:srgbClr val="A38B2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CA"/>
          </a:p>
        </p:txBody>
      </p:sp>
      <p:sp>
        <p:nvSpPr>
          <p:cNvPr id="20497" name="AutoShape 17"/>
          <p:cNvSpPr>
            <a:spLocks noChangeArrowheads="1"/>
          </p:cNvSpPr>
          <p:nvPr/>
        </p:nvSpPr>
        <p:spPr bwMode="auto">
          <a:xfrm>
            <a:off x="6367463" y="2498725"/>
            <a:ext cx="2292350" cy="1309688"/>
          </a:xfrm>
          <a:prstGeom prst="cube">
            <a:avLst>
              <a:gd name="adj" fmla="val 25000"/>
            </a:avLst>
          </a:prstGeom>
          <a:solidFill>
            <a:srgbClr val="DFC75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Blip>
                <a:blip r:embed="rId3"/>
              </a:buBlip>
              <a:defRPr sz="24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Blip>
                <a:blip r:embed="rId3"/>
              </a:buBlip>
              <a:defRPr>
                <a:solidFill>
                  <a:schemeClr val="tx1"/>
                </a:solidFill>
                <a:latin typeface="Arial" panose="020B0604020202020204" pitchFamily="34" charset="0"/>
              </a:defRPr>
            </a:lvl3pPr>
            <a:lvl4pPr marL="1600200" indent="-228600">
              <a:spcBef>
                <a:spcPct val="20000"/>
              </a:spcBef>
              <a:buChar char="–"/>
              <a:defRPr sz="1600">
                <a:solidFill>
                  <a:schemeClr val="tx1"/>
                </a:solidFill>
                <a:latin typeface="Arial" panose="020B0604020202020204" pitchFamily="34" charset="0"/>
              </a:defRPr>
            </a:lvl4pPr>
            <a:lvl5pPr marL="2057400" indent="-228600">
              <a:spcBef>
                <a:spcPct val="20000"/>
              </a:spcBef>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defRPr>
            </a:lvl9pPr>
          </a:lstStyle>
          <a:p>
            <a:pPr algn="ctr" eaLnBrk="1" hangingPunct="1">
              <a:buFontTx/>
              <a:buChar char="•"/>
            </a:pPr>
            <a:endParaRPr lang="en-CA" altLang="en-US" sz="1800"/>
          </a:p>
        </p:txBody>
      </p:sp>
      <p:sp>
        <p:nvSpPr>
          <p:cNvPr id="20498" name="Text Box 18"/>
          <p:cNvSpPr txBox="1">
            <a:spLocks noChangeArrowheads="1"/>
          </p:cNvSpPr>
          <p:nvPr/>
        </p:nvSpPr>
        <p:spPr bwMode="auto">
          <a:xfrm>
            <a:off x="6637339" y="2981326"/>
            <a:ext cx="1512887"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Blip>
                <a:blip r:embed="rId3"/>
              </a:buBlip>
              <a:defRPr sz="24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Blip>
                <a:blip r:embed="rId3"/>
              </a:buBlip>
              <a:defRPr>
                <a:solidFill>
                  <a:schemeClr val="tx1"/>
                </a:solidFill>
                <a:latin typeface="Arial" panose="020B0604020202020204" pitchFamily="34" charset="0"/>
              </a:defRPr>
            </a:lvl3pPr>
            <a:lvl4pPr marL="1600200" indent="-228600">
              <a:spcBef>
                <a:spcPct val="20000"/>
              </a:spcBef>
              <a:buChar char="–"/>
              <a:defRPr sz="1600">
                <a:solidFill>
                  <a:schemeClr val="tx1"/>
                </a:solidFill>
                <a:latin typeface="Arial" panose="020B0604020202020204" pitchFamily="34" charset="0"/>
              </a:defRPr>
            </a:lvl4pPr>
            <a:lvl5pPr marL="2057400" indent="-228600">
              <a:spcBef>
                <a:spcPct val="20000"/>
              </a:spcBef>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defRPr>
            </a:lvl9pPr>
          </a:lstStyle>
          <a:p>
            <a:pPr>
              <a:spcBef>
                <a:spcPct val="0"/>
              </a:spcBef>
              <a:buFontTx/>
              <a:buNone/>
            </a:pPr>
            <a:r>
              <a:rPr lang="en-US" altLang="en-US" sz="1600" b="1">
                <a:solidFill>
                  <a:srgbClr val="084887"/>
                </a:solidFill>
              </a:rPr>
              <a:t>New Training Programs</a:t>
            </a:r>
          </a:p>
        </p:txBody>
      </p:sp>
      <p:sp>
        <p:nvSpPr>
          <p:cNvPr id="20499" name="Freeform 19"/>
          <p:cNvSpPr>
            <a:spLocks/>
          </p:cNvSpPr>
          <p:nvPr/>
        </p:nvSpPr>
        <p:spPr bwMode="auto">
          <a:xfrm>
            <a:off x="5905500" y="1155700"/>
            <a:ext cx="3962400" cy="1536700"/>
          </a:xfrm>
          <a:custGeom>
            <a:avLst/>
            <a:gdLst>
              <a:gd name="T0" fmla="*/ 0 w 2456"/>
              <a:gd name="T1" fmla="*/ 296791466 h 944"/>
              <a:gd name="T2" fmla="*/ 791286117 w 2456"/>
              <a:gd name="T3" fmla="*/ 0 h 944"/>
              <a:gd name="T4" fmla="*/ 2147483646 w 2456"/>
              <a:gd name="T5" fmla="*/ 2119942764 h 944"/>
              <a:gd name="T6" fmla="*/ 2147483646 w 2456"/>
              <a:gd name="T7" fmla="*/ 2147483646 h 944"/>
              <a:gd name="T8" fmla="*/ 0 w 2456"/>
              <a:gd name="T9" fmla="*/ 296791466 h 94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456" h="944">
                <a:moveTo>
                  <a:pt x="0" y="112"/>
                </a:moveTo>
                <a:lnTo>
                  <a:pt x="304" y="0"/>
                </a:lnTo>
                <a:lnTo>
                  <a:pt x="2456" y="800"/>
                </a:lnTo>
                <a:lnTo>
                  <a:pt x="2264" y="944"/>
                </a:lnTo>
                <a:lnTo>
                  <a:pt x="0" y="112"/>
                </a:lnTo>
                <a:close/>
              </a:path>
            </a:pathLst>
          </a:custGeom>
          <a:solidFill>
            <a:srgbClr val="6590BC"/>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CA"/>
          </a:p>
        </p:txBody>
      </p:sp>
      <p:grpSp>
        <p:nvGrpSpPr>
          <p:cNvPr id="20500" name="Group 20"/>
          <p:cNvGrpSpPr>
            <a:grpSpLocks/>
          </p:cNvGrpSpPr>
          <p:nvPr/>
        </p:nvGrpSpPr>
        <p:grpSpPr bwMode="auto">
          <a:xfrm>
            <a:off x="2312988" y="1330326"/>
            <a:ext cx="7256462" cy="1427163"/>
            <a:chOff x="577" y="854"/>
            <a:chExt cx="4571" cy="899"/>
          </a:xfrm>
        </p:grpSpPr>
        <p:sp>
          <p:nvSpPr>
            <p:cNvPr id="20501" name="AutoShape 21"/>
            <p:cNvSpPr>
              <a:spLocks noChangeArrowheads="1"/>
            </p:cNvSpPr>
            <p:nvPr/>
          </p:nvSpPr>
          <p:spPr bwMode="auto">
            <a:xfrm>
              <a:off x="577" y="854"/>
              <a:ext cx="4571" cy="849"/>
            </a:xfrm>
            <a:prstGeom prst="triangle">
              <a:avLst>
                <a:gd name="adj" fmla="val 50000"/>
              </a:avLst>
            </a:prstGeom>
            <a:solidFill>
              <a:srgbClr val="084887"/>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Blip>
                  <a:blip r:embed="rId3"/>
                </a:buBlip>
                <a:defRPr sz="24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Blip>
                  <a:blip r:embed="rId3"/>
                </a:buBlip>
                <a:defRPr>
                  <a:solidFill>
                    <a:schemeClr val="tx1"/>
                  </a:solidFill>
                  <a:latin typeface="Arial" panose="020B0604020202020204" pitchFamily="34" charset="0"/>
                </a:defRPr>
              </a:lvl3pPr>
              <a:lvl4pPr marL="1600200" indent="-228600">
                <a:spcBef>
                  <a:spcPct val="20000"/>
                </a:spcBef>
                <a:buChar char="–"/>
                <a:defRPr sz="1600">
                  <a:solidFill>
                    <a:schemeClr val="tx1"/>
                  </a:solidFill>
                  <a:latin typeface="Arial" panose="020B0604020202020204" pitchFamily="34" charset="0"/>
                </a:defRPr>
              </a:lvl4pPr>
              <a:lvl5pPr marL="2057400" indent="-228600">
                <a:spcBef>
                  <a:spcPct val="20000"/>
                </a:spcBef>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defRPr>
              </a:lvl9pPr>
            </a:lstStyle>
            <a:p>
              <a:pPr algn="ctr" eaLnBrk="1" hangingPunct="1">
                <a:buFontTx/>
                <a:buChar char="•"/>
              </a:pPr>
              <a:endParaRPr lang="en-CA" altLang="en-US" sz="1800"/>
            </a:p>
          </p:txBody>
        </p:sp>
        <p:sp>
          <p:nvSpPr>
            <p:cNvPr id="20502" name="Text Box 22"/>
            <p:cNvSpPr txBox="1">
              <a:spLocks noChangeArrowheads="1"/>
            </p:cNvSpPr>
            <p:nvPr/>
          </p:nvSpPr>
          <p:spPr bwMode="auto">
            <a:xfrm>
              <a:off x="829" y="1273"/>
              <a:ext cx="4304" cy="4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Blip>
                  <a:blip r:embed="rId3"/>
                </a:buBlip>
                <a:defRPr sz="24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Blip>
                  <a:blip r:embed="rId3"/>
                </a:buBlip>
                <a:defRPr>
                  <a:solidFill>
                    <a:schemeClr val="tx1"/>
                  </a:solidFill>
                  <a:latin typeface="Arial" panose="020B0604020202020204" pitchFamily="34" charset="0"/>
                </a:defRPr>
              </a:lvl3pPr>
              <a:lvl4pPr marL="1600200" indent="-228600">
                <a:spcBef>
                  <a:spcPct val="20000"/>
                </a:spcBef>
                <a:buChar char="–"/>
                <a:defRPr sz="1600">
                  <a:solidFill>
                    <a:schemeClr val="tx1"/>
                  </a:solidFill>
                  <a:latin typeface="Arial" panose="020B0604020202020204" pitchFamily="34" charset="0"/>
                </a:defRPr>
              </a:lvl4pPr>
              <a:lvl5pPr marL="2057400" indent="-228600">
                <a:spcBef>
                  <a:spcPct val="20000"/>
                </a:spcBef>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defRPr>
              </a:lvl9pPr>
            </a:lstStyle>
            <a:p>
              <a:pPr algn="ctr">
                <a:spcBef>
                  <a:spcPct val="0"/>
                </a:spcBef>
                <a:buFontTx/>
                <a:buNone/>
              </a:pPr>
              <a:r>
                <a:rPr lang="en-US" altLang="en-US" sz="2200" b="1">
                  <a:solidFill>
                    <a:schemeClr val="bg1"/>
                  </a:solidFill>
                </a:rPr>
                <a:t>Industry Training in B.C.</a:t>
              </a:r>
            </a:p>
            <a:p>
              <a:pPr algn="ctr">
                <a:spcBef>
                  <a:spcPct val="0"/>
                </a:spcBef>
                <a:buFontTx/>
                <a:buNone/>
              </a:pPr>
              <a:r>
                <a:rPr lang="en-US" altLang="en-US" sz="2200" b="1">
                  <a:solidFill>
                    <a:schemeClr val="bg1"/>
                  </a:solidFill>
                </a:rPr>
                <a:t>Fulfilling Labour Market Demand</a:t>
              </a:r>
            </a:p>
          </p:txBody>
        </p:sp>
      </p:grpSp>
    </p:spTree>
    <p:extLst>
      <p:ext uri="{BB962C8B-B14F-4D97-AF65-F5344CB8AC3E}">
        <p14:creationId xmlns:p14="http://schemas.microsoft.com/office/powerpoint/2010/main" val="205106149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a:p>
        </p:txBody>
      </p:sp>
      <p:sp>
        <p:nvSpPr>
          <p:cNvPr id="3" name="Content Placeholder 2"/>
          <p:cNvSpPr>
            <a:spLocks noGrp="1"/>
          </p:cNvSpPr>
          <p:nvPr>
            <p:ph idx="1"/>
          </p:nvPr>
        </p:nvSpPr>
        <p:spPr/>
        <p:txBody>
          <a:bodyPr/>
          <a:lstStyle/>
          <a:p>
            <a:endParaRPr lang="en-CA"/>
          </a:p>
        </p:txBody>
      </p:sp>
    </p:spTree>
    <p:extLst>
      <p:ext uri="{BB962C8B-B14F-4D97-AF65-F5344CB8AC3E}">
        <p14:creationId xmlns:p14="http://schemas.microsoft.com/office/powerpoint/2010/main" val="364237580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a:p>
        </p:txBody>
      </p:sp>
      <p:sp>
        <p:nvSpPr>
          <p:cNvPr id="3" name="Content Placeholder 2"/>
          <p:cNvSpPr>
            <a:spLocks noGrp="1"/>
          </p:cNvSpPr>
          <p:nvPr>
            <p:ph idx="1"/>
          </p:nvPr>
        </p:nvSpPr>
        <p:spPr/>
        <p:txBody>
          <a:bodyPr/>
          <a:lstStyle/>
          <a:p>
            <a:endParaRPr lang="en-CA"/>
          </a:p>
        </p:txBody>
      </p:sp>
    </p:spTree>
    <p:extLst>
      <p:ext uri="{BB962C8B-B14F-4D97-AF65-F5344CB8AC3E}">
        <p14:creationId xmlns:p14="http://schemas.microsoft.com/office/powerpoint/2010/main" val="5238815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en-US" altLang="en-US" sz="2000"/>
              <a:t>INDUSTRY TRAINING PROGRAMS IN SECONDARY SCHOOLS</a:t>
            </a:r>
          </a:p>
        </p:txBody>
      </p:sp>
      <p:sp>
        <p:nvSpPr>
          <p:cNvPr id="16387" name="Rectangle 3"/>
          <p:cNvSpPr>
            <a:spLocks noGrp="1" noChangeArrowheads="1"/>
          </p:cNvSpPr>
          <p:nvPr>
            <p:ph type="body" sz="half" idx="1"/>
          </p:nvPr>
        </p:nvSpPr>
        <p:spPr>
          <a:xfrm>
            <a:off x="1928649" y="1422099"/>
            <a:ext cx="4037013" cy="4800600"/>
          </a:xfrm>
        </p:spPr>
        <p:txBody>
          <a:bodyPr>
            <a:normAutofit/>
          </a:bodyPr>
          <a:lstStyle/>
          <a:p>
            <a:pPr marL="438150" indent="-438150">
              <a:buNone/>
            </a:pPr>
            <a:r>
              <a:rPr lang="en-US" altLang="en-US" dirty="0"/>
              <a:t>SSA</a:t>
            </a:r>
          </a:p>
          <a:p>
            <a:pPr marL="438150" indent="-438150">
              <a:buNone/>
            </a:pPr>
            <a:endParaRPr lang="en-US" altLang="en-US" dirty="0"/>
          </a:p>
          <a:p>
            <a:pPr marL="438150" indent="-438150">
              <a:spcAft>
                <a:spcPct val="50000"/>
              </a:spcAft>
              <a:buFont typeface="Wingdings" panose="05000000000000000000" pitchFamily="2" charset="2"/>
              <a:buAutoNum type="arabicPeriod"/>
            </a:pPr>
            <a:r>
              <a:rPr lang="en-US" altLang="en-US" sz="2000" dirty="0"/>
              <a:t>Students are employer sponsored registered trainees</a:t>
            </a:r>
          </a:p>
          <a:p>
            <a:pPr marL="438150" indent="-438150">
              <a:spcAft>
                <a:spcPct val="25000"/>
              </a:spcAft>
              <a:buFont typeface="Wingdings" panose="05000000000000000000" pitchFamily="2" charset="2"/>
              <a:buAutoNum type="arabicPeriod"/>
            </a:pPr>
            <a:r>
              <a:rPr lang="en-US" altLang="en-US" sz="2000" dirty="0"/>
              <a:t>On-the-job training is provided through work experience	</a:t>
            </a:r>
          </a:p>
          <a:p>
            <a:pPr marL="803275" lvl="2" indent="-342900">
              <a:spcAft>
                <a:spcPct val="25000"/>
              </a:spcAft>
            </a:pPr>
            <a:r>
              <a:rPr lang="en-US" altLang="en-US" dirty="0" smtClean="0"/>
              <a:t>Min. 480 hours before graduation</a:t>
            </a:r>
          </a:p>
          <a:p>
            <a:pPr marL="803275" lvl="2" indent="-342900">
              <a:spcAft>
                <a:spcPct val="25000"/>
              </a:spcAft>
            </a:pPr>
            <a:r>
              <a:rPr lang="en-US" altLang="en-US" dirty="0" smtClean="0"/>
              <a:t>Credit 16 towards grad</a:t>
            </a:r>
          </a:p>
          <a:p>
            <a:pPr marL="803275" lvl="2" indent="-342900">
              <a:spcAft>
                <a:spcPct val="50000"/>
              </a:spcAft>
            </a:pPr>
            <a:r>
              <a:rPr lang="en-US" altLang="en-US" dirty="0" smtClean="0"/>
              <a:t>Work experience is paid</a:t>
            </a:r>
          </a:p>
          <a:p>
            <a:pPr marL="438150" indent="-438150">
              <a:buFont typeface="Wingdings" panose="05000000000000000000" pitchFamily="2" charset="2"/>
              <a:buAutoNum type="arabicPeriod"/>
            </a:pPr>
            <a:r>
              <a:rPr lang="en-US" altLang="en-US" sz="2000" dirty="0"/>
              <a:t>Students eligible for $1,000 scholarship</a:t>
            </a:r>
          </a:p>
        </p:txBody>
      </p:sp>
      <p:sp>
        <p:nvSpPr>
          <p:cNvPr id="16388" name="Rectangle 4"/>
          <p:cNvSpPr>
            <a:spLocks noGrp="1" noChangeArrowheads="1"/>
          </p:cNvSpPr>
          <p:nvPr>
            <p:ph type="body" sz="half" idx="2"/>
          </p:nvPr>
        </p:nvSpPr>
        <p:spPr>
          <a:xfrm>
            <a:off x="6194809" y="1491224"/>
            <a:ext cx="4037012" cy="4800600"/>
          </a:xfrm>
        </p:spPr>
        <p:txBody>
          <a:bodyPr/>
          <a:lstStyle/>
          <a:p>
            <a:pPr marL="400050" indent="-400050">
              <a:buNone/>
            </a:pPr>
            <a:r>
              <a:rPr lang="en-US" altLang="en-US" dirty="0" smtClean="0"/>
              <a:t>ACE IT</a:t>
            </a:r>
          </a:p>
          <a:p>
            <a:pPr marL="400050" indent="-400050">
              <a:spcBef>
                <a:spcPct val="0"/>
              </a:spcBef>
              <a:buNone/>
            </a:pPr>
            <a:endParaRPr lang="en-US" altLang="en-US" dirty="0" smtClean="0"/>
          </a:p>
          <a:p>
            <a:pPr marL="400050" indent="-400050">
              <a:spcAft>
                <a:spcPct val="30000"/>
              </a:spcAft>
              <a:buFont typeface="Wingdings" panose="05000000000000000000" pitchFamily="2" charset="2"/>
              <a:buAutoNum type="arabicPeriod"/>
            </a:pPr>
            <a:r>
              <a:rPr lang="en-US" altLang="en-US" sz="2000" dirty="0"/>
              <a:t>Students are school district sponsored registered trainees</a:t>
            </a:r>
          </a:p>
          <a:p>
            <a:pPr marL="400050" indent="-400050">
              <a:spcAft>
                <a:spcPct val="30000"/>
              </a:spcAft>
              <a:buFont typeface="Wingdings" panose="05000000000000000000" pitchFamily="2" charset="2"/>
              <a:buAutoNum type="arabicPeriod"/>
            </a:pPr>
            <a:r>
              <a:rPr lang="en-US" altLang="en-US" sz="2000" dirty="0"/>
              <a:t>Level 1 technical training is delivered in school and/or in post-secondary or combination</a:t>
            </a:r>
          </a:p>
          <a:p>
            <a:pPr marL="400050" indent="-400050">
              <a:spcAft>
                <a:spcPct val="30000"/>
              </a:spcAft>
              <a:buFont typeface="Wingdings" panose="05000000000000000000" pitchFamily="2" charset="2"/>
              <a:buAutoNum type="arabicPeriod"/>
            </a:pPr>
            <a:r>
              <a:rPr lang="en-US" altLang="en-US" sz="2000" dirty="0"/>
              <a:t>On-the-job training Option</a:t>
            </a:r>
          </a:p>
          <a:p>
            <a:pPr marL="765175" lvl="2" indent="-304800">
              <a:spcAft>
                <a:spcPct val="25000"/>
              </a:spcAft>
            </a:pPr>
            <a:r>
              <a:rPr lang="en-US" altLang="en-US" dirty="0"/>
              <a:t>Min. 240 </a:t>
            </a:r>
            <a:r>
              <a:rPr lang="en-US" altLang="en-US" dirty="0" err="1"/>
              <a:t>hrs</a:t>
            </a:r>
            <a:r>
              <a:rPr lang="en-US" altLang="en-US" dirty="0"/>
              <a:t> and can be done in combination with SSA</a:t>
            </a:r>
          </a:p>
          <a:p>
            <a:pPr marL="765175" lvl="2" indent="-304800"/>
            <a:r>
              <a:rPr lang="en-US" altLang="en-US" dirty="0"/>
              <a:t>Students can be eligible for $1,000 SSA scholarship</a:t>
            </a:r>
          </a:p>
        </p:txBody>
      </p:sp>
    </p:spTree>
    <p:extLst>
      <p:ext uri="{BB962C8B-B14F-4D97-AF65-F5344CB8AC3E}">
        <p14:creationId xmlns:p14="http://schemas.microsoft.com/office/powerpoint/2010/main" val="62698107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a:p>
        </p:txBody>
      </p:sp>
      <p:sp>
        <p:nvSpPr>
          <p:cNvPr id="3" name="Content Placeholder 2"/>
          <p:cNvSpPr>
            <a:spLocks noGrp="1"/>
          </p:cNvSpPr>
          <p:nvPr>
            <p:ph idx="1"/>
          </p:nvPr>
        </p:nvSpPr>
        <p:spPr/>
        <p:txBody>
          <a:bodyPr/>
          <a:lstStyle/>
          <a:p>
            <a:endParaRPr lang="en-CA"/>
          </a:p>
        </p:txBody>
      </p:sp>
    </p:spTree>
    <p:extLst>
      <p:ext uri="{BB962C8B-B14F-4D97-AF65-F5344CB8AC3E}">
        <p14:creationId xmlns:p14="http://schemas.microsoft.com/office/powerpoint/2010/main" val="398720687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a:p>
        </p:txBody>
      </p:sp>
      <p:sp>
        <p:nvSpPr>
          <p:cNvPr id="3" name="Content Placeholder 2"/>
          <p:cNvSpPr>
            <a:spLocks noGrp="1"/>
          </p:cNvSpPr>
          <p:nvPr>
            <p:ph idx="1"/>
          </p:nvPr>
        </p:nvSpPr>
        <p:spPr/>
        <p:txBody>
          <a:bodyPr/>
          <a:lstStyle/>
          <a:p>
            <a:endParaRPr lang="en-CA"/>
          </a:p>
        </p:txBody>
      </p:sp>
    </p:spTree>
    <p:extLst>
      <p:ext uri="{BB962C8B-B14F-4D97-AF65-F5344CB8AC3E}">
        <p14:creationId xmlns:p14="http://schemas.microsoft.com/office/powerpoint/2010/main" val="164723710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Best Practice: Action Plan for a ACE IT</a:t>
            </a:r>
            <a:endParaRPr lang="en-CA" dirty="0"/>
          </a:p>
        </p:txBody>
      </p:sp>
      <p:sp>
        <p:nvSpPr>
          <p:cNvPr id="3" name="Content Placeholder 2"/>
          <p:cNvSpPr>
            <a:spLocks noGrp="1"/>
          </p:cNvSpPr>
          <p:nvPr>
            <p:ph idx="1"/>
          </p:nvPr>
        </p:nvSpPr>
        <p:spPr/>
        <p:txBody>
          <a:bodyPr>
            <a:normAutofit fontScale="40000" lnSpcReduction="20000"/>
          </a:bodyPr>
          <a:lstStyle/>
          <a:p>
            <a:pPr marL="514350" lvl="0" indent="-514350">
              <a:buAutoNum type="arabicPeriod"/>
            </a:pPr>
            <a:r>
              <a:rPr lang="en-CA" dirty="0" smtClean="0"/>
              <a:t>Conduct a needs assessment</a:t>
            </a:r>
          </a:p>
          <a:p>
            <a:pPr lvl="1"/>
            <a:r>
              <a:rPr lang="en-CA" dirty="0" smtClean="0"/>
              <a:t>What program is the district interested in building</a:t>
            </a:r>
          </a:p>
          <a:p>
            <a:pPr lvl="1"/>
            <a:r>
              <a:rPr lang="en-CA" dirty="0" smtClean="0"/>
              <a:t>What opportunities are there for training in the local area – PS, </a:t>
            </a:r>
          </a:p>
          <a:p>
            <a:pPr lvl="0"/>
            <a:endParaRPr lang="en-CA" dirty="0" smtClean="0"/>
          </a:p>
          <a:p>
            <a:pPr lvl="0"/>
            <a:r>
              <a:rPr lang="en-CA" dirty="0" smtClean="0"/>
              <a:t>Need </a:t>
            </a:r>
            <a:r>
              <a:rPr lang="en-CA" dirty="0"/>
              <a:t>to include all levels – Admin, Trustees, Teachers (bring everyone together in a session)</a:t>
            </a:r>
          </a:p>
          <a:p>
            <a:pPr lvl="0"/>
            <a:endParaRPr lang="en-CA" dirty="0"/>
          </a:p>
          <a:p>
            <a:pPr lvl="0"/>
            <a:r>
              <a:rPr lang="en-CA" dirty="0"/>
              <a:t>What are the out of town opportunities? (mobility)</a:t>
            </a:r>
          </a:p>
          <a:p>
            <a:pPr lvl="0"/>
            <a:r>
              <a:rPr lang="en-CA" dirty="0"/>
              <a:t>Needs Assessment for other training opportunities: How to serve all student groups (student wants and needs)</a:t>
            </a:r>
          </a:p>
          <a:p>
            <a:pPr lvl="0"/>
            <a:r>
              <a:rPr lang="en-CA" dirty="0"/>
              <a:t>What could be added to what they are doing now?</a:t>
            </a:r>
          </a:p>
          <a:p>
            <a:pPr lvl="0"/>
            <a:r>
              <a:rPr lang="en-CA" dirty="0"/>
              <a:t>What are they doing to support diverse student needs in terms of transition to employment and training or education?</a:t>
            </a:r>
          </a:p>
          <a:p>
            <a:pPr lvl="0"/>
            <a:r>
              <a:rPr lang="en-CA" u="sng" dirty="0"/>
              <a:t>Overall Vision</a:t>
            </a:r>
            <a:r>
              <a:rPr lang="en-CA" dirty="0"/>
              <a:t>: (High Level)</a:t>
            </a:r>
          </a:p>
          <a:p>
            <a:pPr lvl="1"/>
            <a:r>
              <a:rPr lang="en-CA" dirty="0"/>
              <a:t>3 Pronged (Trades) </a:t>
            </a:r>
          </a:p>
          <a:p>
            <a:pPr lvl="2"/>
            <a:r>
              <a:rPr lang="en-CA" dirty="0"/>
              <a:t>Graduation</a:t>
            </a:r>
          </a:p>
          <a:p>
            <a:pPr lvl="2"/>
            <a:r>
              <a:rPr lang="en-CA" dirty="0"/>
              <a:t>Level 1 Technical Training</a:t>
            </a:r>
          </a:p>
          <a:p>
            <a:pPr lvl="2"/>
            <a:r>
              <a:rPr lang="en-CA" dirty="0"/>
              <a:t>SSA</a:t>
            </a:r>
          </a:p>
          <a:p>
            <a:pPr lvl="1"/>
            <a:r>
              <a:rPr lang="en-CA" dirty="0"/>
              <a:t>Transition/Process</a:t>
            </a:r>
          </a:p>
          <a:p>
            <a:pPr lvl="2"/>
            <a:r>
              <a:rPr lang="en-CA" dirty="0"/>
              <a:t>Earn credits toward Graduation (High School</a:t>
            </a:r>
          </a:p>
          <a:p>
            <a:pPr lvl="2"/>
            <a:r>
              <a:rPr lang="en-CA" dirty="0"/>
              <a:t>Engage in skill development (PSI)</a:t>
            </a:r>
          </a:p>
          <a:p>
            <a:pPr lvl="2"/>
            <a:r>
              <a:rPr lang="en-CA" dirty="0"/>
              <a:t>Transition to Employment via Work Experience (Work)</a:t>
            </a:r>
          </a:p>
          <a:p>
            <a:endParaRPr lang="en-CA" dirty="0"/>
          </a:p>
        </p:txBody>
      </p:sp>
    </p:spTree>
    <p:extLst>
      <p:ext uri="{BB962C8B-B14F-4D97-AF65-F5344CB8AC3E}">
        <p14:creationId xmlns:p14="http://schemas.microsoft.com/office/powerpoint/2010/main" val="3230879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a:p>
        </p:txBody>
      </p:sp>
      <p:sp>
        <p:nvSpPr>
          <p:cNvPr id="3" name="Content Placeholder 2"/>
          <p:cNvSpPr>
            <a:spLocks noGrp="1"/>
          </p:cNvSpPr>
          <p:nvPr>
            <p:ph idx="1"/>
          </p:nvPr>
        </p:nvSpPr>
        <p:spPr/>
        <p:txBody>
          <a:bodyPr/>
          <a:lstStyle/>
          <a:p>
            <a:pPr lvl="0"/>
            <a:r>
              <a:rPr lang="en-CA" u="sng" dirty="0"/>
              <a:t>Needs Assessment</a:t>
            </a:r>
            <a:r>
              <a:rPr lang="en-CA" dirty="0"/>
              <a:t>:</a:t>
            </a:r>
          </a:p>
          <a:p>
            <a:pPr lvl="1"/>
            <a:r>
              <a:rPr lang="en-CA" dirty="0"/>
              <a:t>What programs do they want?</a:t>
            </a:r>
          </a:p>
          <a:p>
            <a:pPr lvl="1"/>
            <a:r>
              <a:rPr lang="en-CA" dirty="0"/>
              <a:t>Suggestions for programs</a:t>
            </a:r>
          </a:p>
          <a:p>
            <a:pPr lvl="1"/>
            <a:r>
              <a:rPr lang="en-CA" dirty="0"/>
              <a:t>Demographics, Community</a:t>
            </a:r>
          </a:p>
          <a:p>
            <a:pPr lvl="1"/>
            <a:r>
              <a:rPr lang="en-CA" dirty="0"/>
              <a:t>Employment opportunities</a:t>
            </a:r>
          </a:p>
          <a:p>
            <a:pPr lvl="1"/>
            <a:r>
              <a:rPr lang="en-CA" dirty="0"/>
              <a:t>Tone of the economy?</a:t>
            </a:r>
          </a:p>
          <a:p>
            <a:pPr lvl="1"/>
            <a:r>
              <a:rPr lang="en-CA" dirty="0"/>
              <a:t>What are they doing now? (WEX? SSA? Career Programs? Exploration/Awareness/Staff/Teacher preparation?)</a:t>
            </a:r>
          </a:p>
        </p:txBody>
      </p:sp>
    </p:spTree>
    <p:extLst>
      <p:ext uri="{BB962C8B-B14F-4D97-AF65-F5344CB8AC3E}">
        <p14:creationId xmlns:p14="http://schemas.microsoft.com/office/powerpoint/2010/main" val="337025022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Developing a Learning Partnership</a:t>
            </a:r>
            <a:endParaRPr lang="en-CA" dirty="0"/>
          </a:p>
        </p:txBody>
      </p:sp>
      <p:sp>
        <p:nvSpPr>
          <p:cNvPr id="3" name="Content Placeholder 2"/>
          <p:cNvSpPr>
            <a:spLocks noGrp="1"/>
          </p:cNvSpPr>
          <p:nvPr>
            <p:ph idx="1"/>
          </p:nvPr>
        </p:nvSpPr>
        <p:spPr/>
        <p:txBody>
          <a:bodyPr>
            <a:normAutofit/>
          </a:bodyPr>
          <a:lstStyle/>
          <a:p>
            <a:pPr marL="0" indent="0">
              <a:buNone/>
            </a:pPr>
            <a:r>
              <a:rPr lang="en-CA" dirty="0" smtClean="0"/>
              <a:t>A learning partnership agreement outlines:</a:t>
            </a:r>
          </a:p>
          <a:p>
            <a:r>
              <a:rPr lang="en-CA" dirty="0" smtClean="0"/>
              <a:t>The relationship between all parties</a:t>
            </a:r>
          </a:p>
          <a:p>
            <a:r>
              <a:rPr lang="en-CA" dirty="0" smtClean="0"/>
              <a:t>How the partnership will serve students</a:t>
            </a:r>
          </a:p>
          <a:p>
            <a:r>
              <a:rPr lang="en-CA" dirty="0" smtClean="0"/>
              <a:t>Anticipated program outcomes</a:t>
            </a:r>
          </a:p>
          <a:p>
            <a:r>
              <a:rPr lang="en-CA" dirty="0" smtClean="0"/>
              <a:t>Shared vision</a:t>
            </a:r>
          </a:p>
          <a:p>
            <a:r>
              <a:rPr lang="en-CA" dirty="0" smtClean="0"/>
              <a:t>Mutual benefits</a:t>
            </a:r>
          </a:p>
          <a:p>
            <a:r>
              <a:rPr lang="en-CA" dirty="0" smtClean="0"/>
              <a:t>Resource sharing (i.e. facilities, staff, expertise, learning and training opportunities)</a:t>
            </a:r>
            <a:endParaRPr lang="en-CA" dirty="0"/>
          </a:p>
        </p:txBody>
      </p:sp>
    </p:spTree>
    <p:extLst>
      <p:ext uri="{BB962C8B-B14F-4D97-AF65-F5344CB8AC3E}">
        <p14:creationId xmlns:p14="http://schemas.microsoft.com/office/powerpoint/2010/main" val="276501716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a:p>
        </p:txBody>
      </p:sp>
      <p:sp>
        <p:nvSpPr>
          <p:cNvPr id="3" name="Content Placeholder 2"/>
          <p:cNvSpPr>
            <a:spLocks noGrp="1"/>
          </p:cNvSpPr>
          <p:nvPr>
            <p:ph idx="1"/>
          </p:nvPr>
        </p:nvSpPr>
        <p:spPr/>
        <p:txBody>
          <a:bodyPr>
            <a:normAutofit fontScale="70000" lnSpcReduction="20000"/>
          </a:bodyPr>
          <a:lstStyle/>
          <a:p>
            <a:r>
              <a:rPr lang="en-CA" b="1" dirty="0" smtClean="0"/>
              <a:t>Learning Partnerships Support Resources</a:t>
            </a:r>
          </a:p>
          <a:p>
            <a:r>
              <a:rPr lang="en-CA" dirty="0" smtClean="0"/>
              <a:t>Use these resources to help develop effective learning partnerships:</a:t>
            </a:r>
          </a:p>
          <a:p>
            <a:r>
              <a:rPr lang="en-CA" dirty="0" smtClean="0">
                <a:hlinkClick r:id="rId2"/>
              </a:rPr>
              <a:t>Junior Achievement</a:t>
            </a:r>
            <a:endParaRPr lang="en-CA" dirty="0" smtClean="0"/>
          </a:p>
          <a:p>
            <a:r>
              <a:rPr lang="en-CA" dirty="0" smtClean="0">
                <a:hlinkClick r:id="rId3"/>
              </a:rPr>
              <a:t>ACE IT Manual</a:t>
            </a:r>
            <a:r>
              <a:rPr lang="en-CA" dirty="0" smtClean="0"/>
              <a:t> (PDF)</a:t>
            </a:r>
          </a:p>
          <a:p>
            <a:r>
              <a:rPr lang="en-CA" dirty="0" smtClean="0">
                <a:hlinkClick r:id="rId4"/>
              </a:rPr>
              <a:t>Southern Island Partnership Manual</a:t>
            </a:r>
            <a:r>
              <a:rPr lang="en-CA" dirty="0" smtClean="0"/>
              <a:t> (SIP) (PDF)</a:t>
            </a:r>
          </a:p>
          <a:p>
            <a:r>
              <a:rPr lang="en-CA" dirty="0" smtClean="0">
                <a:hlinkClick r:id="rId5"/>
              </a:rPr>
              <a:t>SIP Partnership Funding Model</a:t>
            </a:r>
            <a:r>
              <a:rPr lang="en-CA" dirty="0" smtClean="0"/>
              <a:t> (PDF, 2.3MB)</a:t>
            </a:r>
          </a:p>
          <a:p>
            <a:r>
              <a:rPr lang="en-CA" dirty="0" smtClean="0">
                <a:hlinkClick r:id="rId6"/>
              </a:rPr>
              <a:t>Northern Opportunities (NOP)</a:t>
            </a:r>
            <a:r>
              <a:rPr lang="en-CA" dirty="0" smtClean="0"/>
              <a:t> (PDF, 13MB)</a:t>
            </a:r>
          </a:p>
          <a:p>
            <a:r>
              <a:rPr lang="en-CA" dirty="0" smtClean="0">
                <a:hlinkClick r:id="rId7"/>
              </a:rPr>
              <a:t>Prince Rupert LNG Trades Training Partnership</a:t>
            </a:r>
            <a:r>
              <a:rPr lang="en-CA" dirty="0" smtClean="0"/>
              <a:t> (PDF)</a:t>
            </a:r>
          </a:p>
          <a:p>
            <a:r>
              <a:rPr lang="en-CA" dirty="0" smtClean="0">
                <a:hlinkClick r:id="rId8"/>
              </a:rPr>
              <a:t>District Partnership Application Template</a:t>
            </a:r>
            <a:r>
              <a:rPr lang="en-CA" dirty="0" smtClean="0"/>
              <a:t> (PDF)</a:t>
            </a:r>
          </a:p>
          <a:p>
            <a:r>
              <a:rPr lang="en-CA" dirty="0" smtClean="0">
                <a:hlinkClick r:id="rId9"/>
              </a:rPr>
              <a:t>Employer Forum: Linking Students with Employers (PowerPoint)</a:t>
            </a:r>
            <a:r>
              <a:rPr lang="en-CA" dirty="0" smtClean="0"/>
              <a:t> (PDF, 8MB)</a:t>
            </a:r>
          </a:p>
          <a:p>
            <a:r>
              <a:rPr lang="en-CA" dirty="0" smtClean="0"/>
              <a:t>MOU Examples: </a:t>
            </a:r>
          </a:p>
          <a:p>
            <a:pPr lvl="1"/>
            <a:r>
              <a:rPr lang="en-CA" dirty="0" smtClean="0">
                <a:hlinkClick r:id="rId10"/>
              </a:rPr>
              <a:t>SIP MOU</a:t>
            </a:r>
            <a:r>
              <a:rPr lang="en-CA" dirty="0" smtClean="0"/>
              <a:t> (PDF)</a:t>
            </a:r>
          </a:p>
          <a:p>
            <a:pPr lvl="1"/>
            <a:r>
              <a:rPr lang="en-CA" dirty="0" smtClean="0">
                <a:hlinkClick r:id="rId11"/>
              </a:rPr>
              <a:t>MOU between PSI and School Districts</a:t>
            </a:r>
            <a:r>
              <a:rPr lang="en-CA" dirty="0" smtClean="0"/>
              <a:t> (PDF)</a:t>
            </a:r>
          </a:p>
          <a:p>
            <a:endParaRPr lang="en-CA" dirty="0"/>
          </a:p>
        </p:txBody>
      </p:sp>
    </p:spTree>
    <p:extLst>
      <p:ext uri="{BB962C8B-B14F-4D97-AF65-F5344CB8AC3E}">
        <p14:creationId xmlns:p14="http://schemas.microsoft.com/office/powerpoint/2010/main" val="36767426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n-US" altLang="en-US" dirty="0" smtClean="0"/>
              <a:t>Secondary School Apprenticeship</a:t>
            </a:r>
          </a:p>
        </p:txBody>
      </p:sp>
      <p:sp>
        <p:nvSpPr>
          <p:cNvPr id="10243" name="Rectangle 3"/>
          <p:cNvSpPr>
            <a:spLocks noGrp="1" noChangeArrowheads="1"/>
          </p:cNvSpPr>
          <p:nvPr>
            <p:ph type="body" idx="1"/>
          </p:nvPr>
        </p:nvSpPr>
        <p:spPr/>
        <p:txBody>
          <a:bodyPr>
            <a:normAutofit/>
          </a:bodyPr>
          <a:lstStyle/>
          <a:p>
            <a:pPr eaLnBrk="1" hangingPunct="1">
              <a:lnSpc>
                <a:spcPct val="130000"/>
              </a:lnSpc>
              <a:spcAft>
                <a:spcPct val="100000"/>
              </a:spcAft>
              <a:buFontTx/>
              <a:buNone/>
            </a:pPr>
            <a:r>
              <a:rPr lang="en-US" altLang="en-US" dirty="0" smtClean="0"/>
              <a:t>SSA Students</a:t>
            </a:r>
          </a:p>
          <a:p>
            <a:pPr lvl="1" eaLnBrk="1" hangingPunct="1">
              <a:spcAft>
                <a:spcPct val="75000"/>
              </a:spcAft>
              <a:buFontTx/>
              <a:buBlip>
                <a:blip r:embed="rId3"/>
              </a:buBlip>
            </a:pPr>
            <a:r>
              <a:rPr lang="en-US" altLang="en-US" dirty="0" smtClean="0"/>
              <a:t>Are registered apprentices/trainees and work along side other adult supervisors and certified trades people to learn their skills on the job</a:t>
            </a:r>
          </a:p>
          <a:p>
            <a:pPr lvl="1" eaLnBrk="1" hangingPunct="1">
              <a:spcAft>
                <a:spcPct val="75000"/>
              </a:spcAft>
              <a:buFontTx/>
              <a:buBlip>
                <a:blip r:embed="rId3"/>
              </a:buBlip>
            </a:pPr>
            <a:r>
              <a:rPr lang="en-US" altLang="en-US" dirty="0" smtClean="0"/>
              <a:t>Earn 16 credits towards graduation through their work experience component</a:t>
            </a:r>
          </a:p>
          <a:p>
            <a:pPr lvl="1" eaLnBrk="1" hangingPunct="1">
              <a:spcAft>
                <a:spcPct val="75000"/>
              </a:spcAft>
              <a:buFontTx/>
              <a:buBlip>
                <a:blip r:embed="rId3"/>
              </a:buBlip>
            </a:pPr>
            <a:r>
              <a:rPr lang="en-US" altLang="en-US" dirty="0" smtClean="0"/>
              <a:t>Get a head start towards an apprenticeship by reporting hours towards completion of credential </a:t>
            </a:r>
          </a:p>
          <a:p>
            <a:pPr lvl="1" eaLnBrk="1" hangingPunct="1">
              <a:spcAft>
                <a:spcPct val="75000"/>
              </a:spcAft>
              <a:buFontTx/>
              <a:buBlip>
                <a:blip r:embed="rId3"/>
              </a:buBlip>
            </a:pPr>
            <a:r>
              <a:rPr lang="en-US" altLang="en-US" dirty="0" smtClean="0"/>
              <a:t>Acquire the skills employers are looking for</a:t>
            </a:r>
          </a:p>
          <a:p>
            <a:pPr lvl="1" eaLnBrk="1" hangingPunct="1">
              <a:spcAft>
                <a:spcPct val="75000"/>
              </a:spcAft>
              <a:buFontTx/>
              <a:buBlip>
                <a:blip r:embed="rId3"/>
              </a:buBlip>
            </a:pPr>
            <a:r>
              <a:rPr lang="en-US" altLang="en-US" dirty="0" smtClean="0"/>
              <a:t>Meet work experience learning outcomes that support the graduation portfolio</a:t>
            </a:r>
          </a:p>
        </p:txBody>
      </p:sp>
    </p:spTree>
    <p:extLst>
      <p:ext uri="{BB962C8B-B14F-4D97-AF65-F5344CB8AC3E}">
        <p14:creationId xmlns:p14="http://schemas.microsoft.com/office/powerpoint/2010/main" val="355354058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US" altLang="en-US" dirty="0"/>
              <a:t>Secondary School Apprenticeship</a:t>
            </a:r>
            <a:endParaRPr lang="en-US" altLang="en-US" dirty="0" smtClean="0"/>
          </a:p>
        </p:txBody>
      </p:sp>
      <p:sp>
        <p:nvSpPr>
          <p:cNvPr id="11267" name="Rectangle 3"/>
          <p:cNvSpPr>
            <a:spLocks noGrp="1" noChangeArrowheads="1"/>
          </p:cNvSpPr>
          <p:nvPr>
            <p:ph type="body" idx="1"/>
          </p:nvPr>
        </p:nvSpPr>
        <p:spPr/>
        <p:txBody>
          <a:bodyPr/>
          <a:lstStyle/>
          <a:p>
            <a:pPr eaLnBrk="1" hangingPunct="1">
              <a:lnSpc>
                <a:spcPct val="130000"/>
              </a:lnSpc>
              <a:spcAft>
                <a:spcPct val="100000"/>
              </a:spcAft>
              <a:buFontTx/>
              <a:buNone/>
            </a:pPr>
            <a:r>
              <a:rPr lang="en-US" altLang="en-US" dirty="0" smtClean="0"/>
              <a:t>SSA Scholarship</a:t>
            </a:r>
          </a:p>
          <a:p>
            <a:pPr lvl="2" eaLnBrk="1" hangingPunct="1">
              <a:lnSpc>
                <a:spcPct val="130000"/>
              </a:lnSpc>
              <a:spcAft>
                <a:spcPct val="75000"/>
              </a:spcAft>
            </a:pPr>
            <a:r>
              <a:rPr lang="en-US" altLang="en-US" dirty="0"/>
              <a:t>C+ average in Grade 12 numbered courses</a:t>
            </a:r>
          </a:p>
          <a:p>
            <a:pPr lvl="2" eaLnBrk="1" hangingPunct="1">
              <a:lnSpc>
                <a:spcPct val="130000"/>
              </a:lnSpc>
              <a:spcAft>
                <a:spcPct val="75000"/>
              </a:spcAft>
            </a:pPr>
            <a:r>
              <a:rPr lang="en-US" altLang="en-US" dirty="0"/>
              <a:t>Must have graduated from secondary school</a:t>
            </a:r>
          </a:p>
          <a:p>
            <a:pPr lvl="2" eaLnBrk="1" hangingPunct="1">
              <a:lnSpc>
                <a:spcPct val="130000"/>
              </a:lnSpc>
              <a:spcAft>
                <a:spcPct val="75000"/>
              </a:spcAft>
            </a:pPr>
            <a:r>
              <a:rPr lang="en-US" altLang="en-US" dirty="0"/>
              <a:t>6 months in trade after graduation</a:t>
            </a:r>
          </a:p>
          <a:p>
            <a:pPr lvl="2" eaLnBrk="1" hangingPunct="1">
              <a:lnSpc>
                <a:spcPct val="130000"/>
              </a:lnSpc>
            </a:pPr>
            <a:r>
              <a:rPr lang="en-US" altLang="en-US" dirty="0"/>
              <a:t>Completed required 480 hours of SSA work experience</a:t>
            </a:r>
          </a:p>
        </p:txBody>
      </p:sp>
    </p:spTree>
    <p:extLst>
      <p:ext uri="{BB962C8B-B14F-4D97-AF65-F5344CB8AC3E}">
        <p14:creationId xmlns:p14="http://schemas.microsoft.com/office/powerpoint/2010/main" val="419556967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Secondary School Apprenticeship</a:t>
            </a:r>
            <a:endParaRPr lang="en-CA" dirty="0"/>
          </a:p>
        </p:txBody>
      </p:sp>
      <p:sp>
        <p:nvSpPr>
          <p:cNvPr id="3" name="Content Placeholder 2"/>
          <p:cNvSpPr>
            <a:spLocks noGrp="1"/>
          </p:cNvSpPr>
          <p:nvPr>
            <p:ph idx="1"/>
          </p:nvPr>
        </p:nvSpPr>
        <p:spPr/>
        <p:txBody>
          <a:bodyPr/>
          <a:lstStyle/>
          <a:p>
            <a:r>
              <a:rPr lang="en-CA" dirty="0" smtClean="0"/>
              <a:t>Funding for schools:</a:t>
            </a:r>
          </a:p>
          <a:p>
            <a:pPr lvl="1"/>
            <a:r>
              <a:rPr lang="en-CA" dirty="0" smtClean="0"/>
              <a:t>DL</a:t>
            </a:r>
          </a:p>
          <a:p>
            <a:pPr lvl="1"/>
            <a:r>
              <a:rPr lang="en-CA" dirty="0" smtClean="0"/>
              <a:t>Block Funding</a:t>
            </a:r>
          </a:p>
          <a:p>
            <a:pPr lvl="1"/>
            <a:r>
              <a:rPr lang="en-CA" dirty="0" smtClean="0"/>
              <a:t>SSA Grant</a:t>
            </a:r>
            <a:endParaRPr lang="en-CA" dirty="0"/>
          </a:p>
        </p:txBody>
      </p:sp>
    </p:spTree>
    <p:extLst>
      <p:ext uri="{BB962C8B-B14F-4D97-AF65-F5344CB8AC3E}">
        <p14:creationId xmlns:p14="http://schemas.microsoft.com/office/powerpoint/2010/main" val="12773112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Successful SSA practices</a:t>
            </a:r>
            <a:endParaRPr lang="en-CA" dirty="0"/>
          </a:p>
        </p:txBody>
      </p:sp>
      <p:sp>
        <p:nvSpPr>
          <p:cNvPr id="3" name="Content Placeholder 2"/>
          <p:cNvSpPr>
            <a:spLocks noGrp="1"/>
          </p:cNvSpPr>
          <p:nvPr>
            <p:ph idx="1"/>
          </p:nvPr>
        </p:nvSpPr>
        <p:spPr/>
        <p:txBody>
          <a:bodyPr/>
          <a:lstStyle/>
          <a:p>
            <a:r>
              <a:rPr lang="en-CA" dirty="0" smtClean="0"/>
              <a:t>ADD IN CES BEST PRACTICES INFORMATION HERE</a:t>
            </a:r>
            <a:endParaRPr lang="en-CA" dirty="0"/>
          </a:p>
        </p:txBody>
      </p:sp>
    </p:spTree>
    <p:extLst>
      <p:ext uri="{BB962C8B-B14F-4D97-AF65-F5344CB8AC3E}">
        <p14:creationId xmlns:p14="http://schemas.microsoft.com/office/powerpoint/2010/main" val="23108839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1026"/>
          <p:cNvSpPr>
            <a:spLocks noGrp="1" noChangeArrowheads="1"/>
          </p:cNvSpPr>
          <p:nvPr>
            <p:ph type="title"/>
          </p:nvPr>
        </p:nvSpPr>
        <p:spPr/>
        <p:txBody>
          <a:bodyPr/>
          <a:lstStyle/>
          <a:p>
            <a:pPr eaLnBrk="1" hangingPunct="1"/>
            <a:r>
              <a:rPr lang="en-US" altLang="en-US" smtClean="0"/>
              <a:t>ACE IT</a:t>
            </a:r>
          </a:p>
        </p:txBody>
      </p:sp>
      <p:sp>
        <p:nvSpPr>
          <p:cNvPr id="13315" name="Rectangle 1027"/>
          <p:cNvSpPr>
            <a:spLocks noGrp="1" noChangeArrowheads="1"/>
          </p:cNvSpPr>
          <p:nvPr>
            <p:ph type="body" idx="1"/>
          </p:nvPr>
        </p:nvSpPr>
        <p:spPr/>
        <p:txBody>
          <a:bodyPr>
            <a:normAutofit/>
          </a:bodyPr>
          <a:lstStyle/>
          <a:p>
            <a:pPr algn="ctr" eaLnBrk="1" hangingPunct="1">
              <a:spcAft>
                <a:spcPct val="50000"/>
              </a:spcAft>
              <a:buFontTx/>
              <a:buNone/>
            </a:pPr>
            <a:endParaRPr lang="en-US" altLang="en-US" sz="2000" dirty="0" smtClean="0"/>
          </a:p>
          <a:p>
            <a:pPr marL="0" indent="0">
              <a:spcAft>
                <a:spcPct val="50000"/>
              </a:spcAft>
              <a:buNone/>
            </a:pPr>
            <a:r>
              <a:rPr lang="en-US" altLang="en-US" dirty="0" smtClean="0"/>
              <a:t>To achieve </a:t>
            </a:r>
            <a:r>
              <a:rPr lang="en-US" altLang="en-US" dirty="0"/>
              <a:t>Level 1 technical training for an industry training </a:t>
            </a:r>
            <a:r>
              <a:rPr lang="en-US" altLang="en-US" dirty="0" smtClean="0"/>
              <a:t>program </a:t>
            </a:r>
          </a:p>
          <a:p>
            <a:pPr>
              <a:spcAft>
                <a:spcPct val="50000"/>
              </a:spcAft>
            </a:pPr>
            <a:r>
              <a:rPr lang="en-US" altLang="en-US" dirty="0" smtClean="0"/>
              <a:t>Students </a:t>
            </a:r>
            <a:r>
              <a:rPr lang="en-US" altLang="en-US" dirty="0"/>
              <a:t>are registered </a:t>
            </a:r>
            <a:r>
              <a:rPr lang="en-US" altLang="en-US" dirty="0" smtClean="0"/>
              <a:t>apprentices</a:t>
            </a:r>
          </a:p>
          <a:p>
            <a:pPr>
              <a:spcAft>
                <a:spcPct val="50000"/>
              </a:spcAft>
            </a:pPr>
            <a:r>
              <a:rPr lang="en-US" altLang="en-US" dirty="0" smtClean="0"/>
              <a:t>Must successfully complete training at a designated training institution</a:t>
            </a:r>
            <a:endParaRPr lang="en-US" altLang="en-US" dirty="0"/>
          </a:p>
        </p:txBody>
      </p:sp>
    </p:spTree>
    <p:extLst>
      <p:ext uri="{BB962C8B-B14F-4D97-AF65-F5344CB8AC3E}">
        <p14:creationId xmlns:p14="http://schemas.microsoft.com/office/powerpoint/2010/main" val="250986989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r>
              <a:rPr lang="en-US" altLang="en-US" smtClean="0"/>
              <a:t>ACE IT – KEY ELEMENTS</a:t>
            </a:r>
          </a:p>
        </p:txBody>
      </p:sp>
      <p:sp>
        <p:nvSpPr>
          <p:cNvPr id="14339" name="Rectangle 3"/>
          <p:cNvSpPr>
            <a:spLocks noGrp="1" noChangeArrowheads="1"/>
          </p:cNvSpPr>
          <p:nvPr>
            <p:ph type="body" idx="1"/>
          </p:nvPr>
        </p:nvSpPr>
        <p:spPr/>
        <p:txBody>
          <a:bodyPr>
            <a:normAutofit/>
          </a:bodyPr>
          <a:lstStyle/>
          <a:p>
            <a:pPr eaLnBrk="1" hangingPunct="1">
              <a:spcAft>
                <a:spcPct val="50000"/>
              </a:spcAft>
            </a:pPr>
            <a:r>
              <a:rPr lang="en-US" altLang="en-US" dirty="0" smtClean="0"/>
              <a:t>Post-secondary partnership – Districts must look to Post secondary partners to assist with the development and delivery of Trades Technical Training</a:t>
            </a:r>
          </a:p>
          <a:p>
            <a:pPr eaLnBrk="1" hangingPunct="1">
              <a:spcAft>
                <a:spcPct val="50000"/>
              </a:spcAft>
            </a:pPr>
            <a:r>
              <a:rPr lang="en-US" altLang="en-US" dirty="0" smtClean="0"/>
              <a:t>Industry partnership – ACE IT is a market driven program.  Industry partners provide the feedback on the need for particular training in the local community. </a:t>
            </a:r>
          </a:p>
          <a:p>
            <a:pPr eaLnBrk="1" hangingPunct="1">
              <a:spcAft>
                <a:spcPct val="50000"/>
              </a:spcAft>
            </a:pPr>
            <a:r>
              <a:rPr lang="en-US" altLang="en-US" dirty="0" smtClean="0"/>
              <a:t>Funding to school districts</a:t>
            </a:r>
          </a:p>
          <a:p>
            <a:pPr lvl="1" eaLnBrk="1" hangingPunct="1">
              <a:spcAft>
                <a:spcPct val="35000"/>
              </a:spcAft>
            </a:pPr>
            <a:r>
              <a:rPr lang="en-US" altLang="en-US" dirty="0" smtClean="0">
                <a:solidFill>
                  <a:srgbClr val="FF0000"/>
                </a:solidFill>
              </a:rPr>
              <a:t>$2,200 per student for level 1 technical training</a:t>
            </a:r>
          </a:p>
        </p:txBody>
      </p:sp>
    </p:spTree>
    <p:extLst>
      <p:ext uri="{BB962C8B-B14F-4D97-AF65-F5344CB8AC3E}">
        <p14:creationId xmlns:p14="http://schemas.microsoft.com/office/powerpoint/2010/main" val="117697965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anded">
  <a:themeElements>
    <a:clrScheme name="Banded">
      <a:dk1>
        <a:srgbClr val="2C2C2C"/>
      </a:dk1>
      <a:lt1>
        <a:srgbClr val="FFFFFF"/>
      </a:lt1>
      <a:dk2>
        <a:srgbClr val="099BDD"/>
      </a:dk2>
      <a:lt2>
        <a:srgbClr val="F2F2F2"/>
      </a:lt2>
      <a:accent1>
        <a:srgbClr val="FFC000"/>
      </a:accent1>
      <a:accent2>
        <a:srgbClr val="A5D028"/>
      </a:accent2>
      <a:accent3>
        <a:srgbClr val="08CC78"/>
      </a:accent3>
      <a:accent4>
        <a:srgbClr val="F24099"/>
      </a:accent4>
      <a:accent5>
        <a:srgbClr val="828288"/>
      </a:accent5>
      <a:accent6>
        <a:srgbClr val="F56617"/>
      </a:accent6>
      <a:hlink>
        <a:srgbClr val="005DBA"/>
      </a:hlink>
      <a:folHlink>
        <a:srgbClr val="6C606A"/>
      </a:folHlink>
    </a:clrScheme>
    <a:fontScheme name="Banded">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anded">
      <a:fillStyleLst>
        <a:solidFill>
          <a:schemeClr val="phClr"/>
        </a:solidFill>
        <a:gradFill rotWithShape="1">
          <a:gsLst>
            <a:gs pos="0">
              <a:schemeClr val="phClr">
                <a:tint val="65000"/>
                <a:satMod val="120000"/>
                <a:lumMod val="107000"/>
              </a:schemeClr>
            </a:gs>
            <a:gs pos="50000">
              <a:schemeClr val="phClr">
                <a:tint val="70000"/>
                <a:satMod val="124000"/>
                <a:lumMod val="103000"/>
              </a:schemeClr>
            </a:gs>
            <a:gs pos="100000">
              <a:schemeClr val="phClr">
                <a:tint val="85000"/>
                <a:satMod val="120000"/>
                <a:lumMod val="100000"/>
              </a:schemeClr>
            </a:gs>
          </a:gsLst>
          <a:lin ang="5400000" scaled="0"/>
        </a:gradFill>
        <a:gradFill rotWithShape="1">
          <a:gsLst>
            <a:gs pos="0">
              <a:schemeClr val="phClr">
                <a:tint val="85000"/>
                <a:shade val="98000"/>
                <a:satMod val="110000"/>
                <a:lumMod val="103000"/>
              </a:schemeClr>
            </a:gs>
            <a:gs pos="50000">
              <a:schemeClr val="phClr">
                <a:shade val="85000"/>
                <a:satMod val="105000"/>
                <a:lumMod val="100000"/>
              </a:schemeClr>
            </a:gs>
            <a:gs pos="100000">
              <a:schemeClr val="phClr">
                <a:shade val="60000"/>
                <a:satMod val="12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50800" dist="15875" dir="5400000" algn="ctr" rotWithShape="0">
              <a:srgbClr val="000000">
                <a:alpha val="68000"/>
              </a:srgbClr>
            </a:outerShdw>
          </a:effectLst>
        </a:effectStyle>
        <a:effectStyle>
          <a:effectLst>
            <a:outerShdw blurRad="88900" dist="27940" dir="5400000" algn="ctr" rotWithShape="0">
              <a:srgbClr val="000000">
                <a:alpha val="63000"/>
              </a:srgbClr>
            </a:outerShdw>
          </a:effectLst>
        </a:effectStyle>
      </a:effectStyleLst>
      <a:bgFillStyleLst>
        <a:solidFill>
          <a:schemeClr val="phClr"/>
        </a:solidFill>
        <a:blipFill rotWithShape="1">
          <a:blip xmlns:r="http://schemas.openxmlformats.org/officeDocument/2006/relationships" r:embed="rId1">
            <a:duotone>
              <a:schemeClr val="phClr"/>
              <a:schemeClr val="phClr">
                <a:shade val="91000"/>
                <a:satMod val="105000"/>
              </a:schemeClr>
            </a:duotone>
          </a:blip>
          <a:tile tx="0" ty="0" sx="100000" sy="100000" flip="none" algn="tl"/>
        </a:blipFill>
        <a:gradFill rotWithShape="1">
          <a:gsLst>
            <a:gs pos="0">
              <a:schemeClr val="phClr">
                <a:tint val="100000"/>
                <a:shade val="0"/>
                <a:satMod val="100000"/>
              </a:schemeClr>
            </a:gs>
            <a:gs pos="100000">
              <a:schemeClr val="phClr">
                <a:shade val="10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Banded" id="{98DFF888-2449-4D28-977C-6306C017633E}" vid="{9792607F-9579-4224-82FF-9C88C3E1E53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257</TotalTime>
  <Words>2232</Words>
  <Application>Microsoft Office PowerPoint</Application>
  <PresentationFormat>Widescreen</PresentationFormat>
  <Paragraphs>345</Paragraphs>
  <Slides>35</Slides>
  <Notes>12</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35</vt:i4>
      </vt:variant>
    </vt:vector>
  </HeadingPairs>
  <TitlesOfParts>
    <vt:vector size="42" baseType="lpstr">
      <vt:lpstr>Arial</vt:lpstr>
      <vt:lpstr>Calibri</vt:lpstr>
      <vt:lpstr>Corbel</vt:lpstr>
      <vt:lpstr>Times</vt:lpstr>
      <vt:lpstr>Wingdings</vt:lpstr>
      <vt:lpstr>Banded</vt:lpstr>
      <vt:lpstr>Bitmap Image</vt:lpstr>
      <vt:lpstr>Career and Skills Training Career Engagement </vt:lpstr>
      <vt:lpstr>INDUSTRY TRAINING PROGRAMS</vt:lpstr>
      <vt:lpstr>INDUSTRY TRAINING PROGRAMS IN SECONDARY SCHOOLS</vt:lpstr>
      <vt:lpstr>Secondary School Apprenticeship</vt:lpstr>
      <vt:lpstr>Secondary School Apprenticeship</vt:lpstr>
      <vt:lpstr>Secondary School Apprenticeship</vt:lpstr>
      <vt:lpstr>Successful SSA practices</vt:lpstr>
      <vt:lpstr>ACE IT</vt:lpstr>
      <vt:lpstr>ACE IT – KEY ELEMENTS</vt:lpstr>
      <vt:lpstr>ACE IT – KEY ELEMENTS</vt:lpstr>
      <vt:lpstr>Steps to develop an ACE IT program</vt:lpstr>
      <vt:lpstr>Things to consider: Long term goals </vt:lpstr>
      <vt:lpstr>Things to consider:  Employer Connection</vt:lpstr>
      <vt:lpstr>Things to consider:  Staff to support programming</vt:lpstr>
      <vt:lpstr>Things to consider: Post Secondary Partnership</vt:lpstr>
      <vt:lpstr>Things to consider: Developing a Learning Partnership</vt:lpstr>
      <vt:lpstr>Things to consider: Attracting Students</vt:lpstr>
      <vt:lpstr>Things to consider: Application requirements</vt:lpstr>
      <vt:lpstr>Things to consider: Paperwork</vt:lpstr>
      <vt:lpstr>Things to consider: Reporting requirements</vt:lpstr>
      <vt:lpstr>Things to consider:  SSA + ACE IT = success</vt:lpstr>
      <vt:lpstr>Successful ACE IT programs</vt:lpstr>
      <vt:lpstr>Access your allies!</vt:lpstr>
      <vt:lpstr>PowerPoint Presentation</vt:lpstr>
      <vt:lpstr>PowerPoint Presentation</vt:lpstr>
      <vt:lpstr>YOUTH TRANSITIONS/ INSERT SLIDE from Tim</vt:lpstr>
      <vt:lpstr>Overview of training programs</vt:lpstr>
      <vt:lpstr>PowerPoint Presentation</vt:lpstr>
      <vt:lpstr>PowerPoint Presentation</vt:lpstr>
      <vt:lpstr>PowerPoint Presentation</vt:lpstr>
      <vt:lpstr>PowerPoint Presentation</vt:lpstr>
      <vt:lpstr>Best Practice: Action Plan for a ACE IT</vt:lpstr>
      <vt:lpstr>PowerPoint Presentation</vt:lpstr>
      <vt:lpstr>Developing a Learning Partnership</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leah zielke</dc:creator>
  <cp:lastModifiedBy>leah zielke</cp:lastModifiedBy>
  <cp:revision>16</cp:revision>
  <dcterms:created xsi:type="dcterms:W3CDTF">2014-11-21T17:48:54Z</dcterms:created>
  <dcterms:modified xsi:type="dcterms:W3CDTF">2015-01-06T21:00:37Z</dcterms:modified>
</cp:coreProperties>
</file>